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815" r:id="rId3"/>
    <p:sldId id="816" r:id="rId4"/>
    <p:sldId id="817" r:id="rId5"/>
    <p:sldId id="818" r:id="rId6"/>
    <p:sldId id="819" r:id="rId7"/>
    <p:sldId id="821" r:id="rId8"/>
    <p:sldId id="822" r:id="rId9"/>
    <p:sldId id="820" r:id="rId10"/>
    <p:sldId id="823" r:id="rId11"/>
    <p:sldId id="824" r:id="rId12"/>
    <p:sldId id="829" r:id="rId13"/>
    <p:sldId id="825" r:id="rId14"/>
    <p:sldId id="826" r:id="rId15"/>
    <p:sldId id="827" r:id="rId16"/>
    <p:sldId id="828" r:id="rId17"/>
    <p:sldId id="830" r:id="rId18"/>
    <p:sldId id="83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CA589-F3B1-43C5-B167-DFBDA561A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8CB1D6-2A04-4F03-A5CE-CEAB1A019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7A65B-65A8-4F36-99D0-12474A18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7CD7-3CEF-4655-B4DA-335907DDE639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49188-22E7-483B-BCBA-0FA0C90E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7D3E9-ADF4-45F6-A804-0BC6BC47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F5F-D039-406A-80D5-D49A4011E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6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8850C-8EC0-453E-A355-023CD5FB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E4AA33-6644-423D-80C3-B62AA3B64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FDECF-61B6-4983-9779-9153B6A5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7CD7-3CEF-4655-B4DA-335907DDE639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7D74C-BA7E-444C-8713-C89313AE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A6282-49EA-45B4-9F80-BF018764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F5F-D039-406A-80D5-D49A4011E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77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977649-422F-4C0B-BF17-DEE4AB8B5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29EEA4-4DAE-4AF0-8E78-853724626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7941B3-1B0D-4794-8B93-3A5884BA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7CD7-3CEF-4655-B4DA-335907DDE639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4E22D-724F-424A-8E5E-2072F0AC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04440-CE52-4820-A2A0-79CC840F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F5F-D039-406A-80D5-D49A4011E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98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533" y="449302"/>
            <a:ext cx="10176934" cy="871537"/>
          </a:xfrm>
          <a:prstGeom prst="rect">
            <a:avLst/>
          </a:prstGeom>
        </p:spPr>
        <p:txBody>
          <a:bodyPr/>
          <a:lstStyle>
            <a:lvl1pPr>
              <a:defRPr sz="359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018784" y="1628384"/>
            <a:ext cx="10154432" cy="4584744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399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0541074"/>
      </p:ext>
    </p:extLst>
  </p:cSld>
  <p:clrMapOvr>
    <a:masterClrMapping/>
  </p:clrMapOvr>
  <p:transition advClick="0" advTm="8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FDA07-9812-4B9B-86A6-02F75A81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F74EE-BCAE-474C-AE2E-5A91C025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9C1277-55C4-4193-A614-10DA6470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7CD7-3CEF-4655-B4DA-335907DDE639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5CAAD-0C7F-42A4-BDB1-2D929E0D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3EC87-AA98-48DA-9F52-35A5A4DE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F5F-D039-406A-80D5-D49A4011E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78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6EFE3-A485-4A35-BC39-24EC0B82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CE389C-0676-45DD-B44B-1B9FA927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A866C-B85C-4705-932A-92383C62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7CD7-3CEF-4655-B4DA-335907DDE639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B0998-56AF-4082-A804-B68183BA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BF059-B174-45DE-BB07-DA82320C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F5F-D039-406A-80D5-D49A4011E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44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C8F68-576E-49BC-9D96-F5EC8532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7442B-7043-407A-826D-3FB2875D7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9EC50C-4641-4CE0-92C4-E1A018FF0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AB03E3-8A58-4D68-89CD-68BD323D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7CD7-3CEF-4655-B4DA-335907DDE639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1EF1B1-A3A7-4D5F-BA4E-603B9CA0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45279-C688-4359-9DBC-EF267AFF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F5F-D039-406A-80D5-D49A4011E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25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C7050-6DFE-47AD-B0F8-3AB8DF38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01B800-DBC1-4EC6-BB5A-92429B4AC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F903FD-B5DC-4D64-BC1F-E388563C5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55203E-6E37-46DB-9FFA-4505EE50B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7FE4B7-B66A-4866-97A1-B8008FF40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E174B6-01BC-4424-B73A-0ABDB775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7CD7-3CEF-4655-B4DA-335907DDE639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9E076B-5C57-4F7B-8695-C4F98671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219905-E4F7-4E7B-BC8A-9FD26553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F5F-D039-406A-80D5-D49A4011E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18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603CD-6160-4B93-BC45-AF085ED6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94CB67-7C17-453D-9C31-4BBAC339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7CD7-3CEF-4655-B4DA-335907DDE639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BA4B0E-0208-43C1-AFCD-28CFE360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F8A93E-915E-4EC3-89D2-655DF791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F5F-D039-406A-80D5-D49A4011E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43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D19592-97F8-4DAF-97D2-9DD56EE7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7CD7-3CEF-4655-B4DA-335907DDE639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68FCAA-3E84-4C96-84C6-B884FED9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54403C-F220-4057-AA81-4FB2DA8A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F5F-D039-406A-80D5-D49A4011E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CC57E-834D-484B-8CCA-EEDFF46B8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2EC66-7DA9-41D6-B669-9C3909277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DEE075-0671-48D3-BFE7-D84038BAA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BE7109-F953-4CAF-83F6-5A34A05F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7CD7-3CEF-4655-B4DA-335907DDE639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1FD625-A147-4090-9A0F-7D9625E8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39649F-A188-4F0B-921A-466D7566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F5F-D039-406A-80D5-D49A4011E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10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4CDDF-F9DD-4757-AF7E-FCD5AABB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F166F1-8F6C-4DEA-AB76-5A307E6C5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39A73E-3AFE-4F1A-A9A6-4B202FCF1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62BF68-8CFC-4060-8CC5-7504D712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7CD7-3CEF-4655-B4DA-335907DDE639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D2D6F9-548C-4940-9953-B35370B5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8D7605-6BA2-4926-AF85-7F965EC5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F5F-D039-406A-80D5-D49A4011E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42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054E20-CE5D-4EDD-98DD-DCD6EF4C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8887D0-1F86-4155-8BDA-7AEBAFC78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1CC0B2-BFFE-4941-A7F4-F8240D7C2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7CD7-3CEF-4655-B4DA-335907DDE639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242F8-33A7-45EF-9BB3-F88F3A00A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38087-0713-4EA9-BB7B-AA4255434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58F5F-D039-406A-80D5-D49A4011E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34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9" descr="d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4590"/>
            <a:ext cx="12200467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 Box 8"/>
          <p:cNvSpPr txBox="1">
            <a:spLocks noChangeArrowheads="1"/>
          </p:cNvSpPr>
          <p:nvPr/>
        </p:nvSpPr>
        <p:spPr bwMode="auto">
          <a:xfrm>
            <a:off x="1007537" y="6451618"/>
            <a:ext cx="220237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82252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10244" name="Picture 9" descr="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834" y="6386531"/>
            <a:ext cx="1748367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7533" y="325457"/>
            <a:ext cx="10176934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9189" rIns="78364" bIns="391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628781"/>
            <a:ext cx="10176934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376" tIns="39196" rIns="78376" bIns="39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49" name="Rectangle 15"/>
          <p:cNvSpPr>
            <a:spLocks noChangeArrowheads="1"/>
          </p:cNvSpPr>
          <p:nvPr/>
        </p:nvSpPr>
        <p:spPr bwMode="auto">
          <a:xfrm>
            <a:off x="-2603481" y="692159"/>
            <a:ext cx="2459566" cy="5525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264" tIns="41131" rIns="82264" bIns="41131">
            <a:spAutoFit/>
          </a:bodyPr>
          <a:lstStyle/>
          <a:p>
            <a:pPr marL="352051" indent="-35205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ea typeface="宋体" pitchFamily="2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ea typeface="宋体" pitchFamily="2" charset="-122"/>
              </a:rPr>
              <a:t>:32-35pt  </a:t>
            </a:r>
            <a:endParaRPr lang="zh-CN" altLang="en-US" sz="1100" dirty="0">
              <a:solidFill>
                <a:srgbClr val="FFFFFF"/>
              </a:solidFill>
              <a:ea typeface="宋体" pitchFamily="2" charset="-122"/>
            </a:endParaRPr>
          </a:p>
          <a:p>
            <a:pPr marL="352051" indent="-35205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ea typeface="宋体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ea typeface="宋体" pitchFamily="2" charset="-122"/>
              </a:rPr>
              <a:t>: R153 G0 B0</a:t>
            </a:r>
          </a:p>
          <a:p>
            <a:pPr marL="352051" indent="-35205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ea typeface="宋体" pitchFamily="2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ea typeface="宋体" pitchFamily="2" charset="-122"/>
              </a:rPr>
              <a:t>:</a:t>
            </a:r>
          </a:p>
          <a:p>
            <a:pPr marL="352051" indent="-35205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  <a:ea typeface="宋体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ea typeface="宋体" pitchFamily="2" charset="-122"/>
              </a:rPr>
              <a:t> LT Medium</a:t>
            </a:r>
          </a:p>
          <a:p>
            <a:pPr marL="352051" indent="-35205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ea typeface="宋体" pitchFamily="2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ea typeface="宋体" pitchFamily="2" charset="-122"/>
              </a:rPr>
              <a:t>: Arial</a:t>
            </a:r>
          </a:p>
          <a:p>
            <a:pPr marL="352051" indent="-352051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 dirty="0">
              <a:solidFill>
                <a:srgbClr val="FFFFFF"/>
              </a:solidFill>
              <a:ea typeface="宋体" pitchFamily="2" charset="-122"/>
            </a:endParaRPr>
          </a:p>
          <a:p>
            <a:pPr marL="352051" indent="-35205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ea typeface="宋体" pitchFamily="2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ea typeface="宋体" pitchFamily="2" charset="-122"/>
              </a:rPr>
              <a:t>:30-32pt  </a:t>
            </a:r>
            <a:endParaRPr lang="zh-CN" altLang="en-US" sz="1100" dirty="0">
              <a:solidFill>
                <a:srgbClr val="FFFFFF"/>
              </a:solidFill>
              <a:ea typeface="宋体" pitchFamily="2" charset="-122"/>
            </a:endParaRPr>
          </a:p>
          <a:p>
            <a:pPr marL="352051" indent="-35205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ea typeface="宋体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ea typeface="宋体" pitchFamily="2" charset="-122"/>
              </a:rPr>
              <a:t>: R153 G0 B0</a:t>
            </a:r>
          </a:p>
          <a:p>
            <a:pPr marL="352051" indent="-35205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ea typeface="宋体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ea typeface="宋体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ea typeface="宋体" pitchFamily="2" charset="-122"/>
              </a:rPr>
              <a:t>黑体</a:t>
            </a:r>
          </a:p>
          <a:p>
            <a:pPr marL="352051" indent="-35205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 dirty="0">
              <a:solidFill>
                <a:srgbClr val="FFFFFF"/>
              </a:solidFill>
              <a:ea typeface="宋体" pitchFamily="2" charset="-122"/>
            </a:endParaRPr>
          </a:p>
          <a:p>
            <a:pPr marL="352051" indent="-35205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 dirty="0">
              <a:solidFill>
                <a:srgbClr val="FFFFFF"/>
              </a:solidFill>
              <a:ea typeface="宋体" pitchFamily="2" charset="-122"/>
            </a:endParaRPr>
          </a:p>
          <a:p>
            <a:pPr marL="352051" indent="-35205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 dirty="0">
              <a:solidFill>
                <a:srgbClr val="FFFFFF"/>
              </a:solidFill>
              <a:ea typeface="宋体" pitchFamily="2" charset="-122"/>
            </a:endParaRPr>
          </a:p>
          <a:p>
            <a:pPr marL="352051" indent="-35205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ea typeface="宋体" pitchFamily="2" charset="-122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ea typeface="宋体" pitchFamily="2" charset="-122"/>
              </a:rPr>
              <a:t>:20-22pt</a:t>
            </a:r>
          </a:p>
          <a:p>
            <a:pPr marL="352051" indent="-35205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ea typeface="宋体" pitchFamily="2" charset="-122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ea typeface="宋体" pitchFamily="2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ea typeface="宋体" pitchFamily="2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ea typeface="宋体" pitchFamily="2" charset="-122"/>
              </a:rPr>
              <a:t>) :18pt  </a:t>
            </a:r>
          </a:p>
          <a:p>
            <a:pPr marL="352051" indent="-35205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ea typeface="宋体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ea typeface="宋体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ea typeface="宋体" pitchFamily="2" charset="-122"/>
              </a:rPr>
              <a:t>黑色</a:t>
            </a:r>
          </a:p>
          <a:p>
            <a:pPr marL="352051" indent="-35205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ea typeface="宋体" pitchFamily="2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ea typeface="宋体" pitchFamily="2" charset="-122"/>
              </a:rPr>
              <a:t>:</a:t>
            </a:r>
          </a:p>
          <a:p>
            <a:pPr marL="352051" indent="-35205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  <a:ea typeface="宋体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ea typeface="宋体" pitchFamily="2" charset="-122"/>
              </a:rPr>
              <a:t> LT Regular</a:t>
            </a:r>
          </a:p>
          <a:p>
            <a:pPr marL="352051" indent="-35205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ea typeface="宋体" pitchFamily="2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ea typeface="宋体" pitchFamily="2" charset="-122"/>
              </a:rPr>
              <a:t>: Arial</a:t>
            </a:r>
          </a:p>
          <a:p>
            <a:pPr marL="352051" indent="-352051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 dirty="0">
              <a:solidFill>
                <a:srgbClr val="FFFFFF"/>
              </a:solidFill>
              <a:ea typeface="宋体" pitchFamily="2" charset="-122"/>
            </a:endParaRPr>
          </a:p>
          <a:p>
            <a:pPr marL="352051" indent="-35205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ea typeface="宋体" pitchFamily="2" charset="-122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ea typeface="宋体" pitchFamily="2" charset="-122"/>
              </a:rPr>
              <a:t>:18-20pt</a:t>
            </a:r>
          </a:p>
          <a:p>
            <a:pPr marL="352051" indent="-35205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ea typeface="宋体" pitchFamily="2" charset="-122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ea typeface="宋体" pitchFamily="2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ea typeface="宋体" pitchFamily="2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ea typeface="宋体" pitchFamily="2" charset="-122"/>
              </a:rPr>
              <a:t>):18pt </a:t>
            </a:r>
            <a:endParaRPr lang="zh-CN" altLang="en-US" sz="1100" dirty="0">
              <a:solidFill>
                <a:srgbClr val="FFFFFF"/>
              </a:solidFill>
              <a:ea typeface="宋体" pitchFamily="2" charset="-122"/>
            </a:endParaRPr>
          </a:p>
          <a:p>
            <a:pPr marL="352051" indent="-35205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ea typeface="宋体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ea typeface="宋体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ea typeface="宋体" pitchFamily="2" charset="-122"/>
              </a:rPr>
              <a:t>黑色</a:t>
            </a:r>
          </a:p>
          <a:p>
            <a:pPr marL="352051" indent="-352051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ea typeface="宋体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ea typeface="宋体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ea typeface="宋体" pitchFamily="2" charset="-122"/>
              </a:rPr>
              <a:t>细黑体</a:t>
            </a:r>
            <a:r>
              <a:rPr lang="zh-CN" altLang="en-US" sz="1100" b="1" dirty="0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433300" y="3511551"/>
            <a:ext cx="1225551" cy="3224212"/>
            <a:chOff x="5839" y="2251"/>
            <a:chExt cx="579" cy="2031"/>
          </a:xfrm>
        </p:grpSpPr>
        <p:sp>
          <p:nvSpPr>
            <p:cNvPr id="10253" name="Rectangle 17"/>
            <p:cNvSpPr>
              <a:spLocks noChangeArrowheads="1"/>
            </p:cNvSpPr>
            <p:nvPr userDrawn="1"/>
          </p:nvSpPr>
          <p:spPr bwMode="auto">
            <a:xfrm>
              <a:off x="5839" y="3144"/>
              <a:ext cx="57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 sz="1799">
                <a:solidFill>
                  <a:srgbClr val="000000"/>
                </a:solidFill>
                <a:ea typeface="宋体" pitchFamily="2" charset="-122"/>
              </a:endParaRPr>
            </a:p>
          </p:txBody>
        </p:sp>
        <p:grpSp>
          <p:nvGrpSpPr>
            <p:cNvPr id="3" name="Group 18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0315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316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317" name="Rectangle 21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318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311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312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313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314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5" name="Group 28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307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308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309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310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6" name="Group 33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303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304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305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306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7" name="Group 38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299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300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301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302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8" name="Group 43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295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296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297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298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9" name="Group 48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291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292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293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294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10" name="Group 53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287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288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289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290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11" name="Group 58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283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284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285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286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12" name="Group 63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279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280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281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282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13" name="Group 68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275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276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277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278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14" name="Group 73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271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272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273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274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15" name="Group 78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267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268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269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270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799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</p:grpSp>
      <p:sp>
        <p:nvSpPr>
          <p:cNvPr id="10251" name="Rectangle 83"/>
          <p:cNvSpPr>
            <a:spLocks noChangeArrowheads="1"/>
          </p:cNvSpPr>
          <p:nvPr/>
        </p:nvSpPr>
        <p:spPr bwMode="auto">
          <a:xfrm>
            <a:off x="12335952" y="1341450"/>
            <a:ext cx="1589617" cy="133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264" tIns="41131" rIns="82264" bIns="4113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ea typeface="宋体" pitchFamily="2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ea typeface="宋体" pitchFamily="2" charset="-122"/>
              </a:rPr>
              <a:t>建议同一页面内不超过四种颜色，以下是</a:t>
            </a:r>
            <a:r>
              <a:rPr lang="en-US" altLang="zh-CN" sz="1100" dirty="0">
                <a:solidFill>
                  <a:srgbClr val="FFFFFF"/>
                </a:solidFill>
                <a:ea typeface="宋体" pitchFamily="2" charset="-122"/>
              </a:rPr>
              <a:t>13</a:t>
            </a:r>
            <a:r>
              <a:rPr lang="zh-CN" altLang="en-US" sz="1100" dirty="0">
                <a:solidFill>
                  <a:srgbClr val="FFFFFF"/>
                </a:solidFill>
                <a:ea typeface="宋体" pitchFamily="2" charset="-122"/>
              </a:rPr>
              <a:t>组配色方案，同一页面内只选择一组使用。（仅供参考）</a:t>
            </a:r>
          </a:p>
        </p:txBody>
      </p:sp>
      <p:sp>
        <p:nvSpPr>
          <p:cNvPr id="10252" name="Rectangle 84"/>
          <p:cNvSpPr>
            <a:spLocks noChangeArrowheads="1"/>
          </p:cNvSpPr>
          <p:nvPr/>
        </p:nvSpPr>
        <p:spPr bwMode="auto">
          <a:xfrm>
            <a:off x="12335936" y="7940"/>
            <a:ext cx="1494367" cy="489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264" tIns="41131" rIns="82264" bIns="4113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 dirty="0">
                <a:solidFill>
                  <a:srgbClr val="FFFFFF"/>
                </a:solidFill>
                <a:ea typeface="宋体" pitchFamily="2" charset="-122"/>
              </a:rPr>
              <a:t>客户或者合作伙伴的标志放在右上角</a:t>
            </a:r>
            <a:r>
              <a:rPr lang="en-US" altLang="zh-CN" sz="1100" dirty="0">
                <a:solidFill>
                  <a:srgbClr val="FFFFFF"/>
                </a:solidFill>
                <a:ea typeface="宋体" pitchFamily="2" charset="-122"/>
              </a:rPr>
              <a:t>.</a:t>
            </a:r>
            <a:endParaRPr lang="zh-CN" altLang="en-US" sz="1100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8481503" y="6489703"/>
            <a:ext cx="279909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>
              <a:lnSpc>
                <a:spcPct val="85000"/>
              </a:lnSpc>
            </a:pPr>
            <a:r>
              <a:rPr lang="de-DE" altLang="zh-CN" sz="1200" dirty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Page </a:t>
            </a:r>
            <a:fld id="{A4C34F22-587E-473D-9099-376F4F013A30}" type="slidenum">
              <a:rPr lang="de-DE" altLang="zh-CN" sz="120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pPr eaLnBrk="0" hangingPunct="0">
                <a:lnSpc>
                  <a:spcPct val="85000"/>
                </a:lnSpc>
              </a:pPr>
              <a:t>‹#›</a:t>
            </a:fld>
            <a:endParaRPr lang="en-GB" altLang="zh-CN" sz="1200" dirty="0">
              <a:solidFill>
                <a:srgbClr val="000000"/>
              </a:solidFill>
              <a:latin typeface="FrutigerNext LT Bold" pitchFamily="34" charset="0"/>
              <a:ea typeface="MS PGothic" pitchFamily="34" charset="-128"/>
            </a:endParaRPr>
          </a:p>
        </p:txBody>
      </p:sp>
      <p:sp>
        <p:nvSpPr>
          <p:cNvPr id="80" name="Rectangle 21"/>
          <p:cNvSpPr>
            <a:spLocks noChangeArrowheads="1"/>
          </p:cNvSpPr>
          <p:nvPr/>
        </p:nvSpPr>
        <p:spPr bwMode="auto">
          <a:xfrm>
            <a:off x="5047625" y="6465941"/>
            <a:ext cx="1961721" cy="1436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220" tIns="0" rIns="82220" bIns="0">
            <a:spAutoFit/>
          </a:bodyPr>
          <a:lstStyle/>
          <a:p>
            <a:pPr defTabSz="823095" eaLnBrk="0" hangingPunct="0">
              <a:defRPr/>
            </a:pPr>
            <a:r>
              <a:rPr lang="zh-CN" altLang="en-US" sz="900" dirty="0">
                <a:solidFill>
                  <a:srgbClr val="000000"/>
                </a:solidFill>
                <a:latin typeface="华文细黑"/>
                <a:ea typeface="华文细黑"/>
              </a:rPr>
              <a:t>华为保密信息，未经授权禁止扩散</a:t>
            </a:r>
            <a:endParaRPr lang="en-US" altLang="zh-CN" sz="900" dirty="0">
              <a:solidFill>
                <a:srgbClr val="000000"/>
              </a:solidFill>
              <a:latin typeface="华文细黑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344509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advClick="0" advTm="800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99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99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99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99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99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69403" algn="l" rtl="0" eaLnBrk="1" fontAlgn="base" hangingPunct="1">
        <a:spcBef>
          <a:spcPct val="0"/>
        </a:spcBef>
        <a:spcAft>
          <a:spcPct val="0"/>
        </a:spcAft>
        <a:defRPr sz="3299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38806" algn="l" rtl="0" eaLnBrk="1" fontAlgn="base" hangingPunct="1">
        <a:spcBef>
          <a:spcPct val="0"/>
        </a:spcBef>
        <a:spcAft>
          <a:spcPct val="0"/>
        </a:spcAft>
        <a:defRPr sz="3299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408209" algn="l" rtl="0" eaLnBrk="1" fontAlgn="base" hangingPunct="1">
        <a:spcBef>
          <a:spcPct val="0"/>
        </a:spcBef>
        <a:spcAft>
          <a:spcPct val="0"/>
        </a:spcAft>
        <a:defRPr sz="3299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77616" algn="l" rtl="0" eaLnBrk="1" fontAlgn="base" hangingPunct="1">
        <a:spcBef>
          <a:spcPct val="0"/>
        </a:spcBef>
        <a:spcAft>
          <a:spcPct val="0"/>
        </a:spcAft>
        <a:defRPr sz="3299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52051" indent="-35205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itchFamily="2" charset="2"/>
        <a:buChar char="l"/>
        <a:defRPr sz="2099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62785" indent="-2933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73508" indent="-234702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42914" indent="-234702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2112314" indent="-234702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81722" indent="-23470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51129" indent="-23470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520529" indent="-23470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89936" indent="-23470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38806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1pPr>
      <a:lvl2pPr marL="469403" algn="l" defTabSz="938806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2pPr>
      <a:lvl3pPr marL="938806" algn="l" defTabSz="938806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3pPr>
      <a:lvl4pPr marL="1408209" algn="l" defTabSz="938806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4pPr>
      <a:lvl5pPr marL="1877616" algn="l" defTabSz="938806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5pPr>
      <a:lvl6pPr marL="2347020" algn="l" defTabSz="938806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6pPr>
      <a:lvl7pPr marL="2816423" algn="l" defTabSz="938806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7pPr>
      <a:lvl8pPr marL="3285829" algn="l" defTabSz="938806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8pPr>
      <a:lvl9pPr marL="3755236" algn="l" defTabSz="938806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.huawei.com/cn/products/enterprise-networking/security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.huawei.com/cn/products/enterprise-networking/security/anti-ddos/8000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备份策略的内容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  <a:r>
              <a:rPr lang="en-US" altLang="zh-CN" dirty="0"/>
              <a:t>				</a:t>
            </a:r>
            <a:r>
              <a:rPr lang="zh-CN" altLang="en-US" dirty="0">
                <a:latin typeface="+mn-ea"/>
                <a:ea typeface="+mn-ea"/>
              </a:rPr>
              <a:t>文件、操作系统、数据库、日志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/>
              <a:t>备份介质</a:t>
            </a:r>
            <a:r>
              <a:rPr lang="en-US" altLang="zh-CN" dirty="0"/>
              <a:t>				</a:t>
            </a:r>
            <a:r>
              <a:rPr lang="zh-CN" altLang="en-US" dirty="0">
                <a:solidFill>
                  <a:srgbClr val="000000"/>
                </a:solidFill>
                <a:latin typeface="华文细黑"/>
                <a:ea typeface="华文细黑"/>
              </a:rPr>
              <a:t>磁盘、磁带、备份服务器</a:t>
            </a:r>
            <a:endParaRPr lang="en-US" altLang="zh-CN" dirty="0"/>
          </a:p>
          <a:p>
            <a:r>
              <a:rPr lang="zh-CN" altLang="en-US" dirty="0"/>
              <a:t>备份类型</a:t>
            </a:r>
            <a:r>
              <a:rPr lang="en-US" altLang="zh-CN" dirty="0"/>
              <a:t>				</a:t>
            </a:r>
            <a:r>
              <a:rPr lang="zh-CN" altLang="en-US" dirty="0">
                <a:solidFill>
                  <a:srgbClr val="000000"/>
                </a:solidFill>
                <a:latin typeface="华文细黑"/>
                <a:ea typeface="华文细黑"/>
              </a:rPr>
              <a:t>全量备份、增量备份、差量备份</a:t>
            </a:r>
            <a:endParaRPr lang="en-US" altLang="zh-CN" dirty="0"/>
          </a:p>
          <a:p>
            <a:r>
              <a:rPr lang="zh-CN" altLang="en-US" dirty="0"/>
              <a:t>数据保留时间</a:t>
            </a:r>
            <a:r>
              <a:rPr lang="en-US" altLang="zh-CN" dirty="0"/>
              <a:t>			</a:t>
            </a:r>
            <a:r>
              <a:rPr lang="zh-CN" altLang="en-US" dirty="0">
                <a:solidFill>
                  <a:srgbClr val="000000"/>
                </a:solidFill>
                <a:latin typeface="华文细黑"/>
                <a:ea typeface="华文细黑"/>
              </a:rPr>
              <a:t>一周、一个月、一年</a:t>
            </a:r>
            <a:endParaRPr lang="en-US" altLang="zh-CN" dirty="0"/>
          </a:p>
          <a:p>
            <a:r>
              <a:rPr lang="zh-CN" altLang="en-US" dirty="0"/>
              <a:t>备份周期</a:t>
            </a:r>
            <a:r>
              <a:rPr lang="en-US" altLang="zh-CN" dirty="0"/>
              <a:t>				</a:t>
            </a:r>
            <a:r>
              <a:rPr lang="zh-CN" altLang="en-US" dirty="0">
                <a:solidFill>
                  <a:srgbClr val="000000"/>
                </a:solidFill>
                <a:latin typeface="华文细黑"/>
                <a:ea typeface="华文细黑"/>
              </a:rPr>
              <a:t>每天备份，每周备份</a:t>
            </a:r>
            <a:endParaRPr lang="en-US" altLang="zh-CN" dirty="0"/>
          </a:p>
          <a:p>
            <a:r>
              <a:rPr lang="zh-CN" altLang="en-US" dirty="0"/>
              <a:t>备份窗口</a:t>
            </a:r>
            <a:r>
              <a:rPr lang="en-US" altLang="zh-CN" dirty="0"/>
              <a:t>				</a:t>
            </a:r>
            <a:r>
              <a:rPr lang="zh-CN" altLang="en-US" dirty="0">
                <a:solidFill>
                  <a:srgbClr val="000000"/>
                </a:solidFill>
                <a:latin typeface="华文细黑"/>
                <a:ea typeface="华文细黑"/>
              </a:rPr>
              <a:t>备份时间范围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947699"/>
      </p:ext>
    </p:extLst>
  </p:cSld>
  <p:clrMapOvr>
    <a:masterClrMapping/>
  </p:clrMapOvr>
  <p:transition advClick="0" advTm="8000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E2A3D-5759-4616-BEDE-97F4D5DA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管理与业务双平面组网，安全可靠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801A16C-44B2-41FB-B916-693829EF0AE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07533" y="1320839"/>
            <a:ext cx="4876190" cy="31523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09C4DE5-ECC7-4BCA-9E0B-2AA6EA9333EE}"/>
              </a:ext>
            </a:extLst>
          </p:cNvPr>
          <p:cNvSpPr txBox="1"/>
          <p:nvPr/>
        </p:nvSpPr>
        <p:spPr>
          <a:xfrm>
            <a:off x="1113692" y="4630615"/>
            <a:ext cx="806547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rgbClr val="990000"/>
                </a:solidFill>
                <a:latin typeface="+mn-ea"/>
                <a:cs typeface="Arial" pitchFamily="34" charset="0"/>
              </a:rPr>
              <a:t>网络平面隔离，避免管理与业务带宽抢占，相互干扰</a:t>
            </a:r>
            <a:endParaRPr lang="en-US" altLang="zh-CN" sz="2000" b="1" kern="0" dirty="0">
              <a:solidFill>
                <a:srgbClr val="990000"/>
              </a:solidFill>
              <a:latin typeface="+mn-ea"/>
              <a:cs typeface="Arial" pitchFamily="34" charset="0"/>
            </a:endParaRPr>
          </a:p>
          <a:p>
            <a:r>
              <a:rPr lang="zh-CN" altLang="en-US" kern="0" dirty="0">
                <a:latin typeface="+mn-ea"/>
                <a:cs typeface="Arial" pitchFamily="34" charset="0"/>
              </a:rPr>
              <a:t>管理平面、业务平面、对外维护网络，三网相互隔离，安全可靠，</a:t>
            </a:r>
            <a:r>
              <a:rPr lang="en-US" altLang="zh-CN" kern="0" dirty="0">
                <a:latin typeface="+mn-ea"/>
                <a:cs typeface="Arial" pitchFamily="34" charset="0"/>
              </a:rPr>
              <a:t>SLA</a:t>
            </a:r>
            <a:r>
              <a:rPr lang="zh-CN" altLang="en-US" kern="0" dirty="0">
                <a:latin typeface="+mn-ea"/>
                <a:cs typeface="Arial" pitchFamily="34" charset="0"/>
              </a:rPr>
              <a:t>有保障</a:t>
            </a:r>
            <a:endParaRPr lang="en-US" altLang="zh-CN" kern="0" dirty="0">
              <a:latin typeface="+mn-ea"/>
              <a:cs typeface="Arial" pitchFamily="34" charset="0"/>
            </a:endParaRPr>
          </a:p>
          <a:p>
            <a:r>
              <a:rPr lang="zh-CN" altLang="en-US" kern="0" dirty="0">
                <a:latin typeface="+mn-ea"/>
                <a:cs typeface="Arial" pitchFamily="34" charset="0"/>
              </a:rPr>
              <a:t>避免业务平面的高负载阻塞集群管理通道</a:t>
            </a:r>
            <a:endParaRPr lang="en-US" altLang="zh-CN" kern="0" dirty="0">
              <a:latin typeface="+mn-ea"/>
              <a:cs typeface="Arial" pitchFamily="34" charset="0"/>
            </a:endParaRPr>
          </a:p>
          <a:p>
            <a:r>
              <a:rPr lang="zh-CN" altLang="en-US" kern="0" dirty="0">
                <a:latin typeface="+mn-ea"/>
                <a:cs typeface="Arial" pitchFamily="34" charset="0"/>
              </a:rPr>
              <a:t>组织外部攻击者通过管理通道入侵实际业务数据</a:t>
            </a:r>
            <a:endParaRPr lang="en-US" altLang="zh-CN" kern="0" dirty="0">
              <a:latin typeface="+mn-ea"/>
              <a:cs typeface="Arial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6E65CC-04FD-4CCC-A9B3-834A5570B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8" y="1716076"/>
            <a:ext cx="4342857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46705"/>
      </p:ext>
    </p:extLst>
  </p:cSld>
  <p:clrMapOvr>
    <a:masterClrMapping/>
  </p:clrMapOvr>
  <p:transition advClick="0" advTm="8000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39DDA-1A4C-4429-B0D3-63649440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华为</a:t>
            </a:r>
            <a:r>
              <a:rPr lang="en-US" altLang="zh-CN" dirty="0" err="1">
                <a:hlinkClick r:id="rId2"/>
              </a:rPr>
              <a:t>HiSec</a:t>
            </a:r>
            <a:r>
              <a:rPr lang="zh-CN" altLang="en-US" dirty="0">
                <a:hlinkClick r:id="rId2"/>
              </a:rPr>
              <a:t>安全解决方案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3A5B3-758B-4606-9900-7DFEBBBEA5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防火墙机应用安全网关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DDoS</a:t>
            </a:r>
            <a:r>
              <a:rPr lang="zh-CN" altLang="en-US" dirty="0"/>
              <a:t>攻击防御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大数据分析及</a:t>
            </a:r>
            <a:r>
              <a:rPr lang="en-US" altLang="zh-CN" dirty="0"/>
              <a:t>APT</a:t>
            </a:r>
            <a:r>
              <a:rPr lang="zh-CN" altLang="en-US" dirty="0"/>
              <a:t>防御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安全管理</a:t>
            </a:r>
          </a:p>
        </p:txBody>
      </p:sp>
    </p:spTree>
    <p:extLst>
      <p:ext uri="{BB962C8B-B14F-4D97-AF65-F5344CB8AC3E}">
        <p14:creationId xmlns:p14="http://schemas.microsoft.com/office/powerpoint/2010/main" val="2618194019"/>
      </p:ext>
    </p:extLst>
  </p:cSld>
  <p:clrMapOvr>
    <a:masterClrMapping/>
  </p:clrMapOvr>
  <p:transition advClick="0" advTm="8000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B27CB-3DC2-4871-933B-55EF8B0D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网络安全</a:t>
            </a:r>
            <a:r>
              <a:rPr lang="en-US" altLang="zh-CN" dirty="0"/>
              <a:t>——DDoS</a:t>
            </a:r>
            <a:r>
              <a:rPr lang="zh-CN" altLang="en-US" dirty="0"/>
              <a:t>攻击防御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6E7EB-6B8B-48D0-8FC5-8B7B370962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荷兰老牌数据中心</a:t>
            </a:r>
            <a:r>
              <a:rPr lang="en-US" altLang="zh-CN" dirty="0" err="1"/>
              <a:t>Serverius</a:t>
            </a:r>
            <a:r>
              <a:rPr lang="en-US" altLang="zh-CN" dirty="0"/>
              <a:t> </a:t>
            </a:r>
            <a:r>
              <a:rPr lang="zh-CN" altLang="en-US" dirty="0"/>
              <a:t>服务于全球</a:t>
            </a:r>
            <a:r>
              <a:rPr lang="en-US" altLang="zh-CN" dirty="0"/>
              <a:t>2000</a:t>
            </a:r>
            <a:r>
              <a:rPr lang="zh-CN" altLang="en-US" dirty="0"/>
              <a:t>多家企业客户。从</a:t>
            </a:r>
            <a:r>
              <a:rPr lang="en-US" altLang="zh-CN" dirty="0"/>
              <a:t>2013</a:t>
            </a:r>
            <a:r>
              <a:rPr lang="zh-CN" altLang="en-US" dirty="0"/>
              <a:t>年起，</a:t>
            </a:r>
            <a:r>
              <a:rPr lang="en-US" altLang="zh-CN" dirty="0" err="1"/>
              <a:t>Serverius</a:t>
            </a:r>
            <a:r>
              <a:rPr lang="en-US" altLang="zh-CN" dirty="0"/>
              <a:t> </a:t>
            </a:r>
            <a:r>
              <a:rPr lang="zh-CN" altLang="en-US" dirty="0"/>
              <a:t>运营数据下滑明显。</a:t>
            </a:r>
            <a:r>
              <a:rPr lang="en-US" altLang="zh-CN" dirty="0" err="1"/>
              <a:t>Serverius</a:t>
            </a:r>
            <a:r>
              <a:rPr lang="zh-CN" altLang="en-US" dirty="0"/>
              <a:t>对其运营现状和网络安全事件的分析，发现流失的客户</a:t>
            </a:r>
            <a:r>
              <a:rPr lang="en-US" altLang="zh-CN" dirty="0"/>
              <a:t>100%</a:t>
            </a:r>
            <a:r>
              <a:rPr lang="zh-CN" altLang="en-US" dirty="0"/>
              <a:t>都是因为遇到过网络攻击事件对服务不满而引起的，比如一个年销售额超百万欧元的多年老用户，在一个月内频繁遭受多次</a:t>
            </a:r>
            <a:r>
              <a:rPr lang="en-US" altLang="zh-CN" dirty="0"/>
              <a:t>DDoS</a:t>
            </a:r>
            <a:r>
              <a:rPr lang="zh-CN" altLang="en-US" dirty="0"/>
              <a:t>攻击，导致业务损失巨大，最终终止了与</a:t>
            </a:r>
            <a:r>
              <a:rPr lang="en-US" altLang="zh-CN" dirty="0" err="1"/>
              <a:t>Serverius</a:t>
            </a:r>
            <a:r>
              <a:rPr lang="zh-CN" altLang="en-US" dirty="0"/>
              <a:t>的合作。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当下日益严重的</a:t>
            </a:r>
            <a:r>
              <a:rPr lang="en-US" altLang="zh-CN" dirty="0"/>
              <a:t>DDoS</a:t>
            </a:r>
            <a:r>
              <a:rPr lang="zh-CN" altLang="en-US" dirty="0"/>
              <a:t>攻击对数据中心造成了严重的威胁。</a:t>
            </a:r>
          </a:p>
        </p:txBody>
      </p:sp>
    </p:spTree>
    <p:extLst>
      <p:ext uri="{BB962C8B-B14F-4D97-AF65-F5344CB8AC3E}">
        <p14:creationId xmlns:p14="http://schemas.microsoft.com/office/powerpoint/2010/main" val="3287699996"/>
      </p:ext>
    </p:extLst>
  </p:cSld>
  <p:clrMapOvr>
    <a:masterClrMapping/>
  </p:clrMapOvr>
  <p:transition advClick="0" advTm="8000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62CCD-DF95-4870-AB96-B530830A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网络安全</a:t>
            </a:r>
            <a:r>
              <a:rPr lang="en-US" altLang="zh-CN" dirty="0"/>
              <a:t>——DDoS</a:t>
            </a:r>
            <a:r>
              <a:rPr lang="zh-CN" altLang="en-US" dirty="0"/>
              <a:t>攻击防御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B7C10-3593-4036-BE36-E60F84AD2E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AntiDDoS8000</a:t>
            </a:r>
            <a:r>
              <a:rPr lang="zh-CN" altLang="en-US" dirty="0">
                <a:hlinkClick r:id="rId2"/>
              </a:rPr>
              <a:t>系列</a:t>
            </a:r>
            <a:r>
              <a:rPr lang="en-US" altLang="zh-CN" dirty="0">
                <a:hlinkClick r:id="rId2"/>
              </a:rPr>
              <a:t>DDoS</a:t>
            </a:r>
            <a:r>
              <a:rPr lang="zh-CN" altLang="en-US" dirty="0">
                <a:hlinkClick r:id="rId2"/>
              </a:rPr>
              <a:t>防御系统</a:t>
            </a:r>
            <a:endParaRPr lang="zh-CN" altLang="en-US" dirty="0"/>
          </a:p>
          <a:p>
            <a:r>
              <a:rPr lang="zh-CN" altLang="en-US" dirty="0"/>
              <a:t>面向运营商、大型企业、数据中心和大型</a:t>
            </a:r>
            <a:r>
              <a:rPr lang="en-US" altLang="zh-CN" dirty="0"/>
              <a:t>ICP</a:t>
            </a:r>
            <a:r>
              <a:rPr lang="zh-CN" altLang="en-US" dirty="0"/>
              <a:t>服务商的基础设施与在线业务系统，提供专业级</a:t>
            </a:r>
            <a:r>
              <a:rPr lang="en-US" altLang="zh-CN" dirty="0"/>
              <a:t>DDoS</a:t>
            </a:r>
            <a:r>
              <a:rPr lang="zh-CN" altLang="en-US" dirty="0"/>
              <a:t>防御方案，可实现</a:t>
            </a:r>
            <a:r>
              <a:rPr lang="en-US" altLang="zh-CN" dirty="0"/>
              <a:t>T</a:t>
            </a:r>
            <a:r>
              <a:rPr lang="zh-CN" altLang="en-US" dirty="0"/>
              <a:t>级防护性能、秒级攻击响应速度和超百种攻击的全面防御，保护业务永续。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FF6405-0848-4A13-86E4-BEC588CD2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943" y="4046979"/>
            <a:ext cx="2739885" cy="216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23698"/>
      </p:ext>
    </p:extLst>
  </p:cSld>
  <p:clrMapOvr>
    <a:masterClrMapping/>
  </p:clrMapOvr>
  <p:transition advClick="0" advTm="8000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F886D-3EED-415B-A227-FD956F49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网络安全</a:t>
            </a:r>
            <a:r>
              <a:rPr lang="en-US" altLang="zh-CN" dirty="0"/>
              <a:t>——DDoS</a:t>
            </a:r>
            <a:r>
              <a:rPr lang="zh-CN" altLang="en-US" dirty="0"/>
              <a:t>攻击防御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44C92-E211-4262-BDE5-86E01C721AC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2016</a:t>
            </a:r>
            <a:r>
              <a:rPr lang="zh-CN" altLang="en-US" dirty="0"/>
              <a:t>年，</a:t>
            </a:r>
            <a:r>
              <a:rPr lang="en-US" altLang="zh-CN" dirty="0" err="1"/>
              <a:t>Serverius</a:t>
            </a:r>
            <a:r>
              <a:rPr lang="zh-CN" altLang="en-US" dirty="0"/>
              <a:t>成功部署华为</a:t>
            </a:r>
            <a:r>
              <a:rPr lang="en-US" altLang="zh-CN" dirty="0"/>
              <a:t>Anti-DDoS</a:t>
            </a:r>
            <a:r>
              <a:rPr lang="zh-CN" altLang="en-US" dirty="0"/>
              <a:t>方案。经过一年多的运营实践，其数据中心处理安全突发事件的时间大大缩减。数据防护报表显示，一年中华为</a:t>
            </a:r>
            <a:r>
              <a:rPr lang="en-US" altLang="zh-CN" dirty="0"/>
              <a:t>Anti-DDoS</a:t>
            </a:r>
            <a:r>
              <a:rPr lang="zh-CN" altLang="en-US" dirty="0"/>
              <a:t>方案成功防御</a:t>
            </a:r>
            <a:r>
              <a:rPr lang="en-US" altLang="zh-CN" dirty="0"/>
              <a:t>DDoS</a:t>
            </a:r>
            <a:r>
              <a:rPr lang="zh-CN" altLang="en-US" dirty="0"/>
              <a:t>攻击超过</a:t>
            </a:r>
            <a:r>
              <a:rPr lang="en-US" altLang="zh-CN" dirty="0"/>
              <a:t>4</a:t>
            </a:r>
            <a:r>
              <a:rPr lang="zh-CN" altLang="en-US" dirty="0"/>
              <a:t>万次，峰值防护攻击流量超过</a:t>
            </a:r>
            <a:r>
              <a:rPr lang="en-US" altLang="zh-CN" dirty="0"/>
              <a:t>200Gbps</a:t>
            </a:r>
            <a:r>
              <a:rPr lang="zh-CN" altLang="en-US" dirty="0"/>
              <a:t>，更重要的是，帮助</a:t>
            </a:r>
            <a:r>
              <a:rPr lang="en-US" altLang="zh-CN" dirty="0" err="1"/>
              <a:t>Serverius</a:t>
            </a:r>
            <a:r>
              <a:rPr lang="zh-CN" altLang="en-US" dirty="0"/>
              <a:t>实现了用户规模和收益的双增长，大大超过了</a:t>
            </a:r>
            <a:r>
              <a:rPr lang="en-US" altLang="zh-CN" dirty="0" err="1"/>
              <a:t>Serverius</a:t>
            </a:r>
            <a:r>
              <a:rPr lang="zh-CN" altLang="en-US" dirty="0"/>
              <a:t>的预期。</a:t>
            </a:r>
          </a:p>
        </p:txBody>
      </p:sp>
    </p:spTree>
    <p:extLst>
      <p:ext uri="{BB962C8B-B14F-4D97-AF65-F5344CB8AC3E}">
        <p14:creationId xmlns:p14="http://schemas.microsoft.com/office/powerpoint/2010/main" val="42621030"/>
      </p:ext>
    </p:extLst>
  </p:cSld>
  <p:clrMapOvr>
    <a:masterClrMapping/>
  </p:clrMapOvr>
  <p:transition advClick="0" advTm="8000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79785-85EE-4890-A1C8-9E9842AA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网络安全</a:t>
            </a:r>
            <a:r>
              <a:rPr lang="en-US" altLang="zh-CN" dirty="0"/>
              <a:t>——</a:t>
            </a:r>
            <a:r>
              <a:rPr lang="zh-CN" altLang="en-US" dirty="0"/>
              <a:t>防火墙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B49FE-8D70-462C-B068-07DE9DC128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防火墙将内部网络和公共访问网络隔离，指定相关规则过滤数据包，最大限度地阻止网络中的黑客来访问内部网络。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DB30EC-08C7-4267-956D-E25B992A8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304" y="3429000"/>
            <a:ext cx="8227632" cy="180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40482"/>
      </p:ext>
    </p:extLst>
  </p:cSld>
  <p:clrMapOvr>
    <a:masterClrMapping/>
  </p:clrMapOvr>
  <p:transition advClick="0" advTm="8000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6B2FC-42FD-42E7-9550-793E865C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网络安全</a:t>
            </a:r>
            <a:r>
              <a:rPr lang="en-US" altLang="zh-CN" dirty="0"/>
              <a:t>——</a:t>
            </a:r>
            <a:r>
              <a:rPr lang="zh-CN" altLang="en-US" dirty="0"/>
              <a:t>防火墙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1FD0A-91C6-456F-99B6-78283F06AC6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07533" y="1443032"/>
            <a:ext cx="10154432" cy="45847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华为</a:t>
            </a:r>
            <a:r>
              <a:rPr lang="en-US" altLang="zh-CN" dirty="0"/>
              <a:t>USG6000</a:t>
            </a:r>
            <a:r>
              <a:rPr lang="zh-CN" altLang="en-US" dirty="0"/>
              <a:t>系列下一代防火墙在性能和安全能力方面表现优异，同时有效保障了可靠性、扩展性和易管理要求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例：华为根据深圳广电不同业务场景的性能要求，通过</a:t>
            </a:r>
            <a:r>
              <a:rPr lang="en-US" altLang="zh-CN" dirty="0"/>
              <a:t>USG6650+USG6680</a:t>
            </a:r>
            <a:r>
              <a:rPr lang="zh-CN" altLang="en-US" dirty="0"/>
              <a:t>相结合的解决方案，在互联网边界和办公网边界采用</a:t>
            </a:r>
            <a:r>
              <a:rPr lang="en-US" altLang="zh-CN" dirty="0"/>
              <a:t>USG6650</a:t>
            </a:r>
            <a:r>
              <a:rPr lang="zh-CN" altLang="en-US" dirty="0"/>
              <a:t>提供</a:t>
            </a:r>
            <a:r>
              <a:rPr lang="en-US" altLang="zh-CN" dirty="0"/>
              <a:t>20G</a:t>
            </a:r>
            <a:r>
              <a:rPr lang="zh-CN" altLang="en-US" dirty="0"/>
              <a:t>防护，在业务网边界用</a:t>
            </a:r>
            <a:r>
              <a:rPr lang="en-US" altLang="zh-CN" dirty="0"/>
              <a:t>USG6680</a:t>
            </a:r>
            <a:r>
              <a:rPr lang="zh-CN" altLang="en-US" dirty="0"/>
              <a:t>提供</a:t>
            </a:r>
            <a:r>
              <a:rPr lang="en-US" altLang="zh-CN" dirty="0"/>
              <a:t>40G</a:t>
            </a:r>
            <a:r>
              <a:rPr lang="zh-CN" altLang="en-US" dirty="0"/>
              <a:t>防护，为每一个业务系统和办公系统提供边界隔离与防护。同时全网设备通过管理中心统一调度管理和报表展现，整网方案为深圳广电构建了一套简洁高效的安全防护体系。</a:t>
            </a:r>
          </a:p>
        </p:txBody>
      </p:sp>
    </p:spTree>
    <p:extLst>
      <p:ext uri="{BB962C8B-B14F-4D97-AF65-F5344CB8AC3E}">
        <p14:creationId xmlns:p14="http://schemas.microsoft.com/office/powerpoint/2010/main" val="601011852"/>
      </p:ext>
    </p:extLst>
  </p:cSld>
  <p:clrMapOvr>
    <a:masterClrMapping/>
  </p:clrMapOvr>
  <p:transition advClick="0" advTm="8000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32A2F-328D-4982-97CE-FAF52189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网络安全</a:t>
            </a:r>
            <a:r>
              <a:rPr lang="en-US" altLang="zh-CN" dirty="0"/>
              <a:t>——</a:t>
            </a:r>
            <a:r>
              <a:rPr lang="en-US" altLang="zh-CN" b="0" dirty="0"/>
              <a:t>SecoManager</a:t>
            </a:r>
            <a:r>
              <a:rPr lang="zh-CN" altLang="en-US" b="0" dirty="0"/>
              <a:t>安全控制器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AD69E-77C9-41E4-BDD1-FED2790DE0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63080" y="1628384"/>
            <a:ext cx="6910135" cy="45847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SecoManager</a:t>
            </a:r>
            <a:r>
              <a:rPr lang="zh-CN" altLang="en-US" sz="2000" dirty="0"/>
              <a:t>实现对全网安全策略集中管理和安全业务编排，快速部署安全业务。通过用户业务分区和应用的业务编排，自动完成安全策略的生成与部署，实现安全业务分钟级部署，有效降低安全运维成本。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494AF0-ED9B-4FDA-B0A3-8753B0316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01" y="1628384"/>
            <a:ext cx="2561905" cy="19714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AC29BD-9005-4BDB-BB26-410DB5710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313" y="3732488"/>
            <a:ext cx="9009524" cy="1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43695"/>
      </p:ext>
    </p:extLst>
  </p:cSld>
  <p:clrMapOvr>
    <a:masterClrMapping/>
  </p:clrMapOvr>
  <p:transition advClick="0" advTm="8000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12381-E5C7-4358-8EDD-CAE397BF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备份策略点</a:t>
            </a:r>
            <a:r>
              <a:rPr lang="en-US" altLang="zh-CN" dirty="0"/>
              <a:t>——</a:t>
            </a:r>
            <a:r>
              <a:rPr lang="zh-CN" altLang="en-US" dirty="0"/>
              <a:t>备份介质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7C97728-0C21-4634-8187-A9CB4DDAC15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36295" y="1359774"/>
            <a:ext cx="1600000" cy="17619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02A974-AC4A-48B2-9D3C-E99DB6193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086" y="1359774"/>
            <a:ext cx="885714" cy="18380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300A85-947C-4B91-9F9F-964E07F52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644" y="1312154"/>
            <a:ext cx="1209524" cy="1857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5610AF-0359-4CAD-950E-793DB2C63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4012" y="1340726"/>
            <a:ext cx="1447619" cy="18761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8C05AD4-03B3-4895-8FC2-87ECD68940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5475" y="1435963"/>
            <a:ext cx="1457143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47877"/>
      </p:ext>
    </p:extLst>
  </p:cSld>
  <p:clrMapOvr>
    <a:masterClrMapping/>
  </p:clrMapOvr>
  <p:transition advClick="0" advTm="8000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2F900-A60D-4278-9C16-9F92C1B5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备份测量点</a:t>
            </a:r>
            <a:r>
              <a:rPr lang="en-US" altLang="zh-CN" dirty="0"/>
              <a:t>——</a:t>
            </a:r>
            <a:r>
              <a:rPr lang="zh-CN" altLang="en-US" dirty="0"/>
              <a:t>备份类型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ACB8C19-0260-4F23-B2F4-119CDE8BE64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07533" y="1637129"/>
            <a:ext cx="2161905" cy="39904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2ED85B-E4CD-4B5F-9DEE-FF7A24581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997" y="1637129"/>
            <a:ext cx="2257143" cy="40380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9CDF0A-B23B-49B6-ADE1-4E575C068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222" y="1618081"/>
            <a:ext cx="2447619" cy="4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59556"/>
      </p:ext>
    </p:extLst>
  </p:cSld>
  <p:clrMapOvr>
    <a:masterClrMapping/>
  </p:clrMapOvr>
  <p:transition advClick="0" advTm="8000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748B6-85C1-4F1E-9F8B-9DF19567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备份策略点</a:t>
            </a:r>
            <a:r>
              <a:rPr lang="en-US" altLang="zh-CN" dirty="0"/>
              <a:t>——</a:t>
            </a:r>
            <a:r>
              <a:rPr lang="zh-CN" altLang="en-US" dirty="0"/>
              <a:t>备份数据保留周期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05EECD7-31A6-4DEA-BC13-CF21CE7CAF8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400762" y="2302077"/>
            <a:ext cx="3390476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13831"/>
      </p:ext>
    </p:extLst>
  </p:cSld>
  <p:clrMapOvr>
    <a:masterClrMapping/>
  </p:clrMapOvr>
  <p:transition advClick="0" advTm="8000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26BD2-A62F-4135-923F-7E9EB03D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备份策略点</a:t>
            </a:r>
            <a:r>
              <a:rPr lang="en-US" altLang="zh-CN" dirty="0"/>
              <a:t>——</a:t>
            </a:r>
            <a:r>
              <a:rPr lang="zh-CN" altLang="en-US" dirty="0"/>
              <a:t>备份窗口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552AF-A9DE-4766-BCEF-4F5B8B4982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一般夜间的网络利用率低，根据备份数据所需时间选择夜间的某个时段进行数据备份，尽量降低对服务的影响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E125DD-3F3A-45E3-B234-02D134499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619" y="3201557"/>
            <a:ext cx="3904762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15226"/>
      </p:ext>
    </p:extLst>
  </p:cSld>
  <p:clrMapOvr>
    <a:masterClrMapping/>
  </p:clrMapOvr>
  <p:transition advClick="0" advTm="8000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B7957-38C2-4CEF-8DF8-2DD154C6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容灾系统建设流程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6563B1F-3028-4AAD-9631-855CE295F6A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681001" y="1114046"/>
            <a:ext cx="8829998" cy="510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57524"/>
      </p:ext>
    </p:extLst>
  </p:cSld>
  <p:clrMapOvr>
    <a:masterClrMapping/>
  </p:clrMapOvr>
  <p:transition advClick="0" advTm="8000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ED780-867E-491A-9101-0BBA0F63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容灾系统恢复流程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3ED7165-AE29-452B-B686-7AEA27FABBC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843902" y="1957137"/>
            <a:ext cx="8748737" cy="318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82553"/>
      </p:ext>
    </p:extLst>
  </p:cSld>
  <p:clrMapOvr>
    <a:masterClrMapping/>
  </p:clrMapOvr>
  <p:transition advClick="0" advTm="8000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1BBA5-72AD-44F6-B051-91A413F7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两地三中心容灾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6B94F06-4A75-4A0B-83AB-650C9356539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181714" y="1569954"/>
            <a:ext cx="5828571" cy="4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01782"/>
      </p:ext>
    </p:extLst>
  </p:cSld>
  <p:clrMapOvr>
    <a:masterClrMapping/>
  </p:clrMapOvr>
  <p:transition advClick="0" advTm="8000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06A6C-712B-4CCF-892C-BB88D9DB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跨机房数据可靠性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617FAC0-61FD-4924-9ACE-FF123F788A3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629333" y="2002077"/>
            <a:ext cx="4933333" cy="3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5525"/>
      </p:ext>
    </p:extLst>
  </p:cSld>
  <p:clrMapOvr>
    <a:masterClrMapping/>
  </p:clrMapOvr>
  <p:transition advClick="0" advTm="8000">
    <p:fade thruBlk="1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4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632</Words>
  <Application>Microsoft Office PowerPoint</Application>
  <PresentationFormat>宽屏</PresentationFormat>
  <Paragraphs>41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FrutigerNext LT Bold</vt:lpstr>
      <vt:lpstr>FrutigerNext LT Medium</vt:lpstr>
      <vt:lpstr>等线</vt:lpstr>
      <vt:lpstr>等线 Light</vt:lpstr>
      <vt:lpstr>黑体</vt:lpstr>
      <vt:lpstr>华文细黑</vt:lpstr>
      <vt:lpstr>Arial</vt:lpstr>
      <vt:lpstr>Wingdings</vt:lpstr>
      <vt:lpstr>Office 主题​​</vt:lpstr>
      <vt:lpstr>14_主题1</vt:lpstr>
      <vt:lpstr>备份策略的内容</vt:lpstr>
      <vt:lpstr>备份策略点——备份介质</vt:lpstr>
      <vt:lpstr>备份测量点——备份类型</vt:lpstr>
      <vt:lpstr>备份策略点——备份数据保留周期</vt:lpstr>
      <vt:lpstr>备份策略点——备份窗口</vt:lpstr>
      <vt:lpstr>容灾系统建设流程</vt:lpstr>
      <vt:lpstr>容灾系统恢复流程</vt:lpstr>
      <vt:lpstr>两地三中心容灾</vt:lpstr>
      <vt:lpstr>跨机房数据可靠性</vt:lpstr>
      <vt:lpstr>管理与业务双平面组网，安全可靠</vt:lpstr>
      <vt:lpstr>华为HiSec安全解决方案</vt:lpstr>
      <vt:lpstr>网络安全——DDoS攻击防御</vt:lpstr>
      <vt:lpstr>网络安全——DDoS攻击防御</vt:lpstr>
      <vt:lpstr>网络安全——DDoS攻击防御</vt:lpstr>
      <vt:lpstr>网络安全——防火墙</vt:lpstr>
      <vt:lpstr>网络安全——防火墙</vt:lpstr>
      <vt:lpstr>网络安全——SecoManager安全控制器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备份策略的内容</dc:title>
  <dc:creator>wzj</dc:creator>
  <cp:lastModifiedBy>wzj</cp:lastModifiedBy>
  <cp:revision>15</cp:revision>
  <dcterms:created xsi:type="dcterms:W3CDTF">2019-05-09T03:00:26Z</dcterms:created>
  <dcterms:modified xsi:type="dcterms:W3CDTF">2019-05-10T06:55:52Z</dcterms:modified>
</cp:coreProperties>
</file>