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9144000"/>
  <p:notesSz cx="6858000" cy="9144000"/>
  <p:embeddedFontLst>
    <p:embeddedFont>
      <p:font typeface="Roboto Slab"/>
      <p:regular r:id="rId8"/>
      <p:bold r:id="rId9"/>
    </p:embeddedFon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Slab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RobotoSlab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896807"/>
            <a:ext cx="1081625" cy="1499895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4457270"/>
            <a:ext cx="1081625" cy="1499895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585233"/>
            <a:ext cx="5783400" cy="1943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4065933"/>
            <a:ext cx="5783400" cy="121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6769100"/>
            <a:ext cx="9143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536600"/>
            <a:ext cx="8368200" cy="2051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3892600"/>
            <a:ext cx="8368200" cy="142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2353266"/>
            <a:ext cx="8222100" cy="1209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986433"/>
            <a:ext cx="3999900" cy="410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986433"/>
            <a:ext cx="3999900" cy="410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883035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2125366"/>
            <a:ext cx="2808000" cy="357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100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5994004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612100"/>
            <a:ext cx="4045200" cy="200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5644966"/>
            <a:ext cx="5998800" cy="798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585233"/>
            <a:ext cx="5783400" cy="1943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Crowd Physics Analysis of Human Migration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4065933"/>
            <a:ext cx="5783400" cy="121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Preliminary thoughts</a:t>
            </a:r>
          </a:p>
        </p:txBody>
      </p:sp>
      <p:sp>
        <p:nvSpPr>
          <p:cNvPr id="65" name="Shape 65"/>
          <p:cNvSpPr txBox="1"/>
          <p:nvPr>
            <p:ph idx="4294967295" type="body"/>
          </p:nvPr>
        </p:nvSpPr>
        <p:spPr>
          <a:xfrm>
            <a:off x="270875" y="4897249"/>
            <a:ext cx="7192800" cy="127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Philosophy: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 numbers combined with simple underlying models result in universal “emergent behaviors”.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4294967295" type="title"/>
          </p:nvPr>
        </p:nvSpPr>
        <p:spPr>
          <a:xfrm>
            <a:off x="387900" y="1535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Extension of previous work: simple model</a:t>
            </a:r>
          </a:p>
        </p:txBody>
      </p:sp>
      <p:sp>
        <p:nvSpPr>
          <p:cNvPr id="71" name="Shape 71"/>
          <p:cNvSpPr txBox="1"/>
          <p:nvPr>
            <p:ph idx="4294967295" type="body"/>
          </p:nvPr>
        </p:nvSpPr>
        <p:spPr>
          <a:xfrm>
            <a:off x="387900" y="1300625"/>
            <a:ext cx="8368200" cy="545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accent6"/>
                </a:solidFill>
              </a:rPr>
              <a:t>D</a:t>
            </a:r>
            <a:r>
              <a:rPr lang="en">
                <a:solidFill>
                  <a:schemeClr val="accent6"/>
                </a:solidFill>
              </a:rPr>
              <a:t>egrees of freedom: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"/>
              <a:t>Population </a:t>
            </a:r>
            <a:r>
              <a:rPr i="1" lang="en"/>
              <a:t>N</a:t>
            </a:r>
            <a:r>
              <a:rPr baseline="-25000" i="1" lang="en"/>
              <a:t>b</a:t>
            </a:r>
            <a:r>
              <a:rPr lang="en"/>
              <a:t> of each population region (</a:t>
            </a:r>
            <a:r>
              <a:rPr i="1" lang="en"/>
              <a:t>borough</a:t>
            </a:r>
            <a:r>
              <a:rPr lang="en"/>
              <a:t>) </a:t>
            </a:r>
            <a:r>
              <a:rPr i="1" lang="en"/>
              <a:t>b.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accent6"/>
                </a:solidFill>
              </a:rPr>
              <a:t>Underlying quantifiers:</a:t>
            </a:r>
          </a:p>
          <a:p>
            <a:pPr indent="-228600" lvl="0" marL="91440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i="1" lang="en"/>
              <a:t>Vexation V</a:t>
            </a:r>
            <a:r>
              <a:rPr baseline="-25000" i="1" lang="en"/>
              <a:t>b</a:t>
            </a:r>
            <a:r>
              <a:rPr lang="en"/>
              <a:t>: Perceived (un)attractiveness of living in each borough</a:t>
            </a:r>
          </a:p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"/>
              <a:t>(populations tend to seek to minimize this quantity)</a:t>
            </a:r>
          </a:p>
          <a:p>
            <a:pPr indent="-228600" lvl="0" marL="91440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i="1" lang="en"/>
              <a:t>Frustration f</a:t>
            </a:r>
            <a:r>
              <a:rPr baseline="-25000" i="1" lang="en"/>
              <a:t>b</a:t>
            </a:r>
            <a:r>
              <a:rPr i="1" lang="en"/>
              <a:t>’</a:t>
            </a:r>
            <a:r>
              <a:rPr lang="en"/>
              <a:t>(</a:t>
            </a:r>
            <a:r>
              <a:rPr i="1" lang="en"/>
              <a:t>N</a:t>
            </a:r>
            <a:r>
              <a:rPr lang="en"/>
              <a:t>): Difficulty of a move to borough </a:t>
            </a:r>
            <a:r>
              <a:rPr i="1" lang="en"/>
              <a:t>b</a:t>
            </a:r>
            <a:r>
              <a:rPr lang="en"/>
              <a:t> when it has population </a:t>
            </a:r>
            <a:r>
              <a:rPr i="1" lang="en"/>
              <a:t>N.</a:t>
            </a:r>
            <a:r>
              <a:rPr lang="en"/>
              <a:t> Reflects ability to find housing, cost of living, etc.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accent6"/>
                </a:solidFill>
              </a:rPr>
              <a:t>Behavioral model:</a:t>
            </a:r>
          </a:p>
          <a:p>
            <a:pPr indent="-228600" lvl="0" marL="91440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"/>
              <a:t>Social network: At random, each population unit (“family”) in </a:t>
            </a:r>
            <a:r>
              <a:rPr i="1" lang="en"/>
              <a:t>b</a:t>
            </a:r>
            <a:r>
              <a:rPr lang="en"/>
              <a:t> considers a move.</a:t>
            </a:r>
          </a:p>
          <a:p>
            <a:pPr indent="-228600" lvl="0" marL="91440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"/>
              <a:t>The probability of considering a move to </a:t>
            </a:r>
            <a:r>
              <a:rPr i="1" lang="en"/>
              <a:t>b’</a:t>
            </a:r>
            <a:r>
              <a:rPr lang="en"/>
              <a:t>  is given by the probability matrix </a:t>
            </a:r>
            <a:r>
              <a:rPr i="1" lang="en"/>
              <a:t>C</a:t>
            </a:r>
            <a:r>
              <a:rPr baseline="-25000" i="1" lang="en"/>
              <a:t>b’←b </a:t>
            </a:r>
            <a:r>
              <a:rPr lang="en"/>
              <a:t>. (</a:t>
            </a:r>
            <a:r>
              <a:rPr i="1" lang="en"/>
              <a:t>C</a:t>
            </a:r>
            <a:r>
              <a:rPr baseline="-25000" i="1" lang="en"/>
              <a:t>b←b</a:t>
            </a:r>
            <a:r>
              <a:rPr lang="en"/>
              <a:t> is probability of not considering a move.)</a:t>
            </a:r>
          </a:p>
          <a:p>
            <a:pPr indent="-228600" lvl="0" marL="91440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"/>
              <a:t>Considered move is accepted with probability </a:t>
            </a:r>
            <a:r>
              <a:rPr i="1" lang="en"/>
              <a:t>A</a:t>
            </a:r>
            <a:r>
              <a:rPr baseline="-25000" i="1" lang="en"/>
              <a:t>b’←b</a:t>
            </a:r>
            <a:r>
              <a:rPr lang="en"/>
              <a:t> related to change in situation </a:t>
            </a:r>
            <a:r>
              <a:rPr i="1" lang="en"/>
              <a:t>H</a:t>
            </a:r>
            <a:r>
              <a:rPr lang="en"/>
              <a:t> =</a:t>
            </a:r>
            <a:r>
              <a:rPr i="1" lang="en"/>
              <a:t>V</a:t>
            </a:r>
            <a:r>
              <a:rPr baseline="-25000" i="1" lang="en"/>
              <a:t>b</a:t>
            </a:r>
            <a:r>
              <a:rPr lang="en"/>
              <a:t>+</a:t>
            </a:r>
            <a:r>
              <a:rPr i="1" lang="en"/>
              <a:t>f</a:t>
            </a:r>
            <a:r>
              <a:rPr baseline="-25000" i="1" lang="en"/>
              <a:t>b</a:t>
            </a:r>
            <a:r>
              <a:rPr i="1" lang="en"/>
              <a:t>’</a:t>
            </a:r>
            <a:r>
              <a:rPr lang="en"/>
              <a:t>(</a:t>
            </a:r>
            <a:r>
              <a:rPr i="1" lang="en"/>
              <a:t>N</a:t>
            </a:r>
            <a:r>
              <a:rPr baseline="-25000" i="1" lang="en"/>
              <a:t>b</a:t>
            </a:r>
            <a:r>
              <a:rPr lang="en"/>
              <a:t>):   </a:t>
            </a:r>
            <a:r>
              <a:rPr i="1" lang="en"/>
              <a:t>A</a:t>
            </a:r>
            <a:r>
              <a:rPr baseline="-25000" i="1" lang="en"/>
              <a:t>b’←b</a:t>
            </a:r>
            <a:r>
              <a:rPr baseline="30000" i="1" lang="en"/>
              <a:t> </a:t>
            </a:r>
            <a:r>
              <a:rPr lang="en"/>
              <a:t>= 1/(exp(Δ</a:t>
            </a:r>
            <a:r>
              <a:rPr i="1" lang="en"/>
              <a:t>H</a:t>
            </a:r>
            <a:r>
              <a:rPr lang="en"/>
              <a:t>)+1) .</a:t>
            </a:r>
          </a:p>
          <a:p>
            <a:pPr indent="-228600" lvl="0" marL="91440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"/>
              <a:t>E.g., average </a:t>
            </a:r>
            <a:r>
              <a:rPr i="1" lang="en"/>
              <a:t>observed</a:t>
            </a:r>
            <a:r>
              <a:rPr lang="en"/>
              <a:t> transition rate </a:t>
            </a:r>
            <a:r>
              <a:rPr i="1" lang="en"/>
              <a:t>b’←b</a:t>
            </a:r>
            <a:r>
              <a:rPr lang="en"/>
              <a:t> is </a:t>
            </a:r>
            <a:r>
              <a:rPr i="1" lang="en"/>
              <a:t>T</a:t>
            </a:r>
            <a:r>
              <a:rPr baseline="-25000" i="1" lang="en"/>
              <a:t>b’←b </a:t>
            </a:r>
            <a:r>
              <a:rPr lang="en"/>
              <a:t>= </a:t>
            </a:r>
            <a:r>
              <a:rPr i="1" lang="en"/>
              <a:t>N</a:t>
            </a:r>
            <a:r>
              <a:rPr baseline="-25000" i="1" lang="en"/>
              <a:t>b</a:t>
            </a:r>
            <a:r>
              <a:rPr lang="en"/>
              <a:t> </a:t>
            </a:r>
            <a:r>
              <a:rPr i="1" lang="en"/>
              <a:t>C</a:t>
            </a:r>
            <a:r>
              <a:rPr baseline="-25000" i="1" lang="en"/>
              <a:t>b’←b</a:t>
            </a:r>
            <a:r>
              <a:rPr lang="en"/>
              <a:t> </a:t>
            </a:r>
            <a:r>
              <a:rPr i="1" lang="en"/>
              <a:t>A</a:t>
            </a:r>
            <a:r>
              <a:rPr baseline="-25000" i="1" lang="en"/>
              <a:t>b’←b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4294967295" type="title"/>
          </p:nvPr>
        </p:nvSpPr>
        <p:spPr>
          <a:xfrm>
            <a:off x="387900" y="75483"/>
            <a:ext cx="8368200" cy="571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Quick conclusions: scenarios, phenomena</a:t>
            </a:r>
          </a:p>
        </p:txBody>
      </p:sp>
      <p:sp>
        <p:nvSpPr>
          <p:cNvPr id="77" name="Shape 77"/>
          <p:cNvSpPr txBox="1"/>
          <p:nvPr>
            <p:ph idx="4294967295" type="body"/>
          </p:nvPr>
        </p:nvSpPr>
        <p:spPr>
          <a:xfrm>
            <a:off x="275700" y="721200"/>
            <a:ext cx="8368200" cy="6030600"/>
          </a:xfrm>
          <a:prstGeom prst="rect">
            <a:avLst/>
          </a:prstGeom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accent6"/>
                </a:solidFill>
              </a:rPr>
              <a:t>“Social network reciprocity”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"/>
              <a:t>Meaning: </a:t>
            </a:r>
            <a:r>
              <a:rPr i="1" lang="en"/>
              <a:t>C</a:t>
            </a:r>
            <a:r>
              <a:rPr baseline="-25000" i="1" lang="en"/>
              <a:t>b’←b </a:t>
            </a:r>
            <a:r>
              <a:rPr lang="en"/>
              <a:t>= </a:t>
            </a:r>
            <a:r>
              <a:rPr i="1" lang="en"/>
              <a:t>C</a:t>
            </a:r>
            <a:r>
              <a:rPr baseline="-25000" i="1" lang="en"/>
              <a:t>b←b’</a:t>
            </a:r>
            <a:r>
              <a:rPr lang="en"/>
              <a:t>  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"/>
              <a:t>Approached, long-term state is “equilbrium”: detailed balance </a:t>
            </a:r>
            <a:r>
              <a:rPr i="1" lang="en"/>
              <a:t>T</a:t>
            </a:r>
            <a:r>
              <a:rPr baseline="-25000" i="1" lang="en"/>
              <a:t>b’←b</a:t>
            </a:r>
            <a:r>
              <a:rPr baseline="30000" i="1" lang="en"/>
              <a:t> </a:t>
            </a:r>
            <a:r>
              <a:rPr i="1" lang="en"/>
              <a:t>= T</a:t>
            </a:r>
            <a:r>
              <a:rPr baseline="-25000" i="1" lang="en"/>
              <a:t>b←b’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"/>
              <a:t>Population fluctuations </a:t>
            </a:r>
            <a:r>
              <a:rPr i="1" lang="en"/>
              <a:t>P</a:t>
            </a:r>
            <a:r>
              <a:rPr baseline="-25000" i="1" lang="en"/>
              <a:t>b</a:t>
            </a:r>
            <a:r>
              <a:rPr lang="en"/>
              <a:t>(</a:t>
            </a:r>
            <a:r>
              <a:rPr i="1" lang="en"/>
              <a:t>N</a:t>
            </a:r>
            <a:r>
              <a:rPr lang="en"/>
              <a:t>) = (</a:t>
            </a:r>
            <a:r>
              <a:rPr i="1" lang="en"/>
              <a:t>e</a:t>
            </a:r>
            <a:r>
              <a:rPr baseline="30000" i="1" lang="en"/>
              <a:t>-Vb</a:t>
            </a:r>
            <a:r>
              <a:rPr lang="en"/>
              <a:t>)</a:t>
            </a:r>
            <a:r>
              <a:rPr baseline="30000" i="1" lang="en"/>
              <a:t>N</a:t>
            </a:r>
            <a:r>
              <a:rPr i="1" lang="en"/>
              <a:t>/N!</a:t>
            </a:r>
            <a:r>
              <a:rPr lang="en"/>
              <a:t> × exp(</a:t>
            </a:r>
            <a:r>
              <a:rPr i="1" lang="en"/>
              <a:t>-f</a:t>
            </a:r>
            <a:r>
              <a:rPr baseline="-25000" i="1" lang="en"/>
              <a:t>b</a:t>
            </a:r>
            <a:r>
              <a:rPr lang="en"/>
              <a:t>(</a:t>
            </a:r>
            <a:r>
              <a:rPr i="1" lang="en"/>
              <a:t>N</a:t>
            </a:r>
            <a:r>
              <a:rPr lang="en"/>
              <a:t>))</a:t>
            </a:r>
          </a:p>
          <a:p>
            <a:pPr indent="-228600" lvl="1" marL="137160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"/>
              <a:t>Deviations from Poisson statistics σ</a:t>
            </a:r>
            <a:r>
              <a:rPr baseline="-25000" lang="en"/>
              <a:t>N</a:t>
            </a:r>
            <a:r>
              <a:rPr lang="en"/>
              <a:t> = </a:t>
            </a:r>
            <a:r>
              <a:rPr i="1" lang="en"/>
              <a:t>√N </a:t>
            </a:r>
            <a:r>
              <a:rPr lang="en"/>
              <a:t>are reflected in </a:t>
            </a:r>
            <a:r>
              <a:rPr i="1" lang="en"/>
              <a:t>f</a:t>
            </a:r>
            <a:r>
              <a:rPr baseline="-25000" i="1" lang="en"/>
              <a:t>b</a:t>
            </a:r>
            <a:r>
              <a:rPr i="1" lang="en"/>
              <a:t>’’</a:t>
            </a:r>
            <a:r>
              <a:rPr lang="en"/>
              <a:t>(</a:t>
            </a:r>
            <a:r>
              <a:rPr i="1" lang="en"/>
              <a:t>N</a:t>
            </a:r>
            <a:r>
              <a:rPr lang="en"/>
              <a:t>). 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"/>
              <a:t>Hope for “universal” frustration form </a:t>
            </a:r>
            <a:r>
              <a:rPr i="1" lang="en"/>
              <a:t>f</a:t>
            </a:r>
            <a:r>
              <a:rPr baseline="-25000" i="1" lang="en"/>
              <a:t>b</a:t>
            </a:r>
            <a:r>
              <a:rPr lang="en"/>
              <a:t>(</a:t>
            </a:r>
            <a:r>
              <a:rPr i="1" lang="en"/>
              <a:t>N</a:t>
            </a:r>
            <a:r>
              <a:rPr lang="en"/>
              <a:t>) = </a:t>
            </a:r>
            <a:r>
              <a:rPr i="1" lang="en"/>
              <a:t>f</a:t>
            </a:r>
            <a:r>
              <a:rPr lang="en"/>
              <a:t>(</a:t>
            </a:r>
            <a:r>
              <a:rPr i="1" lang="en"/>
              <a:t>N/N</a:t>
            </a:r>
            <a:r>
              <a:rPr baseline="-25000" i="1" lang="en"/>
              <a:t>b</a:t>
            </a:r>
            <a:r>
              <a:rPr baseline="30000" lang="en"/>
              <a:t>(</a:t>
            </a:r>
            <a:r>
              <a:rPr baseline="30000" i="1" lang="en"/>
              <a:t>max</a:t>
            </a:r>
            <a:r>
              <a:rPr baseline="30000" lang="en"/>
              <a:t>)</a:t>
            </a:r>
            <a:r>
              <a:rPr lang="en"/>
              <a:t>) , where </a:t>
            </a:r>
            <a:r>
              <a:rPr i="1" lang="en"/>
              <a:t>N</a:t>
            </a:r>
            <a:r>
              <a:rPr baseline="-25000" i="1" lang="en"/>
              <a:t>b</a:t>
            </a:r>
            <a:r>
              <a:rPr baseline="30000" lang="en"/>
              <a:t>(</a:t>
            </a:r>
            <a:r>
              <a:rPr baseline="30000" i="1" lang="en"/>
              <a:t>max</a:t>
            </a:r>
            <a:r>
              <a:rPr baseline="30000" lang="en"/>
              <a:t>)</a:t>
            </a:r>
            <a:r>
              <a:rPr lang="en"/>
              <a:t> is a known housing capacity.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"/>
              <a:t>If above holds, we can extract all info </a:t>
            </a:r>
            <a:r>
              <a:rPr i="1" lang="en"/>
              <a:t>V</a:t>
            </a:r>
            <a:r>
              <a:rPr baseline="-25000" i="1" lang="en"/>
              <a:t>b</a:t>
            </a:r>
            <a:r>
              <a:rPr lang="en"/>
              <a:t> </a:t>
            </a:r>
            <a:r>
              <a:rPr i="1" lang="en"/>
              <a:t>and f</a:t>
            </a:r>
            <a:r>
              <a:rPr lang="en"/>
              <a:t>(</a:t>
            </a:r>
            <a:r>
              <a:rPr i="1" lang="en"/>
              <a:t>N/N</a:t>
            </a:r>
            <a:r>
              <a:rPr baseline="-25000" i="1" lang="en"/>
              <a:t>b</a:t>
            </a:r>
            <a:r>
              <a:rPr baseline="30000" lang="en"/>
              <a:t>(</a:t>
            </a:r>
            <a:r>
              <a:rPr baseline="30000" i="1" lang="en"/>
              <a:t>max</a:t>
            </a:r>
            <a:r>
              <a:rPr baseline="30000" lang="en"/>
              <a:t>)</a:t>
            </a:r>
            <a:r>
              <a:rPr lang="en"/>
              <a:t>) from population fluctuations and make predictions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accent6"/>
                </a:solidFill>
              </a:rPr>
              <a:t>Otherwise: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"/>
              <a:t>Approached, long term state is “steady-state” with persistent currents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"/>
              <a:t>Potentially analyse using resistor network theory with resistances </a:t>
            </a:r>
            <a:r>
              <a:rPr i="1" lang="en"/>
              <a:t>R</a:t>
            </a:r>
            <a:r>
              <a:rPr baseline="-25000" i="1" lang="en"/>
              <a:t>b’←b</a:t>
            </a:r>
            <a:r>
              <a:rPr lang="en"/>
              <a:t>=exp(</a:t>
            </a:r>
            <a:r>
              <a:rPr i="1" lang="en"/>
              <a:t>V</a:t>
            </a:r>
            <a:r>
              <a:rPr baseline="-25000" i="1" lang="en"/>
              <a:t>b</a:t>
            </a:r>
            <a:r>
              <a:rPr lang="en"/>
              <a:t>+</a:t>
            </a:r>
            <a:r>
              <a:rPr i="1" lang="en"/>
              <a:t>f</a:t>
            </a:r>
            <a:r>
              <a:rPr baseline="-25000" i="1" lang="en"/>
              <a:t>b</a:t>
            </a:r>
            <a:r>
              <a:rPr lang="en"/>
              <a:t>(</a:t>
            </a:r>
            <a:r>
              <a:rPr i="1" lang="en"/>
              <a:t>N</a:t>
            </a:r>
            <a:r>
              <a:rPr lang="en"/>
              <a:t>))/(</a:t>
            </a:r>
            <a:r>
              <a:rPr i="1" lang="en"/>
              <a:t>C</a:t>
            </a:r>
            <a:r>
              <a:rPr baseline="-25000" i="1" lang="en"/>
              <a:t>b’←b</a:t>
            </a:r>
            <a:r>
              <a:rPr lang="en"/>
              <a:t> </a:t>
            </a:r>
            <a:r>
              <a:rPr i="1" lang="en"/>
              <a:t>A</a:t>
            </a:r>
            <a:r>
              <a:rPr baseline="-25000" i="1" lang="en"/>
              <a:t>b’←b</a:t>
            </a:r>
            <a:r>
              <a:rPr lang="en"/>
              <a:t>) .</a:t>
            </a:r>
          </a:p>
        </p:txBody>
      </p:sp>
      <p:sp>
        <p:nvSpPr>
          <p:cNvPr id="78" name="Shape 78"/>
          <p:cNvSpPr/>
          <p:nvPr/>
        </p:nvSpPr>
        <p:spPr>
          <a:xfrm>
            <a:off x="6781800" y="990600"/>
            <a:ext cx="228600" cy="228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7848600" y="1676400"/>
            <a:ext cx="228600" cy="228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7772400" y="990600"/>
            <a:ext cx="228600" cy="228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1" name="Shape 81"/>
          <p:cNvCxnSpPr>
            <a:stCxn id="78" idx="7"/>
            <a:endCxn id="80" idx="1"/>
          </p:cNvCxnSpPr>
          <p:nvPr/>
        </p:nvCxnSpPr>
        <p:spPr>
          <a:xfrm>
            <a:off x="6976922" y="1024077"/>
            <a:ext cx="8289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2" name="Shape 82"/>
          <p:cNvCxnSpPr>
            <a:stCxn id="80" idx="3"/>
            <a:endCxn id="78" idx="5"/>
          </p:cNvCxnSpPr>
          <p:nvPr/>
        </p:nvCxnSpPr>
        <p:spPr>
          <a:xfrm rot="10800000">
            <a:off x="6976977" y="1185722"/>
            <a:ext cx="8289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3" name="Shape 83"/>
          <p:cNvCxnSpPr>
            <a:stCxn id="80" idx="6"/>
            <a:endCxn id="79" idx="0"/>
          </p:cNvCxnSpPr>
          <p:nvPr/>
        </p:nvCxnSpPr>
        <p:spPr>
          <a:xfrm flipH="1">
            <a:off x="7962900" y="1104900"/>
            <a:ext cx="38100" cy="5715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4" name="Shape 84"/>
          <p:cNvCxnSpPr>
            <a:stCxn id="79" idx="2"/>
            <a:endCxn id="80" idx="4"/>
          </p:cNvCxnSpPr>
          <p:nvPr/>
        </p:nvCxnSpPr>
        <p:spPr>
          <a:xfrm flipH="1" rot="10800000">
            <a:off x="7848600" y="1219200"/>
            <a:ext cx="38100" cy="5715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5" name="Shape 85"/>
          <p:cNvCxnSpPr>
            <a:stCxn id="79" idx="0"/>
            <a:endCxn id="78" idx="6"/>
          </p:cNvCxnSpPr>
          <p:nvPr/>
        </p:nvCxnSpPr>
        <p:spPr>
          <a:xfrm rot="10800000">
            <a:off x="7010400" y="1104900"/>
            <a:ext cx="952500" cy="5715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6" name="Shape 86"/>
          <p:cNvCxnSpPr>
            <a:stCxn id="78" idx="4"/>
            <a:endCxn id="79" idx="2"/>
          </p:cNvCxnSpPr>
          <p:nvPr/>
        </p:nvCxnSpPr>
        <p:spPr>
          <a:xfrm>
            <a:off x="6896100" y="1219200"/>
            <a:ext cx="952500" cy="5715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7" name="Shape 87"/>
          <p:cNvSpPr/>
          <p:nvPr/>
        </p:nvSpPr>
        <p:spPr>
          <a:xfrm>
            <a:off x="5029200" y="5181600"/>
            <a:ext cx="228600" cy="228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5486400" y="4800600"/>
            <a:ext cx="228600" cy="228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6172200" y="4572000"/>
            <a:ext cx="228600" cy="228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6781800" y="4572000"/>
            <a:ext cx="228600" cy="228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1" name="Shape 91"/>
          <p:cNvCxnSpPr>
            <a:stCxn id="87" idx="7"/>
            <a:endCxn id="88" idx="3"/>
          </p:cNvCxnSpPr>
          <p:nvPr/>
        </p:nvCxnSpPr>
        <p:spPr>
          <a:xfrm flipH="1" rot="10800000">
            <a:off x="5224322" y="4995777"/>
            <a:ext cx="295500" cy="2193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2" name="Shape 92"/>
          <p:cNvCxnSpPr>
            <a:stCxn id="88" idx="6"/>
            <a:endCxn id="89" idx="3"/>
          </p:cNvCxnSpPr>
          <p:nvPr/>
        </p:nvCxnSpPr>
        <p:spPr>
          <a:xfrm flipH="1" rot="10800000">
            <a:off x="5715000" y="4767000"/>
            <a:ext cx="490800" cy="1479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3" name="Shape 93"/>
          <p:cNvCxnSpPr>
            <a:stCxn id="89" idx="6"/>
            <a:endCxn id="90" idx="2"/>
          </p:cNvCxnSpPr>
          <p:nvPr/>
        </p:nvCxnSpPr>
        <p:spPr>
          <a:xfrm>
            <a:off x="6400800" y="46863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4" name="Shape 94"/>
          <p:cNvSpPr/>
          <p:nvPr/>
        </p:nvSpPr>
        <p:spPr>
          <a:xfrm>
            <a:off x="6172200" y="5257800"/>
            <a:ext cx="228600" cy="228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5" name="Shape 95"/>
          <p:cNvCxnSpPr>
            <a:stCxn id="90" idx="4"/>
            <a:endCxn id="94" idx="7"/>
          </p:cNvCxnSpPr>
          <p:nvPr/>
        </p:nvCxnSpPr>
        <p:spPr>
          <a:xfrm flipH="1">
            <a:off x="6367200" y="4800600"/>
            <a:ext cx="528900" cy="4908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6" name="Shape 96"/>
          <p:cNvCxnSpPr>
            <a:stCxn id="89" idx="4"/>
            <a:endCxn id="94" idx="0"/>
          </p:cNvCxnSpPr>
          <p:nvPr/>
        </p:nvCxnSpPr>
        <p:spPr>
          <a:xfrm>
            <a:off x="6286500" y="4800600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7" name="Shape 97"/>
          <p:cNvCxnSpPr>
            <a:stCxn id="88" idx="4"/>
            <a:endCxn id="94" idx="1"/>
          </p:cNvCxnSpPr>
          <p:nvPr/>
        </p:nvCxnSpPr>
        <p:spPr>
          <a:xfrm>
            <a:off x="5600700" y="5029200"/>
            <a:ext cx="605100" cy="262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8" name="Shape 98"/>
          <p:cNvCxnSpPr>
            <a:stCxn id="94" idx="2"/>
            <a:endCxn id="87" idx="6"/>
          </p:cNvCxnSpPr>
          <p:nvPr/>
        </p:nvCxnSpPr>
        <p:spPr>
          <a:xfrm rot="10800000">
            <a:off x="5257800" y="5295900"/>
            <a:ext cx="914400" cy="762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