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SemiBold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8ac664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8ac664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8ac664e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8ac664e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8ac664e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8ac664e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78ac66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78ac66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78ac664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78ac664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8ac664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78ac664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130ecd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130ecd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99e37b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599e37b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6130ec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6130ec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2011 → se </a:t>
            </a:r>
            <a:r>
              <a:rPr lang="es"/>
              <a:t>lanzó</a:t>
            </a:r>
            <a:r>
              <a:rPr lang="es"/>
              <a:t> la primer versión de Kotlin con el objetivo abordar las limitaciones de java en android (AVERIGUAR MAS LIMITACIONES)</a:t>
            </a:r>
            <a:br>
              <a:rPr lang="es"/>
            </a:br>
            <a:r>
              <a:rPr lang="es"/>
              <a:t>2012 → </a:t>
            </a:r>
            <a:r>
              <a:rPr lang="es"/>
              <a:t>comenzó</a:t>
            </a:r>
            <a:r>
              <a:rPr lang="es"/>
              <a:t> a ser de software libre</a:t>
            </a:r>
            <a:br>
              <a:rPr lang="es"/>
            </a:br>
            <a:r>
              <a:rPr lang="es"/>
              <a:t>2016 → se </a:t>
            </a:r>
            <a:r>
              <a:rPr lang="es"/>
              <a:t>lanzó</a:t>
            </a:r>
            <a:r>
              <a:rPr lang="es"/>
              <a:t> la </a:t>
            </a:r>
            <a:r>
              <a:rPr lang="es"/>
              <a:t>versión</a:t>
            </a:r>
            <a:r>
              <a:rPr lang="es"/>
              <a:t> Kotlin 1.0, a partir de este momento se lo empezo a considerar estable para el desarrollo en producción</a:t>
            </a:r>
            <a:br>
              <a:rPr lang="es"/>
            </a:br>
            <a:r>
              <a:rPr lang="es"/>
              <a:t>2017 → Google </a:t>
            </a:r>
            <a:r>
              <a:rPr lang="es"/>
              <a:t>avisó</a:t>
            </a:r>
            <a:r>
              <a:rPr lang="es"/>
              <a:t> que va a ofrecerle soporte por lo que…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7bf4cf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77bf4cf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130ecd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130ecd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77bf4cf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77bf4cf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78ac664e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78ac664e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gradFill>
          <a:gsLst>
            <a:gs pos="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jp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6" y="1656375"/>
            <a:ext cx="2605773" cy="16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875" y="2202012"/>
            <a:ext cx="3104502" cy="6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3708275" y="2230638"/>
            <a:ext cx="1185925" cy="784900"/>
          </a:xfrm>
          <a:prstGeom prst="flowChartPreparation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Raleway SemiBold"/>
                <a:ea typeface="Raleway SemiBold"/>
                <a:cs typeface="Raleway SemiBold"/>
                <a:sym typeface="Raleway SemiBold"/>
              </a:rPr>
              <a:t>VS</a:t>
            </a:r>
            <a:endParaRPr sz="3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903175" y="22313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631425" y="4195075"/>
            <a:ext cx="2219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GRUPO 22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25" y="1144650"/>
            <a:ext cx="7823725" cy="3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2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777150" y="3985425"/>
            <a:ext cx="1606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Ejecución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0.63 seconds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25" y="4126900"/>
            <a:ext cx="6101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225" y="4089913"/>
            <a:ext cx="499925" cy="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075" y="0"/>
            <a:ext cx="1807949" cy="11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98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25" y="1456449"/>
            <a:ext cx="8658575" cy="33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7189125" y="3937950"/>
            <a:ext cx="1606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Ejecución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 5.718 seconds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9200" y="4042438"/>
            <a:ext cx="499925" cy="4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725" y="3733400"/>
            <a:ext cx="5940275" cy="11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775" y="393727"/>
            <a:ext cx="2354227" cy="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1072750" y="844675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0" y="2554200"/>
            <a:ext cx="2306826" cy="1830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50" y="760776"/>
            <a:ext cx="2497224" cy="7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013" y="2986836"/>
            <a:ext cx="983567" cy="12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9663" y="596900"/>
            <a:ext cx="983567" cy="12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8409" y="1734200"/>
            <a:ext cx="832571" cy="10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6386" y="1441803"/>
            <a:ext cx="1293249" cy="16416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836617" y="2804775"/>
            <a:ext cx="98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.class</a:t>
            </a:r>
            <a:endParaRPr sz="1600"/>
          </a:p>
        </p:txBody>
      </p:sp>
      <p:sp>
        <p:nvSpPr>
          <p:cNvPr id="204" name="Google Shape;204;p24"/>
          <p:cNvSpPr txBox="1"/>
          <p:nvPr/>
        </p:nvSpPr>
        <p:spPr>
          <a:xfrm>
            <a:off x="3459400" y="1845450"/>
            <a:ext cx="17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Kotlin Compiler</a:t>
            </a:r>
            <a:endParaRPr sz="1600"/>
          </a:p>
        </p:txBody>
      </p:sp>
      <p:sp>
        <p:nvSpPr>
          <p:cNvPr id="205" name="Google Shape;205;p24"/>
          <p:cNvSpPr txBox="1"/>
          <p:nvPr/>
        </p:nvSpPr>
        <p:spPr>
          <a:xfrm>
            <a:off x="3524152" y="4249650"/>
            <a:ext cx="17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Java </a:t>
            </a:r>
            <a:r>
              <a:rPr lang="es" sz="1500"/>
              <a:t>Compiler</a:t>
            </a:r>
            <a:endParaRPr sz="1500"/>
          </a:p>
        </p:txBody>
      </p:sp>
      <p:sp>
        <p:nvSpPr>
          <p:cNvPr id="206" name="Google Shape;206;p24"/>
          <p:cNvSpPr txBox="1"/>
          <p:nvPr/>
        </p:nvSpPr>
        <p:spPr>
          <a:xfrm>
            <a:off x="7407067" y="2692625"/>
            <a:ext cx="9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JVM</a:t>
            </a:r>
            <a:endParaRPr sz="1600"/>
          </a:p>
        </p:txBody>
      </p:sp>
      <p:pic>
        <p:nvPicPr>
          <p:cNvPr descr="Qué significa el logo de la UTN.BA? - UTN.BA" id="207" name="Google Shape;20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9502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2925075" y="1125925"/>
            <a:ext cx="5709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925075" y="3543088"/>
            <a:ext cx="5709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 rot="1695482">
            <a:off x="4773906" y="1451011"/>
            <a:ext cx="953652" cy="1907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 rot="-2102471">
            <a:off x="4762626" y="3228788"/>
            <a:ext cx="973936" cy="1904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639825" y="2167388"/>
            <a:ext cx="570900" cy="1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1190400" y="1734200"/>
            <a:ext cx="148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algoritmo.kt</a:t>
            </a:r>
            <a:endParaRPr sz="1500"/>
          </a:p>
        </p:txBody>
      </p:sp>
      <p:sp>
        <p:nvSpPr>
          <p:cNvPr id="214" name="Google Shape;214;p24"/>
          <p:cNvSpPr txBox="1"/>
          <p:nvPr/>
        </p:nvSpPr>
        <p:spPr>
          <a:xfrm>
            <a:off x="1303475" y="4045100"/>
            <a:ext cx="148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algoritmo.java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75" y="589575"/>
            <a:ext cx="1953423" cy="12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75" y="1014702"/>
            <a:ext cx="2354227" cy="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3860675" y="883775"/>
            <a:ext cx="1185925" cy="784900"/>
          </a:xfrm>
          <a:prstGeom prst="flowChartPreparation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Raleway SemiBold"/>
                <a:ea typeface="Raleway SemiBold"/>
                <a:cs typeface="Raleway SemiBold"/>
                <a:sym typeface="Raleway SemiBold"/>
              </a:rPr>
              <a:t>VS</a:t>
            </a:r>
            <a:endParaRPr sz="3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055575" y="11645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22575" y="2431425"/>
            <a:ext cx="7428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8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</a:rPr>
              <a:t>Java resultó ser más rápido a la hora de su ejecución. Sin embargo Kotlin suele ser recomendado ya que es más conciso y seguro. </a:t>
            </a:r>
            <a:r>
              <a:rPr lang="es" sz="1700">
                <a:solidFill>
                  <a:schemeClr val="dk2"/>
                </a:solidFill>
              </a:rPr>
              <a:t>Además</a:t>
            </a:r>
            <a:r>
              <a:rPr lang="es" sz="1700">
                <a:solidFill>
                  <a:schemeClr val="dk2"/>
                </a:solidFill>
              </a:rPr>
              <a:t> puede consumir los recursos, librerías y hasta la máquina virtual de Java. Por lo que ambos lenguajes pueden convivir en un mismo proyecto.</a:t>
            </a:r>
            <a:endParaRPr sz="1700">
              <a:solidFill>
                <a:schemeClr val="dk2"/>
              </a:solidFill>
            </a:endParaRPr>
          </a:p>
          <a:p>
            <a:pPr indent="89999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</a:rPr>
              <a:t>Sin embargo, para otros tipos de desarrollo, la elección entre Java y Kotlin puede depender de varios factores.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622575" y="1923525"/>
            <a:ext cx="552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2"/>
                </a:solidFill>
              </a:rPr>
              <a:t>Conclusión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¿Preguntas?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Qué significa el logo de la UTN.BA? - UTN.BA"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498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75" y="876050"/>
            <a:ext cx="5426248" cy="3391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logo de la UTN.BA? - UTN.BA"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923" y="0"/>
            <a:ext cx="1554077" cy="5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87798" cy="15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725350" y="20033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799B6"/>
                </a:solidFill>
                <a:latin typeface="Lato"/>
                <a:ea typeface="Lato"/>
                <a:cs typeface="Lato"/>
                <a:sym typeface="Lato"/>
              </a:rPr>
              <a:t>1991</a:t>
            </a:r>
            <a:endParaRPr sz="2500">
              <a:solidFill>
                <a:srgbClr val="0799B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28800" y="25126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0799B6"/>
          </a:solidFill>
          <a:ln cap="flat" cmpd="sng" w="9525">
            <a:solidFill>
              <a:srgbClr val="0799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09650" y="2920475"/>
            <a:ext cx="1971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Sun Microsystems lanza “OAK”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264950" y="2003300"/>
            <a:ext cx="1539600" cy="42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4A6EB0"/>
                </a:solidFill>
                <a:latin typeface="Lato"/>
                <a:ea typeface="Lato"/>
                <a:cs typeface="Lato"/>
                <a:sym typeface="Lato"/>
              </a:rPr>
              <a:t>1995</a:t>
            </a:r>
            <a:endParaRPr sz="2500">
              <a:solidFill>
                <a:srgbClr val="4A6EB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268400" y="25126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rgbClr val="4A6E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804550" y="2012075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14C5F"/>
                </a:solidFill>
                <a:latin typeface="Lato"/>
                <a:ea typeface="Lato"/>
                <a:cs typeface="Lato"/>
                <a:sym typeface="Lato"/>
              </a:rPr>
              <a:t>1996</a:t>
            </a:r>
            <a:endParaRPr sz="2500">
              <a:solidFill>
                <a:srgbClr val="114C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808000" y="2521425"/>
            <a:ext cx="1539600" cy="363900"/>
          </a:xfrm>
          <a:prstGeom prst="chevron">
            <a:avLst>
              <a:gd fmla="val 50000" name="adj"/>
            </a:avLst>
          </a:prstGeom>
          <a:solidFill>
            <a:srgbClr val="114C5F"/>
          </a:solidFill>
          <a:ln cap="flat" cmpd="sng" w="9525">
            <a:solidFill>
              <a:srgbClr val="114C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344150" y="20033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CD2D3"/>
                </a:solidFill>
                <a:latin typeface="Lato"/>
                <a:ea typeface="Lato"/>
                <a:cs typeface="Lato"/>
                <a:sym typeface="Lato"/>
              </a:rPr>
              <a:t>2014</a:t>
            </a:r>
            <a:endParaRPr sz="2500">
              <a:solidFill>
                <a:srgbClr val="9CD2D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347600" y="25126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9CD2D3"/>
          </a:solidFill>
          <a:ln cap="flat" cmpd="sng" w="9525">
            <a:solidFill>
              <a:srgbClr val="9CD2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887200" y="2012075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F6F66"/>
                </a:solidFill>
                <a:latin typeface="Lato"/>
                <a:ea typeface="Lato"/>
                <a:cs typeface="Lato"/>
                <a:sym typeface="Lato"/>
              </a:rPr>
              <a:t>2019</a:t>
            </a:r>
            <a:endParaRPr sz="2500">
              <a:solidFill>
                <a:srgbClr val="DF6F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890650" y="2521425"/>
            <a:ext cx="1539600" cy="363900"/>
          </a:xfrm>
          <a:prstGeom prst="chevron">
            <a:avLst>
              <a:gd fmla="val 50000" name="adj"/>
            </a:avLst>
          </a:prstGeom>
          <a:solidFill>
            <a:srgbClr val="DF6F66"/>
          </a:solidFill>
          <a:ln cap="flat" cmpd="sng" w="9525">
            <a:solidFill>
              <a:srgbClr val="DF6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216950" y="3014575"/>
            <a:ext cx="1642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Versión Alpha de JAVA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701650" y="3014575"/>
            <a:ext cx="1642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JDK 1.0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180600" y="3014575"/>
            <a:ext cx="1642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JAVA versión 8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883750" y="3014575"/>
            <a:ext cx="16425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JAVA versión 12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63" y="1845275"/>
            <a:ext cx="6539873" cy="145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logo de la UTN.BA? - UTN.BA"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1018875" y="19532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799B6"/>
                </a:solidFill>
                <a:latin typeface="Lato"/>
                <a:ea typeface="Lato"/>
                <a:cs typeface="Lato"/>
                <a:sym typeface="Lato"/>
              </a:rPr>
              <a:t>2011</a:t>
            </a:r>
            <a:endParaRPr sz="2500">
              <a:solidFill>
                <a:srgbClr val="0799B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018875" y="24625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0799B6"/>
          </a:solidFill>
          <a:ln cap="flat" cmpd="sng" w="9525">
            <a:solidFill>
              <a:srgbClr val="0799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03175" y="3003638"/>
            <a:ext cx="1971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</a:rPr>
              <a:t>JetBrains lanza la primer versión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2" y="487827"/>
            <a:ext cx="3046948" cy="6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2898475" y="24625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4A6EB0"/>
          </a:solidFill>
          <a:ln cap="flat" cmpd="sng" w="9525">
            <a:solidFill>
              <a:srgbClr val="4A6E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778075" y="24625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114C5F"/>
          </a:solidFill>
          <a:ln cap="flat" cmpd="sng" w="9525">
            <a:solidFill>
              <a:srgbClr val="114C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657675" y="2462550"/>
            <a:ext cx="1539600" cy="363900"/>
          </a:xfrm>
          <a:prstGeom prst="chevron">
            <a:avLst>
              <a:gd fmla="val 50000" name="adj"/>
            </a:avLst>
          </a:prstGeom>
          <a:solidFill>
            <a:srgbClr val="DF6F66"/>
          </a:solidFill>
          <a:ln cap="flat" cmpd="sng" w="9525">
            <a:solidFill>
              <a:srgbClr val="DF6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949700" y="19532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4A6EB0"/>
                </a:solidFill>
                <a:latin typeface="Lato"/>
                <a:ea typeface="Lato"/>
                <a:cs typeface="Lato"/>
                <a:sym typeface="Lato"/>
              </a:rPr>
              <a:t>2012</a:t>
            </a:r>
            <a:endParaRPr sz="2500">
              <a:solidFill>
                <a:srgbClr val="4A6EB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778075" y="19532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14C5F"/>
                </a:solidFill>
                <a:latin typeface="Lato"/>
                <a:ea typeface="Lato"/>
                <a:cs typeface="Lato"/>
                <a:sym typeface="Lato"/>
              </a:rPr>
              <a:t>2016</a:t>
            </a:r>
            <a:endParaRPr sz="2500">
              <a:solidFill>
                <a:srgbClr val="114C5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657675" y="1953200"/>
            <a:ext cx="153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F6F66"/>
                </a:solidFill>
                <a:latin typeface="Lato"/>
                <a:ea typeface="Lato"/>
                <a:cs typeface="Lato"/>
                <a:sym typeface="Lato"/>
              </a:rPr>
              <a:t>2017</a:t>
            </a:r>
            <a:endParaRPr sz="2500">
              <a:solidFill>
                <a:srgbClr val="DF6F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734000" y="3003650"/>
            <a:ext cx="1971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Comienza a ser de software libre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695725" y="3003650"/>
            <a:ext cx="17043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Versión 1.0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441975" y="3003650"/>
            <a:ext cx="1971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Soporte de Google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75" y="1046775"/>
            <a:ext cx="1953423" cy="12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75" y="1471902"/>
            <a:ext cx="2354227" cy="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3860675" y="1340975"/>
            <a:ext cx="1185925" cy="784900"/>
          </a:xfrm>
          <a:prstGeom prst="flowChartPreparation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Raleway SemiBold"/>
                <a:ea typeface="Raleway SemiBold"/>
                <a:cs typeface="Raleway SemiBold"/>
                <a:sym typeface="Raleway SemiBold"/>
              </a:rPr>
              <a:t>VS</a:t>
            </a:r>
            <a:endParaRPr sz="3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22575" y="3067275"/>
            <a:ext cx="7428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Comparar el rendimiento de un algoritmo.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Se decidió llevar a cabo un algoritmo  que ordena una colección de 1000 elementos para así ver su tiempo de ejecución.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22575" y="2474725"/>
            <a:ext cx="552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2"/>
                </a:solidFill>
              </a:rPr>
              <a:t>Objetivo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75" y="73600"/>
            <a:ext cx="1953423" cy="12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988" y="1315800"/>
            <a:ext cx="7132036" cy="36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logo de la UTN.BA? - UTN.BA"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498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531225" y="4178375"/>
            <a:ext cx="1606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Ejecución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 0.669 seconds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300" y="4282863"/>
            <a:ext cx="499925" cy="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775" y="393727"/>
            <a:ext cx="2354227" cy="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9173" l="0" r="0" t="0"/>
          <a:stretch/>
        </p:blipFill>
        <p:spPr>
          <a:xfrm>
            <a:off x="1122775" y="1455400"/>
            <a:ext cx="6737550" cy="313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significa el logo de la UTN.BA? - UTN.BA"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2" y="0"/>
            <a:ext cx="1714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6253525" y="3877775"/>
            <a:ext cx="1606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Ejecución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5.059</a:t>
            </a:r>
            <a:r>
              <a:rPr lang="es" sz="1600">
                <a:solidFill>
                  <a:schemeClr val="dk2"/>
                </a:solidFill>
              </a:rPr>
              <a:t> seconds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3600" y="3982263"/>
            <a:ext cx="499925" cy="4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75" y="1046775"/>
            <a:ext cx="1953423" cy="12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75" y="1471902"/>
            <a:ext cx="2354227" cy="5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3860675" y="1340975"/>
            <a:ext cx="1185925" cy="784900"/>
          </a:xfrm>
          <a:prstGeom prst="flowChartPreparation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Raleway SemiBold"/>
                <a:ea typeface="Raleway SemiBold"/>
                <a:cs typeface="Raleway SemiBold"/>
                <a:sym typeface="Raleway SemiBold"/>
              </a:rPr>
              <a:t>VS</a:t>
            </a:r>
            <a:endParaRPr sz="3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055575" y="1621750"/>
            <a:ext cx="67200" cy="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22575" y="3067275"/>
            <a:ext cx="7428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Comparar el rendimiento de un algoritmo que da la cantidad de </a:t>
            </a:r>
            <a:r>
              <a:rPr lang="es" sz="1800">
                <a:solidFill>
                  <a:schemeClr val="dk2"/>
                </a:solidFill>
              </a:rPr>
              <a:t>dígitos</a:t>
            </a:r>
            <a:r>
              <a:rPr lang="es" sz="1800">
                <a:solidFill>
                  <a:schemeClr val="dk2"/>
                </a:solidFill>
              </a:rPr>
              <a:t> de Pi </a:t>
            </a:r>
            <a:r>
              <a:rPr lang="es" sz="1800">
                <a:solidFill>
                  <a:schemeClr val="dk2"/>
                </a:solidFill>
              </a:rPr>
              <a:t>según</a:t>
            </a:r>
            <a:r>
              <a:rPr lang="es" sz="1800">
                <a:solidFill>
                  <a:schemeClr val="dk2"/>
                </a:solidFill>
              </a:rPr>
              <a:t> lo indique la entrada. En este caso se pidió los 100 primero </a:t>
            </a:r>
            <a:r>
              <a:rPr lang="es" sz="1800">
                <a:solidFill>
                  <a:schemeClr val="dk2"/>
                </a:solidFill>
              </a:rPr>
              <a:t>dígitos</a:t>
            </a:r>
            <a:r>
              <a:rPr lang="es" sz="1800">
                <a:solidFill>
                  <a:schemeClr val="dk2"/>
                </a:solidFill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22575" y="2474725"/>
            <a:ext cx="552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2"/>
                </a:solidFill>
              </a:rPr>
              <a:t>Objetivo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Qué significa el logo de la UTN.BA? - UTN.BA"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0" y="0"/>
            <a:ext cx="17145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