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9" r:id="rId12"/>
    <p:sldId id="280" r:id="rId13"/>
    <p:sldId id="281" r:id="rId14"/>
    <p:sldId id="282" r:id="rId15"/>
    <p:sldId id="276" r:id="rId16"/>
    <p:sldId id="277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C68C-4D9C-4704-98D4-1409ADFD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B450E-EA30-419F-A899-C82E06A8E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812C92-9A64-4C5A-AD53-D0D9560F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FB577-71F7-4B2C-BDD5-580A75DD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5824E-FEDE-46C0-9823-DCF9FEE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5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5855-804B-4CAD-84F8-2B3ED31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CFBA9E-EEA7-4659-BAA9-173A2F252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FBA70-E03D-4EE4-97CF-8471AD4C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B59CE5-2070-4B19-80F2-017286D7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51269-D5FA-421C-A274-3E7ADA04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5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27B5D3-303A-486C-9202-02A905699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27F5C7-917B-46B5-96CF-5D2202CCD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A93EE-ACA8-4A28-8804-0BAC36F3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7145E-761E-425F-9D58-29066613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27519-A642-43D0-894A-DD2E192F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6633-05DA-4C80-B16F-1514D30B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62251-06AA-471F-B904-EC9A9B99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34F89-6438-4086-ACE7-4DA4B10D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4C47D-89AE-4965-B5D8-1242C27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7054C-38E1-4259-A869-D871823E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8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91062-5B96-4D0C-BE8E-13D6752D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6FE6C-DEA7-4C29-B4ED-25292D64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8ED3E-662F-4164-A606-09279B8D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D864E-0568-4980-87C0-9A77487D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F3282-DEA8-416A-8F77-ADCBAF3E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5013-59A2-4A55-B4C5-2CA03FB9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5586B-A88E-4926-9663-C84BC93AF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3827C-BF7E-4EB9-994B-CEF04D30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E84B0-9CF1-4D43-B6F9-0C0DDB4D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0CFFFD-1AD5-4C8C-BA52-9C5EA2EA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75DB5-933B-4BA8-8883-7C2C92F8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57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43FC5-DB8A-4FCF-AB19-11658470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282A7-A898-4C92-9551-7BF9DD7F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BAAF-F31D-4E6A-813B-333D72D4D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7DB419-588D-4F49-89A3-5D1E464D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24BFAF-6931-43D4-99A2-0D2A73BDA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ACEC83-3E95-4816-8C16-06F9D767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3F7678-5A0C-4509-B9C9-59A3EB4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DC0E80-5EDC-4421-A956-0F88C920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9E276-D126-41B8-A82F-E56853E5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7C329C-BC69-4FED-A542-DFC02E3F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A4F281-E81C-4B55-8E8D-F12311DF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AF485-BE40-4C28-9E9B-1863CBC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3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37FCF5-2A9A-47EF-8DA5-1E951574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E48CB0-B31C-4FD4-8D75-9DA6EC55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A7C31C-BE83-403B-8470-2B092AF4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77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1A9DD-A381-4CE3-9908-220D3D0A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3FDEE-8EF5-4AA1-B125-4CE132CE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1B17BE-DDA3-4DD7-8F2F-0E54A6F89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98CEE-E2D3-44DD-BD42-61207528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BD78FD-ED20-4B92-92FF-85A8AEB0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7CA3D-46C3-452C-9418-5B4ABC58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F0AE-EC40-46FB-B634-4C6B40CB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8FFF3A-164F-420A-A15F-E81EA93C6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EA5711-B7D9-4728-856C-AD226E5B7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A6482-484A-4DC3-9409-C9221F92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24B25-FBEA-4611-B9CD-705AFA8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3B491-C49A-481B-B90E-85D6023E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26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010D6B-A255-4F45-BE1E-60170744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E400A-0191-4CF2-8C0B-7F5B5AEC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60B22-9B5A-4610-89F4-FEE575BAD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E6177-D3B9-438A-9D33-C19F21115CFC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1DE75-CD3F-4F26-96C9-80603431D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67CD5-DCCE-458A-87E5-E164B2F7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894AB-7C99-4D70-9E8A-6EA0D2234B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34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ulavirtual3.educa.madrid.org/ies.ciudadescolar.madri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3E60-3F54-4C88-A546-6CAC2FA78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>
                <a:latin typeface="Algerian" panose="04020705040A02060702" pitchFamily="82" charset="0"/>
              </a:rPr>
              <a:t>ENGLISH MODULE: HIGHER TECHNICIAN IN MULTIPLATFORM APPLICATIONS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6EC43C-A98F-4FD7-9543-E56906A1E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presentation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637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ASSESSMENT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78E57-5389-4042-87FA-7707ED39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861"/>
            <a:ext cx="11108961" cy="5027014"/>
          </a:xfrm>
        </p:spPr>
        <p:txBody>
          <a:bodyPr>
            <a:normAutofit/>
          </a:bodyPr>
          <a:lstStyle/>
          <a:p>
            <a:pPr marL="338138" indent="-333375">
              <a:spcBef>
                <a:spcPts val="800"/>
              </a:spcBef>
              <a:buClr>
                <a:srgbClr val="86D1EC"/>
              </a:buClr>
              <a:buSzPct val="100000"/>
              <a:buBlip>
                <a:blip r:embed="rId2"/>
              </a:buBlip>
              <a:defRPr/>
            </a:pPr>
            <a:r>
              <a:rPr lang="en-GB" altLang="es-E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Continuous system: compulsory class attendance </a:t>
            </a:r>
          </a:p>
          <a:p>
            <a:pPr>
              <a:spcBef>
                <a:spcPts val="800"/>
              </a:spcBef>
              <a:buSzPct val="100000"/>
              <a:defRPr/>
            </a:pPr>
            <a:r>
              <a:rPr lang="en-GB" altLang="es-E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 Absences excused/justified</a:t>
            </a:r>
          </a:p>
          <a:p>
            <a:pPr>
              <a:spcBef>
                <a:spcPts val="800"/>
              </a:spcBef>
              <a:buSzPct val="100000"/>
              <a:defRPr/>
            </a:pPr>
            <a:endParaRPr lang="en-GB" altLang="es-E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800"/>
              </a:spcBef>
              <a:buSzPct val="100000"/>
              <a:defRPr/>
            </a:pPr>
            <a:r>
              <a:rPr lang="en-GB" altLang="es-E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You must pass with a 5 each RA</a:t>
            </a:r>
          </a:p>
          <a:p>
            <a:pPr marL="0" indent="0">
              <a:spcBef>
                <a:spcPts val="800"/>
              </a:spcBef>
              <a:buSzPct val="100000"/>
              <a:buNone/>
              <a:defRPr/>
            </a:pPr>
            <a:endParaRPr lang="en-GB" altLang="es-E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1Esta calificación se adjudicará teniendo en cuenta la fidelidad y puntualidad en la entrega en la realización de las actividades asignadas por el profesor como tareas de estudio de acuerdo con la siguiente escala que representará el 10% del RA5: </a:t>
            </a:r>
          </a:p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-	Regularmente: 100% de la nota; </a:t>
            </a:r>
          </a:p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-	Irregularmente (desde la tercera vez que no se presenten tareas, orales o escritas, en un mismo trimestre, o por olvido de material necesario): 50% de la nota; </a:t>
            </a:r>
          </a:p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-	Casi Nunca (a partir de la quinta vez que no se presenten tareas, orales o escritas, en un mismo trimestre, o por olvido de material necesario)/Nunca: 0% de la nota. </a:t>
            </a:r>
          </a:p>
          <a:p>
            <a:pPr>
              <a:spcBef>
                <a:spcPts val="800"/>
              </a:spcBef>
              <a:buSzPct val="100000"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667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ASSESSMENT </a:t>
            </a:r>
            <a:r>
              <a:rPr lang="es-ES" dirty="0" err="1">
                <a:latin typeface="Algerian" panose="04020705040A02060702" pitchFamily="82" charset="0"/>
              </a:rPr>
              <a:t>IIi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78E57-5389-4042-87FA-7707ED39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861"/>
            <a:ext cx="11108961" cy="5027014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2 </a:t>
            </a:r>
            <a:r>
              <a:rPr lang="es-ES" dirty="0"/>
              <a:t>La calificación completa se obtendrá siempre que se complete la totalidad de actividades y ejercicios solicitados, al ser de carácter obligatorio, incluyendo las correcciones de los mismos; de no ser así, la calificación en este apartado podrá ser 0%.</a:t>
            </a:r>
          </a:p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3 </a:t>
            </a:r>
            <a:r>
              <a:rPr lang="es-ES" dirty="0"/>
              <a:t>La realización de las lecturas de los libros seleccionados y de las actividades de ampliación son de carácter optativo. Se podrán comprobar mediante prueba escrita u oral y se tendrán en cuenta para redondear al alza la nota del alumno/a.  </a:t>
            </a:r>
          </a:p>
          <a:p>
            <a:pPr>
              <a:spcBef>
                <a:spcPts val="800"/>
              </a:spcBef>
              <a:buSzPct val="100000"/>
              <a:defRPr/>
            </a:pPr>
            <a:r>
              <a:rPr lang="es-ES" b="1" baseline="30000" dirty="0"/>
              <a:t>4 </a:t>
            </a:r>
            <a:r>
              <a:rPr lang="es-ES" dirty="0"/>
              <a:t>El correcto comportamiento y la actitud profesional y contextual serán calificados dentro del 10% del RA5. Se valorará negativamente cuando el alumno incurra en las siguientes deficiencias tipo en el aula, mediante la siguiente escala y según los datos recogidos por el/la docente en un diario de observación y control:</a:t>
            </a:r>
          </a:p>
          <a:p>
            <a:pPr>
              <a:spcBef>
                <a:spcPts val="800"/>
              </a:spcBef>
              <a:buSzPct val="100000"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88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ASSESSMENT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78E57-5389-4042-87FA-7707ED39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861"/>
            <a:ext cx="11108961" cy="502701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s-ES" dirty="0"/>
              <a:t>1) Negarse repetidamente a utilizar </a:t>
            </a:r>
            <a:r>
              <a:rPr lang="es-ES" dirty="0" err="1"/>
              <a:t>classroom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.</a:t>
            </a:r>
          </a:p>
          <a:p>
            <a:pPr marL="0" lvl="0" indent="0">
              <a:buNone/>
            </a:pPr>
            <a:r>
              <a:rPr lang="es-ES" dirty="0"/>
              <a:t>2) Interrumpir el curso normal de la clase con actitudes impropias de un aula (distraer a otros, no cooperar en trabajos grupales o individuales, ser expulsado del aula, u otras distracciones, no permanecer en el lugar asignado).</a:t>
            </a:r>
          </a:p>
          <a:p>
            <a:pPr marL="0" lvl="0" indent="0">
              <a:buNone/>
            </a:pPr>
            <a:r>
              <a:rPr lang="es-ES" dirty="0"/>
              <a:t>3) Traer todos los días a clase el material indicado por el profesor</a:t>
            </a:r>
          </a:p>
          <a:p>
            <a:pPr marL="0" lvl="0" indent="0">
              <a:buNone/>
            </a:pPr>
            <a:r>
              <a:rPr lang="es-ES" dirty="0"/>
              <a:t>4) Faltar al respeto y/o desobedecer instrucciones del profesor o del auxiliar de conversación. Insultar u ofender al profesor o a los compañeros. Utilizar lenguaje </a:t>
            </a:r>
            <a:r>
              <a:rPr lang="es-ES" dirty="0" err="1"/>
              <a:t>xenofóbo</a:t>
            </a:r>
            <a:r>
              <a:rPr lang="es-ES" dirty="0"/>
              <a:t>, sexista u </a:t>
            </a:r>
            <a:r>
              <a:rPr lang="es-ES" dirty="0" err="1"/>
              <a:t>homofóbo</a:t>
            </a:r>
            <a:r>
              <a:rPr lang="es-ES" dirty="0"/>
              <a:t> o de cualquier otro carácter discriminatorio.</a:t>
            </a:r>
          </a:p>
          <a:p>
            <a:pPr marL="0" lvl="0" indent="0">
              <a:buNone/>
            </a:pPr>
            <a:r>
              <a:rPr lang="es-ES" dirty="0"/>
              <a:t>5) Maltratar el material escolar.</a:t>
            </a:r>
          </a:p>
          <a:p>
            <a:pPr marL="0" lvl="0" indent="0">
              <a:buNone/>
            </a:pPr>
            <a:r>
              <a:rPr lang="es-ES" dirty="0"/>
              <a:t>6) Utilizar móviles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SIEMPRE:10</a:t>
            </a:r>
            <a:endParaRPr lang="es-ES" dirty="0"/>
          </a:p>
          <a:p>
            <a:r>
              <a:rPr lang="es-ES" b="1" dirty="0"/>
              <a:t>FRECUENTEMENTE: 7 (3 notas negativas)</a:t>
            </a:r>
            <a:endParaRPr lang="es-ES" dirty="0"/>
          </a:p>
          <a:p>
            <a:r>
              <a:rPr lang="es-ES" b="1" dirty="0"/>
              <a:t>A VECES: 5 (3-5 notas negativas)</a:t>
            </a:r>
            <a:endParaRPr lang="es-ES" dirty="0"/>
          </a:p>
          <a:p>
            <a:r>
              <a:rPr lang="es-ES" b="1" dirty="0"/>
              <a:t>CASI NUNCA: 2 (5-7)</a:t>
            </a:r>
            <a:endParaRPr lang="es-ES" dirty="0"/>
          </a:p>
          <a:p>
            <a:r>
              <a:rPr lang="es-ES" b="1" dirty="0"/>
              <a:t>NUNCA O FALTA MUY GRAVE: 0 (8 o más)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997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ASSESSMENT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78E57-5389-4042-87FA-7707ED39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861"/>
            <a:ext cx="11108961" cy="5027014"/>
          </a:xfrm>
        </p:spPr>
        <p:txBody>
          <a:bodyPr>
            <a:normAutofit fontScale="77500" lnSpcReduction="20000"/>
          </a:bodyPr>
          <a:lstStyle/>
          <a:p>
            <a:r>
              <a:rPr lang="es-ES" b="1" baseline="30000" dirty="0"/>
              <a:t>5 </a:t>
            </a:r>
            <a:r>
              <a:rPr lang="es-ES" dirty="0"/>
              <a:t>Al contrario que el apartado previo, se recogen los ítems para alcanzar el 10% en el RA5. Además, dado que el resultado de sumar las calificaciones anteriores producirá una fracción decimal, la calificación final de la evaluación se aproximará o redondeará al número entero inmediatamente superior cuando el profesor valore de forma positiva el nivel de esfuerzo, interés por el aprendizaje y la comunicación, así como la correcta realización de las tareas de la unidad didáctica. A continuación, presentamos una lista de indicadores positivos tipo:</a:t>
            </a:r>
          </a:p>
          <a:p>
            <a:pPr marL="514350" lvl="0" indent="-514350">
              <a:buAutoNum type="arabicParenR"/>
            </a:pPr>
            <a:r>
              <a:rPr lang="es-ES" dirty="0"/>
              <a:t>Utilización repetida de </a:t>
            </a:r>
            <a:r>
              <a:rPr lang="es-ES" i="1" dirty="0" err="1"/>
              <a:t>classroom</a:t>
            </a:r>
            <a:r>
              <a:rPr lang="es-ES" i="1" dirty="0"/>
              <a:t> </a:t>
            </a:r>
            <a:r>
              <a:rPr lang="es-ES" i="1" dirty="0" err="1"/>
              <a:t>language</a:t>
            </a:r>
            <a:r>
              <a:rPr lang="es-ES" dirty="0"/>
              <a:t>.</a:t>
            </a:r>
          </a:p>
          <a:p>
            <a:pPr marL="0" lvl="0" indent="0">
              <a:buNone/>
            </a:pPr>
            <a:r>
              <a:rPr lang="es-ES" dirty="0"/>
              <a:t>2) Respeto por las cuestiones y propuestas planteadas por el profesor o auxiliar.</a:t>
            </a:r>
          </a:p>
          <a:p>
            <a:pPr marL="0" lvl="0" indent="0">
              <a:buNone/>
            </a:pPr>
            <a:r>
              <a:rPr lang="es-ES" dirty="0"/>
              <a:t>3) Participación activa en las tareas de clase, individuales y grupales.</a:t>
            </a:r>
          </a:p>
          <a:p>
            <a:pPr marL="0" lvl="0" indent="0">
              <a:buNone/>
            </a:pPr>
            <a:r>
              <a:rPr lang="es-ES" dirty="0"/>
              <a:t>4) Participación activa en las actividades desarrolladas con el Auxiliar de Conversación, si lo hubiere.</a:t>
            </a:r>
          </a:p>
          <a:p>
            <a:pPr marL="0" lvl="0" indent="0">
              <a:buNone/>
            </a:pPr>
            <a:r>
              <a:rPr lang="es-ES" dirty="0"/>
              <a:t>5) Atención y seguimiento de las explicaciones del profesor y de la realización de las actividades que desarrollan la unidad didáctica en el aula.</a:t>
            </a:r>
          </a:p>
          <a:p>
            <a:pPr marL="0" lvl="0" indent="0">
              <a:buNone/>
            </a:pPr>
            <a:r>
              <a:rPr lang="es-ES" dirty="0"/>
              <a:t>6) Entrega de los </a:t>
            </a:r>
            <a:r>
              <a:rPr lang="es-ES" i="1" dirty="0" err="1"/>
              <a:t>assignment</a:t>
            </a:r>
            <a:r>
              <a:rPr lang="es-ES" dirty="0"/>
              <a:t> en los plazos solicitados por el profesor.</a:t>
            </a:r>
          </a:p>
          <a:p>
            <a:pPr marL="0" lvl="0" indent="0">
              <a:buNone/>
            </a:pPr>
            <a:r>
              <a:rPr lang="es-ES" dirty="0"/>
              <a:t>7) Realización de lecturas graduadas opcionales.</a:t>
            </a:r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460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ASSESSMENT VI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78E57-5389-4042-87FA-7707ED39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861"/>
            <a:ext cx="11108961" cy="5027014"/>
          </a:xfrm>
        </p:spPr>
        <p:txBody>
          <a:bodyPr>
            <a:normAutofit fontScale="92500"/>
          </a:bodyPr>
          <a:lstStyle/>
          <a:p>
            <a:r>
              <a:rPr lang="es-ES_tradnl" dirty="0"/>
              <a:t>La calificación de cada evaluación será, la calculada según los RA y CE trabajados en cada evaluación. Es decir, según los porcentajes:</a:t>
            </a:r>
            <a:endParaRPr lang="es-ES" dirty="0"/>
          </a:p>
          <a:p>
            <a:r>
              <a:rPr lang="es-ES_tradnl" dirty="0"/>
              <a:t>⦁ RA1: 20%</a:t>
            </a:r>
            <a:endParaRPr lang="es-ES" dirty="0"/>
          </a:p>
          <a:p>
            <a:r>
              <a:rPr lang="es-ES_tradnl" dirty="0"/>
              <a:t>⦁ RA2: 20%</a:t>
            </a:r>
            <a:endParaRPr lang="es-ES" dirty="0"/>
          </a:p>
          <a:p>
            <a:r>
              <a:rPr lang="es-ES_tradnl" dirty="0"/>
              <a:t>⦁ RA3: 20%</a:t>
            </a:r>
            <a:endParaRPr lang="es-ES" dirty="0"/>
          </a:p>
          <a:p>
            <a:r>
              <a:rPr lang="es-ES_tradnl" dirty="0"/>
              <a:t>⦁ RA4: 20%</a:t>
            </a:r>
            <a:endParaRPr lang="es-ES" dirty="0"/>
          </a:p>
          <a:p>
            <a:r>
              <a:rPr lang="es-ES_tradnl" dirty="0"/>
              <a:t>⦁ RA5: 20%</a:t>
            </a:r>
            <a:endParaRPr lang="es-ES" dirty="0"/>
          </a:p>
          <a:p>
            <a:r>
              <a:rPr lang="es-ES_tradnl" dirty="0"/>
              <a:t>con la parte proporcional de los CE trabajados de cada RA en cada evaluación.</a:t>
            </a:r>
            <a:endParaRPr lang="es-ES" dirty="0"/>
          </a:p>
          <a:p>
            <a:r>
              <a:rPr lang="es-ES_tradnl" dirty="0"/>
              <a:t>Para superar una evaluación todos los RA incluidos en la misma deben estar superados independientemente. Debido a esto, aunque la media de las calificaciones de los RA fuera 5 o superior, la calificación en la evaluación será 4. </a:t>
            </a:r>
            <a:endParaRPr lang="es-ES" dirty="0"/>
          </a:p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74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ATTENDANCE: MISSING ATTENDANCE LIMITS IN EACH MODULE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78E57-5389-4042-87FA-7707ED39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spcBef>
                <a:spcPts val="800"/>
              </a:spcBef>
              <a:buSzPct val="100000"/>
              <a:buNone/>
              <a:defRPr/>
            </a:pPr>
            <a:r>
              <a:rPr lang="en-GB" altLang="es-E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 HOURS (JUSTIFIED + UNJUSTIFIED) THROUGHOUT THE YEAR </a:t>
            </a:r>
          </a:p>
          <a:p>
            <a:pPr marL="0" indent="0">
              <a:spcBef>
                <a:spcPts val="800"/>
              </a:spcBef>
              <a:buSzPct val="100000"/>
              <a:buNone/>
              <a:defRPr/>
            </a:pPr>
            <a:r>
              <a:rPr lang="en-GB" altLang="es-E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WARNING (RAÍCES): 3</a:t>
            </a:r>
          </a:p>
        </p:txBody>
      </p:sp>
    </p:spTree>
    <p:extLst>
      <p:ext uri="{BB962C8B-B14F-4D97-AF65-F5344CB8AC3E}">
        <p14:creationId xmlns:p14="http://schemas.microsoft.com/office/powerpoint/2010/main" val="404169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LANGUAGE ASSISTANT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981B724-86D6-4CD0-BDA9-4DBC91AD7FDC}"/>
              </a:ext>
            </a:extLst>
          </p:cNvPr>
          <p:cNvSpPr/>
          <p:nvPr/>
        </p:nvSpPr>
        <p:spPr>
          <a:xfrm>
            <a:off x="484682" y="1690688"/>
            <a:ext cx="9893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86D1EC"/>
              </a:buClr>
              <a:buSzPct val="100000"/>
              <a:buBlip>
                <a:blip r:embed="rId2"/>
              </a:buBlip>
              <a:defRPr/>
            </a:pPr>
            <a:r>
              <a:rPr lang="es-ES" altLang="es-ES" sz="4800" dirty="0" err="1"/>
              <a:t>Lessons</a:t>
            </a:r>
            <a:r>
              <a:rPr lang="es-ES" altLang="es-ES" sz="4800" dirty="0"/>
              <a:t> more </a:t>
            </a:r>
            <a:r>
              <a:rPr lang="es-ES" altLang="es-ES" sz="4800" dirty="0" err="1"/>
              <a:t>focused</a:t>
            </a:r>
            <a:r>
              <a:rPr lang="es-ES" altLang="es-ES" sz="4800" dirty="0"/>
              <a:t> on </a:t>
            </a:r>
            <a:r>
              <a:rPr lang="es-ES" altLang="es-ES" sz="4800" dirty="0" err="1"/>
              <a:t>speaking</a:t>
            </a:r>
            <a:r>
              <a:rPr lang="es-ES" altLang="es-E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66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TEACHER’S EMAIL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981B724-86D6-4CD0-BDA9-4DBC91AD7FDC}"/>
              </a:ext>
            </a:extLst>
          </p:cNvPr>
          <p:cNvSpPr/>
          <p:nvPr/>
        </p:nvSpPr>
        <p:spPr>
          <a:xfrm>
            <a:off x="484682" y="1690688"/>
            <a:ext cx="11972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86D1EC"/>
              </a:buClr>
              <a:buSzPct val="100000"/>
              <a:defRPr/>
            </a:pPr>
            <a:r>
              <a:rPr lang="es-ES" altLang="es-ES" sz="6000" dirty="0"/>
              <a:t>laura.sanabria3@educa.madrid.org</a:t>
            </a:r>
          </a:p>
        </p:txBody>
      </p:sp>
    </p:spTree>
    <p:extLst>
      <p:ext uri="{BB962C8B-B14F-4D97-AF65-F5344CB8AC3E}">
        <p14:creationId xmlns:p14="http://schemas.microsoft.com/office/powerpoint/2010/main" val="277859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latin typeface="Algerian" panose="04020705040A02060702" pitchFamily="82" charset="0"/>
              </a:rPr>
              <a:t>Getting</a:t>
            </a:r>
            <a:r>
              <a:rPr lang="es-ES" dirty="0">
                <a:latin typeface="Algerian" panose="04020705040A02060702" pitchFamily="82" charset="0"/>
              </a:rPr>
              <a:t> </a:t>
            </a:r>
            <a:r>
              <a:rPr lang="es-ES" dirty="0" err="1">
                <a:latin typeface="Algerian" panose="04020705040A02060702" pitchFamily="82" charset="0"/>
              </a:rPr>
              <a:t>to</a:t>
            </a:r>
            <a:r>
              <a:rPr lang="es-ES" dirty="0">
                <a:latin typeface="Algerian" panose="04020705040A02060702" pitchFamily="82" charset="0"/>
              </a:rPr>
              <a:t> </a:t>
            </a:r>
            <a:r>
              <a:rPr lang="es-ES" dirty="0" err="1">
                <a:latin typeface="Algerian" panose="04020705040A02060702" pitchFamily="82" charset="0"/>
              </a:rPr>
              <a:t>know</a:t>
            </a:r>
            <a:r>
              <a:rPr lang="es-ES" dirty="0">
                <a:latin typeface="Algerian" panose="04020705040A02060702" pitchFamily="82" charset="0"/>
              </a:rPr>
              <a:t> </a:t>
            </a:r>
            <a:r>
              <a:rPr lang="es-ES" dirty="0" err="1">
                <a:latin typeface="Algerian" panose="04020705040A02060702" pitchFamily="82" charset="0"/>
              </a:rPr>
              <a:t>each</a:t>
            </a:r>
            <a:r>
              <a:rPr lang="es-ES" dirty="0">
                <a:latin typeface="Algerian" panose="04020705040A02060702" pitchFamily="82" charset="0"/>
              </a:rPr>
              <a:t> </a:t>
            </a:r>
            <a:r>
              <a:rPr lang="es-ES" dirty="0" err="1">
                <a:latin typeface="Algerian" panose="04020705040A02060702" pitchFamily="82" charset="0"/>
              </a:rPr>
              <a:t>other</a:t>
            </a:r>
            <a:r>
              <a:rPr lang="es-ES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4" name="AutoShape 1">
            <a:extLst>
              <a:ext uri="{FF2B5EF4-FFF2-40B4-BE49-F238E27FC236}">
                <a16:creationId xmlns:a16="http://schemas.microsoft.com/office/drawing/2014/main" id="{220991FC-8F23-45F6-8AC6-D21B12B9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105" y="2663695"/>
            <a:ext cx="3024187" cy="2663825"/>
          </a:xfrm>
          <a:prstGeom prst="pentagon">
            <a:avLst/>
          </a:prstGeom>
          <a:solidFill>
            <a:srgbClr val="3366FF"/>
          </a:solidFill>
          <a:ln w="25560" cap="sq">
            <a:solidFill>
              <a:srgbClr val="2349B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000" dirty="0" err="1"/>
              <a:t>laura</a:t>
            </a:r>
            <a:endParaRPr lang="es-ES" altLang="es-ES" sz="4000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3F8B94C3-40A2-4629-9E1B-63321CA4F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051" y="3070096"/>
            <a:ext cx="187166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/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 err="1">
                <a:solidFill>
                  <a:schemeClr val="tx1"/>
                </a:solidFill>
              </a:rPr>
              <a:t>otters</a:t>
            </a:r>
            <a:endParaRPr lang="es-ES" altLang="es-ES" sz="3600" dirty="0">
              <a:solidFill>
                <a:schemeClr val="tx1"/>
              </a:solidFill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F19C7A4-B66C-42B0-9168-4BC6A4B3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191" y="1782050"/>
            <a:ext cx="321112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/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>
                <a:solidFill>
                  <a:schemeClr val="tx1"/>
                </a:solidFill>
              </a:rPr>
              <a:t>Alice </a:t>
            </a:r>
            <a:r>
              <a:rPr lang="es-ES" altLang="es-ES" sz="3600" dirty="0" err="1">
                <a:solidFill>
                  <a:schemeClr val="tx1"/>
                </a:solidFill>
              </a:rPr>
              <a:t>Kellen</a:t>
            </a:r>
            <a:endParaRPr lang="es-ES" altLang="es-ES" sz="3600" dirty="0">
              <a:solidFill>
                <a:schemeClr val="tx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784844A-315C-4D65-876C-D9F4CFEC8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683" y="5036305"/>
            <a:ext cx="3024187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/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 err="1">
                <a:solidFill>
                  <a:schemeClr val="tx1"/>
                </a:solidFill>
              </a:rPr>
              <a:t>Star</a:t>
            </a:r>
            <a:r>
              <a:rPr lang="es-ES" altLang="es-ES" sz="3600" dirty="0">
                <a:solidFill>
                  <a:schemeClr val="tx1"/>
                </a:solidFill>
              </a:rPr>
              <a:t> </a:t>
            </a:r>
            <a:r>
              <a:rPr lang="es-ES" altLang="es-ES" sz="3600" dirty="0" err="1">
                <a:solidFill>
                  <a:schemeClr val="tx1"/>
                </a:solidFill>
              </a:rPr>
              <a:t>Wars</a:t>
            </a:r>
            <a:endParaRPr lang="es-ES" altLang="es-ES" sz="3600" dirty="0">
              <a:solidFill>
                <a:schemeClr val="tx1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2A9FAD7-74D6-4E1F-ABBA-2A71DEE8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482" y="2966244"/>
            <a:ext cx="187166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/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 err="1">
                <a:solidFill>
                  <a:schemeClr val="tx1"/>
                </a:solidFill>
              </a:rPr>
              <a:t>Apples</a:t>
            </a:r>
            <a:r>
              <a:rPr lang="es-ES" altLang="es-E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0F0EBB4-2E63-4AF3-8666-99B80B069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069" y="4808410"/>
            <a:ext cx="1871663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 dirty="0"/>
              <a:t>                        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3600" dirty="0" err="1">
                <a:solidFill>
                  <a:schemeClr val="tx1"/>
                </a:solidFill>
              </a:rPr>
              <a:t>Merlí</a:t>
            </a:r>
            <a:endParaRPr lang="es-ES" altLang="es-E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8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05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0A97-70A4-4BFF-970F-51D9B304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ENGLISH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D52C5-B4A3-498A-8049-2BF6331B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951095"/>
          </a:xfrm>
        </p:spPr>
        <p:txBody>
          <a:bodyPr>
            <a:normAutofit/>
          </a:bodyPr>
          <a:lstStyle/>
          <a:p>
            <a:r>
              <a:rPr lang="es-ES" dirty="0"/>
              <a:t>English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b="1" dirty="0">
                <a:latin typeface="Algerian" panose="04020705040A02060702" pitchFamily="82" charset="0"/>
              </a:rPr>
              <a:t>MULTIPLATFORM APPLICATIONS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56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0A97-70A4-4BFF-970F-51D9B304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215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CAREER OPPORTUNITIES, WHY ENGLISH?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D52C5-B4A3-498A-8049-2BF6331B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5"/>
            <a:ext cx="10515600" cy="3047126"/>
          </a:xfrm>
        </p:spPr>
        <p:txBody>
          <a:bodyPr>
            <a:normAutofit/>
          </a:bodyPr>
          <a:lstStyle/>
          <a:p>
            <a:r>
              <a:rPr lang="es-ES" dirty="0" err="1"/>
              <a:t>Multiplatform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r>
              <a:rPr lang="es-ES" dirty="0"/>
              <a:t> </a:t>
            </a:r>
            <a:r>
              <a:rPr lang="es-ES" dirty="0" err="1"/>
              <a:t>programmer</a:t>
            </a:r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Developer</a:t>
            </a:r>
            <a:endParaRPr lang="es-ES" dirty="0"/>
          </a:p>
          <a:p>
            <a:r>
              <a:rPr lang="es-ES" dirty="0"/>
              <a:t>ERP y CRM </a:t>
            </a:r>
            <a:r>
              <a:rPr lang="es-ES" dirty="0" err="1"/>
              <a:t>systems</a:t>
            </a:r>
            <a:r>
              <a:rPr lang="es-ES" dirty="0"/>
              <a:t> </a:t>
            </a:r>
            <a:r>
              <a:rPr lang="es-ES" dirty="0" err="1"/>
              <a:t>technician</a:t>
            </a:r>
            <a:endParaRPr lang="es-ES" dirty="0"/>
          </a:p>
          <a:p>
            <a:r>
              <a:rPr lang="es-ES" dirty="0"/>
              <a:t>Full-</a:t>
            </a:r>
            <a:r>
              <a:rPr lang="es-ES" dirty="0" err="1"/>
              <a:t>Stack</a:t>
            </a:r>
            <a:r>
              <a:rPr lang="es-ES" dirty="0"/>
              <a:t> </a:t>
            </a:r>
            <a:r>
              <a:rPr lang="es-ES" dirty="0" err="1"/>
              <a:t>developer</a:t>
            </a:r>
            <a:endParaRPr lang="es-ES" dirty="0"/>
          </a:p>
          <a:p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abroad</a:t>
            </a:r>
            <a:r>
              <a:rPr lang="es-ES" dirty="0"/>
              <a:t> (Erasmus)</a:t>
            </a:r>
          </a:p>
        </p:txBody>
      </p:sp>
    </p:spTree>
    <p:extLst>
      <p:ext uri="{BB962C8B-B14F-4D97-AF65-F5344CB8AC3E}">
        <p14:creationId xmlns:p14="http://schemas.microsoft.com/office/powerpoint/2010/main" val="20700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0B2E-C2ED-4C7A-844F-AB8617B1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BOOKS: VIRTUAL CLASSROOM MATERIALS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26D44-335E-43B3-B99A-85B02395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Materials</a:t>
            </a:r>
            <a:r>
              <a:rPr lang="es-ES" dirty="0"/>
              <a:t> </a:t>
            </a:r>
            <a:r>
              <a:rPr lang="es-ES" dirty="0" err="1"/>
              <a:t>uploaded</a:t>
            </a:r>
            <a:r>
              <a:rPr lang="es-ES" dirty="0"/>
              <a:t> onto </a:t>
            </a:r>
            <a:r>
              <a:rPr lang="es-ES" dirty="0" err="1"/>
              <a:t>the</a:t>
            </a:r>
            <a:r>
              <a:rPr lang="es-ES" dirty="0"/>
              <a:t> virtual </a:t>
            </a:r>
            <a:r>
              <a:rPr lang="es-ES" dirty="0" err="1"/>
              <a:t>classroom</a:t>
            </a:r>
            <a:endParaRPr lang="es-ES" dirty="0"/>
          </a:p>
          <a:p>
            <a:r>
              <a:rPr lang="es-ES" dirty="0"/>
              <a:t>BOOK: Computing &amp;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technology</a:t>
            </a:r>
            <a:r>
              <a:rPr lang="es-ES" dirty="0"/>
              <a:t> (STUDENT’S BOOK + WORKBOOK) ISBN: 9789963273836</a:t>
            </a:r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1028" name="Picture 4" descr="Computing &amp; Information Technology Oliver Taylor Burlington ...">
            <a:extLst>
              <a:ext uri="{FF2B5EF4-FFF2-40B4-BE49-F238E27FC236}">
                <a16:creationId xmlns:a16="http://schemas.microsoft.com/office/drawing/2014/main" id="{9842B177-3BB2-4F5F-8B5E-DD4D4AB9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75" y="3351930"/>
            <a:ext cx="1773614" cy="23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EXPECTATIONS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4FA2F-7D77-4F2E-B1FC-21DFC44E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do </a:t>
            </a:r>
            <a:r>
              <a:rPr lang="es-ES" sz="4000" dirty="0" err="1"/>
              <a:t>you</a:t>
            </a:r>
            <a:r>
              <a:rPr lang="es-ES" sz="4000" dirty="0"/>
              <a:t> </a:t>
            </a:r>
            <a:r>
              <a:rPr lang="es-ES" sz="4000" dirty="0" err="1"/>
              <a:t>expect</a:t>
            </a:r>
            <a:r>
              <a:rPr lang="es-ES" sz="4000" dirty="0"/>
              <a:t> </a:t>
            </a:r>
            <a:r>
              <a:rPr lang="es-ES" sz="4000" dirty="0" err="1"/>
              <a:t>to</a:t>
            </a:r>
            <a:r>
              <a:rPr lang="es-ES" sz="4000" dirty="0"/>
              <a:t> </a:t>
            </a:r>
            <a:r>
              <a:rPr lang="es-ES" sz="4000" dirty="0" err="1"/>
              <a:t>learn</a:t>
            </a:r>
            <a:r>
              <a:rPr lang="es-ES" sz="4000" dirty="0"/>
              <a:t> in </a:t>
            </a:r>
            <a:r>
              <a:rPr lang="es-ES" sz="4000" dirty="0" err="1"/>
              <a:t>this</a:t>
            </a:r>
            <a:r>
              <a:rPr lang="es-ES" sz="4000" dirty="0"/>
              <a:t> </a:t>
            </a:r>
            <a:r>
              <a:rPr lang="es-ES" sz="4000" dirty="0" err="1"/>
              <a:t>course</a:t>
            </a:r>
            <a:r>
              <a:rPr lang="es-E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847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latin typeface="Algerian" panose="04020705040A02060702" pitchFamily="82" charset="0"/>
              </a:rPr>
              <a:t>TOPICS</a:t>
            </a:r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EABE116-52BE-4A7D-B9BE-943874C03ABF}"/>
              </a:ext>
            </a:extLst>
          </p:cNvPr>
          <p:cNvSpPr txBox="1">
            <a:spLocks/>
          </p:cNvSpPr>
          <p:nvPr/>
        </p:nvSpPr>
        <p:spPr>
          <a:xfrm>
            <a:off x="617374" y="1464842"/>
            <a:ext cx="10214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dirty="0"/>
              <a:t>I/O </a:t>
            </a:r>
            <a:r>
              <a:rPr lang="es-ES" sz="4000" dirty="0" err="1"/>
              <a:t>devices</a:t>
            </a:r>
            <a:endParaRPr lang="es-ES" sz="4000" dirty="0"/>
          </a:p>
          <a:p>
            <a:r>
              <a:rPr lang="es-ES" sz="4000" dirty="0" err="1"/>
              <a:t>Applying</a:t>
            </a:r>
            <a:r>
              <a:rPr lang="es-ES" sz="4000" dirty="0"/>
              <a:t> </a:t>
            </a:r>
            <a:r>
              <a:rPr lang="es-ES" sz="4000" dirty="0" err="1"/>
              <a:t>for</a:t>
            </a:r>
            <a:r>
              <a:rPr lang="es-ES" sz="4000" dirty="0"/>
              <a:t> a Job </a:t>
            </a:r>
          </a:p>
          <a:p>
            <a:r>
              <a:rPr lang="es-ES" sz="4000" dirty="0" err="1"/>
              <a:t>Customer</a:t>
            </a:r>
            <a:r>
              <a:rPr lang="es-ES" sz="4000" dirty="0"/>
              <a:t> </a:t>
            </a:r>
            <a:r>
              <a:rPr lang="es-ES" sz="4000" dirty="0" err="1"/>
              <a:t>service</a:t>
            </a:r>
            <a:r>
              <a:rPr lang="es-ES" sz="4000" dirty="0"/>
              <a:t> in </a:t>
            </a:r>
            <a:r>
              <a:rPr lang="es-ES" sz="4000" dirty="0" err="1"/>
              <a:t>the</a:t>
            </a:r>
            <a:r>
              <a:rPr lang="es-ES" sz="4000" dirty="0"/>
              <a:t> IT </a:t>
            </a:r>
            <a:r>
              <a:rPr lang="es-ES" sz="4000" dirty="0" err="1"/>
              <a:t>world</a:t>
            </a:r>
            <a:endParaRPr lang="es-ES" sz="4000" dirty="0"/>
          </a:p>
          <a:p>
            <a:r>
              <a:rPr lang="es-ES" sz="4000" dirty="0" err="1"/>
              <a:t>The</a:t>
            </a:r>
            <a:r>
              <a:rPr lang="es-ES" sz="4000" dirty="0"/>
              <a:t> </a:t>
            </a:r>
            <a:r>
              <a:rPr lang="es-ES" sz="4000" dirty="0" err="1"/>
              <a:t>computer</a:t>
            </a:r>
            <a:r>
              <a:rPr lang="es-ES" sz="4000" dirty="0"/>
              <a:t> </a:t>
            </a:r>
            <a:r>
              <a:rPr lang="es-ES" sz="4000" dirty="0" err="1"/>
              <a:t>engineer</a:t>
            </a:r>
            <a:endParaRPr lang="es-ES" sz="4000" dirty="0"/>
          </a:p>
          <a:p>
            <a:r>
              <a:rPr lang="es-ES" sz="4000" dirty="0" err="1"/>
              <a:t>Parts</a:t>
            </a:r>
            <a:r>
              <a:rPr lang="es-ES" sz="4000" dirty="0"/>
              <a:t> </a:t>
            </a:r>
            <a:r>
              <a:rPr lang="es-ES" sz="4000" dirty="0" err="1"/>
              <a:t>of</a:t>
            </a:r>
            <a:r>
              <a:rPr lang="es-ES" sz="4000" dirty="0"/>
              <a:t> a </a:t>
            </a:r>
            <a:r>
              <a:rPr lang="es-ES" sz="4000" dirty="0" err="1"/>
              <a:t>computer</a:t>
            </a:r>
            <a:endParaRPr lang="es-ES" sz="4000" dirty="0"/>
          </a:p>
          <a:p>
            <a:r>
              <a:rPr lang="es-ES" sz="4000" dirty="0"/>
              <a:t>+ GRAMMAR (WORKBOOK + NOTES)</a:t>
            </a:r>
          </a:p>
          <a:p>
            <a:pPr marL="0" indent="0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34215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COURSE PROCEDURES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4FA2F-7D77-4F2E-B1FC-21DFC44E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Please, make sure you know your institutional e-mail address (</a:t>
            </a:r>
            <a:r>
              <a:rPr lang="en-GB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Educamadrid</a:t>
            </a:r>
            <a:r>
              <a:rPr lang="en-GB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). Thanks!</a:t>
            </a:r>
          </a:p>
          <a:p>
            <a:pPr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100000"/>
              <a:buBlip>
                <a:blip r:embed="rId2"/>
              </a:buBlip>
              <a:defRPr/>
            </a:pP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Homework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handwritten</a:t>
            </a:r>
            <a:endParaRPr lang="es-ES" altLang="es-ES" sz="4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100000"/>
              <a:buNone/>
              <a:defRPr/>
            </a:pPr>
            <a:endParaRPr lang="es-ES" sz="4000" dirty="0">
              <a:latin typeface="Arial" charset="0"/>
              <a:cs typeface="Arial" charset="0"/>
            </a:endParaRPr>
          </a:p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sz="4000" dirty="0" err="1">
                <a:latin typeface="Arial" charset="0"/>
                <a:cs typeface="Arial" charset="0"/>
              </a:rPr>
              <a:t>Spiral</a:t>
            </a:r>
            <a:r>
              <a:rPr lang="es-ES" sz="4000" dirty="0">
                <a:latin typeface="Arial" charset="0"/>
                <a:cs typeface="Arial" charset="0"/>
              </a:rPr>
              <a:t> notebook </a:t>
            </a:r>
            <a:r>
              <a:rPr lang="es-ES" sz="4000" dirty="0" err="1">
                <a:latin typeface="Arial" charset="0"/>
                <a:cs typeface="Arial" charset="0"/>
              </a:rPr>
              <a:t>or</a:t>
            </a:r>
            <a:r>
              <a:rPr lang="es-ES" sz="4000" dirty="0">
                <a:latin typeface="Arial" charset="0"/>
                <a:cs typeface="Arial" charset="0"/>
              </a:rPr>
              <a:t> similar</a:t>
            </a:r>
          </a:p>
          <a:p>
            <a:pPr marL="339725">
              <a:lnSpc>
                <a:spcPct val="80000"/>
              </a:lnSpc>
              <a:spcBef>
                <a:spcPts val="150"/>
              </a:spcBef>
              <a:buSzPct val="100000"/>
              <a:defRPr/>
            </a:pPr>
            <a:endParaRPr lang="en-GB" altLang="es-ES" sz="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626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VIRTUAL CLASSROOM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4FA2F-7D77-4F2E-B1FC-21DFC44EA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Link: </a:t>
            </a:r>
            <a:r>
              <a:rPr 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  <a:hlinkClick r:id="rId3"/>
              </a:rPr>
              <a:t>https://aulavirtual3.educa.madrid.org/ies.ciudadescolar.madrid/</a:t>
            </a:r>
            <a:r>
              <a:rPr 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</a:p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Choose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profesional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family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and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the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name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of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your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cycle</a:t>
            </a:r>
            <a:endParaRPr lang="es-ES" altLang="es-ES" sz="40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SYSTEM: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bring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a portable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device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(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Ipad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, Tablet, </a:t>
            </a:r>
            <a:r>
              <a:rPr lang="es-ES" altLang="es-ES" sz="4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etc</a:t>
            </a: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</a:p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NO MOBILE PHONES</a:t>
            </a:r>
          </a:p>
          <a:p>
            <a:pPr marL="341313" indent="-341313">
              <a:lnSpc>
                <a:spcPct val="80000"/>
              </a:lnSpc>
              <a:spcBef>
                <a:spcPts val="800"/>
              </a:spcBef>
              <a:buClr>
                <a:srgbClr val="86D1EC"/>
              </a:buClr>
              <a:buSzPct val="90000"/>
              <a:buBlip>
                <a:blip r:embed="rId2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s-ES" altLang="es-E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PASSWORD: dam25</a:t>
            </a:r>
            <a:endParaRPr lang="en-GB" altLang="es-ES" sz="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>
              <a:buNone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3294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0C65-FE55-498E-BEB6-949311D4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4444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Algerian" panose="04020705040A02060702" pitchFamily="82" charset="0"/>
              </a:rPr>
              <a:t>ASSESSMENT I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B8170BC-A3E8-4B9B-BB90-992E43D3F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18542"/>
              </p:ext>
            </p:extLst>
          </p:nvPr>
        </p:nvGraphicFramePr>
        <p:xfrm>
          <a:off x="2394408" y="876693"/>
          <a:ext cx="6994688" cy="5444440"/>
        </p:xfrm>
        <a:graphic>
          <a:graphicData uri="http://schemas.openxmlformats.org/drawingml/2006/table">
            <a:tbl>
              <a:tblPr/>
              <a:tblGrid>
                <a:gridCol w="2772230">
                  <a:extLst>
                    <a:ext uri="{9D8B030D-6E8A-4147-A177-3AD203B41FA5}">
                      <a16:colId xmlns:a16="http://schemas.microsoft.com/office/drawing/2014/main" val="343132212"/>
                    </a:ext>
                  </a:extLst>
                </a:gridCol>
                <a:gridCol w="2772230">
                  <a:extLst>
                    <a:ext uri="{9D8B030D-6E8A-4147-A177-3AD203B41FA5}">
                      <a16:colId xmlns:a16="http://schemas.microsoft.com/office/drawing/2014/main" val="2125483593"/>
                    </a:ext>
                  </a:extLst>
                </a:gridCol>
                <a:gridCol w="802968">
                  <a:extLst>
                    <a:ext uri="{9D8B030D-6E8A-4147-A177-3AD203B41FA5}">
                      <a16:colId xmlns:a16="http://schemas.microsoft.com/office/drawing/2014/main" val="207098137"/>
                    </a:ext>
                  </a:extLst>
                </a:gridCol>
                <a:gridCol w="647260">
                  <a:extLst>
                    <a:ext uri="{9D8B030D-6E8A-4147-A177-3AD203B41FA5}">
                      <a16:colId xmlns:a16="http://schemas.microsoft.com/office/drawing/2014/main" val="2872912688"/>
                    </a:ext>
                  </a:extLst>
                </a:gridCol>
              </a:tblGrid>
              <a:tr h="887600">
                <a:tc rowSpan="4">
                  <a:txBody>
                    <a:bodyPr/>
                    <a:lstStyle/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Exams*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80 %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(RA 1 a 4)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Speaking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Oral exams /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A</a:t>
                      </a:r>
                      <a:r>
                        <a:rPr lang="en-U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T LEAST 1 ORAL PRESENTATION A YEAR             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20%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0516"/>
                  </a:ext>
                </a:extLst>
              </a:tr>
              <a:tr h="32181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Writing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20%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48087"/>
                  </a:ext>
                </a:extLst>
              </a:tr>
              <a:tr h="32252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Reading+Use</a:t>
                      </a: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 </a:t>
                      </a:r>
                      <a:r>
                        <a:rPr lang="es-ES" sz="1400" cap="sm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of</a:t>
                      </a: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 </a:t>
                      </a:r>
                      <a:r>
                        <a:rPr lang="es-ES" sz="1400" cap="sm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english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20%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66862"/>
                  </a:ext>
                </a:extLst>
              </a:tr>
              <a:tr h="32181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Listening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20%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880507"/>
                  </a:ext>
                </a:extLst>
              </a:tr>
              <a:tr h="1631862">
                <a:tc rowSpan="2">
                  <a:txBody>
                    <a:bodyPr/>
                    <a:lstStyle/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Assignments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(10%)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 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_tradnl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 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Workbook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Notebook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Actividades de refuerzo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Trabajo diario en casa, clase y aula virtual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Preguntas 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1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38299"/>
                  </a:ext>
                </a:extLst>
              </a:tr>
              <a:tr h="45282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Compositions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Projects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2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65371"/>
                  </a:ext>
                </a:extLst>
              </a:tr>
              <a:tr h="489165">
                <a:tc rowSpan="4">
                  <a:txBody>
                    <a:bodyPr/>
                    <a:lstStyle/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Actitud y Comportamiento en el desempeño de estas tareas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10 %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  <a:p>
                      <a:pPr indent="180340" algn="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(RA5= 20%)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Lecturas Graduadas  y actividades de ampliación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3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781"/>
                  </a:ext>
                </a:extLst>
              </a:tr>
              <a:tr h="1558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Comportamiento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4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945806"/>
                  </a:ext>
                </a:extLst>
              </a:tr>
              <a:tr h="15588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Actitud</a:t>
                      </a:r>
                      <a:endParaRPr lang="es-ES" sz="140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_tradnl" sz="1400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5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568310"/>
                  </a:ext>
                </a:extLst>
              </a:tr>
              <a:tr h="3324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s-ES" sz="1400" b="1" cap="small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E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400" cap="small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Goudy Old Style" panose="02020502050305020303" pitchFamily="18" charset="0"/>
                        </a:rPr>
                        <a:t> </a:t>
                      </a:r>
                      <a:endParaRPr lang="es-ES" sz="1400" dirty="0">
                        <a:effectLst/>
                        <a:latin typeface="Goudy Old Style" panose="02020502050305020303" pitchFamily="18" charset="0"/>
                        <a:ea typeface="Times New Roman" panose="02020603050405020304" pitchFamily="18" charset="0"/>
                        <a:cs typeface="Goudy Old Style" panose="02020502050305020303" pitchFamily="18" charset="0"/>
                      </a:endParaRPr>
                    </a:p>
                  </a:txBody>
                  <a:tcPr marL="33359" marR="3335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654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669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1112</Words>
  <Application>Microsoft Office PowerPoint</Application>
  <PresentationFormat>Panorámica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Goudy Old Style</vt:lpstr>
      <vt:lpstr>Times New Roman</vt:lpstr>
      <vt:lpstr>Tema de Office</vt:lpstr>
      <vt:lpstr>ENGLISH MODULE: HIGHER TECHNICIAN IN MULTIPLATFORM APPLICATIONS</vt:lpstr>
      <vt:lpstr>ENGLISH</vt:lpstr>
      <vt:lpstr>CAREER OPPORTUNITIES, WHY ENGLISH?</vt:lpstr>
      <vt:lpstr>BOOKS: VIRTUAL CLASSROOM MATERIALS</vt:lpstr>
      <vt:lpstr>EXPECTATIONS</vt:lpstr>
      <vt:lpstr>TOPICS</vt:lpstr>
      <vt:lpstr>COURSE PROCEDURES</vt:lpstr>
      <vt:lpstr>VIRTUAL CLASSROOM</vt:lpstr>
      <vt:lpstr>ASSESSMENT I</vt:lpstr>
      <vt:lpstr>ASSESSMENT II</vt:lpstr>
      <vt:lpstr>ASSESSMENT IIi</vt:lpstr>
      <vt:lpstr>ASSESSMENT IV</vt:lpstr>
      <vt:lpstr>ASSESSMENT V</vt:lpstr>
      <vt:lpstr>ASSESSMENT VI</vt:lpstr>
      <vt:lpstr>ATTENDANCE: MISSING ATTENDANCE LIMITS IN EACH MODULE</vt:lpstr>
      <vt:lpstr>LANGUAGE ASSISTANT</vt:lpstr>
      <vt:lpstr>TEACHER’S EMAIL</vt:lpstr>
      <vt:lpstr>Getting to know each other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MODULE</dc:title>
  <dc:creator>tecnico</dc:creator>
  <cp:lastModifiedBy>profesor</cp:lastModifiedBy>
  <cp:revision>46</cp:revision>
  <dcterms:created xsi:type="dcterms:W3CDTF">2023-09-07T06:26:36Z</dcterms:created>
  <dcterms:modified xsi:type="dcterms:W3CDTF">2025-09-12T09:31:18Z</dcterms:modified>
</cp:coreProperties>
</file>