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
      <p:font typeface="Ultra"/>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Ultra-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800"/>
              <a:t>PRESENTATION  NOM,PRENOM, PARCOURS,</a:t>
            </a:r>
            <a:endParaRPr sz="1800"/>
          </a:p>
          <a:p>
            <a:pPr indent="0" lvl="0" marL="0">
              <a:spcBef>
                <a:spcPts val="0"/>
              </a:spcBef>
              <a:spcAft>
                <a:spcPts val="0"/>
              </a:spcAft>
              <a:buNone/>
            </a:pPr>
            <a:r>
              <a:rPr lang="fr" sz="1800"/>
              <a:t>J’AI DONC REALISER UNE FORMATION DE 7MOIS, DEVELOPPEUR WEB EN FULL STACK JAVASCRIPT À SIMPLON.</a:t>
            </a:r>
            <a:endParaRPr sz="1800"/>
          </a:p>
          <a:p>
            <a:pPr indent="0" lvl="0" marL="0">
              <a:spcBef>
                <a:spcPts val="0"/>
              </a:spcBef>
              <a:spcAft>
                <a:spcPts val="0"/>
              </a:spcAft>
              <a:buNone/>
            </a:pPr>
            <a:r>
              <a:rPr lang="fr" sz="1800"/>
              <a:t>CETTE FORMATION INTENSIVE M A PERMIS D APPRNDRE LE TRAVAIL EN EQUIPE, LA GESTION DES PROJET ET DES NOUVEAUX LANGAGES DE PROGRAMMATION COMME JAVASCRIPT JQUERY NODEJS, SQL QUI VONT ETRE DEVELOPPÉS TOUT AU LONG DE MA PRESENTATION</a:t>
            </a:r>
            <a:endParaRPr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800"/>
              <a:t>Pour l’organisation de mon code je l’ai travaillé en MVC </a:t>
            </a:r>
            <a:endParaRPr sz="1800"/>
          </a:p>
          <a:p>
            <a:pPr indent="0" lvl="0" marL="0">
              <a:spcBef>
                <a:spcPts val="0"/>
              </a:spcBef>
              <a:spcAft>
                <a:spcPts val="0"/>
              </a:spcAft>
              <a:buNone/>
            </a:pPr>
            <a:r>
              <a:rPr lang="fr" sz="1800"/>
              <a:t>“”Un modèle(Model) contient les données à afficher.</a:t>
            </a:r>
            <a:endParaRPr sz="1800"/>
          </a:p>
          <a:p>
            <a:pPr indent="0" lvl="0" marL="0" rtl="0">
              <a:lnSpc>
                <a:spcPct val="115000"/>
              </a:lnSpc>
              <a:spcBef>
                <a:spcPts val="0"/>
              </a:spcBef>
              <a:spcAft>
                <a:spcPts val="0"/>
              </a:spcAft>
              <a:buNone/>
            </a:pPr>
            <a:r>
              <a:rPr lang="fr" sz="1800"/>
              <a:t>Une vue(View) contient la présentation de l'interface graphique.</a:t>
            </a:r>
            <a:endParaRPr sz="1800"/>
          </a:p>
          <a:p>
            <a:pPr indent="0" lvl="0" marL="0" rtl="0">
              <a:lnSpc>
                <a:spcPct val="115000"/>
              </a:lnSpc>
              <a:spcBef>
                <a:spcPts val="0"/>
              </a:spcBef>
              <a:spcAft>
                <a:spcPts val="0"/>
              </a:spcAft>
              <a:buNone/>
            </a:pPr>
            <a:r>
              <a:rPr lang="fr" sz="1800"/>
              <a:t>Un contrôleur(Controller) contient la logique concernant les actions effectuées par l'utilisateur.“”</a:t>
            </a:r>
            <a:endParaRPr sz="1800"/>
          </a:p>
          <a:p>
            <a:pPr indent="0" lvl="0" marL="0" rtl="0">
              <a:lnSpc>
                <a:spcPct val="115000"/>
              </a:lnSpc>
              <a:spcBef>
                <a:spcPts val="0"/>
              </a:spcBef>
              <a:spcAft>
                <a:spcPts val="0"/>
              </a:spcAft>
              <a:buNone/>
            </a:pPr>
            <a:r>
              <a:rPr lang="fr" sz="1800"/>
              <a:t>Pour que le code soit plus lisible</a:t>
            </a:r>
            <a:endParaRPr sz="1800"/>
          </a:p>
          <a:p>
            <a:pPr indent="0" lvl="0" marL="0">
              <a:spcBef>
                <a:spcPts val="0"/>
              </a:spcBef>
              <a:spcAft>
                <a:spcPts val="0"/>
              </a:spcAft>
              <a:buNone/>
            </a:pPr>
            <a:r>
              <a:rPr lang="fr" sz="1800"/>
              <a:t>Comme demandé pour le titre pro, avec le module promise-mysql, pourquoi promise-mysql et pas seulement le module mysql? c’est pour avoir un retour de ma </a:t>
            </a:r>
            <a:r>
              <a:rPr lang="fr" sz="1800"/>
              <a:t>requête</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fr" sz="1800">
                <a:latin typeface="Lato"/>
                <a:ea typeface="Lato"/>
                <a:cs typeface="Lato"/>
                <a:sym typeface="Lato"/>
              </a:rPr>
              <a:t>Pour travailler la partie back j’ai du installer plusieurs modules de NodeJS via le terminal comme par exemple promisr-mysql pour travailler sur une base de données, ejs pour le template comme dit précédemment, express pour la gestion des routes c’est-à-dire pour bien gérer les URL’s du site, bodyParser qui lui est un middleware, il permet des recuperer les informations reçu depuis un formulaire&lt;form&gt;&lt;/form&gt; par exemple avec req.body.name(name de la balise html).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Le code de connexion à la base de donnée</a:t>
            </a:r>
            <a:endParaRPr/>
          </a:p>
          <a:p>
            <a:pPr indent="0" lvl="0" marL="0">
              <a:spcBef>
                <a:spcPts val="0"/>
              </a:spcBef>
              <a:spcAft>
                <a:spcPts val="0"/>
              </a:spcAft>
              <a:buNone/>
            </a:pPr>
            <a:r>
              <a:t/>
            </a:r>
            <a:endParaRPr/>
          </a:p>
          <a:p>
            <a:pPr indent="0" lvl="0" marL="0" rtl="0">
              <a:lnSpc>
                <a:spcPct val="115000"/>
              </a:lnSpc>
              <a:spcBef>
                <a:spcPts val="0"/>
              </a:spcBef>
              <a:spcAft>
                <a:spcPts val="1600"/>
              </a:spcAft>
              <a:buNone/>
            </a:pPr>
            <a:r>
              <a:rPr lang="fr" sz="1800">
                <a:latin typeface="Lato"/>
                <a:ea typeface="Lato"/>
                <a:cs typeface="Lato"/>
                <a:sym typeface="Lato"/>
              </a:rPr>
              <a:t>Pour insérer des données dans la base, j’ai utilisé le module promise-mysql qui me permet de me connecter a une base sélectionnée. Le fichier étant séparé, Nodejs va chercher sur notre disque un fichier nomdufichier.js. De même, si on demande le module "url", Node.js va rechercher un fichier appelé url.js pour que celà fonctionne je fais appel au module avec require(chemin relatif).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fr" sz="1800">
                <a:latin typeface="Lato"/>
                <a:ea typeface="Lato"/>
                <a:cs typeface="Lato"/>
                <a:sym typeface="Lato"/>
              </a:rPr>
              <a:t>Pour la partie admin et comptes d’administrateur j’ai utilisé express-expression pour interdire aux clients d'accéder aux pages que les administrateur seulement ont le droit et pour que leurs compte ne soit pas facilement déchiffrable en terme de mot de passe j’ai utilisé bcrypt qui permet de crypter leurs mot de passe de manière que lorsqu'il est enregistré dans la base de données ne soit pas le même que celui qu’il tappe pour s’enregistrer, chaque utilisateur peut mettre à jour son profil.</a:t>
            </a:r>
            <a:endParaRPr sz="1800">
              <a:latin typeface="Lato"/>
              <a:ea typeface="Lato"/>
              <a:cs typeface="Lato"/>
              <a:sym typeface="Lato"/>
            </a:endParaRPr>
          </a:p>
          <a:p>
            <a:pPr indent="0" lvl="0" marL="0">
              <a:spcBef>
                <a:spcPts val="16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800"/>
              <a:t>Les problèmes </a:t>
            </a:r>
            <a:r>
              <a:rPr lang="fr" sz="1800"/>
              <a:t>rencontrés</a:t>
            </a:r>
            <a:endParaRPr sz="1800"/>
          </a:p>
          <a:p>
            <a:pPr indent="0" lvl="0" marL="0">
              <a:spcBef>
                <a:spcPts val="0"/>
              </a:spcBef>
              <a:spcAft>
                <a:spcPts val="0"/>
              </a:spcAft>
              <a:buNone/>
            </a:pPr>
            <a:r>
              <a:rPr lang="fr" sz="1800"/>
              <a:t>est ce que t’a fini le site</a:t>
            </a:r>
            <a:endParaRPr sz="1800"/>
          </a:p>
          <a:p>
            <a:pPr indent="0" lvl="0" marL="0">
              <a:spcBef>
                <a:spcPts val="0"/>
              </a:spcBef>
              <a:spcAft>
                <a:spcPts val="0"/>
              </a:spcAft>
              <a:buNone/>
            </a:pPr>
            <a:r>
              <a:rPr lang="fr" sz="1800"/>
              <a:t>qu’est ce qui </a:t>
            </a:r>
            <a:r>
              <a:rPr lang="fr" sz="1800"/>
              <a:t>manque</a:t>
            </a:r>
            <a:r>
              <a:rPr lang="fr" sz="1800"/>
              <a:t> pour le site</a:t>
            </a:r>
            <a:endParaRPr sz="1800"/>
          </a:p>
          <a:p>
            <a:pPr indent="0" lvl="0" marL="0">
              <a:spcBef>
                <a:spcPts val="0"/>
              </a:spcBef>
              <a:spcAft>
                <a:spcPts val="0"/>
              </a:spcAft>
              <a:buNone/>
            </a:pPr>
            <a:r>
              <a:rPr lang="fr" sz="1800"/>
              <a:t>ce que tu </a:t>
            </a:r>
            <a:r>
              <a:rPr lang="fr" sz="1800"/>
              <a:t>peux</a:t>
            </a:r>
            <a:r>
              <a:rPr lang="fr" sz="1800"/>
              <a:t> encore ajouter sur le site (améliorer)</a:t>
            </a:r>
            <a:endParaRPr sz="1800"/>
          </a:p>
          <a:p>
            <a:pPr indent="0" lvl="0" marL="0">
              <a:spcBef>
                <a:spcPts val="0"/>
              </a:spcBef>
              <a:spcAft>
                <a:spcPts val="0"/>
              </a:spcAft>
              <a:buNone/>
            </a:pPr>
            <a:r>
              <a:rPr lang="fr" sz="1800"/>
              <a:t>ce que t’a appris </a:t>
            </a:r>
            <a:r>
              <a:rPr lang="fr" sz="1800"/>
              <a:t>pendant</a:t>
            </a:r>
            <a:r>
              <a:rPr lang="fr" sz="1800"/>
              <a:t> la formation et en réalisant ce site</a:t>
            </a:r>
            <a:endParaRPr sz="1800"/>
          </a:p>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fr" sz="2400"/>
              <a:t>Pour passer le titre professionnel, j’ai réalisé un site web pour la réservations des chambres d'hôtels.</a:t>
            </a:r>
            <a:endParaRPr sz="2400"/>
          </a:p>
          <a:p>
            <a:pPr indent="0" lvl="0" marL="0" rtl="0">
              <a:lnSpc>
                <a:spcPct val="115000"/>
              </a:lnSpc>
              <a:spcBef>
                <a:spcPts val="0"/>
              </a:spcBef>
              <a:spcAft>
                <a:spcPts val="0"/>
              </a:spcAft>
              <a:buNone/>
            </a:pPr>
            <a:r>
              <a:rPr lang="fr" sz="2400"/>
              <a:t>Pour celà j’ai commencé par les diagramme UML(use case, classe,séquence) pour déterminer la fonctionnalité de mon site et pour la conception de ma base de donnée</a:t>
            </a:r>
            <a:endParaRPr sz="2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800"/>
              <a:t>le site permet à un client de : </a:t>
            </a:r>
            <a:r>
              <a:rPr lang="fr" sz="1800"/>
              <a:t>réserver</a:t>
            </a:r>
            <a:r>
              <a:rPr lang="fr" sz="1800"/>
              <a:t> des chambres consulter les chambres dispo ainsi que contacter un administrateur sans besoin de s’authentifier.</a:t>
            </a:r>
            <a:endParaRPr sz="1800"/>
          </a:p>
          <a:p>
            <a:pPr indent="0" lvl="0" marL="0">
              <a:spcBef>
                <a:spcPts val="0"/>
              </a:spcBef>
              <a:spcAft>
                <a:spcPts val="0"/>
              </a:spcAft>
              <a:buNone/>
            </a:pPr>
            <a:r>
              <a:rPr lang="fr" sz="1800"/>
              <a:t>un administrateur peut ajouter une chambre, la modifier, et la supprimer mais pour celà il faut obligatoirement qu’il se connecte sur le site.</a:t>
            </a:r>
            <a:endParaRPr sz="1800"/>
          </a:p>
          <a:p>
            <a:pPr indent="0" lvl="0" marL="0">
              <a:spcBef>
                <a:spcPts val="0"/>
              </a:spcBef>
              <a:spcAft>
                <a:spcPts val="0"/>
              </a:spcAft>
              <a:buNone/>
            </a:pPr>
            <a:r>
              <a:t/>
            </a:r>
            <a:endParaRPr/>
          </a:p>
          <a:p>
            <a:pPr indent="0" lvl="0" marL="0" rtl="0">
              <a:lnSpc>
                <a:spcPct val="115000"/>
              </a:lnSpc>
              <a:spcBef>
                <a:spcPts val="0"/>
              </a:spcBef>
              <a:spcAft>
                <a:spcPts val="1600"/>
              </a:spcAft>
              <a:buNone/>
            </a:pPr>
            <a:r>
              <a:rPr lang="fr" sz="1800">
                <a:latin typeface="Lato"/>
                <a:ea typeface="Lato"/>
                <a:cs typeface="Lato"/>
                <a:sym typeface="Lato"/>
              </a:rPr>
              <a:t>L’administrateur a le droit d’ajouter d’autre administrateur à la base de données qui eux pourront modifier les images, le prix des chambres et supprimer d'administrateurs qui ne sont plus des employés de l'hôtel.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fr" sz="1800"/>
              <a:t>diagramme de séquence « s'authentifier »</a:t>
            </a:r>
            <a:endParaRPr sz="1800"/>
          </a:p>
          <a:p>
            <a:pPr indent="0" lvl="0" marL="0" rtl="0">
              <a:lnSpc>
                <a:spcPct val="115000"/>
              </a:lnSpc>
              <a:spcBef>
                <a:spcPts val="0"/>
              </a:spcBef>
              <a:spcAft>
                <a:spcPts val="0"/>
              </a:spcAft>
              <a:buNone/>
            </a:pPr>
            <a:r>
              <a:rPr lang="fr" sz="1800"/>
              <a:t>- l'utilisateur demande la connexion au système</a:t>
            </a:r>
            <a:endParaRPr sz="1800"/>
          </a:p>
          <a:p>
            <a:pPr indent="0" lvl="0" marL="0" rtl="0">
              <a:lnSpc>
                <a:spcPct val="115000"/>
              </a:lnSpc>
              <a:spcBef>
                <a:spcPts val="0"/>
              </a:spcBef>
              <a:spcAft>
                <a:spcPts val="0"/>
              </a:spcAft>
              <a:buNone/>
            </a:pPr>
            <a:r>
              <a:rPr lang="fr" sz="1800"/>
              <a:t>- le système renvoie l'écran d'authentification</a:t>
            </a:r>
            <a:endParaRPr sz="1800"/>
          </a:p>
          <a:p>
            <a:pPr indent="0" lvl="0" marL="0" rtl="0">
              <a:lnSpc>
                <a:spcPct val="115000"/>
              </a:lnSpc>
              <a:spcBef>
                <a:spcPts val="0"/>
              </a:spcBef>
              <a:spcAft>
                <a:spcPts val="0"/>
              </a:spcAft>
              <a:buNone/>
            </a:pPr>
            <a:r>
              <a:rPr lang="fr" sz="1800"/>
              <a:t>- l'utilisateur saisit son identifiant ainsi que son mot de passe</a:t>
            </a:r>
            <a:endParaRPr sz="1800"/>
          </a:p>
          <a:p>
            <a:pPr indent="0" lvl="0" marL="0" rtl="0">
              <a:lnSpc>
                <a:spcPct val="115000"/>
              </a:lnSpc>
              <a:spcBef>
                <a:spcPts val="0"/>
              </a:spcBef>
              <a:spcAft>
                <a:spcPts val="0"/>
              </a:spcAft>
              <a:buNone/>
            </a:pPr>
            <a:r>
              <a:rPr lang="fr" sz="1800"/>
              <a:t>- le système valide ou vérifie le nom et le mot de passe saisis par l'utilisateur</a:t>
            </a:r>
            <a:endParaRPr sz="1800"/>
          </a:p>
          <a:p>
            <a:pPr indent="0" lvl="0" marL="0" rtl="0">
              <a:lnSpc>
                <a:spcPct val="115000"/>
              </a:lnSpc>
              <a:spcBef>
                <a:spcPts val="0"/>
              </a:spcBef>
              <a:spcAft>
                <a:spcPts val="0"/>
              </a:spcAft>
              <a:buNone/>
            </a:pPr>
            <a:r>
              <a:rPr lang="fr" sz="1800"/>
              <a:t>- le système affiche le barre de navigation admin</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fr" sz="1800"/>
              <a:t>J’ai eu besoin de phpmyadmin pour créer une base de données avec laquelle je peux gérer :</a:t>
            </a:r>
            <a:endParaRPr sz="1800"/>
          </a:p>
          <a:p>
            <a:pPr indent="-342900" lvl="0" marL="457200" rtl="0">
              <a:lnSpc>
                <a:spcPct val="115000"/>
              </a:lnSpc>
              <a:spcBef>
                <a:spcPts val="0"/>
              </a:spcBef>
              <a:spcAft>
                <a:spcPts val="0"/>
              </a:spcAft>
              <a:buSzPts val="1800"/>
              <a:buChar char="-"/>
            </a:pPr>
            <a:r>
              <a:rPr lang="fr" sz="1800"/>
              <a:t>gestion de chambres,</a:t>
            </a:r>
            <a:endParaRPr sz="1800"/>
          </a:p>
          <a:p>
            <a:pPr indent="-342900" lvl="0" marL="457200" rtl="0">
              <a:lnSpc>
                <a:spcPct val="115000"/>
              </a:lnSpc>
              <a:spcBef>
                <a:spcPts val="0"/>
              </a:spcBef>
              <a:spcAft>
                <a:spcPts val="0"/>
              </a:spcAft>
              <a:buSzPts val="1800"/>
              <a:buChar char="-"/>
            </a:pPr>
            <a:r>
              <a:rPr lang="fr" sz="1800"/>
              <a:t>gestion de réservations,</a:t>
            </a:r>
            <a:endParaRPr sz="1800"/>
          </a:p>
          <a:p>
            <a:pPr indent="-342900" lvl="0" marL="457200" rtl="0">
              <a:lnSpc>
                <a:spcPct val="115000"/>
              </a:lnSpc>
              <a:spcBef>
                <a:spcPts val="0"/>
              </a:spcBef>
              <a:spcAft>
                <a:spcPts val="0"/>
              </a:spcAft>
              <a:buSzPts val="1800"/>
              <a:buChar char="-"/>
            </a:pPr>
            <a:r>
              <a:rPr lang="fr" sz="1800"/>
              <a:t>et gestion des utilisateurs</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fr" sz="1800">
                <a:latin typeface="Calibri"/>
                <a:ea typeface="Calibri"/>
                <a:cs typeface="Calibri"/>
                <a:sym typeface="Calibri"/>
              </a:rPr>
              <a:t>Dans un premier temps, j’ai réalisé une maquette sur balsamiq, afin d’avoir une idée pour le model de mon site. </a:t>
            </a:r>
            <a:endParaRPr sz="1800">
              <a:latin typeface="Calibri"/>
              <a:ea typeface="Calibri"/>
              <a:cs typeface="Calibri"/>
              <a:sym typeface="Calibri"/>
            </a:endParaRPr>
          </a:p>
          <a:p>
            <a:pPr indent="0" lvl="0" marL="0" rtl="0">
              <a:spcBef>
                <a:spcPts val="0"/>
              </a:spcBef>
              <a:spcAft>
                <a:spcPts val="0"/>
              </a:spcAft>
              <a:buNone/>
            </a:pPr>
            <a:r>
              <a:rPr lang="fr" sz="1800">
                <a:latin typeface="Calibri"/>
                <a:ea typeface="Calibri"/>
                <a:cs typeface="Calibri"/>
                <a:sym typeface="Calibri"/>
              </a:rPr>
              <a:t>Pour la partie responsive j’ai utilisé les classes col du framework bootstrap tel que col-xs pour le format téléphone, col-md pour les écrans des pc portables et col-lg pour les grands écrans.</a:t>
            </a:r>
            <a:endParaRPr sz="1800">
              <a:latin typeface="Calibri"/>
              <a:ea typeface="Calibri"/>
              <a:cs typeface="Calibri"/>
              <a:sym typeface="Calibri"/>
            </a:endParaRPr>
          </a:p>
          <a:p>
            <a:pPr indent="0" lvl="0" marL="0" rtl="0">
              <a:spcBef>
                <a:spcPts val="0"/>
              </a:spcBef>
              <a:spcAft>
                <a:spcPts val="0"/>
              </a:spcAft>
              <a:buClr>
                <a:schemeClr val="dk1"/>
              </a:buClr>
              <a:buSzPts val="1100"/>
              <a:buFont typeface="Arial"/>
              <a:buNone/>
            </a:pPr>
            <a:r>
              <a:rPr lang="fr" sz="1800">
                <a:latin typeface="Calibri"/>
                <a:ea typeface="Calibri"/>
                <a:cs typeface="Calibri"/>
                <a:sym typeface="Calibri"/>
              </a:rPr>
              <a:t>Dans l’interface web on trouve bien une barre de navigation qui nous dirige vers les différents liens du site web et quelques liens qu'on peut y accéder que si on est seulement administrateur du site.</a:t>
            </a:r>
            <a:endParaRPr sz="1800">
              <a:latin typeface="Calibri"/>
              <a:ea typeface="Calibri"/>
              <a:cs typeface="Calibri"/>
              <a:sym typeface="Calibri"/>
            </a:endParaRPr>
          </a:p>
          <a:p>
            <a:pPr indent="0" lvl="0" marL="0">
              <a:spcBef>
                <a:spcPts val="0"/>
              </a:spcBef>
              <a:spcAft>
                <a:spcPts val="0"/>
              </a:spcAft>
              <a:buNone/>
            </a:pPr>
            <a:r>
              <a:t/>
            </a:r>
            <a:endParaRPr>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1800">
                <a:latin typeface="Lato"/>
                <a:ea typeface="Lato"/>
                <a:cs typeface="Lato"/>
                <a:sym typeface="Lato"/>
              </a:rPr>
              <a:t>Et comme template j’ai utilisé EJS qui me permet d’afficher les données depuis une base de données via NodeJS pour l'utilisateur. Par exemple pour la réservation on verra que les chambres qui seront disponibles dans la partie visuelle avec la description,prix,places des chambres etc... .</a:t>
            </a:r>
            <a:endParaRPr sz="1800">
              <a:latin typeface="Lato"/>
              <a:ea typeface="Lato"/>
              <a:cs typeface="Lato"/>
              <a:sym typeface="Lato"/>
            </a:endParaRPr>
          </a:p>
          <a:p>
            <a:pPr indent="0" lvl="0" marL="0" rtl="0">
              <a:spcBef>
                <a:spcPts val="0"/>
              </a:spcBef>
              <a:spcAft>
                <a:spcPts val="0"/>
              </a:spcAft>
              <a:buNone/>
            </a:pPr>
            <a:r>
              <a:rPr lang="fr" sz="1800">
                <a:latin typeface="Lato"/>
                <a:ea typeface="Lato"/>
                <a:cs typeface="Lato"/>
                <a:sym typeface="Lato"/>
              </a:rPr>
              <a:t>Nous devons aussi mettre EJS comme le moteur de vue pour notre application Express en utilisant app.set (' views engine ', 'ejs') cette configuration se fait dans la partie back-end avec NodeJS.</a:t>
            </a:r>
            <a:endParaRPr sz="1800">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141950" y="1578400"/>
            <a:ext cx="5783400" cy="970200"/>
          </a:xfrm>
          <a:prstGeom prst="rect">
            <a:avLst/>
          </a:prstGeom>
          <a:solidFill>
            <a:srgbClr val="B7B7B7"/>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fr" sz="3600">
                <a:solidFill>
                  <a:srgbClr val="666666"/>
                </a:solidFill>
                <a:latin typeface="Ultra"/>
                <a:ea typeface="Ultra"/>
                <a:cs typeface="Ultra"/>
                <a:sym typeface="Ultra"/>
              </a:rPr>
              <a:t>Dossier de Projet</a:t>
            </a:r>
            <a:endParaRPr b="1" sz="3600">
              <a:solidFill>
                <a:srgbClr val="666666"/>
              </a:solidFill>
              <a:latin typeface="Ultra"/>
              <a:ea typeface="Ultra"/>
              <a:cs typeface="Ultra"/>
              <a:sym typeface="Ultra"/>
            </a:endParaRPr>
          </a:p>
        </p:txBody>
      </p:sp>
      <p:sp>
        <p:nvSpPr>
          <p:cNvPr id="135" name="Shape 135"/>
          <p:cNvSpPr txBox="1"/>
          <p:nvPr>
            <p:ph idx="1" type="subTitle"/>
          </p:nvPr>
        </p:nvSpPr>
        <p:spPr>
          <a:xfrm>
            <a:off x="311700" y="2797175"/>
            <a:ext cx="8520600" cy="190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a:p>
          <a:p>
            <a:pPr indent="0" lvl="0" marL="0" rtl="0" algn="ctr">
              <a:spcBef>
                <a:spcPts val="0"/>
              </a:spcBef>
              <a:spcAft>
                <a:spcPts val="0"/>
              </a:spcAft>
              <a:buClr>
                <a:schemeClr val="dk1"/>
              </a:buClr>
              <a:buSzPts val="1100"/>
              <a:buFont typeface="Arial"/>
              <a:buNone/>
            </a:pPr>
            <a:r>
              <a:t/>
            </a:r>
            <a:endParaRPr b="1"/>
          </a:p>
          <a:p>
            <a:pPr indent="0" lvl="0" marL="0" algn="ctr">
              <a:spcBef>
                <a:spcPts val="0"/>
              </a:spcBef>
              <a:spcAft>
                <a:spcPts val="0"/>
              </a:spcAft>
              <a:buClr>
                <a:schemeClr val="dk1"/>
              </a:buClr>
              <a:buSzPts val="1100"/>
              <a:buFont typeface="Arial"/>
              <a:buNone/>
            </a:pPr>
            <a:r>
              <a:rPr b="1" lang="fr" sz="2400"/>
              <a:t>Titre Professionnel</a:t>
            </a:r>
            <a:endParaRPr b="1" sz="2400"/>
          </a:p>
          <a:p>
            <a:pPr indent="0" lvl="0" marL="0" algn="ctr">
              <a:spcBef>
                <a:spcPts val="0"/>
              </a:spcBef>
              <a:spcAft>
                <a:spcPts val="0"/>
              </a:spcAft>
              <a:buClr>
                <a:schemeClr val="dk1"/>
              </a:buClr>
              <a:buSzPts val="1100"/>
              <a:buFont typeface="Arial"/>
              <a:buNone/>
            </a:pPr>
            <a:r>
              <a:rPr b="1" lang="fr" sz="2400"/>
              <a:t>Développeur Logiciel</a:t>
            </a:r>
            <a:endParaRPr b="1" sz="2400"/>
          </a:p>
          <a:p>
            <a:pPr indent="0" lvl="0" marL="0" rtl="0" algn="ctr">
              <a:spcBef>
                <a:spcPts val="0"/>
              </a:spcBef>
              <a:spcAft>
                <a:spcPts val="0"/>
              </a:spcAft>
              <a:buNone/>
            </a:pPr>
            <a:r>
              <a:rPr b="1" lang="fr" sz="2400"/>
              <a:t>Niveau III</a:t>
            </a:r>
            <a:endParaRPr b="1" sz="2400"/>
          </a:p>
          <a:p>
            <a:pPr indent="0" lvl="0" marL="0" rtl="0" algn="ctr">
              <a:spcBef>
                <a:spcPts val="0"/>
              </a:spcBef>
              <a:spcAft>
                <a:spcPts val="0"/>
              </a:spcAft>
              <a:buNone/>
            </a:pPr>
            <a:r>
              <a:t/>
            </a:r>
            <a:endParaRPr b="1" sz="2400"/>
          </a:p>
          <a:p>
            <a:pPr indent="0" lvl="0" marL="0" rtl="0" algn="r">
              <a:spcBef>
                <a:spcPts val="0"/>
              </a:spcBef>
              <a:spcAft>
                <a:spcPts val="0"/>
              </a:spcAft>
              <a:buNone/>
            </a:pPr>
            <a:r>
              <a:rPr b="1" lang="fr" sz="1800"/>
              <a:t>MENDOZA IBANEZ Miguel Angel</a:t>
            </a:r>
            <a:endParaRPr b="1" sz="1800"/>
          </a:p>
        </p:txBody>
      </p:sp>
    </p:spTree>
  </p:cSld>
  <p:clrMapOvr>
    <a:masterClrMapping/>
  </p:clrMapOvr>
  <mc:AlternateContent>
    <mc:Choice Requires="p14">
      <p:transition spd="slow" p14:dur="23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a:t>II - Conception et Codage</a:t>
            </a:r>
            <a:endParaRPr/>
          </a:p>
        </p:txBody>
      </p:sp>
      <p:sp>
        <p:nvSpPr>
          <p:cNvPr id="199" name="Shape 199"/>
          <p:cNvSpPr txBox="1"/>
          <p:nvPr>
            <p:ph idx="1" type="body"/>
          </p:nvPr>
        </p:nvSpPr>
        <p:spPr>
          <a:xfrm>
            <a:off x="1297500" y="843125"/>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Clr>
                <a:schemeClr val="dk1"/>
              </a:buClr>
              <a:buSzPts val="1100"/>
              <a:buFont typeface="Arial"/>
              <a:buNone/>
            </a:pPr>
            <a:r>
              <a:rPr b="1" lang="fr" sz="2000" u="sng">
                <a:solidFill>
                  <a:schemeClr val="dk2"/>
                </a:solidFill>
                <a:latin typeface="Calibri"/>
                <a:ea typeface="Calibri"/>
                <a:cs typeface="Calibri"/>
                <a:sym typeface="Calibri"/>
              </a:rPr>
              <a:t>Partie Back-End : </a:t>
            </a:r>
            <a:r>
              <a:rPr b="1" lang="fr" sz="2000">
                <a:solidFill>
                  <a:schemeClr val="dk2"/>
                </a:solidFill>
                <a:latin typeface="Calibri"/>
                <a:ea typeface="Calibri"/>
                <a:cs typeface="Calibri"/>
                <a:sym typeface="Calibri"/>
              </a:rPr>
              <a:t> Modèle MVC (Modèle, Vue, Contrôleur)</a:t>
            </a:r>
            <a:endParaRPr b="1" sz="2000">
              <a:solidFill>
                <a:schemeClr val="dk2"/>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t/>
            </a:r>
            <a:endParaRPr sz="1800">
              <a:solidFill>
                <a:srgbClr val="B7B7B7"/>
              </a:solidFill>
            </a:endParaRPr>
          </a:p>
          <a:p>
            <a:pPr indent="0" lvl="0" marL="0">
              <a:spcBef>
                <a:spcPts val="0"/>
              </a:spcBef>
              <a:spcAft>
                <a:spcPts val="1600"/>
              </a:spcAft>
              <a:buNone/>
            </a:pPr>
            <a:r>
              <a:t/>
            </a:r>
            <a:endParaRPr/>
          </a:p>
        </p:txBody>
      </p:sp>
      <p:pic>
        <p:nvPicPr>
          <p:cNvPr descr="ModeleMVC.png" id="200" name="Shape 200"/>
          <p:cNvPicPr preferRelativeResize="0"/>
          <p:nvPr/>
        </p:nvPicPr>
        <p:blipFill>
          <a:blip r:embed="rId3">
            <a:alphaModFix/>
          </a:blip>
          <a:stretch>
            <a:fillRect/>
          </a:stretch>
        </p:blipFill>
        <p:spPr>
          <a:xfrm>
            <a:off x="0" y="1388500"/>
            <a:ext cx="9144000" cy="375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a:t>II - Conception et Codage</a:t>
            </a:r>
            <a:endParaRPr/>
          </a:p>
        </p:txBody>
      </p:sp>
      <p:sp>
        <p:nvSpPr>
          <p:cNvPr id="206" name="Shape 206"/>
          <p:cNvSpPr txBox="1"/>
          <p:nvPr>
            <p:ph idx="1" type="body"/>
          </p:nvPr>
        </p:nvSpPr>
        <p:spPr>
          <a:xfrm>
            <a:off x="1297500" y="1520775"/>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Clr>
                <a:schemeClr val="dk1"/>
              </a:buClr>
              <a:buSzPts val="1100"/>
              <a:buFont typeface="Arial"/>
              <a:buNone/>
            </a:pPr>
            <a:r>
              <a:rPr b="1" lang="fr" sz="2000" u="sng">
                <a:solidFill>
                  <a:srgbClr val="D9D9D9"/>
                </a:solidFill>
                <a:latin typeface="Calibri"/>
                <a:ea typeface="Calibri"/>
                <a:cs typeface="Calibri"/>
                <a:sym typeface="Calibri"/>
              </a:rPr>
              <a:t>Partie Back-End :</a:t>
            </a:r>
            <a:endParaRPr b="1" sz="2000" u="sng">
              <a:solidFill>
                <a:srgbClr val="D9D9D9"/>
              </a:solidFill>
              <a:latin typeface="Calibri"/>
              <a:ea typeface="Calibri"/>
              <a:cs typeface="Calibri"/>
              <a:sym typeface="Calibri"/>
            </a:endParaRPr>
          </a:p>
          <a:p>
            <a:pPr indent="0" lvl="0" marL="0" rtl="0">
              <a:lnSpc>
                <a:spcPct val="100000"/>
              </a:lnSpc>
              <a:spcBef>
                <a:spcPts val="600"/>
              </a:spcBef>
              <a:spcAft>
                <a:spcPts val="0"/>
              </a:spcAft>
              <a:buClr>
                <a:schemeClr val="dk1"/>
              </a:buClr>
              <a:buSzPts val="1100"/>
              <a:buFont typeface="Arial"/>
              <a:buNone/>
            </a:pPr>
            <a:r>
              <a:t/>
            </a:r>
            <a:endParaRPr b="1" sz="2000" u="sng">
              <a:solidFill>
                <a:srgbClr val="D9D9D9"/>
              </a:solidFill>
              <a:latin typeface="Calibri"/>
              <a:ea typeface="Calibri"/>
              <a:cs typeface="Calibri"/>
              <a:sym typeface="Calibri"/>
            </a:endParaRPr>
          </a:p>
          <a:p>
            <a:pPr indent="0" lvl="0" marL="0">
              <a:spcBef>
                <a:spcPts val="0"/>
              </a:spcBef>
              <a:spcAft>
                <a:spcPts val="0"/>
              </a:spcAft>
              <a:buNone/>
            </a:pPr>
            <a:r>
              <a:rPr lang="fr" sz="1800">
                <a:solidFill>
                  <a:srgbClr val="B7B7B7"/>
                </a:solidFill>
              </a:rPr>
              <a:t>Modules Utilisés :</a:t>
            </a:r>
            <a:endParaRPr sz="1800">
              <a:solidFill>
                <a:srgbClr val="B7B7B7"/>
              </a:solidFill>
            </a:endParaRPr>
          </a:p>
          <a:p>
            <a:pPr indent="-342900" lvl="0" marL="457200">
              <a:spcBef>
                <a:spcPts val="0"/>
              </a:spcBef>
              <a:spcAft>
                <a:spcPts val="0"/>
              </a:spcAft>
              <a:buClr>
                <a:srgbClr val="B7B7B7"/>
              </a:buClr>
              <a:buSzPts val="1800"/>
              <a:buChar char="-"/>
            </a:pPr>
            <a:r>
              <a:rPr lang="fr" sz="1800">
                <a:solidFill>
                  <a:srgbClr val="B7B7B7"/>
                </a:solidFill>
              </a:rPr>
              <a:t>promise-mysql</a:t>
            </a:r>
            <a:endParaRPr sz="1800">
              <a:solidFill>
                <a:srgbClr val="B7B7B7"/>
              </a:solidFill>
            </a:endParaRPr>
          </a:p>
          <a:p>
            <a:pPr indent="-342900" lvl="0" marL="457200">
              <a:spcBef>
                <a:spcPts val="0"/>
              </a:spcBef>
              <a:spcAft>
                <a:spcPts val="0"/>
              </a:spcAft>
              <a:buClr>
                <a:srgbClr val="B7B7B7"/>
              </a:buClr>
              <a:buSzPts val="1800"/>
              <a:buChar char="-"/>
            </a:pPr>
            <a:r>
              <a:rPr lang="fr" sz="1800">
                <a:solidFill>
                  <a:srgbClr val="B7B7B7"/>
                </a:solidFill>
              </a:rPr>
              <a:t>EJS</a:t>
            </a:r>
            <a:endParaRPr sz="1800">
              <a:solidFill>
                <a:srgbClr val="B7B7B7"/>
              </a:solidFill>
            </a:endParaRPr>
          </a:p>
          <a:p>
            <a:pPr indent="-342900" lvl="0" marL="457200">
              <a:spcBef>
                <a:spcPts val="0"/>
              </a:spcBef>
              <a:spcAft>
                <a:spcPts val="0"/>
              </a:spcAft>
              <a:buClr>
                <a:srgbClr val="B7B7B7"/>
              </a:buClr>
              <a:buSzPts val="1800"/>
              <a:buChar char="-"/>
            </a:pPr>
            <a:r>
              <a:rPr lang="fr" sz="1800">
                <a:solidFill>
                  <a:srgbClr val="B7B7B7"/>
                </a:solidFill>
              </a:rPr>
              <a:t>Express</a:t>
            </a:r>
            <a:endParaRPr sz="1800">
              <a:solidFill>
                <a:srgbClr val="B7B7B7"/>
              </a:solidFill>
            </a:endParaRPr>
          </a:p>
          <a:p>
            <a:pPr indent="-342900" lvl="0" marL="457200" rtl="0">
              <a:spcBef>
                <a:spcPts val="0"/>
              </a:spcBef>
              <a:spcAft>
                <a:spcPts val="0"/>
              </a:spcAft>
              <a:buClr>
                <a:srgbClr val="B7B7B7"/>
              </a:buClr>
              <a:buSzPts val="1800"/>
              <a:buChar char="-"/>
            </a:pPr>
            <a:r>
              <a:rPr lang="fr" sz="1800">
                <a:solidFill>
                  <a:srgbClr val="B7B7B7"/>
                </a:solidFill>
              </a:rPr>
              <a:t>Bodyparser</a:t>
            </a:r>
            <a:endParaRPr sz="1800">
              <a:solidFill>
                <a:srgbClr val="B7B7B7"/>
              </a:solidFill>
            </a:endParaRPr>
          </a:p>
          <a:p>
            <a:pPr indent="-342900" lvl="0" marL="457200" rtl="0">
              <a:spcBef>
                <a:spcPts val="0"/>
              </a:spcBef>
              <a:spcAft>
                <a:spcPts val="0"/>
              </a:spcAft>
              <a:buClr>
                <a:srgbClr val="B7B7B7"/>
              </a:buClr>
              <a:buSzPts val="1800"/>
              <a:buChar char="-"/>
            </a:pPr>
            <a:r>
              <a:rPr lang="fr" sz="1800">
                <a:solidFill>
                  <a:srgbClr val="B7B7B7"/>
                </a:solidFill>
              </a:rPr>
              <a:t>Bcrypt</a:t>
            </a:r>
            <a:endParaRPr sz="1800">
              <a:solidFill>
                <a:srgbClr val="B7B7B7"/>
              </a:solidFill>
            </a:endParaRPr>
          </a:p>
          <a:p>
            <a:pPr indent="-342900" lvl="0" marL="457200" rtl="0">
              <a:spcBef>
                <a:spcPts val="0"/>
              </a:spcBef>
              <a:spcAft>
                <a:spcPts val="0"/>
              </a:spcAft>
              <a:buClr>
                <a:srgbClr val="B7B7B7"/>
              </a:buClr>
              <a:buSzPts val="1800"/>
              <a:buChar char="-"/>
            </a:pPr>
            <a:r>
              <a:rPr lang="fr" sz="1800">
                <a:solidFill>
                  <a:srgbClr val="B7B7B7"/>
                </a:solidFill>
              </a:rPr>
              <a:t>express-fileupload</a:t>
            </a:r>
            <a:endParaRPr sz="1800">
              <a:solidFill>
                <a:srgbClr val="B7B7B7"/>
              </a:solidFill>
            </a:endParaRPr>
          </a:p>
          <a:p>
            <a:pPr indent="-342900" lvl="0" marL="457200" rtl="0">
              <a:spcBef>
                <a:spcPts val="0"/>
              </a:spcBef>
              <a:spcAft>
                <a:spcPts val="0"/>
              </a:spcAft>
              <a:buClr>
                <a:srgbClr val="B7B7B7"/>
              </a:buClr>
              <a:buSzPts val="1800"/>
              <a:buChar char="-"/>
            </a:pPr>
            <a:r>
              <a:rPr lang="fr" sz="1800">
                <a:solidFill>
                  <a:srgbClr val="B7B7B7"/>
                </a:solidFill>
              </a:rPr>
              <a:t>express-session</a:t>
            </a:r>
            <a:endParaRPr sz="1800">
              <a:solidFill>
                <a:srgbClr val="B7B7B7"/>
              </a:solidFill>
            </a:endParaRPr>
          </a:p>
          <a:p>
            <a:pPr indent="0" lvl="0" marL="0">
              <a:spcBef>
                <a:spcPts val="0"/>
              </a:spcBef>
              <a:spcAft>
                <a:spcPts val="0"/>
              </a:spcAft>
              <a:buNone/>
            </a:pPr>
            <a:r>
              <a:t/>
            </a:r>
            <a:endParaRPr sz="1800">
              <a:solidFill>
                <a:srgbClr val="B7B7B7"/>
              </a:solidFill>
            </a:endParaRPr>
          </a:p>
          <a:p>
            <a:pPr indent="0" lvl="0" marL="0">
              <a:spcBef>
                <a:spcPts val="0"/>
              </a:spcBef>
              <a:spcAft>
                <a:spcPts val="1600"/>
              </a:spcAft>
              <a:buNone/>
            </a:pPr>
            <a:r>
              <a:t/>
            </a:r>
            <a:endParaRPr sz="1800">
              <a:solidFill>
                <a:srgbClr val="B7B7B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a:t>II</a:t>
            </a:r>
            <a:r>
              <a:rPr lang="fr"/>
              <a:t> - Conception et Codage</a:t>
            </a:r>
            <a:endParaRPr/>
          </a:p>
        </p:txBody>
      </p:sp>
      <p:sp>
        <p:nvSpPr>
          <p:cNvPr id="212" name="Shape 212"/>
          <p:cNvSpPr txBox="1"/>
          <p:nvPr>
            <p:ph idx="1" type="body"/>
          </p:nvPr>
        </p:nvSpPr>
        <p:spPr>
          <a:xfrm>
            <a:off x="1180600" y="842775"/>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Clr>
                <a:schemeClr val="dk1"/>
              </a:buClr>
              <a:buSzPts val="1100"/>
              <a:buFont typeface="Arial"/>
              <a:buNone/>
            </a:pPr>
            <a:r>
              <a:rPr b="1" lang="fr" sz="2000" u="sng">
                <a:solidFill>
                  <a:srgbClr val="D9D9D9"/>
                </a:solidFill>
                <a:latin typeface="Calibri"/>
                <a:ea typeface="Calibri"/>
                <a:cs typeface="Calibri"/>
                <a:sym typeface="Calibri"/>
              </a:rPr>
              <a:t>Partie Back-End :</a:t>
            </a:r>
            <a:endParaRPr b="1" sz="2000" u="sng">
              <a:solidFill>
                <a:srgbClr val="D9D9D9"/>
              </a:solidFill>
              <a:latin typeface="Calibri"/>
              <a:ea typeface="Calibri"/>
              <a:cs typeface="Calibri"/>
              <a:sym typeface="Calibri"/>
            </a:endParaRPr>
          </a:p>
          <a:p>
            <a:pPr indent="0" lvl="0" marL="0">
              <a:spcBef>
                <a:spcPts val="0"/>
              </a:spcBef>
              <a:spcAft>
                <a:spcPts val="0"/>
              </a:spcAft>
              <a:buNone/>
            </a:pPr>
            <a:r>
              <a:t/>
            </a:r>
            <a:endParaRPr/>
          </a:p>
          <a:p>
            <a:pPr indent="0" lvl="0" marL="0">
              <a:spcBef>
                <a:spcPts val="1600"/>
              </a:spcBef>
              <a:spcAft>
                <a:spcPts val="1600"/>
              </a:spcAft>
              <a:buNone/>
            </a:pPr>
            <a:r>
              <a:t/>
            </a:r>
            <a:endParaRPr sz="1800">
              <a:solidFill>
                <a:srgbClr val="B7B7B7"/>
              </a:solidFill>
            </a:endParaRPr>
          </a:p>
        </p:txBody>
      </p:sp>
      <p:pic>
        <p:nvPicPr>
          <p:cNvPr descr="Connectionbdd.png" id="213" name="Shape 213"/>
          <p:cNvPicPr preferRelativeResize="0"/>
          <p:nvPr/>
        </p:nvPicPr>
        <p:blipFill>
          <a:blip r:embed="rId3">
            <a:alphaModFix/>
          </a:blip>
          <a:stretch>
            <a:fillRect/>
          </a:stretch>
        </p:blipFill>
        <p:spPr>
          <a:xfrm>
            <a:off x="2326550" y="1448225"/>
            <a:ext cx="3543300" cy="1943100"/>
          </a:xfrm>
          <a:prstGeom prst="rect">
            <a:avLst/>
          </a:prstGeom>
          <a:noFill/>
          <a:ln>
            <a:noFill/>
          </a:ln>
        </p:spPr>
      </p:pic>
      <p:pic>
        <p:nvPicPr>
          <p:cNvPr descr="requiremysql.png" id="214" name="Shape 214"/>
          <p:cNvPicPr preferRelativeResize="0"/>
          <p:nvPr/>
        </p:nvPicPr>
        <p:blipFill>
          <a:blip r:embed="rId4">
            <a:alphaModFix/>
          </a:blip>
          <a:stretch>
            <a:fillRect/>
          </a:stretch>
        </p:blipFill>
        <p:spPr>
          <a:xfrm>
            <a:off x="338125" y="3531688"/>
            <a:ext cx="8467725" cy="1057275"/>
          </a:xfrm>
          <a:prstGeom prst="rect">
            <a:avLst/>
          </a:prstGeom>
          <a:noFill/>
          <a:ln>
            <a:noFill/>
          </a:ln>
        </p:spPr>
      </p:pic>
      <p:sp>
        <p:nvSpPr>
          <p:cNvPr id="215" name="Shape 215"/>
          <p:cNvSpPr txBox="1"/>
          <p:nvPr/>
        </p:nvSpPr>
        <p:spPr>
          <a:xfrm>
            <a:off x="6090400" y="1769775"/>
            <a:ext cx="2129100" cy="10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2000" u="sng">
                <a:solidFill>
                  <a:srgbClr val="D9D9D9"/>
                </a:solidFill>
                <a:latin typeface="Calibri"/>
                <a:ea typeface="Calibri"/>
                <a:cs typeface="Calibri"/>
                <a:sym typeface="Calibri"/>
              </a:rPr>
              <a:t>Code de Connection à la base de données</a:t>
            </a:r>
            <a:endParaRPr sz="2000" u="sng">
              <a:solidFill>
                <a:srgbClr val="D9D9D9"/>
              </a:solidFill>
              <a:latin typeface="Calibri"/>
              <a:ea typeface="Calibri"/>
              <a:cs typeface="Calibri"/>
              <a:sym typeface="Calibri"/>
            </a:endParaRPr>
          </a:p>
        </p:txBody>
      </p:sp>
      <p:sp>
        <p:nvSpPr>
          <p:cNvPr id="216" name="Shape 216"/>
          <p:cNvSpPr txBox="1"/>
          <p:nvPr/>
        </p:nvSpPr>
        <p:spPr>
          <a:xfrm>
            <a:off x="824713" y="4542350"/>
            <a:ext cx="7494600" cy="409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fr" sz="2000" u="sng">
                <a:solidFill>
                  <a:srgbClr val="D9D9D9"/>
                </a:solidFill>
                <a:latin typeface="Calibri"/>
                <a:ea typeface="Calibri"/>
                <a:cs typeface="Calibri"/>
                <a:sym typeface="Calibri"/>
              </a:rPr>
              <a:t>Appel au module avec require</a:t>
            </a:r>
            <a:endParaRPr sz="2000" u="sng">
              <a:solidFill>
                <a:srgbClr val="D9D9D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a:t>II</a:t>
            </a:r>
            <a:r>
              <a:rPr lang="fr"/>
              <a:t> - Conception et Codage</a:t>
            </a:r>
            <a:endParaRPr/>
          </a:p>
        </p:txBody>
      </p:sp>
      <p:sp>
        <p:nvSpPr>
          <p:cNvPr id="222" name="Shape 222"/>
          <p:cNvSpPr txBox="1"/>
          <p:nvPr>
            <p:ph idx="1" type="body"/>
          </p:nvPr>
        </p:nvSpPr>
        <p:spPr>
          <a:xfrm>
            <a:off x="1052550" y="9669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Clr>
                <a:schemeClr val="dk1"/>
              </a:buClr>
              <a:buSzPts val="1100"/>
              <a:buFont typeface="Arial"/>
              <a:buNone/>
            </a:pPr>
            <a:r>
              <a:rPr b="1" lang="fr" sz="2000" u="sng">
                <a:solidFill>
                  <a:srgbClr val="D9D9D9"/>
                </a:solidFill>
                <a:latin typeface="Calibri"/>
                <a:ea typeface="Calibri"/>
                <a:cs typeface="Calibri"/>
                <a:sym typeface="Calibri"/>
              </a:rPr>
              <a:t>Partie Back-End :</a:t>
            </a:r>
            <a:endParaRPr b="1" sz="2000" u="sng">
              <a:solidFill>
                <a:srgbClr val="D9D9D9"/>
              </a:solidFill>
              <a:latin typeface="Calibri"/>
              <a:ea typeface="Calibri"/>
              <a:cs typeface="Calibri"/>
              <a:sym typeface="Calibri"/>
            </a:endParaRPr>
          </a:p>
          <a:p>
            <a:pPr indent="0" lvl="0" marL="0">
              <a:spcBef>
                <a:spcPts val="0"/>
              </a:spcBef>
              <a:spcAft>
                <a:spcPts val="0"/>
              </a:spcAft>
              <a:buNone/>
            </a:pPr>
            <a:r>
              <a:t/>
            </a:r>
            <a:endParaRPr/>
          </a:p>
          <a:p>
            <a:pPr indent="0" lvl="0" marL="0">
              <a:spcBef>
                <a:spcPts val="1600"/>
              </a:spcBef>
              <a:spcAft>
                <a:spcPts val="1600"/>
              </a:spcAft>
              <a:buNone/>
            </a:pPr>
            <a:r>
              <a:t/>
            </a:r>
            <a:endParaRPr sz="1800">
              <a:solidFill>
                <a:srgbClr val="B7B7B7"/>
              </a:solidFill>
            </a:endParaRPr>
          </a:p>
        </p:txBody>
      </p:sp>
      <p:pic>
        <p:nvPicPr>
          <p:cNvPr descr="PartieAdmin.png" id="223" name="Shape 223"/>
          <p:cNvPicPr preferRelativeResize="0"/>
          <p:nvPr/>
        </p:nvPicPr>
        <p:blipFill>
          <a:blip r:embed="rId3">
            <a:alphaModFix/>
          </a:blip>
          <a:stretch>
            <a:fillRect/>
          </a:stretch>
        </p:blipFill>
        <p:spPr>
          <a:xfrm>
            <a:off x="0" y="1525250"/>
            <a:ext cx="9144001" cy="3618250"/>
          </a:xfrm>
          <a:prstGeom prst="rect">
            <a:avLst/>
          </a:prstGeom>
          <a:noFill/>
          <a:ln>
            <a:noFill/>
          </a:ln>
        </p:spPr>
      </p:pic>
      <p:pic>
        <p:nvPicPr>
          <p:cNvPr descr="mdpcrypt.png" id="224" name="Shape 224"/>
          <p:cNvPicPr preferRelativeResize="0"/>
          <p:nvPr/>
        </p:nvPicPr>
        <p:blipFill>
          <a:blip r:embed="rId4">
            <a:alphaModFix/>
          </a:blip>
          <a:stretch>
            <a:fillRect/>
          </a:stretch>
        </p:blipFill>
        <p:spPr>
          <a:xfrm>
            <a:off x="0" y="4086225"/>
            <a:ext cx="9143999" cy="105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1052550" y="9953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fr"/>
              <a:t>III - Démo de l’application</a:t>
            </a:r>
            <a:endParaRPr/>
          </a:p>
          <a:p>
            <a:pPr indent="0" lvl="0" marL="0">
              <a:spcBef>
                <a:spcPts val="0"/>
              </a:spcBef>
              <a:spcAft>
                <a:spcPts val="0"/>
              </a:spcAft>
              <a:buNone/>
            </a:pPr>
            <a:r>
              <a:t/>
            </a:r>
            <a:endParaRPr/>
          </a:p>
        </p:txBody>
      </p:sp>
      <p:sp>
        <p:nvSpPr>
          <p:cNvPr id="230" name="Shape 2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a:t>Synthèse et conclusion</a:t>
            </a:r>
            <a:endParaRPr/>
          </a:p>
          <a:p>
            <a:pPr indent="0" lvl="0" marL="0">
              <a:spcBef>
                <a:spcPts val="0"/>
              </a:spcBef>
              <a:spcAft>
                <a:spcPts val="0"/>
              </a:spcAft>
              <a:buNone/>
            </a:pPr>
            <a:r>
              <a:t/>
            </a:r>
            <a:endParaRPr/>
          </a:p>
        </p:txBody>
      </p:sp>
      <p:sp>
        <p:nvSpPr>
          <p:cNvPr id="236" name="Shape 23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1800">
                <a:solidFill>
                  <a:srgbClr val="B7B7B7"/>
                </a:solidFill>
              </a:rPr>
              <a:t>Problèmes rencontrés :</a:t>
            </a:r>
            <a:endParaRPr sz="1800">
              <a:solidFill>
                <a:srgbClr val="B7B7B7"/>
              </a:solidFill>
            </a:endParaRPr>
          </a:p>
          <a:p>
            <a:pPr indent="0" lvl="0" marL="0">
              <a:spcBef>
                <a:spcPts val="0"/>
              </a:spcBef>
              <a:spcAft>
                <a:spcPts val="0"/>
              </a:spcAft>
              <a:buNone/>
            </a:pPr>
            <a:r>
              <a:t/>
            </a:r>
            <a:endParaRPr sz="1800">
              <a:solidFill>
                <a:srgbClr val="B7B7B7"/>
              </a:solidFill>
            </a:endParaRPr>
          </a:p>
          <a:p>
            <a:pPr indent="0" lvl="0" marL="0" rtl="0">
              <a:spcBef>
                <a:spcPts val="0"/>
              </a:spcBef>
              <a:spcAft>
                <a:spcPts val="0"/>
              </a:spcAft>
              <a:buNone/>
            </a:pPr>
            <a:r>
              <a:rPr lang="fr" sz="1800">
                <a:solidFill>
                  <a:srgbClr val="B7B7B7"/>
                </a:solidFill>
              </a:rPr>
              <a:t>Pour la partie accessibilité à tous, j’irais me renseigner de plus près sur W3C,</a:t>
            </a:r>
            <a:endParaRPr sz="1800">
              <a:solidFill>
                <a:srgbClr val="B7B7B7"/>
              </a:solidFill>
            </a:endParaRPr>
          </a:p>
          <a:p>
            <a:pPr indent="0" lvl="0" marL="0" rtl="0">
              <a:spcBef>
                <a:spcPts val="0"/>
              </a:spcBef>
              <a:spcAft>
                <a:spcPts val="0"/>
              </a:spcAft>
              <a:buNone/>
            </a:pPr>
            <a:r>
              <a:t/>
            </a:r>
            <a:endParaRPr sz="1800">
              <a:solidFill>
                <a:srgbClr val="B7B7B7"/>
              </a:solidFill>
            </a:endParaRPr>
          </a:p>
          <a:p>
            <a:pPr indent="0" lvl="0" marL="0" rtl="0">
              <a:spcBef>
                <a:spcPts val="0"/>
              </a:spcBef>
              <a:spcAft>
                <a:spcPts val="0"/>
              </a:spcAft>
              <a:buNone/>
            </a:pPr>
            <a:r>
              <a:rPr lang="fr" sz="1800">
                <a:solidFill>
                  <a:srgbClr val="B7B7B7"/>
                </a:solidFill>
              </a:rPr>
              <a:t>Site toujours en construction,</a:t>
            </a:r>
            <a:endParaRPr sz="1800">
              <a:solidFill>
                <a:srgbClr val="B7B7B7"/>
              </a:solidFill>
            </a:endParaRPr>
          </a:p>
          <a:p>
            <a:pPr indent="0" lvl="0" marL="0" rtl="0">
              <a:spcBef>
                <a:spcPts val="0"/>
              </a:spcBef>
              <a:spcAft>
                <a:spcPts val="0"/>
              </a:spcAft>
              <a:buNone/>
            </a:pPr>
            <a:r>
              <a:t/>
            </a:r>
            <a:endParaRPr sz="1800">
              <a:solidFill>
                <a:srgbClr val="B7B7B7"/>
              </a:solidFill>
            </a:endParaRPr>
          </a:p>
          <a:p>
            <a:pPr indent="0" lvl="0" marL="0" rtl="0">
              <a:spcBef>
                <a:spcPts val="0"/>
              </a:spcBef>
              <a:spcAft>
                <a:spcPts val="0"/>
              </a:spcAft>
              <a:buNone/>
            </a:pPr>
            <a:r>
              <a:rPr lang="fr" sz="1800">
                <a:solidFill>
                  <a:srgbClr val="B7B7B7"/>
                </a:solidFill>
              </a:rPr>
              <a:t>Amélioration</a:t>
            </a:r>
            <a:r>
              <a:rPr lang="fr" sz="1800">
                <a:solidFill>
                  <a:srgbClr val="B7B7B7"/>
                </a:solidFill>
              </a:rPr>
              <a:t> :</a:t>
            </a:r>
            <a:endParaRPr sz="1800">
              <a:solidFill>
                <a:srgbClr val="B7B7B7"/>
              </a:solidFill>
            </a:endParaRPr>
          </a:p>
          <a:p>
            <a:pPr indent="0" lvl="0" marL="0" rtl="0">
              <a:spcBef>
                <a:spcPts val="0"/>
              </a:spcBef>
              <a:spcAft>
                <a:spcPts val="0"/>
              </a:spcAft>
              <a:buNone/>
            </a:pPr>
            <a:r>
              <a:rPr lang="fr" sz="1800">
                <a:solidFill>
                  <a:srgbClr val="B7B7B7"/>
                </a:solidFill>
              </a:rPr>
              <a:t>Faire un système de paiement.</a:t>
            </a:r>
            <a:endParaRPr sz="1800">
              <a:solidFill>
                <a:srgbClr val="B7B7B7"/>
              </a:solidFill>
            </a:endParaRPr>
          </a:p>
          <a:p>
            <a:pPr indent="0" lvl="0" marL="0" rtl="0">
              <a:spcBef>
                <a:spcPts val="0"/>
              </a:spcBef>
              <a:spcAft>
                <a:spcPts val="0"/>
              </a:spcAft>
              <a:buNone/>
            </a:pPr>
            <a:r>
              <a:t/>
            </a:r>
            <a:endParaRPr sz="1800">
              <a:solidFill>
                <a:srgbClr val="B7B7B7"/>
              </a:solidFill>
            </a:endParaRPr>
          </a:p>
          <a:p>
            <a:pPr indent="0" lvl="0" marL="0" rtl="0">
              <a:spcBef>
                <a:spcPts val="0"/>
              </a:spcBef>
              <a:spcAft>
                <a:spcPts val="0"/>
              </a:spcAft>
              <a:buNone/>
            </a:pPr>
            <a:r>
              <a:rPr lang="fr" sz="1800">
                <a:solidFill>
                  <a:srgbClr val="B7B7B7"/>
                </a:solidFill>
              </a:rPr>
              <a:t>Grâce à la formation j’ai appris à me servir de nodeJs et ses modules et faire des sites web en MVC pour mieux organiser mon code.</a:t>
            </a:r>
            <a:endParaRPr sz="1800">
              <a:solidFill>
                <a:srgbClr val="B7B7B7"/>
              </a:solidFill>
            </a:endParaRPr>
          </a:p>
          <a:p>
            <a:pPr indent="0" lvl="0" marL="0">
              <a:spcBef>
                <a:spcPts val="0"/>
              </a:spcBef>
              <a:spcAft>
                <a:spcPts val="0"/>
              </a:spcAft>
              <a:buNone/>
            </a:pPr>
            <a:r>
              <a:t/>
            </a:r>
            <a:endParaRPr sz="1800">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u="sng"/>
              <a:t>Sommaire</a:t>
            </a:r>
            <a:endParaRPr u="sng"/>
          </a:p>
        </p:txBody>
      </p:sp>
      <p:sp>
        <p:nvSpPr>
          <p:cNvPr id="141" name="Shape 141"/>
          <p:cNvSpPr txBox="1"/>
          <p:nvPr>
            <p:ph idx="1" type="body"/>
          </p:nvPr>
        </p:nvSpPr>
        <p:spPr>
          <a:xfrm>
            <a:off x="1297500" y="914025"/>
            <a:ext cx="7038900" cy="3419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fr" sz="2400">
                <a:latin typeface="Montserrat"/>
                <a:ea typeface="Montserrat"/>
                <a:cs typeface="Montserrat"/>
                <a:sym typeface="Montserrat"/>
              </a:rPr>
              <a:t>Résumé en anglais</a:t>
            </a:r>
            <a:endParaRPr sz="2400">
              <a:latin typeface="Montserrat"/>
              <a:ea typeface="Montserrat"/>
              <a:cs typeface="Montserrat"/>
              <a:sym typeface="Montserrat"/>
            </a:endParaRPr>
          </a:p>
          <a:p>
            <a:pPr indent="0" lvl="0" marL="0" rtl="0">
              <a:lnSpc>
                <a:spcPct val="100000"/>
              </a:lnSpc>
              <a:spcBef>
                <a:spcPts val="0"/>
              </a:spcBef>
              <a:spcAft>
                <a:spcPts val="0"/>
              </a:spcAft>
              <a:buClr>
                <a:schemeClr val="dk1"/>
              </a:buClr>
              <a:buSzPts val="1100"/>
              <a:buFont typeface="Arial"/>
              <a:buNone/>
            </a:pPr>
            <a:r>
              <a:t/>
            </a:r>
            <a:endParaRPr sz="800">
              <a:latin typeface="Montserrat"/>
              <a:ea typeface="Montserrat"/>
              <a:cs typeface="Montserrat"/>
              <a:sym typeface="Montserrat"/>
            </a:endParaRPr>
          </a:p>
          <a:p>
            <a:pPr indent="0" lvl="0" marL="0" rtl="0">
              <a:lnSpc>
                <a:spcPct val="100000"/>
              </a:lnSpc>
              <a:spcBef>
                <a:spcPts val="0"/>
              </a:spcBef>
              <a:spcAft>
                <a:spcPts val="0"/>
              </a:spcAft>
              <a:buClr>
                <a:schemeClr val="dk1"/>
              </a:buClr>
              <a:buSzPts val="1100"/>
              <a:buFont typeface="Arial"/>
              <a:buNone/>
            </a:pPr>
            <a:r>
              <a:rPr lang="fr" sz="2400">
                <a:latin typeface="Montserrat"/>
                <a:ea typeface="Montserrat"/>
                <a:cs typeface="Montserrat"/>
                <a:sym typeface="Montserrat"/>
              </a:rPr>
              <a:t>I - Présentation du Projet</a:t>
            </a:r>
            <a:endParaRPr sz="2400">
              <a:latin typeface="Montserrat"/>
              <a:ea typeface="Montserrat"/>
              <a:cs typeface="Montserrat"/>
              <a:sym typeface="Montserrat"/>
            </a:endParaRPr>
          </a:p>
          <a:p>
            <a:pPr indent="0" lvl="0" marL="0" rtl="0">
              <a:spcBef>
                <a:spcPts val="0"/>
              </a:spcBef>
              <a:spcAft>
                <a:spcPts val="0"/>
              </a:spcAft>
              <a:buNone/>
            </a:pPr>
            <a:r>
              <a:rPr b="1" lang="fr" sz="2000" u="sng">
                <a:solidFill>
                  <a:schemeClr val="dk2"/>
                </a:solidFill>
                <a:latin typeface="Calibri"/>
                <a:ea typeface="Calibri"/>
                <a:cs typeface="Calibri"/>
                <a:sym typeface="Calibri"/>
              </a:rPr>
              <a:t>	Diagramme Use case</a:t>
            </a:r>
            <a:endParaRPr b="1" sz="2000" u="sng">
              <a:solidFill>
                <a:schemeClr val="dk2"/>
              </a:solidFill>
              <a:latin typeface="Calibri"/>
              <a:ea typeface="Calibri"/>
              <a:cs typeface="Calibri"/>
              <a:sym typeface="Calibri"/>
            </a:endParaRPr>
          </a:p>
          <a:p>
            <a:pPr indent="0" lvl="0" marL="0" rtl="0">
              <a:spcBef>
                <a:spcPts val="0"/>
              </a:spcBef>
              <a:spcAft>
                <a:spcPts val="0"/>
              </a:spcAft>
              <a:buNone/>
            </a:pPr>
            <a:r>
              <a:rPr b="1" lang="fr" sz="2000" u="sng">
                <a:solidFill>
                  <a:schemeClr val="dk2"/>
                </a:solidFill>
                <a:latin typeface="Calibri"/>
                <a:ea typeface="Calibri"/>
                <a:cs typeface="Calibri"/>
                <a:sym typeface="Calibri"/>
              </a:rPr>
              <a:t>	Diagramme de séquence</a:t>
            </a:r>
            <a:endParaRPr b="1" sz="2000" u="sng">
              <a:solidFill>
                <a:schemeClr val="dk2"/>
              </a:solidFill>
              <a:latin typeface="Calibri"/>
              <a:ea typeface="Calibri"/>
              <a:cs typeface="Calibri"/>
              <a:sym typeface="Calibri"/>
            </a:endParaRPr>
          </a:p>
          <a:p>
            <a:pPr indent="0" lvl="0" marL="0" rtl="0">
              <a:spcBef>
                <a:spcPts val="0"/>
              </a:spcBef>
              <a:spcAft>
                <a:spcPts val="0"/>
              </a:spcAft>
              <a:buNone/>
            </a:pPr>
            <a:r>
              <a:rPr b="1" lang="fr" sz="2000" u="sng">
                <a:solidFill>
                  <a:schemeClr val="dk2"/>
                </a:solidFill>
                <a:latin typeface="Calibri"/>
                <a:ea typeface="Calibri"/>
                <a:cs typeface="Calibri"/>
                <a:sym typeface="Calibri"/>
              </a:rPr>
              <a:t>	Diagramme de classe</a:t>
            </a:r>
            <a:endParaRPr b="1" sz="2000" u="sng">
              <a:solidFill>
                <a:schemeClr val="dk2"/>
              </a:solidFill>
              <a:latin typeface="Calibri"/>
              <a:ea typeface="Calibri"/>
              <a:cs typeface="Calibri"/>
              <a:sym typeface="Calibri"/>
            </a:endParaRPr>
          </a:p>
          <a:p>
            <a:pPr indent="0" lvl="0" marL="0">
              <a:spcBef>
                <a:spcPts val="0"/>
              </a:spcBef>
              <a:spcAft>
                <a:spcPts val="0"/>
              </a:spcAft>
              <a:buNone/>
            </a:pPr>
            <a:r>
              <a:t/>
            </a:r>
            <a:endParaRPr b="1" sz="800" u="sng">
              <a:solidFill>
                <a:schemeClr val="dk2"/>
              </a:solidFill>
              <a:latin typeface="Calibri"/>
              <a:ea typeface="Calibri"/>
              <a:cs typeface="Calibri"/>
              <a:sym typeface="Calibri"/>
            </a:endParaRPr>
          </a:p>
          <a:p>
            <a:pPr indent="0" lvl="0" marL="0" rtl="0">
              <a:lnSpc>
                <a:spcPct val="100000"/>
              </a:lnSpc>
              <a:spcBef>
                <a:spcPts val="0"/>
              </a:spcBef>
              <a:spcAft>
                <a:spcPts val="0"/>
              </a:spcAft>
              <a:buNone/>
            </a:pPr>
            <a:r>
              <a:rPr lang="fr" sz="2400">
                <a:latin typeface="Montserrat"/>
                <a:ea typeface="Montserrat"/>
                <a:cs typeface="Montserrat"/>
                <a:sym typeface="Montserrat"/>
              </a:rPr>
              <a:t>II - Conception et Codage</a:t>
            </a:r>
            <a:endParaRPr sz="2400">
              <a:latin typeface="Montserrat"/>
              <a:ea typeface="Montserrat"/>
              <a:cs typeface="Montserrat"/>
              <a:sym typeface="Montserrat"/>
            </a:endParaRPr>
          </a:p>
          <a:p>
            <a:pPr indent="0" lvl="0" marL="0" rtl="0">
              <a:lnSpc>
                <a:spcPct val="100000"/>
              </a:lnSpc>
              <a:spcBef>
                <a:spcPts val="0"/>
              </a:spcBef>
              <a:spcAft>
                <a:spcPts val="0"/>
              </a:spcAft>
              <a:buNone/>
            </a:pPr>
            <a:r>
              <a:rPr lang="fr" sz="2400">
                <a:latin typeface="Montserrat"/>
                <a:ea typeface="Montserrat"/>
                <a:cs typeface="Montserrat"/>
                <a:sym typeface="Montserrat"/>
              </a:rPr>
              <a:t>	</a:t>
            </a:r>
            <a:r>
              <a:rPr b="1" lang="fr" sz="2000" u="sng">
                <a:solidFill>
                  <a:schemeClr val="dk2"/>
                </a:solidFill>
                <a:latin typeface="Calibri"/>
                <a:ea typeface="Calibri"/>
                <a:cs typeface="Calibri"/>
                <a:sym typeface="Calibri"/>
              </a:rPr>
              <a:t>Partie Front-End </a:t>
            </a:r>
            <a:endParaRPr b="1" sz="2000" u="sng">
              <a:solidFill>
                <a:schemeClr val="dk2"/>
              </a:solidFill>
              <a:latin typeface="Calibri"/>
              <a:ea typeface="Calibri"/>
              <a:cs typeface="Calibri"/>
              <a:sym typeface="Calibri"/>
            </a:endParaRPr>
          </a:p>
          <a:p>
            <a:pPr indent="0" lvl="0" marL="0" rtl="0">
              <a:lnSpc>
                <a:spcPct val="100000"/>
              </a:lnSpc>
              <a:spcBef>
                <a:spcPts val="0"/>
              </a:spcBef>
              <a:spcAft>
                <a:spcPts val="0"/>
              </a:spcAft>
              <a:buNone/>
            </a:pPr>
            <a:r>
              <a:rPr b="1" lang="fr" sz="2000" u="sng">
                <a:solidFill>
                  <a:schemeClr val="dk2"/>
                </a:solidFill>
                <a:latin typeface="Calibri"/>
                <a:ea typeface="Calibri"/>
                <a:cs typeface="Calibri"/>
                <a:sym typeface="Calibri"/>
              </a:rPr>
              <a:t>	Partie Back-End </a:t>
            </a:r>
            <a:endParaRPr b="1" sz="2000" u="sng">
              <a:solidFill>
                <a:schemeClr val="dk2"/>
              </a:solidFill>
              <a:latin typeface="Calibri"/>
              <a:ea typeface="Calibri"/>
              <a:cs typeface="Calibri"/>
              <a:sym typeface="Calibri"/>
            </a:endParaRPr>
          </a:p>
          <a:p>
            <a:pPr indent="0" lvl="0" marL="0" rtl="0">
              <a:lnSpc>
                <a:spcPct val="100000"/>
              </a:lnSpc>
              <a:spcBef>
                <a:spcPts val="0"/>
              </a:spcBef>
              <a:spcAft>
                <a:spcPts val="0"/>
              </a:spcAft>
              <a:buNone/>
            </a:pPr>
            <a:r>
              <a:t/>
            </a:r>
            <a:endParaRPr b="1" sz="800" u="sng">
              <a:solidFill>
                <a:schemeClr val="dk2"/>
              </a:solidFill>
              <a:latin typeface="Calibri"/>
              <a:ea typeface="Calibri"/>
              <a:cs typeface="Calibri"/>
              <a:sym typeface="Calibri"/>
            </a:endParaRPr>
          </a:p>
          <a:p>
            <a:pPr indent="0" lvl="0" marL="0" rtl="0">
              <a:lnSpc>
                <a:spcPct val="100000"/>
              </a:lnSpc>
              <a:spcBef>
                <a:spcPts val="0"/>
              </a:spcBef>
              <a:spcAft>
                <a:spcPts val="0"/>
              </a:spcAft>
              <a:buNone/>
            </a:pPr>
            <a:r>
              <a:rPr lang="fr" sz="2400">
                <a:latin typeface="Montserrat"/>
                <a:ea typeface="Montserrat"/>
                <a:cs typeface="Montserrat"/>
                <a:sym typeface="Montserrat"/>
              </a:rPr>
              <a:t>III - Démo de l’application</a:t>
            </a:r>
            <a:endParaRPr sz="2400">
              <a:latin typeface="Montserrat"/>
              <a:ea typeface="Montserrat"/>
              <a:cs typeface="Montserrat"/>
              <a:sym typeface="Montserrat"/>
            </a:endParaRPr>
          </a:p>
          <a:p>
            <a:pPr indent="0" lvl="0" marL="0" rtl="0">
              <a:lnSpc>
                <a:spcPct val="100000"/>
              </a:lnSpc>
              <a:spcBef>
                <a:spcPts val="0"/>
              </a:spcBef>
              <a:spcAft>
                <a:spcPts val="0"/>
              </a:spcAft>
              <a:buNone/>
            </a:pPr>
            <a:r>
              <a:t/>
            </a:r>
            <a:endParaRPr sz="800">
              <a:latin typeface="Montserrat"/>
              <a:ea typeface="Montserrat"/>
              <a:cs typeface="Montserrat"/>
              <a:sym typeface="Montserrat"/>
            </a:endParaRPr>
          </a:p>
          <a:p>
            <a:pPr indent="0" lvl="0" marL="0" rtl="0">
              <a:lnSpc>
                <a:spcPct val="100000"/>
              </a:lnSpc>
              <a:spcBef>
                <a:spcPts val="0"/>
              </a:spcBef>
              <a:spcAft>
                <a:spcPts val="0"/>
              </a:spcAft>
              <a:buClr>
                <a:schemeClr val="dk1"/>
              </a:buClr>
              <a:buSzPts val="1100"/>
              <a:buFont typeface="Arial"/>
              <a:buNone/>
            </a:pPr>
            <a:r>
              <a:rPr lang="fr" sz="2400">
                <a:latin typeface="Montserrat"/>
                <a:ea typeface="Montserrat"/>
                <a:cs typeface="Montserrat"/>
                <a:sym typeface="Montserrat"/>
              </a:rPr>
              <a:t>Synthèse et conclusion</a:t>
            </a:r>
            <a:endParaRPr sz="2400">
              <a:latin typeface="Montserrat"/>
              <a:ea typeface="Montserrat"/>
              <a:cs typeface="Montserrat"/>
              <a:sym typeface="Montserrat"/>
            </a:endParaRPr>
          </a:p>
          <a:p>
            <a:pPr indent="0" lvl="0" marL="0" rtl="0">
              <a:lnSpc>
                <a:spcPct val="100000"/>
              </a:lnSpc>
              <a:spcBef>
                <a:spcPts val="0"/>
              </a:spcBef>
              <a:spcAft>
                <a:spcPts val="0"/>
              </a:spcAft>
              <a:buNone/>
            </a:pPr>
            <a:r>
              <a:t/>
            </a:r>
            <a:endParaRPr sz="2400">
              <a:latin typeface="Montserrat"/>
              <a:ea typeface="Montserrat"/>
              <a:cs typeface="Montserrat"/>
              <a:sym typeface="Montserrat"/>
            </a:endParaRPr>
          </a:p>
          <a:p>
            <a:pPr indent="0" lvl="0" marL="0">
              <a:spcBef>
                <a:spcPts val="0"/>
              </a:spcBef>
              <a:spcAft>
                <a:spcPts val="0"/>
              </a:spcAft>
              <a:buNone/>
            </a:pPr>
            <a:r>
              <a:t/>
            </a:r>
            <a:endParaRPr b="1" sz="2000" u="sng">
              <a:solidFill>
                <a:srgbClr val="CCCCCC"/>
              </a:solidFill>
              <a:latin typeface="Calibri"/>
              <a:ea typeface="Calibri"/>
              <a:cs typeface="Calibri"/>
              <a:sym typeface="Calibri"/>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98225" y="15088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fr" u="sng"/>
              <a:t>Résumé en Anglais</a:t>
            </a:r>
            <a:endParaRPr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a:t>I - </a:t>
            </a:r>
            <a:r>
              <a:rPr lang="fr"/>
              <a:t>Présentation du Projet</a:t>
            </a:r>
            <a:endParaRPr/>
          </a:p>
          <a:p>
            <a:pPr indent="0" lvl="0" marL="0">
              <a:spcBef>
                <a:spcPts val="0"/>
              </a:spcBef>
              <a:spcAft>
                <a:spcPts val="0"/>
              </a:spcAft>
              <a:buNone/>
            </a:pPr>
            <a:r>
              <a:t/>
            </a:r>
            <a:endParaRPr/>
          </a:p>
        </p:txBody>
      </p:sp>
      <p:sp>
        <p:nvSpPr>
          <p:cNvPr id="152" name="Shape 15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b="1" sz="2000" u="sng">
              <a:solidFill>
                <a:srgbClr val="CCCCCC"/>
              </a:solidFill>
              <a:latin typeface="Calibri"/>
              <a:ea typeface="Calibri"/>
              <a:cs typeface="Calibri"/>
              <a:sym typeface="Calibri"/>
            </a:endParaRPr>
          </a:p>
        </p:txBody>
      </p:sp>
      <p:pic>
        <p:nvPicPr>
          <p:cNvPr descr="Image_Site.png" id="153" name="Shape 153"/>
          <p:cNvPicPr preferRelativeResize="0"/>
          <p:nvPr/>
        </p:nvPicPr>
        <p:blipFill>
          <a:blip r:embed="rId3">
            <a:alphaModFix/>
          </a:blip>
          <a:stretch>
            <a:fillRect/>
          </a:stretch>
        </p:blipFill>
        <p:spPr>
          <a:xfrm>
            <a:off x="0" y="981950"/>
            <a:ext cx="9144001" cy="416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fr"/>
              <a:t>Diagramme Use Case</a:t>
            </a:r>
            <a:endParaRPr/>
          </a:p>
        </p:txBody>
      </p:sp>
      <p:sp>
        <p:nvSpPr>
          <p:cNvPr id="159" name="Shape 15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UseCase.png" id="160" name="Shape 160"/>
          <p:cNvPicPr preferRelativeResize="0"/>
          <p:nvPr/>
        </p:nvPicPr>
        <p:blipFill>
          <a:blip r:embed="rId3">
            <a:alphaModFix/>
          </a:blip>
          <a:stretch>
            <a:fillRect/>
          </a:stretch>
        </p:blipFill>
        <p:spPr>
          <a:xfrm>
            <a:off x="0" y="946875"/>
            <a:ext cx="9144000" cy="4196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Diagramme de séquence : S’authentifier</a:t>
            </a:r>
            <a:endParaRPr/>
          </a:p>
        </p:txBody>
      </p:sp>
      <p:sp>
        <p:nvSpPr>
          <p:cNvPr id="166" name="Shape 16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UMLSéquence.png" id="167" name="Shape 167"/>
          <p:cNvPicPr preferRelativeResize="0"/>
          <p:nvPr/>
        </p:nvPicPr>
        <p:blipFill>
          <a:blip r:embed="rId3">
            <a:alphaModFix/>
          </a:blip>
          <a:stretch>
            <a:fillRect/>
          </a:stretch>
        </p:blipFill>
        <p:spPr>
          <a:xfrm>
            <a:off x="653349" y="930685"/>
            <a:ext cx="7837300" cy="418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1052550" y="5320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fr"/>
              <a:t>Diagramme de classe</a:t>
            </a:r>
            <a:endParaRPr/>
          </a:p>
        </p:txBody>
      </p:sp>
      <p:sp>
        <p:nvSpPr>
          <p:cNvPr id="173" name="Shape 17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Diagramme_de_classe.png" id="174" name="Shape 174"/>
          <p:cNvPicPr preferRelativeResize="0"/>
          <p:nvPr/>
        </p:nvPicPr>
        <p:blipFill>
          <a:blip r:embed="rId3">
            <a:alphaModFix/>
          </a:blip>
          <a:stretch>
            <a:fillRect/>
          </a:stretch>
        </p:blipFill>
        <p:spPr>
          <a:xfrm>
            <a:off x="0" y="622375"/>
            <a:ext cx="9144000" cy="452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I - Conception et Codage (partie 1)</a:t>
            </a:r>
            <a:endParaRPr/>
          </a:p>
        </p:txBody>
      </p:sp>
      <p:sp>
        <p:nvSpPr>
          <p:cNvPr id="180" name="Shape 180"/>
          <p:cNvSpPr txBox="1"/>
          <p:nvPr>
            <p:ph idx="1" type="body"/>
          </p:nvPr>
        </p:nvSpPr>
        <p:spPr>
          <a:xfrm>
            <a:off x="1372925" y="153740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t/>
            </a:r>
            <a:endParaRPr sz="3600">
              <a:solidFill>
                <a:srgbClr val="FF0000"/>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t/>
            </a:r>
            <a:endParaRPr sz="1800">
              <a:solidFill>
                <a:srgbClr val="B7B7B7"/>
              </a:solidFill>
              <a:latin typeface="Calibri"/>
              <a:ea typeface="Calibri"/>
              <a:cs typeface="Calibri"/>
              <a:sym typeface="Calibri"/>
            </a:endParaRPr>
          </a:p>
        </p:txBody>
      </p:sp>
      <p:pic>
        <p:nvPicPr>
          <p:cNvPr descr="ModeTablette.png" id="181" name="Shape 181"/>
          <p:cNvPicPr preferRelativeResize="0"/>
          <p:nvPr/>
        </p:nvPicPr>
        <p:blipFill>
          <a:blip r:embed="rId3">
            <a:alphaModFix/>
          </a:blip>
          <a:stretch>
            <a:fillRect/>
          </a:stretch>
        </p:blipFill>
        <p:spPr>
          <a:xfrm>
            <a:off x="0" y="899025"/>
            <a:ext cx="5353925" cy="3477826"/>
          </a:xfrm>
          <a:prstGeom prst="rect">
            <a:avLst/>
          </a:prstGeom>
          <a:noFill/>
          <a:ln>
            <a:noFill/>
          </a:ln>
        </p:spPr>
      </p:pic>
      <p:pic>
        <p:nvPicPr>
          <p:cNvPr descr="ModeTel.png" id="182" name="Shape 182"/>
          <p:cNvPicPr preferRelativeResize="0"/>
          <p:nvPr/>
        </p:nvPicPr>
        <p:blipFill>
          <a:blip r:embed="rId4">
            <a:alphaModFix/>
          </a:blip>
          <a:stretch>
            <a:fillRect/>
          </a:stretch>
        </p:blipFill>
        <p:spPr>
          <a:xfrm>
            <a:off x="5833200" y="870775"/>
            <a:ext cx="3310800" cy="3477825"/>
          </a:xfrm>
          <a:prstGeom prst="rect">
            <a:avLst/>
          </a:prstGeom>
          <a:noFill/>
          <a:ln>
            <a:noFill/>
          </a:ln>
        </p:spPr>
      </p:pic>
      <p:pic>
        <p:nvPicPr>
          <p:cNvPr descr="BarreNavAdmin.png" id="183" name="Shape 183"/>
          <p:cNvPicPr preferRelativeResize="0"/>
          <p:nvPr/>
        </p:nvPicPr>
        <p:blipFill>
          <a:blip r:embed="rId5">
            <a:alphaModFix/>
          </a:blip>
          <a:stretch>
            <a:fillRect/>
          </a:stretch>
        </p:blipFill>
        <p:spPr>
          <a:xfrm>
            <a:off x="0" y="4505571"/>
            <a:ext cx="9144001" cy="3874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a:t>I</a:t>
            </a:r>
            <a:r>
              <a:rPr lang="fr"/>
              <a:t> - Conception et Codage</a:t>
            </a:r>
            <a:endParaRPr/>
          </a:p>
        </p:txBody>
      </p:sp>
      <p:sp>
        <p:nvSpPr>
          <p:cNvPr id="189" name="Shape 189"/>
          <p:cNvSpPr txBox="1"/>
          <p:nvPr>
            <p:ph idx="1" type="body"/>
          </p:nvPr>
        </p:nvSpPr>
        <p:spPr>
          <a:xfrm>
            <a:off x="1168900" y="947975"/>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Clr>
                <a:schemeClr val="dk1"/>
              </a:buClr>
              <a:buSzPts val="1100"/>
              <a:buFont typeface="Arial"/>
              <a:buNone/>
            </a:pPr>
            <a:r>
              <a:t/>
            </a:r>
            <a:endParaRPr b="1" sz="2000" u="sng">
              <a:solidFill>
                <a:srgbClr val="D9D9D9"/>
              </a:solidFill>
              <a:latin typeface="Calibri"/>
              <a:ea typeface="Calibri"/>
              <a:cs typeface="Calibri"/>
              <a:sym typeface="Calibri"/>
            </a:endParaRPr>
          </a:p>
          <a:p>
            <a:pPr indent="0" lvl="0" marL="0" rtl="0">
              <a:lnSpc>
                <a:spcPct val="100000"/>
              </a:lnSpc>
              <a:spcBef>
                <a:spcPts val="600"/>
              </a:spcBef>
              <a:spcAft>
                <a:spcPts val="0"/>
              </a:spcAft>
              <a:buClr>
                <a:schemeClr val="dk1"/>
              </a:buClr>
              <a:buSzPts val="1100"/>
              <a:buFont typeface="Arial"/>
              <a:buNone/>
            </a:pPr>
            <a:r>
              <a:t/>
            </a:r>
            <a:endParaRPr b="1" sz="2000" u="sng">
              <a:solidFill>
                <a:srgbClr val="D9D9D9"/>
              </a:solidFill>
              <a:latin typeface="Calibri"/>
              <a:ea typeface="Calibri"/>
              <a:cs typeface="Calibri"/>
              <a:sym typeface="Calibri"/>
            </a:endParaRPr>
          </a:p>
          <a:p>
            <a:pPr indent="0" lvl="0" marL="0" rtl="0">
              <a:lnSpc>
                <a:spcPct val="100000"/>
              </a:lnSpc>
              <a:spcBef>
                <a:spcPts val="0"/>
              </a:spcBef>
              <a:spcAft>
                <a:spcPts val="0"/>
              </a:spcAft>
              <a:buNone/>
            </a:pPr>
            <a:r>
              <a:t/>
            </a:r>
            <a:endParaRPr sz="1800">
              <a:solidFill>
                <a:srgbClr val="B7B7B7"/>
              </a:solidFill>
            </a:endParaRPr>
          </a:p>
          <a:p>
            <a:pPr indent="0" lvl="0" marL="0" rtl="0">
              <a:lnSpc>
                <a:spcPct val="100000"/>
              </a:lnSpc>
              <a:spcBef>
                <a:spcPts val="0"/>
              </a:spcBef>
              <a:spcAft>
                <a:spcPts val="0"/>
              </a:spcAft>
              <a:buClr>
                <a:schemeClr val="dk1"/>
              </a:buClr>
              <a:buSzPts val="1100"/>
              <a:buFont typeface="Arial"/>
              <a:buNone/>
            </a:pPr>
            <a:r>
              <a:t/>
            </a:r>
            <a:endParaRPr sz="1800">
              <a:solidFill>
                <a:srgbClr val="B7B7B7"/>
              </a:solidFill>
            </a:endParaRPr>
          </a:p>
        </p:txBody>
      </p:sp>
      <p:pic>
        <p:nvPicPr>
          <p:cNvPr descr="EJS.png" id="190" name="Shape 190"/>
          <p:cNvPicPr preferRelativeResize="0"/>
          <p:nvPr/>
        </p:nvPicPr>
        <p:blipFill>
          <a:blip r:embed="rId3">
            <a:alphaModFix/>
          </a:blip>
          <a:stretch>
            <a:fillRect/>
          </a:stretch>
        </p:blipFill>
        <p:spPr>
          <a:xfrm>
            <a:off x="557650" y="1441550"/>
            <a:ext cx="3352800" cy="2057400"/>
          </a:xfrm>
          <a:prstGeom prst="rect">
            <a:avLst/>
          </a:prstGeom>
          <a:noFill/>
          <a:ln>
            <a:noFill/>
          </a:ln>
        </p:spPr>
      </p:pic>
      <p:pic>
        <p:nvPicPr>
          <p:cNvPr descr="NODEJS.png" id="191" name="Shape 191"/>
          <p:cNvPicPr preferRelativeResize="0"/>
          <p:nvPr/>
        </p:nvPicPr>
        <p:blipFill>
          <a:blip r:embed="rId4">
            <a:alphaModFix/>
          </a:blip>
          <a:stretch>
            <a:fillRect/>
          </a:stretch>
        </p:blipFill>
        <p:spPr>
          <a:xfrm>
            <a:off x="4456388" y="1593950"/>
            <a:ext cx="3971925" cy="1619250"/>
          </a:xfrm>
          <a:prstGeom prst="rect">
            <a:avLst/>
          </a:prstGeom>
          <a:noFill/>
          <a:ln>
            <a:noFill/>
          </a:ln>
        </p:spPr>
      </p:pic>
      <p:pic>
        <p:nvPicPr>
          <p:cNvPr descr="NodeJS.png" id="192" name="Shape 192"/>
          <p:cNvPicPr preferRelativeResize="0"/>
          <p:nvPr/>
        </p:nvPicPr>
        <p:blipFill>
          <a:blip r:embed="rId5">
            <a:alphaModFix/>
          </a:blip>
          <a:stretch>
            <a:fillRect/>
          </a:stretch>
        </p:blipFill>
        <p:spPr>
          <a:xfrm>
            <a:off x="4299238" y="3499300"/>
            <a:ext cx="4286250" cy="1352550"/>
          </a:xfrm>
          <a:prstGeom prst="rect">
            <a:avLst/>
          </a:prstGeom>
          <a:noFill/>
          <a:ln>
            <a:noFill/>
          </a:ln>
        </p:spPr>
      </p:pic>
      <p:pic>
        <p:nvPicPr>
          <p:cNvPr descr="EJSdata.png" id="193" name="Shape 193"/>
          <p:cNvPicPr preferRelativeResize="0"/>
          <p:nvPr/>
        </p:nvPicPr>
        <p:blipFill>
          <a:blip r:embed="rId6">
            <a:alphaModFix/>
          </a:blip>
          <a:stretch>
            <a:fillRect/>
          </a:stretch>
        </p:blipFill>
        <p:spPr>
          <a:xfrm>
            <a:off x="586213" y="3632650"/>
            <a:ext cx="3324225" cy="121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