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2" r:id="rId3"/>
    <p:sldId id="258" r:id="rId4"/>
    <p:sldId id="259" r:id="rId5"/>
    <p:sldId id="260" r:id="rId6"/>
    <p:sldId id="261" r:id="rId7"/>
    <p:sldId id="263"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580"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
        <p:nvSpPr>
          <p:cNvPr id="11" name="Google Shape;11;p1"/>
          <p:cNvSpPr/>
          <p:nvPr/>
        </p:nvSpPr>
        <p:spPr>
          <a:xfrm rot="-7726069">
            <a:off x="-2389264" y="4879126"/>
            <a:ext cx="3271016" cy="4498821"/>
          </a:xfrm>
          <a:prstGeom prst="rect">
            <a:avLst/>
          </a:prstGeom>
          <a:solidFill>
            <a:srgbClr val="00A099">
              <a:alpha val="7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p:nvPr/>
        </p:nvSpPr>
        <p:spPr>
          <a:xfrm rot="-3444072">
            <a:off x="-2706602" y="-2020441"/>
            <a:ext cx="3472051" cy="4498821"/>
          </a:xfrm>
          <a:prstGeom prst="rect">
            <a:avLst/>
          </a:prstGeom>
          <a:solidFill>
            <a:srgbClr val="51BE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
          <p:cNvSpPr txBox="1"/>
          <p:nvPr/>
        </p:nvSpPr>
        <p:spPr>
          <a:xfrm>
            <a:off x="-9185" y="6447894"/>
            <a:ext cx="427566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a:solidFill>
                  <a:schemeClr val="lt1"/>
                </a:solidFill>
                <a:latin typeface="Calibri"/>
                <a:ea typeface="Calibri"/>
                <a:cs typeface="Calibri"/>
                <a:sym typeface="Calibri"/>
              </a:rPr>
              <a:t>www.webschool.</a:t>
            </a:r>
            <a:r>
              <a:rPr lang="fr-FR" sz="1200">
                <a:solidFill>
                  <a:schemeClr val="lt1"/>
                </a:solidFill>
                <a:latin typeface="Calibri"/>
                <a:ea typeface="Calibri"/>
                <a:cs typeface="Calibri"/>
                <a:sym typeface="Calibri"/>
              </a:rPr>
              <a:t>co.il</a:t>
            </a:r>
            <a:endParaRPr sz="1200">
              <a:solidFill>
                <a:schemeClr val="lt1"/>
              </a:solidFill>
              <a:latin typeface="Calibri"/>
              <a:ea typeface="Calibri"/>
              <a:cs typeface="Calibri"/>
              <a:sym typeface="Calibri"/>
            </a:endParaRPr>
          </a:p>
        </p:txBody>
      </p:sp>
      <p:pic>
        <p:nvPicPr>
          <p:cNvPr id="14" name="Google Shape;14;p1"/>
          <p:cNvPicPr preferRelativeResize="0"/>
          <p:nvPr/>
        </p:nvPicPr>
        <p:blipFill>
          <a:blip r:embed="rId7">
            <a:alphaModFix/>
          </a:blip>
          <a:stretch>
            <a:fillRect/>
          </a:stretch>
        </p:blipFill>
        <p:spPr>
          <a:xfrm>
            <a:off x="7390200" y="5705175"/>
            <a:ext cx="1143000" cy="1143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87" name="Google Shape;8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pic>
        <p:nvPicPr>
          <p:cNvPr id="88" name="Google Shape;88;p13" descr="shutterstock_699634498.jpg"/>
          <p:cNvPicPr preferRelativeResize="0"/>
          <p:nvPr/>
        </p:nvPicPr>
        <p:blipFill rotWithShape="1">
          <a:blip r:embed="rId3">
            <a:alphaModFix/>
          </a:blip>
          <a:srcRect/>
          <a:stretch/>
        </p:blipFill>
        <p:spPr>
          <a:xfrm>
            <a:off x="-873030" y="0"/>
            <a:ext cx="10289185" cy="6858000"/>
          </a:xfrm>
          <a:prstGeom prst="rect">
            <a:avLst/>
          </a:prstGeom>
          <a:noFill/>
          <a:ln>
            <a:noFill/>
          </a:ln>
        </p:spPr>
      </p:pic>
      <p:sp>
        <p:nvSpPr>
          <p:cNvPr id="89" name="Google Shape;89;p13"/>
          <p:cNvSpPr/>
          <p:nvPr/>
        </p:nvSpPr>
        <p:spPr>
          <a:xfrm rot="1324023">
            <a:off x="1158836" y="-2641650"/>
            <a:ext cx="10157593" cy="4498821"/>
          </a:xfrm>
          <a:prstGeom prst="rect">
            <a:avLst/>
          </a:prstGeom>
          <a:solidFill>
            <a:srgbClr val="00A099">
              <a:alpha val="80000"/>
            </a:srgbClr>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3"/>
          <p:cNvSpPr/>
          <p:nvPr/>
        </p:nvSpPr>
        <p:spPr>
          <a:xfrm>
            <a:off x="444500" y="370284"/>
            <a:ext cx="1799166" cy="179916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3"/>
          <p:cNvSpPr/>
          <p:nvPr/>
        </p:nvSpPr>
        <p:spPr>
          <a:xfrm rot="1324023">
            <a:off x="-2095145" y="4608590"/>
            <a:ext cx="10157593" cy="4498821"/>
          </a:xfrm>
          <a:prstGeom prst="rect">
            <a:avLst/>
          </a:prstGeom>
          <a:solidFill>
            <a:srgbClr val="00A099">
              <a:alpha val="80000"/>
            </a:srgbClr>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13"/>
          <p:cNvSpPr txBox="1"/>
          <p:nvPr/>
        </p:nvSpPr>
        <p:spPr>
          <a:xfrm>
            <a:off x="3839843" y="7473"/>
            <a:ext cx="4889500" cy="14700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3600"/>
              <a:buFont typeface="Calibri"/>
              <a:buNone/>
            </a:pPr>
            <a:r>
              <a:rPr lang="fr-FR" sz="3600">
                <a:solidFill>
                  <a:schemeClr val="lt1"/>
                </a:solidFill>
                <a:latin typeface="Calibri"/>
                <a:ea typeface="Calibri"/>
                <a:cs typeface="Calibri"/>
                <a:sym typeface="Calibri"/>
              </a:rPr>
              <a:t>FULL STACK COURSE</a:t>
            </a:r>
            <a:endParaRPr sz="4400">
              <a:solidFill>
                <a:schemeClr val="lt1"/>
              </a:solidFill>
              <a:latin typeface="Calibri"/>
              <a:ea typeface="Calibri"/>
              <a:cs typeface="Calibri"/>
              <a:sym typeface="Calibri"/>
            </a:endParaRPr>
          </a:p>
        </p:txBody>
      </p:sp>
      <p:sp>
        <p:nvSpPr>
          <p:cNvPr id="93" name="Google Shape;93;p13"/>
          <p:cNvSpPr txBox="1"/>
          <p:nvPr/>
        </p:nvSpPr>
        <p:spPr>
          <a:xfrm>
            <a:off x="5873650" y="1200674"/>
            <a:ext cx="21378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a:solidFill>
                  <a:srgbClr val="242064"/>
                </a:solidFill>
                <a:latin typeface="Calibri"/>
                <a:ea typeface="Calibri"/>
                <a:cs typeface="Calibri"/>
                <a:sym typeface="Calibri"/>
              </a:rPr>
              <a:t>משרד העבודה, הרווחה</a:t>
            </a:r>
            <a:endParaRPr sz="1200">
              <a:solidFill>
                <a:srgbClr val="242064"/>
              </a:solidFill>
              <a:latin typeface="Calibri"/>
              <a:ea typeface="Calibri"/>
              <a:cs typeface="Calibri"/>
              <a:sym typeface="Calibri"/>
            </a:endParaRPr>
          </a:p>
          <a:p>
            <a:pPr marL="0" marR="0" lvl="0" indent="0" algn="l" rtl="0">
              <a:spcBef>
                <a:spcPts val="0"/>
              </a:spcBef>
              <a:spcAft>
                <a:spcPts val="0"/>
              </a:spcAft>
              <a:buNone/>
            </a:pPr>
            <a:r>
              <a:rPr lang="fr-FR" sz="1200">
                <a:solidFill>
                  <a:srgbClr val="242064"/>
                </a:solidFill>
                <a:latin typeface="Calibri"/>
                <a:ea typeface="Calibri"/>
                <a:cs typeface="Calibri"/>
                <a:sym typeface="Calibri"/>
              </a:rPr>
              <a:t>והשירותים  החברתיים</a:t>
            </a:r>
            <a:endParaRPr sz="1200">
              <a:solidFill>
                <a:srgbClr val="242064"/>
              </a:solidFill>
              <a:latin typeface="Calibri"/>
              <a:ea typeface="Calibri"/>
              <a:cs typeface="Calibri"/>
              <a:sym typeface="Calibri"/>
            </a:endParaRPr>
          </a:p>
        </p:txBody>
      </p:sp>
      <p:pic>
        <p:nvPicPr>
          <p:cNvPr id="94" name="Google Shape;94;p13" descr="ministry_of_social_affairs_and_social_services.png"/>
          <p:cNvPicPr preferRelativeResize="0"/>
          <p:nvPr/>
        </p:nvPicPr>
        <p:blipFill rotWithShape="1">
          <a:blip r:embed="rId4">
            <a:alphaModFix/>
          </a:blip>
          <a:srcRect/>
          <a:stretch/>
        </p:blipFill>
        <p:spPr>
          <a:xfrm>
            <a:off x="7593344" y="1180701"/>
            <a:ext cx="502805" cy="502805"/>
          </a:xfrm>
          <a:prstGeom prst="rect">
            <a:avLst/>
          </a:prstGeom>
          <a:noFill/>
          <a:ln>
            <a:noFill/>
          </a:ln>
        </p:spPr>
      </p:pic>
      <p:sp>
        <p:nvSpPr>
          <p:cNvPr id="95" name="Google Shape;95;p13"/>
          <p:cNvSpPr txBox="1"/>
          <p:nvPr/>
        </p:nvSpPr>
        <p:spPr>
          <a:xfrm>
            <a:off x="562795" y="5123321"/>
            <a:ext cx="5189782" cy="10309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FFFF"/>
              </a:buClr>
              <a:buSzPts val="3330"/>
              <a:buFont typeface="Calibri"/>
              <a:buNone/>
            </a:pPr>
            <a:r>
              <a:rPr lang="fr-FR" sz="3330">
                <a:solidFill>
                  <a:srgbClr val="FFFFFF"/>
                </a:solidFill>
                <a:latin typeface="Calibri"/>
                <a:ea typeface="Calibri"/>
                <a:cs typeface="Calibri"/>
                <a:sym typeface="Calibri"/>
              </a:rPr>
              <a:t>Title of my class</a:t>
            </a:r>
            <a:endParaRPr sz="333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330"/>
              <a:buFont typeface="Calibri"/>
              <a:buNone/>
            </a:pPr>
            <a:endParaRPr sz="3330">
              <a:solidFill>
                <a:srgbClr val="FFFFFF"/>
              </a:solidFill>
              <a:latin typeface="Calibri"/>
              <a:ea typeface="Calibri"/>
              <a:cs typeface="Calibri"/>
              <a:sym typeface="Calibri"/>
            </a:endParaRPr>
          </a:p>
        </p:txBody>
      </p:sp>
      <p:sp>
        <p:nvSpPr>
          <p:cNvPr id="96" name="Google Shape;96;p13"/>
          <p:cNvSpPr txBox="1"/>
          <p:nvPr/>
        </p:nvSpPr>
        <p:spPr>
          <a:xfrm>
            <a:off x="624416" y="5819181"/>
            <a:ext cx="5189782" cy="103095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1600"/>
              <a:buFont typeface="Calibri"/>
              <a:buNone/>
            </a:pPr>
            <a:r>
              <a:rPr lang="fr-FR" sz="1600">
                <a:solidFill>
                  <a:srgbClr val="FFFFFF"/>
                </a:solidFill>
                <a:latin typeface="Calibri"/>
                <a:ea typeface="Calibri"/>
                <a:cs typeface="Calibri"/>
                <a:sym typeface="Calibri"/>
              </a:rPr>
              <a:t>By Lastname Firstname</a:t>
            </a:r>
            <a:endParaRPr sz="1600">
              <a:solidFill>
                <a:srgbClr val="FFFFFF"/>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endParaRPr sz="1600">
              <a:solidFill>
                <a:srgbClr val="FFFFFF"/>
              </a:solidFill>
              <a:latin typeface="Calibri"/>
              <a:ea typeface="Calibri"/>
              <a:cs typeface="Calibri"/>
              <a:sym typeface="Calibri"/>
            </a:endParaRPr>
          </a:p>
        </p:txBody>
      </p:sp>
      <p:pic>
        <p:nvPicPr>
          <p:cNvPr id="97" name="Google Shape;97;p13"/>
          <p:cNvPicPr preferRelativeResize="0"/>
          <p:nvPr/>
        </p:nvPicPr>
        <p:blipFill>
          <a:blip r:embed="rId5">
            <a:alphaModFix/>
          </a:blip>
          <a:stretch>
            <a:fillRect/>
          </a:stretch>
        </p:blipFill>
        <p:spPr>
          <a:xfrm>
            <a:off x="692051" y="616775"/>
            <a:ext cx="1251550" cy="12515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832" y="471948"/>
            <a:ext cx="7098891" cy="2831544"/>
          </a:xfrm>
          <a:prstGeom prst="rect">
            <a:avLst/>
          </a:prstGeom>
          <a:noFill/>
        </p:spPr>
        <p:txBody>
          <a:bodyPr wrap="square" rtlCol="0">
            <a:spAutoFit/>
          </a:bodyPr>
          <a:lstStyle/>
          <a:p>
            <a:pPr algn="r" rtl="1"/>
            <a:r>
              <a:rPr lang="he-IL" sz="2000" dirty="0" smtClean="0"/>
              <a:t>נושאים:</a:t>
            </a:r>
            <a:endParaRPr lang="en-US" sz="2000" dirty="0" smtClean="0"/>
          </a:p>
          <a:p>
            <a:pPr algn="r" rtl="1"/>
            <a:endParaRPr lang="he-IL" dirty="0" smtClean="0"/>
          </a:p>
          <a:p>
            <a:pPr marL="342900" indent="-342900" algn="r" rtl="1">
              <a:buAutoNum type="arabicParenR"/>
            </a:pPr>
            <a:r>
              <a:rPr lang="en-US" sz="1800" dirty="0" smtClean="0"/>
              <a:t>Global object in </a:t>
            </a:r>
            <a:r>
              <a:rPr lang="en-US" sz="1800" dirty="0" err="1" smtClean="0"/>
              <a:t>nodejs</a:t>
            </a:r>
            <a:endParaRPr lang="en-US" sz="1800" dirty="0" smtClean="0"/>
          </a:p>
          <a:p>
            <a:pPr marL="342900" indent="-342900" algn="r" rtl="1">
              <a:buAutoNum type="arabicParenR"/>
            </a:pPr>
            <a:r>
              <a:rPr lang="en-US" sz="1800" dirty="0" err="1" smtClean="0"/>
              <a:t>Fronend</a:t>
            </a:r>
            <a:r>
              <a:rPr lang="en-US" sz="1800" dirty="0" smtClean="0"/>
              <a:t> vs backend </a:t>
            </a:r>
          </a:p>
          <a:p>
            <a:pPr marL="342900" indent="-342900" algn="r" rtl="1">
              <a:buAutoNum type="arabicParenR"/>
            </a:pPr>
            <a:r>
              <a:rPr lang="en-US" sz="1800" dirty="0" smtClean="0"/>
              <a:t>Import export</a:t>
            </a:r>
          </a:p>
          <a:p>
            <a:pPr marL="342900" indent="-342900" algn="r" rtl="1">
              <a:buAutoNum type="arabicParenR"/>
            </a:pPr>
            <a:r>
              <a:rPr lang="en-US" sz="1800" dirty="0" smtClean="0"/>
              <a:t>Build-in modules</a:t>
            </a:r>
          </a:p>
          <a:p>
            <a:pPr marL="342900" indent="-342900" algn="r" rtl="1">
              <a:buAutoNum type="arabicParenR"/>
            </a:pPr>
            <a:r>
              <a:rPr lang="en-US" sz="1800" dirty="0"/>
              <a:t>https://nodejs.org/en/docs/</a:t>
            </a:r>
            <a:endParaRPr lang="he-IL" sz="1800" dirty="0" smtClean="0"/>
          </a:p>
          <a:p>
            <a:pPr algn="r" rtl="1"/>
            <a:endParaRPr lang="he-IL" dirty="0"/>
          </a:p>
          <a:p>
            <a:pPr algn="r" rtl="1"/>
            <a:endParaRPr lang="he-IL" sz="2000" dirty="0"/>
          </a:p>
          <a:p>
            <a:pPr algn="r" rtl="1"/>
            <a:endParaRPr lang="he-IL" sz="2000"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0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832" y="471948"/>
            <a:ext cx="7098891" cy="6832640"/>
          </a:xfrm>
          <a:prstGeom prst="rect">
            <a:avLst/>
          </a:prstGeom>
          <a:noFill/>
        </p:spPr>
        <p:txBody>
          <a:bodyPr wrap="square" rtlCol="0">
            <a:spAutoFit/>
          </a:bodyPr>
          <a:lstStyle/>
          <a:p>
            <a:pPr algn="r" rtl="1"/>
            <a:r>
              <a:rPr lang="en-US" sz="2800" dirty="0" smtClean="0"/>
              <a:t>Global object:</a:t>
            </a:r>
            <a:endParaRPr lang="he-IL" sz="2000" dirty="0" smtClean="0"/>
          </a:p>
          <a:p>
            <a:pPr algn="r" rtl="1"/>
            <a:endParaRPr lang="en-US" sz="2000" dirty="0" smtClean="0"/>
          </a:p>
          <a:p>
            <a:pPr lvl="0" algn="r" rtl="1"/>
            <a:r>
              <a:rPr lang="he-IL" altLang="en-US" dirty="0">
                <a:solidFill>
                  <a:srgbClr val="202124"/>
                </a:solidFill>
                <a:latin typeface="inherit"/>
                <a:cs typeface="Arial" panose="020B0604020202020204" pitchFamily="34" charset="0"/>
              </a:rPr>
              <a:t>ב</a:t>
            </a:r>
            <a:r>
              <a:rPr lang="en-US" altLang="en-US" dirty="0">
                <a:solidFill>
                  <a:srgbClr val="202124"/>
                </a:solidFill>
                <a:latin typeface="inherit"/>
                <a:cs typeface="Arial" panose="020B0604020202020204" pitchFamily="34" charset="0"/>
              </a:rPr>
              <a:t>-Node.js, </a:t>
            </a:r>
            <a:r>
              <a:rPr lang="he-IL" altLang="en-US" dirty="0">
                <a:solidFill>
                  <a:srgbClr val="202124"/>
                </a:solidFill>
                <a:latin typeface="inherit"/>
                <a:cs typeface="Arial" panose="020B0604020202020204" pitchFamily="34" charset="0"/>
              </a:rPr>
              <a:t>האובייקט הגלובלי מייצג את מרחב השמות הגלובלי ופועל כאובייקט הבסיס לכל קוד</a:t>
            </a:r>
            <a:r>
              <a:rPr lang="en-US" altLang="en-US" dirty="0">
                <a:solidFill>
                  <a:srgbClr val="202124"/>
                </a:solidFill>
                <a:latin typeface="inherit"/>
                <a:cs typeface="Arial" panose="020B0604020202020204" pitchFamily="34" charset="0"/>
              </a:rPr>
              <a:t> JavaScript </a:t>
            </a:r>
            <a:r>
              <a:rPr lang="he-IL" altLang="en-US" dirty="0">
                <a:solidFill>
                  <a:srgbClr val="202124"/>
                </a:solidFill>
                <a:latin typeface="inherit"/>
                <a:cs typeface="Arial" panose="020B0604020202020204" pitchFamily="34" charset="0"/>
              </a:rPr>
              <a:t>הפועל בסביבת זמן ריצה נתונה. האובייקט הגלובלי ב</a:t>
            </a:r>
            <a:r>
              <a:rPr lang="en-US" altLang="en-US" dirty="0">
                <a:solidFill>
                  <a:srgbClr val="202124"/>
                </a:solidFill>
                <a:latin typeface="inherit"/>
                <a:cs typeface="Arial" panose="020B0604020202020204" pitchFamily="34" charset="0"/>
              </a:rPr>
              <a:t>-Node.js </a:t>
            </a:r>
            <a:r>
              <a:rPr lang="he-IL" altLang="en-US" dirty="0">
                <a:solidFill>
                  <a:srgbClr val="202124"/>
                </a:solidFill>
                <a:latin typeface="inherit"/>
                <a:cs typeface="Arial" panose="020B0604020202020204" pitchFamily="34" charset="0"/>
              </a:rPr>
              <a:t>דומה לאובייקט </a:t>
            </a:r>
            <a:r>
              <a:rPr lang="en-US" altLang="en-US" dirty="0" smtClean="0">
                <a:solidFill>
                  <a:srgbClr val="202124"/>
                </a:solidFill>
                <a:latin typeface="inherit"/>
                <a:cs typeface="Arial" panose="020B0604020202020204" pitchFamily="34" charset="0"/>
              </a:rPr>
              <a:t>window</a:t>
            </a:r>
            <a:r>
              <a:rPr lang="he-IL" altLang="en-US" dirty="0" smtClean="0">
                <a:solidFill>
                  <a:srgbClr val="202124"/>
                </a:solidFill>
                <a:latin typeface="inherit"/>
                <a:cs typeface="Arial" panose="020B0604020202020204" pitchFamily="34" charset="0"/>
              </a:rPr>
              <a:t>בדפדפני </a:t>
            </a:r>
            <a:r>
              <a:rPr lang="he-IL" altLang="en-US" dirty="0">
                <a:solidFill>
                  <a:srgbClr val="202124"/>
                </a:solidFill>
                <a:latin typeface="inherit"/>
                <a:cs typeface="Arial" panose="020B0604020202020204" pitchFamily="34" charset="0"/>
              </a:rPr>
              <a:t>אינטרנט, אבל יש לו כמה הבדלים. חלק מהמאפיינים והשיטות העיקריים של האובייקט הגלובלי ב</a:t>
            </a:r>
            <a:r>
              <a:rPr lang="en-US" altLang="en-US" dirty="0">
                <a:solidFill>
                  <a:srgbClr val="202124"/>
                </a:solidFill>
                <a:latin typeface="inherit"/>
                <a:cs typeface="Arial" panose="020B0604020202020204" pitchFamily="34" charset="0"/>
              </a:rPr>
              <a:t>-Node.js </a:t>
            </a:r>
            <a:r>
              <a:rPr lang="he-IL" altLang="en-US" dirty="0">
                <a:solidFill>
                  <a:srgbClr val="202124"/>
                </a:solidFill>
                <a:latin typeface="inherit"/>
                <a:cs typeface="Arial" panose="020B0604020202020204" pitchFamily="34" charset="0"/>
              </a:rPr>
              <a:t>כוללים</a:t>
            </a:r>
            <a:r>
              <a:rPr lang="he-IL" altLang="en-US" dirty="0" smtClean="0">
                <a:solidFill>
                  <a:srgbClr val="202124"/>
                </a:solidFill>
                <a:latin typeface="inherit"/>
                <a:cs typeface="Arial" panose="020B0604020202020204" pitchFamily="34" charset="0"/>
              </a:rPr>
              <a:t>:</a:t>
            </a:r>
            <a:endParaRPr lang="en-US" altLang="en-US" dirty="0" smtClean="0">
              <a:solidFill>
                <a:srgbClr val="202124"/>
              </a:solidFill>
              <a:latin typeface="inherit"/>
              <a:cs typeface="Arial" panose="020B0604020202020204" pitchFamily="34" charset="0"/>
            </a:endParaRPr>
          </a:p>
          <a:p>
            <a:pPr lvl="0" algn="r" rtl="1"/>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מסוף: משמש לרישום הודעות למסוף </a:t>
            </a:r>
            <a:r>
              <a:rPr lang="en-US" altLang="en-US" dirty="0" smtClean="0">
                <a:solidFill>
                  <a:srgbClr val="202124"/>
                </a:solidFill>
                <a:latin typeface="inherit"/>
                <a:cs typeface="Arial" panose="020B0604020202020204" pitchFamily="34" charset="0"/>
              </a:rPr>
              <a:t>console</a:t>
            </a:r>
          </a:p>
          <a:p>
            <a:pPr lvl="0" algn="r" rtl="1"/>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תהליך</a:t>
            </a:r>
            <a:r>
              <a:rPr lang="he-IL" altLang="en-US" dirty="0">
                <a:solidFill>
                  <a:srgbClr val="202124"/>
                </a:solidFill>
                <a:latin typeface="inherit"/>
                <a:cs typeface="Arial" panose="020B0604020202020204" pitchFamily="34" charset="0"/>
              </a:rPr>
              <a:t>: מספק מידע על התהליך הנוכחי של</a:t>
            </a:r>
            <a:r>
              <a:rPr lang="en-US" altLang="en-US" dirty="0">
                <a:solidFill>
                  <a:srgbClr val="202124"/>
                </a:solidFill>
                <a:latin typeface="inherit"/>
                <a:cs typeface="Arial" panose="020B0604020202020204" pitchFamily="34" charset="0"/>
              </a:rPr>
              <a:t> Node.js </a:t>
            </a:r>
            <a:r>
              <a:rPr lang="he-IL" altLang="en-US" dirty="0">
                <a:solidFill>
                  <a:srgbClr val="202124"/>
                </a:solidFill>
                <a:latin typeface="inherit"/>
                <a:cs typeface="Arial" panose="020B0604020202020204" pitchFamily="34" charset="0"/>
              </a:rPr>
              <a:t>ושליטה עליו </a:t>
            </a:r>
            <a:r>
              <a:rPr lang="en-US" altLang="en-US" dirty="0" smtClean="0">
                <a:solidFill>
                  <a:srgbClr val="202124"/>
                </a:solidFill>
                <a:latin typeface="inherit"/>
                <a:cs typeface="Arial" panose="020B0604020202020204" pitchFamily="34" charset="0"/>
              </a:rPr>
              <a:t>process</a:t>
            </a:r>
          </a:p>
          <a:p>
            <a:pPr lvl="0" algn="r" rtl="1"/>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מאגר</a:t>
            </a:r>
            <a:r>
              <a:rPr lang="he-IL" altLang="en-US" dirty="0">
                <a:solidFill>
                  <a:srgbClr val="202124"/>
                </a:solidFill>
                <a:latin typeface="inherit"/>
                <a:cs typeface="Arial" panose="020B0604020202020204" pitchFamily="34" charset="0"/>
              </a:rPr>
              <a:t>: </a:t>
            </a:r>
            <a:r>
              <a:rPr lang="he-IL" altLang="en-US" dirty="0" smtClean="0">
                <a:solidFill>
                  <a:srgbClr val="202124"/>
                </a:solidFill>
                <a:latin typeface="inherit"/>
                <a:cs typeface="Arial" panose="020B0604020202020204" pitchFamily="34" charset="0"/>
              </a:rPr>
              <a:t>שלל פונקציות למשל: </a:t>
            </a:r>
            <a:r>
              <a:rPr lang="en-US" altLang="en-US" dirty="0" err="1" smtClean="0">
                <a:solidFill>
                  <a:srgbClr val="202124"/>
                </a:solidFill>
                <a:latin typeface="inherit"/>
                <a:cs typeface="Arial" panose="020B0604020202020204" pitchFamily="34" charset="0"/>
              </a:rPr>
              <a:t>setTimeout</a:t>
            </a:r>
            <a:r>
              <a:rPr lang="en-US"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 </a:t>
            </a:r>
            <a:endParaRPr lang="en-US" altLang="en-US" dirty="0" smtClean="0">
              <a:solidFill>
                <a:srgbClr val="202124"/>
              </a:solidFill>
              <a:latin typeface="inherit"/>
              <a:cs typeface="Arial" panose="020B0604020202020204" pitchFamily="34" charset="0"/>
            </a:endParaRPr>
          </a:p>
          <a:p>
            <a:pPr lvl="0" algn="r" rtl="1"/>
            <a:endParaRPr lang="en-US" altLang="en-US" dirty="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בדומה ל</a:t>
            </a:r>
            <a:r>
              <a:rPr lang="en-US" altLang="en-US" dirty="0" smtClean="0">
                <a:solidFill>
                  <a:srgbClr val="202124"/>
                </a:solidFill>
                <a:latin typeface="inherit"/>
                <a:cs typeface="Arial" panose="020B0604020202020204" pitchFamily="34" charset="0"/>
              </a:rPr>
              <a:t>window </a:t>
            </a:r>
            <a:r>
              <a:rPr lang="he-IL" altLang="en-US" dirty="0">
                <a:solidFill>
                  <a:srgbClr val="202124"/>
                </a:solidFill>
                <a:latin typeface="inherit"/>
                <a:cs typeface="Arial" panose="020B0604020202020204" pitchFamily="34" charset="0"/>
              </a:rPr>
              <a:t> </a:t>
            </a:r>
            <a:r>
              <a:rPr lang="he-IL" altLang="en-US" dirty="0" smtClean="0">
                <a:solidFill>
                  <a:srgbClr val="202124"/>
                </a:solidFill>
                <a:latin typeface="inherit"/>
                <a:cs typeface="Arial" panose="020B0604020202020204" pitchFamily="34" charset="0"/>
              </a:rPr>
              <a:t>כדי לגשת למשתנה גלובלי אפשר בשתי דרכים:</a:t>
            </a:r>
          </a:p>
          <a:p>
            <a:pPr lvl="0" algn="r" rtl="1"/>
            <a:r>
              <a:rPr lang="en-US" altLang="en-US" dirty="0" err="1">
                <a:solidFill>
                  <a:srgbClr val="202124"/>
                </a:solidFill>
                <a:latin typeface="inherit"/>
                <a:cs typeface="Arial" panose="020B0604020202020204" pitchFamily="34" charset="0"/>
              </a:rPr>
              <a:t>g</a:t>
            </a:r>
            <a:r>
              <a:rPr lang="en-US" altLang="en-US" dirty="0" err="1" smtClean="0">
                <a:solidFill>
                  <a:srgbClr val="202124"/>
                </a:solidFill>
                <a:latin typeface="inherit"/>
                <a:cs typeface="Arial" panose="020B0604020202020204" pitchFamily="34" charset="0"/>
              </a:rPr>
              <a:t>lobal.setTimeout</a:t>
            </a:r>
            <a:r>
              <a:rPr lang="en-US" altLang="en-US" dirty="0" smtClean="0">
                <a:solidFill>
                  <a:srgbClr val="202124"/>
                </a:solidFill>
                <a:latin typeface="inherit"/>
                <a:cs typeface="Arial" panose="020B0604020202020204" pitchFamily="34" charset="0"/>
              </a:rPr>
              <a:t>  </a:t>
            </a:r>
            <a:r>
              <a:rPr lang="he-IL" altLang="en-US" dirty="0" smtClean="0">
                <a:solidFill>
                  <a:srgbClr val="202124"/>
                </a:solidFill>
                <a:latin typeface="inherit"/>
                <a:cs typeface="Arial" panose="020B0604020202020204" pitchFamily="34" charset="0"/>
              </a:rPr>
              <a:t> או  </a:t>
            </a:r>
            <a:r>
              <a:rPr lang="en-US" altLang="en-US" dirty="0" err="1" smtClean="0">
                <a:solidFill>
                  <a:srgbClr val="202124"/>
                </a:solidFill>
                <a:latin typeface="inherit"/>
                <a:cs typeface="Arial" panose="020B0604020202020204" pitchFamily="34" charset="0"/>
              </a:rPr>
              <a:t>setTimeout</a:t>
            </a:r>
            <a:endParaRPr lang="he-IL" altLang="en-US" dirty="0" smtClean="0">
              <a:solidFill>
                <a:srgbClr val="202124"/>
              </a:solidFill>
              <a:latin typeface="inherit"/>
              <a:cs typeface="Arial" panose="020B0604020202020204" pitchFamily="34" charset="0"/>
            </a:endParaRPr>
          </a:p>
          <a:p>
            <a:pPr lvl="0" algn="r" rtl="1"/>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האובייקט הגלובלי זמין בכל המודולים וניתן להשתמש בו כדי להגדיר משתנים או פונקציות גלובליות הנגישות בכל המודולים. עם זאת, מומלץ בדרך כלל להימנע משימוש במשתנים ופונקציות גלובליות מכיוון שהם עלולים להוביל להתנגשויות שמות ולהקשות על הנמקה לגבי הקוד. חלק מהמקרים </a:t>
            </a:r>
            <a:r>
              <a:rPr lang="he-IL" altLang="en-US" dirty="0" smtClean="0">
                <a:solidFill>
                  <a:srgbClr val="202124"/>
                </a:solidFill>
                <a:latin typeface="inherit"/>
                <a:cs typeface="Arial" panose="020B0604020202020204" pitchFamily="34" charset="0"/>
              </a:rPr>
              <a:t>שבהם </a:t>
            </a:r>
            <a:r>
              <a:rPr lang="he-IL" altLang="en-US" dirty="0">
                <a:solidFill>
                  <a:srgbClr val="202124"/>
                </a:solidFill>
                <a:latin typeface="inherit"/>
                <a:cs typeface="Arial" panose="020B0604020202020204" pitchFamily="34" charset="0"/>
              </a:rPr>
              <a:t>אתה עשוי להשתמש באובייקט הגלובלי ב</a:t>
            </a:r>
            <a:r>
              <a:rPr lang="en-US" altLang="en-US" dirty="0">
                <a:solidFill>
                  <a:srgbClr val="202124"/>
                </a:solidFill>
                <a:latin typeface="inherit"/>
                <a:cs typeface="Arial" panose="020B0604020202020204" pitchFamily="34" charset="0"/>
              </a:rPr>
              <a:t>-Node.js </a:t>
            </a:r>
            <a:r>
              <a:rPr lang="he-IL" altLang="en-US" dirty="0">
                <a:solidFill>
                  <a:srgbClr val="202124"/>
                </a:solidFill>
                <a:latin typeface="inherit"/>
                <a:cs typeface="Arial" panose="020B0604020202020204" pitchFamily="34" charset="0"/>
              </a:rPr>
              <a:t>כוללים: הגדרת משתני תצורה או קבועים המשמשים במספר מודולים. הגדרת פונקציות שירות המשמשות במספר מודולים. תכונות</a:t>
            </a:r>
            <a:r>
              <a:rPr lang="en-US" altLang="en-US" dirty="0">
                <a:solidFill>
                  <a:srgbClr val="202124"/>
                </a:solidFill>
                <a:latin typeface="inherit"/>
                <a:cs typeface="Arial" panose="020B0604020202020204" pitchFamily="34" charset="0"/>
              </a:rPr>
              <a:t> </a:t>
            </a:r>
            <a:r>
              <a:rPr lang="en-US" altLang="en-US" dirty="0" err="1">
                <a:solidFill>
                  <a:srgbClr val="202124"/>
                </a:solidFill>
                <a:latin typeface="inherit"/>
                <a:cs typeface="Arial" panose="020B0604020202020204" pitchFamily="34" charset="0"/>
              </a:rPr>
              <a:t>Polyfilling</a:t>
            </a:r>
            <a:r>
              <a:rPr lang="en-US" altLang="en-US" dirty="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שאינן נתמכות על ידי הגרסה הנוכחית של</a:t>
            </a:r>
            <a:r>
              <a:rPr lang="en-US" altLang="en-US" dirty="0">
                <a:solidFill>
                  <a:srgbClr val="202124"/>
                </a:solidFill>
                <a:latin typeface="inherit"/>
                <a:cs typeface="Arial" panose="020B0604020202020204" pitchFamily="34" charset="0"/>
              </a:rPr>
              <a:t> Node.js </a:t>
            </a:r>
            <a:r>
              <a:rPr lang="he-IL" altLang="en-US" dirty="0">
                <a:solidFill>
                  <a:srgbClr val="202124"/>
                </a:solidFill>
                <a:latin typeface="inherit"/>
                <a:cs typeface="Arial" panose="020B0604020202020204" pitchFamily="34" charset="0"/>
              </a:rPr>
              <a:t>או סביבת הדפדפן. חשוב להשתמש באובייקט הגלובלי בתבונה ולהימנע מלזהם את מרחב השמות הגלובלי במשתנים ופונקציות מיותרות</a:t>
            </a:r>
            <a:r>
              <a:rPr lang="en-US" altLang="en-US" dirty="0">
                <a:solidFill>
                  <a:srgbClr val="202124"/>
                </a:solidFill>
                <a:latin typeface="inherit"/>
                <a:cs typeface="Arial" panose="020B0604020202020204" pitchFamily="34" charset="0"/>
              </a:rPr>
              <a:t>.</a:t>
            </a:r>
            <a:r>
              <a:rPr lang="en-US" altLang="en-US" dirty="0">
                <a:solidFill>
                  <a:schemeClr val="tx1"/>
                </a:solidFill>
              </a:rPr>
              <a:t> </a:t>
            </a:r>
            <a:endParaRPr lang="en-US" altLang="en-US" dirty="0">
              <a:solidFill>
                <a:schemeClr val="tx1"/>
              </a:solidFill>
              <a:latin typeface="Arial" panose="020B0604020202020204" pitchFamily="34" charset="0"/>
            </a:endParaRPr>
          </a:p>
          <a:p>
            <a:pPr algn="r" rtl="1"/>
            <a:endParaRPr lang="en-US" sz="2800" dirty="0"/>
          </a:p>
          <a:p>
            <a:pPr algn="r" rtl="1"/>
            <a:endParaRPr lang="he-IL" dirty="0" smtClean="0"/>
          </a:p>
          <a:p>
            <a:endParaRPr lang="he-IL" dirty="0"/>
          </a:p>
          <a:p>
            <a:pPr algn="r" rtl="1"/>
            <a:endParaRPr lang="he-IL" sz="2000" dirty="0"/>
          </a:p>
          <a:p>
            <a:pPr algn="r" rtl="1"/>
            <a:endParaRPr lang="he-IL" sz="2000"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43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832" y="471948"/>
            <a:ext cx="7098891" cy="4678204"/>
          </a:xfrm>
          <a:prstGeom prst="rect">
            <a:avLst/>
          </a:prstGeom>
          <a:noFill/>
        </p:spPr>
        <p:txBody>
          <a:bodyPr wrap="square" rtlCol="0">
            <a:spAutoFit/>
          </a:bodyPr>
          <a:lstStyle/>
          <a:p>
            <a:pPr algn="r" rtl="1"/>
            <a:r>
              <a:rPr lang="en-US" sz="2000" dirty="0" smtClean="0"/>
              <a:t>Frontend vs Backend</a:t>
            </a:r>
            <a:r>
              <a:rPr lang="en-US" sz="2000" dirty="0"/>
              <a:t> </a:t>
            </a:r>
            <a:r>
              <a:rPr lang="en-US" sz="2000" dirty="0" smtClean="0"/>
              <a:t>Web Applications</a:t>
            </a:r>
            <a:endParaRPr lang="en-US" sz="2000" dirty="0" smtClean="0"/>
          </a:p>
          <a:p>
            <a:pPr algn="r" rtl="1"/>
            <a:endParaRPr lang="he-IL" dirty="0" smtClean="0"/>
          </a:p>
          <a:p>
            <a:pPr algn="r" rtl="1"/>
            <a:r>
              <a:rPr lang="en-US" dirty="0" smtClean="0"/>
              <a:t>frontend</a:t>
            </a:r>
            <a:endParaRPr lang="en-US" dirty="0"/>
          </a:p>
          <a:p>
            <a:pPr lvl="0" algn="r" rtl="1"/>
            <a:r>
              <a:rPr lang="he-IL" altLang="en-US" dirty="0" smtClean="0">
                <a:solidFill>
                  <a:srgbClr val="202124"/>
                </a:solidFill>
                <a:latin typeface="inherit"/>
                <a:cs typeface="Arial" panose="020B0604020202020204" pitchFamily="34" charset="0"/>
              </a:rPr>
              <a:t>*הכוונה </a:t>
            </a:r>
            <a:r>
              <a:rPr lang="he-IL" altLang="en-US" dirty="0">
                <a:solidFill>
                  <a:srgbClr val="202124"/>
                </a:solidFill>
                <a:latin typeface="inherit"/>
                <a:cs typeface="Arial" panose="020B0604020202020204" pitchFamily="34" charset="0"/>
              </a:rPr>
              <a:t>לחלק של האפליקציה הגלוי למשתמש ועם המשתמש מקיים אינטראקציה </a:t>
            </a:r>
            <a:endParaRPr lang="he-IL"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*כולל </a:t>
            </a:r>
            <a:r>
              <a:rPr lang="he-IL" altLang="en-US" dirty="0">
                <a:solidFill>
                  <a:srgbClr val="202124"/>
                </a:solidFill>
                <a:latin typeface="inherit"/>
                <a:cs typeface="Arial" panose="020B0604020202020204" pitchFamily="34" charset="0"/>
              </a:rPr>
              <a:t>עיצוב ממשק משתמש</a:t>
            </a:r>
            <a:r>
              <a:rPr lang="en-US" altLang="en-US" dirty="0">
                <a:solidFill>
                  <a:srgbClr val="202124"/>
                </a:solidFill>
                <a:latin typeface="inherit"/>
                <a:cs typeface="Arial" panose="020B0604020202020204" pitchFamily="34" charset="0"/>
              </a:rPr>
              <a:t> (UI) </a:t>
            </a:r>
            <a:r>
              <a:rPr lang="he-IL" altLang="en-US" dirty="0">
                <a:solidFill>
                  <a:srgbClr val="202124"/>
                </a:solidFill>
                <a:latin typeface="inherit"/>
                <a:cs typeface="Arial" panose="020B0604020202020204" pitchFamily="34" charset="0"/>
              </a:rPr>
              <a:t>וחווית משתמש</a:t>
            </a:r>
            <a:r>
              <a:rPr lang="en-US" altLang="en-US" dirty="0">
                <a:solidFill>
                  <a:srgbClr val="202124"/>
                </a:solidFill>
                <a:latin typeface="inherit"/>
                <a:cs typeface="Arial" panose="020B0604020202020204" pitchFamily="34" charset="0"/>
              </a:rPr>
              <a:t> (UX). </a:t>
            </a:r>
            <a:endParaRPr lang="he-IL"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*מיישם </a:t>
            </a:r>
            <a:r>
              <a:rPr lang="he-IL" altLang="en-US" dirty="0">
                <a:solidFill>
                  <a:srgbClr val="202124"/>
                </a:solidFill>
                <a:latin typeface="inherit"/>
                <a:cs typeface="Arial" panose="020B0604020202020204" pitchFamily="34" charset="0"/>
              </a:rPr>
              <a:t>את ממשק המשתמש באמצעות שפות תכנות ומסגרות כגון</a:t>
            </a:r>
            <a:r>
              <a:rPr lang="en-US" altLang="en-US" dirty="0">
                <a:solidFill>
                  <a:srgbClr val="202124"/>
                </a:solidFill>
                <a:latin typeface="inherit"/>
                <a:cs typeface="Arial" panose="020B0604020202020204" pitchFamily="34" charset="0"/>
              </a:rPr>
              <a:t> HTML, CSS </a:t>
            </a:r>
            <a:r>
              <a:rPr lang="he-IL" altLang="en-US" dirty="0">
                <a:solidFill>
                  <a:srgbClr val="202124"/>
                </a:solidFill>
                <a:latin typeface="inherit"/>
                <a:cs typeface="Arial" panose="020B0604020202020204" pitchFamily="34" charset="0"/>
              </a:rPr>
              <a:t>ו</a:t>
            </a:r>
            <a:r>
              <a:rPr lang="en-US" altLang="en-US" dirty="0" smtClean="0">
                <a:solidFill>
                  <a:srgbClr val="202124"/>
                </a:solidFill>
                <a:latin typeface="inherit"/>
                <a:cs typeface="Arial" panose="020B0604020202020204" pitchFamily="34" charset="0"/>
              </a:rPr>
              <a:t>-JavaScript </a:t>
            </a:r>
            <a:endParaRPr lang="he-IL"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*מציג </a:t>
            </a:r>
            <a:r>
              <a:rPr lang="he-IL" altLang="en-US" dirty="0">
                <a:solidFill>
                  <a:srgbClr val="202124"/>
                </a:solidFill>
                <a:latin typeface="inherit"/>
                <a:cs typeface="Arial" panose="020B0604020202020204" pitchFamily="34" charset="0"/>
              </a:rPr>
              <a:t>נתונים למשתמש, אוסף מידע מהמשתמש ומציג את תוצאות פעולותיו של המשתמש מתמקד באינטראקציה והצגת </a:t>
            </a:r>
            <a:r>
              <a:rPr lang="he-IL" altLang="en-US" dirty="0" smtClean="0">
                <a:solidFill>
                  <a:srgbClr val="202124"/>
                </a:solidFill>
                <a:latin typeface="inherit"/>
                <a:cs typeface="Arial" panose="020B0604020202020204" pitchFamily="34" charset="0"/>
              </a:rPr>
              <a:t>המשתמש</a:t>
            </a:r>
            <a:endParaRPr lang="en-US" altLang="en-US" dirty="0" smtClean="0">
              <a:solidFill>
                <a:srgbClr val="202124"/>
              </a:solidFill>
              <a:latin typeface="inherit"/>
              <a:cs typeface="Arial" panose="020B0604020202020204" pitchFamily="34" charset="0"/>
            </a:endParaRPr>
          </a:p>
          <a:p>
            <a:pPr lvl="0" algn="r" rtl="1"/>
            <a:endParaRPr lang="en-US" altLang="en-US" dirty="0">
              <a:solidFill>
                <a:srgbClr val="202124"/>
              </a:solidFill>
              <a:latin typeface="inherit"/>
              <a:cs typeface="Arial" panose="020B0604020202020204" pitchFamily="34" charset="0"/>
            </a:endParaRPr>
          </a:p>
          <a:p>
            <a:pPr lvl="0" algn="r" rtl="1"/>
            <a:r>
              <a:rPr lang="en-US" altLang="en-US" dirty="0" smtClean="0">
                <a:solidFill>
                  <a:srgbClr val="202124"/>
                </a:solidFill>
                <a:latin typeface="inherit"/>
                <a:cs typeface="Arial" panose="020B0604020202020204" pitchFamily="34" charset="0"/>
              </a:rPr>
              <a:t>backend</a:t>
            </a:r>
            <a:endParaRPr lang="he-IL"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 </a:t>
            </a:r>
            <a:r>
              <a:rPr lang="en-US" altLang="en-US" dirty="0" smtClean="0">
                <a:solidFill>
                  <a:srgbClr val="202124"/>
                </a:solidFill>
                <a:latin typeface="inherit"/>
                <a:cs typeface="Arial" panose="020B0604020202020204" pitchFamily="34" charset="0"/>
              </a:rPr>
              <a:t>*</a:t>
            </a:r>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הכוונה לחלק באפליקציה האחראי על עיבוד הנתונים ויצירת תוצאות המוצגות למשתמש כולל תכנות בצד </a:t>
            </a:r>
            <a:r>
              <a:rPr lang="he-IL" altLang="en-US" dirty="0" smtClean="0">
                <a:solidFill>
                  <a:srgbClr val="202124"/>
                </a:solidFill>
                <a:latin typeface="inherit"/>
                <a:cs typeface="Arial" panose="020B0604020202020204" pitchFamily="34" charset="0"/>
              </a:rPr>
              <a:t>השרת</a:t>
            </a:r>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ניהול מסדי נתונים וממשקי</a:t>
            </a:r>
            <a:r>
              <a:rPr lang="en-US" altLang="en-US" dirty="0">
                <a:solidFill>
                  <a:srgbClr val="202124"/>
                </a:solidFill>
                <a:latin typeface="inherit"/>
                <a:cs typeface="Arial" panose="020B0604020202020204" pitchFamily="34" charset="0"/>
              </a:rPr>
              <a:t> API </a:t>
            </a:r>
            <a:r>
              <a:rPr lang="he-IL" altLang="en-US" dirty="0">
                <a:solidFill>
                  <a:srgbClr val="202124"/>
                </a:solidFill>
                <a:latin typeface="inherit"/>
                <a:cs typeface="Arial" panose="020B0604020202020204" pitchFamily="34" charset="0"/>
              </a:rPr>
              <a:t>לתקשורת בין ה</a:t>
            </a:r>
            <a:r>
              <a:rPr lang="en-US" altLang="en-US" dirty="0">
                <a:solidFill>
                  <a:srgbClr val="202124"/>
                </a:solidFill>
                <a:latin typeface="inherit"/>
                <a:cs typeface="Arial" panose="020B0604020202020204" pitchFamily="34" charset="0"/>
              </a:rPr>
              <a:t>-frontend </a:t>
            </a:r>
            <a:r>
              <a:rPr lang="he-IL" altLang="en-US" dirty="0">
                <a:solidFill>
                  <a:srgbClr val="202124"/>
                </a:solidFill>
                <a:latin typeface="inherit"/>
                <a:cs typeface="Arial" panose="020B0604020202020204" pitchFamily="34" charset="0"/>
              </a:rPr>
              <a:t>ל</a:t>
            </a:r>
            <a:r>
              <a:rPr lang="en-US" altLang="en-US" dirty="0">
                <a:solidFill>
                  <a:srgbClr val="202124"/>
                </a:solidFill>
                <a:latin typeface="inherit"/>
                <a:cs typeface="Arial" panose="020B0604020202020204" pitchFamily="34" charset="0"/>
              </a:rPr>
              <a:t>-backend </a:t>
            </a:r>
            <a:r>
              <a:rPr lang="he-IL" altLang="en-US" dirty="0">
                <a:solidFill>
                  <a:srgbClr val="202124"/>
                </a:solidFill>
                <a:latin typeface="inherit"/>
                <a:cs typeface="Arial" panose="020B0604020202020204" pitchFamily="34" charset="0"/>
              </a:rPr>
              <a:t>מטפל באחסון, אחזור ועיבוד נתונים, אימות </a:t>
            </a:r>
            <a:r>
              <a:rPr lang="he-IL" altLang="en-US" dirty="0" smtClean="0">
                <a:solidFill>
                  <a:srgbClr val="202124"/>
                </a:solidFill>
                <a:latin typeface="inherit"/>
                <a:cs typeface="Arial" panose="020B0604020202020204" pitchFamily="34" charset="0"/>
              </a:rPr>
              <a:t>משתמשים</a:t>
            </a:r>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אבטחה ולוגיקת יישומים מתמקד בעיבוד וניהול נתונים גם החזית וגם הקצה האחורי הם מרכיבים חיוניים של יישום אינטרנט וחייבים לעבוד יחד כדי לספק חווית משתמש חלקה ויעילה</a:t>
            </a:r>
            <a:r>
              <a:rPr lang="en-US" altLang="en-US" dirty="0">
                <a:solidFill>
                  <a:srgbClr val="202124"/>
                </a:solidFill>
                <a:latin typeface="inherit"/>
                <a:cs typeface="Arial" panose="020B0604020202020204" pitchFamily="34" charset="0"/>
              </a:rPr>
              <a:t>.</a:t>
            </a:r>
            <a:r>
              <a:rPr lang="en-US" altLang="en-US" sz="200" dirty="0">
                <a:solidFill>
                  <a:schemeClr val="tx1"/>
                </a:solidFill>
              </a:rPr>
              <a:t> </a:t>
            </a:r>
            <a:endParaRPr lang="en-US" altLang="en-US" sz="1100" dirty="0">
              <a:solidFill>
                <a:schemeClr val="tx1"/>
              </a:solidFill>
              <a:latin typeface="Arial" panose="020B0604020202020204" pitchFamily="34" charset="0"/>
            </a:endParaRPr>
          </a:p>
          <a:p>
            <a:pPr algn="r" rtl="1"/>
            <a:endParaRPr lang="he-IL" dirty="0" smtClean="0"/>
          </a:p>
          <a:p>
            <a:pPr algn="r" rtl="1"/>
            <a:endParaRPr lang="he-IL" dirty="0"/>
          </a:p>
          <a:p>
            <a:pPr algn="r" rtl="1"/>
            <a:endParaRPr lang="he-IL" sz="2000" dirty="0"/>
          </a:p>
          <a:p>
            <a:pPr algn="r" rtl="1"/>
            <a:endParaRPr lang="he-IL" sz="2000"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81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832" y="471948"/>
            <a:ext cx="7098891" cy="3847207"/>
          </a:xfrm>
          <a:prstGeom prst="rect">
            <a:avLst/>
          </a:prstGeom>
          <a:noFill/>
        </p:spPr>
        <p:txBody>
          <a:bodyPr wrap="square" rtlCol="0">
            <a:spAutoFit/>
          </a:bodyPr>
          <a:lstStyle/>
          <a:p>
            <a:pPr algn="r" rtl="1"/>
            <a:r>
              <a:rPr lang="en-US" sz="2000" dirty="0" smtClean="0"/>
              <a:t>Import export between files</a:t>
            </a:r>
          </a:p>
          <a:p>
            <a:pPr algn="r" rtl="1"/>
            <a:endParaRPr lang="en-US" dirty="0" smtClean="0"/>
          </a:p>
          <a:p>
            <a:pPr lvl="0" algn="r" rtl="1"/>
            <a:r>
              <a:rPr lang="he-IL" altLang="en-US" dirty="0">
                <a:solidFill>
                  <a:srgbClr val="202124"/>
                </a:solidFill>
                <a:latin typeface="inherit"/>
                <a:cs typeface="Arial" panose="020B0604020202020204" pitchFamily="34" charset="0"/>
              </a:rPr>
              <a:t>ב</a:t>
            </a:r>
            <a:r>
              <a:rPr lang="en-US" altLang="en-US" dirty="0">
                <a:solidFill>
                  <a:srgbClr val="202124"/>
                </a:solidFill>
                <a:latin typeface="inherit"/>
                <a:cs typeface="Arial" panose="020B0604020202020204" pitchFamily="34" charset="0"/>
              </a:rPr>
              <a:t>-Node.js, </a:t>
            </a:r>
            <a:r>
              <a:rPr lang="he-IL" altLang="en-US" dirty="0">
                <a:solidFill>
                  <a:srgbClr val="202124"/>
                </a:solidFill>
                <a:latin typeface="inherit"/>
                <a:cs typeface="Arial" panose="020B0604020202020204" pitchFamily="34" charset="0"/>
              </a:rPr>
              <a:t>אתה יכול להשתמש באובייקט המודול המובנה כדי להגדיר, לייבא ולייצא מודולים. הנה איך לייבא ולייצא קבצים ב</a:t>
            </a:r>
            <a:r>
              <a:rPr lang="en-US" altLang="en-US" dirty="0">
                <a:solidFill>
                  <a:srgbClr val="202124"/>
                </a:solidFill>
                <a:latin typeface="inherit"/>
                <a:cs typeface="Arial" panose="020B0604020202020204" pitchFamily="34" charset="0"/>
              </a:rPr>
              <a:t>-Node.js:</a:t>
            </a:r>
            <a:r>
              <a:rPr lang="en-US" altLang="en-US" sz="200" dirty="0">
                <a:solidFill>
                  <a:schemeClr val="tx1"/>
                </a:solidFill>
              </a:rPr>
              <a:t> </a:t>
            </a:r>
            <a:endParaRPr lang="en-US" altLang="en-US" sz="1100" dirty="0">
              <a:solidFill>
                <a:schemeClr val="tx1"/>
              </a:solidFill>
              <a:latin typeface="Arial" panose="020B0604020202020204" pitchFamily="34" charset="0"/>
            </a:endParaRPr>
          </a:p>
          <a:p>
            <a:pPr algn="r" rtl="1"/>
            <a:endParaRPr lang="en-US" dirty="0" smtClean="0"/>
          </a:p>
          <a:p>
            <a:pPr algn="r" rtl="1"/>
            <a:r>
              <a:rPr lang="en-US" dirty="0" smtClean="0"/>
              <a:t>export</a:t>
            </a:r>
            <a:endParaRPr lang="he-IL" dirty="0" smtClean="0"/>
          </a:p>
          <a:p>
            <a:pPr algn="r" rtl="1"/>
            <a:r>
              <a:rPr lang="en-GB" dirty="0"/>
              <a:t>function </a:t>
            </a:r>
            <a:r>
              <a:rPr lang="en-GB" dirty="0" err="1"/>
              <a:t>addNumbers</a:t>
            </a:r>
            <a:r>
              <a:rPr lang="en-GB" dirty="0"/>
              <a:t>(a, b) { </a:t>
            </a:r>
            <a:r>
              <a:rPr lang="en-GB" dirty="0" smtClean="0"/>
              <a:t> }</a:t>
            </a:r>
          </a:p>
          <a:p>
            <a:pPr algn="r" rtl="1"/>
            <a:endParaRPr lang="en-GB" dirty="0" smtClean="0"/>
          </a:p>
          <a:p>
            <a:pPr algn="r" rtl="1"/>
            <a:r>
              <a:rPr lang="en-GB" dirty="0" smtClean="0"/>
              <a:t> </a:t>
            </a:r>
            <a:r>
              <a:rPr lang="en-GB" dirty="0" err="1"/>
              <a:t>module.exports</a:t>
            </a:r>
            <a:r>
              <a:rPr lang="en-GB" dirty="0"/>
              <a:t> = </a:t>
            </a:r>
            <a:r>
              <a:rPr lang="en-GB" dirty="0" err="1"/>
              <a:t>addNumbers</a:t>
            </a:r>
            <a:r>
              <a:rPr lang="en-GB" dirty="0"/>
              <a:t>;</a:t>
            </a:r>
            <a:endParaRPr lang="he-IL" dirty="0" smtClean="0"/>
          </a:p>
          <a:p>
            <a:pPr algn="r" rtl="1"/>
            <a:r>
              <a:rPr lang="he-IL" dirty="0" smtClean="0"/>
              <a:t>או</a:t>
            </a:r>
          </a:p>
          <a:p>
            <a:pPr algn="r" rtl="1"/>
            <a:r>
              <a:rPr lang="en-US" dirty="0" err="1"/>
              <a:t>e</a:t>
            </a:r>
            <a:r>
              <a:rPr lang="en-US" dirty="0" err="1" smtClean="0"/>
              <a:t>xports.addNumbers</a:t>
            </a:r>
            <a:r>
              <a:rPr lang="en-US" dirty="0" smtClean="0"/>
              <a:t>=function(</a:t>
            </a:r>
            <a:r>
              <a:rPr lang="en-US" dirty="0" err="1" smtClean="0"/>
              <a:t>a,b</a:t>
            </a:r>
            <a:r>
              <a:rPr lang="en-US" dirty="0" smtClean="0"/>
              <a:t>){}</a:t>
            </a:r>
          </a:p>
          <a:p>
            <a:pPr algn="r" rtl="1"/>
            <a:endParaRPr lang="en-US" dirty="0"/>
          </a:p>
          <a:p>
            <a:pPr algn="r" rtl="1"/>
            <a:endParaRPr lang="en-US" dirty="0" smtClean="0"/>
          </a:p>
          <a:p>
            <a:pPr algn="r" rtl="1"/>
            <a:r>
              <a:rPr lang="en-US" dirty="0" smtClean="0"/>
              <a:t>Import</a:t>
            </a:r>
          </a:p>
          <a:p>
            <a:pPr algn="r" rtl="1"/>
            <a:r>
              <a:rPr lang="en-US" dirty="0" err="1"/>
              <a:t>const</a:t>
            </a:r>
            <a:r>
              <a:rPr lang="en-US" dirty="0"/>
              <a:t> </a:t>
            </a:r>
            <a:r>
              <a:rPr lang="en-US" dirty="0" err="1"/>
              <a:t>addNumbers</a:t>
            </a:r>
            <a:r>
              <a:rPr lang="en-US" dirty="0"/>
              <a:t> = require('./</a:t>
            </a:r>
            <a:r>
              <a:rPr lang="en-US" dirty="0" err="1"/>
              <a:t>myModule</a:t>
            </a:r>
            <a:r>
              <a:rPr lang="en-US" dirty="0"/>
              <a:t>');</a:t>
            </a:r>
            <a:endParaRPr lang="he-IL" dirty="0"/>
          </a:p>
          <a:p>
            <a:pPr algn="r" rtl="1"/>
            <a:endParaRPr lang="he-IL" dirty="0" smtClean="0"/>
          </a:p>
          <a:p>
            <a:pPr algn="r" rtl="1"/>
            <a:r>
              <a:rPr lang="he-IL" dirty="0" smtClean="0"/>
              <a:t>הפונקציה  </a:t>
            </a:r>
            <a:r>
              <a:rPr lang="en-US" dirty="0" smtClean="0"/>
              <a:t>require</a:t>
            </a:r>
            <a:r>
              <a:rPr lang="he-IL" dirty="0"/>
              <a:t> </a:t>
            </a:r>
            <a:r>
              <a:rPr lang="he-IL" dirty="0" smtClean="0"/>
              <a:t>מקבלת בקלט את מיקום הקובץ</a:t>
            </a:r>
            <a:endParaRPr lang="he-IL"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92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432" y="102920"/>
            <a:ext cx="7098891" cy="7140416"/>
          </a:xfrm>
          <a:prstGeom prst="rect">
            <a:avLst/>
          </a:prstGeom>
          <a:noFill/>
        </p:spPr>
        <p:txBody>
          <a:bodyPr wrap="square" rtlCol="0">
            <a:spAutoFit/>
          </a:bodyPr>
          <a:lstStyle/>
          <a:p>
            <a:pPr algn="r" rtl="1"/>
            <a:r>
              <a:rPr lang="en-US" sz="2000" dirty="0" smtClean="0"/>
              <a:t>Build in modules</a:t>
            </a:r>
          </a:p>
          <a:p>
            <a:pPr algn="r" rtl="1"/>
            <a:endParaRPr lang="en-US" sz="2000" dirty="0"/>
          </a:p>
          <a:p>
            <a:pPr algn="r" rtl="1"/>
            <a:r>
              <a:rPr lang="he-IL" dirty="0" smtClean="0"/>
              <a:t>ב </a:t>
            </a:r>
            <a:r>
              <a:rPr lang="en-US" dirty="0" err="1" smtClean="0"/>
              <a:t>nodejs</a:t>
            </a:r>
            <a:r>
              <a:rPr lang="he-IL" dirty="0" smtClean="0"/>
              <a:t> עם ההתקנה באים חבילות מובנות העיקריות שבהם:</a:t>
            </a:r>
          </a:p>
          <a:p>
            <a:pPr algn="r" rtl="1"/>
            <a:endParaRPr lang="he-IL" dirty="0"/>
          </a:p>
          <a:p>
            <a:pPr lvl="0" algn="r" rtl="1"/>
            <a:r>
              <a:rPr lang="en-US" altLang="en-US" sz="1600" b="1" dirty="0">
                <a:solidFill>
                  <a:srgbClr val="202124"/>
                </a:solidFill>
                <a:latin typeface="inherit"/>
              </a:rPr>
              <a:t>fs</a:t>
            </a:r>
            <a:r>
              <a:rPr lang="en-US" altLang="en-US" dirty="0">
                <a:solidFill>
                  <a:srgbClr val="202124"/>
                </a:solidFill>
                <a:latin typeface="inherit"/>
              </a:rPr>
              <a:t> </a:t>
            </a:r>
            <a:r>
              <a:rPr lang="ar-SA" altLang="en-US" dirty="0" smtClean="0">
                <a:solidFill>
                  <a:srgbClr val="202124"/>
                </a:solidFill>
                <a:latin typeface="inherit"/>
                <a:cs typeface="Arial" panose="020B0604020202020204" pitchFamily="34" charset="0"/>
              </a:rPr>
              <a:t>(</a:t>
            </a:r>
            <a:r>
              <a:rPr lang="he-IL" altLang="en-US" dirty="0">
                <a:solidFill>
                  <a:srgbClr val="202124"/>
                </a:solidFill>
                <a:latin typeface="inherit"/>
                <a:cs typeface="Arial" panose="020B0604020202020204" pitchFamily="34" charset="0"/>
              </a:rPr>
              <a:t>מערכת קבצים): מספקת דרך לעבוד עם מערכת הקבצים במחשב, ומאפשרת לך לקרוא, לכתוב ולתפעל קבצים וספריות</a:t>
            </a:r>
            <a:r>
              <a:rPr lang="en-US" altLang="en-US" dirty="0" smtClean="0">
                <a:solidFill>
                  <a:srgbClr val="202124"/>
                </a:solidFill>
                <a:latin typeface="inherit"/>
              </a:rPr>
              <a:t>.</a:t>
            </a:r>
          </a:p>
          <a:p>
            <a:pPr lvl="0" algn="r" rtl="1"/>
            <a:endParaRPr lang="en-US" altLang="en-US" dirty="0" smtClean="0">
              <a:solidFill>
                <a:srgbClr val="202124"/>
              </a:solidFill>
              <a:latin typeface="inherit"/>
            </a:endParaRPr>
          </a:p>
          <a:p>
            <a:pPr lvl="0" algn="r" rtl="1"/>
            <a:r>
              <a:rPr lang="en-US" altLang="en-US" dirty="0" smtClean="0">
                <a:solidFill>
                  <a:srgbClr val="202124"/>
                </a:solidFill>
                <a:latin typeface="inherit"/>
              </a:rPr>
              <a:t> </a:t>
            </a:r>
            <a:r>
              <a:rPr lang="en-US" altLang="en-US" sz="1600" b="1" dirty="0" smtClean="0">
                <a:solidFill>
                  <a:srgbClr val="202124"/>
                </a:solidFill>
                <a:latin typeface="inherit"/>
              </a:rPr>
              <a:t>http</a:t>
            </a:r>
            <a:r>
              <a:rPr lang="en-US" altLang="en-US" dirty="0" smtClean="0">
                <a:solidFill>
                  <a:srgbClr val="202124"/>
                </a:solidFill>
                <a:latin typeface="inherit"/>
              </a:rPr>
              <a:t> </a:t>
            </a:r>
            <a:r>
              <a:rPr lang="ar-SA" altLang="en-US" dirty="0" smtClean="0">
                <a:solidFill>
                  <a:srgbClr val="202124"/>
                </a:solidFill>
                <a:latin typeface="inherit"/>
                <a:cs typeface="Arial" panose="020B0604020202020204" pitchFamily="34" charset="0"/>
              </a:rPr>
              <a:t>(</a:t>
            </a:r>
            <a:r>
              <a:rPr lang="he-IL" altLang="en-US" dirty="0">
                <a:solidFill>
                  <a:srgbClr val="202124"/>
                </a:solidFill>
                <a:latin typeface="inherit"/>
                <a:cs typeface="Arial" panose="020B0604020202020204" pitchFamily="34" charset="0"/>
              </a:rPr>
              <a:t>פרוטוקול העברת היפרטקסט): מספק דרך ליצור שרת</a:t>
            </a:r>
            <a:r>
              <a:rPr lang="en-US" altLang="en-US" dirty="0">
                <a:solidFill>
                  <a:srgbClr val="202124"/>
                </a:solidFill>
                <a:latin typeface="inherit"/>
              </a:rPr>
              <a:t> HTTP </a:t>
            </a:r>
            <a:r>
              <a:rPr lang="he-IL" altLang="en-US" dirty="0">
                <a:solidFill>
                  <a:srgbClr val="202124"/>
                </a:solidFill>
                <a:latin typeface="inherit"/>
                <a:cs typeface="Arial" panose="020B0604020202020204" pitchFamily="34" charset="0"/>
              </a:rPr>
              <a:t>שיכול להגיב </a:t>
            </a:r>
            <a:r>
              <a:rPr lang="he-IL" altLang="en-US" dirty="0" smtClean="0">
                <a:solidFill>
                  <a:srgbClr val="202124"/>
                </a:solidFill>
                <a:latin typeface="inherit"/>
                <a:cs typeface="Arial" panose="020B0604020202020204" pitchFamily="34" charset="0"/>
              </a:rPr>
              <a:t>לבקשות</a:t>
            </a:r>
            <a:r>
              <a:rPr lang="en-US" altLang="en-US" dirty="0" smtClean="0">
                <a:solidFill>
                  <a:srgbClr val="202124"/>
                </a:solidFill>
                <a:latin typeface="inherit"/>
              </a:rPr>
              <a:t> HTTP.</a:t>
            </a:r>
          </a:p>
          <a:p>
            <a:pPr lvl="0" algn="r" rtl="1"/>
            <a:r>
              <a:rPr lang="en-US" altLang="en-US" dirty="0" smtClean="0">
                <a:solidFill>
                  <a:srgbClr val="202124"/>
                </a:solidFill>
                <a:latin typeface="inherit"/>
              </a:rPr>
              <a:t> </a:t>
            </a:r>
            <a:r>
              <a:rPr lang="en-US" altLang="en-US" sz="1600" b="1" dirty="0" smtClean="0">
                <a:solidFill>
                  <a:srgbClr val="202124"/>
                </a:solidFill>
                <a:latin typeface="inherit"/>
              </a:rPr>
              <a:t>path</a:t>
            </a:r>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מספק כלי עזר לעבודה עם נתיבים וספריות קבצים, כולל פתרון והצטרפות של נתיבים, וקבלת מידע על סיומת או שם בסיס של קובץ. </a:t>
            </a:r>
            <a:endParaRPr lang="en-US" altLang="en-US" dirty="0" smtClean="0">
              <a:solidFill>
                <a:srgbClr val="202124"/>
              </a:solidFill>
              <a:latin typeface="inherit"/>
              <a:cs typeface="Arial" panose="020B0604020202020204" pitchFamily="34" charset="0"/>
            </a:endParaRPr>
          </a:p>
          <a:p>
            <a:pPr lvl="0" algn="r" rtl="1"/>
            <a:endParaRPr lang="en-US" altLang="en-US" dirty="0" smtClean="0">
              <a:solidFill>
                <a:srgbClr val="202124"/>
              </a:solidFill>
              <a:latin typeface="inherit"/>
              <a:cs typeface="Arial" panose="020B0604020202020204" pitchFamily="34" charset="0"/>
            </a:endParaRPr>
          </a:p>
          <a:p>
            <a:pPr lvl="0" algn="r" rtl="1"/>
            <a:r>
              <a:rPr lang="en-US" altLang="en-US" sz="1600" b="1" dirty="0" smtClean="0">
                <a:solidFill>
                  <a:srgbClr val="202124"/>
                </a:solidFill>
                <a:latin typeface="inherit"/>
                <a:cs typeface="Arial" panose="020B0604020202020204" pitchFamily="34" charset="0"/>
              </a:rPr>
              <a:t>events</a:t>
            </a:r>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מספק דרך לעבוד עם אירועים ופולטי אירועים, ומאפשר לך ליצור ולטפל באירועים מותאמים אישית באפליקציה שלך</a:t>
            </a:r>
            <a:r>
              <a:rPr lang="en-US" altLang="en-US" dirty="0">
                <a:solidFill>
                  <a:srgbClr val="202124"/>
                </a:solidFill>
                <a:latin typeface="inherit"/>
              </a:rPr>
              <a:t>. </a:t>
            </a:r>
            <a:endParaRPr lang="en-US" altLang="en-US" dirty="0" smtClean="0">
              <a:solidFill>
                <a:srgbClr val="202124"/>
              </a:solidFill>
              <a:latin typeface="inherit"/>
            </a:endParaRPr>
          </a:p>
          <a:p>
            <a:pPr lvl="0" algn="r" rtl="1"/>
            <a:endParaRPr lang="en-US" altLang="en-US" dirty="0" smtClean="0">
              <a:solidFill>
                <a:srgbClr val="202124"/>
              </a:solidFill>
              <a:latin typeface="inherit"/>
            </a:endParaRPr>
          </a:p>
          <a:p>
            <a:pPr lvl="0" algn="r" rtl="1"/>
            <a:r>
              <a:rPr lang="en-US" altLang="en-US" sz="1600" b="1" dirty="0" err="1" smtClean="0">
                <a:solidFill>
                  <a:srgbClr val="202124"/>
                </a:solidFill>
                <a:latin typeface="inherit"/>
              </a:rPr>
              <a:t>util</a:t>
            </a:r>
            <a:r>
              <a:rPr lang="en-US" altLang="en-US" dirty="0" smtClean="0">
                <a:solidFill>
                  <a:srgbClr val="202124"/>
                </a:solidFill>
                <a:latin typeface="inherit"/>
              </a:rPr>
              <a:t>: </a:t>
            </a:r>
            <a:r>
              <a:rPr lang="he-IL" altLang="en-US" dirty="0">
                <a:solidFill>
                  <a:srgbClr val="202124"/>
                </a:solidFill>
                <a:latin typeface="inherit"/>
                <a:cs typeface="Arial" panose="020B0604020202020204" pitchFamily="34" charset="0"/>
              </a:rPr>
              <a:t>מספק אוסף של פונקציות שירות לעבודה עם אובייקטים, כולל עיצוב מחרוזות, עבודה עם המסוף ויצירת מחלקות מותאמות אישית משלך. </a:t>
            </a:r>
            <a:endParaRPr lang="en-US" altLang="en-US" dirty="0" smtClean="0">
              <a:solidFill>
                <a:srgbClr val="202124"/>
              </a:solidFill>
              <a:latin typeface="inherit"/>
              <a:cs typeface="Arial" panose="020B0604020202020204" pitchFamily="34" charset="0"/>
            </a:endParaRPr>
          </a:p>
          <a:p>
            <a:pPr lvl="0" algn="r" rtl="1"/>
            <a:endParaRPr lang="en-US" altLang="en-US" dirty="0" smtClean="0">
              <a:solidFill>
                <a:srgbClr val="202124"/>
              </a:solidFill>
              <a:latin typeface="inherit"/>
              <a:cs typeface="Arial" panose="020B0604020202020204" pitchFamily="34" charset="0"/>
            </a:endParaRPr>
          </a:p>
          <a:p>
            <a:pPr lvl="0" algn="r" rtl="1"/>
            <a:r>
              <a:rPr lang="en-US" altLang="en-US" sz="1600" b="1" dirty="0" smtClean="0">
                <a:solidFill>
                  <a:srgbClr val="202124"/>
                </a:solidFill>
                <a:latin typeface="inherit"/>
                <a:cs typeface="Arial" panose="020B0604020202020204" pitchFamily="34" charset="0"/>
              </a:rPr>
              <a:t>crypto</a:t>
            </a:r>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מספק פונקציונליות קריפטוגרפית, כולל הפקת גיבוב, הצפנה ופענוח של נתונים ויצירת מספרים אקראיים מאובטחים</a:t>
            </a:r>
            <a:r>
              <a:rPr lang="en-US" altLang="en-US" dirty="0" smtClean="0">
                <a:solidFill>
                  <a:srgbClr val="202124"/>
                </a:solidFill>
                <a:latin typeface="inherit"/>
              </a:rPr>
              <a:t>.</a:t>
            </a:r>
          </a:p>
          <a:p>
            <a:pPr lvl="0" algn="r" rtl="1"/>
            <a:endParaRPr lang="en-US" altLang="en-US" dirty="0" smtClean="0">
              <a:solidFill>
                <a:srgbClr val="202124"/>
              </a:solidFill>
              <a:latin typeface="inherit"/>
            </a:endParaRPr>
          </a:p>
          <a:p>
            <a:pPr lvl="0" algn="r" rtl="1"/>
            <a:r>
              <a:rPr lang="en-US" altLang="en-US" dirty="0" smtClean="0">
                <a:solidFill>
                  <a:srgbClr val="202124"/>
                </a:solidFill>
                <a:latin typeface="inherit"/>
              </a:rPr>
              <a:t> </a:t>
            </a:r>
            <a:r>
              <a:rPr lang="en-US" altLang="en-US" b="1" dirty="0" smtClean="0">
                <a:solidFill>
                  <a:srgbClr val="202124"/>
                </a:solidFill>
                <a:latin typeface="inherit"/>
              </a:rPr>
              <a:t>OS</a:t>
            </a:r>
            <a:r>
              <a:rPr lang="en-US" altLang="en-US" dirty="0" smtClean="0">
                <a:solidFill>
                  <a:srgbClr val="202124"/>
                </a:solidFill>
                <a:latin typeface="inherit"/>
              </a:rPr>
              <a:t> </a:t>
            </a:r>
            <a:r>
              <a:rPr lang="ar-SA" altLang="en-US" dirty="0">
                <a:solidFill>
                  <a:srgbClr val="202124"/>
                </a:solidFill>
                <a:latin typeface="inherit"/>
                <a:cs typeface="Arial" panose="020B0604020202020204" pitchFamily="34" charset="0"/>
              </a:rPr>
              <a:t>(</a:t>
            </a:r>
            <a:r>
              <a:rPr lang="he-IL" altLang="en-US" dirty="0">
                <a:solidFill>
                  <a:srgbClr val="202124"/>
                </a:solidFill>
                <a:latin typeface="inherit"/>
                <a:cs typeface="Arial" panose="020B0604020202020204" pitchFamily="34" charset="0"/>
              </a:rPr>
              <a:t>מערכת הפעלה): מספקת דרך לקבל מידע על מערכת ההפעלה של המחשב, כולל המעבד, הזיכרון וממשקי הרשת</a:t>
            </a:r>
            <a:r>
              <a:rPr lang="en-US" altLang="en-US" dirty="0">
                <a:solidFill>
                  <a:srgbClr val="202124"/>
                </a:solidFill>
                <a:latin typeface="inherit"/>
              </a:rPr>
              <a:t>. </a:t>
            </a:r>
            <a:endParaRPr lang="en-US" altLang="en-US" dirty="0" smtClean="0">
              <a:solidFill>
                <a:srgbClr val="202124"/>
              </a:solidFill>
              <a:latin typeface="inherit"/>
            </a:endParaRPr>
          </a:p>
          <a:p>
            <a:pPr lvl="0" algn="r" rtl="1"/>
            <a:endParaRPr lang="en-US" altLang="en-US" dirty="0" smtClean="0">
              <a:solidFill>
                <a:srgbClr val="202124"/>
              </a:solidFill>
              <a:latin typeface="inherit"/>
            </a:endParaRPr>
          </a:p>
          <a:p>
            <a:pPr lvl="0" algn="r" rtl="1"/>
            <a:r>
              <a:rPr lang="en-US" altLang="en-US" dirty="0">
                <a:solidFill>
                  <a:srgbClr val="202124"/>
                </a:solidFill>
                <a:latin typeface="inherit"/>
              </a:rPr>
              <a:t> </a:t>
            </a:r>
            <a:r>
              <a:rPr lang="en-US" altLang="en-US" b="1" dirty="0" err="1" smtClean="0">
                <a:solidFill>
                  <a:srgbClr val="202124"/>
                </a:solidFill>
                <a:latin typeface="inherit"/>
              </a:rPr>
              <a:t>querystring</a:t>
            </a:r>
            <a:r>
              <a:rPr lang="en-US" altLang="en-US" dirty="0" smtClean="0">
                <a:solidFill>
                  <a:srgbClr val="202124"/>
                </a:solidFill>
                <a:latin typeface="inherit"/>
              </a:rPr>
              <a:t>: </a:t>
            </a:r>
            <a:r>
              <a:rPr lang="he-IL" altLang="en-US" dirty="0">
                <a:solidFill>
                  <a:srgbClr val="202124"/>
                </a:solidFill>
                <a:latin typeface="inherit"/>
                <a:cs typeface="Arial" panose="020B0604020202020204" pitchFamily="34" charset="0"/>
              </a:rPr>
              <a:t>מספק כלי עזר לעבודה עם מחרוזות שאילתות, כולל ניתוח וקידוד של פרמטרי שאילתת כתובת</a:t>
            </a:r>
            <a:r>
              <a:rPr lang="en-US" altLang="en-US" dirty="0">
                <a:solidFill>
                  <a:srgbClr val="202124"/>
                </a:solidFill>
                <a:latin typeface="inherit"/>
              </a:rPr>
              <a:t> URL</a:t>
            </a:r>
            <a:r>
              <a:rPr lang="en-US" altLang="en-US" dirty="0" smtClean="0">
                <a:solidFill>
                  <a:srgbClr val="202124"/>
                </a:solidFill>
                <a:latin typeface="inherit"/>
              </a:rPr>
              <a:t>.</a:t>
            </a:r>
          </a:p>
          <a:p>
            <a:pPr lvl="0" algn="r" rtl="1"/>
            <a:endParaRPr lang="en-US" altLang="en-US" dirty="0" smtClean="0">
              <a:solidFill>
                <a:srgbClr val="202124"/>
              </a:solidFill>
              <a:latin typeface="inherit"/>
            </a:endParaRPr>
          </a:p>
          <a:p>
            <a:pPr lvl="0" algn="r" rtl="1"/>
            <a:r>
              <a:rPr lang="en-US" altLang="en-US" dirty="0" smtClean="0">
                <a:solidFill>
                  <a:srgbClr val="202124"/>
                </a:solidFill>
                <a:latin typeface="inherit"/>
              </a:rPr>
              <a:t> </a:t>
            </a:r>
            <a:r>
              <a:rPr lang="en-US" b="1" dirty="0" smtClean="0"/>
              <a:t>stream</a:t>
            </a:r>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מספק דרך לעבוד עם זרמי נתונים, כולל קריאה וכתיבה לקבצים ושקעי רשת</a:t>
            </a:r>
            <a:r>
              <a:rPr lang="he-IL" altLang="en-US" dirty="0" smtClean="0">
                <a:solidFill>
                  <a:srgbClr val="202124"/>
                </a:solidFill>
                <a:latin typeface="inherit"/>
                <a:cs typeface="Arial" panose="020B0604020202020204" pitchFamily="34" charset="0"/>
              </a:rPr>
              <a:t>.</a:t>
            </a:r>
            <a:endParaRPr lang="en-US" altLang="en-US" dirty="0" smtClean="0">
              <a:solidFill>
                <a:srgbClr val="202124"/>
              </a:solidFill>
              <a:latin typeface="inherit"/>
              <a:cs typeface="Arial" panose="020B0604020202020204" pitchFamily="34" charset="0"/>
            </a:endParaRPr>
          </a:p>
          <a:p>
            <a:pPr lvl="0" algn="r" rtl="1"/>
            <a:endParaRPr lang="en-US" altLang="en-US" dirty="0" smtClean="0">
              <a:solidFill>
                <a:srgbClr val="202124"/>
              </a:solidFill>
              <a:latin typeface="inherit"/>
              <a:cs typeface="Arial" panose="020B0604020202020204" pitchFamily="34" charset="0"/>
            </a:endParaRPr>
          </a:p>
          <a:p>
            <a:pPr lvl="0" algn="r" rtl="1"/>
            <a:r>
              <a:rPr lang="he-IL" altLang="en-US" dirty="0" smtClean="0">
                <a:solidFill>
                  <a:srgbClr val="202124"/>
                </a:solidFill>
                <a:latin typeface="inherit"/>
                <a:cs typeface="Arial" panose="020B0604020202020204" pitchFamily="34" charset="0"/>
              </a:rPr>
              <a:t> </a:t>
            </a:r>
            <a:r>
              <a:rPr lang="en-US" b="1" dirty="0"/>
              <a:t>buffer</a:t>
            </a:r>
            <a:r>
              <a:rPr lang="he-IL" altLang="en-US" dirty="0" smtClean="0">
                <a:solidFill>
                  <a:srgbClr val="202124"/>
                </a:solidFill>
                <a:latin typeface="inherit"/>
                <a:cs typeface="Arial" panose="020B0604020202020204" pitchFamily="34" charset="0"/>
              </a:rPr>
              <a:t>: </a:t>
            </a:r>
            <a:r>
              <a:rPr lang="he-IL" altLang="en-US" dirty="0">
                <a:solidFill>
                  <a:srgbClr val="202124"/>
                </a:solidFill>
                <a:latin typeface="inherit"/>
                <a:cs typeface="Arial" panose="020B0604020202020204" pitchFamily="34" charset="0"/>
              </a:rPr>
              <a:t>מספק דרך לעבוד עם נתונים בינאריים, כולל יצירה ותפעול מאגרים של נתונים גולמיים</a:t>
            </a:r>
            <a:r>
              <a:rPr lang="en-US" altLang="en-US" dirty="0">
                <a:solidFill>
                  <a:srgbClr val="202124"/>
                </a:solidFill>
                <a:latin typeface="inherit"/>
              </a:rPr>
              <a:t>.</a:t>
            </a:r>
            <a:r>
              <a:rPr lang="en-US" altLang="en-US" sz="200" dirty="0">
                <a:solidFill>
                  <a:schemeClr val="tx1"/>
                </a:solidFill>
              </a:rPr>
              <a:t> </a:t>
            </a:r>
            <a:endParaRPr lang="en-US" altLang="en-US" sz="1100" dirty="0">
              <a:solidFill>
                <a:schemeClr val="tx1"/>
              </a:solidFill>
              <a:latin typeface="Arial" panose="020B0604020202020204" pitchFamily="34" charset="0"/>
            </a:endParaRPr>
          </a:p>
          <a:p>
            <a:pPr algn="r" rtl="1"/>
            <a:endParaRPr lang="he-IL"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043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832" y="471948"/>
            <a:ext cx="7098891" cy="2554545"/>
          </a:xfrm>
          <a:prstGeom prst="rect">
            <a:avLst/>
          </a:prstGeom>
          <a:noFill/>
        </p:spPr>
        <p:txBody>
          <a:bodyPr wrap="square" rtlCol="0">
            <a:spAutoFit/>
          </a:bodyPr>
          <a:lstStyle/>
          <a:p>
            <a:pPr algn="r" rtl="1"/>
            <a:r>
              <a:rPr lang="en-US" sz="2000" dirty="0" err="1" smtClean="0"/>
              <a:t>Npm</a:t>
            </a:r>
            <a:endParaRPr lang="en-US" sz="2000" dirty="0" smtClean="0"/>
          </a:p>
          <a:p>
            <a:pPr algn="r" rtl="1"/>
            <a:endParaRPr lang="en-US" sz="2000" dirty="0" smtClean="0"/>
          </a:p>
          <a:p>
            <a:pPr lvl="0" algn="r" rtl="1"/>
            <a:r>
              <a:rPr lang="en-US" altLang="en-US" sz="1600" dirty="0" err="1">
                <a:solidFill>
                  <a:srgbClr val="202124"/>
                </a:solidFill>
                <a:latin typeface="inherit"/>
              </a:rPr>
              <a:t>npm</a:t>
            </a:r>
            <a:r>
              <a:rPr lang="en-US" altLang="en-US" sz="1600" dirty="0">
                <a:solidFill>
                  <a:srgbClr val="202124"/>
                </a:solidFill>
                <a:latin typeface="inherit"/>
              </a:rPr>
              <a:t> </a:t>
            </a:r>
            <a:r>
              <a:rPr lang="ar-SA" altLang="en-US" sz="1600" dirty="0" smtClean="0">
                <a:solidFill>
                  <a:srgbClr val="202124"/>
                </a:solidFill>
                <a:latin typeface="inherit"/>
                <a:cs typeface="Arial" panose="020B0604020202020204" pitchFamily="34" charset="0"/>
              </a:rPr>
              <a:t>(</a:t>
            </a:r>
            <a:r>
              <a:rPr lang="en-US" altLang="en-US" sz="1600" dirty="0" smtClean="0">
                <a:solidFill>
                  <a:srgbClr val="202124"/>
                </a:solidFill>
                <a:latin typeface="inherit"/>
                <a:cs typeface="Arial" panose="020B0604020202020204" pitchFamily="34" charset="0"/>
              </a:rPr>
              <a:t>node package manager</a:t>
            </a:r>
            <a:r>
              <a:rPr lang="he-IL" altLang="en-US" sz="1600" dirty="0" smtClean="0">
                <a:solidFill>
                  <a:srgbClr val="202124"/>
                </a:solidFill>
                <a:latin typeface="inherit"/>
                <a:cs typeface="Arial" panose="020B0604020202020204" pitchFamily="34" charset="0"/>
              </a:rPr>
              <a:t>) </a:t>
            </a:r>
            <a:r>
              <a:rPr lang="he-IL" altLang="en-US" sz="1600" dirty="0">
                <a:solidFill>
                  <a:srgbClr val="202124"/>
                </a:solidFill>
                <a:latin typeface="inherit"/>
                <a:cs typeface="Arial" panose="020B0604020202020204" pitchFamily="34" charset="0"/>
              </a:rPr>
              <a:t>הוא מנהל החבילות המוגדר כברירת מחדל עבור</a:t>
            </a:r>
            <a:r>
              <a:rPr lang="en-US" altLang="en-US" sz="1600" dirty="0">
                <a:solidFill>
                  <a:srgbClr val="202124"/>
                </a:solidFill>
                <a:latin typeface="inherit"/>
              </a:rPr>
              <a:t> Node.js, </a:t>
            </a:r>
            <a:r>
              <a:rPr lang="he-IL" altLang="en-US" sz="1600" dirty="0">
                <a:solidFill>
                  <a:srgbClr val="202124"/>
                </a:solidFill>
                <a:latin typeface="inherit"/>
                <a:cs typeface="Arial" panose="020B0604020202020204" pitchFamily="34" charset="0"/>
              </a:rPr>
              <a:t>שהיא סביבת זמן ריצה של</a:t>
            </a:r>
            <a:r>
              <a:rPr lang="en-US" altLang="en-US" sz="1600" dirty="0">
                <a:solidFill>
                  <a:srgbClr val="202124"/>
                </a:solidFill>
                <a:latin typeface="inherit"/>
              </a:rPr>
              <a:t> JavaScript. </a:t>
            </a:r>
            <a:r>
              <a:rPr lang="en-US" altLang="en-US" sz="1600" dirty="0" err="1">
                <a:solidFill>
                  <a:srgbClr val="202124"/>
                </a:solidFill>
                <a:latin typeface="inherit"/>
              </a:rPr>
              <a:t>npm</a:t>
            </a:r>
            <a:r>
              <a:rPr lang="en-US" altLang="en-US" sz="1600" dirty="0">
                <a:solidFill>
                  <a:srgbClr val="202124"/>
                </a:solidFill>
                <a:latin typeface="inherit"/>
              </a:rPr>
              <a:t> </a:t>
            </a:r>
            <a:r>
              <a:rPr lang="he-IL" altLang="en-US" sz="1600" dirty="0">
                <a:solidFill>
                  <a:srgbClr val="202124"/>
                </a:solidFill>
                <a:latin typeface="inherit"/>
                <a:cs typeface="Arial" panose="020B0604020202020204" pitchFamily="34" charset="0"/>
              </a:rPr>
              <a:t>משמש להתקנה, ניהול ושיתוף של חבילות או ספריות קוד שניתן להשתמש בהן בפרויקטים של</a:t>
            </a:r>
            <a:r>
              <a:rPr lang="en-US" altLang="en-US" sz="1600" dirty="0">
                <a:solidFill>
                  <a:srgbClr val="202124"/>
                </a:solidFill>
                <a:latin typeface="inherit"/>
              </a:rPr>
              <a:t> Node.js. </a:t>
            </a:r>
            <a:endParaRPr lang="en-US" altLang="en-US" sz="1600" dirty="0" smtClean="0">
              <a:solidFill>
                <a:srgbClr val="202124"/>
              </a:solidFill>
              <a:latin typeface="inherit"/>
            </a:endParaRPr>
          </a:p>
          <a:p>
            <a:pPr lvl="0" algn="r" rtl="1"/>
            <a:endParaRPr lang="en-US" altLang="en-US" sz="1600" dirty="0">
              <a:solidFill>
                <a:srgbClr val="202124"/>
              </a:solidFill>
              <a:latin typeface="inherit"/>
            </a:endParaRPr>
          </a:p>
          <a:p>
            <a:pPr lvl="0" algn="r" rtl="1"/>
            <a:r>
              <a:rPr lang="en-US" altLang="en-US" sz="2000" dirty="0">
                <a:solidFill>
                  <a:schemeClr val="tx1"/>
                </a:solidFill>
              </a:rPr>
              <a:t>https://www.npmjs.com/</a:t>
            </a:r>
            <a:br>
              <a:rPr lang="en-US" altLang="en-US" sz="2000" dirty="0">
                <a:solidFill>
                  <a:schemeClr val="tx1"/>
                </a:solidFill>
              </a:rPr>
            </a:br>
            <a:endParaRPr lang="en-US" altLang="en-US" sz="2000" dirty="0">
              <a:solidFill>
                <a:schemeClr val="tx1"/>
              </a:solidFill>
              <a:latin typeface="Arial" panose="020B0604020202020204" pitchFamily="34" charset="0"/>
            </a:endParaRPr>
          </a:p>
          <a:p>
            <a:pPr algn="r" rtl="1"/>
            <a:endParaRPr lang="en-US" sz="1600"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9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11516</TotalTime>
  <Words>681</Words>
  <Application>Microsoft Office PowerPoint</Application>
  <PresentationFormat>On-screen Show (4:3)</PresentationFormat>
  <Paragraphs>93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inherit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ruslan yakobov</cp:lastModifiedBy>
  <cp:revision>41</cp:revision>
  <dcterms:modified xsi:type="dcterms:W3CDTF">2023-02-21T06:16:02Z</dcterms:modified>
</cp:coreProperties>
</file>