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60" r:id="rId5"/>
    <p:sldId id="259" r:id="rId6"/>
    <p:sldId id="261" r:id="rId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580" y="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R="0" lvl="0" algn="ctr" rtl="0">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3"/>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9" name="Google Shape;49;p7"/>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7"/>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52"/>
        <p:cNvGrpSpPr/>
        <p:nvPr/>
      </p:nvGrpSpPr>
      <p:grpSpPr>
        <a:xfrm>
          <a:off x="0" y="0"/>
          <a:ext cx="0" cy="0"/>
          <a:chOff x="0" y="0"/>
          <a:chExt cx="0" cy="0"/>
        </a:xfrm>
      </p:grpSpPr>
      <p:sp>
        <p:nvSpPr>
          <p:cNvPr id="53" name="Google Shape;53;p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2" name="Google Shape;72;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8" name="Google Shape;78;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0" name="Google Shape;80;p1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a:t>
            </a:fld>
            <a:endParaRPr/>
          </a:p>
        </p:txBody>
      </p:sp>
      <p:sp>
        <p:nvSpPr>
          <p:cNvPr id="11" name="Google Shape;11;p1"/>
          <p:cNvSpPr/>
          <p:nvPr/>
        </p:nvSpPr>
        <p:spPr>
          <a:xfrm rot="-7726069">
            <a:off x="-2389264" y="4879126"/>
            <a:ext cx="3271016" cy="4498821"/>
          </a:xfrm>
          <a:prstGeom prst="rect">
            <a:avLst/>
          </a:prstGeom>
          <a:solidFill>
            <a:srgbClr val="00A099">
              <a:alpha val="7294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 name="Google Shape;12;p1"/>
          <p:cNvSpPr/>
          <p:nvPr/>
        </p:nvSpPr>
        <p:spPr>
          <a:xfrm rot="-3444072">
            <a:off x="-2706602" y="-2020441"/>
            <a:ext cx="3472051" cy="4498821"/>
          </a:xfrm>
          <a:prstGeom prst="rect">
            <a:avLst/>
          </a:prstGeom>
          <a:solidFill>
            <a:srgbClr val="51BE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 name="Google Shape;13;p1"/>
          <p:cNvSpPr txBox="1"/>
          <p:nvPr/>
        </p:nvSpPr>
        <p:spPr>
          <a:xfrm>
            <a:off x="-9185" y="6447894"/>
            <a:ext cx="4275666"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200" b="0" i="0" u="none" strike="noStrike" cap="none">
                <a:solidFill>
                  <a:schemeClr val="lt1"/>
                </a:solidFill>
                <a:latin typeface="Calibri"/>
                <a:ea typeface="Calibri"/>
                <a:cs typeface="Calibri"/>
                <a:sym typeface="Calibri"/>
              </a:rPr>
              <a:t>www.webschool.</a:t>
            </a:r>
            <a:r>
              <a:rPr lang="fr-FR" sz="1200">
                <a:solidFill>
                  <a:schemeClr val="lt1"/>
                </a:solidFill>
                <a:latin typeface="Calibri"/>
                <a:ea typeface="Calibri"/>
                <a:cs typeface="Calibri"/>
                <a:sym typeface="Calibri"/>
              </a:rPr>
              <a:t>co.il</a:t>
            </a:r>
            <a:endParaRPr sz="1200">
              <a:solidFill>
                <a:schemeClr val="lt1"/>
              </a:solidFill>
              <a:latin typeface="Calibri"/>
              <a:ea typeface="Calibri"/>
              <a:cs typeface="Calibri"/>
              <a:sym typeface="Calibri"/>
            </a:endParaRPr>
          </a:p>
        </p:txBody>
      </p:sp>
      <p:pic>
        <p:nvPicPr>
          <p:cNvPr id="14" name="Google Shape;14;p1"/>
          <p:cNvPicPr preferRelativeResize="0"/>
          <p:nvPr/>
        </p:nvPicPr>
        <p:blipFill>
          <a:blip r:embed="rId8">
            <a:alphaModFix/>
          </a:blip>
          <a:stretch>
            <a:fillRect/>
          </a:stretch>
        </p:blipFill>
        <p:spPr>
          <a:xfrm>
            <a:off x="7390200" y="5705175"/>
            <a:ext cx="1143000" cy="1143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7" r:id="rId5"/>
    <p:sldLayoutId id="2147483658"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nodejs.org/"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a:buNone/>
            </a:pPr>
            <a:endParaRPr sz="4400" b="0" i="0" u="none" strike="noStrike" cap="none">
              <a:solidFill>
                <a:schemeClr val="dk1"/>
              </a:solidFill>
              <a:latin typeface="Calibri"/>
              <a:ea typeface="Calibri"/>
              <a:cs typeface="Calibri"/>
              <a:sym typeface="Calibri"/>
            </a:endParaRPr>
          </a:p>
        </p:txBody>
      </p:sp>
      <p:sp>
        <p:nvSpPr>
          <p:cNvPr id="87" name="Google Shape;87;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888888"/>
              </a:buClr>
              <a:buSzPts val="3200"/>
              <a:buFont typeface="Arial"/>
              <a:buNone/>
            </a:pPr>
            <a:endParaRPr sz="3200" b="0" i="0" u="none" strike="noStrike" cap="none">
              <a:solidFill>
                <a:srgbClr val="888888"/>
              </a:solidFill>
              <a:latin typeface="Calibri"/>
              <a:ea typeface="Calibri"/>
              <a:cs typeface="Calibri"/>
              <a:sym typeface="Calibri"/>
            </a:endParaRPr>
          </a:p>
        </p:txBody>
      </p:sp>
      <p:pic>
        <p:nvPicPr>
          <p:cNvPr id="88" name="Google Shape;88;p13" descr="shutterstock_699634498.jpg"/>
          <p:cNvPicPr preferRelativeResize="0"/>
          <p:nvPr/>
        </p:nvPicPr>
        <p:blipFill rotWithShape="1">
          <a:blip r:embed="rId3">
            <a:alphaModFix/>
          </a:blip>
          <a:srcRect/>
          <a:stretch/>
        </p:blipFill>
        <p:spPr>
          <a:xfrm>
            <a:off x="-873030" y="0"/>
            <a:ext cx="10289185" cy="6858000"/>
          </a:xfrm>
          <a:prstGeom prst="rect">
            <a:avLst/>
          </a:prstGeom>
          <a:noFill/>
          <a:ln>
            <a:noFill/>
          </a:ln>
        </p:spPr>
      </p:pic>
      <p:sp>
        <p:nvSpPr>
          <p:cNvPr id="89" name="Google Shape;89;p13"/>
          <p:cNvSpPr/>
          <p:nvPr/>
        </p:nvSpPr>
        <p:spPr>
          <a:xfrm rot="1324023">
            <a:off x="1158836" y="-2641650"/>
            <a:ext cx="10157593" cy="4498821"/>
          </a:xfrm>
          <a:prstGeom prst="rect">
            <a:avLst/>
          </a:prstGeom>
          <a:solidFill>
            <a:srgbClr val="00A099">
              <a:alpha val="80000"/>
            </a:srgbClr>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13"/>
          <p:cNvSpPr/>
          <p:nvPr/>
        </p:nvSpPr>
        <p:spPr>
          <a:xfrm>
            <a:off x="444500" y="370284"/>
            <a:ext cx="1799166" cy="1799166"/>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13"/>
          <p:cNvSpPr/>
          <p:nvPr/>
        </p:nvSpPr>
        <p:spPr>
          <a:xfrm rot="1324023">
            <a:off x="-2095145" y="4608590"/>
            <a:ext cx="10157593" cy="4498821"/>
          </a:xfrm>
          <a:prstGeom prst="rect">
            <a:avLst/>
          </a:prstGeom>
          <a:solidFill>
            <a:srgbClr val="00A099">
              <a:alpha val="80000"/>
            </a:srgbClr>
          </a:solidFill>
          <a:ln>
            <a:noFill/>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13"/>
          <p:cNvSpPr txBox="1"/>
          <p:nvPr/>
        </p:nvSpPr>
        <p:spPr>
          <a:xfrm>
            <a:off x="3839843" y="7473"/>
            <a:ext cx="4889500" cy="14700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3600"/>
              <a:buFont typeface="Calibri"/>
              <a:buNone/>
            </a:pPr>
            <a:r>
              <a:rPr lang="fr-FR" sz="3600">
                <a:solidFill>
                  <a:schemeClr val="lt1"/>
                </a:solidFill>
                <a:latin typeface="Calibri"/>
                <a:ea typeface="Calibri"/>
                <a:cs typeface="Calibri"/>
                <a:sym typeface="Calibri"/>
              </a:rPr>
              <a:t>FULL STACK COURSE</a:t>
            </a:r>
            <a:endParaRPr sz="4400">
              <a:solidFill>
                <a:schemeClr val="lt1"/>
              </a:solidFill>
              <a:latin typeface="Calibri"/>
              <a:ea typeface="Calibri"/>
              <a:cs typeface="Calibri"/>
              <a:sym typeface="Calibri"/>
            </a:endParaRPr>
          </a:p>
        </p:txBody>
      </p:sp>
      <p:sp>
        <p:nvSpPr>
          <p:cNvPr id="93" name="Google Shape;93;p13"/>
          <p:cNvSpPr txBox="1"/>
          <p:nvPr/>
        </p:nvSpPr>
        <p:spPr>
          <a:xfrm>
            <a:off x="5873650" y="1200674"/>
            <a:ext cx="2137831"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200">
                <a:solidFill>
                  <a:srgbClr val="242064"/>
                </a:solidFill>
                <a:latin typeface="Calibri"/>
                <a:ea typeface="Calibri"/>
                <a:cs typeface="Calibri"/>
                <a:sym typeface="Calibri"/>
              </a:rPr>
              <a:t>משרד העבודה, הרווחה</a:t>
            </a:r>
            <a:endParaRPr sz="1200">
              <a:solidFill>
                <a:srgbClr val="242064"/>
              </a:solidFill>
              <a:latin typeface="Calibri"/>
              <a:ea typeface="Calibri"/>
              <a:cs typeface="Calibri"/>
              <a:sym typeface="Calibri"/>
            </a:endParaRPr>
          </a:p>
          <a:p>
            <a:pPr marL="0" marR="0" lvl="0" indent="0" algn="l" rtl="0">
              <a:spcBef>
                <a:spcPts val="0"/>
              </a:spcBef>
              <a:spcAft>
                <a:spcPts val="0"/>
              </a:spcAft>
              <a:buNone/>
            </a:pPr>
            <a:r>
              <a:rPr lang="fr-FR" sz="1200">
                <a:solidFill>
                  <a:srgbClr val="242064"/>
                </a:solidFill>
                <a:latin typeface="Calibri"/>
                <a:ea typeface="Calibri"/>
                <a:cs typeface="Calibri"/>
                <a:sym typeface="Calibri"/>
              </a:rPr>
              <a:t>והשירותים  החברתיים</a:t>
            </a:r>
            <a:endParaRPr sz="1200">
              <a:solidFill>
                <a:srgbClr val="242064"/>
              </a:solidFill>
              <a:latin typeface="Calibri"/>
              <a:ea typeface="Calibri"/>
              <a:cs typeface="Calibri"/>
              <a:sym typeface="Calibri"/>
            </a:endParaRPr>
          </a:p>
        </p:txBody>
      </p:sp>
      <p:pic>
        <p:nvPicPr>
          <p:cNvPr id="94" name="Google Shape;94;p13" descr="ministry_of_social_affairs_and_social_services.png"/>
          <p:cNvPicPr preferRelativeResize="0"/>
          <p:nvPr/>
        </p:nvPicPr>
        <p:blipFill rotWithShape="1">
          <a:blip r:embed="rId4">
            <a:alphaModFix/>
          </a:blip>
          <a:srcRect/>
          <a:stretch/>
        </p:blipFill>
        <p:spPr>
          <a:xfrm>
            <a:off x="7593344" y="1180701"/>
            <a:ext cx="502805" cy="502805"/>
          </a:xfrm>
          <a:prstGeom prst="rect">
            <a:avLst/>
          </a:prstGeom>
          <a:noFill/>
          <a:ln>
            <a:noFill/>
          </a:ln>
        </p:spPr>
      </p:pic>
      <p:sp>
        <p:nvSpPr>
          <p:cNvPr id="95" name="Google Shape;95;p13"/>
          <p:cNvSpPr txBox="1"/>
          <p:nvPr/>
        </p:nvSpPr>
        <p:spPr>
          <a:xfrm>
            <a:off x="562795" y="5123321"/>
            <a:ext cx="5189782" cy="1030958"/>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FFFFFF"/>
              </a:buClr>
              <a:buSzPts val="3330"/>
              <a:buFont typeface="Calibri"/>
              <a:buNone/>
            </a:pPr>
            <a:r>
              <a:rPr lang="fr-FR" sz="3330">
                <a:solidFill>
                  <a:srgbClr val="FFFFFF"/>
                </a:solidFill>
                <a:latin typeface="Calibri"/>
                <a:ea typeface="Calibri"/>
                <a:cs typeface="Calibri"/>
                <a:sym typeface="Calibri"/>
              </a:rPr>
              <a:t>Title of my class</a:t>
            </a:r>
            <a:endParaRPr sz="3330">
              <a:solidFill>
                <a:srgbClr val="FFFFFF"/>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3330"/>
              <a:buFont typeface="Calibri"/>
              <a:buNone/>
            </a:pPr>
            <a:endParaRPr sz="3330">
              <a:solidFill>
                <a:srgbClr val="FFFFFF"/>
              </a:solidFill>
              <a:latin typeface="Calibri"/>
              <a:ea typeface="Calibri"/>
              <a:cs typeface="Calibri"/>
              <a:sym typeface="Calibri"/>
            </a:endParaRPr>
          </a:p>
        </p:txBody>
      </p:sp>
      <p:sp>
        <p:nvSpPr>
          <p:cNvPr id="96" name="Google Shape;96;p13"/>
          <p:cNvSpPr txBox="1"/>
          <p:nvPr/>
        </p:nvSpPr>
        <p:spPr>
          <a:xfrm>
            <a:off x="624416" y="5819181"/>
            <a:ext cx="5189782" cy="1030958"/>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FFFFFF"/>
              </a:buClr>
              <a:buSzPts val="1600"/>
              <a:buFont typeface="Calibri"/>
              <a:buNone/>
            </a:pPr>
            <a:r>
              <a:rPr lang="fr-FR" sz="1600">
                <a:solidFill>
                  <a:srgbClr val="FFFFFF"/>
                </a:solidFill>
                <a:latin typeface="Calibri"/>
                <a:ea typeface="Calibri"/>
                <a:cs typeface="Calibri"/>
                <a:sym typeface="Calibri"/>
              </a:rPr>
              <a:t>By Lastname Firstname</a:t>
            </a:r>
            <a:endParaRPr sz="1600">
              <a:solidFill>
                <a:srgbClr val="FFFFFF"/>
              </a:solidFill>
              <a:latin typeface="Calibri"/>
              <a:ea typeface="Calibri"/>
              <a:cs typeface="Calibri"/>
              <a:sym typeface="Calibri"/>
            </a:endParaRPr>
          </a:p>
          <a:p>
            <a:pPr marL="0" marR="0" lvl="0" indent="0" algn="l" rtl="0">
              <a:spcBef>
                <a:spcPts val="0"/>
              </a:spcBef>
              <a:spcAft>
                <a:spcPts val="0"/>
              </a:spcAft>
              <a:buClr>
                <a:schemeClr val="dk1"/>
              </a:buClr>
              <a:buSzPts val="1600"/>
              <a:buFont typeface="Calibri"/>
              <a:buNone/>
            </a:pPr>
            <a:endParaRPr sz="1600">
              <a:solidFill>
                <a:srgbClr val="FFFFFF"/>
              </a:solidFill>
              <a:latin typeface="Calibri"/>
              <a:ea typeface="Calibri"/>
              <a:cs typeface="Calibri"/>
              <a:sym typeface="Calibri"/>
            </a:endParaRPr>
          </a:p>
        </p:txBody>
      </p:sp>
      <p:pic>
        <p:nvPicPr>
          <p:cNvPr id="97" name="Google Shape;97;p13"/>
          <p:cNvPicPr preferRelativeResize="0"/>
          <p:nvPr/>
        </p:nvPicPr>
        <p:blipFill>
          <a:blip r:embed="rId5">
            <a:alphaModFix/>
          </a:blip>
          <a:stretch>
            <a:fillRect/>
          </a:stretch>
        </p:blipFill>
        <p:spPr>
          <a:xfrm>
            <a:off x="692051" y="616775"/>
            <a:ext cx="1251550" cy="1251575"/>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14"/>
          <p:cNvSpPr txBox="1"/>
          <p:nvPr/>
        </p:nvSpPr>
        <p:spPr>
          <a:xfrm>
            <a:off x="2889504" y="2297364"/>
            <a:ext cx="4959833" cy="206210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dirty="0" err="1" smtClean="0">
                <a:solidFill>
                  <a:schemeClr val="dk1"/>
                </a:solidFill>
                <a:latin typeface="Calibri"/>
                <a:cs typeface="Calibri"/>
                <a:sym typeface="Calibri"/>
              </a:rPr>
              <a:t>Nir</a:t>
            </a:r>
            <a:r>
              <a:rPr lang="en-US" sz="3200" dirty="0" smtClean="0">
                <a:solidFill>
                  <a:schemeClr val="dk1"/>
                </a:solidFill>
                <a:latin typeface="Calibri"/>
                <a:cs typeface="Calibri"/>
                <a:sym typeface="Calibri"/>
              </a:rPr>
              <a:t> </a:t>
            </a:r>
            <a:r>
              <a:rPr lang="en-US" sz="3200" dirty="0" err="1" smtClean="0">
                <a:solidFill>
                  <a:schemeClr val="dk1"/>
                </a:solidFill>
                <a:latin typeface="Calibri"/>
                <a:cs typeface="Calibri"/>
                <a:sym typeface="Calibri"/>
              </a:rPr>
              <a:t>Yakobov</a:t>
            </a:r>
            <a:endParaRPr dirty="0"/>
          </a:p>
          <a:p>
            <a:pPr marL="0" marR="0" lvl="0" indent="0" algn="l" rtl="0">
              <a:spcBef>
                <a:spcPts val="0"/>
              </a:spcBef>
              <a:spcAft>
                <a:spcPts val="0"/>
              </a:spcAft>
              <a:buNone/>
            </a:pPr>
            <a:r>
              <a:rPr lang="en-US" sz="3200" dirty="0" err="1" smtClean="0">
                <a:solidFill>
                  <a:schemeClr val="dk1"/>
                </a:solidFill>
                <a:latin typeface="Calibri"/>
                <a:ea typeface="Calibri"/>
                <a:cs typeface="Calibri"/>
                <a:sym typeface="Calibri"/>
              </a:rPr>
              <a:t>Fullstack</a:t>
            </a:r>
            <a:r>
              <a:rPr lang="en-US" sz="3200" dirty="0" smtClean="0">
                <a:solidFill>
                  <a:schemeClr val="dk1"/>
                </a:solidFill>
                <a:latin typeface="Calibri"/>
                <a:ea typeface="Calibri"/>
                <a:cs typeface="Calibri"/>
                <a:sym typeface="Calibri"/>
              </a:rPr>
              <a:t> WEB Developer</a:t>
            </a:r>
            <a:endParaRPr dirty="0"/>
          </a:p>
          <a:p>
            <a:pPr marL="0" marR="0" lvl="0" indent="0" algn="l" rtl="0">
              <a:spcBef>
                <a:spcPts val="0"/>
              </a:spcBef>
              <a:spcAft>
                <a:spcPts val="0"/>
              </a:spcAft>
              <a:buNone/>
            </a:pPr>
            <a:r>
              <a:rPr lang="fr-FR" sz="3200" u="sng" dirty="0" smtClean="0">
                <a:solidFill>
                  <a:schemeClr val="hlink"/>
                </a:solidFill>
                <a:latin typeface="Calibri"/>
                <a:ea typeface="Calibri"/>
                <a:cs typeface="Calibri"/>
                <a:sym typeface="Calibri"/>
              </a:rPr>
              <a:t>nirkuba19999@gmail.com</a:t>
            </a:r>
            <a:r>
              <a:rPr lang="fr-FR" sz="3200"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fr-FR" sz="3200" dirty="0" smtClean="0">
                <a:solidFill>
                  <a:schemeClr val="dk1"/>
                </a:solidFill>
                <a:latin typeface="Calibri"/>
                <a:ea typeface="Calibri"/>
                <a:cs typeface="Calibri"/>
                <a:sym typeface="Calibri"/>
              </a:rPr>
              <a:t>0507481588</a:t>
            </a:r>
            <a:endParaRPr sz="3200" dirty="0">
              <a:solidFill>
                <a:schemeClr val="dk1"/>
              </a:solidFill>
              <a:latin typeface="Calibri"/>
              <a:ea typeface="Calibri"/>
              <a:cs typeface="Calibri"/>
              <a:sym typeface="Calibr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 y="2297364"/>
            <a:ext cx="2286000" cy="2286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20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33832" y="471948"/>
            <a:ext cx="7098891" cy="5663089"/>
          </a:xfrm>
          <a:prstGeom prst="rect">
            <a:avLst/>
          </a:prstGeom>
          <a:noFill/>
        </p:spPr>
        <p:txBody>
          <a:bodyPr wrap="square" rtlCol="0">
            <a:spAutoFit/>
          </a:bodyPr>
          <a:lstStyle/>
          <a:p>
            <a:pPr algn="r" rtl="1"/>
            <a:r>
              <a:rPr lang="he-IL" sz="2800" dirty="0" smtClean="0"/>
              <a:t>מזה </a:t>
            </a:r>
            <a:r>
              <a:rPr lang="en-US" sz="2800" dirty="0" err="1" smtClean="0"/>
              <a:t>nodejs</a:t>
            </a:r>
            <a:r>
              <a:rPr lang="he-IL" sz="2800" dirty="0" smtClean="0"/>
              <a:t>?</a:t>
            </a:r>
            <a:endParaRPr lang="en-US" sz="2800" dirty="0" smtClean="0"/>
          </a:p>
          <a:p>
            <a:pPr algn="r" rtl="1"/>
            <a:endParaRPr lang="en-US" sz="2800" dirty="0"/>
          </a:p>
          <a:p>
            <a:pPr lvl="0" algn="r" rtl="1"/>
            <a:r>
              <a:rPr lang="en-US" altLang="en-US" sz="2800" dirty="0">
                <a:solidFill>
                  <a:srgbClr val="202124"/>
                </a:solidFill>
                <a:latin typeface="inherit"/>
                <a:cs typeface="Arial" panose="020B0604020202020204" pitchFamily="34" charset="0"/>
              </a:rPr>
              <a:t>Node.js </a:t>
            </a:r>
            <a:r>
              <a:rPr lang="he-IL" altLang="en-US" sz="2800" dirty="0">
                <a:solidFill>
                  <a:srgbClr val="202124"/>
                </a:solidFill>
                <a:latin typeface="inherit"/>
                <a:cs typeface="Arial" panose="020B0604020202020204" pitchFamily="34" charset="0"/>
              </a:rPr>
              <a:t>היא סביבת זמן ריצה של</a:t>
            </a:r>
            <a:r>
              <a:rPr lang="en-US" altLang="en-US" sz="2800" dirty="0">
                <a:solidFill>
                  <a:srgbClr val="202124"/>
                </a:solidFill>
                <a:latin typeface="inherit"/>
                <a:cs typeface="Arial" panose="020B0604020202020204" pitchFamily="34" charset="0"/>
              </a:rPr>
              <a:t> JavaScript </a:t>
            </a:r>
            <a:r>
              <a:rPr lang="he-IL" altLang="en-US" sz="2800" dirty="0">
                <a:solidFill>
                  <a:srgbClr val="202124"/>
                </a:solidFill>
                <a:latin typeface="inherit"/>
                <a:cs typeface="Arial" panose="020B0604020202020204" pitchFamily="34" charset="0"/>
              </a:rPr>
              <a:t>חוצת פלטפורמות, קוד פתוח שמבצעת קוד</a:t>
            </a:r>
            <a:r>
              <a:rPr lang="en-US" altLang="en-US" sz="2800" dirty="0">
                <a:solidFill>
                  <a:srgbClr val="202124"/>
                </a:solidFill>
                <a:latin typeface="inherit"/>
                <a:cs typeface="Arial" panose="020B0604020202020204" pitchFamily="34" charset="0"/>
              </a:rPr>
              <a:t> JavaScript </a:t>
            </a:r>
            <a:r>
              <a:rPr lang="he-IL" altLang="en-US" sz="2800" dirty="0">
                <a:solidFill>
                  <a:srgbClr val="202124"/>
                </a:solidFill>
                <a:latin typeface="inherit"/>
                <a:cs typeface="Arial" panose="020B0604020202020204" pitchFamily="34" charset="0"/>
              </a:rPr>
              <a:t>בצד השרת. הוא נוצר בשנת 2009 על ידי</a:t>
            </a:r>
            <a:r>
              <a:rPr lang="en-US" altLang="en-US" sz="2800" dirty="0">
                <a:solidFill>
                  <a:srgbClr val="202124"/>
                </a:solidFill>
                <a:latin typeface="inherit"/>
                <a:cs typeface="Arial" panose="020B0604020202020204" pitchFamily="34" charset="0"/>
              </a:rPr>
              <a:t> Ryan Dahl </a:t>
            </a:r>
            <a:r>
              <a:rPr lang="he-IL" altLang="en-US" sz="2800" dirty="0">
                <a:solidFill>
                  <a:srgbClr val="202124"/>
                </a:solidFill>
                <a:latin typeface="inherit"/>
                <a:cs typeface="Arial" panose="020B0604020202020204" pitchFamily="34" charset="0"/>
              </a:rPr>
              <a:t>והוא בנוי על מנוע</a:t>
            </a:r>
            <a:r>
              <a:rPr lang="en-US" altLang="en-US" sz="2800" dirty="0">
                <a:solidFill>
                  <a:srgbClr val="202124"/>
                </a:solidFill>
                <a:latin typeface="inherit"/>
                <a:cs typeface="Arial" panose="020B0604020202020204" pitchFamily="34" charset="0"/>
              </a:rPr>
              <a:t> V8 JavaScript </a:t>
            </a:r>
            <a:r>
              <a:rPr lang="he-IL" altLang="en-US" sz="2800" dirty="0">
                <a:solidFill>
                  <a:srgbClr val="202124"/>
                </a:solidFill>
                <a:latin typeface="inherit"/>
                <a:cs typeface="Arial" panose="020B0604020202020204" pitchFamily="34" charset="0"/>
              </a:rPr>
              <a:t>של גוגל</a:t>
            </a:r>
            <a:r>
              <a:rPr lang="en-US" altLang="en-US" sz="2800" dirty="0">
                <a:solidFill>
                  <a:srgbClr val="202124"/>
                </a:solidFill>
                <a:latin typeface="inherit"/>
                <a:cs typeface="Arial" panose="020B0604020202020204" pitchFamily="34" charset="0"/>
              </a:rPr>
              <a:t>. Node.js </a:t>
            </a:r>
            <a:r>
              <a:rPr lang="he-IL" altLang="en-US" sz="2800" dirty="0">
                <a:solidFill>
                  <a:srgbClr val="202124"/>
                </a:solidFill>
                <a:latin typeface="inherit"/>
                <a:cs typeface="Arial" panose="020B0604020202020204" pitchFamily="34" charset="0"/>
              </a:rPr>
              <a:t>מאפשר למפתחים לבנות יישומים מהירים, ניתנים להרחבה ויעילים שיכולים להתמודד עם כמויות גדולות של נתונים ותעבורה</a:t>
            </a:r>
            <a:r>
              <a:rPr lang="en-US" altLang="en-US" sz="2800" dirty="0">
                <a:solidFill>
                  <a:srgbClr val="202124"/>
                </a:solidFill>
                <a:latin typeface="inherit"/>
                <a:cs typeface="Arial" panose="020B0604020202020204" pitchFamily="34" charset="0"/>
              </a:rPr>
              <a:t>.</a:t>
            </a:r>
            <a:endParaRPr lang="en-US" altLang="en-US" sz="2800" dirty="0">
              <a:solidFill>
                <a:srgbClr val="202124"/>
              </a:solidFill>
              <a:latin typeface="Arial" panose="020B0604020202020204" pitchFamily="34" charset="0"/>
              <a:cs typeface="Arial" panose="020B0604020202020204" pitchFamily="34" charset="0"/>
            </a:endParaRPr>
          </a:p>
          <a:p>
            <a:pPr algn="r" rtl="1"/>
            <a:endParaRPr lang="he-IL" sz="2800" dirty="0" smtClean="0"/>
          </a:p>
          <a:p>
            <a:endParaRPr lang="he-IL" dirty="0"/>
          </a:p>
          <a:p>
            <a:pPr algn="r" rtl="1"/>
            <a:endParaRPr lang="he-IL" sz="2000" dirty="0"/>
          </a:p>
          <a:p>
            <a:pPr algn="r" rtl="1"/>
            <a:endParaRPr lang="he-IL" sz="2000" dirty="0" smtClean="0"/>
          </a:p>
        </p:txBody>
      </p:sp>
      <p:sp>
        <p:nvSpPr>
          <p:cNvPr id="3" name="Rectangle 1"/>
          <p:cNvSpPr>
            <a:spLocks noChangeArrowheads="1"/>
          </p:cNvSpPr>
          <p:nvPr/>
        </p:nvSpPr>
        <p:spPr bwMode="auto">
          <a:xfrm>
            <a:off x="0" y="43934"/>
            <a:ext cx="65" cy="36933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t/>
            </a:r>
            <a:br>
              <a:rPr kumimoji="0" lang="en-US" altLang="en-US" sz="600"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8439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31921" y="293564"/>
            <a:ext cx="6282813" cy="523220"/>
          </a:xfrm>
          <a:prstGeom prst="rect">
            <a:avLst/>
          </a:prstGeom>
          <a:noFill/>
        </p:spPr>
        <p:txBody>
          <a:bodyPr wrap="square" rtlCol="0">
            <a:spAutoFit/>
          </a:bodyPr>
          <a:lstStyle/>
          <a:p>
            <a:pPr algn="r" rtl="1"/>
            <a:r>
              <a:rPr lang="he-IL" sz="2800" dirty="0" smtClean="0"/>
              <a:t>למה?</a:t>
            </a:r>
            <a:endParaRPr lang="en-US" sz="2800" dirty="0"/>
          </a:p>
        </p:txBody>
      </p:sp>
      <p:sp>
        <p:nvSpPr>
          <p:cNvPr id="5" name="Rectangle 1"/>
          <p:cNvSpPr>
            <a:spLocks noChangeArrowheads="1"/>
          </p:cNvSpPr>
          <p:nvPr/>
        </p:nvSpPr>
        <p:spPr bwMode="auto">
          <a:xfrm>
            <a:off x="9061742" y="1118194"/>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0" y="43934"/>
            <a:ext cx="65" cy="36933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t/>
            </a:r>
            <a:br>
              <a:rPr kumimoji="0" lang="en-US" altLang="en-US" sz="600"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TextBox 7"/>
          <p:cNvSpPr txBox="1"/>
          <p:nvPr/>
        </p:nvSpPr>
        <p:spPr>
          <a:xfrm>
            <a:off x="1317523" y="1000221"/>
            <a:ext cx="7275871" cy="4247317"/>
          </a:xfrm>
          <a:prstGeom prst="rect">
            <a:avLst/>
          </a:prstGeom>
          <a:noFill/>
        </p:spPr>
        <p:txBody>
          <a:bodyPr wrap="square" rtlCol="0">
            <a:spAutoFit/>
          </a:bodyPr>
          <a:lstStyle/>
          <a:p>
            <a:pPr lvl="0" algn="r" rtl="1" eaLnBrk="0" fontAlgn="base" hangingPunct="0">
              <a:spcBef>
                <a:spcPct val="0"/>
              </a:spcBef>
              <a:spcAft>
                <a:spcPct val="0"/>
              </a:spcAft>
              <a:buClrTx/>
            </a:pPr>
            <a:r>
              <a:rPr lang="he-IL" altLang="en-US" sz="1800" dirty="0">
                <a:solidFill>
                  <a:srgbClr val="202124"/>
                </a:solidFill>
                <a:latin typeface="inherit"/>
                <a:cs typeface="Arial" panose="020B0604020202020204" pitchFamily="34" charset="0"/>
              </a:rPr>
              <a:t>אחד היתרונות העיקריים של</a:t>
            </a:r>
            <a:r>
              <a:rPr lang="en-US" altLang="en-US" sz="1800" dirty="0">
                <a:solidFill>
                  <a:srgbClr val="202124"/>
                </a:solidFill>
                <a:latin typeface="inherit"/>
                <a:cs typeface="Arial" panose="020B0604020202020204" pitchFamily="34" charset="0"/>
              </a:rPr>
              <a:t> Node.js </a:t>
            </a:r>
            <a:r>
              <a:rPr lang="he-IL" altLang="en-US" sz="1800" dirty="0">
                <a:solidFill>
                  <a:srgbClr val="202124"/>
                </a:solidFill>
                <a:latin typeface="inherit"/>
                <a:cs typeface="Arial" panose="020B0604020202020204" pitchFamily="34" charset="0"/>
              </a:rPr>
              <a:t>הוא היכולת שלו לטפל במספר חיבורים בו זמנית, מה שהופך אותו לבחירה אידיאלית עבור יישומים בזמן אמת כגון יישומי צ'אט, משחקים מקוונים ויישומים אחרים הדורשים תקשורת מהירה ויעילה בין לקוחות ושרתים</a:t>
            </a:r>
            <a:r>
              <a:rPr lang="en-US" altLang="en-US" sz="1800" dirty="0" smtClean="0">
                <a:solidFill>
                  <a:srgbClr val="202124"/>
                </a:solidFill>
                <a:latin typeface="inherit"/>
                <a:cs typeface="Arial" panose="020B0604020202020204" pitchFamily="34" charset="0"/>
              </a:rPr>
              <a:t>.</a:t>
            </a:r>
            <a:endParaRPr lang="he-IL" altLang="en-US" sz="1800" dirty="0" smtClean="0">
              <a:solidFill>
                <a:srgbClr val="202124"/>
              </a:solidFill>
              <a:latin typeface="inherit"/>
              <a:cs typeface="Arial" panose="020B0604020202020204" pitchFamily="34" charset="0"/>
            </a:endParaRPr>
          </a:p>
          <a:p>
            <a:pPr lvl="0" algn="r" rtl="1" eaLnBrk="0" fontAlgn="base" hangingPunct="0">
              <a:spcBef>
                <a:spcPct val="0"/>
              </a:spcBef>
              <a:spcAft>
                <a:spcPct val="0"/>
              </a:spcAft>
              <a:buClrTx/>
            </a:pPr>
            <a:endParaRPr lang="he-IL" altLang="en-US" sz="1800" dirty="0" smtClean="0">
              <a:solidFill>
                <a:srgbClr val="202124"/>
              </a:solidFill>
              <a:latin typeface="inherit"/>
              <a:cs typeface="Arial" panose="020B0604020202020204" pitchFamily="34" charset="0"/>
            </a:endParaRPr>
          </a:p>
          <a:p>
            <a:pPr algn="r" rtl="1" eaLnBrk="0" fontAlgn="base" hangingPunct="0">
              <a:spcBef>
                <a:spcPct val="0"/>
              </a:spcBef>
              <a:spcAft>
                <a:spcPct val="0"/>
              </a:spcAft>
              <a:buClrTx/>
            </a:pPr>
            <a:r>
              <a:rPr lang="he-IL" altLang="en-US" sz="1800" dirty="0">
                <a:solidFill>
                  <a:srgbClr val="202124"/>
                </a:solidFill>
                <a:latin typeface="inherit"/>
                <a:cs typeface="Arial" panose="020B0604020202020204" pitchFamily="34" charset="0"/>
              </a:rPr>
              <a:t>תכונה חשובה נוספת של</a:t>
            </a:r>
            <a:r>
              <a:rPr lang="en-US" altLang="en-US" sz="1800" dirty="0">
                <a:solidFill>
                  <a:srgbClr val="202124"/>
                </a:solidFill>
                <a:latin typeface="inherit"/>
                <a:cs typeface="Arial" panose="020B0604020202020204" pitchFamily="34" charset="0"/>
              </a:rPr>
              <a:t> Node.js </a:t>
            </a:r>
            <a:r>
              <a:rPr lang="he-IL" altLang="en-US" sz="1800" dirty="0">
                <a:solidFill>
                  <a:srgbClr val="202124"/>
                </a:solidFill>
                <a:latin typeface="inherit"/>
                <a:cs typeface="Arial" panose="020B0604020202020204" pitchFamily="34" charset="0"/>
              </a:rPr>
              <a:t>היא המערכת האקולוגית העשירה שלו של חבילות ומודולים, המנוהלים באמצעות הרישום</a:t>
            </a:r>
            <a:r>
              <a:rPr lang="en-US" altLang="en-US" sz="1800" dirty="0">
                <a:solidFill>
                  <a:srgbClr val="202124"/>
                </a:solidFill>
                <a:latin typeface="inherit"/>
                <a:cs typeface="Arial" panose="020B0604020202020204" pitchFamily="34" charset="0"/>
              </a:rPr>
              <a:t> </a:t>
            </a:r>
            <a:r>
              <a:rPr lang="en-US" altLang="en-US" sz="1800" dirty="0" err="1">
                <a:solidFill>
                  <a:srgbClr val="202124"/>
                </a:solidFill>
                <a:latin typeface="inherit"/>
                <a:cs typeface="Arial" panose="020B0604020202020204" pitchFamily="34" charset="0"/>
              </a:rPr>
              <a:t>npm</a:t>
            </a:r>
            <a:r>
              <a:rPr lang="en-US" altLang="en-US" sz="1800" dirty="0">
                <a:solidFill>
                  <a:srgbClr val="202124"/>
                </a:solidFill>
                <a:latin typeface="inherit"/>
                <a:cs typeface="Arial" panose="020B0604020202020204" pitchFamily="34" charset="0"/>
              </a:rPr>
              <a:t> (Node Package Manager). </a:t>
            </a:r>
            <a:r>
              <a:rPr lang="he-IL" altLang="en-US" sz="1800" dirty="0">
                <a:solidFill>
                  <a:srgbClr val="202124"/>
                </a:solidFill>
                <a:latin typeface="inherit"/>
                <a:cs typeface="Arial" panose="020B0604020202020204" pitchFamily="34" charset="0"/>
              </a:rPr>
              <a:t>החבילות והמודולים הללו מאפשרים למפתחים להרחיב בקלות את הפונקציונליות של היישומים שלהם ולהפחית את כמות הקוד שהם צריכים לכתוב מאפס</a:t>
            </a:r>
            <a:r>
              <a:rPr lang="en-US" altLang="en-US" sz="1800" dirty="0">
                <a:solidFill>
                  <a:srgbClr val="202124"/>
                </a:solidFill>
                <a:latin typeface="inherit"/>
                <a:cs typeface="Arial" panose="020B0604020202020204" pitchFamily="34" charset="0"/>
              </a:rPr>
              <a:t>.</a:t>
            </a:r>
            <a:endParaRPr lang="en-US" altLang="en-US" sz="1800" dirty="0">
              <a:solidFill>
                <a:srgbClr val="202124"/>
              </a:solidFill>
              <a:latin typeface="Arial" panose="020B0604020202020204" pitchFamily="34" charset="0"/>
              <a:cs typeface="Arial" panose="020B0604020202020204" pitchFamily="34" charset="0"/>
            </a:endParaRPr>
          </a:p>
          <a:p>
            <a:pPr lvl="0" algn="r" rtl="1" eaLnBrk="0" fontAlgn="base" hangingPunct="0">
              <a:spcBef>
                <a:spcPct val="0"/>
              </a:spcBef>
              <a:spcAft>
                <a:spcPct val="0"/>
              </a:spcAft>
              <a:buClrTx/>
            </a:pPr>
            <a:endParaRPr lang="he-IL" altLang="en-US" sz="1800" dirty="0" smtClean="0">
              <a:solidFill>
                <a:srgbClr val="202124"/>
              </a:solidFill>
              <a:latin typeface="Arial" panose="020B0604020202020204" pitchFamily="34" charset="0"/>
              <a:cs typeface="Arial" panose="020B0604020202020204" pitchFamily="34" charset="0"/>
            </a:endParaRPr>
          </a:p>
          <a:p>
            <a:pPr algn="r" rtl="1" eaLnBrk="0" fontAlgn="base" hangingPunct="0">
              <a:spcBef>
                <a:spcPct val="0"/>
              </a:spcBef>
              <a:spcAft>
                <a:spcPct val="0"/>
              </a:spcAft>
              <a:buClrTx/>
            </a:pPr>
            <a:r>
              <a:rPr lang="en-US" altLang="en-US" sz="1800" dirty="0">
                <a:solidFill>
                  <a:srgbClr val="202124"/>
                </a:solidFill>
                <a:latin typeface="inherit"/>
              </a:rPr>
              <a:t>Node.js </a:t>
            </a:r>
            <a:r>
              <a:rPr lang="he-IL" altLang="en-US" sz="1800" dirty="0">
                <a:solidFill>
                  <a:srgbClr val="202124"/>
                </a:solidFill>
                <a:latin typeface="inherit"/>
                <a:cs typeface="Arial" panose="020B0604020202020204" pitchFamily="34" charset="0"/>
              </a:rPr>
              <a:t>נמצא בשימוש על ידי חברות גדולות רבות, כולל</a:t>
            </a:r>
            <a:r>
              <a:rPr lang="en-US" altLang="en-US" sz="1800" dirty="0">
                <a:solidFill>
                  <a:srgbClr val="202124"/>
                </a:solidFill>
                <a:latin typeface="inherit"/>
              </a:rPr>
              <a:t> Netflix, Walmart </a:t>
            </a:r>
            <a:r>
              <a:rPr lang="he-IL" altLang="en-US" sz="1800" dirty="0">
                <a:solidFill>
                  <a:srgbClr val="202124"/>
                </a:solidFill>
                <a:latin typeface="inherit"/>
                <a:cs typeface="Arial" panose="020B0604020202020204" pitchFamily="34" charset="0"/>
              </a:rPr>
              <a:t>ו</a:t>
            </a:r>
            <a:r>
              <a:rPr lang="en-US" altLang="en-US" sz="1800" dirty="0">
                <a:solidFill>
                  <a:srgbClr val="202124"/>
                </a:solidFill>
                <a:latin typeface="inherit"/>
              </a:rPr>
              <a:t>-PayPal, </a:t>
            </a:r>
            <a:r>
              <a:rPr lang="he-IL" altLang="en-US" sz="1800" dirty="0">
                <a:solidFill>
                  <a:srgbClr val="202124"/>
                </a:solidFill>
                <a:latin typeface="inherit"/>
                <a:cs typeface="Arial" panose="020B0604020202020204" pitchFamily="34" charset="0"/>
              </a:rPr>
              <a:t>והוא נתמך על ידי קהילה גדולה וצומחת של מפתחים ותורמים</a:t>
            </a:r>
            <a:r>
              <a:rPr lang="en-US" altLang="en-US" sz="1800" dirty="0">
                <a:solidFill>
                  <a:srgbClr val="202124"/>
                </a:solidFill>
                <a:latin typeface="inherit"/>
              </a:rPr>
              <a:t>.</a:t>
            </a:r>
            <a:r>
              <a:rPr lang="en-US" altLang="en-US" sz="400" dirty="0">
                <a:solidFill>
                  <a:schemeClr val="tx1"/>
                </a:solidFill>
              </a:rPr>
              <a:t> </a:t>
            </a:r>
            <a:endParaRPr lang="en-US" altLang="en-US" dirty="0">
              <a:solidFill>
                <a:schemeClr val="tx1"/>
              </a:solidFill>
              <a:latin typeface="Arial" panose="020B0604020202020204" pitchFamily="34" charset="0"/>
            </a:endParaRPr>
          </a:p>
          <a:p>
            <a:pPr lvl="0" algn="r" rtl="1" eaLnBrk="0" fontAlgn="base" hangingPunct="0">
              <a:spcBef>
                <a:spcPct val="0"/>
              </a:spcBef>
              <a:spcAft>
                <a:spcPct val="0"/>
              </a:spcAft>
              <a:buClrTx/>
            </a:pPr>
            <a:endParaRPr lang="he-IL" altLang="en-US" sz="1800" dirty="0" smtClean="0">
              <a:solidFill>
                <a:srgbClr val="202124"/>
              </a:solidFill>
              <a:latin typeface="Arial" panose="020B0604020202020204" pitchFamily="34" charset="0"/>
              <a:cs typeface="Arial" panose="020B0604020202020204" pitchFamily="34" charset="0"/>
            </a:endParaRPr>
          </a:p>
          <a:p>
            <a:pPr lvl="0" algn="r" rtl="1" eaLnBrk="0" fontAlgn="base" hangingPunct="0">
              <a:spcBef>
                <a:spcPct val="0"/>
              </a:spcBef>
              <a:spcAft>
                <a:spcPct val="0"/>
              </a:spcAft>
              <a:buClrTx/>
            </a:pPr>
            <a:endParaRPr lang="en-US" altLang="en-US" sz="1800" dirty="0">
              <a:solidFill>
                <a:srgbClr val="202124"/>
              </a:solidFill>
              <a:latin typeface="Arial" panose="020B0604020202020204" pitchFamily="34" charset="0"/>
              <a:cs typeface="Arial" panose="020B0604020202020204" pitchFamily="34" charset="0"/>
            </a:endParaRPr>
          </a:p>
        </p:txBody>
      </p:sp>
      <p:sp>
        <p:nvSpPr>
          <p:cNvPr id="9" name="Rectangle 3"/>
          <p:cNvSpPr>
            <a:spLocks noChangeArrowheads="1"/>
          </p:cNvSpPr>
          <p:nvPr/>
        </p:nvSpPr>
        <p:spPr bwMode="auto">
          <a:xfrm>
            <a:off x="0" y="43934"/>
            <a:ext cx="65" cy="36933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t/>
            </a:r>
            <a:br>
              <a:rPr kumimoji="0" lang="en-US" altLang="en-US" sz="600"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4"/>
          <p:cNvSpPr>
            <a:spLocks noChangeArrowheads="1"/>
          </p:cNvSpPr>
          <p:nvPr/>
        </p:nvSpPr>
        <p:spPr bwMode="auto">
          <a:xfrm>
            <a:off x="9143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60895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4167" y="324465"/>
            <a:ext cx="6941574" cy="3785652"/>
          </a:xfrm>
          <a:prstGeom prst="rect">
            <a:avLst/>
          </a:prstGeom>
          <a:noFill/>
        </p:spPr>
        <p:txBody>
          <a:bodyPr wrap="square" rtlCol="0">
            <a:spAutoFit/>
          </a:bodyPr>
          <a:lstStyle/>
          <a:p>
            <a:pPr algn="r" rtl="1"/>
            <a:r>
              <a:rPr lang="he-IL" sz="2400" dirty="0" smtClean="0"/>
              <a:t>איך זה עובד?</a:t>
            </a:r>
            <a:endParaRPr lang="he-IL" sz="2400" dirty="0" smtClean="0"/>
          </a:p>
          <a:p>
            <a:pPr algn="r" rtl="1"/>
            <a:endParaRPr lang="he-IL" sz="2400" dirty="0" smtClean="0"/>
          </a:p>
          <a:p>
            <a:pPr lvl="0" algn="r" rtl="1"/>
            <a:r>
              <a:rPr lang="en-US" altLang="en-US" sz="2400" dirty="0" smtClean="0">
                <a:solidFill>
                  <a:srgbClr val="202124"/>
                </a:solidFill>
                <a:latin typeface="inherit"/>
              </a:rPr>
              <a:t>node.js </a:t>
            </a:r>
            <a:r>
              <a:rPr lang="he-IL" altLang="en-US" sz="2400" dirty="0">
                <a:solidFill>
                  <a:srgbClr val="202124"/>
                </a:solidFill>
                <a:latin typeface="inherit"/>
                <a:cs typeface="Arial" panose="020B0604020202020204" pitchFamily="34" charset="0"/>
              </a:rPr>
              <a:t>פועל על ידי שימוש במודל קלט/פלט מונחה אירועים שאינו חוסם, המאפשר לו לטפל במספר חיבורים ובקשות בו זמנית וביעילות. כאשר אפליקציית</a:t>
            </a:r>
            <a:r>
              <a:rPr lang="en-US" altLang="en-US" sz="2400" dirty="0">
                <a:solidFill>
                  <a:srgbClr val="202124"/>
                </a:solidFill>
                <a:latin typeface="inherit"/>
              </a:rPr>
              <a:t> Node.js </a:t>
            </a:r>
            <a:r>
              <a:rPr lang="he-IL" altLang="en-US" sz="2400" dirty="0">
                <a:solidFill>
                  <a:srgbClr val="202124"/>
                </a:solidFill>
                <a:latin typeface="inherit"/>
                <a:cs typeface="Arial" panose="020B0604020202020204" pitchFamily="34" charset="0"/>
              </a:rPr>
              <a:t>מתחילה, היא מאתחלת לולאת אירועים, המאזין לאירועים, כגון בקשות</a:t>
            </a:r>
            <a:r>
              <a:rPr lang="en-US" altLang="en-US" sz="2400" dirty="0">
                <a:solidFill>
                  <a:srgbClr val="202124"/>
                </a:solidFill>
                <a:latin typeface="inherit"/>
              </a:rPr>
              <a:t> HTTP </a:t>
            </a:r>
            <a:r>
              <a:rPr lang="he-IL" altLang="en-US" sz="2400" dirty="0">
                <a:solidFill>
                  <a:srgbClr val="202124"/>
                </a:solidFill>
                <a:latin typeface="inherit"/>
                <a:cs typeface="Arial" panose="020B0604020202020204" pitchFamily="34" charset="0"/>
              </a:rPr>
              <a:t>נכנסות או פעולות מערכת קבצים, ומעמידה אותן בתור לעיבוד. </a:t>
            </a:r>
            <a:endParaRPr lang="en-US" altLang="en-US" sz="2000" dirty="0">
              <a:solidFill>
                <a:schemeClr val="tx1"/>
              </a:solidFill>
              <a:latin typeface="Arial" panose="020B0604020202020204" pitchFamily="34" charset="0"/>
            </a:endParaRPr>
          </a:p>
          <a:p>
            <a:pPr algn="r" rtl="1"/>
            <a:endParaRPr lang="he-IL" sz="2400" dirty="0"/>
          </a:p>
          <a:p>
            <a:pPr algn="r" rtl="1"/>
            <a:endParaRPr lang="he-IL" sz="2400" dirty="0" smtClean="0"/>
          </a:p>
        </p:txBody>
      </p:sp>
      <p:sp>
        <p:nvSpPr>
          <p:cNvPr id="3" name="Rectangle 1"/>
          <p:cNvSpPr>
            <a:spLocks noChangeArrowheads="1"/>
          </p:cNvSpPr>
          <p:nvPr/>
        </p:nvSpPr>
        <p:spPr bwMode="auto">
          <a:xfrm>
            <a:off x="9143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70826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2155" y="806246"/>
            <a:ext cx="6803923" cy="4524315"/>
          </a:xfrm>
          <a:prstGeom prst="rect">
            <a:avLst/>
          </a:prstGeom>
          <a:noFill/>
        </p:spPr>
        <p:txBody>
          <a:bodyPr wrap="square" rtlCol="0">
            <a:spAutoFit/>
          </a:bodyPr>
          <a:lstStyle/>
          <a:p>
            <a:pPr algn="r" rtl="1"/>
            <a:r>
              <a:rPr lang="he-IL" sz="3200" dirty="0" smtClean="0"/>
              <a:t>התקנה:</a:t>
            </a:r>
          </a:p>
          <a:p>
            <a:pPr algn="r" rtl="1"/>
            <a:endParaRPr lang="he-IL" sz="3200" dirty="0"/>
          </a:p>
          <a:p>
            <a:pPr algn="r" rtl="1"/>
            <a:r>
              <a:rPr lang="en-US" sz="3200" dirty="0">
                <a:hlinkClick r:id="rId2"/>
              </a:rPr>
              <a:t>https://</a:t>
            </a:r>
            <a:r>
              <a:rPr lang="en-US" sz="3200" dirty="0" smtClean="0">
                <a:hlinkClick r:id="rId2"/>
              </a:rPr>
              <a:t>nodejs.org</a:t>
            </a:r>
            <a:endParaRPr lang="en-US" sz="3200" dirty="0" smtClean="0"/>
          </a:p>
          <a:p>
            <a:pPr algn="r" rtl="1"/>
            <a:endParaRPr lang="en-US" sz="3200" dirty="0"/>
          </a:p>
          <a:p>
            <a:pPr algn="r" rtl="1"/>
            <a:r>
              <a:rPr lang="he-IL" sz="3200" dirty="0" smtClean="0"/>
              <a:t>פתיחת העורך יצירת קובץ </a:t>
            </a:r>
          </a:p>
          <a:p>
            <a:pPr algn="r" rtl="1"/>
            <a:r>
              <a:rPr lang="en-US" sz="3200" dirty="0" smtClean="0"/>
              <a:t>Index.js</a:t>
            </a:r>
          </a:p>
          <a:p>
            <a:pPr algn="r" rtl="1"/>
            <a:endParaRPr lang="en-US" sz="3200" dirty="0"/>
          </a:p>
          <a:p>
            <a:pPr algn="r" rtl="1"/>
            <a:r>
              <a:rPr lang="he-IL" sz="3200" dirty="0" smtClean="0"/>
              <a:t>הרצת הקובץ בטרמניל  </a:t>
            </a:r>
          </a:p>
          <a:p>
            <a:pPr algn="r" rtl="1"/>
            <a:r>
              <a:rPr lang="en-US" sz="3200" dirty="0"/>
              <a:t>n</a:t>
            </a:r>
            <a:r>
              <a:rPr lang="en-US" sz="3200" dirty="0" smtClean="0"/>
              <a:t>ode index.js</a:t>
            </a:r>
            <a:endParaRPr lang="en-US" sz="3200" dirty="0" smtClean="0"/>
          </a:p>
        </p:txBody>
      </p:sp>
    </p:spTree>
    <p:extLst>
      <p:ext uri="{BB962C8B-B14F-4D97-AF65-F5344CB8AC3E}">
        <p14:creationId xmlns:p14="http://schemas.microsoft.com/office/powerpoint/2010/main" val="3048657429"/>
      </p:ext>
    </p:extLst>
  </p:cSld>
  <p:clrMapOvr>
    <a:masterClrMapping/>
  </p:clrMapOvr>
</p:sld>
</file>

<file path=ppt/theme/theme1.xml><?xml version="1.0" encoding="utf-8"?>
<a:theme xmlns:a="http://schemas.openxmlformats.org/drawingml/2006/main" name="Thème Office">
  <a:themeElements>
    <a:clrScheme name="Bureau">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2898</TotalTime>
  <Words>259</Words>
  <Application>Microsoft Office PowerPoint</Application>
  <PresentationFormat>On-screen Show (4:3)</PresentationFormat>
  <Paragraphs>35</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inherit</vt:lpstr>
      <vt:lpstr>Thème Office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ruslan yakobov</cp:lastModifiedBy>
  <cp:revision>32</cp:revision>
  <dcterms:modified xsi:type="dcterms:W3CDTF">2023-02-12T20:32:02Z</dcterms:modified>
</cp:coreProperties>
</file>