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77" r:id="rId11"/>
    <p:sldId id="268" r:id="rId12"/>
    <p:sldId id="274" r:id="rId13"/>
    <p:sldId id="269" r:id="rId14"/>
    <p:sldId id="275" r:id="rId15"/>
    <p:sldId id="276" r:id="rId16"/>
    <p:sldId id="270" r:id="rId17"/>
    <p:sldId id="272" r:id="rId18"/>
    <p:sldId id="273"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96" autoAdjust="0"/>
    <p:restoredTop sz="94660"/>
  </p:normalViewPr>
  <p:slideViewPr>
    <p:cSldViewPr snapToGrid="0">
      <p:cViewPr varScale="1">
        <p:scale>
          <a:sx n="83" d="100"/>
          <a:sy n="83"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15D3744-EAE2-4574-84E1-B87A2F3FE3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C01357B-0FE0-458E-93FD-F616301EDD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855534-07F8-4C98-871C-F739B46C8CF3}" type="datetimeFigureOut">
              <a:rPr lang="fr-FR" smtClean="0"/>
              <a:t>15/02/2022</a:t>
            </a:fld>
            <a:endParaRPr lang="fr-FR"/>
          </a:p>
        </p:txBody>
      </p:sp>
      <p:sp>
        <p:nvSpPr>
          <p:cNvPr id="4" name="Espace réservé du pied de page 3">
            <a:extLst>
              <a:ext uri="{FF2B5EF4-FFF2-40B4-BE49-F238E27FC236}">
                <a16:creationId xmlns:a16="http://schemas.microsoft.com/office/drawing/2014/main" id="{09D35AE4-26C9-4D27-8A4C-2776EC1A6F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Angèle MENDY</a:t>
            </a:r>
          </a:p>
        </p:txBody>
      </p:sp>
      <p:sp>
        <p:nvSpPr>
          <p:cNvPr id="5" name="Espace réservé du numéro de diapositive 4">
            <a:extLst>
              <a:ext uri="{FF2B5EF4-FFF2-40B4-BE49-F238E27FC236}">
                <a16:creationId xmlns:a16="http://schemas.microsoft.com/office/drawing/2014/main" id="{D4D1C6BD-2F77-4EF5-9E2E-1C62B33049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6D6C46-3A11-4200-8E23-BB6B32B5446B}" type="slidenum">
              <a:rPr lang="fr-FR" smtClean="0"/>
              <a:t>‹N°›</a:t>
            </a:fld>
            <a:endParaRPr lang="fr-FR"/>
          </a:p>
        </p:txBody>
      </p:sp>
    </p:spTree>
    <p:extLst>
      <p:ext uri="{BB962C8B-B14F-4D97-AF65-F5344CB8AC3E}">
        <p14:creationId xmlns:p14="http://schemas.microsoft.com/office/powerpoint/2010/main" val="17898761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2F2AE-D602-462D-9549-A602CFBB94BB}" type="datetimeFigureOut">
              <a:rPr lang="fr-FR" smtClean="0"/>
              <a:t>15/02/2022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Angèle MENDY</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C3BD3-C857-4B5E-B4B8-C5ACDFF57A7C}" type="slidenum">
              <a:rPr lang="fr-FR" smtClean="0"/>
              <a:t>‹N°›</a:t>
            </a:fld>
            <a:endParaRPr lang="fr-FR"/>
          </a:p>
        </p:txBody>
      </p:sp>
    </p:spTree>
    <p:extLst>
      <p:ext uri="{BB962C8B-B14F-4D97-AF65-F5344CB8AC3E}">
        <p14:creationId xmlns:p14="http://schemas.microsoft.com/office/powerpoint/2010/main" val="102217357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02/2022</a:t>
            </a:r>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02/2022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02/2022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02/2022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r>
              <a:rPr lang="fr-FR"/>
              <a:t>02/2022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02/2022</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02/2022</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02/2022</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02/2022</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02/2022</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fr-FR"/>
              <a:t>02/2022</a:t>
            </a:r>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fr-FR"/>
              <a:t>02/2022</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sv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sv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cnil.fr/fr/rgpd-exemples-de-mentions-dinformation"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EA13D-1A19-4716-B92E-02AEDF8100DC}"/>
              </a:ext>
            </a:extLst>
          </p:cNvPr>
          <p:cNvSpPr>
            <a:spLocks noGrp="1"/>
          </p:cNvSpPr>
          <p:nvPr>
            <p:ph type="ctrTitle"/>
          </p:nvPr>
        </p:nvSpPr>
        <p:spPr/>
        <p:txBody>
          <a:bodyPr>
            <a:noAutofit/>
          </a:bodyPr>
          <a:lstStyle/>
          <a:p>
            <a:pPr algn="ctr"/>
            <a:r>
              <a:rPr lang="fr-FR" sz="4400" b="1" i="0" dirty="0">
                <a:effectLst/>
                <a:latin typeface="Montserrat" panose="00000500000000000000" pitchFamily="2" charset="0"/>
              </a:rPr>
              <a:t>Analyse des indicateurs de l'égalité </a:t>
            </a:r>
            <a:br>
              <a:rPr lang="fr-FR" sz="4400" b="1" i="0" dirty="0">
                <a:effectLst/>
                <a:latin typeface="Montserrat" panose="00000500000000000000" pitchFamily="2" charset="0"/>
              </a:rPr>
            </a:br>
            <a:r>
              <a:rPr lang="fr-FR" sz="4400" b="1" i="0" dirty="0">
                <a:effectLst/>
                <a:latin typeface="Montserrat" panose="00000500000000000000" pitchFamily="2" charset="0"/>
              </a:rPr>
              <a:t>femme-homme </a:t>
            </a:r>
            <a:endParaRPr lang="fr-FR" sz="4400" dirty="0"/>
          </a:p>
        </p:txBody>
      </p:sp>
      <p:sp>
        <p:nvSpPr>
          <p:cNvPr id="3" name="Sous-titre 2">
            <a:extLst>
              <a:ext uri="{FF2B5EF4-FFF2-40B4-BE49-F238E27FC236}">
                <a16:creationId xmlns:a16="http://schemas.microsoft.com/office/drawing/2014/main" id="{2B6AD577-49F5-4A6D-BD59-F7E2F8D3E227}"/>
              </a:ext>
            </a:extLst>
          </p:cNvPr>
          <p:cNvSpPr>
            <a:spLocks noGrp="1"/>
          </p:cNvSpPr>
          <p:nvPr>
            <p:ph type="subTitle" idx="1"/>
          </p:nvPr>
        </p:nvSpPr>
        <p:spPr/>
        <p:txBody>
          <a:bodyPr/>
          <a:lstStyle/>
          <a:p>
            <a:pPr algn="r"/>
            <a:r>
              <a:rPr lang="fr-FR" sz="1800" b="1" i="0" dirty="0">
                <a:effectLst/>
                <a:latin typeface="Montserrat" panose="00000500000000000000" pitchFamily="2" charset="0"/>
              </a:rPr>
              <a:t>avec </a:t>
            </a:r>
            <a:r>
              <a:rPr lang="fr-FR" sz="1800" b="1" i="0" dirty="0" err="1">
                <a:effectLst/>
                <a:latin typeface="Montserrat" panose="00000500000000000000" pitchFamily="2" charset="0"/>
              </a:rPr>
              <a:t>Knime</a:t>
            </a:r>
            <a:endParaRPr lang="fr-FR" dirty="0"/>
          </a:p>
        </p:txBody>
      </p:sp>
    </p:spTree>
    <p:extLst>
      <p:ext uri="{BB962C8B-B14F-4D97-AF65-F5344CB8AC3E}">
        <p14:creationId xmlns:p14="http://schemas.microsoft.com/office/powerpoint/2010/main" val="116976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7F50BEB1-7783-4269-AD4D-8F66AEE61D17}"/>
              </a:ext>
            </a:extLst>
          </p:cNvPr>
          <p:cNvSpPr>
            <a:spLocks noGrp="1"/>
          </p:cNvSpPr>
          <p:nvPr>
            <p:ph type="dt" sz="half" idx="10"/>
          </p:nvPr>
        </p:nvSpPr>
        <p:spPr>
          <a:xfrm>
            <a:off x="7569684" y="505861"/>
            <a:ext cx="3500715" cy="309201"/>
          </a:xfrm>
        </p:spPr>
        <p:txBody>
          <a:bodyPr/>
          <a:lstStyle/>
          <a:p>
            <a:r>
              <a:rPr lang="fr-FR" sz="1200"/>
              <a:t>02/2022</a:t>
            </a:r>
            <a:endParaRPr lang="en-US" sz="1200" dirty="0"/>
          </a:p>
        </p:txBody>
      </p:sp>
      <p:sp>
        <p:nvSpPr>
          <p:cNvPr id="6" name="Titre 1">
            <a:extLst>
              <a:ext uri="{FF2B5EF4-FFF2-40B4-BE49-F238E27FC236}">
                <a16:creationId xmlns:a16="http://schemas.microsoft.com/office/drawing/2014/main" id="{872E820E-717E-4AF1-9B63-5B5565565FA0}"/>
              </a:ext>
            </a:extLst>
          </p:cNvPr>
          <p:cNvSpPr>
            <a:spLocks noGrp="1"/>
          </p:cNvSpPr>
          <p:nvPr>
            <p:ph type="title"/>
          </p:nvPr>
        </p:nvSpPr>
        <p:spPr>
          <a:xfrm>
            <a:off x="1391772" y="804163"/>
            <a:ext cx="9607661" cy="618237"/>
          </a:xfrm>
        </p:spPr>
        <p:txBody>
          <a:bodyPr/>
          <a:lstStyle/>
          <a:p>
            <a:r>
              <a:rPr lang="fr-FR" dirty="0"/>
              <a:t>T-TEST</a:t>
            </a:r>
          </a:p>
        </p:txBody>
      </p:sp>
      <p:sp>
        <p:nvSpPr>
          <p:cNvPr id="8" name="Rectangle 7">
            <a:extLst>
              <a:ext uri="{FF2B5EF4-FFF2-40B4-BE49-F238E27FC236}">
                <a16:creationId xmlns:a16="http://schemas.microsoft.com/office/drawing/2014/main" id="{211B3A57-1BC5-4F72-9F44-28D80D7F4B4B}"/>
              </a:ext>
            </a:extLst>
          </p:cNvPr>
          <p:cNvSpPr/>
          <p:nvPr/>
        </p:nvSpPr>
        <p:spPr>
          <a:xfrm>
            <a:off x="9338514" y="1860482"/>
            <a:ext cx="2392218" cy="4050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 t - Valeur obtenue de t : </a:t>
            </a:r>
          </a:p>
          <a:p>
            <a:pPr algn="ctr"/>
            <a:r>
              <a:rPr lang="fr-FR" sz="1200" dirty="0"/>
              <a:t>Le plus la valeur de t est grande, plus la probabilité que les résultats se soient produits par hasard est faible.</a:t>
            </a:r>
          </a:p>
          <a:p>
            <a:pPr algn="ctr"/>
            <a:endParaRPr lang="fr-FR" sz="1200" dirty="0"/>
          </a:p>
          <a:p>
            <a:pPr algn="ctr"/>
            <a:endParaRPr lang="fr-FR" sz="1200" dirty="0"/>
          </a:p>
          <a:p>
            <a:pPr algn="ctr"/>
            <a:r>
              <a:rPr lang="fr-FR" sz="1200" dirty="0"/>
              <a:t> </a:t>
            </a:r>
            <a:r>
              <a:rPr lang="fr-FR" sz="1200" dirty="0" err="1"/>
              <a:t>df</a:t>
            </a:r>
            <a:r>
              <a:rPr lang="fr-FR" sz="1200" dirty="0"/>
              <a:t> - Degrés de liberté : Taille de l'échantillon</a:t>
            </a:r>
          </a:p>
          <a:p>
            <a:pPr algn="ctr"/>
            <a:endParaRPr lang="fr-FR" sz="1200" dirty="0"/>
          </a:p>
          <a:p>
            <a:pPr algn="ctr"/>
            <a:r>
              <a:rPr lang="fr-FR" sz="1200" dirty="0"/>
              <a:t> </a:t>
            </a:r>
            <a:r>
              <a:rPr lang="fr-FR" sz="1200" dirty="0" err="1"/>
              <a:t>Sig</a:t>
            </a:r>
            <a:r>
              <a:rPr lang="fr-FR" sz="1200" dirty="0"/>
              <a:t> (bilatéral) p-value:  Probabilité que nos résultats se soient produits par hasard.</a:t>
            </a:r>
          </a:p>
          <a:p>
            <a:pPr algn="ctr"/>
            <a:endParaRPr lang="fr-FR" sz="1200" dirty="0"/>
          </a:p>
          <a:p>
            <a:pPr algn="ctr"/>
            <a:r>
              <a:rPr lang="fr-FR" sz="1200" i="1" dirty="0"/>
              <a:t>Données normalisées </a:t>
            </a:r>
          </a:p>
        </p:txBody>
      </p:sp>
      <p:pic>
        <p:nvPicPr>
          <p:cNvPr id="9" name="Espace réservé du contenu 5">
            <a:extLst>
              <a:ext uri="{FF2B5EF4-FFF2-40B4-BE49-F238E27FC236}">
                <a16:creationId xmlns:a16="http://schemas.microsoft.com/office/drawing/2014/main" id="{771524EA-F72B-4D73-B2E5-36C60AC98171}"/>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6735932" y="0"/>
            <a:ext cx="3500715" cy="2214763"/>
          </a:xfrm>
        </p:spPr>
      </p:pic>
      <p:sp>
        <p:nvSpPr>
          <p:cNvPr id="10" name="Rectangle 9">
            <a:extLst>
              <a:ext uri="{FF2B5EF4-FFF2-40B4-BE49-F238E27FC236}">
                <a16:creationId xmlns:a16="http://schemas.microsoft.com/office/drawing/2014/main" id="{AF2D5E03-717A-4826-BDE4-DFE5B6F1A0EE}"/>
              </a:ext>
            </a:extLst>
          </p:cNvPr>
          <p:cNvSpPr/>
          <p:nvPr/>
        </p:nvSpPr>
        <p:spPr>
          <a:xfrm>
            <a:off x="1391772" y="1393329"/>
            <a:ext cx="5569527" cy="459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H0: différences non significatives</a:t>
            </a:r>
          </a:p>
        </p:txBody>
      </p:sp>
      <p:graphicFrame>
        <p:nvGraphicFramePr>
          <p:cNvPr id="13" name="Espace réservé du contenu 12">
            <a:extLst>
              <a:ext uri="{FF2B5EF4-FFF2-40B4-BE49-F238E27FC236}">
                <a16:creationId xmlns:a16="http://schemas.microsoft.com/office/drawing/2014/main" id="{905058AF-F71A-40A4-80FD-D98FF3F5E492}"/>
              </a:ext>
            </a:extLst>
          </p:cNvPr>
          <p:cNvGraphicFramePr>
            <a:graphicFrameLocks noGrp="1"/>
          </p:cNvGraphicFramePr>
          <p:nvPr>
            <p:ph sz="half" idx="1"/>
            <p:extLst>
              <p:ext uri="{D42A27DB-BD31-4B8C-83A1-F6EECF244321}">
                <p14:modId xmlns:p14="http://schemas.microsoft.com/office/powerpoint/2010/main" val="3061029053"/>
              </p:ext>
            </p:extLst>
          </p:nvPr>
        </p:nvGraphicFramePr>
        <p:xfrm>
          <a:off x="995218" y="2069019"/>
          <a:ext cx="8102599" cy="3467073"/>
        </p:xfrm>
        <a:graphic>
          <a:graphicData uri="http://schemas.openxmlformats.org/drawingml/2006/table">
            <a:tbl>
              <a:tblPr/>
              <a:tblGrid>
                <a:gridCol w="2715234">
                  <a:extLst>
                    <a:ext uri="{9D8B030D-6E8A-4147-A177-3AD203B41FA5}">
                      <a16:colId xmlns:a16="http://schemas.microsoft.com/office/drawing/2014/main" val="1676842863"/>
                    </a:ext>
                  </a:extLst>
                </a:gridCol>
                <a:gridCol w="990857">
                  <a:extLst>
                    <a:ext uri="{9D8B030D-6E8A-4147-A177-3AD203B41FA5}">
                      <a16:colId xmlns:a16="http://schemas.microsoft.com/office/drawing/2014/main" val="465545039"/>
                    </a:ext>
                  </a:extLst>
                </a:gridCol>
                <a:gridCol w="1283855">
                  <a:extLst>
                    <a:ext uri="{9D8B030D-6E8A-4147-A177-3AD203B41FA5}">
                      <a16:colId xmlns:a16="http://schemas.microsoft.com/office/drawing/2014/main" val="562577621"/>
                    </a:ext>
                  </a:extLst>
                </a:gridCol>
                <a:gridCol w="1136072">
                  <a:extLst>
                    <a:ext uri="{9D8B030D-6E8A-4147-A177-3AD203B41FA5}">
                      <a16:colId xmlns:a16="http://schemas.microsoft.com/office/drawing/2014/main" val="2030791690"/>
                    </a:ext>
                  </a:extLst>
                </a:gridCol>
                <a:gridCol w="1976581">
                  <a:extLst>
                    <a:ext uri="{9D8B030D-6E8A-4147-A177-3AD203B41FA5}">
                      <a16:colId xmlns:a16="http://schemas.microsoft.com/office/drawing/2014/main" val="2347208965"/>
                    </a:ext>
                  </a:extLst>
                </a:gridCol>
              </a:tblGrid>
              <a:tr h="766545">
                <a:tc>
                  <a:txBody>
                    <a:bodyPr/>
                    <a:lstStyle/>
                    <a:p>
                      <a:pPr algn="ctr" fontAlgn="ctr"/>
                      <a:r>
                        <a:rPr lang="fr-FR" sz="1400" b="1" i="0" u="none" strike="noStrike" dirty="0">
                          <a:solidFill>
                            <a:srgbClr val="FFFFFF"/>
                          </a:solidFill>
                          <a:effectLst/>
                          <a:latin typeface="Calibri" panose="020F0502020204030204" pitchFamily="34" charset="0"/>
                        </a:rPr>
                        <a:t>Test </a:t>
                      </a:r>
                      <a:r>
                        <a:rPr lang="fr-FR" sz="1400" b="1" i="0" u="none" strike="noStrike" dirty="0" err="1">
                          <a:solidFill>
                            <a:srgbClr val="FFFFFF"/>
                          </a:solidFill>
                          <a:effectLst/>
                          <a:latin typeface="Calibri" panose="020F0502020204030204" pitchFamily="34" charset="0"/>
                        </a:rPr>
                        <a:t>Column</a:t>
                      </a:r>
                      <a:endParaRPr lang="fr-FR" sz="1400" b="1" i="0" u="none" strike="noStrike" dirty="0">
                        <a:solidFill>
                          <a:srgbClr val="FFFFFF"/>
                        </a:solidFill>
                        <a:effectLst/>
                        <a:latin typeface="Calibri" panose="020F0502020204030204" pitchFamily="34" charset="0"/>
                      </a:endParaRPr>
                    </a:p>
                  </a:txBody>
                  <a:tcPr marL="9265" marR="9265" marT="926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400" b="1" i="0" u="none" strike="noStrike" dirty="0">
                          <a:solidFill>
                            <a:srgbClr val="FFFFFF"/>
                          </a:solidFill>
                          <a:effectLst/>
                          <a:latin typeface="Calibri" panose="020F0502020204030204" pitchFamily="34" charset="0"/>
                        </a:rPr>
                        <a:t>t</a:t>
                      </a:r>
                    </a:p>
                  </a:txBody>
                  <a:tcPr marL="9265" marR="9265" marT="926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400" b="1" i="0" u="none" strike="noStrike">
                          <a:solidFill>
                            <a:srgbClr val="FFFFFF"/>
                          </a:solidFill>
                          <a:effectLst/>
                          <a:latin typeface="Calibri" panose="020F0502020204030204" pitchFamily="34" charset="0"/>
                        </a:rPr>
                        <a:t>p-value (2-tailed)</a:t>
                      </a:r>
                    </a:p>
                  </a:txBody>
                  <a:tcPr marL="9265" marR="9265" marT="926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400" b="1" i="0" u="none" strike="noStrike">
                          <a:solidFill>
                            <a:srgbClr val="FFFFFF"/>
                          </a:solidFill>
                          <a:effectLst/>
                          <a:latin typeface="Calibri" panose="020F0502020204030204" pitchFamily="34" charset="0"/>
                        </a:rPr>
                        <a:t>Mean Difference</a:t>
                      </a:r>
                    </a:p>
                  </a:txBody>
                  <a:tcPr marL="9265" marR="9265" marT="926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400" b="1" i="0" u="none" strike="noStrike" dirty="0">
                          <a:solidFill>
                            <a:srgbClr val="FFFFFF"/>
                          </a:solidFill>
                          <a:effectLst/>
                          <a:latin typeface="Calibri" panose="020F0502020204030204" pitchFamily="34" charset="0"/>
                        </a:rPr>
                        <a:t>H0: Différences non significatives</a:t>
                      </a:r>
                    </a:p>
                  </a:txBody>
                  <a:tcPr marL="9265" marR="9265" marT="926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889394328"/>
                  </a:ext>
                </a:extLst>
              </a:tr>
              <a:tr h="337566">
                <a:tc>
                  <a:txBody>
                    <a:bodyPr/>
                    <a:lstStyle/>
                    <a:p>
                      <a:pPr algn="l" fontAlgn="b"/>
                      <a:r>
                        <a:rPr lang="fr-FR" sz="1400" b="0" i="0" u="none" strike="noStrike">
                          <a:solidFill>
                            <a:srgbClr val="000000"/>
                          </a:solidFill>
                          <a:effectLst/>
                          <a:latin typeface="Calibri" panose="020F0502020204030204" pitchFamily="34" charset="0"/>
                        </a:rPr>
                        <a:t>Ancienneté_an</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-2,35</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0,02</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-0,08</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Je ne rejette pas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18712511"/>
                  </a:ext>
                </a:extLst>
              </a:tr>
              <a:tr h="337566">
                <a:tc>
                  <a:txBody>
                    <a:bodyPr/>
                    <a:lstStyle/>
                    <a:p>
                      <a:pPr algn="l" fontAlgn="b"/>
                      <a:r>
                        <a:rPr lang="fr-FR" sz="1400" b="0" i="0" u="none" strike="noStrike">
                          <a:solidFill>
                            <a:srgbClr val="000000"/>
                          </a:solidFill>
                          <a:effectLst/>
                          <a:latin typeface="Calibri" panose="020F0502020204030204" pitchFamily="34" charset="0"/>
                        </a:rPr>
                        <a:t>Distance domicile/Travail</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1,17</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0,24</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0,04</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87389035"/>
                  </a:ext>
                </a:extLst>
              </a:tr>
              <a:tr h="337566">
                <a:tc>
                  <a:txBody>
                    <a:bodyPr/>
                    <a:lstStyle/>
                    <a:p>
                      <a:pPr algn="l" fontAlgn="b"/>
                      <a:r>
                        <a:rPr lang="fr-FR" sz="1400" b="0" i="0" u="none" strike="noStrike">
                          <a:solidFill>
                            <a:srgbClr val="000000"/>
                          </a:solidFill>
                          <a:effectLst/>
                          <a:latin typeface="Calibri" panose="020F0502020204030204" pitchFamily="34" charset="0"/>
                        </a:rPr>
                        <a:t>Niveau de satisfaction</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-0,45</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0,65</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-0,02</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48140915"/>
                  </a:ext>
                </a:extLst>
              </a:tr>
              <a:tr h="337566">
                <a:tc>
                  <a:txBody>
                    <a:bodyPr/>
                    <a:lstStyle/>
                    <a:p>
                      <a:pPr algn="l" fontAlgn="b"/>
                      <a:r>
                        <a:rPr lang="fr-FR" sz="1400" b="0" i="0" u="none" strike="noStrike">
                          <a:solidFill>
                            <a:srgbClr val="000000"/>
                          </a:solidFill>
                          <a:effectLst/>
                          <a:latin typeface="Calibri" panose="020F0502020204030204" pitchFamily="34" charset="0"/>
                        </a:rPr>
                        <a:t>Durée hebdo</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0,43</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0,67</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0,02</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94435990"/>
                  </a:ext>
                </a:extLst>
              </a:tr>
              <a:tr h="337566">
                <a:tc>
                  <a:txBody>
                    <a:bodyPr/>
                    <a:lstStyle/>
                    <a:p>
                      <a:pPr algn="l" fontAlgn="b"/>
                      <a:r>
                        <a:rPr lang="fr-FR" sz="1400" b="0" i="0" u="none" strike="noStrike">
                          <a:solidFill>
                            <a:srgbClr val="000000"/>
                          </a:solidFill>
                          <a:effectLst/>
                          <a:latin typeface="Calibri" panose="020F0502020204030204" pitchFamily="34" charset="0"/>
                        </a:rPr>
                        <a:t>Salaire base mensuel</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-0,37</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0,71</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-0,01</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66600709"/>
                  </a:ext>
                </a:extLst>
              </a:tr>
              <a:tr h="337566">
                <a:tc>
                  <a:txBody>
                    <a:bodyPr/>
                    <a:lstStyle/>
                    <a:p>
                      <a:pPr algn="l" fontAlgn="b"/>
                      <a:r>
                        <a:rPr lang="fr-FR" sz="1400" b="0" i="0" u="none" strike="noStrike">
                          <a:solidFill>
                            <a:srgbClr val="000000"/>
                          </a:solidFill>
                          <a:effectLst/>
                          <a:latin typeface="Calibri" panose="020F0502020204030204" pitchFamily="34" charset="0"/>
                        </a:rPr>
                        <a:t>%variable_moyen</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0,05</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0,96</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0,00</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53660564"/>
                  </a:ext>
                </a:extLst>
              </a:tr>
              <a:tr h="337566">
                <a:tc>
                  <a:txBody>
                    <a:bodyPr/>
                    <a:lstStyle/>
                    <a:p>
                      <a:pPr algn="l" fontAlgn="b"/>
                      <a:r>
                        <a:rPr lang="fr-FR" sz="1400" b="0" i="0" u="none" strike="noStrike">
                          <a:solidFill>
                            <a:srgbClr val="000000"/>
                          </a:solidFill>
                          <a:effectLst/>
                          <a:latin typeface="Calibri" panose="020F0502020204030204" pitchFamily="34" charset="0"/>
                        </a:rPr>
                        <a:t>Augmentation</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0,74</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0,46</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0,05</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4757324"/>
                  </a:ext>
                </a:extLst>
              </a:tr>
              <a:tr h="337566">
                <a:tc>
                  <a:txBody>
                    <a:bodyPr/>
                    <a:lstStyle/>
                    <a:p>
                      <a:pPr algn="l" fontAlgn="b"/>
                      <a:r>
                        <a:rPr lang="fr-FR" sz="1400" b="0" i="0" u="none" strike="noStrike">
                          <a:solidFill>
                            <a:srgbClr val="000000"/>
                          </a:solidFill>
                          <a:effectLst/>
                          <a:latin typeface="Calibri" panose="020F0502020204030204" pitchFamily="34" charset="0"/>
                        </a:rPr>
                        <a:t>Promotion</a:t>
                      </a:r>
                    </a:p>
                  </a:txBody>
                  <a:tcPr marL="9265" marR="9265" marT="926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0,24</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0,81</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0,02</a:t>
                      </a:r>
                    </a:p>
                  </a:txBody>
                  <a:tcPr marL="9265" marR="9265" marT="926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Je rejette H0</a:t>
                      </a:r>
                    </a:p>
                  </a:txBody>
                  <a:tcPr marL="9265" marR="9265" marT="926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27756550"/>
                  </a:ext>
                </a:extLst>
              </a:tr>
            </a:tbl>
          </a:graphicData>
        </a:graphic>
      </p:graphicFrame>
    </p:spTree>
    <p:extLst>
      <p:ext uri="{BB962C8B-B14F-4D97-AF65-F5344CB8AC3E}">
        <p14:creationId xmlns:p14="http://schemas.microsoft.com/office/powerpoint/2010/main" val="322154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a:xfrm>
            <a:off x="1447191" y="804163"/>
            <a:ext cx="9607661" cy="594423"/>
          </a:xfrm>
        </p:spPr>
        <p:txBody>
          <a:bodyPr/>
          <a:lstStyle/>
          <a:p>
            <a:r>
              <a:rPr lang="fr-FR" dirty="0"/>
              <a:t>embauche</a:t>
            </a:r>
          </a:p>
        </p:txBody>
      </p:sp>
      <p:sp>
        <p:nvSpPr>
          <p:cNvPr id="19" name="Espace réservé de la date 18">
            <a:extLst>
              <a:ext uri="{FF2B5EF4-FFF2-40B4-BE49-F238E27FC236}">
                <a16:creationId xmlns:a16="http://schemas.microsoft.com/office/drawing/2014/main" id="{D5CD1EDE-A09C-46C0-B487-16FF2C4CFD19}"/>
              </a:ext>
            </a:extLst>
          </p:cNvPr>
          <p:cNvSpPr>
            <a:spLocks noGrp="1"/>
          </p:cNvSpPr>
          <p:nvPr>
            <p:ph type="dt" sz="half" idx="10"/>
          </p:nvPr>
        </p:nvSpPr>
        <p:spPr/>
        <p:txBody>
          <a:bodyPr/>
          <a:lstStyle/>
          <a:p>
            <a:r>
              <a:rPr lang="fr-FR"/>
              <a:t>02/2022</a:t>
            </a:r>
            <a:endParaRPr lang="en-US" dirty="0"/>
          </a:p>
        </p:txBody>
      </p:sp>
      <p:sp>
        <p:nvSpPr>
          <p:cNvPr id="20" name="Espace réservé du pied de page 19">
            <a:extLst>
              <a:ext uri="{FF2B5EF4-FFF2-40B4-BE49-F238E27FC236}">
                <a16:creationId xmlns:a16="http://schemas.microsoft.com/office/drawing/2014/main" id="{BDE75671-7873-427D-ADEA-A3490EA717B2}"/>
              </a:ext>
            </a:extLst>
          </p:cNvPr>
          <p:cNvSpPr>
            <a:spLocks noGrp="1"/>
          </p:cNvSpPr>
          <p:nvPr>
            <p:ph type="ftr" sz="quarter" idx="11"/>
          </p:nvPr>
        </p:nvSpPr>
        <p:spPr/>
        <p:txBody>
          <a:bodyPr/>
          <a:lstStyle/>
          <a:p>
            <a:endParaRPr lang="en-US" dirty="0"/>
          </a:p>
        </p:txBody>
      </p:sp>
      <p:sp>
        <p:nvSpPr>
          <p:cNvPr id="21" name="Espace réservé du numéro de diapositive 20">
            <a:extLst>
              <a:ext uri="{FF2B5EF4-FFF2-40B4-BE49-F238E27FC236}">
                <a16:creationId xmlns:a16="http://schemas.microsoft.com/office/drawing/2014/main" id="{C3F4D49A-BDAF-4A82-8239-96BA717BA147}"/>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Espace réservé du contenu 5">
            <a:extLst>
              <a:ext uri="{FF2B5EF4-FFF2-40B4-BE49-F238E27FC236}">
                <a16:creationId xmlns:a16="http://schemas.microsoft.com/office/drawing/2014/main" id="{BFB0F996-FABF-4C42-A0C7-3373810349C6}"/>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930563" y="2253385"/>
            <a:ext cx="4823330" cy="3215554"/>
          </a:xfrm>
        </p:spPr>
      </p:pic>
      <p:pic>
        <p:nvPicPr>
          <p:cNvPr id="10" name="Espace réservé du contenu 9">
            <a:extLst>
              <a:ext uri="{FF2B5EF4-FFF2-40B4-BE49-F238E27FC236}">
                <a16:creationId xmlns:a16="http://schemas.microsoft.com/office/drawing/2014/main" id="{537CEDC7-B891-4777-ACFF-BD4A3290B416}"/>
              </a:ext>
            </a:extLst>
          </p:cNvPr>
          <p:cNvPicPr>
            <a:picLocks noGrp="1" noChangeAspect="1"/>
          </p:cNvPicPr>
          <p:nvPr>
            <p:ph sz="quarter" idx="4"/>
          </p:nvPr>
        </p:nvPicPr>
        <p:blipFill>
          <a:blip r:embed="rId4">
            <a:extLst>
              <a:ext uri="{96DAC541-7B7A-43D3-8B79-37D633B846F1}">
                <asvg:svgBlip xmlns:asvg="http://schemas.microsoft.com/office/drawing/2016/SVG/main" r:embed="rId5"/>
              </a:ext>
            </a:extLst>
          </a:blip>
          <a:stretch>
            <a:fillRect/>
          </a:stretch>
        </p:blipFill>
        <p:spPr>
          <a:xfrm>
            <a:off x="6243782" y="2253386"/>
            <a:ext cx="5006397" cy="3206028"/>
          </a:xfrm>
        </p:spPr>
      </p:pic>
    </p:spTree>
    <p:extLst>
      <p:ext uri="{BB962C8B-B14F-4D97-AF65-F5344CB8AC3E}">
        <p14:creationId xmlns:p14="http://schemas.microsoft.com/office/powerpoint/2010/main" val="169891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p:txBody>
          <a:bodyPr/>
          <a:lstStyle/>
          <a:p>
            <a:r>
              <a:rPr lang="fr-FR" dirty="0"/>
              <a:t>embauche</a:t>
            </a:r>
          </a:p>
        </p:txBody>
      </p:sp>
      <p:pic>
        <p:nvPicPr>
          <p:cNvPr id="6" name="Espace réservé du contenu 5">
            <a:extLst>
              <a:ext uri="{FF2B5EF4-FFF2-40B4-BE49-F238E27FC236}">
                <a16:creationId xmlns:a16="http://schemas.microsoft.com/office/drawing/2014/main" id="{BB8C1849-87AC-4933-97CA-0D30C40EDD62}"/>
              </a:ext>
            </a:extLst>
          </p:cNvPr>
          <p:cNvPicPr>
            <a:picLocks noGrp="1" noChangeAspect="1"/>
          </p:cNvPicPr>
          <p:nvPr>
            <p:ph sz="quarter" idx="4"/>
          </p:nvPr>
        </p:nvPicPr>
        <p:blipFill>
          <a:blip r:embed="rId2">
            <a:extLst>
              <a:ext uri="{96DAC541-7B7A-43D3-8B79-37D633B846F1}">
                <asvg:svgBlip xmlns:asvg="http://schemas.microsoft.com/office/drawing/2016/SVG/main" r:embed="rId3"/>
              </a:ext>
            </a:extLst>
          </a:blip>
          <a:stretch>
            <a:fillRect/>
          </a:stretch>
        </p:blipFill>
        <p:spPr>
          <a:xfrm>
            <a:off x="385280" y="2134504"/>
            <a:ext cx="5461338" cy="3542868"/>
          </a:xfrm>
        </p:spPr>
      </p:pic>
      <p:sp>
        <p:nvSpPr>
          <p:cNvPr id="7" name="Espace réservé de la date 6">
            <a:extLst>
              <a:ext uri="{FF2B5EF4-FFF2-40B4-BE49-F238E27FC236}">
                <a16:creationId xmlns:a16="http://schemas.microsoft.com/office/drawing/2014/main" id="{9B89AB59-FB2C-4662-94E3-19CFC0E083C0}"/>
              </a:ext>
            </a:extLst>
          </p:cNvPr>
          <p:cNvSpPr>
            <a:spLocks noGrp="1"/>
          </p:cNvSpPr>
          <p:nvPr>
            <p:ph type="dt" sz="half" idx="10"/>
          </p:nvPr>
        </p:nvSpPr>
        <p:spPr/>
        <p:txBody>
          <a:bodyPr/>
          <a:lstStyle/>
          <a:p>
            <a:r>
              <a:rPr lang="fr-FR"/>
              <a:t>02/2022</a:t>
            </a:r>
            <a:endParaRPr lang="en-US" dirty="0"/>
          </a:p>
        </p:txBody>
      </p:sp>
      <p:sp>
        <p:nvSpPr>
          <p:cNvPr id="8" name="Espace réservé du pied de page 7">
            <a:extLst>
              <a:ext uri="{FF2B5EF4-FFF2-40B4-BE49-F238E27FC236}">
                <a16:creationId xmlns:a16="http://schemas.microsoft.com/office/drawing/2014/main" id="{BF8CEF3E-6AE4-4A76-9589-A875552A01B4}"/>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7A70B119-EC12-4D51-82D2-165FE409240A}"/>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0" name="Espace réservé du contenu 9">
            <a:extLst>
              <a:ext uri="{FF2B5EF4-FFF2-40B4-BE49-F238E27FC236}">
                <a16:creationId xmlns:a16="http://schemas.microsoft.com/office/drawing/2014/main" id="{A8C6FDEC-4007-453A-9B77-5A3CBC913787}"/>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6012628" y="2106612"/>
            <a:ext cx="4747736" cy="3560803"/>
          </a:xfrm>
        </p:spPr>
      </p:pic>
    </p:spTree>
    <p:extLst>
      <p:ext uri="{BB962C8B-B14F-4D97-AF65-F5344CB8AC3E}">
        <p14:creationId xmlns:p14="http://schemas.microsoft.com/office/powerpoint/2010/main" val="370634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p:txBody>
          <a:bodyPr/>
          <a:lstStyle/>
          <a:p>
            <a:r>
              <a:rPr lang="fr-FR" dirty="0"/>
              <a:t>embauche</a:t>
            </a:r>
          </a:p>
        </p:txBody>
      </p:sp>
      <p:sp>
        <p:nvSpPr>
          <p:cNvPr id="17" name="Espace réservé de la date 16">
            <a:extLst>
              <a:ext uri="{FF2B5EF4-FFF2-40B4-BE49-F238E27FC236}">
                <a16:creationId xmlns:a16="http://schemas.microsoft.com/office/drawing/2014/main" id="{A24FD39A-A57F-4E44-9C56-0F78EEF51C8C}"/>
              </a:ext>
            </a:extLst>
          </p:cNvPr>
          <p:cNvSpPr>
            <a:spLocks noGrp="1"/>
          </p:cNvSpPr>
          <p:nvPr>
            <p:ph type="dt" sz="half" idx="10"/>
          </p:nvPr>
        </p:nvSpPr>
        <p:spPr/>
        <p:txBody>
          <a:bodyPr/>
          <a:lstStyle/>
          <a:p>
            <a:r>
              <a:rPr lang="fr-FR"/>
              <a:t>02/2022</a:t>
            </a:r>
            <a:endParaRPr lang="en-US" dirty="0"/>
          </a:p>
        </p:txBody>
      </p:sp>
      <p:sp>
        <p:nvSpPr>
          <p:cNvPr id="18" name="Espace réservé du pied de page 17">
            <a:extLst>
              <a:ext uri="{FF2B5EF4-FFF2-40B4-BE49-F238E27FC236}">
                <a16:creationId xmlns:a16="http://schemas.microsoft.com/office/drawing/2014/main" id="{41511CE3-2151-40C1-84DF-F08D4F4CA565}"/>
              </a:ext>
            </a:extLst>
          </p:cNvPr>
          <p:cNvSpPr>
            <a:spLocks noGrp="1"/>
          </p:cNvSpPr>
          <p:nvPr>
            <p:ph type="ftr" sz="quarter" idx="11"/>
          </p:nvPr>
        </p:nvSpPr>
        <p:spPr/>
        <p:txBody>
          <a:bodyPr/>
          <a:lstStyle/>
          <a:p>
            <a:endParaRPr lang="en-US" dirty="0"/>
          </a:p>
        </p:txBody>
      </p:sp>
      <p:sp>
        <p:nvSpPr>
          <p:cNvPr id="19" name="Espace réservé du numéro de diapositive 18">
            <a:extLst>
              <a:ext uri="{FF2B5EF4-FFF2-40B4-BE49-F238E27FC236}">
                <a16:creationId xmlns:a16="http://schemas.microsoft.com/office/drawing/2014/main" id="{0F2D0D52-E3E4-4454-8EC3-87E2E531E389}"/>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Espace réservé du contenu 5">
            <a:extLst>
              <a:ext uri="{FF2B5EF4-FFF2-40B4-BE49-F238E27FC236}">
                <a16:creationId xmlns:a16="http://schemas.microsoft.com/office/drawing/2014/main" id="{7B8DC658-263F-4A07-93C3-D085E55EF2C3}"/>
              </a:ext>
            </a:extLst>
          </p:cNvPr>
          <p:cNvPicPr>
            <a:picLocks noGrp="1" noChangeAspect="1"/>
          </p:cNvPicPr>
          <p:nvPr>
            <p:ph sz="quarter" idx="4"/>
          </p:nvPr>
        </p:nvPicPr>
        <p:blipFill rotWithShape="1">
          <a:blip r:embed="rId2">
            <a:extLst>
              <a:ext uri="{96DAC541-7B7A-43D3-8B79-37D633B846F1}">
                <asvg:svgBlip xmlns:asvg="http://schemas.microsoft.com/office/drawing/2016/SVG/main" r:embed="rId3"/>
              </a:ext>
            </a:extLst>
          </a:blip>
          <a:srcRect b="2260"/>
          <a:stretch/>
        </p:blipFill>
        <p:spPr>
          <a:xfrm>
            <a:off x="6502400" y="2189019"/>
            <a:ext cx="4833601" cy="3417454"/>
          </a:xfrm>
        </p:spPr>
      </p:pic>
      <p:pic>
        <p:nvPicPr>
          <p:cNvPr id="11" name="Espace réservé du contenu 10">
            <a:extLst>
              <a:ext uri="{FF2B5EF4-FFF2-40B4-BE49-F238E27FC236}">
                <a16:creationId xmlns:a16="http://schemas.microsoft.com/office/drawing/2014/main" id="{2EA5DB55-6133-4A26-9131-A168F506D960}"/>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1190408" y="2189018"/>
            <a:ext cx="4905592" cy="3270395"/>
          </a:xfrm>
        </p:spPr>
      </p:pic>
    </p:spTree>
    <p:extLst>
      <p:ext uri="{BB962C8B-B14F-4D97-AF65-F5344CB8AC3E}">
        <p14:creationId xmlns:p14="http://schemas.microsoft.com/office/powerpoint/2010/main" val="130141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D864C-DCA2-4A20-A0AB-D4D852ABB5FC}"/>
              </a:ext>
            </a:extLst>
          </p:cNvPr>
          <p:cNvSpPr>
            <a:spLocks noGrp="1"/>
          </p:cNvSpPr>
          <p:nvPr>
            <p:ph type="title"/>
          </p:nvPr>
        </p:nvSpPr>
        <p:spPr/>
        <p:txBody>
          <a:bodyPr/>
          <a:lstStyle/>
          <a:p>
            <a:r>
              <a:rPr lang="fr-FR" dirty="0"/>
              <a:t>rémunération</a:t>
            </a:r>
          </a:p>
        </p:txBody>
      </p:sp>
      <p:sp>
        <p:nvSpPr>
          <p:cNvPr id="11" name="Espace réservé de la date 10">
            <a:extLst>
              <a:ext uri="{FF2B5EF4-FFF2-40B4-BE49-F238E27FC236}">
                <a16:creationId xmlns:a16="http://schemas.microsoft.com/office/drawing/2014/main" id="{B4A33B1F-0887-4DA7-92EE-3740BBDE9875}"/>
              </a:ext>
            </a:extLst>
          </p:cNvPr>
          <p:cNvSpPr>
            <a:spLocks noGrp="1"/>
          </p:cNvSpPr>
          <p:nvPr>
            <p:ph type="dt" sz="half" idx="10"/>
          </p:nvPr>
        </p:nvSpPr>
        <p:spPr/>
        <p:txBody>
          <a:bodyPr/>
          <a:lstStyle/>
          <a:p>
            <a:r>
              <a:rPr lang="fr-FR"/>
              <a:t>02/2022</a:t>
            </a:r>
            <a:endParaRPr lang="en-US" dirty="0"/>
          </a:p>
        </p:txBody>
      </p:sp>
      <p:sp>
        <p:nvSpPr>
          <p:cNvPr id="12" name="Espace réservé du pied de page 11">
            <a:extLst>
              <a:ext uri="{FF2B5EF4-FFF2-40B4-BE49-F238E27FC236}">
                <a16:creationId xmlns:a16="http://schemas.microsoft.com/office/drawing/2014/main" id="{DE1BDF18-69FD-438B-9BBA-0858565BCDA4}"/>
              </a:ext>
            </a:extLst>
          </p:cNvPr>
          <p:cNvSpPr>
            <a:spLocks noGrp="1"/>
          </p:cNvSpPr>
          <p:nvPr>
            <p:ph type="ftr" sz="quarter" idx="11"/>
          </p:nvPr>
        </p:nvSpPr>
        <p:spPr/>
        <p:txBody>
          <a:bodyPr/>
          <a:lstStyle/>
          <a:p>
            <a:endParaRPr lang="en-US" dirty="0"/>
          </a:p>
        </p:txBody>
      </p:sp>
      <p:sp>
        <p:nvSpPr>
          <p:cNvPr id="13" name="Espace réservé du numéro de diapositive 12">
            <a:extLst>
              <a:ext uri="{FF2B5EF4-FFF2-40B4-BE49-F238E27FC236}">
                <a16:creationId xmlns:a16="http://schemas.microsoft.com/office/drawing/2014/main" id="{60CB1CE0-CB49-4E54-AFDB-0E0F6371FC4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Espace réservé du contenu 5">
            <a:extLst>
              <a:ext uri="{FF2B5EF4-FFF2-40B4-BE49-F238E27FC236}">
                <a16:creationId xmlns:a16="http://schemas.microsoft.com/office/drawing/2014/main" id="{36DF4988-BB84-4E62-9DF1-5B77A1287E9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137148" y="2238423"/>
            <a:ext cx="4670762" cy="3503072"/>
          </a:xfrm>
        </p:spPr>
      </p:pic>
      <p:pic>
        <p:nvPicPr>
          <p:cNvPr id="15" name="Espace réservé du contenu 14">
            <a:extLst>
              <a:ext uri="{FF2B5EF4-FFF2-40B4-BE49-F238E27FC236}">
                <a16:creationId xmlns:a16="http://schemas.microsoft.com/office/drawing/2014/main" id="{804B2A40-5371-425C-BB30-F909DCE61EA6}"/>
              </a:ext>
            </a:extLst>
          </p:cNvPr>
          <p:cNvPicPr>
            <a:picLocks noGrp="1" noChangeAspect="1"/>
          </p:cNvPicPr>
          <p:nvPr>
            <p:ph sz="quarter" idx="4"/>
          </p:nvPr>
        </p:nvPicPr>
        <p:blipFill>
          <a:blip r:embed="rId4">
            <a:extLst>
              <a:ext uri="{96DAC541-7B7A-43D3-8B79-37D633B846F1}">
                <asvg:svgBlip xmlns:asvg="http://schemas.microsoft.com/office/drawing/2016/SVG/main" r:embed="rId5"/>
              </a:ext>
            </a:extLst>
          </a:blip>
          <a:stretch>
            <a:fillRect/>
          </a:stretch>
        </p:blipFill>
        <p:spPr>
          <a:xfrm>
            <a:off x="6559838" y="2248333"/>
            <a:ext cx="4495014" cy="3371261"/>
          </a:xfrm>
        </p:spPr>
      </p:pic>
    </p:spTree>
    <p:extLst>
      <p:ext uri="{BB962C8B-B14F-4D97-AF65-F5344CB8AC3E}">
        <p14:creationId xmlns:p14="http://schemas.microsoft.com/office/powerpoint/2010/main" val="223618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D864C-DCA2-4A20-A0AB-D4D852ABB5FC}"/>
              </a:ext>
            </a:extLst>
          </p:cNvPr>
          <p:cNvSpPr>
            <a:spLocks noGrp="1"/>
          </p:cNvSpPr>
          <p:nvPr>
            <p:ph type="title"/>
          </p:nvPr>
        </p:nvSpPr>
        <p:spPr/>
        <p:txBody>
          <a:bodyPr/>
          <a:lstStyle/>
          <a:p>
            <a:r>
              <a:rPr lang="fr-FR" dirty="0"/>
              <a:t>rémunération</a:t>
            </a:r>
          </a:p>
        </p:txBody>
      </p:sp>
      <p:sp>
        <p:nvSpPr>
          <p:cNvPr id="15" name="Espace réservé de la date 14">
            <a:extLst>
              <a:ext uri="{FF2B5EF4-FFF2-40B4-BE49-F238E27FC236}">
                <a16:creationId xmlns:a16="http://schemas.microsoft.com/office/drawing/2014/main" id="{6A49D93C-9B94-4F64-AFE4-491F8F49016C}"/>
              </a:ext>
            </a:extLst>
          </p:cNvPr>
          <p:cNvSpPr>
            <a:spLocks noGrp="1"/>
          </p:cNvSpPr>
          <p:nvPr>
            <p:ph type="dt" sz="half" idx="10"/>
          </p:nvPr>
        </p:nvSpPr>
        <p:spPr/>
        <p:txBody>
          <a:bodyPr/>
          <a:lstStyle/>
          <a:p>
            <a:r>
              <a:rPr lang="fr-FR"/>
              <a:t>02/2022</a:t>
            </a:r>
            <a:endParaRPr lang="en-US" dirty="0"/>
          </a:p>
        </p:txBody>
      </p:sp>
      <p:sp>
        <p:nvSpPr>
          <p:cNvPr id="16" name="Espace réservé du pied de page 15">
            <a:extLst>
              <a:ext uri="{FF2B5EF4-FFF2-40B4-BE49-F238E27FC236}">
                <a16:creationId xmlns:a16="http://schemas.microsoft.com/office/drawing/2014/main" id="{CDB16E81-6EDD-45B4-A65E-36E8EED49C12}"/>
              </a:ext>
            </a:extLst>
          </p:cNvPr>
          <p:cNvSpPr>
            <a:spLocks noGrp="1"/>
          </p:cNvSpPr>
          <p:nvPr>
            <p:ph type="ftr" sz="quarter" idx="11"/>
          </p:nvPr>
        </p:nvSpPr>
        <p:spPr/>
        <p:txBody>
          <a:bodyPr/>
          <a:lstStyle/>
          <a:p>
            <a:endParaRPr lang="en-US" dirty="0"/>
          </a:p>
        </p:txBody>
      </p:sp>
      <p:sp>
        <p:nvSpPr>
          <p:cNvPr id="17" name="Espace réservé du numéro de diapositive 16">
            <a:extLst>
              <a:ext uri="{FF2B5EF4-FFF2-40B4-BE49-F238E27FC236}">
                <a16:creationId xmlns:a16="http://schemas.microsoft.com/office/drawing/2014/main" id="{4E2B0FEA-6C71-4DD8-9BAC-C87BEBEFAC09}"/>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Espace réservé du contenu 5">
            <a:extLst>
              <a:ext uri="{FF2B5EF4-FFF2-40B4-BE49-F238E27FC236}">
                <a16:creationId xmlns:a16="http://schemas.microsoft.com/office/drawing/2014/main" id="{6AF0EC49-7E39-4D84-82BC-5E4A6D7819A0}"/>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429520" y="2106612"/>
            <a:ext cx="4814262" cy="3610697"/>
          </a:xfrm>
        </p:spPr>
      </p:pic>
      <p:pic>
        <p:nvPicPr>
          <p:cNvPr id="11" name="Espace réservé du contenu 10">
            <a:extLst>
              <a:ext uri="{FF2B5EF4-FFF2-40B4-BE49-F238E27FC236}">
                <a16:creationId xmlns:a16="http://schemas.microsoft.com/office/drawing/2014/main" id="{70E114C0-C90F-4F44-BE40-3F696247FA08}"/>
              </a:ext>
            </a:extLst>
          </p:cNvPr>
          <p:cNvPicPr>
            <a:picLocks noGrp="1" noChangeAspect="1"/>
          </p:cNvPicPr>
          <p:nvPr>
            <p:ph sz="quarter" idx="4"/>
          </p:nvPr>
        </p:nvPicPr>
        <p:blipFill>
          <a:blip r:embed="rId4">
            <a:extLst>
              <a:ext uri="{96DAC541-7B7A-43D3-8B79-37D633B846F1}">
                <asvg:svgBlip xmlns:asvg="http://schemas.microsoft.com/office/drawing/2016/SVG/main" r:embed="rId5"/>
              </a:ext>
            </a:extLst>
          </a:blip>
          <a:stretch>
            <a:fillRect/>
          </a:stretch>
        </p:blipFill>
        <p:spPr>
          <a:xfrm>
            <a:off x="6604945" y="2106611"/>
            <a:ext cx="4814264" cy="3610698"/>
          </a:xfrm>
        </p:spPr>
      </p:pic>
    </p:spTree>
    <p:extLst>
      <p:ext uri="{BB962C8B-B14F-4D97-AF65-F5344CB8AC3E}">
        <p14:creationId xmlns:p14="http://schemas.microsoft.com/office/powerpoint/2010/main" val="92674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p:txBody>
          <a:bodyPr/>
          <a:lstStyle/>
          <a:p>
            <a:r>
              <a:rPr lang="fr-FR" dirty="0"/>
              <a:t>rémunération</a:t>
            </a:r>
          </a:p>
        </p:txBody>
      </p:sp>
      <p:pic>
        <p:nvPicPr>
          <p:cNvPr id="13" name="Espace réservé du contenu 12">
            <a:extLst>
              <a:ext uri="{FF2B5EF4-FFF2-40B4-BE49-F238E27FC236}">
                <a16:creationId xmlns:a16="http://schemas.microsoft.com/office/drawing/2014/main" id="{6DDDF01F-D5E6-47D1-AFB5-C03CB9A527C5}"/>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480060" y="83127"/>
            <a:ext cx="11231880" cy="6659419"/>
          </a:xfrm>
        </p:spPr>
      </p:pic>
      <p:sp>
        <p:nvSpPr>
          <p:cNvPr id="14" name="Espace réservé de la date 13">
            <a:extLst>
              <a:ext uri="{FF2B5EF4-FFF2-40B4-BE49-F238E27FC236}">
                <a16:creationId xmlns:a16="http://schemas.microsoft.com/office/drawing/2014/main" id="{B5A712D0-3E55-41E5-B14E-CD964C9C721A}"/>
              </a:ext>
            </a:extLst>
          </p:cNvPr>
          <p:cNvSpPr>
            <a:spLocks noGrp="1"/>
          </p:cNvSpPr>
          <p:nvPr>
            <p:ph type="dt" sz="half" idx="10"/>
          </p:nvPr>
        </p:nvSpPr>
        <p:spPr/>
        <p:txBody>
          <a:bodyPr/>
          <a:lstStyle/>
          <a:p>
            <a:r>
              <a:rPr lang="fr-FR"/>
              <a:t>02/2022</a:t>
            </a:r>
            <a:endParaRPr lang="en-US" dirty="0"/>
          </a:p>
        </p:txBody>
      </p:sp>
    </p:spTree>
    <p:extLst>
      <p:ext uri="{BB962C8B-B14F-4D97-AF65-F5344CB8AC3E}">
        <p14:creationId xmlns:p14="http://schemas.microsoft.com/office/powerpoint/2010/main" val="270560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p:txBody>
          <a:bodyPr/>
          <a:lstStyle/>
          <a:p>
            <a:r>
              <a:rPr lang="fr-FR" dirty="0"/>
              <a:t>Sécurité et sante au travail</a:t>
            </a:r>
          </a:p>
        </p:txBody>
      </p:sp>
      <p:pic>
        <p:nvPicPr>
          <p:cNvPr id="6" name="Espace réservé du contenu 5">
            <a:extLst>
              <a:ext uri="{FF2B5EF4-FFF2-40B4-BE49-F238E27FC236}">
                <a16:creationId xmlns:a16="http://schemas.microsoft.com/office/drawing/2014/main" id="{CBF01F0E-B90F-4989-94DB-AEB72432B4FC}"/>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291079" y="2239097"/>
            <a:ext cx="4580008" cy="3053339"/>
          </a:xfrm>
        </p:spPr>
      </p:pic>
      <p:pic>
        <p:nvPicPr>
          <p:cNvPr id="17" name="Espace réservé du contenu 16">
            <a:extLst>
              <a:ext uri="{FF2B5EF4-FFF2-40B4-BE49-F238E27FC236}">
                <a16:creationId xmlns:a16="http://schemas.microsoft.com/office/drawing/2014/main" id="{86B08A10-62DF-4404-8C7A-DEA56E97AB13}"/>
              </a:ext>
            </a:extLst>
          </p:cNvPr>
          <p:cNvPicPr>
            <a:picLocks noGrp="1" noChangeAspect="1"/>
          </p:cNvPicPr>
          <p:nvPr>
            <p:ph sz="quarter" idx="4"/>
          </p:nvPr>
        </p:nvPicPr>
        <p:blipFill>
          <a:blip r:embed="rId4">
            <a:extLst>
              <a:ext uri="{96DAC541-7B7A-43D3-8B79-37D633B846F1}">
                <asvg:svgBlip xmlns:asvg="http://schemas.microsoft.com/office/drawing/2016/SVG/main" r:embed="rId5"/>
              </a:ext>
            </a:extLst>
          </a:blip>
          <a:stretch>
            <a:fillRect/>
          </a:stretch>
        </p:blipFill>
        <p:spPr>
          <a:xfrm>
            <a:off x="6365875" y="2239097"/>
            <a:ext cx="4533034" cy="3399776"/>
          </a:xfrm>
        </p:spPr>
      </p:pic>
      <p:sp>
        <p:nvSpPr>
          <p:cNvPr id="9" name="Espace réservé de la date 8">
            <a:extLst>
              <a:ext uri="{FF2B5EF4-FFF2-40B4-BE49-F238E27FC236}">
                <a16:creationId xmlns:a16="http://schemas.microsoft.com/office/drawing/2014/main" id="{5D3D0631-7808-4257-95EF-47F785D84150}"/>
              </a:ext>
            </a:extLst>
          </p:cNvPr>
          <p:cNvSpPr>
            <a:spLocks noGrp="1"/>
          </p:cNvSpPr>
          <p:nvPr>
            <p:ph type="dt" sz="half" idx="10"/>
          </p:nvPr>
        </p:nvSpPr>
        <p:spPr/>
        <p:txBody>
          <a:bodyPr/>
          <a:lstStyle/>
          <a:p>
            <a:r>
              <a:rPr lang="fr-FR"/>
              <a:t>02/2022</a:t>
            </a:r>
            <a:endParaRPr lang="en-US" dirty="0"/>
          </a:p>
        </p:txBody>
      </p:sp>
      <p:sp>
        <p:nvSpPr>
          <p:cNvPr id="10" name="Espace réservé du pied de page 9">
            <a:extLst>
              <a:ext uri="{FF2B5EF4-FFF2-40B4-BE49-F238E27FC236}">
                <a16:creationId xmlns:a16="http://schemas.microsoft.com/office/drawing/2014/main" id="{B3A38912-CA2D-4D68-9833-7601F1C73156}"/>
              </a:ext>
            </a:extLst>
          </p:cNvPr>
          <p:cNvSpPr>
            <a:spLocks noGrp="1"/>
          </p:cNvSpPr>
          <p:nvPr>
            <p:ph type="ftr" sz="quarter" idx="11"/>
          </p:nvPr>
        </p:nvSpPr>
        <p:spPr/>
        <p:txBody>
          <a:bodyPr/>
          <a:lstStyle/>
          <a:p>
            <a:endParaRPr lang="en-US" dirty="0"/>
          </a:p>
        </p:txBody>
      </p:sp>
      <p:sp>
        <p:nvSpPr>
          <p:cNvPr id="12" name="Espace réservé du numéro de diapositive 11">
            <a:extLst>
              <a:ext uri="{FF2B5EF4-FFF2-40B4-BE49-F238E27FC236}">
                <a16:creationId xmlns:a16="http://schemas.microsoft.com/office/drawing/2014/main" id="{5966AD2C-620B-4AF8-9520-BBC592965534}"/>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06378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p:txBody>
          <a:bodyPr/>
          <a:lstStyle/>
          <a:p>
            <a:r>
              <a:rPr lang="fr-FR" dirty="0"/>
              <a:t>Promotion</a:t>
            </a:r>
          </a:p>
        </p:txBody>
      </p:sp>
      <p:pic>
        <p:nvPicPr>
          <p:cNvPr id="6" name="Espace réservé du contenu 5">
            <a:extLst>
              <a:ext uri="{FF2B5EF4-FFF2-40B4-BE49-F238E27FC236}">
                <a16:creationId xmlns:a16="http://schemas.microsoft.com/office/drawing/2014/main" id="{35168940-AF3B-4399-9062-9E55B81DBA7C}"/>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471612" y="2011363"/>
            <a:ext cx="4597400" cy="3448050"/>
          </a:xfrm>
        </p:spPr>
      </p:pic>
      <p:pic>
        <p:nvPicPr>
          <p:cNvPr id="14" name="Espace réservé du contenu 13">
            <a:extLst>
              <a:ext uri="{FF2B5EF4-FFF2-40B4-BE49-F238E27FC236}">
                <a16:creationId xmlns:a16="http://schemas.microsoft.com/office/drawing/2014/main" id="{9EF7F29E-D16E-42CD-B4DB-63414FF5437C}"/>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6441546" y="2017713"/>
            <a:ext cx="4588933" cy="3441700"/>
          </a:xfrm>
        </p:spPr>
      </p:pic>
      <p:sp>
        <p:nvSpPr>
          <p:cNvPr id="10" name="Espace réservé de la date 9">
            <a:extLst>
              <a:ext uri="{FF2B5EF4-FFF2-40B4-BE49-F238E27FC236}">
                <a16:creationId xmlns:a16="http://schemas.microsoft.com/office/drawing/2014/main" id="{551EB62F-BC07-4345-AA7A-668E56EEE879}"/>
              </a:ext>
            </a:extLst>
          </p:cNvPr>
          <p:cNvSpPr>
            <a:spLocks noGrp="1"/>
          </p:cNvSpPr>
          <p:nvPr>
            <p:ph type="dt" sz="half" idx="10"/>
          </p:nvPr>
        </p:nvSpPr>
        <p:spPr/>
        <p:txBody>
          <a:bodyPr/>
          <a:lstStyle/>
          <a:p>
            <a:r>
              <a:rPr lang="fr-FR"/>
              <a:t>02/2022</a:t>
            </a:r>
            <a:endParaRPr lang="en-US" dirty="0"/>
          </a:p>
        </p:txBody>
      </p:sp>
      <p:sp>
        <p:nvSpPr>
          <p:cNvPr id="11" name="Espace réservé du pied de page 10">
            <a:extLst>
              <a:ext uri="{FF2B5EF4-FFF2-40B4-BE49-F238E27FC236}">
                <a16:creationId xmlns:a16="http://schemas.microsoft.com/office/drawing/2014/main" id="{AC63585D-4886-474B-8E51-10BCAA21933E}"/>
              </a:ext>
            </a:extLst>
          </p:cNvPr>
          <p:cNvSpPr>
            <a:spLocks noGrp="1"/>
          </p:cNvSpPr>
          <p:nvPr>
            <p:ph type="ftr" sz="quarter" idx="11"/>
          </p:nvPr>
        </p:nvSpPr>
        <p:spPr/>
        <p:txBody>
          <a:bodyPr/>
          <a:lstStyle/>
          <a:p>
            <a:endParaRPr lang="en-US" dirty="0"/>
          </a:p>
        </p:txBody>
      </p:sp>
      <p:sp>
        <p:nvSpPr>
          <p:cNvPr id="12" name="Espace réservé du numéro de diapositive 11">
            <a:extLst>
              <a:ext uri="{FF2B5EF4-FFF2-40B4-BE49-F238E27FC236}">
                <a16:creationId xmlns:a16="http://schemas.microsoft.com/office/drawing/2014/main" id="{CFC19EDB-39D9-4665-84BB-0119B8B23C80}"/>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16449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7F50BEB1-7783-4269-AD4D-8F66AEE61D17}"/>
              </a:ext>
            </a:extLst>
          </p:cNvPr>
          <p:cNvSpPr>
            <a:spLocks noGrp="1"/>
          </p:cNvSpPr>
          <p:nvPr>
            <p:ph type="dt" sz="half" idx="10"/>
          </p:nvPr>
        </p:nvSpPr>
        <p:spPr>
          <a:xfrm>
            <a:off x="7625103" y="505861"/>
            <a:ext cx="3500715" cy="309201"/>
          </a:xfrm>
        </p:spPr>
        <p:txBody>
          <a:bodyPr/>
          <a:lstStyle/>
          <a:p>
            <a:r>
              <a:rPr lang="fr-FR" sz="1200"/>
              <a:t>02/2022</a:t>
            </a:r>
            <a:endParaRPr lang="en-US" sz="1200" dirty="0"/>
          </a:p>
        </p:txBody>
      </p:sp>
      <p:pic>
        <p:nvPicPr>
          <p:cNvPr id="10" name="Espace réservé du contenu 9">
            <a:extLst>
              <a:ext uri="{FF2B5EF4-FFF2-40B4-BE49-F238E27FC236}">
                <a16:creationId xmlns:a16="http://schemas.microsoft.com/office/drawing/2014/main" id="{63AF6DF4-B56F-4448-98F0-37858E57268C}"/>
              </a:ext>
            </a:extLst>
          </p:cNvPr>
          <p:cNvPicPr>
            <a:picLocks noGrp="1" noChangeAspect="1"/>
          </p:cNvPicPr>
          <p:nvPr>
            <p:ph sz="half" idx="1"/>
          </p:nvPr>
        </p:nvPicPr>
        <p:blipFill rotWithShape="1">
          <a:blip r:embed="rId2"/>
          <a:srcRect l="58555" t="1798" r="29989" b="62818"/>
          <a:stretch/>
        </p:blipFill>
        <p:spPr>
          <a:xfrm>
            <a:off x="3001818" y="1944574"/>
            <a:ext cx="5726546" cy="3671135"/>
          </a:xfrm>
        </p:spPr>
      </p:pic>
      <p:sp>
        <p:nvSpPr>
          <p:cNvPr id="13" name="Titre 1">
            <a:extLst>
              <a:ext uri="{FF2B5EF4-FFF2-40B4-BE49-F238E27FC236}">
                <a16:creationId xmlns:a16="http://schemas.microsoft.com/office/drawing/2014/main" id="{86B139DC-9ADA-4F6E-A13A-90DAAA693552}"/>
              </a:ext>
            </a:extLst>
          </p:cNvPr>
          <p:cNvSpPr>
            <a:spLocks noGrp="1"/>
          </p:cNvSpPr>
          <p:nvPr>
            <p:ph type="title"/>
          </p:nvPr>
        </p:nvSpPr>
        <p:spPr>
          <a:xfrm>
            <a:off x="1447191" y="804163"/>
            <a:ext cx="9607661" cy="1056319"/>
          </a:xfrm>
        </p:spPr>
        <p:txBody>
          <a:bodyPr/>
          <a:lstStyle/>
          <a:p>
            <a:r>
              <a:rPr lang="fr-FR" dirty="0" err="1"/>
              <a:t>Levene</a:t>
            </a:r>
            <a:r>
              <a:rPr lang="fr-FR" dirty="0"/>
              <a:t> test</a:t>
            </a:r>
          </a:p>
        </p:txBody>
      </p:sp>
    </p:spTree>
    <p:extLst>
      <p:ext uri="{BB962C8B-B14F-4D97-AF65-F5344CB8AC3E}">
        <p14:creationId xmlns:p14="http://schemas.microsoft.com/office/powerpoint/2010/main" val="373660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E5F2B-B5B4-407C-82E8-B11E163C14A4}"/>
              </a:ext>
            </a:extLst>
          </p:cNvPr>
          <p:cNvSpPr>
            <a:spLocks noGrp="1"/>
          </p:cNvSpPr>
          <p:nvPr>
            <p:ph type="title"/>
          </p:nvPr>
        </p:nvSpPr>
        <p:spPr/>
        <p:txBody>
          <a:bodyPr/>
          <a:lstStyle/>
          <a:p>
            <a:r>
              <a:rPr lang="fr-FR" dirty="0"/>
              <a:t>sommaire</a:t>
            </a:r>
          </a:p>
        </p:txBody>
      </p:sp>
      <p:sp>
        <p:nvSpPr>
          <p:cNvPr id="3" name="ZoneTexte 2">
            <a:extLst>
              <a:ext uri="{FF2B5EF4-FFF2-40B4-BE49-F238E27FC236}">
                <a16:creationId xmlns:a16="http://schemas.microsoft.com/office/drawing/2014/main" id="{E858494A-EC0D-4EB3-A0AE-2FFFEEFED6BD}"/>
              </a:ext>
            </a:extLst>
          </p:cNvPr>
          <p:cNvSpPr txBox="1"/>
          <p:nvPr/>
        </p:nvSpPr>
        <p:spPr>
          <a:xfrm>
            <a:off x="1451578" y="2967335"/>
            <a:ext cx="9603275" cy="2031325"/>
          </a:xfrm>
          <a:prstGeom prst="rect">
            <a:avLst/>
          </a:prstGeom>
          <a:noFill/>
        </p:spPr>
        <p:txBody>
          <a:bodyPr wrap="square" rtlCol="0">
            <a:spAutoFit/>
          </a:bodyPr>
          <a:lstStyle/>
          <a:p>
            <a:pPr marL="285750" indent="-285750">
              <a:buFont typeface="Wingdings" panose="05000000000000000000" pitchFamily="2" charset="2"/>
              <a:buChar char="q"/>
            </a:pPr>
            <a:r>
              <a:rPr lang="fr-FR" dirty="0"/>
              <a:t>NORME RGPD</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CHOIX DES INDICATEURS</a:t>
            </a:r>
          </a:p>
          <a:p>
            <a:endParaRPr lang="fr-FR" dirty="0"/>
          </a:p>
          <a:p>
            <a:pPr marL="285750" indent="-285750">
              <a:buFont typeface="Wingdings" panose="05000000000000000000" pitchFamily="2" charset="2"/>
              <a:buChar char="q"/>
            </a:pPr>
            <a:r>
              <a:rPr lang="fr-FR" dirty="0"/>
              <a:t>T-TEST</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GRAPHIQUES</a:t>
            </a:r>
          </a:p>
        </p:txBody>
      </p:sp>
      <p:sp>
        <p:nvSpPr>
          <p:cNvPr id="4" name="Espace réservé de la date 3">
            <a:extLst>
              <a:ext uri="{FF2B5EF4-FFF2-40B4-BE49-F238E27FC236}">
                <a16:creationId xmlns:a16="http://schemas.microsoft.com/office/drawing/2014/main" id="{383AF6E0-B02E-47A8-855A-0FACFC55E9DE}"/>
              </a:ext>
            </a:extLst>
          </p:cNvPr>
          <p:cNvSpPr>
            <a:spLocks noGrp="1"/>
          </p:cNvSpPr>
          <p:nvPr>
            <p:ph type="dt" sz="half" idx="10"/>
          </p:nvPr>
        </p:nvSpPr>
        <p:spPr/>
        <p:txBody>
          <a:bodyPr/>
          <a:lstStyle/>
          <a:p>
            <a:r>
              <a:rPr lang="fr-FR"/>
              <a:t>02/2022</a:t>
            </a:r>
            <a:endParaRPr lang="en-US" dirty="0"/>
          </a:p>
        </p:txBody>
      </p:sp>
      <p:sp>
        <p:nvSpPr>
          <p:cNvPr id="5" name="Espace réservé du pied de page 4">
            <a:extLst>
              <a:ext uri="{FF2B5EF4-FFF2-40B4-BE49-F238E27FC236}">
                <a16:creationId xmlns:a16="http://schemas.microsoft.com/office/drawing/2014/main" id="{A0EBE5B8-0322-49AF-B553-DB9E5C863C70}"/>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4D52D426-0C43-4624-AAE9-DD7F0ED84192}"/>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4972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E5F2B-B5B4-407C-82E8-B11E163C14A4}"/>
              </a:ext>
            </a:extLst>
          </p:cNvPr>
          <p:cNvSpPr>
            <a:spLocks noGrp="1"/>
          </p:cNvSpPr>
          <p:nvPr>
            <p:ph type="title"/>
          </p:nvPr>
        </p:nvSpPr>
        <p:spPr/>
        <p:txBody>
          <a:bodyPr>
            <a:normAutofit fontScale="90000"/>
          </a:bodyPr>
          <a:lstStyle/>
          <a:p>
            <a:r>
              <a:rPr lang="fr-FR" dirty="0"/>
              <a:t>Norme </a:t>
            </a:r>
            <a:r>
              <a:rPr lang="fr-FR" dirty="0" err="1"/>
              <a:t>rgpd</a:t>
            </a:r>
            <a:br>
              <a:rPr lang="fr-FR" dirty="0"/>
            </a:br>
            <a:r>
              <a:rPr lang="fr-FR" sz="2700" dirty="0"/>
              <a:t>les grands principes des règles de protection des données personnelles </a:t>
            </a:r>
            <a:br>
              <a:rPr lang="fr-FR" dirty="0"/>
            </a:br>
            <a:r>
              <a:rPr lang="fr-FR" dirty="0"/>
              <a:t> </a:t>
            </a:r>
          </a:p>
        </p:txBody>
      </p:sp>
      <p:sp>
        <p:nvSpPr>
          <p:cNvPr id="3" name="ZoneTexte 2">
            <a:extLst>
              <a:ext uri="{FF2B5EF4-FFF2-40B4-BE49-F238E27FC236}">
                <a16:creationId xmlns:a16="http://schemas.microsoft.com/office/drawing/2014/main" id="{E858494A-EC0D-4EB3-A0AE-2FFFEEFED6BD}"/>
              </a:ext>
            </a:extLst>
          </p:cNvPr>
          <p:cNvSpPr txBox="1"/>
          <p:nvPr/>
        </p:nvSpPr>
        <p:spPr>
          <a:xfrm>
            <a:off x="1294362" y="2828835"/>
            <a:ext cx="9603275" cy="1477328"/>
          </a:xfrm>
          <a:prstGeom prst="rect">
            <a:avLst/>
          </a:prstGeom>
          <a:noFill/>
        </p:spPr>
        <p:txBody>
          <a:bodyPr wrap="square" rtlCol="0">
            <a:spAutoFit/>
          </a:bodyPr>
          <a:lstStyle/>
          <a:p>
            <a:r>
              <a:rPr lang="fr-FR" b="0" i="0" dirty="0">
                <a:solidFill>
                  <a:srgbClr val="71716E"/>
                </a:solidFill>
                <a:effectLst/>
                <a:latin typeface="Georgia" panose="02040502050405020303" pitchFamily="18" charset="0"/>
              </a:rPr>
              <a:t>But du fichier:				</a:t>
            </a:r>
            <a:r>
              <a:rPr lang="fr-FR" b="0" i="0" dirty="0">
                <a:effectLst/>
                <a:latin typeface="Georgia" panose="02040502050405020303" pitchFamily="18" charset="0"/>
              </a:rPr>
              <a:t>I</a:t>
            </a:r>
            <a:r>
              <a:rPr lang="fr-FR" dirty="0">
                <a:latin typeface="Georgia" panose="02040502050405020303" pitchFamily="18" charset="0"/>
              </a:rPr>
              <a:t>ndex de l’égalité femmes-hommes</a:t>
            </a:r>
          </a:p>
          <a:p>
            <a:r>
              <a:rPr lang="fr-FR" b="0" i="0" dirty="0">
                <a:solidFill>
                  <a:srgbClr val="71716E"/>
                </a:solidFill>
                <a:effectLst/>
                <a:latin typeface="Georgia" panose="02040502050405020303" pitchFamily="18" charset="0"/>
              </a:rPr>
              <a:t>Responsable du fichier:		</a:t>
            </a:r>
            <a:r>
              <a:rPr lang="fr-FR" dirty="0">
                <a:latin typeface="Georgia" panose="02040502050405020303" pitchFamily="18" charset="0"/>
              </a:rPr>
              <a:t>Angèle MENDY, Data Analyst </a:t>
            </a:r>
            <a:r>
              <a:rPr lang="fr-FR" dirty="0">
                <a:solidFill>
                  <a:srgbClr val="71716E"/>
                </a:solidFill>
                <a:latin typeface="Georgia" panose="02040502050405020303" pitchFamily="18" charset="0"/>
              </a:rPr>
              <a:t>(</a:t>
            </a:r>
            <a:r>
              <a:rPr lang="fr-FR" sz="1400" i="1" u="sng" dirty="0">
                <a:solidFill>
                  <a:srgbClr val="0070C0"/>
                </a:solidFill>
                <a:latin typeface="Georgia" panose="02040502050405020303" pitchFamily="18" charset="0"/>
              </a:rPr>
              <a:t>contact</a:t>
            </a:r>
            <a:r>
              <a:rPr lang="fr-FR" dirty="0">
                <a:solidFill>
                  <a:srgbClr val="71716E"/>
                </a:solidFill>
                <a:latin typeface="Georgia" panose="02040502050405020303" pitchFamily="18" charset="0"/>
              </a:rPr>
              <a:t>)</a:t>
            </a:r>
          </a:p>
          <a:p>
            <a:r>
              <a:rPr lang="fr-FR" dirty="0">
                <a:solidFill>
                  <a:srgbClr val="71716E"/>
                </a:solidFill>
                <a:latin typeface="Georgia" panose="02040502050405020303" pitchFamily="18" charset="0"/>
              </a:rPr>
              <a:t>Droit d’accès aux données: 	</a:t>
            </a:r>
            <a:r>
              <a:rPr lang="fr-FR" dirty="0">
                <a:latin typeface="Georgia" panose="02040502050405020303" pitchFamily="18" charset="0"/>
              </a:rPr>
              <a:t>Laura TELLIER, DRH </a:t>
            </a:r>
            <a:r>
              <a:rPr lang="fr-FR" dirty="0">
                <a:solidFill>
                  <a:srgbClr val="71716E"/>
                </a:solidFill>
                <a:latin typeface="Georgia" panose="02040502050405020303" pitchFamily="18" charset="0"/>
              </a:rPr>
              <a:t>(</a:t>
            </a:r>
            <a:r>
              <a:rPr lang="fr-FR" sz="1400" i="1" u="sng" dirty="0">
                <a:solidFill>
                  <a:srgbClr val="0070C0"/>
                </a:solidFill>
                <a:latin typeface="Georgia" panose="02040502050405020303" pitchFamily="18" charset="0"/>
              </a:rPr>
              <a:t>contact</a:t>
            </a:r>
            <a:r>
              <a:rPr lang="fr-FR" dirty="0">
                <a:solidFill>
                  <a:srgbClr val="71716E"/>
                </a:solidFill>
                <a:latin typeface="Georgia" panose="02040502050405020303" pitchFamily="18" charset="0"/>
              </a:rPr>
              <a:t>)</a:t>
            </a:r>
          </a:p>
          <a:p>
            <a:r>
              <a:rPr lang="fr-FR" dirty="0">
                <a:solidFill>
                  <a:srgbClr val="71716E"/>
                </a:solidFill>
                <a:latin typeface="Georgia" panose="02040502050405020303" pitchFamily="18" charset="0"/>
              </a:rPr>
              <a:t>Source : 						</a:t>
            </a:r>
            <a:r>
              <a:rPr lang="fr-FR" dirty="0">
                <a:latin typeface="Georgia" panose="02040502050405020303" pitchFamily="18" charset="0"/>
              </a:rPr>
              <a:t>Système d’Informations des Ressources Humaines </a:t>
            </a:r>
          </a:p>
          <a:p>
            <a:r>
              <a:rPr lang="fr-FR" dirty="0">
                <a:solidFill>
                  <a:srgbClr val="71716E"/>
                </a:solidFill>
                <a:latin typeface="Georgia" panose="02040502050405020303" pitchFamily="18" charset="0"/>
              </a:rPr>
              <a:t>Date création du fichier: 		</a:t>
            </a:r>
            <a:r>
              <a:rPr lang="fr-FR" dirty="0">
                <a:latin typeface="Georgia" panose="02040502050405020303" pitchFamily="18" charset="0"/>
              </a:rPr>
              <a:t>12/02/2022</a:t>
            </a:r>
          </a:p>
        </p:txBody>
      </p:sp>
      <p:sp>
        <p:nvSpPr>
          <p:cNvPr id="4" name="Espace réservé de la date 3">
            <a:extLst>
              <a:ext uri="{FF2B5EF4-FFF2-40B4-BE49-F238E27FC236}">
                <a16:creationId xmlns:a16="http://schemas.microsoft.com/office/drawing/2014/main" id="{4E999874-D4F8-4DC6-8984-81E4DEA2B590}"/>
              </a:ext>
            </a:extLst>
          </p:cNvPr>
          <p:cNvSpPr>
            <a:spLocks noGrp="1"/>
          </p:cNvSpPr>
          <p:nvPr>
            <p:ph type="dt" sz="half" idx="10"/>
          </p:nvPr>
        </p:nvSpPr>
        <p:spPr/>
        <p:txBody>
          <a:bodyPr/>
          <a:lstStyle/>
          <a:p>
            <a:r>
              <a:rPr lang="fr-FR"/>
              <a:t>02/2022</a:t>
            </a:r>
            <a:endParaRPr lang="en-US" dirty="0"/>
          </a:p>
        </p:txBody>
      </p:sp>
      <p:sp>
        <p:nvSpPr>
          <p:cNvPr id="5" name="Espace réservé du pied de page 4">
            <a:extLst>
              <a:ext uri="{FF2B5EF4-FFF2-40B4-BE49-F238E27FC236}">
                <a16:creationId xmlns:a16="http://schemas.microsoft.com/office/drawing/2014/main" id="{7D49B00F-2B64-4B0C-B9F9-F0AFCD2ED7A1}"/>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4A6EC425-4E25-4512-9565-37B100E02AAC}"/>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94614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E112-607A-4450-9B02-E2B6F88E7D1A}"/>
              </a:ext>
            </a:extLst>
          </p:cNvPr>
          <p:cNvSpPr>
            <a:spLocks noGrp="1"/>
          </p:cNvSpPr>
          <p:nvPr>
            <p:ph type="title"/>
          </p:nvPr>
        </p:nvSpPr>
        <p:spPr/>
        <p:txBody>
          <a:bodyPr>
            <a:normAutofit/>
          </a:bodyPr>
          <a:lstStyle/>
          <a:p>
            <a:r>
              <a:rPr lang="fr-FR" b="1" dirty="0">
                <a:solidFill>
                  <a:srgbClr val="2179C4"/>
                </a:solidFill>
                <a:latin typeface="Georgia" panose="02040502050405020303" pitchFamily="18" charset="0"/>
              </a:rPr>
              <a:t>I. Le principe de finalité </a:t>
            </a:r>
            <a:endParaRPr lang="fr-FR" dirty="0"/>
          </a:p>
        </p:txBody>
      </p:sp>
      <p:sp>
        <p:nvSpPr>
          <p:cNvPr id="3" name="Espace réservé du contenu 2">
            <a:extLst>
              <a:ext uri="{FF2B5EF4-FFF2-40B4-BE49-F238E27FC236}">
                <a16:creationId xmlns:a16="http://schemas.microsoft.com/office/drawing/2014/main" id="{409687F3-607D-4F2E-9679-34949CAFBA8D}"/>
              </a:ext>
            </a:extLst>
          </p:cNvPr>
          <p:cNvSpPr>
            <a:spLocks noGrp="1"/>
          </p:cNvSpPr>
          <p:nvPr>
            <p:ph sz="half" idx="1"/>
          </p:nvPr>
        </p:nvSpPr>
        <p:spPr>
          <a:xfrm>
            <a:off x="1447331" y="2010878"/>
            <a:ext cx="3312676" cy="3448595"/>
          </a:xfrm>
        </p:spPr>
        <p:txBody>
          <a:bodyPr anchor="ctr">
            <a:normAutofit/>
          </a:bodyPr>
          <a:lstStyle/>
          <a:p>
            <a:pPr marL="0" indent="0">
              <a:buNone/>
            </a:pPr>
            <a:endParaRPr lang="fr-FR" dirty="0">
              <a:solidFill>
                <a:srgbClr val="71716E"/>
              </a:solidFill>
              <a:latin typeface="Georgia" panose="02040502050405020303" pitchFamily="18" charset="0"/>
            </a:endParaRPr>
          </a:p>
          <a:p>
            <a:pPr marL="0" indent="0">
              <a:buNone/>
            </a:pPr>
            <a:r>
              <a:rPr lang="fr-FR" dirty="0">
                <a:solidFill>
                  <a:srgbClr val="71716E"/>
                </a:solidFill>
                <a:latin typeface="Georgia" panose="02040502050405020303" pitchFamily="18" charset="0"/>
              </a:rPr>
              <a:t>Le responsable d'un fichier ne peut enregistrer et utiliser des informations sur des personnes physiques que dans un but bien précis, légal et légitime</a:t>
            </a:r>
            <a:br>
              <a:rPr lang="fr-FR" dirty="0">
                <a:solidFill>
                  <a:srgbClr val="71716E"/>
                </a:solidFill>
                <a:latin typeface="Georgia" panose="02040502050405020303" pitchFamily="18" charset="0"/>
              </a:rPr>
            </a:br>
            <a:endParaRPr lang="fr-FR" dirty="0"/>
          </a:p>
        </p:txBody>
      </p:sp>
      <p:sp>
        <p:nvSpPr>
          <p:cNvPr id="4" name="Espace réservé du contenu 3">
            <a:extLst>
              <a:ext uri="{FF2B5EF4-FFF2-40B4-BE49-F238E27FC236}">
                <a16:creationId xmlns:a16="http://schemas.microsoft.com/office/drawing/2014/main" id="{F882CE09-6C32-4858-B687-107109B9AF40}"/>
              </a:ext>
            </a:extLst>
          </p:cNvPr>
          <p:cNvSpPr>
            <a:spLocks noGrp="1"/>
          </p:cNvSpPr>
          <p:nvPr>
            <p:ph sz="half" idx="2"/>
          </p:nvPr>
        </p:nvSpPr>
        <p:spPr>
          <a:xfrm>
            <a:off x="4760007" y="2017343"/>
            <a:ext cx="6298916" cy="3441520"/>
          </a:xfrm>
        </p:spPr>
        <p:txBody>
          <a:bodyPr anchor="ctr">
            <a:normAutofit/>
          </a:bodyPr>
          <a:lstStyle/>
          <a:p>
            <a:pPr marL="0" indent="0">
              <a:buNone/>
            </a:pPr>
            <a:r>
              <a:rPr lang="fr-FR" sz="1800" dirty="0"/>
              <a:t>La loi dispose que toutes les entreprises, quelle que soit leur taille, de tendre vers l’égalité réelle entre les femmes et les hommes et de formuler des objectifs visant à l’égalité.</a:t>
            </a:r>
          </a:p>
          <a:p>
            <a:pPr marL="0" indent="0">
              <a:buNone/>
            </a:pPr>
            <a:r>
              <a:rPr lang="fr-FR" sz="1800" dirty="0"/>
              <a:t>Le but est de calculer et publier sur le site Internet notre index de l’égalité femmes-hommes. </a:t>
            </a:r>
          </a:p>
          <a:p>
            <a:pPr marL="0" indent="0">
              <a:buNone/>
            </a:pPr>
            <a:r>
              <a:rPr lang="fr-FR" sz="1800" dirty="0"/>
              <a:t>Avoir une politique volontariste pour développer l’égalité et, améliorer notre marque employeur afin d’attirer plus facilement des talents.</a:t>
            </a:r>
          </a:p>
        </p:txBody>
      </p:sp>
      <p:sp>
        <p:nvSpPr>
          <p:cNvPr id="5" name="Espace réservé de la date 4">
            <a:extLst>
              <a:ext uri="{FF2B5EF4-FFF2-40B4-BE49-F238E27FC236}">
                <a16:creationId xmlns:a16="http://schemas.microsoft.com/office/drawing/2014/main" id="{03EF34F4-7178-4EAE-B879-3C9B60BF7D44}"/>
              </a:ext>
            </a:extLst>
          </p:cNvPr>
          <p:cNvSpPr>
            <a:spLocks noGrp="1"/>
          </p:cNvSpPr>
          <p:nvPr>
            <p:ph type="dt" sz="half" idx="10"/>
          </p:nvPr>
        </p:nvSpPr>
        <p:spPr/>
        <p:txBody>
          <a:bodyPr/>
          <a:lstStyle/>
          <a:p>
            <a:r>
              <a:rPr lang="fr-FR"/>
              <a:t>02/2022</a:t>
            </a:r>
            <a:endParaRPr lang="en-US" dirty="0"/>
          </a:p>
        </p:txBody>
      </p:sp>
      <p:sp>
        <p:nvSpPr>
          <p:cNvPr id="6" name="Espace réservé du pied de page 5">
            <a:extLst>
              <a:ext uri="{FF2B5EF4-FFF2-40B4-BE49-F238E27FC236}">
                <a16:creationId xmlns:a16="http://schemas.microsoft.com/office/drawing/2014/main" id="{C20DC0AD-DFAD-45DC-9141-A799BCB764D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C8ABF427-7B59-4570-888F-73A313D1EE1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6917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E112-607A-4450-9B02-E2B6F88E7D1A}"/>
              </a:ext>
            </a:extLst>
          </p:cNvPr>
          <p:cNvSpPr>
            <a:spLocks noGrp="1"/>
          </p:cNvSpPr>
          <p:nvPr>
            <p:ph type="title"/>
          </p:nvPr>
        </p:nvSpPr>
        <p:spPr/>
        <p:txBody>
          <a:bodyPr>
            <a:normAutofit fontScale="90000"/>
          </a:bodyPr>
          <a:lstStyle/>
          <a:p>
            <a:r>
              <a:rPr lang="fr-FR" b="1" dirty="0">
                <a:solidFill>
                  <a:srgbClr val="2179C4"/>
                </a:solidFill>
                <a:latin typeface="Georgia" panose="02040502050405020303" pitchFamily="18" charset="0"/>
              </a:rPr>
              <a:t>II. </a:t>
            </a:r>
            <a:r>
              <a:rPr lang="fr-FR" b="1" i="0" dirty="0">
                <a:solidFill>
                  <a:srgbClr val="2179C4"/>
                </a:solidFill>
                <a:effectLst/>
                <a:latin typeface="Georgia" panose="02040502050405020303" pitchFamily="18" charset="0"/>
              </a:rPr>
              <a:t>Le principe de proportionnalité et de pertinence </a:t>
            </a:r>
            <a:br>
              <a:rPr lang="fr-FR" b="0" i="0" dirty="0">
                <a:solidFill>
                  <a:srgbClr val="71716E"/>
                </a:solidFill>
                <a:effectLst/>
                <a:latin typeface="Georgia" panose="02040502050405020303" pitchFamily="18" charset="0"/>
              </a:rPr>
            </a:br>
            <a:endParaRPr lang="fr-FR" dirty="0"/>
          </a:p>
        </p:txBody>
      </p:sp>
      <p:sp>
        <p:nvSpPr>
          <p:cNvPr id="3" name="Espace réservé du contenu 2">
            <a:extLst>
              <a:ext uri="{FF2B5EF4-FFF2-40B4-BE49-F238E27FC236}">
                <a16:creationId xmlns:a16="http://schemas.microsoft.com/office/drawing/2014/main" id="{409687F3-607D-4F2E-9679-34949CAFBA8D}"/>
              </a:ext>
            </a:extLst>
          </p:cNvPr>
          <p:cNvSpPr>
            <a:spLocks noGrp="1"/>
          </p:cNvSpPr>
          <p:nvPr>
            <p:ph sz="half" idx="1"/>
          </p:nvPr>
        </p:nvSpPr>
        <p:spPr>
          <a:xfrm>
            <a:off x="1447331" y="2010878"/>
            <a:ext cx="3312676" cy="3448595"/>
          </a:xfrm>
        </p:spPr>
        <p:txBody>
          <a:bodyPr anchor="ctr">
            <a:normAutofit/>
          </a:bodyPr>
          <a:lstStyle/>
          <a:p>
            <a:pPr marL="0" indent="0">
              <a:buNone/>
            </a:pPr>
            <a:r>
              <a:rPr lang="fr-FR" sz="2000" dirty="0"/>
              <a:t>Anonymisation des données récoltées avant traitement</a:t>
            </a:r>
          </a:p>
          <a:p>
            <a:pPr marL="0" indent="0">
              <a:buNone/>
            </a:pPr>
            <a:r>
              <a:rPr lang="fr-FR" dirty="0">
                <a:solidFill>
                  <a:srgbClr val="71716E"/>
                </a:solidFill>
                <a:latin typeface="Georgia" panose="02040502050405020303" pitchFamily="18" charset="0"/>
              </a:rPr>
              <a:t>L</a:t>
            </a:r>
            <a:r>
              <a:rPr lang="fr-FR" b="0" i="0" dirty="0">
                <a:solidFill>
                  <a:srgbClr val="71716E"/>
                </a:solidFill>
                <a:effectLst/>
                <a:latin typeface="Georgia" panose="02040502050405020303" pitchFamily="18" charset="0"/>
              </a:rPr>
              <a:t>es informations enregistrées doivent être pertinentes et strictement nécessaires au regard de la finalité du fichier </a:t>
            </a:r>
            <a:endParaRPr lang="fr-FR" dirty="0"/>
          </a:p>
        </p:txBody>
      </p:sp>
      <p:sp>
        <p:nvSpPr>
          <p:cNvPr id="4" name="Espace réservé du contenu 3">
            <a:extLst>
              <a:ext uri="{FF2B5EF4-FFF2-40B4-BE49-F238E27FC236}">
                <a16:creationId xmlns:a16="http://schemas.microsoft.com/office/drawing/2014/main" id="{F882CE09-6C32-4858-B687-107109B9AF40}"/>
              </a:ext>
            </a:extLst>
          </p:cNvPr>
          <p:cNvSpPr>
            <a:spLocks noGrp="1"/>
          </p:cNvSpPr>
          <p:nvPr>
            <p:ph sz="half" idx="2"/>
          </p:nvPr>
        </p:nvSpPr>
        <p:spPr>
          <a:xfrm>
            <a:off x="4760007" y="1930400"/>
            <a:ext cx="6536066" cy="1163782"/>
          </a:xfrm>
          <a:ln>
            <a:solidFill>
              <a:schemeClr val="accent1">
                <a:lumMod val="60000"/>
                <a:lumOff val="40000"/>
              </a:schemeClr>
            </a:solidFill>
          </a:ln>
        </p:spPr>
        <p:txBody>
          <a:bodyPr numCol="2" anchor="ctr">
            <a:noAutofit/>
          </a:bodyPr>
          <a:lstStyle/>
          <a:p>
            <a:pPr marL="0" indent="0">
              <a:buNone/>
            </a:pPr>
            <a:r>
              <a:rPr lang="fr-FR" sz="1400" u="sng" dirty="0"/>
              <a:t>Données supprimées:</a:t>
            </a:r>
          </a:p>
          <a:p>
            <a:r>
              <a:rPr lang="fr-FR" sz="1200" dirty="0"/>
              <a:t>Identifiant du salarié</a:t>
            </a:r>
          </a:p>
          <a:p>
            <a:r>
              <a:rPr lang="fr-FR" sz="1200" dirty="0"/>
              <a:t>Nom/prénom</a:t>
            </a:r>
          </a:p>
          <a:p>
            <a:r>
              <a:rPr lang="fr-FR" sz="1200" dirty="0"/>
              <a:t>Date de naissance</a:t>
            </a:r>
          </a:p>
          <a:p>
            <a:endParaRPr lang="fr-FR" sz="1200" dirty="0"/>
          </a:p>
          <a:p>
            <a:r>
              <a:rPr lang="fr-FR" sz="1200" dirty="0"/>
              <a:t>Composition du foyer (Etat civil, Enfants)</a:t>
            </a:r>
          </a:p>
          <a:p>
            <a:r>
              <a:rPr lang="fr-FR" sz="1200" dirty="0"/>
              <a:t>Numéro de téléphone</a:t>
            </a:r>
          </a:p>
          <a:p>
            <a:endParaRPr lang="fr-FR" sz="1200" dirty="0"/>
          </a:p>
        </p:txBody>
      </p:sp>
      <p:sp>
        <p:nvSpPr>
          <p:cNvPr id="5" name="Espace réservé de la date 4">
            <a:extLst>
              <a:ext uri="{FF2B5EF4-FFF2-40B4-BE49-F238E27FC236}">
                <a16:creationId xmlns:a16="http://schemas.microsoft.com/office/drawing/2014/main" id="{42B99A9C-D7AC-4AAA-85E3-1682CD145DF1}"/>
              </a:ext>
            </a:extLst>
          </p:cNvPr>
          <p:cNvSpPr>
            <a:spLocks noGrp="1"/>
          </p:cNvSpPr>
          <p:nvPr>
            <p:ph type="dt" sz="half" idx="10"/>
          </p:nvPr>
        </p:nvSpPr>
        <p:spPr/>
        <p:txBody>
          <a:bodyPr/>
          <a:lstStyle/>
          <a:p>
            <a:r>
              <a:rPr lang="fr-FR"/>
              <a:t>02/2022</a:t>
            </a:r>
            <a:endParaRPr lang="en-US" dirty="0"/>
          </a:p>
        </p:txBody>
      </p:sp>
      <p:sp>
        <p:nvSpPr>
          <p:cNvPr id="6" name="Espace réservé du pied de page 5">
            <a:extLst>
              <a:ext uri="{FF2B5EF4-FFF2-40B4-BE49-F238E27FC236}">
                <a16:creationId xmlns:a16="http://schemas.microsoft.com/office/drawing/2014/main" id="{DBADE8C4-76EB-4A1D-B2F9-F009C6EA983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2FCCAC5-82CB-4CD5-8321-AE5DDCA9F819}"/>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8" name="Espace réservé du contenu 3">
            <a:extLst>
              <a:ext uri="{FF2B5EF4-FFF2-40B4-BE49-F238E27FC236}">
                <a16:creationId xmlns:a16="http://schemas.microsoft.com/office/drawing/2014/main" id="{7F7F77D6-D1A6-4CD4-905C-DFBA0DD9C0E8}"/>
              </a:ext>
            </a:extLst>
          </p:cNvPr>
          <p:cNvSpPr txBox="1">
            <a:spLocks/>
          </p:cNvSpPr>
          <p:nvPr/>
        </p:nvSpPr>
        <p:spPr>
          <a:xfrm>
            <a:off x="4760008" y="3648364"/>
            <a:ext cx="6850410" cy="1822667"/>
          </a:xfrm>
          <a:prstGeom prst="rect">
            <a:avLst/>
          </a:prstGeom>
        </p:spPr>
        <p:txBody>
          <a:bodyPr vert="horz" lIns="91440" tIns="45720" rIns="91440" bIns="45720" numCol="2" rtlCol="0" anchor="ct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fr-FR" sz="1400" u="sng" dirty="0"/>
              <a:t>Données</a:t>
            </a:r>
            <a:r>
              <a:rPr lang="fr-FR" sz="1200" u="sng" dirty="0"/>
              <a:t> </a:t>
            </a:r>
            <a:r>
              <a:rPr lang="fr-FR" sz="1400" u="sng" dirty="0"/>
              <a:t>conservées:</a:t>
            </a:r>
          </a:p>
          <a:p>
            <a:r>
              <a:rPr lang="fr-FR" sz="1200" dirty="0" err="1"/>
              <a:t>Ancienneté_par</a:t>
            </a:r>
            <a:r>
              <a:rPr lang="fr-FR" sz="1200" dirty="0"/>
              <a:t> an </a:t>
            </a:r>
          </a:p>
          <a:p>
            <a:r>
              <a:rPr lang="fr-FR" sz="1200" dirty="0"/>
              <a:t>Distance domicile/Travail </a:t>
            </a:r>
          </a:p>
          <a:p>
            <a:r>
              <a:rPr lang="fr-FR" sz="1200" dirty="0"/>
              <a:t>Service</a:t>
            </a:r>
          </a:p>
          <a:p>
            <a:r>
              <a:rPr lang="fr-FR" sz="1200" dirty="0" err="1"/>
              <a:t>Work_accident</a:t>
            </a:r>
            <a:r>
              <a:rPr lang="fr-FR" sz="1200" dirty="0"/>
              <a:t> </a:t>
            </a:r>
          </a:p>
          <a:p>
            <a:r>
              <a:rPr lang="fr-FR" sz="1200" dirty="0"/>
              <a:t>Niveau de satisfaction </a:t>
            </a:r>
          </a:p>
          <a:p>
            <a:r>
              <a:rPr lang="fr-FR" sz="1200" dirty="0"/>
              <a:t>Contrat </a:t>
            </a:r>
          </a:p>
          <a:p>
            <a:r>
              <a:rPr lang="fr-FR" sz="1200" dirty="0"/>
              <a:t>Durée hebdo </a:t>
            </a:r>
          </a:p>
          <a:p>
            <a:endParaRPr lang="fr-FR" sz="1200" dirty="0"/>
          </a:p>
          <a:p>
            <a:r>
              <a:rPr lang="fr-FR" sz="1200" dirty="0"/>
              <a:t>Salaire base mensuel </a:t>
            </a:r>
          </a:p>
          <a:p>
            <a:r>
              <a:rPr lang="fr-FR" sz="1200" dirty="0"/>
              <a:t>%</a:t>
            </a:r>
            <a:r>
              <a:rPr lang="fr-FR" sz="1200" dirty="0" err="1"/>
              <a:t>variable_moyen</a:t>
            </a:r>
            <a:r>
              <a:rPr lang="fr-FR" sz="1200" dirty="0"/>
              <a:t> </a:t>
            </a:r>
          </a:p>
          <a:p>
            <a:r>
              <a:rPr lang="fr-FR" sz="1200" dirty="0"/>
              <a:t>Augmentation </a:t>
            </a:r>
          </a:p>
          <a:p>
            <a:r>
              <a:rPr lang="fr-FR" sz="1200" dirty="0"/>
              <a:t>Promotion </a:t>
            </a:r>
          </a:p>
          <a:p>
            <a:r>
              <a:rPr lang="fr-FR" sz="1200" dirty="0"/>
              <a:t>Sexe </a:t>
            </a:r>
          </a:p>
          <a:p>
            <a:r>
              <a:rPr lang="fr-FR" sz="1200" dirty="0"/>
              <a:t>Identification</a:t>
            </a:r>
          </a:p>
          <a:p>
            <a:r>
              <a:rPr lang="fr-FR" sz="1200" dirty="0"/>
              <a:t>Génération </a:t>
            </a:r>
          </a:p>
        </p:txBody>
      </p:sp>
    </p:spTree>
    <p:extLst>
      <p:ext uri="{BB962C8B-B14F-4D97-AF65-F5344CB8AC3E}">
        <p14:creationId xmlns:p14="http://schemas.microsoft.com/office/powerpoint/2010/main" val="296503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E112-607A-4450-9B02-E2B6F88E7D1A}"/>
              </a:ext>
            </a:extLst>
          </p:cNvPr>
          <p:cNvSpPr>
            <a:spLocks noGrp="1"/>
          </p:cNvSpPr>
          <p:nvPr>
            <p:ph type="title"/>
          </p:nvPr>
        </p:nvSpPr>
        <p:spPr/>
        <p:txBody>
          <a:bodyPr>
            <a:normAutofit fontScale="90000"/>
          </a:bodyPr>
          <a:lstStyle/>
          <a:p>
            <a:r>
              <a:rPr lang="fr-FR" b="1" dirty="0">
                <a:solidFill>
                  <a:srgbClr val="2179C4"/>
                </a:solidFill>
                <a:latin typeface="Georgia" panose="02040502050405020303" pitchFamily="18" charset="0"/>
              </a:rPr>
              <a:t>III. </a:t>
            </a:r>
            <a:r>
              <a:rPr lang="fr-FR" b="1" i="0" dirty="0">
                <a:solidFill>
                  <a:srgbClr val="2179C4"/>
                </a:solidFill>
                <a:effectLst/>
                <a:latin typeface="Georgia" panose="02040502050405020303" pitchFamily="18" charset="0"/>
              </a:rPr>
              <a:t>Le principe d'une durée de conservation limitée </a:t>
            </a:r>
            <a:r>
              <a:rPr lang="fr-FR" b="0" i="0" dirty="0">
                <a:solidFill>
                  <a:srgbClr val="71716E"/>
                </a:solidFill>
                <a:effectLst/>
                <a:latin typeface="Georgia" panose="02040502050405020303" pitchFamily="18" charset="0"/>
              </a:rPr>
              <a:t>:</a:t>
            </a:r>
            <a:br>
              <a:rPr lang="fr-FR" dirty="0">
                <a:solidFill>
                  <a:srgbClr val="71716E"/>
                </a:solidFill>
                <a:latin typeface="Georgia" panose="02040502050405020303" pitchFamily="18" charset="0"/>
              </a:rPr>
            </a:br>
            <a:endParaRPr lang="fr-FR" dirty="0"/>
          </a:p>
        </p:txBody>
      </p:sp>
      <p:sp>
        <p:nvSpPr>
          <p:cNvPr id="3" name="Espace réservé du contenu 2">
            <a:extLst>
              <a:ext uri="{FF2B5EF4-FFF2-40B4-BE49-F238E27FC236}">
                <a16:creationId xmlns:a16="http://schemas.microsoft.com/office/drawing/2014/main" id="{409687F3-607D-4F2E-9679-34949CAFBA8D}"/>
              </a:ext>
            </a:extLst>
          </p:cNvPr>
          <p:cNvSpPr>
            <a:spLocks noGrp="1"/>
          </p:cNvSpPr>
          <p:nvPr>
            <p:ph sz="half" idx="1"/>
          </p:nvPr>
        </p:nvSpPr>
        <p:spPr>
          <a:xfrm>
            <a:off x="1447331" y="2010878"/>
            <a:ext cx="3312676" cy="3448595"/>
          </a:xfrm>
        </p:spPr>
        <p:txBody>
          <a:bodyPr anchor="ctr">
            <a:normAutofit fontScale="92500" lnSpcReduction="10000"/>
          </a:bodyPr>
          <a:lstStyle/>
          <a:p>
            <a:pPr marL="0" indent="0">
              <a:buNone/>
            </a:pPr>
            <a:r>
              <a:rPr lang="fr-FR" b="0" i="0" dirty="0">
                <a:solidFill>
                  <a:srgbClr val="71716E"/>
                </a:solidFill>
                <a:effectLst/>
                <a:latin typeface="Georgia" panose="02040502050405020303" pitchFamily="18" charset="0"/>
              </a:rPr>
              <a:t> Il n'est pas possible de conserver des informations sur des personnes physiques dans un fichier pour une durée indéfinie. Une durée de conservation précise doit être fixée, en fonction du type d'information enregistrée et de la finalité du fichier</a:t>
            </a:r>
            <a:endParaRPr lang="fr-FR" dirty="0">
              <a:solidFill>
                <a:srgbClr val="71716E"/>
              </a:solidFill>
              <a:latin typeface="Georgia" panose="02040502050405020303" pitchFamily="18" charset="0"/>
            </a:endParaRPr>
          </a:p>
        </p:txBody>
      </p:sp>
      <p:sp>
        <p:nvSpPr>
          <p:cNvPr id="4" name="Espace réservé du contenu 3">
            <a:extLst>
              <a:ext uri="{FF2B5EF4-FFF2-40B4-BE49-F238E27FC236}">
                <a16:creationId xmlns:a16="http://schemas.microsoft.com/office/drawing/2014/main" id="{F882CE09-6C32-4858-B687-107109B9AF40}"/>
              </a:ext>
            </a:extLst>
          </p:cNvPr>
          <p:cNvSpPr>
            <a:spLocks noGrp="1"/>
          </p:cNvSpPr>
          <p:nvPr>
            <p:ph sz="half" idx="2"/>
          </p:nvPr>
        </p:nvSpPr>
        <p:spPr>
          <a:xfrm>
            <a:off x="4760007" y="2017343"/>
            <a:ext cx="6298916" cy="3441520"/>
          </a:xfrm>
        </p:spPr>
        <p:txBody>
          <a:bodyPr anchor="ctr">
            <a:normAutofit fontScale="92500" lnSpcReduction="10000"/>
          </a:bodyPr>
          <a:lstStyle/>
          <a:p>
            <a:pPr marL="0" indent="0">
              <a:lnSpc>
                <a:spcPct val="130000"/>
              </a:lnSpc>
              <a:buNone/>
            </a:pPr>
            <a:r>
              <a:rPr lang="fr-FR" sz="1900" dirty="0"/>
              <a:t>Dans le cadre des obligations du Règlement Européen sur la Gestion des données personnelles "RGPD" sont : 36 mois (3 ans) </a:t>
            </a:r>
          </a:p>
          <a:p>
            <a:pPr marL="0" indent="0">
              <a:lnSpc>
                <a:spcPct val="130000"/>
              </a:lnSpc>
              <a:buNone/>
            </a:pPr>
            <a:endParaRPr lang="fr-FR" sz="1900" dirty="0"/>
          </a:p>
          <a:p>
            <a:pPr marL="0" indent="0">
              <a:lnSpc>
                <a:spcPct val="130000"/>
              </a:lnSpc>
              <a:buNone/>
            </a:pPr>
            <a:r>
              <a:rPr lang="fr-FR" sz="1900" dirty="0"/>
              <a:t>Suppression des données personnelles des personnes inactives depuis 3 ans de la base de données.</a:t>
            </a:r>
          </a:p>
        </p:txBody>
      </p:sp>
      <p:sp>
        <p:nvSpPr>
          <p:cNvPr id="7" name="Espace réservé de la date 6">
            <a:extLst>
              <a:ext uri="{FF2B5EF4-FFF2-40B4-BE49-F238E27FC236}">
                <a16:creationId xmlns:a16="http://schemas.microsoft.com/office/drawing/2014/main" id="{927AE536-2D12-4B92-A58A-858F4BCE848F}"/>
              </a:ext>
            </a:extLst>
          </p:cNvPr>
          <p:cNvSpPr>
            <a:spLocks noGrp="1"/>
          </p:cNvSpPr>
          <p:nvPr>
            <p:ph type="dt" sz="half" idx="10"/>
          </p:nvPr>
        </p:nvSpPr>
        <p:spPr/>
        <p:txBody>
          <a:bodyPr/>
          <a:lstStyle/>
          <a:p>
            <a:r>
              <a:rPr lang="fr-FR"/>
              <a:t>02/2022</a:t>
            </a:r>
            <a:endParaRPr lang="en-US" dirty="0"/>
          </a:p>
        </p:txBody>
      </p:sp>
      <p:sp>
        <p:nvSpPr>
          <p:cNvPr id="8" name="Espace réservé du pied de page 7">
            <a:extLst>
              <a:ext uri="{FF2B5EF4-FFF2-40B4-BE49-F238E27FC236}">
                <a16:creationId xmlns:a16="http://schemas.microsoft.com/office/drawing/2014/main" id="{9644C7D6-1F52-40A1-B5A0-EFCE49321D5C}"/>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65037CC5-577D-4E23-87CB-0BE54E93305F}"/>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98022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E112-607A-4450-9B02-E2B6F88E7D1A}"/>
              </a:ext>
            </a:extLst>
          </p:cNvPr>
          <p:cNvSpPr>
            <a:spLocks noGrp="1"/>
          </p:cNvSpPr>
          <p:nvPr>
            <p:ph type="title"/>
          </p:nvPr>
        </p:nvSpPr>
        <p:spPr/>
        <p:txBody>
          <a:bodyPr>
            <a:normAutofit/>
          </a:bodyPr>
          <a:lstStyle/>
          <a:p>
            <a:r>
              <a:rPr lang="fr-FR" b="1" dirty="0">
                <a:solidFill>
                  <a:srgbClr val="2179C4"/>
                </a:solidFill>
                <a:latin typeface="Georgia" panose="02040502050405020303" pitchFamily="18" charset="0"/>
              </a:rPr>
              <a:t>IV. </a:t>
            </a:r>
            <a:r>
              <a:rPr lang="fr-FR" b="1" i="0" dirty="0">
                <a:solidFill>
                  <a:srgbClr val="2179C4"/>
                </a:solidFill>
                <a:effectLst/>
                <a:latin typeface="Georgia" panose="02040502050405020303" pitchFamily="18" charset="0"/>
              </a:rPr>
              <a:t>Le principe de sécurité et de confidentialité </a:t>
            </a:r>
            <a:r>
              <a:rPr lang="fr-FR" b="0" i="0" dirty="0">
                <a:solidFill>
                  <a:srgbClr val="71716E"/>
                </a:solidFill>
                <a:effectLst/>
                <a:latin typeface="Georgia" panose="02040502050405020303" pitchFamily="18" charset="0"/>
              </a:rPr>
              <a:t>:</a:t>
            </a:r>
            <a:endParaRPr lang="fr-FR" dirty="0"/>
          </a:p>
        </p:txBody>
      </p:sp>
      <p:sp>
        <p:nvSpPr>
          <p:cNvPr id="3" name="Espace réservé du contenu 2">
            <a:extLst>
              <a:ext uri="{FF2B5EF4-FFF2-40B4-BE49-F238E27FC236}">
                <a16:creationId xmlns:a16="http://schemas.microsoft.com/office/drawing/2014/main" id="{409687F3-607D-4F2E-9679-34949CAFBA8D}"/>
              </a:ext>
            </a:extLst>
          </p:cNvPr>
          <p:cNvSpPr>
            <a:spLocks noGrp="1"/>
          </p:cNvSpPr>
          <p:nvPr>
            <p:ph sz="half" idx="1"/>
          </p:nvPr>
        </p:nvSpPr>
        <p:spPr>
          <a:xfrm>
            <a:off x="1447331" y="2010878"/>
            <a:ext cx="3312676" cy="3448595"/>
          </a:xfrm>
        </p:spPr>
        <p:txBody>
          <a:bodyPr anchor="ctr">
            <a:normAutofit/>
          </a:bodyPr>
          <a:lstStyle/>
          <a:p>
            <a:pPr marL="0" indent="0">
              <a:buNone/>
            </a:pPr>
            <a:r>
              <a:rPr lang="fr-FR" dirty="0">
                <a:solidFill>
                  <a:srgbClr val="71716E"/>
                </a:solidFill>
                <a:latin typeface="Georgia" panose="02040502050405020303" pitchFamily="18" charset="0"/>
              </a:rPr>
              <a:t>L</a:t>
            </a:r>
            <a:r>
              <a:rPr lang="fr-FR" b="0" i="0" dirty="0">
                <a:solidFill>
                  <a:srgbClr val="71716E"/>
                </a:solidFill>
                <a:effectLst/>
                <a:latin typeface="Georgia" panose="02040502050405020303" pitchFamily="18" charset="0"/>
              </a:rPr>
              <a:t>e responsable du fichier doit garantir la sécurité et la confidentialité des informations qu'il détient. Il doit en particulier veiller à ce que seules les personnes autorisées aient accès à ces informations</a:t>
            </a:r>
            <a:br>
              <a:rPr lang="fr-FR" b="0" i="0" dirty="0">
                <a:solidFill>
                  <a:srgbClr val="71716E"/>
                </a:solidFill>
                <a:effectLst/>
                <a:latin typeface="Georgia" panose="02040502050405020303" pitchFamily="18" charset="0"/>
              </a:rPr>
            </a:br>
            <a:endParaRPr lang="fr-FR" dirty="0"/>
          </a:p>
        </p:txBody>
      </p:sp>
      <p:sp>
        <p:nvSpPr>
          <p:cNvPr id="4" name="Espace réservé du contenu 3">
            <a:extLst>
              <a:ext uri="{FF2B5EF4-FFF2-40B4-BE49-F238E27FC236}">
                <a16:creationId xmlns:a16="http://schemas.microsoft.com/office/drawing/2014/main" id="{F882CE09-6C32-4858-B687-107109B9AF40}"/>
              </a:ext>
            </a:extLst>
          </p:cNvPr>
          <p:cNvSpPr>
            <a:spLocks noGrp="1"/>
          </p:cNvSpPr>
          <p:nvPr>
            <p:ph sz="half" idx="2"/>
          </p:nvPr>
        </p:nvSpPr>
        <p:spPr>
          <a:xfrm>
            <a:off x="4760007" y="2017343"/>
            <a:ext cx="6298916" cy="3441520"/>
          </a:xfrm>
        </p:spPr>
        <p:txBody>
          <a:bodyPr anchor="ctr">
            <a:normAutofit/>
          </a:bodyPr>
          <a:lstStyle/>
          <a:p>
            <a:pPr marL="0" indent="0">
              <a:lnSpc>
                <a:spcPct val="110000"/>
              </a:lnSpc>
              <a:buNone/>
            </a:pPr>
            <a:endParaRPr lang="fr-FR" sz="1800" dirty="0"/>
          </a:p>
          <a:p>
            <a:pPr marL="0" indent="0">
              <a:lnSpc>
                <a:spcPct val="110000"/>
              </a:lnSpc>
              <a:buNone/>
            </a:pPr>
            <a:r>
              <a:rPr lang="fr-FR" sz="1800" dirty="0"/>
              <a:t>Les informations recueillies sur ce formulaire sont enregistrées dans un fichier informatisé par l’équipe Data,</a:t>
            </a:r>
          </a:p>
          <a:p>
            <a:pPr marL="0" indent="0">
              <a:lnSpc>
                <a:spcPct val="110000"/>
              </a:lnSpc>
              <a:buNone/>
            </a:pPr>
            <a:r>
              <a:rPr lang="fr-FR" sz="1800" dirty="0"/>
              <a:t>Ont accès au fichier complet Laura Tellier, DRH</a:t>
            </a:r>
          </a:p>
          <a:p>
            <a:pPr marL="0" indent="0">
              <a:lnSpc>
                <a:spcPct val="110000"/>
              </a:lnSpc>
              <a:buNone/>
            </a:pPr>
            <a:r>
              <a:rPr lang="fr-FR" sz="1800" dirty="0"/>
              <a:t>Chaque salarié peux accéder aux données le concernant, les rectifier, demander leur effacement ou exercer son droit à la limitation du traitement de ses données.</a:t>
            </a:r>
          </a:p>
          <a:p>
            <a:pPr marL="0" indent="0">
              <a:buNone/>
            </a:pPr>
            <a:endParaRPr lang="fr-FR" dirty="0"/>
          </a:p>
        </p:txBody>
      </p:sp>
      <p:sp>
        <p:nvSpPr>
          <p:cNvPr id="5" name="Espace réservé de la date 4">
            <a:extLst>
              <a:ext uri="{FF2B5EF4-FFF2-40B4-BE49-F238E27FC236}">
                <a16:creationId xmlns:a16="http://schemas.microsoft.com/office/drawing/2014/main" id="{552D0F7B-13A3-43E4-95F7-49C361781DE6}"/>
              </a:ext>
            </a:extLst>
          </p:cNvPr>
          <p:cNvSpPr>
            <a:spLocks noGrp="1"/>
          </p:cNvSpPr>
          <p:nvPr>
            <p:ph type="dt" sz="half" idx="10"/>
          </p:nvPr>
        </p:nvSpPr>
        <p:spPr/>
        <p:txBody>
          <a:bodyPr/>
          <a:lstStyle/>
          <a:p>
            <a:r>
              <a:rPr lang="fr-FR"/>
              <a:t>02/2022</a:t>
            </a:r>
            <a:endParaRPr lang="en-US" dirty="0"/>
          </a:p>
        </p:txBody>
      </p:sp>
      <p:sp>
        <p:nvSpPr>
          <p:cNvPr id="6" name="Espace réservé du pied de page 5">
            <a:extLst>
              <a:ext uri="{FF2B5EF4-FFF2-40B4-BE49-F238E27FC236}">
                <a16:creationId xmlns:a16="http://schemas.microsoft.com/office/drawing/2014/main" id="{9D861FF5-2E62-4051-8B0E-798D160FB52E}"/>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4E03CDE-0F10-4D3C-8B10-AE3DB7C2E92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42276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E112-607A-4450-9B02-E2B6F88E7D1A}"/>
              </a:ext>
            </a:extLst>
          </p:cNvPr>
          <p:cNvSpPr>
            <a:spLocks noGrp="1"/>
          </p:cNvSpPr>
          <p:nvPr>
            <p:ph type="title"/>
          </p:nvPr>
        </p:nvSpPr>
        <p:spPr/>
        <p:txBody>
          <a:bodyPr>
            <a:normAutofit/>
          </a:bodyPr>
          <a:lstStyle/>
          <a:p>
            <a:r>
              <a:rPr lang="fr-FR" b="1" dirty="0">
                <a:solidFill>
                  <a:srgbClr val="2179C4"/>
                </a:solidFill>
                <a:latin typeface="Georgia" panose="02040502050405020303" pitchFamily="18" charset="0"/>
                <a:hlinkClick r:id="rId2">
                  <a:extLst>
                    <a:ext uri="{A12FA001-AC4F-418D-AE19-62706E023703}">
                      <ahyp:hlinkClr xmlns:ahyp="http://schemas.microsoft.com/office/drawing/2018/hyperlinkcolor" val="tx"/>
                    </a:ext>
                  </a:extLst>
                </a:hlinkClick>
              </a:rPr>
              <a:t>V. Les droits des personnes</a:t>
            </a:r>
            <a:r>
              <a:rPr lang="fr-FR" b="1" dirty="0">
                <a:solidFill>
                  <a:srgbClr val="2179C4"/>
                </a:solidFill>
                <a:latin typeface="Georgia" panose="02040502050405020303" pitchFamily="18" charset="0"/>
              </a:rPr>
              <a:t> </a:t>
            </a:r>
            <a:r>
              <a:rPr lang="fr-FR" b="1" i="0" dirty="0">
                <a:solidFill>
                  <a:srgbClr val="2179C4"/>
                </a:solidFill>
                <a:effectLst/>
                <a:latin typeface="Georgia" panose="02040502050405020303" pitchFamily="18" charset="0"/>
              </a:rPr>
              <a:t>:</a:t>
            </a:r>
            <a:endParaRPr lang="fr-FR" dirty="0">
              <a:solidFill>
                <a:srgbClr val="71716E"/>
              </a:solidFill>
              <a:latin typeface="Georgia" panose="02040502050405020303" pitchFamily="18" charset="0"/>
            </a:endParaRPr>
          </a:p>
        </p:txBody>
      </p:sp>
      <p:sp>
        <p:nvSpPr>
          <p:cNvPr id="3" name="Espace réservé du contenu 2">
            <a:extLst>
              <a:ext uri="{FF2B5EF4-FFF2-40B4-BE49-F238E27FC236}">
                <a16:creationId xmlns:a16="http://schemas.microsoft.com/office/drawing/2014/main" id="{409687F3-607D-4F2E-9679-34949CAFBA8D}"/>
              </a:ext>
            </a:extLst>
          </p:cNvPr>
          <p:cNvSpPr>
            <a:spLocks noGrp="1"/>
          </p:cNvSpPr>
          <p:nvPr>
            <p:ph sz="half" idx="1"/>
          </p:nvPr>
        </p:nvSpPr>
        <p:spPr>
          <a:xfrm>
            <a:off x="1447331" y="2010878"/>
            <a:ext cx="3312676" cy="3448595"/>
          </a:xfrm>
        </p:spPr>
        <p:txBody>
          <a:bodyPr anchor="ctr">
            <a:normAutofit/>
          </a:bodyPr>
          <a:lstStyle/>
          <a:p>
            <a:pPr marL="0" indent="0">
              <a:buNone/>
            </a:pPr>
            <a:r>
              <a:rPr lang="fr-FR" dirty="0">
                <a:solidFill>
                  <a:srgbClr val="71716E"/>
                </a:solidFill>
                <a:latin typeface="Georgia" panose="02040502050405020303" pitchFamily="18" charset="0"/>
              </a:rPr>
              <a:t>Informer les personnes et assurer la transparence</a:t>
            </a:r>
            <a:endParaRPr lang="fr-FR" dirty="0"/>
          </a:p>
        </p:txBody>
      </p:sp>
      <p:sp>
        <p:nvSpPr>
          <p:cNvPr id="4" name="Espace réservé du contenu 3">
            <a:extLst>
              <a:ext uri="{FF2B5EF4-FFF2-40B4-BE49-F238E27FC236}">
                <a16:creationId xmlns:a16="http://schemas.microsoft.com/office/drawing/2014/main" id="{F882CE09-6C32-4858-B687-107109B9AF40}"/>
              </a:ext>
            </a:extLst>
          </p:cNvPr>
          <p:cNvSpPr>
            <a:spLocks noGrp="1"/>
          </p:cNvSpPr>
          <p:nvPr>
            <p:ph sz="half" idx="2"/>
          </p:nvPr>
        </p:nvSpPr>
        <p:spPr>
          <a:xfrm>
            <a:off x="4760007" y="2017343"/>
            <a:ext cx="6298916" cy="3441520"/>
          </a:xfrm>
        </p:spPr>
        <p:txBody>
          <a:bodyPr>
            <a:normAutofit/>
          </a:bodyPr>
          <a:lstStyle/>
          <a:p>
            <a:pPr marL="0" indent="0">
              <a:lnSpc>
                <a:spcPct val="110000"/>
              </a:lnSpc>
              <a:buNone/>
            </a:pPr>
            <a:endParaRPr lang="fr-FR" dirty="0"/>
          </a:p>
          <a:p>
            <a:pPr marL="0" indent="0">
              <a:lnSpc>
                <a:spcPct val="110000"/>
              </a:lnSpc>
              <a:buNone/>
            </a:pPr>
            <a:r>
              <a:rPr lang="fr-FR" sz="1800" dirty="0"/>
              <a:t>Les salariés ont été informés:</a:t>
            </a:r>
          </a:p>
          <a:p>
            <a:pPr marL="0" indent="0">
              <a:lnSpc>
                <a:spcPct val="110000"/>
              </a:lnSpc>
              <a:buNone/>
            </a:pPr>
            <a:r>
              <a:rPr lang="fr-FR" sz="1800" dirty="0"/>
              <a:t>de la raison de la collecte des différentes données les concernant.</a:t>
            </a:r>
          </a:p>
          <a:p>
            <a:pPr marL="0" indent="0">
              <a:lnSpc>
                <a:spcPct val="110000"/>
              </a:lnSpc>
              <a:buNone/>
            </a:pPr>
            <a:r>
              <a:rPr lang="fr-FR" sz="1800" dirty="0"/>
              <a:t>du traitement qui sera fait de leurs données.</a:t>
            </a:r>
          </a:p>
          <a:p>
            <a:pPr marL="0" indent="0">
              <a:lnSpc>
                <a:spcPct val="110000"/>
              </a:lnSpc>
              <a:buNone/>
            </a:pPr>
            <a:r>
              <a:rPr lang="fr-FR" sz="1800" dirty="0"/>
              <a:t>qu’il garde la maîtrise de leurs données, et peuvent à tout moment exercer leurs droits.</a:t>
            </a:r>
          </a:p>
        </p:txBody>
      </p:sp>
      <p:sp>
        <p:nvSpPr>
          <p:cNvPr id="5" name="Espace réservé de la date 4">
            <a:extLst>
              <a:ext uri="{FF2B5EF4-FFF2-40B4-BE49-F238E27FC236}">
                <a16:creationId xmlns:a16="http://schemas.microsoft.com/office/drawing/2014/main" id="{88ED556C-A593-4953-9696-D27C8BCE62DF}"/>
              </a:ext>
            </a:extLst>
          </p:cNvPr>
          <p:cNvSpPr>
            <a:spLocks noGrp="1"/>
          </p:cNvSpPr>
          <p:nvPr>
            <p:ph type="dt" sz="half" idx="10"/>
          </p:nvPr>
        </p:nvSpPr>
        <p:spPr/>
        <p:txBody>
          <a:bodyPr/>
          <a:lstStyle/>
          <a:p>
            <a:r>
              <a:rPr lang="fr-FR"/>
              <a:t>02/2022</a:t>
            </a:r>
            <a:endParaRPr lang="en-US" dirty="0"/>
          </a:p>
        </p:txBody>
      </p:sp>
      <p:sp>
        <p:nvSpPr>
          <p:cNvPr id="6" name="Espace réservé du pied de page 5">
            <a:extLst>
              <a:ext uri="{FF2B5EF4-FFF2-40B4-BE49-F238E27FC236}">
                <a16:creationId xmlns:a16="http://schemas.microsoft.com/office/drawing/2014/main" id="{C75AD64E-A010-41B2-8724-1BA3219B0907}"/>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510C6F91-BB4F-4890-B89E-7A00953DB9EB}"/>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09556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689-7618-42EE-B4BE-6983E4A946C0}"/>
              </a:ext>
            </a:extLst>
          </p:cNvPr>
          <p:cNvSpPr>
            <a:spLocks noGrp="1"/>
          </p:cNvSpPr>
          <p:nvPr>
            <p:ph type="title"/>
          </p:nvPr>
        </p:nvSpPr>
        <p:spPr/>
        <p:txBody>
          <a:bodyPr/>
          <a:lstStyle/>
          <a:p>
            <a:r>
              <a:rPr lang="fr-FR" dirty="0"/>
              <a:t>CHOIX DES INDICATEURS</a:t>
            </a:r>
            <a:br>
              <a:rPr lang="fr-FR" dirty="0"/>
            </a:br>
            <a:endParaRPr lang="fr-FR" dirty="0"/>
          </a:p>
        </p:txBody>
      </p:sp>
      <p:sp>
        <p:nvSpPr>
          <p:cNvPr id="3" name="Espace réservé du contenu 2">
            <a:extLst>
              <a:ext uri="{FF2B5EF4-FFF2-40B4-BE49-F238E27FC236}">
                <a16:creationId xmlns:a16="http://schemas.microsoft.com/office/drawing/2014/main" id="{EEDF3F55-4B39-405B-9306-25DD27879DAF}"/>
              </a:ext>
            </a:extLst>
          </p:cNvPr>
          <p:cNvSpPr>
            <a:spLocks noGrp="1"/>
          </p:cNvSpPr>
          <p:nvPr>
            <p:ph sz="half" idx="1"/>
          </p:nvPr>
        </p:nvSpPr>
        <p:spPr/>
        <p:txBody>
          <a:bodyPr anchor="ctr"/>
          <a:lstStyle/>
          <a:p>
            <a:r>
              <a:rPr lang="fr-FR" dirty="0"/>
              <a:t>EMBAUCHE</a:t>
            </a:r>
          </a:p>
          <a:p>
            <a:r>
              <a:rPr lang="fr-FR" dirty="0"/>
              <a:t>REMUNERATION</a:t>
            </a:r>
          </a:p>
          <a:p>
            <a:r>
              <a:rPr lang="fr-FR" dirty="0"/>
              <a:t>PROMOTION</a:t>
            </a:r>
          </a:p>
          <a:p>
            <a:r>
              <a:rPr lang="fr-FR" dirty="0"/>
              <a:t>QUALIFICATION</a:t>
            </a:r>
          </a:p>
          <a:p>
            <a:r>
              <a:rPr lang="fr-FR" dirty="0"/>
              <a:t>SECURITE ET SANTE AU TRAVAIL</a:t>
            </a:r>
          </a:p>
        </p:txBody>
      </p:sp>
      <p:sp>
        <p:nvSpPr>
          <p:cNvPr id="4" name="Espace réservé du contenu 3">
            <a:extLst>
              <a:ext uri="{FF2B5EF4-FFF2-40B4-BE49-F238E27FC236}">
                <a16:creationId xmlns:a16="http://schemas.microsoft.com/office/drawing/2014/main" id="{02C8A2B3-01AC-419F-B7AE-8DE0609B1AD7}"/>
              </a:ext>
            </a:extLst>
          </p:cNvPr>
          <p:cNvSpPr>
            <a:spLocks noGrp="1"/>
          </p:cNvSpPr>
          <p:nvPr>
            <p:ph sz="half" idx="2"/>
          </p:nvPr>
        </p:nvSpPr>
        <p:spPr/>
        <p:txBody>
          <a:bodyPr anchor="ctr"/>
          <a:lstStyle/>
          <a:p>
            <a:pPr marL="0" indent="0">
              <a:buNone/>
            </a:pPr>
            <a:r>
              <a:rPr lang="fr-FR" dirty="0"/>
              <a:t>Ces indicateurs ont été choisis car ils sont les plus représentatifs des discriminations actuelles liées au genre.</a:t>
            </a:r>
          </a:p>
        </p:txBody>
      </p:sp>
      <p:sp>
        <p:nvSpPr>
          <p:cNvPr id="5" name="Espace réservé de la date 4">
            <a:extLst>
              <a:ext uri="{FF2B5EF4-FFF2-40B4-BE49-F238E27FC236}">
                <a16:creationId xmlns:a16="http://schemas.microsoft.com/office/drawing/2014/main" id="{3E6E7EDC-AF12-45F4-9493-A11E46F035B2}"/>
              </a:ext>
            </a:extLst>
          </p:cNvPr>
          <p:cNvSpPr>
            <a:spLocks noGrp="1"/>
          </p:cNvSpPr>
          <p:nvPr>
            <p:ph type="dt" sz="half" idx="10"/>
          </p:nvPr>
        </p:nvSpPr>
        <p:spPr/>
        <p:txBody>
          <a:bodyPr/>
          <a:lstStyle/>
          <a:p>
            <a:r>
              <a:rPr lang="fr-FR"/>
              <a:t>02/2022</a:t>
            </a:r>
            <a:endParaRPr lang="en-US" dirty="0"/>
          </a:p>
        </p:txBody>
      </p:sp>
      <p:sp>
        <p:nvSpPr>
          <p:cNvPr id="6" name="Espace réservé du pied de page 5">
            <a:extLst>
              <a:ext uri="{FF2B5EF4-FFF2-40B4-BE49-F238E27FC236}">
                <a16:creationId xmlns:a16="http://schemas.microsoft.com/office/drawing/2014/main" id="{918F2AFE-D868-48FB-A020-224111469D14}"/>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F12F774A-6175-4167-A46C-D12FE053AC7D}"/>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10847091"/>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TM10001114[[fn=Galerie]]</Template>
  <TotalTime>2104</TotalTime>
  <Words>768</Words>
  <Application>Microsoft Office PowerPoint</Application>
  <PresentationFormat>Grand écran</PresentationFormat>
  <Paragraphs>171</Paragraphs>
  <Slides>19</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Georgia</vt:lpstr>
      <vt:lpstr>Gill Sans MT</vt:lpstr>
      <vt:lpstr>Montserrat</vt:lpstr>
      <vt:lpstr>Wingdings</vt:lpstr>
      <vt:lpstr>Galerie</vt:lpstr>
      <vt:lpstr>Analyse des indicateurs de l'égalité  femme-homme </vt:lpstr>
      <vt:lpstr>sommaire</vt:lpstr>
      <vt:lpstr>Norme rgpd les grands principes des règles de protection des données personnelles   </vt:lpstr>
      <vt:lpstr>I. Le principe de finalité </vt:lpstr>
      <vt:lpstr>II. Le principe de proportionnalité et de pertinence  </vt:lpstr>
      <vt:lpstr>III. Le principe d'une durée de conservation limitée : </vt:lpstr>
      <vt:lpstr>IV. Le principe de sécurité et de confidentialité :</vt:lpstr>
      <vt:lpstr>V. Les droits des personnes :</vt:lpstr>
      <vt:lpstr>CHOIX DES INDICATEURS </vt:lpstr>
      <vt:lpstr>T-TEST</vt:lpstr>
      <vt:lpstr>embauche</vt:lpstr>
      <vt:lpstr>embauche</vt:lpstr>
      <vt:lpstr>embauche</vt:lpstr>
      <vt:lpstr>rémunération</vt:lpstr>
      <vt:lpstr>rémunération</vt:lpstr>
      <vt:lpstr>rémunération</vt:lpstr>
      <vt:lpstr>Sécurité et sante au travail</vt:lpstr>
      <vt:lpstr>Promotion</vt:lpstr>
      <vt:lpstr>Levene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indicateurs de l'égalité  femme-homme </dc:title>
  <dc:creator>Angele Mendy</dc:creator>
  <cp:lastModifiedBy>Angele Mendy</cp:lastModifiedBy>
  <cp:revision>22</cp:revision>
  <dcterms:created xsi:type="dcterms:W3CDTF">2022-02-11T14:09:34Z</dcterms:created>
  <dcterms:modified xsi:type="dcterms:W3CDTF">2022-02-15T21:50:19Z</dcterms:modified>
</cp:coreProperties>
</file>