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EAD44-6376-4736-B5AC-C498EB57C93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396B7F8-E6B6-4C77-B996-8A9C1BCF4213}">
      <dgm:prSet/>
      <dgm:spPr/>
      <dgm:t>
        <a:bodyPr/>
        <a:lstStyle/>
        <a:p>
          <a:r>
            <a:rPr lang="sr-Latn-RS" dirty="0"/>
            <a:t>Projektni zadatak</a:t>
          </a:r>
          <a:endParaRPr lang="en-US" dirty="0"/>
        </a:p>
      </dgm:t>
    </dgm:pt>
    <dgm:pt modelId="{6222BB40-DC24-4283-84A1-D6AA97A1BD08}" type="parTrans" cxnId="{A6D9B5BA-48D0-4BE7-8B2A-1C03BF01FE52}">
      <dgm:prSet/>
      <dgm:spPr/>
      <dgm:t>
        <a:bodyPr/>
        <a:lstStyle/>
        <a:p>
          <a:endParaRPr lang="en-US"/>
        </a:p>
      </dgm:t>
    </dgm:pt>
    <dgm:pt modelId="{DEE8A449-65D9-4A34-8EDB-901C69FD500A}" type="sibTrans" cxnId="{A6D9B5BA-48D0-4BE7-8B2A-1C03BF01FE52}">
      <dgm:prSet/>
      <dgm:spPr/>
      <dgm:t>
        <a:bodyPr/>
        <a:lstStyle/>
        <a:p>
          <a:endParaRPr lang="en-US"/>
        </a:p>
      </dgm:t>
    </dgm:pt>
    <dgm:pt modelId="{2577DE67-C7D2-41D9-B327-8616B5A1EC0E}">
      <dgm:prSet/>
      <dgm:spPr/>
      <dgm:t>
        <a:bodyPr/>
        <a:lstStyle/>
        <a:p>
          <a:r>
            <a:rPr lang="sr-Latn-RS" dirty="0"/>
            <a:t>SSU dokumenti i prototip aplikacije</a:t>
          </a:r>
          <a:endParaRPr lang="en-US" dirty="0"/>
        </a:p>
      </dgm:t>
    </dgm:pt>
    <dgm:pt modelId="{9F6E6CD0-8C34-4816-9456-33C7E84EA3BE}" type="parTrans" cxnId="{747F2EE7-8532-4E74-AAF5-33B760832101}">
      <dgm:prSet/>
      <dgm:spPr/>
      <dgm:t>
        <a:bodyPr/>
        <a:lstStyle/>
        <a:p>
          <a:endParaRPr lang="en-US"/>
        </a:p>
      </dgm:t>
    </dgm:pt>
    <dgm:pt modelId="{271B499E-2D1A-4031-98CA-7C6CD12027B7}" type="sibTrans" cxnId="{747F2EE7-8532-4E74-AAF5-33B760832101}">
      <dgm:prSet/>
      <dgm:spPr/>
      <dgm:t>
        <a:bodyPr/>
        <a:lstStyle/>
        <a:p>
          <a:endParaRPr lang="en-US"/>
        </a:p>
      </dgm:t>
    </dgm:pt>
    <dgm:pt modelId="{D7E64CE5-AB74-4752-A744-87D834FE60E9}">
      <dgm:prSet/>
      <dgm:spPr/>
      <dgm:t>
        <a:bodyPr/>
        <a:lstStyle/>
        <a:p>
          <a:r>
            <a:rPr lang="sr-Latn-RS"/>
            <a:t>Formalna inspekcija</a:t>
          </a:r>
          <a:endParaRPr lang="en-US"/>
        </a:p>
      </dgm:t>
    </dgm:pt>
    <dgm:pt modelId="{C4A589D2-8740-47AF-A892-3EF932649C6C}" type="parTrans" cxnId="{F682812C-640B-4A3E-A0CE-2E8BA5B3AACC}">
      <dgm:prSet/>
      <dgm:spPr/>
      <dgm:t>
        <a:bodyPr/>
        <a:lstStyle/>
        <a:p>
          <a:endParaRPr lang="en-US"/>
        </a:p>
      </dgm:t>
    </dgm:pt>
    <dgm:pt modelId="{24569BB5-2B39-462B-AF2C-65924DC3B6A9}" type="sibTrans" cxnId="{F682812C-640B-4A3E-A0CE-2E8BA5B3AACC}">
      <dgm:prSet/>
      <dgm:spPr/>
      <dgm:t>
        <a:bodyPr/>
        <a:lstStyle/>
        <a:p>
          <a:endParaRPr lang="en-US"/>
        </a:p>
      </dgm:t>
    </dgm:pt>
    <dgm:pt modelId="{98A40C59-4E31-4C08-A865-91D2B9C7FB50}">
      <dgm:prSet/>
      <dgm:spPr/>
      <dgm:t>
        <a:bodyPr/>
        <a:lstStyle/>
        <a:p>
          <a:r>
            <a:rPr lang="sr-Latn-RS" dirty="0"/>
            <a:t>Modelovanje baze podataka</a:t>
          </a:r>
          <a:endParaRPr lang="en-US" dirty="0"/>
        </a:p>
      </dgm:t>
    </dgm:pt>
    <dgm:pt modelId="{16E2CBD3-220A-48A3-8BD9-5A9D0093C5D4}" type="parTrans" cxnId="{4549645C-000A-440C-8AD5-3DF19C30FDCC}">
      <dgm:prSet/>
      <dgm:spPr/>
      <dgm:t>
        <a:bodyPr/>
        <a:lstStyle/>
        <a:p>
          <a:endParaRPr lang="en-US"/>
        </a:p>
      </dgm:t>
    </dgm:pt>
    <dgm:pt modelId="{2A37F905-F0AD-40C2-8DD9-AFA4DA5412A2}" type="sibTrans" cxnId="{4549645C-000A-440C-8AD5-3DF19C30FDCC}">
      <dgm:prSet/>
      <dgm:spPr/>
      <dgm:t>
        <a:bodyPr/>
        <a:lstStyle/>
        <a:p>
          <a:endParaRPr lang="en-US"/>
        </a:p>
      </dgm:t>
    </dgm:pt>
    <dgm:pt modelId="{1E59D4F1-D2AA-4ECE-AA36-F3508AA5B391}">
      <dgm:prSet/>
      <dgm:spPr/>
      <dgm:t>
        <a:bodyPr/>
        <a:lstStyle/>
        <a:p>
          <a:r>
            <a:rPr lang="sr-Latn-RS"/>
            <a:t>Implementacija  aplikacije</a:t>
          </a:r>
          <a:endParaRPr lang="en-US"/>
        </a:p>
      </dgm:t>
    </dgm:pt>
    <dgm:pt modelId="{8327F29B-76E5-4C95-937C-9E07C024A1CD}" type="parTrans" cxnId="{7A84B5BC-8C8C-4127-A2DF-AE1962B824F4}">
      <dgm:prSet/>
      <dgm:spPr/>
      <dgm:t>
        <a:bodyPr/>
        <a:lstStyle/>
        <a:p>
          <a:endParaRPr lang="en-US"/>
        </a:p>
      </dgm:t>
    </dgm:pt>
    <dgm:pt modelId="{484C0896-F8F0-4F5B-B1A0-3C4039EB27F4}" type="sibTrans" cxnId="{7A84B5BC-8C8C-4127-A2DF-AE1962B824F4}">
      <dgm:prSet/>
      <dgm:spPr/>
      <dgm:t>
        <a:bodyPr/>
        <a:lstStyle/>
        <a:p>
          <a:endParaRPr lang="en-US"/>
        </a:p>
      </dgm:t>
    </dgm:pt>
    <dgm:pt modelId="{C175AD56-A48E-4D32-B71C-5843FDC2ECC3}">
      <dgm:prSet/>
      <dgm:spPr/>
      <dgm:t>
        <a:bodyPr/>
        <a:lstStyle/>
        <a:p>
          <a:r>
            <a:rPr lang="sr-Latn-RS"/>
            <a:t>Modelovanje aplikacije</a:t>
          </a:r>
          <a:endParaRPr lang="en-US"/>
        </a:p>
      </dgm:t>
    </dgm:pt>
    <dgm:pt modelId="{252814DE-EC12-4B53-869A-693B1A3DABDD}" type="parTrans" cxnId="{C339B1F8-8CFC-45F2-9F8C-D173035BF04D}">
      <dgm:prSet/>
      <dgm:spPr/>
      <dgm:t>
        <a:bodyPr/>
        <a:lstStyle/>
        <a:p>
          <a:endParaRPr lang="en-US"/>
        </a:p>
      </dgm:t>
    </dgm:pt>
    <dgm:pt modelId="{5F505189-9FC1-445B-9F32-C381E2D9BDE7}" type="sibTrans" cxnId="{C339B1F8-8CFC-45F2-9F8C-D173035BF04D}">
      <dgm:prSet/>
      <dgm:spPr/>
      <dgm:t>
        <a:bodyPr/>
        <a:lstStyle/>
        <a:p>
          <a:endParaRPr lang="en-US"/>
        </a:p>
      </dgm:t>
    </dgm:pt>
    <dgm:pt modelId="{C77CE797-849B-4668-B2F9-6306B9D962AB}">
      <dgm:prSet/>
      <dgm:spPr/>
      <dgm:t>
        <a:bodyPr/>
        <a:lstStyle/>
        <a:p>
          <a:r>
            <a:rPr lang="sr-Latn-RS"/>
            <a:t>Testiranje aplikacije</a:t>
          </a:r>
          <a:endParaRPr lang="en-US"/>
        </a:p>
      </dgm:t>
    </dgm:pt>
    <dgm:pt modelId="{85335F27-2304-4091-92C9-A3C3A8611BE9}" type="parTrans" cxnId="{72023BD0-2EF7-465F-B0F4-E260B3DFE1E2}">
      <dgm:prSet/>
      <dgm:spPr/>
      <dgm:t>
        <a:bodyPr/>
        <a:lstStyle/>
        <a:p>
          <a:endParaRPr lang="en-US"/>
        </a:p>
      </dgm:t>
    </dgm:pt>
    <dgm:pt modelId="{77A28518-D371-47D2-B277-1FEBAB21DCF9}" type="sibTrans" cxnId="{72023BD0-2EF7-465F-B0F4-E260B3DFE1E2}">
      <dgm:prSet/>
      <dgm:spPr/>
      <dgm:t>
        <a:bodyPr/>
        <a:lstStyle/>
        <a:p>
          <a:endParaRPr lang="en-US"/>
        </a:p>
      </dgm:t>
    </dgm:pt>
    <dgm:pt modelId="{EFF53B5D-122C-4E7A-888C-8194EF3266E1}" type="pres">
      <dgm:prSet presAssocID="{59CEAD44-6376-4736-B5AC-C498EB57C930}" presName="Name0" presStyleCnt="0">
        <dgm:presLayoutVars>
          <dgm:dir/>
          <dgm:resizeHandles val="exact"/>
        </dgm:presLayoutVars>
      </dgm:prSet>
      <dgm:spPr/>
    </dgm:pt>
    <dgm:pt modelId="{11DBB8C7-4133-4410-9BA9-6E8321E5555F}" type="pres">
      <dgm:prSet presAssocID="{6396B7F8-E6B6-4C77-B996-8A9C1BCF4213}" presName="node" presStyleLbl="node1" presStyleIdx="0" presStyleCnt="7">
        <dgm:presLayoutVars>
          <dgm:bulletEnabled val="1"/>
        </dgm:presLayoutVars>
      </dgm:prSet>
      <dgm:spPr/>
    </dgm:pt>
    <dgm:pt modelId="{8F22395A-1312-4334-961D-FA10EA7F7E43}" type="pres">
      <dgm:prSet presAssocID="{DEE8A449-65D9-4A34-8EDB-901C69FD500A}" presName="sibTrans" presStyleLbl="sibTrans1D1" presStyleIdx="0" presStyleCnt="6"/>
      <dgm:spPr/>
    </dgm:pt>
    <dgm:pt modelId="{55CAE033-5766-4AC4-B5C3-C571DA11E9B5}" type="pres">
      <dgm:prSet presAssocID="{DEE8A449-65D9-4A34-8EDB-901C69FD500A}" presName="connectorText" presStyleLbl="sibTrans1D1" presStyleIdx="0" presStyleCnt="6"/>
      <dgm:spPr/>
    </dgm:pt>
    <dgm:pt modelId="{3096CE58-DA49-49B7-ACD2-AA3D46947984}" type="pres">
      <dgm:prSet presAssocID="{2577DE67-C7D2-41D9-B327-8616B5A1EC0E}" presName="node" presStyleLbl="node1" presStyleIdx="1" presStyleCnt="7">
        <dgm:presLayoutVars>
          <dgm:bulletEnabled val="1"/>
        </dgm:presLayoutVars>
      </dgm:prSet>
      <dgm:spPr/>
    </dgm:pt>
    <dgm:pt modelId="{D2661ED1-ABE4-4162-B76C-547A2FCCDF30}" type="pres">
      <dgm:prSet presAssocID="{271B499E-2D1A-4031-98CA-7C6CD12027B7}" presName="sibTrans" presStyleLbl="sibTrans1D1" presStyleIdx="1" presStyleCnt="6"/>
      <dgm:spPr/>
    </dgm:pt>
    <dgm:pt modelId="{7720AF0C-06DF-49A2-8EB2-23E655B1BCD6}" type="pres">
      <dgm:prSet presAssocID="{271B499E-2D1A-4031-98CA-7C6CD12027B7}" presName="connectorText" presStyleLbl="sibTrans1D1" presStyleIdx="1" presStyleCnt="6"/>
      <dgm:spPr/>
    </dgm:pt>
    <dgm:pt modelId="{2715DCD9-8765-4190-AE10-54AD97271724}" type="pres">
      <dgm:prSet presAssocID="{D7E64CE5-AB74-4752-A744-87D834FE60E9}" presName="node" presStyleLbl="node1" presStyleIdx="2" presStyleCnt="7">
        <dgm:presLayoutVars>
          <dgm:bulletEnabled val="1"/>
        </dgm:presLayoutVars>
      </dgm:prSet>
      <dgm:spPr/>
    </dgm:pt>
    <dgm:pt modelId="{0C508ECE-EA97-4241-87B0-2E426233A575}" type="pres">
      <dgm:prSet presAssocID="{24569BB5-2B39-462B-AF2C-65924DC3B6A9}" presName="sibTrans" presStyleLbl="sibTrans1D1" presStyleIdx="2" presStyleCnt="6"/>
      <dgm:spPr/>
    </dgm:pt>
    <dgm:pt modelId="{65FFF7A8-6757-40B3-AA5C-688090244EFD}" type="pres">
      <dgm:prSet presAssocID="{24569BB5-2B39-462B-AF2C-65924DC3B6A9}" presName="connectorText" presStyleLbl="sibTrans1D1" presStyleIdx="2" presStyleCnt="6"/>
      <dgm:spPr/>
    </dgm:pt>
    <dgm:pt modelId="{515766E4-21C5-4930-858E-BC5A3B83F875}" type="pres">
      <dgm:prSet presAssocID="{98A40C59-4E31-4C08-A865-91D2B9C7FB50}" presName="node" presStyleLbl="node1" presStyleIdx="3" presStyleCnt="7">
        <dgm:presLayoutVars>
          <dgm:bulletEnabled val="1"/>
        </dgm:presLayoutVars>
      </dgm:prSet>
      <dgm:spPr/>
    </dgm:pt>
    <dgm:pt modelId="{BAF6EE80-9B34-4D2E-9C5F-04C8F4A0D8C2}" type="pres">
      <dgm:prSet presAssocID="{2A37F905-F0AD-40C2-8DD9-AFA4DA5412A2}" presName="sibTrans" presStyleLbl="sibTrans1D1" presStyleIdx="3" presStyleCnt="6"/>
      <dgm:spPr/>
    </dgm:pt>
    <dgm:pt modelId="{5B26DB7E-7927-484C-B506-222D975AA923}" type="pres">
      <dgm:prSet presAssocID="{2A37F905-F0AD-40C2-8DD9-AFA4DA5412A2}" presName="connectorText" presStyleLbl="sibTrans1D1" presStyleIdx="3" presStyleCnt="6"/>
      <dgm:spPr/>
    </dgm:pt>
    <dgm:pt modelId="{BD25D4DE-F09F-4D96-8936-FFE4261EA6F1}" type="pres">
      <dgm:prSet presAssocID="{1E59D4F1-D2AA-4ECE-AA36-F3508AA5B391}" presName="node" presStyleLbl="node1" presStyleIdx="4" presStyleCnt="7">
        <dgm:presLayoutVars>
          <dgm:bulletEnabled val="1"/>
        </dgm:presLayoutVars>
      </dgm:prSet>
      <dgm:spPr/>
    </dgm:pt>
    <dgm:pt modelId="{4658B6D2-E753-42DF-93D7-2D2305A6B557}" type="pres">
      <dgm:prSet presAssocID="{484C0896-F8F0-4F5B-B1A0-3C4039EB27F4}" presName="sibTrans" presStyleLbl="sibTrans1D1" presStyleIdx="4" presStyleCnt="6"/>
      <dgm:spPr/>
    </dgm:pt>
    <dgm:pt modelId="{A577B906-09E4-40E4-A6B5-70FF8F4C89B5}" type="pres">
      <dgm:prSet presAssocID="{484C0896-F8F0-4F5B-B1A0-3C4039EB27F4}" presName="connectorText" presStyleLbl="sibTrans1D1" presStyleIdx="4" presStyleCnt="6"/>
      <dgm:spPr/>
    </dgm:pt>
    <dgm:pt modelId="{85309D38-9DB3-45FA-BA8A-117B4B23B56E}" type="pres">
      <dgm:prSet presAssocID="{C175AD56-A48E-4D32-B71C-5843FDC2ECC3}" presName="node" presStyleLbl="node1" presStyleIdx="5" presStyleCnt="7">
        <dgm:presLayoutVars>
          <dgm:bulletEnabled val="1"/>
        </dgm:presLayoutVars>
      </dgm:prSet>
      <dgm:spPr/>
    </dgm:pt>
    <dgm:pt modelId="{C4F408DE-0B7B-454E-A765-C194ED8463AF}" type="pres">
      <dgm:prSet presAssocID="{5F505189-9FC1-445B-9F32-C381E2D9BDE7}" presName="sibTrans" presStyleLbl="sibTrans1D1" presStyleIdx="5" presStyleCnt="6"/>
      <dgm:spPr/>
    </dgm:pt>
    <dgm:pt modelId="{3980B2DA-8867-42F9-BFD1-E3B9DA6854A7}" type="pres">
      <dgm:prSet presAssocID="{5F505189-9FC1-445B-9F32-C381E2D9BDE7}" presName="connectorText" presStyleLbl="sibTrans1D1" presStyleIdx="5" presStyleCnt="6"/>
      <dgm:spPr/>
    </dgm:pt>
    <dgm:pt modelId="{2BEF3905-C90E-46DC-850A-3F9016EC9AC1}" type="pres">
      <dgm:prSet presAssocID="{C77CE797-849B-4668-B2F9-6306B9D962AB}" presName="node" presStyleLbl="node1" presStyleIdx="6" presStyleCnt="7">
        <dgm:presLayoutVars>
          <dgm:bulletEnabled val="1"/>
        </dgm:presLayoutVars>
      </dgm:prSet>
      <dgm:spPr/>
    </dgm:pt>
  </dgm:ptLst>
  <dgm:cxnLst>
    <dgm:cxn modelId="{4042F107-4442-4E3E-896D-9BC4A8FF11C1}" type="presOf" srcId="{1E59D4F1-D2AA-4ECE-AA36-F3508AA5B391}" destId="{BD25D4DE-F09F-4D96-8936-FFE4261EA6F1}" srcOrd="0" destOrd="0" presId="urn:microsoft.com/office/officeart/2016/7/layout/RepeatingBendingProcessNew"/>
    <dgm:cxn modelId="{1A18530E-E332-4AD8-A55B-D746C8829DB3}" type="presOf" srcId="{24569BB5-2B39-462B-AF2C-65924DC3B6A9}" destId="{65FFF7A8-6757-40B3-AA5C-688090244EFD}" srcOrd="1" destOrd="0" presId="urn:microsoft.com/office/officeart/2016/7/layout/RepeatingBendingProcessNew"/>
    <dgm:cxn modelId="{9AC07311-B97C-4147-B4FB-1DE63574E1DE}" type="presOf" srcId="{DEE8A449-65D9-4A34-8EDB-901C69FD500A}" destId="{8F22395A-1312-4334-961D-FA10EA7F7E43}" srcOrd="0" destOrd="0" presId="urn:microsoft.com/office/officeart/2016/7/layout/RepeatingBendingProcessNew"/>
    <dgm:cxn modelId="{FF284413-A99D-4ADD-A999-3F0B05C4E42C}" type="presOf" srcId="{484C0896-F8F0-4F5B-B1A0-3C4039EB27F4}" destId="{4658B6D2-E753-42DF-93D7-2D2305A6B557}" srcOrd="0" destOrd="0" presId="urn:microsoft.com/office/officeart/2016/7/layout/RepeatingBendingProcessNew"/>
    <dgm:cxn modelId="{F682812C-640B-4A3E-A0CE-2E8BA5B3AACC}" srcId="{59CEAD44-6376-4736-B5AC-C498EB57C930}" destId="{D7E64CE5-AB74-4752-A744-87D834FE60E9}" srcOrd="2" destOrd="0" parTransId="{C4A589D2-8740-47AF-A892-3EF932649C6C}" sibTransId="{24569BB5-2B39-462B-AF2C-65924DC3B6A9}"/>
    <dgm:cxn modelId="{77711036-8006-49FD-BDB6-9AB711FABD75}" type="presOf" srcId="{C77CE797-849B-4668-B2F9-6306B9D962AB}" destId="{2BEF3905-C90E-46DC-850A-3F9016EC9AC1}" srcOrd="0" destOrd="0" presId="urn:microsoft.com/office/officeart/2016/7/layout/RepeatingBendingProcessNew"/>
    <dgm:cxn modelId="{4549645C-000A-440C-8AD5-3DF19C30FDCC}" srcId="{59CEAD44-6376-4736-B5AC-C498EB57C930}" destId="{98A40C59-4E31-4C08-A865-91D2B9C7FB50}" srcOrd="3" destOrd="0" parTransId="{16E2CBD3-220A-48A3-8BD9-5A9D0093C5D4}" sibTransId="{2A37F905-F0AD-40C2-8DD9-AFA4DA5412A2}"/>
    <dgm:cxn modelId="{D3D3CE5D-8299-495E-9E0E-529E0A738E02}" type="presOf" srcId="{2577DE67-C7D2-41D9-B327-8616B5A1EC0E}" destId="{3096CE58-DA49-49B7-ACD2-AA3D46947984}" srcOrd="0" destOrd="0" presId="urn:microsoft.com/office/officeart/2016/7/layout/RepeatingBendingProcessNew"/>
    <dgm:cxn modelId="{FC1C1C66-B973-4437-A190-7CD6EB321F86}" type="presOf" srcId="{2A37F905-F0AD-40C2-8DD9-AFA4DA5412A2}" destId="{BAF6EE80-9B34-4D2E-9C5F-04C8F4A0D8C2}" srcOrd="0" destOrd="0" presId="urn:microsoft.com/office/officeart/2016/7/layout/RepeatingBendingProcessNew"/>
    <dgm:cxn modelId="{A467C646-F598-43C6-8474-F78FDD8FDFCE}" type="presOf" srcId="{5F505189-9FC1-445B-9F32-C381E2D9BDE7}" destId="{3980B2DA-8867-42F9-BFD1-E3B9DA6854A7}" srcOrd="1" destOrd="0" presId="urn:microsoft.com/office/officeart/2016/7/layout/RepeatingBendingProcessNew"/>
    <dgm:cxn modelId="{5AF6534F-4DA0-465C-807A-B211FCDBD8D8}" type="presOf" srcId="{DEE8A449-65D9-4A34-8EDB-901C69FD500A}" destId="{55CAE033-5766-4AC4-B5C3-C571DA11E9B5}" srcOrd="1" destOrd="0" presId="urn:microsoft.com/office/officeart/2016/7/layout/RepeatingBendingProcessNew"/>
    <dgm:cxn modelId="{F23EE559-4D94-448B-A02A-AF868617C39B}" type="presOf" srcId="{2A37F905-F0AD-40C2-8DD9-AFA4DA5412A2}" destId="{5B26DB7E-7927-484C-B506-222D975AA923}" srcOrd="1" destOrd="0" presId="urn:microsoft.com/office/officeart/2016/7/layout/RepeatingBendingProcessNew"/>
    <dgm:cxn modelId="{F49AF57F-9543-4755-ADD4-95BA68404811}" type="presOf" srcId="{271B499E-2D1A-4031-98CA-7C6CD12027B7}" destId="{D2661ED1-ABE4-4162-B76C-547A2FCCDF30}" srcOrd="0" destOrd="0" presId="urn:microsoft.com/office/officeart/2016/7/layout/RepeatingBendingProcessNew"/>
    <dgm:cxn modelId="{299A0C89-0471-4289-83AA-92B0E0218C15}" type="presOf" srcId="{5F505189-9FC1-445B-9F32-C381E2D9BDE7}" destId="{C4F408DE-0B7B-454E-A765-C194ED8463AF}" srcOrd="0" destOrd="0" presId="urn:microsoft.com/office/officeart/2016/7/layout/RepeatingBendingProcessNew"/>
    <dgm:cxn modelId="{976208A6-1088-4797-9CAF-E416A833823D}" type="presOf" srcId="{D7E64CE5-AB74-4752-A744-87D834FE60E9}" destId="{2715DCD9-8765-4190-AE10-54AD97271724}" srcOrd="0" destOrd="0" presId="urn:microsoft.com/office/officeart/2016/7/layout/RepeatingBendingProcessNew"/>
    <dgm:cxn modelId="{229C67B2-3AD2-40DC-8FAD-0F14B190F2C6}" type="presOf" srcId="{271B499E-2D1A-4031-98CA-7C6CD12027B7}" destId="{7720AF0C-06DF-49A2-8EB2-23E655B1BCD6}" srcOrd="1" destOrd="0" presId="urn:microsoft.com/office/officeart/2016/7/layout/RepeatingBendingProcessNew"/>
    <dgm:cxn modelId="{8A9117B4-A27B-4817-9829-6C335CEC36CB}" type="presOf" srcId="{C175AD56-A48E-4D32-B71C-5843FDC2ECC3}" destId="{85309D38-9DB3-45FA-BA8A-117B4B23B56E}" srcOrd="0" destOrd="0" presId="urn:microsoft.com/office/officeart/2016/7/layout/RepeatingBendingProcessNew"/>
    <dgm:cxn modelId="{EC9AEBB6-24E9-4C43-BBDF-69A80653F7AB}" type="presOf" srcId="{24569BB5-2B39-462B-AF2C-65924DC3B6A9}" destId="{0C508ECE-EA97-4241-87B0-2E426233A575}" srcOrd="0" destOrd="0" presId="urn:microsoft.com/office/officeart/2016/7/layout/RepeatingBendingProcessNew"/>
    <dgm:cxn modelId="{E1ECD7B7-EBF7-4EAB-A713-8C3F4CC19062}" type="presOf" srcId="{484C0896-F8F0-4F5B-B1A0-3C4039EB27F4}" destId="{A577B906-09E4-40E4-A6B5-70FF8F4C89B5}" srcOrd="1" destOrd="0" presId="urn:microsoft.com/office/officeart/2016/7/layout/RepeatingBendingProcessNew"/>
    <dgm:cxn modelId="{A6D9B5BA-48D0-4BE7-8B2A-1C03BF01FE52}" srcId="{59CEAD44-6376-4736-B5AC-C498EB57C930}" destId="{6396B7F8-E6B6-4C77-B996-8A9C1BCF4213}" srcOrd="0" destOrd="0" parTransId="{6222BB40-DC24-4283-84A1-D6AA97A1BD08}" sibTransId="{DEE8A449-65D9-4A34-8EDB-901C69FD500A}"/>
    <dgm:cxn modelId="{7A84B5BC-8C8C-4127-A2DF-AE1962B824F4}" srcId="{59CEAD44-6376-4736-B5AC-C498EB57C930}" destId="{1E59D4F1-D2AA-4ECE-AA36-F3508AA5B391}" srcOrd="4" destOrd="0" parTransId="{8327F29B-76E5-4C95-937C-9E07C024A1CD}" sibTransId="{484C0896-F8F0-4F5B-B1A0-3C4039EB27F4}"/>
    <dgm:cxn modelId="{F92CCDC8-28BC-48B6-9146-EFDBE2F28FE8}" type="presOf" srcId="{6396B7F8-E6B6-4C77-B996-8A9C1BCF4213}" destId="{11DBB8C7-4133-4410-9BA9-6E8321E5555F}" srcOrd="0" destOrd="0" presId="urn:microsoft.com/office/officeart/2016/7/layout/RepeatingBendingProcessNew"/>
    <dgm:cxn modelId="{72023BD0-2EF7-465F-B0F4-E260B3DFE1E2}" srcId="{59CEAD44-6376-4736-B5AC-C498EB57C930}" destId="{C77CE797-849B-4668-B2F9-6306B9D962AB}" srcOrd="6" destOrd="0" parTransId="{85335F27-2304-4091-92C9-A3C3A8611BE9}" sibTransId="{77A28518-D371-47D2-B277-1FEBAB21DCF9}"/>
    <dgm:cxn modelId="{747F2EE7-8532-4E74-AAF5-33B760832101}" srcId="{59CEAD44-6376-4736-B5AC-C498EB57C930}" destId="{2577DE67-C7D2-41D9-B327-8616B5A1EC0E}" srcOrd="1" destOrd="0" parTransId="{9F6E6CD0-8C34-4816-9456-33C7E84EA3BE}" sibTransId="{271B499E-2D1A-4031-98CA-7C6CD12027B7}"/>
    <dgm:cxn modelId="{B06595F3-B9EA-48DC-BC9D-03EE9A40EF99}" type="presOf" srcId="{98A40C59-4E31-4C08-A865-91D2B9C7FB50}" destId="{515766E4-21C5-4930-858E-BC5A3B83F875}" srcOrd="0" destOrd="0" presId="urn:microsoft.com/office/officeart/2016/7/layout/RepeatingBendingProcessNew"/>
    <dgm:cxn modelId="{C339B1F8-8CFC-45F2-9F8C-D173035BF04D}" srcId="{59CEAD44-6376-4736-B5AC-C498EB57C930}" destId="{C175AD56-A48E-4D32-B71C-5843FDC2ECC3}" srcOrd="5" destOrd="0" parTransId="{252814DE-EC12-4B53-869A-693B1A3DABDD}" sibTransId="{5F505189-9FC1-445B-9F32-C381E2D9BDE7}"/>
    <dgm:cxn modelId="{4BB504FF-AFAD-42C0-876A-09EA3133A264}" type="presOf" srcId="{59CEAD44-6376-4736-B5AC-C498EB57C930}" destId="{EFF53B5D-122C-4E7A-888C-8194EF3266E1}" srcOrd="0" destOrd="0" presId="urn:microsoft.com/office/officeart/2016/7/layout/RepeatingBendingProcessNew"/>
    <dgm:cxn modelId="{6E257667-78A6-4AF4-909A-634FE7A5165A}" type="presParOf" srcId="{EFF53B5D-122C-4E7A-888C-8194EF3266E1}" destId="{11DBB8C7-4133-4410-9BA9-6E8321E5555F}" srcOrd="0" destOrd="0" presId="urn:microsoft.com/office/officeart/2016/7/layout/RepeatingBendingProcessNew"/>
    <dgm:cxn modelId="{A04B3E0E-ACCB-4980-8186-A1695EA60A07}" type="presParOf" srcId="{EFF53B5D-122C-4E7A-888C-8194EF3266E1}" destId="{8F22395A-1312-4334-961D-FA10EA7F7E43}" srcOrd="1" destOrd="0" presId="urn:microsoft.com/office/officeart/2016/7/layout/RepeatingBendingProcessNew"/>
    <dgm:cxn modelId="{FDFF2783-B9E5-4BFE-864A-656FB0068786}" type="presParOf" srcId="{8F22395A-1312-4334-961D-FA10EA7F7E43}" destId="{55CAE033-5766-4AC4-B5C3-C571DA11E9B5}" srcOrd="0" destOrd="0" presId="urn:microsoft.com/office/officeart/2016/7/layout/RepeatingBendingProcessNew"/>
    <dgm:cxn modelId="{5B616596-206A-465A-954E-779E915BE268}" type="presParOf" srcId="{EFF53B5D-122C-4E7A-888C-8194EF3266E1}" destId="{3096CE58-DA49-49B7-ACD2-AA3D46947984}" srcOrd="2" destOrd="0" presId="urn:microsoft.com/office/officeart/2016/7/layout/RepeatingBendingProcessNew"/>
    <dgm:cxn modelId="{889B70DE-9A22-483A-B6C1-F182A5BF4531}" type="presParOf" srcId="{EFF53B5D-122C-4E7A-888C-8194EF3266E1}" destId="{D2661ED1-ABE4-4162-B76C-547A2FCCDF30}" srcOrd="3" destOrd="0" presId="urn:microsoft.com/office/officeart/2016/7/layout/RepeatingBendingProcessNew"/>
    <dgm:cxn modelId="{237A79BD-EC8F-4613-9460-CC7256AF6AA4}" type="presParOf" srcId="{D2661ED1-ABE4-4162-B76C-547A2FCCDF30}" destId="{7720AF0C-06DF-49A2-8EB2-23E655B1BCD6}" srcOrd="0" destOrd="0" presId="urn:microsoft.com/office/officeart/2016/7/layout/RepeatingBendingProcessNew"/>
    <dgm:cxn modelId="{5DB5C076-383E-4EF0-B79E-2CB7B15D1623}" type="presParOf" srcId="{EFF53B5D-122C-4E7A-888C-8194EF3266E1}" destId="{2715DCD9-8765-4190-AE10-54AD97271724}" srcOrd="4" destOrd="0" presId="urn:microsoft.com/office/officeart/2016/7/layout/RepeatingBendingProcessNew"/>
    <dgm:cxn modelId="{A325EC11-E57F-4342-9F80-F3F1970483D0}" type="presParOf" srcId="{EFF53B5D-122C-4E7A-888C-8194EF3266E1}" destId="{0C508ECE-EA97-4241-87B0-2E426233A575}" srcOrd="5" destOrd="0" presId="urn:microsoft.com/office/officeart/2016/7/layout/RepeatingBendingProcessNew"/>
    <dgm:cxn modelId="{32C26C10-6D80-47C9-A61A-47C9B72A2F73}" type="presParOf" srcId="{0C508ECE-EA97-4241-87B0-2E426233A575}" destId="{65FFF7A8-6757-40B3-AA5C-688090244EFD}" srcOrd="0" destOrd="0" presId="urn:microsoft.com/office/officeart/2016/7/layout/RepeatingBendingProcessNew"/>
    <dgm:cxn modelId="{7BC2A6EA-2580-4F79-BBA1-ED33AC79A413}" type="presParOf" srcId="{EFF53B5D-122C-4E7A-888C-8194EF3266E1}" destId="{515766E4-21C5-4930-858E-BC5A3B83F875}" srcOrd="6" destOrd="0" presId="urn:microsoft.com/office/officeart/2016/7/layout/RepeatingBendingProcessNew"/>
    <dgm:cxn modelId="{2AEBC70D-F36A-47EB-A246-A03220265E3C}" type="presParOf" srcId="{EFF53B5D-122C-4E7A-888C-8194EF3266E1}" destId="{BAF6EE80-9B34-4D2E-9C5F-04C8F4A0D8C2}" srcOrd="7" destOrd="0" presId="urn:microsoft.com/office/officeart/2016/7/layout/RepeatingBendingProcessNew"/>
    <dgm:cxn modelId="{0F65F5AF-4532-4A71-83E9-311052225D42}" type="presParOf" srcId="{BAF6EE80-9B34-4D2E-9C5F-04C8F4A0D8C2}" destId="{5B26DB7E-7927-484C-B506-222D975AA923}" srcOrd="0" destOrd="0" presId="urn:microsoft.com/office/officeart/2016/7/layout/RepeatingBendingProcessNew"/>
    <dgm:cxn modelId="{C5198525-EC13-486C-B7AE-6BC42961031D}" type="presParOf" srcId="{EFF53B5D-122C-4E7A-888C-8194EF3266E1}" destId="{BD25D4DE-F09F-4D96-8936-FFE4261EA6F1}" srcOrd="8" destOrd="0" presId="urn:microsoft.com/office/officeart/2016/7/layout/RepeatingBendingProcessNew"/>
    <dgm:cxn modelId="{77E64EF4-DFB1-401B-96E1-F8B1079F0A38}" type="presParOf" srcId="{EFF53B5D-122C-4E7A-888C-8194EF3266E1}" destId="{4658B6D2-E753-42DF-93D7-2D2305A6B557}" srcOrd="9" destOrd="0" presId="urn:microsoft.com/office/officeart/2016/7/layout/RepeatingBendingProcessNew"/>
    <dgm:cxn modelId="{24D55550-21D2-4170-80DA-DE094CE30128}" type="presParOf" srcId="{4658B6D2-E753-42DF-93D7-2D2305A6B557}" destId="{A577B906-09E4-40E4-A6B5-70FF8F4C89B5}" srcOrd="0" destOrd="0" presId="urn:microsoft.com/office/officeart/2016/7/layout/RepeatingBendingProcessNew"/>
    <dgm:cxn modelId="{72EAFAF7-1B09-450F-85F4-36B4A7A33672}" type="presParOf" srcId="{EFF53B5D-122C-4E7A-888C-8194EF3266E1}" destId="{85309D38-9DB3-45FA-BA8A-117B4B23B56E}" srcOrd="10" destOrd="0" presId="urn:microsoft.com/office/officeart/2016/7/layout/RepeatingBendingProcessNew"/>
    <dgm:cxn modelId="{282C3B39-E3E8-4B13-B0EA-4CF4CE957D58}" type="presParOf" srcId="{EFF53B5D-122C-4E7A-888C-8194EF3266E1}" destId="{C4F408DE-0B7B-454E-A765-C194ED8463AF}" srcOrd="11" destOrd="0" presId="urn:microsoft.com/office/officeart/2016/7/layout/RepeatingBendingProcessNew"/>
    <dgm:cxn modelId="{C032864E-9AD1-49E5-B36C-BD2C6E158C48}" type="presParOf" srcId="{C4F408DE-0B7B-454E-A765-C194ED8463AF}" destId="{3980B2DA-8867-42F9-BFD1-E3B9DA6854A7}" srcOrd="0" destOrd="0" presId="urn:microsoft.com/office/officeart/2016/7/layout/RepeatingBendingProcessNew"/>
    <dgm:cxn modelId="{B8BB5AE8-0672-47C9-BBD4-A36B2E7374BD}" type="presParOf" srcId="{EFF53B5D-122C-4E7A-888C-8194EF3266E1}" destId="{2BEF3905-C90E-46DC-850A-3F9016EC9AC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395A-1312-4334-961D-FA10EA7F7E43}">
      <dsp:nvSpPr>
        <dsp:cNvPr id="0" name=""/>
        <dsp:cNvSpPr/>
      </dsp:nvSpPr>
      <dsp:spPr>
        <a:xfrm>
          <a:off x="1994799" y="1069563"/>
          <a:ext cx="427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4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7050" y="1112993"/>
        <a:ext cx="22900" cy="4580"/>
      </dsp:txXfrm>
    </dsp:sp>
    <dsp:sp modelId="{11DBB8C7-4133-4410-9BA9-6E8321E5555F}">
      <dsp:nvSpPr>
        <dsp:cNvPr id="0" name=""/>
        <dsp:cNvSpPr/>
      </dsp:nvSpPr>
      <dsp:spPr>
        <a:xfrm>
          <a:off x="5289" y="517890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Projektni zadatak</a:t>
          </a:r>
          <a:endParaRPr lang="en-US" sz="2200" kern="1200" dirty="0"/>
        </a:p>
      </dsp:txBody>
      <dsp:txXfrm>
        <a:off x="5289" y="517890"/>
        <a:ext cx="1991309" cy="1194785"/>
      </dsp:txXfrm>
    </dsp:sp>
    <dsp:sp modelId="{D2661ED1-ABE4-4162-B76C-547A2FCCDF30}">
      <dsp:nvSpPr>
        <dsp:cNvPr id="0" name=""/>
        <dsp:cNvSpPr/>
      </dsp:nvSpPr>
      <dsp:spPr>
        <a:xfrm>
          <a:off x="4444110" y="1069563"/>
          <a:ext cx="427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4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6361" y="1112993"/>
        <a:ext cx="22900" cy="4580"/>
      </dsp:txXfrm>
    </dsp:sp>
    <dsp:sp modelId="{3096CE58-DA49-49B7-ACD2-AA3D46947984}">
      <dsp:nvSpPr>
        <dsp:cNvPr id="0" name=""/>
        <dsp:cNvSpPr/>
      </dsp:nvSpPr>
      <dsp:spPr>
        <a:xfrm>
          <a:off x="2454601" y="517890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SSU dokumenti i prototip aplikacije</a:t>
          </a:r>
          <a:endParaRPr lang="en-US" sz="2200" kern="1200" dirty="0"/>
        </a:p>
      </dsp:txBody>
      <dsp:txXfrm>
        <a:off x="2454601" y="517890"/>
        <a:ext cx="1991309" cy="1194785"/>
      </dsp:txXfrm>
    </dsp:sp>
    <dsp:sp modelId="{0C508ECE-EA97-4241-87B0-2E426233A575}">
      <dsp:nvSpPr>
        <dsp:cNvPr id="0" name=""/>
        <dsp:cNvSpPr/>
      </dsp:nvSpPr>
      <dsp:spPr>
        <a:xfrm>
          <a:off x="1000944" y="1710876"/>
          <a:ext cx="4898622" cy="427401"/>
        </a:xfrm>
        <a:custGeom>
          <a:avLst/>
          <a:gdLst/>
          <a:ahLst/>
          <a:cxnLst/>
          <a:rect l="0" t="0" r="0" b="0"/>
          <a:pathLst>
            <a:path>
              <a:moveTo>
                <a:pt x="4898622" y="0"/>
              </a:moveTo>
              <a:lnTo>
                <a:pt x="4898622" y="230800"/>
              </a:lnTo>
              <a:lnTo>
                <a:pt x="0" y="230800"/>
              </a:lnTo>
              <a:lnTo>
                <a:pt x="0" y="42740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7256" y="1922286"/>
        <a:ext cx="245999" cy="4580"/>
      </dsp:txXfrm>
    </dsp:sp>
    <dsp:sp modelId="{2715DCD9-8765-4190-AE10-54AD97271724}">
      <dsp:nvSpPr>
        <dsp:cNvPr id="0" name=""/>
        <dsp:cNvSpPr/>
      </dsp:nvSpPr>
      <dsp:spPr>
        <a:xfrm>
          <a:off x="4903912" y="517890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Formalna inspekcija</a:t>
          </a:r>
          <a:endParaRPr lang="en-US" sz="2200" kern="1200"/>
        </a:p>
      </dsp:txBody>
      <dsp:txXfrm>
        <a:off x="4903912" y="517890"/>
        <a:ext cx="1991309" cy="1194785"/>
      </dsp:txXfrm>
    </dsp:sp>
    <dsp:sp modelId="{BAF6EE80-9B34-4D2E-9C5F-04C8F4A0D8C2}">
      <dsp:nvSpPr>
        <dsp:cNvPr id="0" name=""/>
        <dsp:cNvSpPr/>
      </dsp:nvSpPr>
      <dsp:spPr>
        <a:xfrm>
          <a:off x="1994799" y="2722350"/>
          <a:ext cx="427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4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7050" y="2765780"/>
        <a:ext cx="22900" cy="4580"/>
      </dsp:txXfrm>
    </dsp:sp>
    <dsp:sp modelId="{515766E4-21C5-4930-858E-BC5A3B83F875}">
      <dsp:nvSpPr>
        <dsp:cNvPr id="0" name=""/>
        <dsp:cNvSpPr/>
      </dsp:nvSpPr>
      <dsp:spPr>
        <a:xfrm>
          <a:off x="5289" y="2170677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Modelovanje baze podataka</a:t>
          </a:r>
          <a:endParaRPr lang="en-US" sz="2200" kern="1200" dirty="0"/>
        </a:p>
      </dsp:txBody>
      <dsp:txXfrm>
        <a:off x="5289" y="2170677"/>
        <a:ext cx="1991309" cy="1194785"/>
      </dsp:txXfrm>
    </dsp:sp>
    <dsp:sp modelId="{4658B6D2-E753-42DF-93D7-2D2305A6B557}">
      <dsp:nvSpPr>
        <dsp:cNvPr id="0" name=""/>
        <dsp:cNvSpPr/>
      </dsp:nvSpPr>
      <dsp:spPr>
        <a:xfrm>
          <a:off x="4444110" y="2722350"/>
          <a:ext cx="427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40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6361" y="2765780"/>
        <a:ext cx="22900" cy="4580"/>
      </dsp:txXfrm>
    </dsp:sp>
    <dsp:sp modelId="{BD25D4DE-F09F-4D96-8936-FFE4261EA6F1}">
      <dsp:nvSpPr>
        <dsp:cNvPr id="0" name=""/>
        <dsp:cNvSpPr/>
      </dsp:nvSpPr>
      <dsp:spPr>
        <a:xfrm>
          <a:off x="2454601" y="2170677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Implementacija  aplikacije</a:t>
          </a:r>
          <a:endParaRPr lang="en-US" sz="2200" kern="1200"/>
        </a:p>
      </dsp:txBody>
      <dsp:txXfrm>
        <a:off x="2454601" y="2170677"/>
        <a:ext cx="1991309" cy="1194785"/>
      </dsp:txXfrm>
    </dsp:sp>
    <dsp:sp modelId="{C4F408DE-0B7B-454E-A765-C194ED8463AF}">
      <dsp:nvSpPr>
        <dsp:cNvPr id="0" name=""/>
        <dsp:cNvSpPr/>
      </dsp:nvSpPr>
      <dsp:spPr>
        <a:xfrm>
          <a:off x="1000944" y="3363663"/>
          <a:ext cx="4898622" cy="427401"/>
        </a:xfrm>
        <a:custGeom>
          <a:avLst/>
          <a:gdLst/>
          <a:ahLst/>
          <a:cxnLst/>
          <a:rect l="0" t="0" r="0" b="0"/>
          <a:pathLst>
            <a:path>
              <a:moveTo>
                <a:pt x="4898622" y="0"/>
              </a:moveTo>
              <a:lnTo>
                <a:pt x="4898622" y="230800"/>
              </a:lnTo>
              <a:lnTo>
                <a:pt x="0" y="230800"/>
              </a:lnTo>
              <a:lnTo>
                <a:pt x="0" y="42740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7256" y="3575074"/>
        <a:ext cx="245999" cy="4580"/>
      </dsp:txXfrm>
    </dsp:sp>
    <dsp:sp modelId="{85309D38-9DB3-45FA-BA8A-117B4B23B56E}">
      <dsp:nvSpPr>
        <dsp:cNvPr id="0" name=""/>
        <dsp:cNvSpPr/>
      </dsp:nvSpPr>
      <dsp:spPr>
        <a:xfrm>
          <a:off x="4903912" y="2170677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Modelovanje aplikacije</a:t>
          </a:r>
          <a:endParaRPr lang="en-US" sz="2200" kern="1200"/>
        </a:p>
      </dsp:txBody>
      <dsp:txXfrm>
        <a:off x="4903912" y="2170677"/>
        <a:ext cx="1991309" cy="1194785"/>
      </dsp:txXfrm>
    </dsp:sp>
    <dsp:sp modelId="{2BEF3905-C90E-46DC-850A-3F9016EC9AC1}">
      <dsp:nvSpPr>
        <dsp:cNvPr id="0" name=""/>
        <dsp:cNvSpPr/>
      </dsp:nvSpPr>
      <dsp:spPr>
        <a:xfrm>
          <a:off x="5289" y="3823464"/>
          <a:ext cx="1991309" cy="1194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76" tIns="102423" rIns="97576" bIns="1024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Testiranje aplikacije</a:t>
          </a:r>
          <a:endParaRPr lang="en-US" sz="2200" kern="1200"/>
        </a:p>
      </dsp:txBody>
      <dsp:txXfrm>
        <a:off x="5289" y="3823464"/>
        <a:ext cx="1991309" cy="119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C7BC-FF5A-BC73-D194-5C5F619F0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3A3B-BC71-E87B-B73E-BE8198424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BF43-1632-0D36-0347-A323A894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CA7-0488-053E-F00C-04ADE11E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E193-D606-0218-012B-53BCF390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A8A4-CD6D-0085-9FBD-F10CE987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5AC9-336D-5EC1-516A-56D17910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0FFD-CB3D-562D-9498-BB54F09A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3FC0-D621-2873-812B-E9573CE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BEAF-376B-3269-7196-5F3D2214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AC1D8-8699-12E0-6860-7A930EDC9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C461-318E-57B4-54A6-1F6BDAE2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2143-287F-EFD1-CE6B-A227E192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46B8-BF7A-B0B1-8178-49984904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0A1F-B620-41F1-F377-DCE4F5B4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75C2-341E-E786-509C-3E57272A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6139-5839-A8B2-3515-1D46171F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3D93-6D06-4DE7-49A2-F01327E6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7250-958A-D6B9-723E-B09F40E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62D1-C2EA-EA20-A993-600B81BB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A604-6CFF-6471-84A9-33F0A0E5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1CF0-4078-7C96-7EE0-FD1C256B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8A93-D0FC-73B2-F25E-38B75F73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8038-DEAE-6418-7D6F-ED166230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A679-B694-7200-0E62-9B01BCD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72DD-0261-6F0F-6EC4-8833B156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593F-F5C3-70F2-D96B-CEDF5913D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3FE4-7251-471A-6D3D-701CE60B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97028-2EFF-B530-2459-F6EE26C7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D5E3-0531-B264-B451-25A3A0CE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E0280-8F13-CC78-31FE-74FDB0D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401-BD45-F502-EC4E-C1A0E34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F086-0A95-F733-4630-CEDE0D86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6B45-43C0-183A-7F10-44399586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9D5DB-77B3-11F0-5A09-81DB6334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44A0F-18DB-34DE-4D76-D057B543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0E30F-7BA1-80FE-EA0D-E9366A7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E2C02-CCA5-E34D-7E13-D2912F6E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CE4A-AD6C-ED6A-4397-620F41AF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CFFA-D66C-2191-BC14-343358D3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A0348-8199-9D59-D5FF-89A4CD7A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71B53-C9C1-52C0-D080-8B6648B6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827D4-5048-671D-7D34-404B8674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30F83-4968-4FA6-DFC9-FE2043C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A5472-C5BD-CE69-F8D8-CA9AB3E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CA5A-1E0A-95EE-FE3D-7102B054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0A69-B459-F3C8-2210-E834DFF0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3557-78BD-8CF5-25A6-DD5E6476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9901-97E7-EEF5-F9CE-AE1F5CF5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D566-75A0-179D-093D-E3FBA01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7556-47FC-0E1B-C4F2-60A8A275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60C3-78A6-2021-908A-1295EB1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FF6D-8E7A-1EFF-E2F0-38C75A92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3DB18-27ED-9897-415B-97582CAF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E511-F63E-F877-2E0D-160CE259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9D94-A022-868B-2A41-552AD615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CA34-9A11-C540-71C7-211F6618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509D-2AE2-99A3-3A56-324FEF9A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66B96-7B7D-F959-605C-5FA6D247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685C-B668-B31F-A00F-867D9D32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5355-1383-4501-B115-96E6263C6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9036-91BB-4E1B-A1C2-7E3F679BCA98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4E19-2017-35D3-1021-1359F663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EE89-3B33-30B5-6C8E-12150ADAC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EA0C-3AF2-40DD-8BFF-C5B3FA6C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gma.com/file/vhFwVr2YOqfGitd2nfOK4g/CikPogodi?node-id=0%3A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B4AD7-3A3F-269E-141E-B82964BE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r-Latn-RS" sz="3400" dirty="0"/>
              <a:t>Elektrotehnički fakultet u Beogradu</a:t>
            </a:r>
            <a:br>
              <a:rPr lang="sr-Latn-RS" sz="3400" dirty="0"/>
            </a:br>
            <a:br>
              <a:rPr lang="sr-Latn-RS" sz="3400" dirty="0"/>
            </a:br>
            <a:r>
              <a:rPr lang="sr-Latn-RS" sz="3400" dirty="0"/>
              <a:t>Projektna prezentacija iz predmeta</a:t>
            </a:r>
            <a:br>
              <a:rPr lang="sr-Latn-RS" sz="3400" dirty="0"/>
            </a:br>
            <a:r>
              <a:rPr lang="sr-Latn-RS" sz="3400" dirty="0"/>
              <a:t>P</a:t>
            </a:r>
            <a:r>
              <a:rPr lang="en-US" sz="3400" dirty="0" err="1"/>
              <a:t>rincipi</a:t>
            </a:r>
            <a:r>
              <a:rPr lang="en-US" sz="3400" dirty="0"/>
              <a:t> </a:t>
            </a:r>
            <a:r>
              <a:rPr lang="en-US" sz="3400" dirty="0" err="1"/>
              <a:t>softverskog</a:t>
            </a:r>
            <a:r>
              <a:rPr lang="en-US" sz="3400" dirty="0"/>
              <a:t> in</a:t>
            </a:r>
            <a:r>
              <a:rPr lang="sr-Latn-RS" sz="3400" dirty="0"/>
              <a:t>ženjerstva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795B-FC96-30E7-611D-E67559F5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sr-Latn-RS" sz="2000"/>
              <a:t>	</a:t>
            </a: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CA72EC-FEB0-6A26-9268-F335F767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765806"/>
            <a:ext cx="6408836" cy="51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C7963-E1F9-9366-2575-DA079D2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Implementacija</a:t>
            </a:r>
            <a:endParaRPr lang="en-US" sz="54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9C3FBE26-7D67-DCC3-9DA5-3FEB9FFD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25"/>
          <a:stretch/>
        </p:blipFill>
        <p:spPr>
          <a:xfrm>
            <a:off x="862199" y="1911667"/>
            <a:ext cx="2390775" cy="37265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E54558-C2D8-8426-30B0-11C0485C8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5"/>
          <a:stretch/>
        </p:blipFill>
        <p:spPr>
          <a:xfrm>
            <a:off x="3523412" y="1911667"/>
            <a:ext cx="2381250" cy="37082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70681A-66C7-2A02-DF54-ACFA75AB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00" y="1913763"/>
            <a:ext cx="2352675" cy="4276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29DDB7-31B0-06D8-E949-E71BB5066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723" y="1911667"/>
            <a:ext cx="2371725" cy="47720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7AED1-E8EA-261B-30E4-3F3068A24084}"/>
              </a:ext>
            </a:extLst>
          </p:cNvPr>
          <p:cNvSpPr txBox="1"/>
          <p:nvPr/>
        </p:nvSpPr>
        <p:spPr>
          <a:xfrm>
            <a:off x="862199" y="6308986"/>
            <a:ext cx="676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Učesnici: Mehmed Harčinović, Merisa Harčinović, Magdalena Čvorović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1024-9FA7-EBE8-8377-C9DBFED1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sz="5400" dirty="0"/>
              <a:t>Korišćeni alati</a:t>
            </a:r>
            <a:endParaRPr lang="en-US" sz="5400" dirty="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00DBCC9-E6D9-6D05-AAA7-72EB3CD8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6" y="1929384"/>
            <a:ext cx="11093824" cy="4251960"/>
          </a:xfrm>
        </p:spPr>
        <p:txBody>
          <a:bodyPr>
            <a:noAutofit/>
          </a:bodyPr>
          <a:lstStyle/>
          <a:p>
            <a:r>
              <a:rPr lang="en-US" sz="1200" b="0" i="0" dirty="0">
                <a:effectLst/>
                <a:latin typeface="Whitney"/>
              </a:rPr>
              <a:t>MySQL Workbench – v8.0</a:t>
            </a:r>
            <a:r>
              <a:rPr lang="sr-Latn-RS" sz="1200" dirty="0">
                <a:latin typeface="Whitney"/>
              </a:rPr>
              <a:t> </a:t>
            </a:r>
          </a:p>
          <a:p>
            <a:pPr marL="0" indent="0">
              <a:buNone/>
            </a:pPr>
            <a:r>
              <a:rPr lang="en-US" sz="1200" b="0" i="0" dirty="0" err="1">
                <a:effectLst/>
                <a:latin typeface="Whitney"/>
              </a:rPr>
              <a:t>Ovaj</a:t>
            </a:r>
            <a:r>
              <a:rPr lang="en-US" sz="1200" b="0" i="0" dirty="0">
                <a:effectLst/>
                <a:latin typeface="Whitney"/>
              </a:rPr>
              <a:t> program </a:t>
            </a:r>
            <a:r>
              <a:rPr lang="en-US" sz="1200" b="0" i="0" dirty="0" err="1">
                <a:effectLst/>
                <a:latin typeface="Whitney"/>
              </a:rPr>
              <a:t>korišćen</a:t>
            </a:r>
            <a:r>
              <a:rPr lang="en-US" sz="1200" b="0" i="0" dirty="0">
                <a:effectLst/>
                <a:latin typeface="Whitney"/>
              </a:rPr>
              <a:t> je za </a:t>
            </a:r>
            <a:r>
              <a:rPr lang="en-US" sz="1200" b="0" i="0" dirty="0" err="1">
                <a:effectLst/>
                <a:latin typeface="Whitney"/>
              </a:rPr>
              <a:t>modelovanje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baze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podataka</a:t>
            </a:r>
            <a:r>
              <a:rPr lang="en-US" sz="1200" b="0" i="0" dirty="0">
                <a:effectLst/>
                <a:latin typeface="Whitney"/>
              </a:rPr>
              <a:t>, </a:t>
            </a:r>
            <a:r>
              <a:rPr lang="en-US" sz="1200" b="0" i="0" dirty="0" err="1">
                <a:effectLst/>
                <a:latin typeface="Whitney"/>
              </a:rPr>
              <a:t>svih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tabela</a:t>
            </a:r>
            <a:r>
              <a:rPr lang="en-US" sz="1200" b="0" i="0" dirty="0">
                <a:effectLst/>
                <a:latin typeface="Whitney"/>
              </a:rPr>
              <a:t> u </a:t>
            </a:r>
            <a:r>
              <a:rPr lang="en-US" sz="1200" b="0" i="0" dirty="0" err="1">
                <a:effectLst/>
                <a:latin typeface="Whitney"/>
              </a:rPr>
              <a:t>okviru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njihovih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međusobnih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relacija</a:t>
            </a:r>
            <a:r>
              <a:rPr lang="en-US" sz="1200" b="0" i="0" dirty="0">
                <a:effectLst/>
                <a:latin typeface="Whitney"/>
              </a:rPr>
              <a:t>. </a:t>
            </a:r>
            <a:r>
              <a:rPr lang="en-US" sz="1200" b="0" i="0" dirty="0" err="1">
                <a:effectLst/>
                <a:latin typeface="Whitney"/>
              </a:rPr>
              <a:t>Takođe</a:t>
            </a:r>
            <a:r>
              <a:rPr lang="en-US" sz="1200" b="0" i="0" dirty="0">
                <a:effectLst/>
                <a:latin typeface="Whitney"/>
              </a:rPr>
              <a:t> je </a:t>
            </a:r>
            <a:r>
              <a:rPr lang="en-US" sz="1200" b="0" i="0" dirty="0" err="1">
                <a:effectLst/>
                <a:latin typeface="Whitney"/>
              </a:rPr>
              <a:t>korišćen</a:t>
            </a:r>
            <a:r>
              <a:rPr lang="en-US" sz="1200" b="0" i="0" dirty="0">
                <a:effectLst/>
                <a:latin typeface="Whitney"/>
              </a:rPr>
              <a:t> za </a:t>
            </a:r>
            <a:r>
              <a:rPr lang="en-US" sz="1200" b="0" i="0" dirty="0" err="1">
                <a:effectLst/>
                <a:latin typeface="Whitney"/>
              </a:rPr>
              <a:t>generisanje</a:t>
            </a:r>
            <a:r>
              <a:rPr lang="en-US" sz="1200" b="0" i="0" dirty="0">
                <a:effectLst/>
                <a:latin typeface="Whitney"/>
              </a:rPr>
              <a:t> script </a:t>
            </a:r>
            <a:r>
              <a:rPr lang="en-US" sz="1200" b="0" i="0" dirty="0" err="1">
                <a:effectLst/>
                <a:latin typeface="Whitney"/>
              </a:rPr>
              <a:t>fajla</a:t>
            </a:r>
            <a:r>
              <a:rPr lang="en-US" sz="1200" b="0" i="0" dirty="0">
                <a:effectLst/>
                <a:latin typeface="Whitney"/>
              </a:rPr>
              <a:t> za </a:t>
            </a:r>
            <a:r>
              <a:rPr lang="en-US" sz="1200" b="0" i="0" dirty="0" err="1">
                <a:effectLst/>
                <a:latin typeface="Whitney"/>
              </a:rPr>
              <a:t>bazu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podtaka</a:t>
            </a:r>
            <a:r>
              <a:rPr lang="en-US" sz="1200" b="0" i="0" dirty="0">
                <a:effectLst/>
                <a:latin typeface="Whitney"/>
              </a:rPr>
              <a:t>.</a:t>
            </a:r>
            <a:endParaRPr lang="sr-Latn-RS" sz="1200" b="0" i="0" dirty="0">
              <a:effectLst/>
              <a:latin typeface="Whitney"/>
            </a:endParaRPr>
          </a:p>
          <a:p>
            <a:r>
              <a:rPr lang="en-US" sz="1200" b="0" i="0" dirty="0">
                <a:effectLst/>
                <a:latin typeface="Whitney"/>
              </a:rPr>
              <a:t>Bootstrap – v4.6.1</a:t>
            </a:r>
            <a:r>
              <a:rPr lang="sr-Latn-RS" sz="1200" b="0" i="0" dirty="0">
                <a:effectLst/>
                <a:latin typeface="Whitney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Whitney"/>
              </a:rPr>
              <a:t>Bootstrap je </a:t>
            </a:r>
            <a:r>
              <a:rPr lang="en-US" sz="1200" b="0" i="0" dirty="0" err="1">
                <a:effectLst/>
                <a:latin typeface="Whitney"/>
              </a:rPr>
              <a:t>korišćen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kao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dodatak</a:t>
            </a:r>
            <a:r>
              <a:rPr lang="en-US" sz="1200" b="0" i="0" dirty="0">
                <a:effectLst/>
                <a:latin typeface="Whitney"/>
              </a:rPr>
              <a:t> HTML </a:t>
            </a:r>
            <a:r>
              <a:rPr lang="en-US" sz="1200" b="0" i="0" dirty="0" err="1">
                <a:effectLst/>
                <a:latin typeface="Whitney"/>
              </a:rPr>
              <a:t>stranicama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gotovim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komponentama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koje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dosta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olakšale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samo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uređivanje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stranica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omogućile</a:t>
            </a:r>
            <a:r>
              <a:rPr lang="en-US" sz="1200" b="0" i="0" dirty="0">
                <a:effectLst/>
                <a:latin typeface="Whitney"/>
              </a:rPr>
              <a:t> da </a:t>
            </a:r>
            <a:r>
              <a:rPr lang="en-US" sz="1200" b="0" i="0" dirty="0" err="1">
                <a:effectLst/>
                <a:latin typeface="Whitney"/>
              </a:rPr>
              <a:t>aplikacija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može</a:t>
            </a:r>
            <a:r>
              <a:rPr lang="en-US" sz="1200" b="0" i="0" dirty="0">
                <a:effectLst/>
                <a:latin typeface="Whitney"/>
              </a:rPr>
              <a:t> da se </a:t>
            </a:r>
            <a:r>
              <a:rPr lang="en-US" sz="1200" b="0" i="0" dirty="0" err="1">
                <a:effectLst/>
                <a:latin typeface="Whitney"/>
              </a:rPr>
              <a:t>korektno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prikazuje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na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ekranima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svih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veličina</a:t>
            </a:r>
            <a:r>
              <a:rPr lang="en-US" sz="1200" b="0" i="0" dirty="0">
                <a:effectLst/>
                <a:latin typeface="Whitney"/>
              </a:rPr>
              <a:t>. </a:t>
            </a:r>
            <a:endParaRPr lang="sr-Latn-RS" sz="1200" dirty="0">
              <a:latin typeface="Whitney"/>
            </a:endParaRPr>
          </a:p>
          <a:p>
            <a:r>
              <a:rPr lang="en-US" sz="1200" b="0" i="0" dirty="0">
                <a:effectLst/>
                <a:latin typeface="Whitney"/>
              </a:rPr>
              <a:t>JavaScript - v8 10.2.154.4</a:t>
            </a:r>
            <a:r>
              <a:rPr lang="sr-Latn-RS" sz="1200" dirty="0">
                <a:latin typeface="Whitney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Whitney"/>
              </a:rPr>
              <a:t> JavaScript je </a:t>
            </a:r>
            <a:r>
              <a:rPr lang="en-US" sz="1200" b="0" i="0" dirty="0" err="1">
                <a:effectLst/>
                <a:latin typeface="Whitney"/>
              </a:rPr>
              <a:t>korišćen</a:t>
            </a:r>
            <a:r>
              <a:rPr lang="en-US" sz="1200" b="0" i="0" dirty="0">
                <a:effectLst/>
                <a:latin typeface="Whitney"/>
              </a:rPr>
              <a:t> za </a:t>
            </a:r>
            <a:r>
              <a:rPr lang="en-US" sz="1200" b="0" i="0" dirty="0" err="1">
                <a:effectLst/>
                <a:latin typeface="Whitney"/>
              </a:rPr>
              <a:t>kreiranje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dinamičnog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interaktivnog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doživljaja</a:t>
            </a:r>
            <a:r>
              <a:rPr lang="en-US" sz="1200" b="0" i="0" dirty="0">
                <a:effectLst/>
                <a:latin typeface="Whitney"/>
              </a:rPr>
              <a:t> u </a:t>
            </a:r>
            <a:r>
              <a:rPr lang="en-US" sz="1200" b="0" i="0" dirty="0" err="1">
                <a:effectLst/>
                <a:latin typeface="Whitney"/>
              </a:rPr>
              <a:t>režimima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igre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poput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treninga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multiplejera</a:t>
            </a:r>
            <a:r>
              <a:rPr lang="en-US" sz="1200" b="0" i="0" dirty="0">
                <a:effectLst/>
                <a:latin typeface="Whitney"/>
              </a:rPr>
              <a:t>. </a:t>
            </a:r>
            <a:br>
              <a:rPr lang="en-US" sz="1200" dirty="0"/>
            </a:br>
            <a:endParaRPr lang="sr-Latn-RS" sz="1200" dirty="0"/>
          </a:p>
          <a:p>
            <a:r>
              <a:rPr lang="en-US" sz="1200" b="0" i="0" dirty="0">
                <a:effectLst/>
                <a:latin typeface="Whitney"/>
              </a:rPr>
              <a:t>Django– v4.0.</a:t>
            </a:r>
            <a:r>
              <a:rPr lang="sr-Latn-RS" sz="1200" dirty="0">
                <a:latin typeface="Whitney"/>
              </a:rPr>
              <a:t> </a:t>
            </a:r>
            <a:r>
              <a:rPr lang="en-US" sz="1200" b="0" i="0" dirty="0">
                <a:effectLst/>
                <a:latin typeface="Whitney"/>
              </a:rPr>
              <a:t>4 </a:t>
            </a:r>
            <a:endParaRPr lang="sr-Latn-RS" sz="1200" b="0" i="0" dirty="0">
              <a:effectLst/>
              <a:latin typeface="Whitney"/>
            </a:endParaRPr>
          </a:p>
          <a:p>
            <a:pPr marL="0" indent="0">
              <a:buNone/>
            </a:pPr>
            <a:r>
              <a:rPr lang="en-US" sz="1200" b="0" i="0" dirty="0">
                <a:effectLst/>
                <a:latin typeface="Whitney"/>
              </a:rPr>
              <a:t>Django je </a:t>
            </a:r>
            <a:r>
              <a:rPr lang="en-US" sz="1200" b="0" i="0" dirty="0" err="1">
                <a:effectLst/>
                <a:latin typeface="Whitney"/>
              </a:rPr>
              <a:t>kičmeni</a:t>
            </a:r>
            <a:r>
              <a:rPr lang="en-US" sz="1200" b="0" i="0" dirty="0">
                <a:effectLst/>
                <a:latin typeface="Whitney"/>
              </a:rPr>
              <a:t> stub </a:t>
            </a:r>
            <a:r>
              <a:rPr lang="en-US" sz="1200" b="0" i="0" dirty="0" err="1">
                <a:effectLst/>
                <a:latin typeface="Whitney"/>
              </a:rPr>
              <a:t>naše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aplikacije</a:t>
            </a:r>
            <a:r>
              <a:rPr lang="en-US" sz="1200" b="0" i="0" dirty="0">
                <a:effectLst/>
                <a:latin typeface="Whitney"/>
              </a:rPr>
              <a:t>, </a:t>
            </a:r>
            <a:r>
              <a:rPr lang="en-US" sz="1200" b="0" i="0" dirty="0" err="1">
                <a:effectLst/>
                <a:latin typeface="Whitney"/>
              </a:rPr>
              <a:t>ceo</a:t>
            </a:r>
            <a:r>
              <a:rPr lang="en-US" sz="1200" b="0" i="0" dirty="0">
                <a:effectLst/>
                <a:latin typeface="Whitney"/>
              </a:rPr>
              <a:t> backend deo </a:t>
            </a:r>
            <a:r>
              <a:rPr lang="en-US" sz="1200" b="0" i="0" dirty="0" err="1">
                <a:effectLst/>
                <a:latin typeface="Whitney"/>
              </a:rPr>
              <a:t>projekta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odrađen</a:t>
            </a:r>
            <a:r>
              <a:rPr lang="en-US" sz="1200" b="0" i="0" dirty="0">
                <a:effectLst/>
                <a:latin typeface="Whitney"/>
              </a:rPr>
              <a:t> je </a:t>
            </a:r>
            <a:r>
              <a:rPr lang="en-US" sz="1200" b="0" i="0" dirty="0" err="1">
                <a:effectLst/>
                <a:latin typeface="Whitney"/>
              </a:rPr>
              <a:t>pomoću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djanga</a:t>
            </a:r>
            <a:r>
              <a:rPr lang="en-US" sz="1200" b="0" i="0" dirty="0">
                <a:effectLst/>
                <a:latin typeface="Whitney"/>
              </a:rPr>
              <a:t>.</a:t>
            </a:r>
            <a:endParaRPr lang="sr-Latn-RS" sz="1200" dirty="0">
              <a:latin typeface="Whitney"/>
            </a:endParaRPr>
          </a:p>
          <a:p>
            <a:r>
              <a:rPr lang="en-US" sz="1200" b="0" i="0" dirty="0">
                <a:effectLst/>
                <a:latin typeface="Whitney"/>
              </a:rPr>
              <a:t> Ajax</a:t>
            </a:r>
            <a:r>
              <a:rPr lang="sr-Latn-RS" sz="1200" b="0" i="0" dirty="0">
                <a:effectLst/>
                <a:latin typeface="Whitney"/>
              </a:rPr>
              <a:t> </a:t>
            </a:r>
          </a:p>
          <a:p>
            <a:pPr marL="0" indent="0">
              <a:buNone/>
            </a:pPr>
            <a:r>
              <a:rPr lang="en-US" sz="1200" b="0" i="0" dirty="0" err="1">
                <a:effectLst/>
                <a:latin typeface="Whitney"/>
              </a:rPr>
              <a:t>Asinhroni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javascript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pozivi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korišćeni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su</a:t>
            </a:r>
            <a:r>
              <a:rPr lang="en-US" sz="1200" b="0" i="0" dirty="0">
                <a:effectLst/>
                <a:latin typeface="Whitney"/>
              </a:rPr>
              <a:t> u </a:t>
            </a:r>
            <a:r>
              <a:rPr lang="en-US" sz="1200" b="0" i="0" dirty="0" err="1">
                <a:effectLst/>
                <a:latin typeface="Whitney"/>
              </a:rPr>
              <a:t>implementacije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multiplejer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igre</a:t>
            </a:r>
            <a:r>
              <a:rPr lang="en-US" sz="1200" b="0" i="0" dirty="0">
                <a:effectLst/>
                <a:latin typeface="Whitney"/>
              </a:rPr>
              <a:t>, </a:t>
            </a:r>
            <a:r>
              <a:rPr lang="en-US" sz="1200" b="0" i="0" dirty="0" err="1">
                <a:effectLst/>
                <a:latin typeface="Whitney"/>
              </a:rPr>
              <a:t>gde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na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određenom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intervalu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osvežavane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informacije</a:t>
            </a:r>
            <a:r>
              <a:rPr lang="en-US" sz="1200" b="0" i="0" dirty="0">
                <a:effectLst/>
                <a:latin typeface="Whitney"/>
              </a:rPr>
              <a:t> o </a:t>
            </a:r>
            <a:r>
              <a:rPr lang="en-US" sz="1200" b="0" i="0" dirty="0" err="1">
                <a:effectLst/>
                <a:latin typeface="Whitney"/>
              </a:rPr>
              <a:t>igračima</a:t>
            </a:r>
            <a:r>
              <a:rPr lang="en-US" sz="1200" b="0" i="0" dirty="0">
                <a:effectLst/>
                <a:latin typeface="Whitney"/>
              </a:rPr>
              <a:t>. </a:t>
            </a:r>
            <a:endParaRPr lang="sr-Latn-RS" sz="1200" b="0" i="0" dirty="0">
              <a:effectLst/>
              <a:latin typeface="Whitney"/>
            </a:endParaRPr>
          </a:p>
          <a:p>
            <a:r>
              <a:rPr lang="en-US" sz="1200" b="0" i="0" dirty="0">
                <a:effectLst/>
                <a:latin typeface="Whitney"/>
              </a:rPr>
              <a:t>Django Channels</a:t>
            </a:r>
            <a:endParaRPr lang="sr-Latn-RS" sz="1200" b="0" i="0" dirty="0">
              <a:effectLst/>
              <a:latin typeface="Whitney"/>
            </a:endParaRPr>
          </a:p>
          <a:p>
            <a:pPr marL="0" indent="0">
              <a:buNone/>
            </a:pPr>
            <a:r>
              <a:rPr lang="en-US" sz="1200" b="0" i="0" dirty="0">
                <a:effectLst/>
                <a:latin typeface="Whitney"/>
              </a:rPr>
              <a:t> </a:t>
            </a:r>
            <a:r>
              <a:rPr lang="sr-Latn-RS" sz="1200" dirty="0">
                <a:latin typeface="Whitney"/>
              </a:rPr>
              <a:t> </a:t>
            </a:r>
            <a:r>
              <a:rPr lang="en-US" sz="1200" b="0" i="0" dirty="0">
                <a:effectLst/>
                <a:latin typeface="Whitney"/>
              </a:rPr>
              <a:t>Django channels je </a:t>
            </a:r>
            <a:r>
              <a:rPr lang="en-US" sz="1200" b="0" i="0" dirty="0" err="1">
                <a:effectLst/>
                <a:latin typeface="Whitney"/>
              </a:rPr>
              <a:t>omogućio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serversku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obradu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websocket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zahteva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neophodnih</a:t>
            </a:r>
            <a:r>
              <a:rPr lang="en-US" sz="1200" b="0" i="0" dirty="0">
                <a:effectLst/>
                <a:latin typeface="Whitney"/>
              </a:rPr>
              <a:t> za </a:t>
            </a:r>
            <a:r>
              <a:rPr lang="en-US" sz="1200" b="0" i="0" dirty="0" err="1">
                <a:effectLst/>
                <a:latin typeface="Whitney"/>
              </a:rPr>
              <a:t>multiplejer</a:t>
            </a:r>
            <a:r>
              <a:rPr lang="en-US" sz="1200" b="0" i="0" dirty="0">
                <a:effectLst/>
                <a:latin typeface="Whitney"/>
              </a:rPr>
              <a:t> deo </a:t>
            </a:r>
            <a:r>
              <a:rPr lang="en-US" sz="1200" b="0" i="0" dirty="0" err="1">
                <a:effectLst/>
                <a:latin typeface="Whitney"/>
              </a:rPr>
              <a:t>igre</a:t>
            </a:r>
            <a:r>
              <a:rPr lang="en-US" sz="1200" b="0" i="0" dirty="0">
                <a:effectLst/>
                <a:latin typeface="Whitney"/>
              </a:rPr>
              <a:t>.</a:t>
            </a:r>
            <a:endParaRPr lang="sr-Latn-RS" sz="1200" b="0" i="0" dirty="0">
              <a:effectLst/>
              <a:latin typeface="Whitney"/>
            </a:endParaRPr>
          </a:p>
          <a:p>
            <a:r>
              <a:rPr lang="en-US" sz="1200" b="0" i="0" dirty="0">
                <a:effectLst/>
                <a:latin typeface="Whitney"/>
              </a:rPr>
              <a:t>Web Sockets </a:t>
            </a:r>
            <a:endParaRPr lang="sr-Latn-RS" sz="1200" b="0" i="0" dirty="0">
              <a:effectLst/>
              <a:latin typeface="Whitney"/>
            </a:endParaRPr>
          </a:p>
          <a:p>
            <a:pPr marL="0" indent="0">
              <a:buNone/>
            </a:pPr>
            <a:r>
              <a:rPr lang="en-US" sz="1200" b="0" i="0" dirty="0" err="1">
                <a:effectLst/>
                <a:latin typeface="Whitney"/>
              </a:rPr>
              <a:t>Websocketi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korišćeni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kao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komunikacioni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tunel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između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servera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clienta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sa</a:t>
            </a:r>
            <a:r>
              <a:rPr lang="en-US" sz="1200" b="0" i="0" dirty="0">
                <a:effectLst/>
                <a:latin typeface="Whitney"/>
              </a:rPr>
              <a:t> client </a:t>
            </a:r>
            <a:r>
              <a:rPr lang="en-US" sz="1200" b="0" i="0" dirty="0" err="1">
                <a:effectLst/>
                <a:latin typeface="Whitney"/>
              </a:rPr>
              <a:t>strane</a:t>
            </a:r>
            <a:r>
              <a:rPr lang="en-US" sz="1200" b="0" i="0" dirty="0">
                <a:effectLst/>
                <a:latin typeface="Whitney"/>
              </a:rPr>
              <a:t>. </a:t>
            </a:r>
            <a:r>
              <a:rPr lang="en-US" sz="1200" b="0" i="0" dirty="0" err="1">
                <a:effectLst/>
                <a:latin typeface="Whitney"/>
              </a:rPr>
              <a:t>Docutils</a:t>
            </a:r>
            <a:r>
              <a:rPr lang="en-US" sz="1200" b="0" i="0" dirty="0">
                <a:effectLst/>
                <a:latin typeface="Whitney"/>
              </a:rPr>
              <a:t> Python </a:t>
            </a:r>
            <a:r>
              <a:rPr lang="en-US" sz="1200" b="0" i="0" dirty="0" err="1">
                <a:effectLst/>
                <a:latin typeface="Whitney"/>
              </a:rPr>
              <a:t>biblioteka</a:t>
            </a:r>
            <a:r>
              <a:rPr lang="en-US" sz="1200" b="0" i="0" dirty="0">
                <a:effectLst/>
                <a:latin typeface="Whitney"/>
              </a:rPr>
              <a:t> za </a:t>
            </a:r>
            <a:r>
              <a:rPr lang="en-US" sz="1200" b="0" i="0" dirty="0" err="1">
                <a:effectLst/>
                <a:latin typeface="Whitney"/>
              </a:rPr>
              <a:t>lakše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pisanje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dokumentacije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i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čitanje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dokumentacije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sa</a:t>
            </a:r>
            <a:r>
              <a:rPr lang="en-US" sz="1200" b="0" i="0" dirty="0">
                <a:effectLst/>
                <a:latin typeface="Whitney"/>
              </a:rPr>
              <a:t> /admin/doc </a:t>
            </a:r>
            <a:r>
              <a:rPr lang="en-US" sz="1200" b="0" i="0" dirty="0" err="1">
                <a:effectLst/>
                <a:latin typeface="Whitney"/>
              </a:rPr>
              <a:t>strane</a:t>
            </a:r>
            <a:r>
              <a:rPr lang="en-US" sz="1200" b="0" i="0" dirty="0">
                <a:effectLst/>
                <a:latin typeface="Whitney"/>
              </a:rPr>
              <a:t> </a:t>
            </a:r>
            <a:r>
              <a:rPr lang="en-US" sz="1200" b="0" i="0" dirty="0" err="1">
                <a:effectLst/>
                <a:latin typeface="Whitney"/>
              </a:rPr>
              <a:t>projekta</a:t>
            </a:r>
            <a:r>
              <a:rPr lang="en-US" sz="1200" b="0" i="0" dirty="0">
                <a:effectLst/>
                <a:latin typeface="Whitney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29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D8DAED1-5C7E-17F6-5B2F-0449CA86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" r="41396" b="75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7481-F9A7-2234-9501-7ABE8D50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Modelovanje</a:t>
            </a:r>
            <a:r>
              <a:rPr lang="en-US" sz="2800" dirty="0"/>
              <a:t> </a:t>
            </a:r>
            <a:r>
              <a:rPr lang="en-US" sz="2800"/>
              <a:t>veb</a:t>
            </a:r>
            <a:r>
              <a:rPr lang="en-US" sz="2800" dirty="0"/>
              <a:t> </a:t>
            </a:r>
            <a:r>
              <a:rPr lang="en-US" sz="2800"/>
              <a:t>aplikacije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D7822-2F02-6F6B-B4A2-EF7835DF9F0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Korišćen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: </a:t>
            </a:r>
            <a:r>
              <a:rPr lang="en-US" sz="1400" dirty="0" err="1"/>
              <a:t>starUML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izradi</a:t>
            </a:r>
            <a:r>
              <a:rPr lang="en-US" sz="1400" dirty="0"/>
              <a:t> UML </a:t>
            </a:r>
            <a:r>
              <a:rPr lang="en-US" sz="1400" dirty="0" err="1"/>
              <a:t>modela</a:t>
            </a:r>
            <a:r>
              <a:rPr lang="en-US" sz="1400" dirty="0"/>
              <a:t> </a:t>
            </a:r>
            <a:r>
              <a:rPr lang="en-US" sz="1400" dirty="0" err="1"/>
              <a:t>aplikacije</a:t>
            </a:r>
            <a:r>
              <a:rPr lang="en-US" sz="1400" dirty="0"/>
              <a:t> </a:t>
            </a:r>
            <a:r>
              <a:rPr lang="en-US" sz="1400" dirty="0" err="1"/>
              <a:t>učestvovali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Mehmed </a:t>
            </a:r>
            <a:r>
              <a:rPr lang="en-US" sz="1400" dirty="0" err="1"/>
              <a:t>Harčinović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Merisa</a:t>
            </a:r>
            <a:r>
              <a:rPr lang="en-US" sz="1400" dirty="0"/>
              <a:t> </a:t>
            </a:r>
            <a:r>
              <a:rPr lang="en-US" sz="1400" dirty="0" err="1"/>
              <a:t>Harčinović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Magdalena </a:t>
            </a:r>
            <a:r>
              <a:rPr lang="en-US" sz="1400" dirty="0" err="1"/>
              <a:t>Čvorović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 </a:t>
            </a:r>
            <a:r>
              <a:rPr lang="en-US" sz="1400" dirty="0" err="1"/>
              <a:t>sadrži</a:t>
            </a:r>
            <a:r>
              <a:rPr lang="en-US" sz="14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Dijagrame</a:t>
            </a:r>
            <a:r>
              <a:rPr lang="en-US" sz="1400" dirty="0"/>
              <a:t> </a:t>
            </a:r>
            <a:r>
              <a:rPr lang="en-US" sz="1400" dirty="0" err="1"/>
              <a:t>slučajeva</a:t>
            </a:r>
            <a:r>
              <a:rPr lang="en-US" sz="1400" dirty="0"/>
              <a:t> </a:t>
            </a:r>
            <a:r>
              <a:rPr lang="en-US" sz="1400" dirty="0" err="1"/>
              <a:t>upotrebe</a:t>
            </a:r>
            <a:r>
              <a:rPr lang="en-US" sz="1400" dirty="0"/>
              <a:t> (za </a:t>
            </a:r>
            <a:r>
              <a:rPr lang="en-US" sz="1400" dirty="0" err="1"/>
              <a:t>svaki</a:t>
            </a:r>
            <a:r>
              <a:rPr lang="en-US" sz="1400" dirty="0"/>
              <a:t> SSU </a:t>
            </a:r>
            <a:r>
              <a:rPr lang="en-US" sz="1400" dirty="0" err="1"/>
              <a:t>dokument</a:t>
            </a:r>
            <a:r>
              <a:rPr lang="en-US" sz="14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Dijagram</a:t>
            </a:r>
            <a:r>
              <a:rPr lang="en-US" sz="1400" dirty="0"/>
              <a:t> </a:t>
            </a:r>
            <a:r>
              <a:rPr lang="en-US" sz="1400" dirty="0" err="1"/>
              <a:t>klasa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Dijagrame</a:t>
            </a:r>
            <a:r>
              <a:rPr lang="en-US" sz="1400" dirty="0"/>
              <a:t> </a:t>
            </a:r>
            <a:r>
              <a:rPr lang="en-US" sz="1400" dirty="0" err="1"/>
              <a:t>sekvence</a:t>
            </a:r>
            <a:r>
              <a:rPr lang="en-US" sz="1400" dirty="0"/>
              <a:t> (za </a:t>
            </a:r>
            <a:r>
              <a:rPr lang="en-US" sz="1400" dirty="0" err="1"/>
              <a:t>svaki</a:t>
            </a:r>
            <a:r>
              <a:rPr lang="en-US" sz="1400" dirty="0"/>
              <a:t> SSU </a:t>
            </a:r>
            <a:r>
              <a:rPr lang="en-US" sz="1400" dirty="0" err="1"/>
              <a:t>dokument</a:t>
            </a:r>
            <a:r>
              <a:rPr lang="en-US" sz="14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222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1DE8-0C35-E1BD-CAA5-0306D360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Testiranje aplikacije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1307-8E9B-5374-8E90-891B9F14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Korišćen</a:t>
            </a:r>
            <a:r>
              <a:rPr lang="en-US"/>
              <a:t> </a:t>
            </a:r>
            <a:r>
              <a:rPr lang="en-US" err="1"/>
              <a:t>alat</a:t>
            </a:r>
            <a:r>
              <a:rPr lang="sr-Latn-RS"/>
              <a:t>i</a:t>
            </a:r>
            <a:r>
              <a:rPr lang="en-US"/>
              <a:t>:</a:t>
            </a:r>
            <a:r>
              <a:rPr lang="sr-Latn-RS"/>
              <a:t> Selenium IDE, Django</a:t>
            </a:r>
            <a:r>
              <a:rPr lang="en-US"/>
              <a:t> </a:t>
            </a:r>
            <a:endParaRPr lang="sr-Latn-RS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 </a:t>
            </a:r>
            <a:r>
              <a:rPr lang="en-US" err="1"/>
              <a:t>izradi</a:t>
            </a:r>
            <a:r>
              <a:rPr lang="en-US"/>
              <a:t> UML </a:t>
            </a:r>
            <a:r>
              <a:rPr lang="en-US" err="1"/>
              <a:t>modela</a:t>
            </a:r>
            <a:r>
              <a:rPr lang="en-US"/>
              <a:t> </a:t>
            </a:r>
            <a:r>
              <a:rPr lang="en-US" err="1"/>
              <a:t>aplikacije</a:t>
            </a:r>
            <a:r>
              <a:rPr lang="en-US"/>
              <a:t> </a:t>
            </a:r>
            <a:r>
              <a:rPr lang="en-US" err="1"/>
              <a:t>učestvovali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: 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Mehmed </a:t>
            </a:r>
            <a:r>
              <a:rPr lang="en-US" err="1"/>
              <a:t>Harčinović</a:t>
            </a:r>
            <a:endParaRPr lang="en-US"/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Merisa</a:t>
            </a:r>
            <a:r>
              <a:rPr lang="en-US"/>
              <a:t> </a:t>
            </a:r>
            <a:r>
              <a:rPr lang="en-US" err="1"/>
              <a:t>Harčinović</a:t>
            </a:r>
            <a:endParaRPr lang="en-US"/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Magdalena </a:t>
            </a:r>
            <a:r>
              <a:rPr lang="en-US" err="1"/>
              <a:t>Čvorović</a:t>
            </a:r>
            <a:endParaRPr lang="en-US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/>
              <a:t>Ova faza obuhvata test plan i testove.</a:t>
            </a:r>
          </a:p>
        </p:txBody>
      </p:sp>
    </p:spTree>
    <p:extLst>
      <p:ext uri="{BB962C8B-B14F-4D97-AF65-F5344CB8AC3E}">
        <p14:creationId xmlns:p14="http://schemas.microsoft.com/office/powerpoint/2010/main" val="50194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1DD09F2-E87E-DED8-672F-6E5C85397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415260"/>
            <a:ext cx="4777381" cy="38577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8E92-C4E8-B72A-9B0E-8841AB25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836090"/>
            <a:ext cx="9668435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7200" dirty="0"/>
              <a:t>HVALA NA PAŽNJI!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216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C957D-AA02-7C91-4CE5-DF4F664D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O čemu će biti reči?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357-CE59-754E-DB70-53F3B43B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dokumentaciju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sr-Latn-RS" dirty="0"/>
              <a:t>razvoja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sr-Latn-RS" dirty="0"/>
              <a:t>iz </a:t>
            </a:r>
            <a:r>
              <a:rPr lang="en-US" dirty="0" err="1"/>
              <a:t>predmeta</a:t>
            </a:r>
            <a:r>
              <a:rPr lang="sr-Latn-RS" dirty="0"/>
              <a:t> Principi softverskog inženjerstva.</a:t>
            </a:r>
          </a:p>
          <a:p>
            <a:endParaRPr lang="sr-Latn-RS" dirty="0"/>
          </a:p>
          <a:p>
            <a:r>
              <a:rPr lang="en-US" dirty="0"/>
              <a:t>Kao </a:t>
            </a:r>
            <a:r>
              <a:rPr lang="en-US" dirty="0" err="1"/>
              <a:t>inspiracija</a:t>
            </a:r>
            <a:r>
              <a:rPr lang="en-US" dirty="0"/>
              <a:t> za </a:t>
            </a:r>
            <a:r>
              <a:rPr lang="en-US" dirty="0" err="1"/>
              <a:t>realizaciju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poslužila</a:t>
            </a:r>
            <a:r>
              <a:rPr lang="en-US" dirty="0"/>
              <a:t> je </a:t>
            </a:r>
            <a:r>
              <a:rPr lang="sr-Latn-RS" dirty="0"/>
              <a:t>igra Hangman</a:t>
            </a:r>
            <a:r>
              <a:rPr lang="en-US" dirty="0"/>
              <a:t>, </a:t>
            </a:r>
            <a:r>
              <a:rPr lang="sr-Latn-RS" dirty="0"/>
              <a:t>koja pruža edukativni vid zabave i učenja.</a:t>
            </a:r>
          </a:p>
          <a:p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prilično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intuitivan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pogodna</a:t>
            </a:r>
            <a:r>
              <a:rPr lang="en-US" dirty="0"/>
              <a:t> za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, koji </a:t>
            </a:r>
            <a:r>
              <a:rPr lang="en-US" dirty="0" err="1"/>
              <a:t>žele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virtuelni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sr-Latn-RS" dirty="0"/>
              <a:t>da se takmiče, zabave i uče.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E0A59-609A-FAA6-9CAE-CE694C8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r-Latn-RS" sz="5400" dirty="0"/>
              <a:t>Tim </a:t>
            </a:r>
            <a:br>
              <a:rPr lang="sr-Latn-RS" sz="5400" dirty="0"/>
            </a:br>
            <a:r>
              <a:rPr lang="sr-Latn-RS" sz="5400" dirty="0"/>
              <a:t>Lepe Brene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1229-D299-2511-A084-D3734953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r-Latn-RS" sz="2200" dirty="0"/>
              <a:t>Mehmed Harčinović 0261/2019 – team leader</a:t>
            </a:r>
          </a:p>
          <a:p>
            <a:r>
              <a:rPr lang="sr-Latn-RS" sz="2200" dirty="0"/>
              <a:t>Merisa Harčinović 0258/2019</a:t>
            </a:r>
          </a:p>
          <a:p>
            <a:r>
              <a:rPr lang="sr-Latn-RS" sz="2200" dirty="0"/>
              <a:t>Magdalena Čvorović 0670/2019 </a:t>
            </a:r>
          </a:p>
          <a:p>
            <a:r>
              <a:rPr lang="sr-Latn-RS" sz="2200" dirty="0"/>
              <a:t>Sead Rujević 0311/2015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08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A5EA-77EC-58E8-7087-48982A9F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r-Latn-RS" sz="5400"/>
              <a:t>Faze tokom projekta</a:t>
            </a:r>
            <a:endParaRPr lang="en-US" sz="5400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AB75D-FF6E-8E7C-DE58-3A5CDB184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385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0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B57C-9E6C-90B4-CA81-1C9D826E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r-Latn-RS" sz="5400" dirty="0"/>
              <a:t>Projektni zadatak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CA57A2-BB75-82EB-23E8-76DA4055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sz="2000" dirty="0"/>
              <a:t>Projektni zadatak je dokument koji se sastoji iz sledećih odeljaka:</a:t>
            </a:r>
          </a:p>
          <a:p>
            <a:pPr lvl="1"/>
            <a:r>
              <a:rPr lang="sr-Latn-RS" sz="2000" dirty="0"/>
              <a:t>Opis proizvoda</a:t>
            </a:r>
          </a:p>
          <a:p>
            <a:pPr lvl="1"/>
            <a:r>
              <a:rPr lang="sr-Latn-RS" sz="2000" dirty="0"/>
              <a:t>Vrste korisnika</a:t>
            </a:r>
          </a:p>
          <a:p>
            <a:pPr lvl="1"/>
            <a:r>
              <a:rPr lang="sr-Latn-RS" sz="2000" dirty="0"/>
              <a:t>Funkcionalnosti sistema</a:t>
            </a:r>
          </a:p>
          <a:p>
            <a:pPr lvl="1"/>
            <a:r>
              <a:rPr lang="sr-Latn-RS" sz="2000" dirty="0"/>
              <a:t>Pretpostavke i ograničenja</a:t>
            </a:r>
          </a:p>
          <a:p>
            <a:pPr lvl="1"/>
            <a:r>
              <a:rPr lang="sr-Latn-RS" sz="2000" dirty="0"/>
              <a:t>Kvalitet</a:t>
            </a:r>
          </a:p>
          <a:p>
            <a:pPr lvl="1"/>
            <a:r>
              <a:rPr lang="sr-Latn-RS" sz="2000" dirty="0"/>
              <a:t>Nefunkcionalni zahtevi</a:t>
            </a:r>
          </a:p>
          <a:p>
            <a:pPr lvl="1"/>
            <a:r>
              <a:rPr lang="sr-Latn-RS" sz="2000" dirty="0"/>
              <a:t>Dokumentacija </a:t>
            </a:r>
          </a:p>
          <a:p>
            <a:pPr lvl="1"/>
            <a:r>
              <a:rPr lang="sr-Latn-RS" sz="2000" dirty="0"/>
              <a:t>Plan i prioriteti</a:t>
            </a:r>
          </a:p>
          <a:p>
            <a:pPr marL="0" indent="0">
              <a:buNone/>
            </a:pPr>
            <a:r>
              <a:rPr lang="sr-Latn-RS" sz="2000" dirty="0"/>
              <a:t>U pisanju su učestovali Merisa Harčinović i Mehmed Harčinović, ali je ceo tim doprineo sastavljanju projektnog zadatka, davanjem ideja i predloga.</a:t>
            </a:r>
          </a:p>
        </p:txBody>
      </p:sp>
    </p:spTree>
    <p:extLst>
      <p:ext uri="{BB962C8B-B14F-4D97-AF65-F5344CB8AC3E}">
        <p14:creationId xmlns:p14="http://schemas.microsoft.com/office/powerpoint/2010/main" val="278434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3879F-4212-156F-38AE-80A483A6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SSU dokumenti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CA37-42EC-8D10-4C17-61235FA3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SSU </a:t>
            </a:r>
            <a:r>
              <a:rPr lang="en-US" sz="2000" dirty="0" err="1"/>
              <a:t>dokumenti</a:t>
            </a:r>
            <a:r>
              <a:rPr lang="en-US" sz="2000" dirty="0"/>
              <a:t> </a:t>
            </a:r>
            <a:r>
              <a:rPr lang="en-US" sz="2000" dirty="0" err="1"/>
              <a:t>opisuju</a:t>
            </a:r>
            <a:r>
              <a:rPr lang="en-US" sz="2000" dirty="0"/>
              <a:t> </a:t>
            </a:r>
            <a:r>
              <a:rPr lang="en-US" sz="2000" dirty="0" err="1"/>
              <a:t>svaku</a:t>
            </a:r>
            <a:r>
              <a:rPr lang="en-US" sz="2000" dirty="0"/>
              <a:t> </a:t>
            </a: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opisanu</a:t>
            </a:r>
            <a:r>
              <a:rPr lang="en-US" sz="2000" dirty="0"/>
              <a:t> u </a:t>
            </a:r>
            <a:r>
              <a:rPr lang="en-US" sz="2000" dirty="0" err="1"/>
              <a:t>projektnom</a:t>
            </a:r>
            <a:r>
              <a:rPr lang="en-US" sz="2000" dirty="0"/>
              <a:t> </a:t>
            </a:r>
            <a:r>
              <a:rPr lang="en-US" sz="2000" dirty="0" err="1"/>
              <a:t>zadatku</a:t>
            </a:r>
            <a:r>
              <a:rPr lang="en-US" sz="2000" dirty="0"/>
              <a:t>, u </a:t>
            </a:r>
            <a:r>
              <a:rPr lang="en-US" sz="2000" dirty="0" err="1"/>
              <a:t>odeljku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.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BDF717D-0680-B87A-096D-FBAA5EAA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2" y="2523744"/>
            <a:ext cx="2832069" cy="22311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CC4299-4C66-AA84-35D4-1854C6F8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07" y="2523744"/>
            <a:ext cx="2832069" cy="28389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0B319F-7DDB-BF9C-5B73-6C8C6D0A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08" y="2523744"/>
            <a:ext cx="2481379" cy="3609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9807F-C218-D4A4-995C-A56F4069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655" y="2535766"/>
            <a:ext cx="2832069" cy="30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FC3D4-7129-AF1C-9CA9-DDEC8582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r-Latn-RS" sz="5400" dirty="0"/>
              <a:t>Prototip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A43B-7BE3-BF1F-F4C9-7166636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r-Latn-RS" sz="2200" dirty="0"/>
              <a:t>Korišćen alat : Figma</a:t>
            </a:r>
          </a:p>
          <a:p>
            <a:r>
              <a:rPr lang="sr-Latn-RS" sz="2200" dirty="0"/>
              <a:t>Link: </a:t>
            </a:r>
            <a:r>
              <a:rPr lang="sr-Latn-RS" sz="2200" dirty="0">
                <a:hlinkClick r:id="rId2"/>
              </a:rPr>
              <a:t>https://www.figma.com/file/vhFwVr2YOqfGitd2nfOK4g/CikPogodi?node-id=0%3A1</a:t>
            </a:r>
            <a:endParaRPr lang="en-US" sz="2200" dirty="0"/>
          </a:p>
          <a:p>
            <a:r>
              <a:rPr lang="en-US" sz="2200" dirty="0"/>
              <a:t>Svi </a:t>
            </a:r>
            <a:r>
              <a:rPr lang="sr-Latn-RS" sz="2200" dirty="0"/>
              <a:t>članovi su učestvovali u izradi prototipa.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5E009-16EC-D267-AFE5-8D02781F4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5" r="23400" b="-1"/>
          <a:stretch/>
        </p:blipFill>
        <p:spPr>
          <a:xfrm>
            <a:off x="5313225" y="31386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294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DC62-4518-0FFF-2946-3BFBD922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94"/>
          </a:xfrm>
        </p:spPr>
        <p:txBody>
          <a:bodyPr/>
          <a:lstStyle/>
          <a:p>
            <a:pPr algn="ctr"/>
            <a:r>
              <a:rPr lang="sr-Latn-RS" dirty="0"/>
              <a:t>Formalna 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C21B-AED6-8621-6D72-23627221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98" y="1495947"/>
            <a:ext cx="4907902" cy="2076450"/>
          </a:xfrm>
        </p:spPr>
        <p:txBody>
          <a:bodyPr>
            <a:normAutofit fontScale="92500" lnSpcReduction="10000"/>
          </a:bodyPr>
          <a:lstStyle/>
          <a:p>
            <a:r>
              <a:rPr lang="sr-Latn-RS" sz="2000" dirty="0"/>
              <a:t>Kontrolisanje projektnog zadatka, SSU dokumenata i prototipa.</a:t>
            </a:r>
          </a:p>
          <a:p>
            <a:r>
              <a:rPr lang="sr-Latn-RS" sz="2000" dirty="0"/>
              <a:t>Tim Epsilon, Team 7</a:t>
            </a:r>
          </a:p>
          <a:p>
            <a:r>
              <a:rPr lang="sr-Latn-RS" sz="2000" dirty="0"/>
              <a:t>Inspektori: svi članovi</a:t>
            </a:r>
          </a:p>
          <a:p>
            <a:r>
              <a:rPr lang="sr-Latn-RS" sz="2000" dirty="0"/>
              <a:t>Moderator: Merisa Harčinović</a:t>
            </a:r>
          </a:p>
          <a:p>
            <a:r>
              <a:rPr lang="sr-Latn-RS" sz="2000" dirty="0"/>
              <a:t>Zapisničar: Sead Rujević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63656-0D67-8396-928E-EED5D9E5C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420"/>
          <a:stretch/>
        </p:blipFill>
        <p:spPr>
          <a:xfrm>
            <a:off x="6646357" y="3991224"/>
            <a:ext cx="2400300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451F6A-FFC8-D0F7-BE61-CE331B5C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27" y="3991224"/>
            <a:ext cx="2371725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0F9E80-6DBC-82FC-423E-F679306E8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57" y="1349468"/>
            <a:ext cx="2419350" cy="242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1D131-F520-36D0-C8B7-D9CEC67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490" y="1349467"/>
            <a:ext cx="2400300" cy="5133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5E4DC7-91BB-9C89-41D5-CFD92F86C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49" y="3991224"/>
            <a:ext cx="24003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4CA6782-8B26-B2C4-92E4-F9730F1EEEC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b="1197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3077-726C-28FA-8FB5-A7FE5645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sr-Latn-RS" sz="4000"/>
              <a:t>Modelovanje baze podataka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DEA9-273F-D28C-05A2-2205C93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sr-Latn-RS" sz="2000" dirty="0"/>
              <a:t>Za potrebe ovog projekta, kreirana je baza IE notacije u alatu MySQLWorkbench.</a:t>
            </a:r>
          </a:p>
          <a:p>
            <a:r>
              <a:rPr lang="sr-Latn-RS" sz="2000" dirty="0"/>
              <a:t>U izradi ove faze učestvovali su:</a:t>
            </a:r>
          </a:p>
          <a:p>
            <a:pPr lvl="1"/>
            <a:r>
              <a:rPr lang="sr-Latn-RS" sz="1600" dirty="0"/>
              <a:t>Mehmed Harčinović</a:t>
            </a:r>
          </a:p>
          <a:p>
            <a:pPr lvl="1"/>
            <a:r>
              <a:rPr lang="sr-Latn-RS" sz="1600" dirty="0"/>
              <a:t>Merisa Harčinović</a:t>
            </a:r>
          </a:p>
          <a:p>
            <a:pPr lvl="1"/>
            <a:r>
              <a:rPr lang="sr-Latn-RS" sz="1600" dirty="0"/>
              <a:t>Magdalena Čvorović</a:t>
            </a:r>
          </a:p>
          <a:p>
            <a:r>
              <a:rPr lang="sr-Latn-RS" sz="2000" dirty="0"/>
              <a:t>Ova faza obuhvata model  baze podataka i dokument specifikacije baze.</a:t>
            </a:r>
          </a:p>
        </p:txBody>
      </p:sp>
    </p:spTree>
    <p:extLst>
      <p:ext uri="{BB962C8B-B14F-4D97-AF65-F5344CB8AC3E}">
        <p14:creationId xmlns:p14="http://schemas.microsoft.com/office/powerpoint/2010/main" val="364232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FF0000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FF000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Whitney</vt:lpstr>
      <vt:lpstr>Office Theme</vt:lpstr>
      <vt:lpstr>Elektrotehnički fakultet u Beogradu  Projektna prezentacija iz predmeta Principi softverskog inženjerstva</vt:lpstr>
      <vt:lpstr>O čemu će biti reči?</vt:lpstr>
      <vt:lpstr>Tim  Lepe Brene</vt:lpstr>
      <vt:lpstr>Faze tokom projekta</vt:lpstr>
      <vt:lpstr>Projektni zadatak</vt:lpstr>
      <vt:lpstr>SSU dokumenti</vt:lpstr>
      <vt:lpstr>Prototip</vt:lpstr>
      <vt:lpstr>Formalna inspekcija</vt:lpstr>
      <vt:lpstr>Modelovanje baze podataka</vt:lpstr>
      <vt:lpstr>Implementacija</vt:lpstr>
      <vt:lpstr>Korišćeni alati</vt:lpstr>
      <vt:lpstr>Modelovanje veb aplikacije</vt:lpstr>
      <vt:lpstr>Testiranje aplikacije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Elektrotehnički fakultet u Beogradu  Projektna prezentacija iz predmeta principi softverskog inžinjerstva</dc:title>
  <dc:creator>Магдалена Чворовић</dc:creator>
  <cp:lastModifiedBy>Магдалена Чворовић</cp:lastModifiedBy>
  <cp:revision>4</cp:revision>
  <dcterms:created xsi:type="dcterms:W3CDTF">2022-06-10T17:47:32Z</dcterms:created>
  <dcterms:modified xsi:type="dcterms:W3CDTF">2022-06-10T22:14:19Z</dcterms:modified>
</cp:coreProperties>
</file>