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27"/>
  </p:notesMasterIdLst>
  <p:sldIdLst>
    <p:sldId id="355" r:id="rId2"/>
    <p:sldId id="370" r:id="rId3"/>
    <p:sldId id="369" r:id="rId4"/>
    <p:sldId id="371" r:id="rId5"/>
    <p:sldId id="372" r:id="rId6"/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375" r:id="rId18"/>
    <p:sldId id="267" r:id="rId19"/>
    <p:sldId id="268" r:id="rId20"/>
    <p:sldId id="269" r:id="rId21"/>
    <p:sldId id="270" r:id="rId22"/>
    <p:sldId id="271" r:id="rId23"/>
    <p:sldId id="272" r:id="rId24"/>
    <p:sldId id="373" r:id="rId25"/>
    <p:sldId id="37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792" autoAdjust="0"/>
  </p:normalViewPr>
  <p:slideViewPr>
    <p:cSldViewPr snapToGrid="0">
      <p:cViewPr>
        <p:scale>
          <a:sx n="66" d="100"/>
          <a:sy n="66" d="100"/>
        </p:scale>
        <p:origin x="576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6BC5D-D72E-4C24-9D78-732403744C28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68FB69-0459-412D-8033-2B1D614017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966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0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ZIF-8 MOF: Zn and </a:t>
            </a:r>
            <a:r>
              <a:rPr lang="en-GB" b="0" i="0" dirty="0">
                <a:solidFill>
                  <a:srgbClr val="777777"/>
                </a:solidFill>
                <a:effectLst/>
                <a:latin typeface="Open Sans" panose="020B0606030504020204" pitchFamily="34" charset="0"/>
              </a:rPr>
              <a:t>four </a:t>
            </a:r>
            <a:r>
              <a:rPr lang="en-GB" b="0" i="0" u="none" strike="noStrike" dirty="0">
                <a:solidFill>
                  <a:srgbClr val="43BAE7"/>
                </a:solidFill>
                <a:effectLst/>
                <a:latin typeface="Open Sans" panose="020B0606030504020204" pitchFamily="34" charset="0"/>
              </a:rPr>
              <a:t>imidazolate 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68FB69-0459-412D-8033-2B1D6140176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789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MOF builds around the nanocluster</a:t>
            </a:r>
            <a:r>
              <a:rPr lang="en-GB" dirty="0"/>
              <a:t>, starting with Zn2+</a:t>
            </a:r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68FB69-0459-412D-8033-2B1D6140176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925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4E290-9C65-7AF9-1C37-F0A49482E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69BF2-DD0F-1BE6-DA13-0E66FC771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2168E-23AD-E40B-36E4-57F02162A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EB87C-0677-9EE8-0A35-10D817926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Project 1 - Relaxation of bonds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9C30-262A-A85F-7CD2-3A4DB533D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24FB-6A90-42E4-A24A-ADF29EE4E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629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9328E-9881-6DD7-001A-9959B77EF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D8D46-4BD0-1F51-4D61-E0B6B8501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466E7-26B7-4864-4992-386E09F0F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C4AD1-2240-99A1-8C36-24F493B32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Project 1 - Relaxation of bonds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7CDB9-A735-CC7D-2C8A-261470ED0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24FB-6A90-42E4-A24A-ADF29EE4E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39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41F395-54B8-1A14-BE11-B5E644BD1C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0BFA5-5270-60EC-12FE-E5463C6B2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8524E-B888-89F1-FD16-7A8687284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72A8A-ABE4-49CE-7B94-BF45E0149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Project 1 - Relaxation of bonds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3025B-1331-5993-AD14-71A192C3F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24FB-6A90-42E4-A24A-ADF29EE4E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15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4267"/>
              </a:lnSpc>
              <a:defRPr lang="de-DE" sz="3333" noProof="0" dirty="0"/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425451" y="1978720"/>
            <a:ext cx="11345332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867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11130180" y="6408271"/>
            <a:ext cx="766981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667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Project 1 - Relaxation of bonds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448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23334" y="1729434"/>
            <a:ext cx="11345332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867" noProof="0" dirty="0" smtClean="0"/>
            </a:lvl1pPr>
            <a:lvl2pPr>
              <a:lnSpc>
                <a:spcPct val="114000"/>
              </a:lnSpc>
              <a:defRPr lang="de-DE" sz="1867" noProof="0" dirty="0" smtClean="0"/>
            </a:lvl2pPr>
            <a:lvl3pPr>
              <a:defRPr sz="1867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423334" y="732475"/>
            <a:ext cx="11345332" cy="547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Project 1 - Relaxation of bonds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67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7CB6B-2917-235C-DE5C-4F084618A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8F891-4849-3F00-DA54-7050B8842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D75F6-84E9-3037-0E83-0F69D5F4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6046F-52F1-C63D-9B69-4B3451269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Project 1 - Relaxation of bonds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DA884-581D-5038-F2AA-7BB0F0E10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24FB-6A90-42E4-A24A-ADF29EE4E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005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5F59-86EA-E38F-D5C1-FE24D2D07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42017-3817-7808-373F-3BE58426B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CABE8-266E-676E-2259-701449CC0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7532D-D9BE-E55F-8B01-618BEC801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Project 1 - Relaxation of bonds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7FB4B-E54C-FE28-6BAD-3B542AB9C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24FB-6A90-42E4-A24A-ADF29EE4E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762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D059D-9F9D-31ED-ED7E-F0426CE6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7BFCF-60CF-1082-86BB-AF0B61576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AFA1A-4BD9-BAD2-EF82-BDACDA65C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8D712-D5DD-CAFB-FD66-7C4B7E700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658CC-D88A-E5C0-1E90-A094B759F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Project 1 - Relaxation of bonds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023BA-1DB6-924D-9E32-03B78F92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24FB-6A90-42E4-A24A-ADF29EE4E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EB8E3-DBB9-8757-4D3D-D793EB028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AB5C4-E297-FFD6-00DD-91C82BF40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D32F4-1160-323F-0B3B-AA86AC878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6BC238-B5A1-6BC7-2A4F-4376716FF0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1F8A9A-5A2A-8B52-3BF2-318DDBAAF3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A2ED3-A679-B4CA-1604-7166D3B7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B9FEBC-0FFE-94AF-25B1-536E1A9B9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Project 1 - Relaxation of bonds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056960-1396-6F35-5EA1-644BBA9E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24FB-6A90-42E4-A24A-ADF29EE4E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465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0F500-7A28-491C-7241-964A76E3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926544-A3A9-0A2E-8DFF-45457F4AD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733C8-045F-FCCC-F103-EBE8FC571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Project 1 - Relaxation of bonds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07B1EB-D3C5-2EC1-C54E-16BE91AA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24FB-6A90-42E4-A24A-ADF29EE4E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107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98AEEF-5A07-7C78-8E63-F18BCC0C9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CB22A0-4E73-7717-AC64-57574202A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Project 1 - Relaxation of bonds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B7F143-9326-3CCA-DD9C-5CC9D89A8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24FB-6A90-42E4-A24A-ADF29EE4E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95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CE417-5CF8-C58F-1021-9EDD70C52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DA61A-1BC3-5D62-A4B1-7CB5B46C9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20496A-B563-D3F9-52FD-336C463E8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A3563-336D-5E4E-30F3-6234046F5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3E237-B482-80A8-8A6A-C591E8BDD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Project 1 - Relaxation of bonds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9BBD7-3FBC-126E-7181-2A2DC3D9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24FB-6A90-42E4-A24A-ADF29EE4E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306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A71D1-6F20-B62D-125F-0499D182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BBA60E-0E35-D3DA-3BD4-1BFF5A43A7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D4D59-F489-4F2E-1294-8B193EECE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EB7418-0D4E-8C89-A651-F8961F88E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8FC16-3A15-5B3C-17AF-A5BFE9090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Project 1 - Relaxation of bonds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F4AD8-05F1-5C7E-4081-563C888A2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24FB-6A90-42E4-A24A-ADF29EE4E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09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BD358D-6933-8FDB-02AA-48A8DCAF6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8FFB1-AC7D-659A-6DC4-1FA168648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7B2CF-05C5-C8F6-B9D0-B4BE1029E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00FFA-C45E-2ECC-D603-B4C205BD1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Project 1 - Relaxation of bonds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64FCC-3083-D310-FB23-A5E0CC1CA1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F24FB-6A90-42E4-A24A-ADF29EE4E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631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4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620" y="1968500"/>
            <a:ext cx="5092723" cy="444500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Graph Neural Network for Optimal Energy Prediction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9CDEA9-73F1-3820-2234-DEB89B788CE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5451" y="1978720"/>
            <a:ext cx="11345332" cy="3072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Menelaos</a:t>
            </a:r>
            <a:r>
              <a:rPr lang="en-US" b="1" dirty="0"/>
              <a:t> </a:t>
            </a:r>
            <a:r>
              <a:rPr lang="en-US" dirty="0"/>
              <a:t>and</a:t>
            </a:r>
            <a:r>
              <a:rPr lang="en-US" b="1" dirty="0"/>
              <a:t> Chiara</a:t>
            </a:r>
          </a:p>
          <a:p>
            <a:pPr marL="0" indent="0">
              <a:buNone/>
            </a:pPr>
            <a:r>
              <a:rPr lang="en-US" dirty="0"/>
              <a:t>Supervisors: John </a:t>
            </a:r>
            <a:r>
              <a:rPr lang="en-US" dirty="0" err="1"/>
              <a:t>Kouroudis</a:t>
            </a:r>
            <a:r>
              <a:rPr lang="en-US" dirty="0"/>
              <a:t> &amp; Poonam</a:t>
            </a:r>
          </a:p>
          <a:p>
            <a:pPr marL="0" indent="0">
              <a:buNone/>
            </a:pPr>
            <a:r>
              <a:rPr lang="en-US" dirty="0" err="1"/>
              <a:t>Garching</a:t>
            </a:r>
            <a:r>
              <a:rPr lang="en-US" dirty="0"/>
              <a:t>, 20</a:t>
            </a:r>
            <a:r>
              <a:rPr lang="en-US" baseline="30000" dirty="0"/>
              <a:t>th</a:t>
            </a:r>
            <a:r>
              <a:rPr lang="en-US" dirty="0"/>
              <a:t> December</a:t>
            </a:r>
          </a:p>
          <a:p>
            <a:pPr marL="0" indent="0">
              <a:buNone/>
            </a:pPr>
            <a:r>
              <a:rPr lang="en-US" dirty="0"/>
              <a:t>Computational Material Design</a:t>
            </a:r>
          </a:p>
          <a:p>
            <a:pPr marL="0" indent="0">
              <a:buNone/>
            </a:pPr>
            <a:r>
              <a:rPr lang="en-US" dirty="0"/>
              <a:t>TUM School of Computation, Information and Technology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0CE201-E5BB-EC6D-1ED1-5301C813508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Project 1 - Relaxation of bonds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C32BFA-C12D-7244-19A3-A4F97F10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0</a:t>
            </a:fld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asual Training &amp; Testing setup"/>
          <p:cNvSpPr txBox="1">
            <a:spLocks noGrp="1"/>
          </p:cNvSpPr>
          <p:nvPr>
            <p:ph type="title"/>
          </p:nvPr>
        </p:nvSpPr>
        <p:spPr>
          <a:xfrm>
            <a:off x="1056644" y="687894"/>
            <a:ext cx="8509001" cy="526426"/>
          </a:xfrm>
          <a:prstGeom prst="rect">
            <a:avLst/>
          </a:prstGeom>
        </p:spPr>
        <p:txBody>
          <a:bodyPr/>
          <a:lstStyle/>
          <a:p>
            <a:r>
              <a:rPr dirty="0"/>
              <a:t>Casual Training &amp; Testing setup  </a:t>
            </a:r>
          </a:p>
        </p:txBody>
      </p:sp>
      <p:sp>
        <p:nvSpPr>
          <p:cNvPr id="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553967" y="9355157"/>
            <a:ext cx="23872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4572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9144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13716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18288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22860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27432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32004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36576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n-GB" smtClean="0"/>
              <a:pPr/>
              <a:t>9</a:t>
            </a:fld>
            <a:endParaRPr/>
          </a:p>
        </p:txBody>
      </p:sp>
      <p:pic>
        <p:nvPicPr>
          <p:cNvPr id="186" name="Screenshot 2023-12-19 at 10.12.33 PM.png" descr="Screenshot 2023-12-19 at 10.12.3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399" y="1817144"/>
            <a:ext cx="6715492" cy="962518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Rectangle"/>
          <p:cNvSpPr/>
          <p:nvPr/>
        </p:nvSpPr>
        <p:spPr>
          <a:xfrm>
            <a:off x="1958454" y="1902024"/>
            <a:ext cx="6705383" cy="217690"/>
          </a:xfrm>
          <a:prstGeom prst="rect">
            <a:avLst/>
          </a:prstGeom>
          <a:ln w="12700">
            <a:solidFill>
              <a:srgbClr val="FF2600"/>
            </a:solidFill>
            <a:miter lim="400000"/>
          </a:ln>
        </p:spPr>
        <p:txBody>
          <a:bodyPr lIns="45719" tIns="45719" rIns="45719" bIns="45719"/>
          <a:lstStyle/>
          <a:p>
            <a:pPr algn="ctr">
              <a:lnSpc>
                <a:spcPct val="114000"/>
              </a:lnSpc>
              <a:defRPr sz="2400">
                <a:solidFill>
                  <a:schemeClr val="accent2">
                    <a:hueOff val="-1350521"/>
                    <a:satOff val="-3448"/>
                    <a:lumOff val="78770"/>
                  </a:schemeClr>
                </a:solidFill>
              </a:defRPr>
            </a:pPr>
            <a:endParaRPr sz="1687"/>
          </a:p>
        </p:txBody>
      </p:sp>
      <p:sp>
        <p:nvSpPr>
          <p:cNvPr id="188" name="Rectangle"/>
          <p:cNvSpPr/>
          <p:nvPr/>
        </p:nvSpPr>
        <p:spPr>
          <a:xfrm>
            <a:off x="1958454" y="2294883"/>
            <a:ext cx="6217696" cy="385173"/>
          </a:xfrm>
          <a:prstGeom prst="rect">
            <a:avLst/>
          </a:prstGeom>
          <a:ln w="12700">
            <a:solidFill>
              <a:srgbClr val="FF2600"/>
            </a:solidFill>
            <a:miter lim="400000"/>
          </a:ln>
        </p:spPr>
        <p:txBody>
          <a:bodyPr lIns="45719" tIns="45719" rIns="45719" bIns="45719"/>
          <a:lstStyle/>
          <a:p>
            <a:pPr algn="ctr">
              <a:lnSpc>
                <a:spcPct val="114000"/>
              </a:lnSpc>
              <a:defRPr sz="2400">
                <a:solidFill>
                  <a:schemeClr val="accent2">
                    <a:hueOff val="-1350521"/>
                    <a:satOff val="-3448"/>
                    <a:lumOff val="78770"/>
                  </a:schemeClr>
                </a:solidFill>
              </a:defRPr>
            </a:pPr>
            <a:endParaRPr sz="1687"/>
          </a:p>
        </p:txBody>
      </p:sp>
      <p:pic>
        <p:nvPicPr>
          <p:cNvPr id="189" name="Screenshot 2023-12-19 at 10.15.31 PM.png" descr="Screenshot 2023-12-19 at 10.15.31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472" y="2840514"/>
            <a:ext cx="6910891" cy="1930284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Rectangle"/>
          <p:cNvSpPr/>
          <p:nvPr/>
        </p:nvSpPr>
        <p:spPr>
          <a:xfrm>
            <a:off x="1958454" y="2844978"/>
            <a:ext cx="6840536" cy="474660"/>
          </a:xfrm>
          <a:prstGeom prst="rect">
            <a:avLst/>
          </a:prstGeom>
          <a:ln w="12700">
            <a:solidFill>
              <a:srgbClr val="FF2600"/>
            </a:solidFill>
            <a:miter lim="400000"/>
          </a:ln>
        </p:spPr>
        <p:txBody>
          <a:bodyPr lIns="45719" tIns="45719" rIns="45719" bIns="45719"/>
          <a:lstStyle/>
          <a:p>
            <a:pPr algn="ctr">
              <a:lnSpc>
                <a:spcPct val="114000"/>
              </a:lnSpc>
              <a:defRPr sz="2400">
                <a:solidFill>
                  <a:schemeClr val="accent2">
                    <a:hueOff val="-1350521"/>
                    <a:satOff val="-3448"/>
                    <a:lumOff val="78770"/>
                  </a:schemeClr>
                </a:solidFill>
              </a:defRPr>
            </a:pPr>
            <a:endParaRPr sz="1687"/>
          </a:p>
        </p:txBody>
      </p:sp>
      <p:sp>
        <p:nvSpPr>
          <p:cNvPr id="191" name="Rectangle"/>
          <p:cNvSpPr/>
          <p:nvPr/>
        </p:nvSpPr>
        <p:spPr>
          <a:xfrm>
            <a:off x="1954150" y="3389420"/>
            <a:ext cx="6840535" cy="1367591"/>
          </a:xfrm>
          <a:prstGeom prst="rect">
            <a:avLst/>
          </a:prstGeom>
          <a:ln w="12700">
            <a:solidFill>
              <a:srgbClr val="FF2600"/>
            </a:solidFill>
            <a:miter lim="400000"/>
          </a:ln>
        </p:spPr>
        <p:txBody>
          <a:bodyPr lIns="45719" tIns="45719" rIns="45719" bIns="45719"/>
          <a:lstStyle/>
          <a:p>
            <a:pPr algn="ctr">
              <a:lnSpc>
                <a:spcPct val="114000"/>
              </a:lnSpc>
              <a:defRPr sz="2400">
                <a:solidFill>
                  <a:schemeClr val="accent2">
                    <a:hueOff val="-1350521"/>
                    <a:satOff val="-3448"/>
                    <a:lumOff val="78770"/>
                  </a:schemeClr>
                </a:solidFill>
              </a:defRPr>
            </a:pPr>
            <a:endParaRPr sz="1687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4DBE72-FC0F-3111-4A85-1C609FF7E5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Project 1 - Relaxation of bonds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animBg="1" advAuto="0"/>
      <p:bldP spid="186" grpId="0" animBg="1" advAuto="0"/>
      <p:bldP spid="187" grpId="0" animBg="1" advAuto="0"/>
      <p:bldP spid="187" grpId="1" animBg="1" advAuto="0"/>
      <p:bldP spid="188" grpId="0" animBg="1" advAuto="0"/>
      <p:bldP spid="188" grpId="1" animBg="1" advAuto="0"/>
      <p:bldP spid="189" grpId="0" animBg="1" advAuto="0"/>
      <p:bldP spid="190" grpId="0" animBg="1" advAuto="0"/>
      <p:bldP spid="190" grpId="1" animBg="1" advAuto="0"/>
      <p:bldP spid="191" grpId="0" animBg="1" advAuto="0"/>
      <p:bldP spid="191" grpId="1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raining"/>
          <p:cNvSpPr txBox="1">
            <a:spLocks noGrp="1"/>
          </p:cNvSpPr>
          <p:nvPr>
            <p:ph type="title"/>
          </p:nvPr>
        </p:nvSpPr>
        <p:spPr>
          <a:xfrm>
            <a:off x="996687" y="750749"/>
            <a:ext cx="8509001" cy="526426"/>
          </a:xfrm>
          <a:prstGeom prst="rect">
            <a:avLst/>
          </a:prstGeom>
        </p:spPr>
        <p:txBody>
          <a:bodyPr/>
          <a:lstStyle/>
          <a:p>
            <a:r>
              <a:rPr dirty="0"/>
              <a:t>Training</a:t>
            </a:r>
          </a:p>
        </p:txBody>
      </p:sp>
      <p:sp>
        <p:nvSpPr>
          <p:cNvPr id="19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553967" y="9355157"/>
            <a:ext cx="23872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4572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9144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13716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18288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22860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27432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32004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36576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n-GB" smtClean="0"/>
              <a:pPr/>
              <a:t>10</a:t>
            </a:fld>
            <a:endParaRPr/>
          </a:p>
        </p:txBody>
      </p:sp>
      <p:pic>
        <p:nvPicPr>
          <p:cNvPr id="196" name="Screenshot 2023-12-19 at 10.17.27 PM.png" descr="Screenshot 2023-12-19 at 10.17.2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615" y="1790497"/>
            <a:ext cx="6533146" cy="3790328"/>
          </a:xfrm>
          <a:prstGeom prst="rect">
            <a:avLst/>
          </a:prstGeom>
          <a:ln w="12700">
            <a:solidFill>
              <a:schemeClr val="accent6">
                <a:hueOff val="-1708773"/>
                <a:satOff val="-82172"/>
                <a:lumOff val="-54523"/>
              </a:schemeClr>
            </a:solidFill>
            <a:miter lim="400000"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A7C997-E936-8FDC-9834-74D4C2CF544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Project 1 - Relaxation of bonds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 animBg="1" advAuto="0"/>
      <p:bldP spid="196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sting"/>
          <p:cNvSpPr txBox="1">
            <a:spLocks noGrp="1"/>
          </p:cNvSpPr>
          <p:nvPr>
            <p:ph type="title"/>
          </p:nvPr>
        </p:nvSpPr>
        <p:spPr>
          <a:xfrm>
            <a:off x="812801" y="648229"/>
            <a:ext cx="8509001" cy="526426"/>
          </a:xfrm>
          <a:prstGeom prst="rect">
            <a:avLst/>
          </a:prstGeom>
        </p:spPr>
        <p:txBody>
          <a:bodyPr/>
          <a:lstStyle/>
          <a:p>
            <a:r>
              <a:rPr dirty="0"/>
              <a:t>Testing</a:t>
            </a:r>
          </a:p>
        </p:txBody>
      </p:sp>
      <p:sp>
        <p:nvSpPr>
          <p:cNvPr id="20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553967" y="9355157"/>
            <a:ext cx="23872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4572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9144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13716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18288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22860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27432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32004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36576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n-GB" smtClean="0"/>
              <a:pPr/>
              <a:t>11</a:t>
            </a:fld>
            <a:endParaRPr/>
          </a:p>
        </p:txBody>
      </p:sp>
      <p:pic>
        <p:nvPicPr>
          <p:cNvPr id="201" name="Screenshot 2023-12-19 at 10.18.20 PM.png" descr="Screenshot 2023-12-19 at 10.18.20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244" y="1936408"/>
            <a:ext cx="5525090" cy="3422861"/>
          </a:xfrm>
          <a:prstGeom prst="rect">
            <a:avLst/>
          </a:prstGeom>
          <a:ln w="12700">
            <a:solidFill>
              <a:schemeClr val="accent6">
                <a:hueOff val="-1708773"/>
                <a:satOff val="-82172"/>
                <a:lumOff val="-54523"/>
              </a:schemeClr>
            </a:solidFill>
            <a:miter lim="400000"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95DE33C-7AA8-74D7-1A53-D4DED6F209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Project 1 - Relaxation of bonds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" grpId="0" animBg="1" advAuto="0"/>
      <p:bldP spid="201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Results"/>
          <p:cNvSpPr txBox="1">
            <a:spLocks noGrp="1"/>
          </p:cNvSpPr>
          <p:nvPr>
            <p:ph type="title"/>
          </p:nvPr>
        </p:nvSpPr>
        <p:spPr>
          <a:xfrm>
            <a:off x="961908" y="544211"/>
            <a:ext cx="8509001" cy="526426"/>
          </a:xfrm>
          <a:prstGeom prst="rect">
            <a:avLst/>
          </a:prstGeom>
        </p:spPr>
        <p:txBody>
          <a:bodyPr/>
          <a:lstStyle/>
          <a:p>
            <a:r>
              <a:rPr dirty="0"/>
              <a:t>Results</a:t>
            </a:r>
          </a:p>
        </p:txBody>
      </p:sp>
      <p:sp>
        <p:nvSpPr>
          <p:cNvPr id="2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553967" y="9355157"/>
            <a:ext cx="23872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4572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9144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13716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18288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22860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27432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32004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36576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n-GB" smtClean="0"/>
              <a:pPr/>
              <a:t>12</a:t>
            </a:fld>
            <a:endParaRPr/>
          </a:p>
        </p:txBody>
      </p:sp>
      <p:pic>
        <p:nvPicPr>
          <p:cNvPr id="206" name="CasualTrainingTest.png" descr="CasualTrainingTe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407" y="1563066"/>
            <a:ext cx="6040005" cy="484691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9F758D-AAFA-C09A-317D-B9FA5F835A4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Project 1 - Relaxation of bonds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ross Valid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Cross Validation </a:t>
            </a:r>
          </a:p>
        </p:txBody>
      </p:sp>
      <p:sp>
        <p:nvSpPr>
          <p:cNvPr id="20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553967" y="9355157"/>
            <a:ext cx="23872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4572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9144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13716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18288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22860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27432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32004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36576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n-GB" smtClean="0"/>
              <a:pPr/>
              <a:t>13</a:t>
            </a:fld>
            <a:endParaRPr/>
          </a:p>
        </p:txBody>
      </p:sp>
      <p:pic>
        <p:nvPicPr>
          <p:cNvPr id="210" name="Screenshot 2023-12-19 at 10.26.16 PM.png" descr="Screenshot 2023-12-19 at 10.26.1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582" y="1576090"/>
            <a:ext cx="894464" cy="436764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Screenshot 2023-12-19 at 10.27.02 PM.png" descr="Screenshot 2023-12-19 at 10.27.02 PM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935768" y="2688548"/>
            <a:ext cx="2014415" cy="1766654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Rectangle"/>
          <p:cNvSpPr/>
          <p:nvPr/>
        </p:nvSpPr>
        <p:spPr>
          <a:xfrm>
            <a:off x="2912886" y="2695321"/>
            <a:ext cx="1877894" cy="277504"/>
          </a:xfrm>
          <a:prstGeom prst="rect">
            <a:avLst/>
          </a:prstGeom>
          <a:ln w="12700">
            <a:solidFill>
              <a:srgbClr val="FF2600"/>
            </a:solidFill>
            <a:miter lim="400000"/>
          </a:ln>
        </p:spPr>
        <p:txBody>
          <a:bodyPr lIns="45719" tIns="45719" rIns="45719" bIns="45719"/>
          <a:lstStyle/>
          <a:p>
            <a:pPr algn="ctr">
              <a:lnSpc>
                <a:spcPct val="114000"/>
              </a:lnSpc>
              <a:defRPr sz="2400">
                <a:solidFill>
                  <a:schemeClr val="accent2">
                    <a:hueOff val="-1350521"/>
                    <a:satOff val="-3448"/>
                    <a:lumOff val="78770"/>
                  </a:schemeClr>
                </a:solidFill>
              </a:defRPr>
            </a:pPr>
            <a:endParaRPr sz="1687"/>
          </a:p>
        </p:txBody>
      </p:sp>
      <p:sp>
        <p:nvSpPr>
          <p:cNvPr id="213" name="Rectangle"/>
          <p:cNvSpPr/>
          <p:nvPr/>
        </p:nvSpPr>
        <p:spPr>
          <a:xfrm>
            <a:off x="7429929" y="1580190"/>
            <a:ext cx="877769" cy="616520"/>
          </a:xfrm>
          <a:prstGeom prst="rect">
            <a:avLst/>
          </a:prstGeom>
          <a:ln w="12700">
            <a:solidFill>
              <a:srgbClr val="FF2600"/>
            </a:solidFill>
            <a:miter lim="400000"/>
          </a:ln>
        </p:spPr>
        <p:txBody>
          <a:bodyPr lIns="45719" tIns="45719" rIns="45719" bIns="45719"/>
          <a:lstStyle/>
          <a:p>
            <a:pPr algn="ctr">
              <a:lnSpc>
                <a:spcPct val="114000"/>
              </a:lnSpc>
              <a:defRPr sz="2400">
                <a:solidFill>
                  <a:schemeClr val="accent2">
                    <a:hueOff val="-1350521"/>
                    <a:satOff val="-3448"/>
                    <a:lumOff val="78770"/>
                  </a:schemeClr>
                </a:solidFill>
              </a:defRPr>
            </a:pPr>
            <a:endParaRPr sz="1687"/>
          </a:p>
        </p:txBody>
      </p:sp>
      <p:sp>
        <p:nvSpPr>
          <p:cNvPr id="214" name="Rectangle"/>
          <p:cNvSpPr/>
          <p:nvPr/>
        </p:nvSpPr>
        <p:spPr>
          <a:xfrm>
            <a:off x="3004062" y="4124248"/>
            <a:ext cx="1877894" cy="277504"/>
          </a:xfrm>
          <a:prstGeom prst="rect">
            <a:avLst/>
          </a:prstGeom>
          <a:ln w="12700">
            <a:solidFill>
              <a:srgbClr val="FF2600"/>
            </a:solidFill>
            <a:miter lim="400000"/>
          </a:ln>
        </p:spPr>
        <p:txBody>
          <a:bodyPr lIns="45719" tIns="45719" rIns="45719" bIns="45719"/>
          <a:lstStyle/>
          <a:p>
            <a:pPr algn="ctr">
              <a:lnSpc>
                <a:spcPct val="114000"/>
              </a:lnSpc>
              <a:defRPr sz="2400">
                <a:solidFill>
                  <a:schemeClr val="accent2">
                    <a:hueOff val="-1350521"/>
                    <a:satOff val="-3448"/>
                    <a:lumOff val="78770"/>
                  </a:schemeClr>
                </a:solidFill>
              </a:defRPr>
            </a:pPr>
            <a:endParaRPr sz="1687"/>
          </a:p>
        </p:txBody>
      </p:sp>
      <p:sp>
        <p:nvSpPr>
          <p:cNvPr id="215" name="Rectangle"/>
          <p:cNvSpPr/>
          <p:nvPr/>
        </p:nvSpPr>
        <p:spPr>
          <a:xfrm>
            <a:off x="7429929" y="2181749"/>
            <a:ext cx="877769" cy="616520"/>
          </a:xfrm>
          <a:prstGeom prst="rect">
            <a:avLst/>
          </a:prstGeom>
          <a:ln w="12700">
            <a:solidFill>
              <a:srgbClr val="FF2600"/>
            </a:solidFill>
            <a:miter lim="400000"/>
          </a:ln>
        </p:spPr>
        <p:txBody>
          <a:bodyPr lIns="45719" tIns="45719" rIns="45719" bIns="45719"/>
          <a:lstStyle/>
          <a:p>
            <a:pPr algn="ctr">
              <a:lnSpc>
                <a:spcPct val="114000"/>
              </a:lnSpc>
              <a:defRPr sz="2400">
                <a:solidFill>
                  <a:schemeClr val="accent2">
                    <a:hueOff val="-1350521"/>
                    <a:satOff val="-3448"/>
                    <a:lumOff val="78770"/>
                  </a:schemeClr>
                </a:solidFill>
              </a:defRPr>
            </a:pPr>
            <a:endParaRPr sz="1687"/>
          </a:p>
        </p:txBody>
      </p:sp>
      <p:sp>
        <p:nvSpPr>
          <p:cNvPr id="216" name="Line"/>
          <p:cNvSpPr/>
          <p:nvPr/>
        </p:nvSpPr>
        <p:spPr>
          <a:xfrm flipV="1">
            <a:off x="4900736" y="1913032"/>
            <a:ext cx="2472372" cy="906214"/>
          </a:xfrm>
          <a:prstGeom prst="line">
            <a:avLst/>
          </a:prstGeom>
          <a:ln w="25400">
            <a:solidFill>
              <a:srgbClr val="FF2600"/>
            </a:solidFill>
            <a:tailEnd type="triangle"/>
          </a:ln>
          <a:effectLst>
            <a:outerShdw blurRad="50800" dist="25400" dir="5400000" rotWithShape="0">
              <a:schemeClr val="accent6">
                <a:hueOff val="-1708773"/>
                <a:satOff val="-82172"/>
                <a:lumOff val="-54523"/>
                <a:alpha val="38000"/>
              </a:schemeClr>
            </a:outerShdw>
          </a:effectLst>
        </p:spPr>
        <p:txBody>
          <a:bodyPr lIns="0" tIns="0" rIns="0" bIns="0"/>
          <a:lstStyle/>
          <a:p>
            <a:pPr algn="ctr">
              <a:lnSpc>
                <a:spcPct val="114000"/>
              </a:lnSpc>
              <a:defRPr sz="2400">
                <a:solidFill>
                  <a:schemeClr val="accent2">
                    <a:hueOff val="-1350521"/>
                    <a:satOff val="-3448"/>
                    <a:lumOff val="78770"/>
                  </a:schemeClr>
                </a:solidFill>
              </a:defRPr>
            </a:pPr>
            <a:endParaRPr sz="1687"/>
          </a:p>
        </p:txBody>
      </p:sp>
      <p:sp>
        <p:nvSpPr>
          <p:cNvPr id="217" name="Line"/>
          <p:cNvSpPr/>
          <p:nvPr/>
        </p:nvSpPr>
        <p:spPr>
          <a:xfrm flipV="1">
            <a:off x="4927524" y="2467669"/>
            <a:ext cx="2416780" cy="664116"/>
          </a:xfrm>
          <a:prstGeom prst="line">
            <a:avLst/>
          </a:prstGeom>
          <a:ln w="25400">
            <a:solidFill>
              <a:srgbClr val="FF2600"/>
            </a:solidFill>
            <a:tailEnd type="triangle"/>
          </a:ln>
          <a:effectLst>
            <a:outerShdw blurRad="50800" dist="25400" dir="5400000" rotWithShape="0">
              <a:schemeClr val="accent6">
                <a:hueOff val="-1708773"/>
                <a:satOff val="-82172"/>
                <a:lumOff val="-54523"/>
                <a:alpha val="38000"/>
              </a:schemeClr>
            </a:outerShdw>
          </a:effectLst>
        </p:spPr>
        <p:txBody>
          <a:bodyPr lIns="0" tIns="0" rIns="0" bIns="0"/>
          <a:lstStyle/>
          <a:p>
            <a:pPr algn="ctr">
              <a:lnSpc>
                <a:spcPct val="114000"/>
              </a:lnSpc>
              <a:defRPr sz="2400">
                <a:solidFill>
                  <a:schemeClr val="accent2">
                    <a:hueOff val="-1350521"/>
                    <a:satOff val="-3448"/>
                    <a:lumOff val="78770"/>
                  </a:schemeClr>
                </a:solidFill>
              </a:defRPr>
            </a:pPr>
            <a:endParaRPr sz="1687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8" name="Text"/>
              <p:cNvSpPr txBox="1"/>
              <p:nvPr/>
            </p:nvSpPr>
            <p:spPr>
              <a:xfrm>
                <a:off x="3767908" y="3346461"/>
                <a:ext cx="167851" cy="45082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4800">
                    <a:solidFill>
                      <a:srgbClr val="FF2600"/>
                    </a:solidFill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461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sz="3375"/>
              </a:p>
            </p:txBody>
          </p:sp>
        </mc:Choice>
        <mc:Fallback>
          <p:sp>
            <p:nvSpPr>
              <p:cNvPr id="218" name="Tex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908" y="3346461"/>
                <a:ext cx="167851" cy="450829"/>
              </a:xfrm>
              <a:prstGeom prst="rect">
                <a:avLst/>
              </a:prstGeom>
              <a:blipFill>
                <a:blip r:embed="rId4"/>
                <a:stretch>
                  <a:fillRect l="-39286" r="-35714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9" name="Text"/>
              <p:cNvSpPr txBox="1"/>
              <p:nvPr/>
            </p:nvSpPr>
            <p:spPr>
              <a:xfrm>
                <a:off x="7767030" y="3105359"/>
                <a:ext cx="167851" cy="45082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4800">
                    <a:solidFill>
                      <a:srgbClr val="FF2600"/>
                    </a:solidFill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461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sz="3375"/>
              </a:p>
            </p:txBody>
          </p:sp>
        </mc:Choice>
        <mc:Fallback>
          <p:sp>
            <p:nvSpPr>
              <p:cNvPr id="219" name="Tex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030" y="3105359"/>
                <a:ext cx="167851" cy="450829"/>
              </a:xfrm>
              <a:prstGeom prst="rect">
                <a:avLst/>
              </a:prstGeom>
              <a:blipFill>
                <a:blip r:embed="rId5"/>
                <a:stretch>
                  <a:fillRect l="-39286" r="-35714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0" name="Text"/>
              <p:cNvSpPr txBox="1"/>
              <p:nvPr/>
            </p:nvSpPr>
            <p:spPr>
              <a:xfrm>
                <a:off x="7775959" y="3534499"/>
                <a:ext cx="167851" cy="45082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4800">
                    <a:solidFill>
                      <a:srgbClr val="FF2600"/>
                    </a:solidFill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461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sz="3375"/>
              </a:p>
            </p:txBody>
          </p:sp>
        </mc:Choice>
        <mc:Fallback>
          <p:sp>
            <p:nvSpPr>
              <p:cNvPr id="220" name="Tex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959" y="3534499"/>
                <a:ext cx="167851" cy="450829"/>
              </a:xfrm>
              <a:prstGeom prst="rect">
                <a:avLst/>
              </a:prstGeom>
              <a:blipFill>
                <a:blip r:embed="rId6"/>
                <a:stretch>
                  <a:fillRect l="-40741" r="-40741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1" name="Text"/>
              <p:cNvSpPr txBox="1"/>
              <p:nvPr/>
            </p:nvSpPr>
            <p:spPr>
              <a:xfrm>
                <a:off x="7767030" y="4037586"/>
                <a:ext cx="167851" cy="45082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4800">
                    <a:solidFill>
                      <a:srgbClr val="FF2600"/>
                    </a:solidFill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461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sz="3375"/>
              </a:p>
            </p:txBody>
          </p:sp>
        </mc:Choice>
        <mc:Fallback>
          <p:sp>
            <p:nvSpPr>
              <p:cNvPr id="221" name="Tex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030" y="4037586"/>
                <a:ext cx="167851" cy="450829"/>
              </a:xfrm>
              <a:prstGeom prst="rect">
                <a:avLst/>
              </a:prstGeom>
              <a:blipFill>
                <a:blip r:embed="rId7"/>
                <a:stretch>
                  <a:fillRect l="-39286" r="-35714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2" name="Text"/>
              <p:cNvSpPr txBox="1"/>
              <p:nvPr/>
            </p:nvSpPr>
            <p:spPr>
              <a:xfrm>
                <a:off x="7775959" y="4609086"/>
                <a:ext cx="167851" cy="45082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4800">
                    <a:solidFill>
                      <a:srgbClr val="FF2600"/>
                    </a:solidFill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461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sz="3375"/>
              </a:p>
            </p:txBody>
          </p:sp>
        </mc:Choice>
        <mc:Fallback>
          <p:sp>
            <p:nvSpPr>
              <p:cNvPr id="222" name="Text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959" y="4609086"/>
                <a:ext cx="167851" cy="450829"/>
              </a:xfrm>
              <a:prstGeom prst="rect">
                <a:avLst/>
              </a:prstGeom>
              <a:blipFill>
                <a:blip r:embed="rId8"/>
                <a:stretch>
                  <a:fillRect l="-40741" r="-40741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3" name="Rectangle"/>
          <p:cNvSpPr/>
          <p:nvPr/>
        </p:nvSpPr>
        <p:spPr>
          <a:xfrm>
            <a:off x="2912886" y="2998693"/>
            <a:ext cx="1884143" cy="225340"/>
          </a:xfrm>
          <a:prstGeom prst="rect">
            <a:avLst/>
          </a:prstGeom>
          <a:ln w="12700">
            <a:solidFill>
              <a:srgbClr val="FF2600"/>
            </a:solidFill>
            <a:miter lim="400000"/>
          </a:ln>
        </p:spPr>
        <p:txBody>
          <a:bodyPr lIns="45719" tIns="45719" rIns="45719" bIns="45719"/>
          <a:lstStyle/>
          <a:p>
            <a:pPr algn="ctr">
              <a:lnSpc>
                <a:spcPct val="114000"/>
              </a:lnSpc>
              <a:defRPr sz="2400">
                <a:solidFill>
                  <a:schemeClr val="accent2">
                    <a:hueOff val="-1350521"/>
                    <a:satOff val="-3448"/>
                    <a:lumOff val="78770"/>
                  </a:schemeClr>
                </a:solidFill>
              </a:defRPr>
            </a:pPr>
            <a:endParaRPr sz="1687"/>
          </a:p>
        </p:txBody>
      </p:sp>
      <p:sp>
        <p:nvSpPr>
          <p:cNvPr id="224" name="Line"/>
          <p:cNvSpPr/>
          <p:nvPr/>
        </p:nvSpPr>
        <p:spPr>
          <a:xfrm>
            <a:off x="4928177" y="4319433"/>
            <a:ext cx="2484283" cy="1351943"/>
          </a:xfrm>
          <a:prstGeom prst="line">
            <a:avLst/>
          </a:prstGeom>
          <a:ln w="25400">
            <a:solidFill>
              <a:srgbClr val="FF2600"/>
            </a:solidFill>
            <a:tailEnd type="triangle"/>
          </a:ln>
          <a:effectLst>
            <a:outerShdw blurRad="50800" dist="25400" dir="5400000" rotWithShape="0">
              <a:schemeClr val="accent6">
                <a:hueOff val="-1708773"/>
                <a:satOff val="-82172"/>
                <a:lumOff val="-54523"/>
                <a:alpha val="38000"/>
              </a:schemeClr>
            </a:outerShdw>
          </a:effectLst>
        </p:spPr>
        <p:txBody>
          <a:bodyPr lIns="0" tIns="0" rIns="0" bIns="0"/>
          <a:lstStyle/>
          <a:p>
            <a:pPr algn="ctr">
              <a:lnSpc>
                <a:spcPct val="114000"/>
              </a:lnSpc>
              <a:defRPr sz="2400">
                <a:solidFill>
                  <a:schemeClr val="accent2">
                    <a:hueOff val="-1350521"/>
                    <a:satOff val="-3448"/>
                    <a:lumOff val="78770"/>
                  </a:schemeClr>
                </a:solidFill>
              </a:defRPr>
            </a:pPr>
            <a:endParaRPr sz="1687"/>
          </a:p>
        </p:txBody>
      </p:sp>
      <p:sp>
        <p:nvSpPr>
          <p:cNvPr id="225" name="Rectangle"/>
          <p:cNvSpPr/>
          <p:nvPr/>
        </p:nvSpPr>
        <p:spPr>
          <a:xfrm>
            <a:off x="7454413" y="5323116"/>
            <a:ext cx="877769" cy="616520"/>
          </a:xfrm>
          <a:prstGeom prst="rect">
            <a:avLst/>
          </a:prstGeom>
          <a:ln w="12700">
            <a:solidFill>
              <a:srgbClr val="FF2600"/>
            </a:solidFill>
            <a:miter lim="400000"/>
          </a:ln>
        </p:spPr>
        <p:txBody>
          <a:bodyPr lIns="45719" tIns="45719" rIns="45719" bIns="45719"/>
          <a:lstStyle/>
          <a:p>
            <a:pPr algn="ctr">
              <a:lnSpc>
                <a:spcPct val="114000"/>
              </a:lnSpc>
              <a:defRPr sz="2400">
                <a:solidFill>
                  <a:schemeClr val="accent2">
                    <a:hueOff val="-1350521"/>
                    <a:satOff val="-3448"/>
                    <a:lumOff val="78770"/>
                  </a:schemeClr>
                </a:solidFill>
              </a:defRPr>
            </a:pPr>
            <a:endParaRPr sz="1687"/>
          </a:p>
        </p:txBody>
      </p:sp>
      <p:sp>
        <p:nvSpPr>
          <p:cNvPr id="226" name="Rectangle"/>
          <p:cNvSpPr/>
          <p:nvPr/>
        </p:nvSpPr>
        <p:spPr>
          <a:xfrm>
            <a:off x="7438859" y="2226397"/>
            <a:ext cx="877769" cy="3727549"/>
          </a:xfrm>
          <a:prstGeom prst="rect">
            <a:avLst/>
          </a:prstGeom>
          <a:ln w="12700">
            <a:solidFill>
              <a:srgbClr val="00F900"/>
            </a:solidFill>
            <a:miter lim="400000"/>
          </a:ln>
        </p:spPr>
        <p:txBody>
          <a:bodyPr lIns="45719" tIns="45719" rIns="45719" bIns="45719"/>
          <a:lstStyle/>
          <a:p>
            <a:pPr algn="ctr">
              <a:lnSpc>
                <a:spcPct val="114000"/>
              </a:lnSpc>
              <a:defRPr sz="2400">
                <a:solidFill>
                  <a:schemeClr val="accent2">
                    <a:hueOff val="-1350521"/>
                    <a:satOff val="-3448"/>
                    <a:lumOff val="78770"/>
                  </a:schemeClr>
                </a:solidFill>
              </a:defRPr>
            </a:pPr>
            <a:endParaRPr sz="1687"/>
          </a:p>
        </p:txBody>
      </p:sp>
      <p:sp>
        <p:nvSpPr>
          <p:cNvPr id="227" name="Rectangle"/>
          <p:cNvSpPr/>
          <p:nvPr/>
        </p:nvSpPr>
        <p:spPr>
          <a:xfrm>
            <a:off x="2938296" y="2988801"/>
            <a:ext cx="1854096" cy="1387995"/>
          </a:xfrm>
          <a:prstGeom prst="rect">
            <a:avLst/>
          </a:prstGeom>
          <a:ln w="12700">
            <a:solidFill>
              <a:srgbClr val="00F900"/>
            </a:solidFill>
            <a:miter lim="400000"/>
          </a:ln>
        </p:spPr>
        <p:txBody>
          <a:bodyPr lIns="45719" tIns="45719" rIns="45719" bIns="45719"/>
          <a:lstStyle/>
          <a:p>
            <a:pPr algn="ctr">
              <a:lnSpc>
                <a:spcPct val="114000"/>
              </a:lnSpc>
              <a:defRPr sz="2400">
                <a:solidFill>
                  <a:schemeClr val="accent2">
                    <a:hueOff val="-1350521"/>
                    <a:satOff val="-3448"/>
                    <a:lumOff val="78770"/>
                  </a:schemeClr>
                </a:solidFill>
              </a:defRPr>
            </a:pPr>
            <a:endParaRPr sz="1687"/>
          </a:p>
        </p:txBody>
      </p:sp>
      <p:sp>
        <p:nvSpPr>
          <p:cNvPr id="228" name="Rectangle"/>
          <p:cNvSpPr/>
          <p:nvPr/>
        </p:nvSpPr>
        <p:spPr>
          <a:xfrm>
            <a:off x="2929367" y="2707859"/>
            <a:ext cx="1854096" cy="277504"/>
          </a:xfrm>
          <a:prstGeom prst="rect">
            <a:avLst/>
          </a:prstGeom>
          <a:ln w="12700">
            <a:solidFill>
              <a:srgbClr val="00F900"/>
            </a:solidFill>
            <a:miter lim="400000"/>
          </a:ln>
        </p:spPr>
        <p:txBody>
          <a:bodyPr lIns="45719" tIns="45719" rIns="45719" bIns="45719"/>
          <a:lstStyle/>
          <a:p>
            <a:pPr algn="ctr">
              <a:lnSpc>
                <a:spcPct val="114000"/>
              </a:lnSpc>
              <a:defRPr sz="2400">
                <a:solidFill>
                  <a:schemeClr val="accent2">
                    <a:hueOff val="-1350521"/>
                    <a:satOff val="-3448"/>
                    <a:lumOff val="78770"/>
                  </a:schemeClr>
                </a:solidFill>
              </a:defRPr>
            </a:pPr>
            <a:endParaRPr sz="1687"/>
          </a:p>
        </p:txBody>
      </p:sp>
      <p:sp>
        <p:nvSpPr>
          <p:cNvPr id="229" name="Rectangle"/>
          <p:cNvSpPr/>
          <p:nvPr/>
        </p:nvSpPr>
        <p:spPr>
          <a:xfrm>
            <a:off x="2933716" y="3218499"/>
            <a:ext cx="1929329" cy="1170102"/>
          </a:xfrm>
          <a:prstGeom prst="rect">
            <a:avLst/>
          </a:prstGeom>
          <a:ln w="12700">
            <a:solidFill>
              <a:srgbClr val="00F900"/>
            </a:solidFill>
            <a:miter lim="400000"/>
          </a:ln>
        </p:spPr>
        <p:txBody>
          <a:bodyPr lIns="45719" tIns="45719" rIns="45719" bIns="45719"/>
          <a:lstStyle/>
          <a:p>
            <a:pPr algn="ctr">
              <a:lnSpc>
                <a:spcPct val="114000"/>
              </a:lnSpc>
              <a:defRPr sz="2400">
                <a:solidFill>
                  <a:schemeClr val="accent2">
                    <a:hueOff val="-1350521"/>
                    <a:satOff val="-3448"/>
                    <a:lumOff val="78770"/>
                  </a:schemeClr>
                </a:solidFill>
              </a:defRPr>
            </a:pPr>
            <a:endParaRPr sz="1687"/>
          </a:p>
        </p:txBody>
      </p:sp>
      <p:sp>
        <p:nvSpPr>
          <p:cNvPr id="230" name="Rectangle"/>
          <p:cNvSpPr/>
          <p:nvPr/>
        </p:nvSpPr>
        <p:spPr>
          <a:xfrm>
            <a:off x="7429930" y="1565745"/>
            <a:ext cx="877769" cy="616520"/>
          </a:xfrm>
          <a:prstGeom prst="rect">
            <a:avLst/>
          </a:prstGeom>
          <a:ln w="12700">
            <a:solidFill>
              <a:srgbClr val="00F900"/>
            </a:solidFill>
            <a:miter lim="400000"/>
          </a:ln>
        </p:spPr>
        <p:txBody>
          <a:bodyPr lIns="45719" tIns="45719" rIns="45719" bIns="45719"/>
          <a:lstStyle/>
          <a:p>
            <a:pPr algn="ctr">
              <a:lnSpc>
                <a:spcPct val="114000"/>
              </a:lnSpc>
              <a:defRPr sz="2400">
                <a:solidFill>
                  <a:schemeClr val="accent2">
                    <a:hueOff val="-1350521"/>
                    <a:satOff val="-3448"/>
                    <a:lumOff val="78770"/>
                  </a:schemeClr>
                </a:solidFill>
              </a:defRPr>
            </a:pPr>
            <a:endParaRPr sz="1687"/>
          </a:p>
        </p:txBody>
      </p:sp>
      <p:sp>
        <p:nvSpPr>
          <p:cNvPr id="231" name="Rectangle"/>
          <p:cNvSpPr/>
          <p:nvPr/>
        </p:nvSpPr>
        <p:spPr>
          <a:xfrm>
            <a:off x="7427892" y="2801725"/>
            <a:ext cx="885471" cy="3161344"/>
          </a:xfrm>
          <a:prstGeom prst="rect">
            <a:avLst/>
          </a:prstGeom>
          <a:ln w="12700">
            <a:solidFill>
              <a:srgbClr val="00F900"/>
            </a:solidFill>
            <a:miter lim="400000"/>
          </a:ln>
        </p:spPr>
        <p:txBody>
          <a:bodyPr lIns="45719" tIns="45719" rIns="45719" bIns="45719"/>
          <a:lstStyle/>
          <a:p>
            <a:pPr algn="ctr">
              <a:lnSpc>
                <a:spcPct val="114000"/>
              </a:lnSpc>
              <a:defRPr sz="2400">
                <a:solidFill>
                  <a:schemeClr val="accent2">
                    <a:hueOff val="-1350521"/>
                    <a:satOff val="-3448"/>
                    <a:lumOff val="78770"/>
                  </a:schemeClr>
                </a:solidFill>
              </a:defRPr>
            </a:pPr>
            <a:endParaRPr sz="1687"/>
          </a:p>
        </p:txBody>
      </p:sp>
      <p:sp>
        <p:nvSpPr>
          <p:cNvPr id="232" name="Rectangle"/>
          <p:cNvSpPr/>
          <p:nvPr/>
        </p:nvSpPr>
        <p:spPr>
          <a:xfrm>
            <a:off x="2941565" y="2736241"/>
            <a:ext cx="1929330" cy="1385518"/>
          </a:xfrm>
          <a:prstGeom prst="rect">
            <a:avLst/>
          </a:prstGeom>
          <a:ln w="12700">
            <a:solidFill>
              <a:srgbClr val="00F900"/>
            </a:solidFill>
            <a:miter lim="400000"/>
          </a:ln>
        </p:spPr>
        <p:txBody>
          <a:bodyPr lIns="45719" tIns="45719" rIns="45719" bIns="45719"/>
          <a:lstStyle/>
          <a:p>
            <a:pPr algn="ctr">
              <a:lnSpc>
                <a:spcPct val="114000"/>
              </a:lnSpc>
              <a:defRPr sz="2400">
                <a:solidFill>
                  <a:schemeClr val="accent2">
                    <a:hueOff val="-1350521"/>
                    <a:satOff val="-3448"/>
                    <a:lumOff val="78770"/>
                  </a:schemeClr>
                </a:solidFill>
              </a:defRPr>
            </a:pPr>
            <a:endParaRPr sz="1687"/>
          </a:p>
        </p:txBody>
      </p:sp>
      <p:sp>
        <p:nvSpPr>
          <p:cNvPr id="233" name="Rectangle"/>
          <p:cNvSpPr/>
          <p:nvPr/>
        </p:nvSpPr>
        <p:spPr>
          <a:xfrm>
            <a:off x="7421485" y="1565226"/>
            <a:ext cx="877769" cy="3748080"/>
          </a:xfrm>
          <a:prstGeom prst="rect">
            <a:avLst/>
          </a:prstGeom>
          <a:ln w="12700">
            <a:solidFill>
              <a:srgbClr val="00F900"/>
            </a:solidFill>
            <a:miter lim="400000"/>
          </a:ln>
        </p:spPr>
        <p:txBody>
          <a:bodyPr lIns="45719" tIns="45719" rIns="45719" bIns="45719"/>
          <a:lstStyle/>
          <a:p>
            <a:pPr algn="ctr">
              <a:lnSpc>
                <a:spcPct val="114000"/>
              </a:lnSpc>
              <a:defRPr sz="2400">
                <a:solidFill>
                  <a:schemeClr val="accent2">
                    <a:hueOff val="-1350521"/>
                    <a:satOff val="-3448"/>
                    <a:lumOff val="78770"/>
                  </a:schemeClr>
                </a:solidFill>
              </a:defRPr>
            </a:pPr>
            <a:endParaRPr sz="1687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CB06A9-87A0-E800-8E7A-C10CD845769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Project 1 - Relaxation of bonds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1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4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7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3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 animBg="1" advAuto="0"/>
      <p:bldP spid="211" grpId="0" animBg="1" advAuto="0"/>
      <p:bldP spid="212" grpId="0" animBg="1" advAuto="0"/>
      <p:bldP spid="212" grpId="1" animBg="1" advAuto="0"/>
      <p:bldP spid="213" grpId="0" animBg="1" advAuto="0"/>
      <p:bldP spid="213" grpId="1" animBg="1" advAuto="0"/>
      <p:bldP spid="214" grpId="0" animBg="1" advAuto="0"/>
      <p:bldP spid="214" grpId="1" animBg="1" advAuto="0"/>
      <p:bldP spid="215" grpId="0" animBg="1" advAuto="0"/>
      <p:bldP spid="215" grpId="1" animBg="1" advAuto="0"/>
      <p:bldP spid="216" grpId="0" animBg="1" advAuto="0"/>
      <p:bldP spid="216" grpId="1" animBg="1" advAuto="0"/>
      <p:bldP spid="217" grpId="0" animBg="1" advAuto="0"/>
      <p:bldP spid="217" grpId="1" animBg="1" advAuto="0"/>
      <p:bldP spid="218" grpId="0" animBg="1" advAuto="0"/>
      <p:bldP spid="218" grpId="1" animBg="1" advAuto="0"/>
      <p:bldP spid="219" grpId="0" animBg="1" advAuto="0"/>
      <p:bldP spid="219" grpId="1" animBg="1" advAuto="0"/>
      <p:bldP spid="220" grpId="0" animBg="1" advAuto="0"/>
      <p:bldP spid="220" grpId="1" animBg="1" advAuto="0"/>
      <p:bldP spid="221" grpId="0" animBg="1" advAuto="0"/>
      <p:bldP spid="221" grpId="1" animBg="1" advAuto="0"/>
      <p:bldP spid="222" grpId="0" animBg="1" advAuto="0"/>
      <p:bldP spid="222" grpId="1" animBg="1" advAuto="0"/>
      <p:bldP spid="223" grpId="0" animBg="1" advAuto="0"/>
      <p:bldP spid="223" grpId="1" animBg="1" advAuto="0"/>
      <p:bldP spid="224" grpId="0" animBg="1" advAuto="0"/>
      <p:bldP spid="224" grpId="1" animBg="1" advAuto="0"/>
      <p:bldP spid="225" grpId="0" animBg="1" advAuto="0"/>
      <p:bldP spid="225" grpId="1" animBg="1" advAuto="0"/>
      <p:bldP spid="226" grpId="0" animBg="1" advAuto="0"/>
      <p:bldP spid="226" grpId="1" animBg="1" advAuto="0"/>
      <p:bldP spid="227" grpId="0" animBg="1" advAuto="0"/>
      <p:bldP spid="227" grpId="1" animBg="1" advAuto="0"/>
      <p:bldP spid="228" grpId="0" animBg="1" advAuto="0"/>
      <p:bldP spid="228" grpId="1" animBg="1" advAuto="0"/>
      <p:bldP spid="229" grpId="0" animBg="1" advAuto="0"/>
      <p:bldP spid="229" grpId="1" animBg="1" advAuto="0"/>
      <p:bldP spid="230" grpId="0" animBg="1" advAuto="0"/>
      <p:bldP spid="230" grpId="1" animBg="1" advAuto="0"/>
      <p:bldP spid="231" grpId="0" animBg="1" advAuto="0"/>
      <p:bldP spid="231" grpId="1" animBg="1" advAuto="0"/>
      <p:bldP spid="232" grpId="0" animBg="1" advAuto="0"/>
      <p:bldP spid="232" grpId="1" animBg="1" advAuto="0"/>
      <p:bldP spid="233" grpId="0" animBg="1" advAuto="0"/>
      <p:bldP spid="233" grpId="1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ross validation"/>
          <p:cNvSpPr txBox="1">
            <a:spLocks noGrp="1"/>
          </p:cNvSpPr>
          <p:nvPr>
            <p:ph type="title"/>
          </p:nvPr>
        </p:nvSpPr>
        <p:spPr>
          <a:xfrm>
            <a:off x="904739" y="349851"/>
            <a:ext cx="8509001" cy="526426"/>
          </a:xfrm>
          <a:prstGeom prst="rect">
            <a:avLst/>
          </a:prstGeom>
        </p:spPr>
        <p:txBody>
          <a:bodyPr/>
          <a:lstStyle/>
          <a:p>
            <a:r>
              <a:rPr dirty="0"/>
              <a:t>Cross validation </a:t>
            </a:r>
          </a:p>
        </p:txBody>
      </p:sp>
      <p:sp>
        <p:nvSpPr>
          <p:cNvPr id="2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553967" y="9355157"/>
            <a:ext cx="23872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4572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9144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13716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18288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22860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27432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32004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36576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n-GB" smtClean="0"/>
              <a:pPr/>
              <a:t>14</a:t>
            </a:fld>
            <a:endParaRPr/>
          </a:p>
        </p:txBody>
      </p:sp>
      <p:pic>
        <p:nvPicPr>
          <p:cNvPr id="237" name="Screenshot 2023-12-19 at 10.46.26 PM.png" descr="Screenshot 2023-12-19 at 10.46.2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904" y="991064"/>
            <a:ext cx="6495510" cy="5590398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Rectangle"/>
          <p:cNvSpPr/>
          <p:nvPr/>
        </p:nvSpPr>
        <p:spPr>
          <a:xfrm>
            <a:off x="2080158" y="2490844"/>
            <a:ext cx="3079082" cy="374937"/>
          </a:xfrm>
          <a:prstGeom prst="rect">
            <a:avLst/>
          </a:prstGeom>
          <a:ln w="12700">
            <a:solidFill>
              <a:srgbClr val="FF2600"/>
            </a:solidFill>
            <a:miter lim="400000"/>
          </a:ln>
        </p:spPr>
        <p:txBody>
          <a:bodyPr lIns="45719" tIns="45719" rIns="45719" bIns="45719"/>
          <a:lstStyle/>
          <a:p>
            <a:pPr algn="ctr">
              <a:lnSpc>
                <a:spcPct val="114000"/>
              </a:lnSpc>
              <a:defRPr sz="2400">
                <a:solidFill>
                  <a:schemeClr val="accent2">
                    <a:hueOff val="-1350521"/>
                    <a:satOff val="-3448"/>
                    <a:lumOff val="78770"/>
                  </a:schemeClr>
                </a:solidFill>
              </a:defRPr>
            </a:pPr>
            <a:endParaRPr sz="1687"/>
          </a:p>
        </p:txBody>
      </p:sp>
      <p:sp>
        <p:nvSpPr>
          <p:cNvPr id="239" name="Rectangle"/>
          <p:cNvSpPr/>
          <p:nvPr/>
        </p:nvSpPr>
        <p:spPr>
          <a:xfrm>
            <a:off x="2089088" y="987334"/>
            <a:ext cx="5628623" cy="1501620"/>
          </a:xfrm>
          <a:prstGeom prst="rect">
            <a:avLst/>
          </a:prstGeom>
          <a:ln w="12700">
            <a:solidFill>
              <a:srgbClr val="FF2600"/>
            </a:solidFill>
            <a:miter lim="400000"/>
          </a:ln>
        </p:spPr>
        <p:txBody>
          <a:bodyPr lIns="45719" tIns="45719" rIns="45719" bIns="45719"/>
          <a:lstStyle/>
          <a:p>
            <a:pPr algn="ctr">
              <a:lnSpc>
                <a:spcPct val="114000"/>
              </a:lnSpc>
              <a:defRPr sz="2400">
                <a:solidFill>
                  <a:schemeClr val="accent2">
                    <a:hueOff val="-1350521"/>
                    <a:satOff val="-3448"/>
                    <a:lumOff val="78770"/>
                  </a:schemeClr>
                </a:solidFill>
              </a:defRPr>
            </a:pPr>
            <a:endParaRPr sz="1687"/>
          </a:p>
        </p:txBody>
      </p:sp>
      <p:sp>
        <p:nvSpPr>
          <p:cNvPr id="240" name="Rectangle"/>
          <p:cNvSpPr/>
          <p:nvPr/>
        </p:nvSpPr>
        <p:spPr>
          <a:xfrm>
            <a:off x="2339119" y="3419531"/>
            <a:ext cx="5249816" cy="615047"/>
          </a:xfrm>
          <a:prstGeom prst="rect">
            <a:avLst/>
          </a:prstGeom>
          <a:ln w="12700">
            <a:solidFill>
              <a:srgbClr val="FF2600"/>
            </a:solidFill>
            <a:miter lim="400000"/>
          </a:ln>
        </p:spPr>
        <p:txBody>
          <a:bodyPr lIns="45719" tIns="45719" rIns="45719" bIns="45719"/>
          <a:lstStyle/>
          <a:p>
            <a:pPr algn="ctr">
              <a:lnSpc>
                <a:spcPct val="114000"/>
              </a:lnSpc>
              <a:defRPr sz="2400">
                <a:solidFill>
                  <a:schemeClr val="accent2">
                    <a:hueOff val="-1350521"/>
                    <a:satOff val="-3448"/>
                    <a:lumOff val="78770"/>
                  </a:schemeClr>
                </a:solidFill>
              </a:defRPr>
            </a:pPr>
            <a:endParaRPr sz="1687"/>
          </a:p>
        </p:txBody>
      </p:sp>
      <p:sp>
        <p:nvSpPr>
          <p:cNvPr id="241" name="Rectangle"/>
          <p:cNvSpPr/>
          <p:nvPr/>
        </p:nvSpPr>
        <p:spPr>
          <a:xfrm>
            <a:off x="2339119" y="4053539"/>
            <a:ext cx="4298229" cy="952931"/>
          </a:xfrm>
          <a:prstGeom prst="rect">
            <a:avLst/>
          </a:prstGeom>
          <a:ln w="12700">
            <a:solidFill>
              <a:srgbClr val="FF2600"/>
            </a:solidFill>
            <a:miter lim="400000"/>
          </a:ln>
        </p:spPr>
        <p:txBody>
          <a:bodyPr lIns="45719" tIns="45719" rIns="45719" bIns="45719"/>
          <a:lstStyle/>
          <a:p>
            <a:pPr algn="ctr">
              <a:lnSpc>
                <a:spcPct val="114000"/>
              </a:lnSpc>
              <a:defRPr sz="2400">
                <a:solidFill>
                  <a:schemeClr val="accent2">
                    <a:hueOff val="-1350521"/>
                    <a:satOff val="-3448"/>
                    <a:lumOff val="78770"/>
                  </a:schemeClr>
                </a:solidFill>
              </a:defRPr>
            </a:pPr>
            <a:endParaRPr sz="1687"/>
          </a:p>
        </p:txBody>
      </p:sp>
      <p:sp>
        <p:nvSpPr>
          <p:cNvPr id="242" name="Rectangle"/>
          <p:cNvSpPr/>
          <p:nvPr/>
        </p:nvSpPr>
        <p:spPr>
          <a:xfrm>
            <a:off x="2339119" y="5151891"/>
            <a:ext cx="3926851" cy="615047"/>
          </a:xfrm>
          <a:prstGeom prst="rect">
            <a:avLst/>
          </a:prstGeom>
          <a:ln w="12700">
            <a:solidFill>
              <a:srgbClr val="FF2600"/>
            </a:solidFill>
            <a:miter lim="400000"/>
          </a:ln>
        </p:spPr>
        <p:txBody>
          <a:bodyPr lIns="45719" tIns="45719" rIns="45719" bIns="45719"/>
          <a:lstStyle/>
          <a:p>
            <a:pPr algn="ctr">
              <a:lnSpc>
                <a:spcPct val="114000"/>
              </a:lnSpc>
              <a:defRPr sz="2400">
                <a:solidFill>
                  <a:schemeClr val="accent2">
                    <a:hueOff val="-1350521"/>
                    <a:satOff val="-3448"/>
                    <a:lumOff val="78770"/>
                  </a:schemeClr>
                </a:solidFill>
              </a:defRPr>
            </a:pPr>
            <a:endParaRPr sz="1687"/>
          </a:p>
        </p:txBody>
      </p:sp>
      <p:sp>
        <p:nvSpPr>
          <p:cNvPr id="243" name="Rectangle"/>
          <p:cNvSpPr/>
          <p:nvPr/>
        </p:nvSpPr>
        <p:spPr>
          <a:xfrm>
            <a:off x="2339119" y="5912358"/>
            <a:ext cx="6090486" cy="644807"/>
          </a:xfrm>
          <a:prstGeom prst="rect">
            <a:avLst/>
          </a:prstGeom>
          <a:ln w="12700">
            <a:solidFill>
              <a:srgbClr val="FF2600"/>
            </a:solidFill>
            <a:miter lim="400000"/>
          </a:ln>
        </p:spPr>
        <p:txBody>
          <a:bodyPr lIns="45719" tIns="45719" rIns="45719" bIns="45719"/>
          <a:lstStyle/>
          <a:p>
            <a:pPr algn="ctr">
              <a:lnSpc>
                <a:spcPct val="114000"/>
              </a:lnSpc>
              <a:defRPr sz="2400">
                <a:solidFill>
                  <a:schemeClr val="accent2">
                    <a:hueOff val="-1350521"/>
                    <a:satOff val="-3448"/>
                    <a:lumOff val="78770"/>
                  </a:schemeClr>
                </a:solidFill>
              </a:defRPr>
            </a:pPr>
            <a:endParaRPr sz="1687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A6C90D-DBB1-2F4B-5DE0-02D9A75DB88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Project 1 - Relaxation of bonds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" grpId="0" animBg="1" advAuto="0"/>
      <p:bldP spid="238" grpId="1" animBg="1" advAuto="0"/>
      <p:bldP spid="239" grpId="0" animBg="1" advAuto="0"/>
      <p:bldP spid="239" grpId="1" animBg="1" advAuto="0"/>
      <p:bldP spid="240" grpId="0" animBg="1" advAuto="0"/>
      <p:bldP spid="240" grpId="1" animBg="1" advAuto="0"/>
      <p:bldP spid="241" grpId="0" animBg="1" advAuto="0"/>
      <p:bldP spid="241" grpId="1" animBg="1" advAuto="0"/>
      <p:bldP spid="242" grpId="0" animBg="1" advAuto="0"/>
      <p:bldP spid="242" grpId="1" animBg="1" advAuto="0"/>
      <p:bldP spid="243" grpId="0" animBg="1" advAuto="0"/>
      <p:bldP spid="243" grpId="1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raining, Validation, Test"/>
          <p:cNvSpPr txBox="1">
            <a:spLocks noGrp="1"/>
          </p:cNvSpPr>
          <p:nvPr>
            <p:ph type="title"/>
          </p:nvPr>
        </p:nvSpPr>
        <p:spPr>
          <a:xfrm>
            <a:off x="639234" y="603235"/>
            <a:ext cx="11345332" cy="547159"/>
          </a:xfrm>
          <a:prstGeom prst="rect">
            <a:avLst/>
          </a:prstGeom>
        </p:spPr>
        <p:txBody>
          <a:bodyPr/>
          <a:lstStyle/>
          <a:p>
            <a:r>
              <a:rPr dirty="0"/>
              <a:t>Training, Validation, Test</a:t>
            </a:r>
          </a:p>
        </p:txBody>
      </p:sp>
      <p:sp>
        <p:nvSpPr>
          <p:cNvPr id="2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553967" y="9355157"/>
            <a:ext cx="23872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4572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9144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13716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18288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22860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27432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32004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36576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n-GB" smtClean="0"/>
              <a:pPr/>
              <a:t>15</a:t>
            </a:fld>
            <a:endParaRPr/>
          </a:p>
        </p:txBody>
      </p:sp>
      <p:sp>
        <p:nvSpPr>
          <p:cNvPr id="247" name="Training, testing and model parameters are exactly the same as in the causal setup"/>
          <p:cNvSpPr txBox="1"/>
          <p:nvPr/>
        </p:nvSpPr>
        <p:spPr>
          <a:xfrm>
            <a:off x="1919142" y="1669730"/>
            <a:ext cx="9180658" cy="379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buSzPct val="100000"/>
              <a:buChar char="•"/>
              <a:defRPr sz="2500"/>
            </a:lvl1pPr>
          </a:lstStyle>
          <a:p>
            <a:r>
              <a:rPr sz="2000" dirty="0"/>
              <a:t>Training, testing and model parameters are exactly the same as in the causal setup </a:t>
            </a:r>
          </a:p>
        </p:txBody>
      </p:sp>
      <p:sp>
        <p:nvSpPr>
          <p:cNvPr id="248" name="GNN is initialised for each batch iteration, namely 7 times"/>
          <p:cNvSpPr txBox="1"/>
          <p:nvPr/>
        </p:nvSpPr>
        <p:spPr>
          <a:xfrm>
            <a:off x="1919142" y="2145944"/>
            <a:ext cx="8317058" cy="379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buSzPct val="100000"/>
              <a:buChar char="•"/>
              <a:defRPr sz="2500"/>
            </a:lvl1pPr>
          </a:lstStyle>
          <a:p>
            <a:r>
              <a:rPr sz="2000" dirty="0"/>
              <a:t>GNN is </a:t>
            </a:r>
            <a:r>
              <a:rPr sz="2000" dirty="0" err="1"/>
              <a:t>initialised</a:t>
            </a:r>
            <a:r>
              <a:rPr sz="2000" dirty="0"/>
              <a:t> for each batch iteration, namely 7 times </a:t>
            </a:r>
          </a:p>
        </p:txBody>
      </p:sp>
      <p:pic>
        <p:nvPicPr>
          <p:cNvPr id="249" name="Screenshot 2023-12-19 at 11.00.02 PM.png" descr="Screenshot 2023-12-19 at 11.00.02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967" y="2872581"/>
            <a:ext cx="4852285" cy="2954744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Rectangle"/>
          <p:cNvSpPr/>
          <p:nvPr/>
        </p:nvSpPr>
        <p:spPr>
          <a:xfrm>
            <a:off x="2236394" y="2887215"/>
            <a:ext cx="3161423" cy="561364"/>
          </a:xfrm>
          <a:prstGeom prst="rect">
            <a:avLst/>
          </a:prstGeom>
          <a:ln w="12700">
            <a:solidFill>
              <a:srgbClr val="FF2600"/>
            </a:solidFill>
            <a:miter lim="400000"/>
          </a:ln>
        </p:spPr>
        <p:txBody>
          <a:bodyPr lIns="45719" tIns="45719" rIns="45719" bIns="45719"/>
          <a:lstStyle/>
          <a:p>
            <a:pPr algn="ctr">
              <a:lnSpc>
                <a:spcPct val="114000"/>
              </a:lnSpc>
              <a:defRPr sz="2400">
                <a:solidFill>
                  <a:schemeClr val="accent2">
                    <a:hueOff val="-1350521"/>
                    <a:satOff val="-3448"/>
                    <a:lumOff val="78770"/>
                  </a:schemeClr>
                </a:solidFill>
              </a:defRPr>
            </a:pPr>
            <a:endParaRPr sz="1687"/>
          </a:p>
        </p:txBody>
      </p:sp>
      <p:sp>
        <p:nvSpPr>
          <p:cNvPr id="251" name="Rectangle"/>
          <p:cNvSpPr/>
          <p:nvPr/>
        </p:nvSpPr>
        <p:spPr>
          <a:xfrm>
            <a:off x="2441778" y="3600968"/>
            <a:ext cx="2818217" cy="270009"/>
          </a:xfrm>
          <a:prstGeom prst="rect">
            <a:avLst/>
          </a:prstGeom>
          <a:ln w="12700">
            <a:solidFill>
              <a:srgbClr val="FF2600"/>
            </a:solidFill>
            <a:miter lim="400000"/>
          </a:ln>
        </p:spPr>
        <p:txBody>
          <a:bodyPr lIns="45719" tIns="45719" rIns="45719" bIns="45719"/>
          <a:lstStyle/>
          <a:p>
            <a:pPr algn="ctr">
              <a:lnSpc>
                <a:spcPct val="114000"/>
              </a:lnSpc>
              <a:defRPr sz="2400">
                <a:solidFill>
                  <a:schemeClr val="accent2">
                    <a:hueOff val="-1350521"/>
                    <a:satOff val="-3448"/>
                    <a:lumOff val="78770"/>
                  </a:schemeClr>
                </a:solidFill>
              </a:defRPr>
            </a:pPr>
            <a:endParaRPr sz="1687"/>
          </a:p>
        </p:txBody>
      </p:sp>
      <p:sp>
        <p:nvSpPr>
          <p:cNvPr id="252" name="Rectangle"/>
          <p:cNvSpPr/>
          <p:nvPr/>
        </p:nvSpPr>
        <p:spPr>
          <a:xfrm>
            <a:off x="2132791" y="3896789"/>
            <a:ext cx="4833782" cy="1934980"/>
          </a:xfrm>
          <a:prstGeom prst="rect">
            <a:avLst/>
          </a:prstGeom>
          <a:ln w="12700">
            <a:solidFill>
              <a:srgbClr val="FF2600"/>
            </a:solidFill>
            <a:miter lim="400000"/>
          </a:ln>
        </p:spPr>
        <p:txBody>
          <a:bodyPr lIns="45719" tIns="45719" rIns="45719" bIns="45719"/>
          <a:lstStyle/>
          <a:p>
            <a:pPr algn="ctr">
              <a:lnSpc>
                <a:spcPct val="114000"/>
              </a:lnSpc>
              <a:defRPr sz="2400">
                <a:solidFill>
                  <a:schemeClr val="accent2">
                    <a:hueOff val="-1350521"/>
                    <a:satOff val="-3448"/>
                    <a:lumOff val="78770"/>
                  </a:schemeClr>
                </a:solidFill>
              </a:defRPr>
            </a:pPr>
            <a:endParaRPr sz="1687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1A032D4-ACBD-54D7-823E-0D228BAC1F8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Project 1 - Relaxation of bonds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0" animBg="1" advAuto="0"/>
      <p:bldP spid="248" grpId="0" animBg="1" advAuto="0"/>
      <p:bldP spid="249" grpId="0" animBg="1" advAuto="0"/>
      <p:bldP spid="250" grpId="0" animBg="1" advAuto="0"/>
      <p:bldP spid="250" grpId="1" animBg="1" advAuto="0"/>
      <p:bldP spid="251" grpId="0" animBg="1" advAuto="0"/>
      <p:bldP spid="251" grpId="1" animBg="1" advAuto="0"/>
      <p:bldP spid="252" grpId="0" animBg="1" advAuto="0"/>
      <p:bldP spid="252" grpId="1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03F79D-ADE0-1AA6-3C39-A5B3854D9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Learning Rate: 0.01, with scheduler</a:t>
            </a:r>
          </a:p>
          <a:p>
            <a:r>
              <a:rPr lang="en-US" dirty="0"/>
              <a:t>2 Convolutional Layers</a:t>
            </a:r>
          </a:p>
          <a:p>
            <a:r>
              <a:rPr lang="en-US" dirty="0"/>
              <a:t>Add and mean Pooling</a:t>
            </a:r>
          </a:p>
          <a:p>
            <a:r>
              <a:rPr lang="en-US" dirty="0"/>
              <a:t>Epochs: 1000</a:t>
            </a:r>
          </a:p>
          <a:p>
            <a:r>
              <a:rPr lang="en-US" dirty="0"/>
              <a:t>Conv Layers: Gaussian Mixture Models (GMM), </a:t>
            </a:r>
            <a:r>
              <a:rPr lang="en-US" dirty="0" err="1"/>
              <a:t>TransformersConv</a:t>
            </a:r>
            <a:r>
              <a:rPr lang="en-US" dirty="0"/>
              <a:t>, </a:t>
            </a:r>
            <a:r>
              <a:rPr lang="en-US" dirty="0" err="1"/>
              <a:t>NNConv</a:t>
            </a:r>
            <a:endParaRPr lang="en-US" dirty="0"/>
          </a:p>
          <a:p>
            <a:r>
              <a:rPr lang="en-US" dirty="0"/>
              <a:t>Loss: MSE Loss </a:t>
            </a:r>
          </a:p>
          <a:p>
            <a:r>
              <a:rPr lang="en-US" dirty="0" err="1"/>
              <a:t>Optimiser</a:t>
            </a:r>
            <a:r>
              <a:rPr lang="en-US" dirty="0"/>
              <a:t>: Adam</a:t>
            </a:r>
          </a:p>
          <a:p>
            <a:r>
              <a:rPr lang="en-US" dirty="0"/>
              <a:t>Predictor: Single layer NN with ELU </a:t>
            </a:r>
          </a:p>
          <a:p>
            <a:r>
              <a:rPr lang="en-US" dirty="0"/>
              <a:t>Generally activation functions: </a:t>
            </a:r>
            <a:r>
              <a:rPr lang="en-US" dirty="0" err="1"/>
              <a:t>ReLU</a:t>
            </a:r>
            <a:endParaRPr lang="en-US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4FE443-7E6F-2976-EB9C-E24963263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GNN Parameters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6B756-766E-EF4C-FD45-AA92BD5D9B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8F1D9-E749-E5BC-91B0-CF282730D07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Project 1 - Relaxation of bonds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84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sults GMM"/>
          <p:cNvSpPr txBox="1">
            <a:spLocks noGrp="1"/>
          </p:cNvSpPr>
          <p:nvPr>
            <p:ph type="title"/>
          </p:nvPr>
        </p:nvSpPr>
        <p:spPr>
          <a:xfrm>
            <a:off x="939800" y="322373"/>
            <a:ext cx="8509001" cy="526426"/>
          </a:xfrm>
          <a:prstGeom prst="rect">
            <a:avLst/>
          </a:prstGeom>
        </p:spPr>
        <p:txBody>
          <a:bodyPr/>
          <a:lstStyle/>
          <a:p>
            <a:r>
              <a:rPr dirty="0"/>
              <a:t>Results GMM</a:t>
            </a:r>
          </a:p>
        </p:txBody>
      </p:sp>
      <p:sp>
        <p:nvSpPr>
          <p:cNvPr id="2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553967" y="9355157"/>
            <a:ext cx="23872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4572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9144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13716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18288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22860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27432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32004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36576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n-GB" smtClean="0"/>
              <a:pPr/>
              <a:t>17</a:t>
            </a:fld>
            <a:endParaRPr/>
          </a:p>
        </p:txBody>
      </p:sp>
      <p:pic>
        <p:nvPicPr>
          <p:cNvPr id="256" name="BothGMM.png" descr="BothGM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106" y="1124540"/>
            <a:ext cx="8157995" cy="2675878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Both Layers GMM: MSE: 0.157, SE.std: 0.175"/>
          <p:cNvSpPr txBox="1"/>
          <p:nvPr/>
        </p:nvSpPr>
        <p:spPr>
          <a:xfrm>
            <a:off x="2055464" y="832550"/>
            <a:ext cx="2997488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 dirty="0"/>
              <a:t>Both Layers GMM: MSE: 0.157, </a:t>
            </a:r>
            <a:r>
              <a:rPr sz="1266" dirty="0" err="1"/>
              <a:t>SE.std</a:t>
            </a:r>
            <a:r>
              <a:rPr sz="1266" dirty="0"/>
              <a:t>: 0.175</a:t>
            </a:r>
          </a:p>
        </p:txBody>
      </p:sp>
      <p:sp>
        <p:nvSpPr>
          <p:cNvPr id="258" name="GMM &amp; NNConv: MSE: 0.14, SE.std: 0.17"/>
          <p:cNvSpPr txBox="1"/>
          <p:nvPr/>
        </p:nvSpPr>
        <p:spPr>
          <a:xfrm>
            <a:off x="2099240" y="3804175"/>
            <a:ext cx="2754088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GMM &amp; NNConv: MSE: 0.14, SE.std: 0.17</a:t>
            </a:r>
          </a:p>
        </p:txBody>
      </p:sp>
      <p:pic>
        <p:nvPicPr>
          <p:cNvPr id="259" name="GMM&amp;NNConv.png" descr="GMM&amp;NNConv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106" y="4074864"/>
            <a:ext cx="8157995" cy="26758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CMM&amp;NNConv(1).png" descr="CMM&amp;NNConv(1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8106" y="4074864"/>
            <a:ext cx="8157995" cy="2675878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GMM &amp; NNConv: MSE: 0.7098, SE.std: 1.074"/>
          <p:cNvSpPr txBox="1"/>
          <p:nvPr/>
        </p:nvSpPr>
        <p:spPr>
          <a:xfrm>
            <a:off x="2059510" y="3804175"/>
            <a:ext cx="2999347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 dirty="0"/>
              <a:t>GMM &amp; </a:t>
            </a:r>
            <a:r>
              <a:rPr sz="1266" dirty="0" err="1"/>
              <a:t>NNConv</a:t>
            </a:r>
            <a:r>
              <a:rPr sz="1266" dirty="0"/>
              <a:t>: MSE: 0.7098, </a:t>
            </a:r>
            <a:r>
              <a:rPr sz="1266" dirty="0" err="1"/>
              <a:t>SE.std</a:t>
            </a:r>
            <a:r>
              <a:rPr sz="1266" dirty="0"/>
              <a:t>: 1.074</a:t>
            </a: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" grpId="0" animBg="1" advAuto="0"/>
      <p:bldP spid="257" grpId="0" animBg="1" advAuto="0"/>
      <p:bldP spid="258" grpId="0" animBg="1" advAuto="0"/>
      <p:bldP spid="258" grpId="1" animBg="1" advAuto="0"/>
      <p:bldP spid="259" grpId="0" animBg="1" advAuto="0"/>
      <p:bldP spid="259" grpId="1" animBg="1" advAuto="0"/>
      <p:bldP spid="260" grpId="0" animBg="1" advAuto="0"/>
      <p:bldP spid="261" grpId="0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Results GMM"/>
          <p:cNvSpPr txBox="1">
            <a:spLocks noGrp="1"/>
          </p:cNvSpPr>
          <p:nvPr>
            <p:ph type="title"/>
          </p:nvPr>
        </p:nvSpPr>
        <p:spPr>
          <a:xfrm>
            <a:off x="736600" y="257845"/>
            <a:ext cx="8509001" cy="526426"/>
          </a:xfrm>
          <a:prstGeom prst="rect">
            <a:avLst/>
          </a:prstGeom>
        </p:spPr>
        <p:txBody>
          <a:bodyPr/>
          <a:lstStyle/>
          <a:p>
            <a:r>
              <a:rPr dirty="0"/>
              <a:t>Results GMM</a:t>
            </a:r>
          </a:p>
        </p:txBody>
      </p:sp>
      <p:sp>
        <p:nvSpPr>
          <p:cNvPr id="2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553967" y="9355157"/>
            <a:ext cx="23872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4572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9144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13716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18288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22860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27432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32004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36576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n-GB" smtClean="0"/>
              <a:pPr/>
              <a:t>18</a:t>
            </a:fld>
            <a:endParaRPr/>
          </a:p>
        </p:txBody>
      </p:sp>
      <p:sp>
        <p:nvSpPr>
          <p:cNvPr id="265" name="GMM &amp; TransformerConv: MSE: 0.193, SE.std: 0.1875"/>
          <p:cNvSpPr txBox="1"/>
          <p:nvPr/>
        </p:nvSpPr>
        <p:spPr>
          <a:xfrm>
            <a:off x="2055464" y="832550"/>
            <a:ext cx="3591817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GMM &amp; TransformerConv: MSE: 0.193, SE.std: 0.1875</a:t>
            </a:r>
          </a:p>
        </p:txBody>
      </p:sp>
      <p:sp>
        <p:nvSpPr>
          <p:cNvPr id="266" name="GMM &amp; TransformerConv: MSE: 0.39, SE.std: 0.575"/>
          <p:cNvSpPr txBox="1"/>
          <p:nvPr/>
        </p:nvSpPr>
        <p:spPr>
          <a:xfrm>
            <a:off x="2055463" y="3794339"/>
            <a:ext cx="3428311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GMM &amp; TransformerConv: MSE: 0.39, SE.std: 0.575</a:t>
            </a:r>
          </a:p>
        </p:txBody>
      </p:sp>
      <p:pic>
        <p:nvPicPr>
          <p:cNvPr id="267" name="GMM&amp;TransformerConv.png" descr="GMM&amp;TransformerCon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43" y="4134702"/>
            <a:ext cx="8164856" cy="26758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68" name="GMM&amp;NNConv.png" descr="GMM&amp;NNConv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174" y="1084199"/>
            <a:ext cx="7961392" cy="26113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" grpId="0" animBg="1" advAuto="0"/>
      <p:bldP spid="266" grpId="0" animBg="1" advAuto="0"/>
      <p:bldP spid="267" grpId="0" animBg="1" advAuto="0"/>
      <p:bldP spid="268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7D592F-13CA-84BF-6549-830665F1C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our project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9D5644-177E-F2DF-FA91-6D3039D156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2762E-13DA-5238-0DD4-A57FF98317D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Project 1 - Relaxation of bonds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974FA9-D69B-A373-6E3E-7E2B60CDF2EA}"/>
              </a:ext>
            </a:extLst>
          </p:cNvPr>
          <p:cNvSpPr/>
          <p:nvPr/>
        </p:nvSpPr>
        <p:spPr>
          <a:xfrm>
            <a:off x="827046" y="2114286"/>
            <a:ext cx="2638392" cy="8490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2400" dirty="0"/>
              <a:t>1. DFT </a:t>
            </a:r>
            <a:r>
              <a:rPr lang="da-DK" sz="2400" dirty="0" err="1"/>
              <a:t>calculations</a:t>
            </a:r>
            <a:r>
              <a:rPr lang="da-DK" sz="2400" dirty="0"/>
              <a:t> </a:t>
            </a:r>
            <a:endParaRPr lang="en-GB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6B15F5-D11B-94AB-B131-BB401E4DE15E}"/>
              </a:ext>
            </a:extLst>
          </p:cNvPr>
          <p:cNvSpPr/>
          <p:nvPr/>
        </p:nvSpPr>
        <p:spPr>
          <a:xfrm>
            <a:off x="4682355" y="2114286"/>
            <a:ext cx="2638392" cy="8490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2400" dirty="0"/>
              <a:t>2. Graph Neural Network </a:t>
            </a:r>
            <a:endParaRPr lang="en-GB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0FE8AA-0145-DBF8-6B33-DF9C845F60BC}"/>
              </a:ext>
            </a:extLst>
          </p:cNvPr>
          <p:cNvSpPr/>
          <p:nvPr/>
        </p:nvSpPr>
        <p:spPr>
          <a:xfrm>
            <a:off x="8537665" y="2119602"/>
            <a:ext cx="3041527" cy="8490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2400" dirty="0"/>
              <a:t>3. Energy </a:t>
            </a:r>
            <a:r>
              <a:rPr lang="da-DK" sz="2400" dirty="0" err="1"/>
              <a:t>Prediction</a:t>
            </a:r>
            <a:r>
              <a:rPr lang="da-DK" sz="2400" dirty="0"/>
              <a:t> </a:t>
            </a:r>
            <a:r>
              <a:rPr lang="da-DK" sz="2400" dirty="0" err="1"/>
              <a:t>without</a:t>
            </a:r>
            <a:r>
              <a:rPr lang="da-DK" sz="2400" dirty="0"/>
              <a:t> DFT</a:t>
            </a:r>
            <a:endParaRPr lang="en-GB" sz="2400" dirty="0"/>
          </a:p>
        </p:txBody>
      </p:sp>
      <p:pic>
        <p:nvPicPr>
          <p:cNvPr id="1026" name="Picture 2" descr="ORCA tutorials - Compatible with ORCA 5.0! — ORCA tutorials 5.0 ...">
            <a:extLst>
              <a:ext uri="{FF2B5EF4-FFF2-40B4-BE49-F238E27FC236}">
                <a16:creationId xmlns:a16="http://schemas.microsoft.com/office/drawing/2014/main" id="{AB1CB2AF-9403-7392-0F5D-C41C2D49A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061" y="3178448"/>
            <a:ext cx="1598520" cy="96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Graph-Informed Neural Network or GINN surrogate for the multiscale ...">
            <a:extLst>
              <a:ext uri="{FF2B5EF4-FFF2-40B4-BE49-F238E27FC236}">
                <a16:creationId xmlns:a16="http://schemas.microsoft.com/office/drawing/2014/main" id="{639E51C0-B40F-BCC1-15FB-B4B7AA86A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098" y="3175169"/>
            <a:ext cx="3252905" cy="295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snowflake made of spheres&#10;&#10;Description automatically generated">
            <a:extLst>
              <a:ext uri="{FF2B5EF4-FFF2-40B4-BE49-F238E27FC236}">
                <a16:creationId xmlns:a16="http://schemas.microsoft.com/office/drawing/2014/main" id="{DAFFEA93-9904-8D08-D994-26DC4A58CF9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8" t="11232" r="28515" b="11722"/>
          <a:stretch/>
        </p:blipFill>
        <p:spPr>
          <a:xfrm>
            <a:off x="8689831" y="3175169"/>
            <a:ext cx="2399608" cy="232631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2F3679-4913-9A0E-BCA2-0F097FF7ED1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465438" y="2538829"/>
            <a:ext cx="121691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CF32B2F-6B51-FC7E-2FDD-27E57D8F84A4}"/>
              </a:ext>
            </a:extLst>
          </p:cNvPr>
          <p:cNvCxnSpPr>
            <a:cxnSpLocks/>
          </p:cNvCxnSpPr>
          <p:nvPr/>
        </p:nvCxnSpPr>
        <p:spPr>
          <a:xfrm>
            <a:off x="7320748" y="2538829"/>
            <a:ext cx="121691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639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Results NNConv"/>
          <p:cNvSpPr txBox="1">
            <a:spLocks noGrp="1"/>
          </p:cNvSpPr>
          <p:nvPr>
            <p:ph type="title"/>
          </p:nvPr>
        </p:nvSpPr>
        <p:spPr>
          <a:xfrm>
            <a:off x="831023" y="318354"/>
            <a:ext cx="8509001" cy="526426"/>
          </a:xfrm>
          <a:prstGeom prst="rect">
            <a:avLst/>
          </a:prstGeom>
        </p:spPr>
        <p:txBody>
          <a:bodyPr/>
          <a:lstStyle/>
          <a:p>
            <a:r>
              <a:rPr dirty="0"/>
              <a:t>Results NNConv</a:t>
            </a:r>
          </a:p>
        </p:txBody>
      </p:sp>
      <p:sp>
        <p:nvSpPr>
          <p:cNvPr id="27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553967" y="9355157"/>
            <a:ext cx="23872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4572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9144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13716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18288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22860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27432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32004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36576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n-GB" smtClean="0"/>
              <a:pPr/>
              <a:t>19</a:t>
            </a:fld>
            <a:endParaRPr/>
          </a:p>
        </p:txBody>
      </p:sp>
      <p:sp>
        <p:nvSpPr>
          <p:cNvPr id="272" name="Both Layers NNConv: MSE: 0.85 SE.std: 1.524"/>
          <p:cNvSpPr txBox="1"/>
          <p:nvPr/>
        </p:nvSpPr>
        <p:spPr>
          <a:xfrm>
            <a:off x="2055463" y="832550"/>
            <a:ext cx="3030061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Both Layers NNConv: MSE: 0.85 SE.std: 1.524</a:t>
            </a:r>
          </a:p>
        </p:txBody>
      </p:sp>
      <p:pic>
        <p:nvPicPr>
          <p:cNvPr id="273" name="BothLayersNNConv.png" descr="BothLayersNNCon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497" y="1116503"/>
            <a:ext cx="8135213" cy="26706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4" name="NNConv&amp;GMM.png" descr="NNConv&amp;GM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524" y="4017965"/>
            <a:ext cx="8293159" cy="2724796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NNConv &amp; GMM: MSE: 1.98 SE.std 6.5"/>
          <p:cNvSpPr txBox="1"/>
          <p:nvPr/>
        </p:nvSpPr>
        <p:spPr>
          <a:xfrm>
            <a:off x="2055464" y="3804175"/>
            <a:ext cx="2588978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NNConv &amp; GMM: MSE: 1.98 SE.std 6.5</a:t>
            </a: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" grpId="0" animBg="1" advAuto="0"/>
      <p:bldP spid="273" grpId="0" animBg="1" advAuto="0"/>
      <p:bldP spid="274" grpId="0" animBg="1" advAuto="0"/>
      <p:bldP spid="275" grpId="0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Results NNConv"/>
          <p:cNvSpPr txBox="1">
            <a:spLocks noGrp="1"/>
          </p:cNvSpPr>
          <p:nvPr>
            <p:ph type="title"/>
          </p:nvPr>
        </p:nvSpPr>
        <p:spPr>
          <a:xfrm>
            <a:off x="736600" y="339675"/>
            <a:ext cx="8509001" cy="526426"/>
          </a:xfrm>
          <a:prstGeom prst="rect">
            <a:avLst/>
          </a:prstGeom>
        </p:spPr>
        <p:txBody>
          <a:bodyPr/>
          <a:lstStyle/>
          <a:p>
            <a:r>
              <a:rPr dirty="0"/>
              <a:t>Results NNConv</a:t>
            </a:r>
          </a:p>
        </p:txBody>
      </p:sp>
      <p:sp>
        <p:nvSpPr>
          <p:cNvPr id="2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553967" y="9355157"/>
            <a:ext cx="23872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4572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9144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13716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18288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22860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27432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32004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36576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n-GB" smtClean="0"/>
              <a:pPr/>
              <a:t>20</a:t>
            </a:fld>
            <a:endParaRPr/>
          </a:p>
        </p:txBody>
      </p:sp>
      <p:sp>
        <p:nvSpPr>
          <p:cNvPr id="279" name="NNConv &amp; TransformerConv: MSE: 1.58 SE.std 3.78"/>
          <p:cNvSpPr txBox="1"/>
          <p:nvPr/>
        </p:nvSpPr>
        <p:spPr>
          <a:xfrm>
            <a:off x="2029231" y="866101"/>
            <a:ext cx="3417603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NNConv &amp; TransformerConv: MSE: 1.58 SE.std 3.78</a:t>
            </a:r>
          </a:p>
        </p:txBody>
      </p:sp>
      <p:pic>
        <p:nvPicPr>
          <p:cNvPr id="280" name="NNConv&amp;TransConv.png" descr="NNConv&amp;TransCon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361" y="1240015"/>
            <a:ext cx="8861279" cy="29114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" grpId="0" animBg="1" advAuto="0"/>
      <p:bldP spid="280" grpId="0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Results TransformerConv"/>
          <p:cNvSpPr txBox="1">
            <a:spLocks noGrp="1"/>
          </p:cNvSpPr>
          <p:nvPr>
            <p:ph type="title"/>
          </p:nvPr>
        </p:nvSpPr>
        <p:spPr>
          <a:xfrm>
            <a:off x="520700" y="164414"/>
            <a:ext cx="8509001" cy="526426"/>
          </a:xfrm>
          <a:prstGeom prst="rect">
            <a:avLst/>
          </a:prstGeom>
        </p:spPr>
        <p:txBody>
          <a:bodyPr/>
          <a:lstStyle/>
          <a:p>
            <a:r>
              <a:rPr dirty="0"/>
              <a:t>Results TransformerConv</a:t>
            </a:r>
          </a:p>
        </p:txBody>
      </p:sp>
      <p:sp>
        <p:nvSpPr>
          <p:cNvPr id="2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553967" y="9355157"/>
            <a:ext cx="23872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4572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9144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13716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18288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22860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27432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32004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36576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n-GB" smtClean="0"/>
              <a:pPr/>
              <a:t>21</a:t>
            </a:fld>
            <a:endParaRPr/>
          </a:p>
        </p:txBody>
      </p:sp>
      <p:sp>
        <p:nvSpPr>
          <p:cNvPr id="284" name="Both Layers TransformerConv: MSE: 0.24 SE.std: 0.31"/>
          <p:cNvSpPr txBox="1"/>
          <p:nvPr/>
        </p:nvSpPr>
        <p:spPr>
          <a:xfrm>
            <a:off x="2055463" y="832550"/>
            <a:ext cx="3540777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Both Layers TransformerConv: MSE: 0.24 SE.std: 0.31</a:t>
            </a:r>
          </a:p>
        </p:txBody>
      </p:sp>
      <p:sp>
        <p:nvSpPr>
          <p:cNvPr id="285" name="Both Layers  &amp; NNConv: MSE: 0.90 SE.std 1.94"/>
          <p:cNvSpPr txBox="1"/>
          <p:nvPr/>
        </p:nvSpPr>
        <p:spPr>
          <a:xfrm>
            <a:off x="2055463" y="3804175"/>
            <a:ext cx="3089372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Both Layers  &amp; NNConv: MSE: 0.90 SE.std 1.94</a:t>
            </a:r>
          </a:p>
        </p:txBody>
      </p:sp>
      <p:pic>
        <p:nvPicPr>
          <p:cNvPr id="286" name="BothLayersTransforConv.png" descr="BothLayersTransforCon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757" y="1172913"/>
            <a:ext cx="8018693" cy="2630186"/>
          </a:xfrm>
          <a:prstGeom prst="rect">
            <a:avLst/>
          </a:prstGeom>
          <a:ln w="12700">
            <a:miter lim="400000"/>
          </a:ln>
        </p:spPr>
      </p:pic>
      <p:pic>
        <p:nvPicPr>
          <p:cNvPr id="287" name="TransformerConv&amp;NNConv.png" descr="TransformerConv&amp;NNConv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597" y="4020444"/>
            <a:ext cx="8135947" cy="267314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DA4D7A-F06E-B08F-D637-B1F72E77EAB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Project 1 - Relaxation of bonds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" grpId="0" animBg="1" advAuto="0"/>
      <p:bldP spid="285" grpId="0" animBg="1" advAuto="0"/>
      <p:bldP spid="286" grpId="0" animBg="1" advAuto="0"/>
      <p:bldP spid="287" grpId="0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Results TransformerConv"/>
          <p:cNvSpPr txBox="1">
            <a:spLocks noGrp="1"/>
          </p:cNvSpPr>
          <p:nvPr>
            <p:ph type="title"/>
          </p:nvPr>
        </p:nvSpPr>
        <p:spPr>
          <a:xfrm>
            <a:off x="495300" y="232694"/>
            <a:ext cx="8509001" cy="526426"/>
          </a:xfrm>
          <a:prstGeom prst="rect">
            <a:avLst/>
          </a:prstGeom>
        </p:spPr>
        <p:txBody>
          <a:bodyPr/>
          <a:lstStyle/>
          <a:p>
            <a:r>
              <a:rPr dirty="0"/>
              <a:t>Results TransformerConv</a:t>
            </a:r>
          </a:p>
        </p:txBody>
      </p:sp>
      <p:sp>
        <p:nvSpPr>
          <p:cNvPr id="29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553967" y="9355157"/>
            <a:ext cx="23872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4572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9144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13716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18288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22860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27432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32004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36576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n-GB" smtClean="0"/>
              <a:pPr/>
              <a:t>22</a:t>
            </a:fld>
            <a:endParaRPr/>
          </a:p>
        </p:txBody>
      </p:sp>
      <p:sp>
        <p:nvSpPr>
          <p:cNvPr id="291" name="TransformerConv &amp; GMM: MSE: 0.24 SE.std: 0.49"/>
          <p:cNvSpPr txBox="1"/>
          <p:nvPr/>
        </p:nvSpPr>
        <p:spPr>
          <a:xfrm>
            <a:off x="2055464" y="832550"/>
            <a:ext cx="3306483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TransformerConv &amp; GMM: MSE: 0.24 SE.std: 0.49</a:t>
            </a:r>
          </a:p>
        </p:txBody>
      </p:sp>
      <p:pic>
        <p:nvPicPr>
          <p:cNvPr id="292" name="TransformerConv&amp;GMM.png" descr="TransformerConv&amp;GM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582" y="1172913"/>
            <a:ext cx="8509001" cy="279336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7BF89D-E02E-6000-8257-4844237D210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Project 1 - Relaxation of bonds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" grpId="0" animBg="1" advAuto="0"/>
      <p:bldP spid="292" grpId="0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DE25F5-1F45-1D05-90C0-E2E5C0CB6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More data</a:t>
            </a:r>
          </a:p>
          <a:p>
            <a:r>
              <a:rPr lang="en-US" sz="2400" dirty="0"/>
              <a:t>Adjacency matrix and coulomb interaction</a:t>
            </a:r>
          </a:p>
          <a:p>
            <a:r>
              <a:rPr lang="en-GB" sz="2400" dirty="0"/>
              <a:t>Bonds representation</a:t>
            </a:r>
          </a:p>
          <a:p>
            <a:r>
              <a:rPr lang="en-GB" sz="2400" dirty="0"/>
              <a:t>Read the documentation of the functions further</a:t>
            </a:r>
          </a:p>
          <a:p>
            <a:r>
              <a:rPr lang="en-GB" sz="2400" dirty="0"/>
              <a:t>See if the error comes from specific data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52724F-53F1-282E-F40F-404DFC38A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4C657-6CFB-0161-E1C0-DC6F336D72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DB4AF-1723-F4F8-076F-E973D37AF3D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Project 1 - Relaxation of bonds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384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9668D-3FEC-8B41-3840-31A4D6882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6763"/>
            <a:ext cx="9144000" cy="2387600"/>
          </a:xfrm>
        </p:spPr>
        <p:txBody>
          <a:bodyPr/>
          <a:lstStyle/>
          <a:p>
            <a:r>
              <a:rPr lang="en-US" dirty="0"/>
              <a:t>Thank you!</a:t>
            </a:r>
            <a:br>
              <a:rPr lang="en-US" dirty="0"/>
            </a:br>
            <a:r>
              <a:rPr lang="en-US" dirty="0"/>
              <a:t>Questions?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3B72E-0AC8-1A25-1DEE-492F52FDE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Project 1 - Relaxation of bonds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AD436C-5B78-8DEF-630F-AAB4B956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24FB-6A90-42E4-A24A-ADF29EE4E76B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703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Ni nanoclusters (NCs) and metal-organic frameworks (MOFs)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Project 1 - Relaxation of bonds </a:t>
            </a:r>
            <a:endParaRPr lang="en-US" dirty="0"/>
          </a:p>
        </p:txBody>
      </p:sp>
      <p:pic>
        <p:nvPicPr>
          <p:cNvPr id="11" name="Picture 10" descr="A structure of a molecule&#10;&#10;Description automatically generated">
            <a:extLst>
              <a:ext uri="{FF2B5EF4-FFF2-40B4-BE49-F238E27FC236}">
                <a16:creationId xmlns:a16="http://schemas.microsoft.com/office/drawing/2014/main" id="{84E36885-E877-0D03-ADBA-287242232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694" y="1853657"/>
            <a:ext cx="4506601" cy="4368062"/>
          </a:xfrm>
          <a:prstGeom prst="rect">
            <a:avLst/>
          </a:prstGeom>
        </p:spPr>
      </p:pic>
      <p:pic>
        <p:nvPicPr>
          <p:cNvPr id="9" name="Picture 8" descr="A molecule structure with red green and grey balls&#10;&#10;Description automatically generated">
            <a:extLst>
              <a:ext uri="{FF2B5EF4-FFF2-40B4-BE49-F238E27FC236}">
                <a16:creationId xmlns:a16="http://schemas.microsoft.com/office/drawing/2014/main" id="{8BDE80FA-6217-620E-D2B1-A0C13E3E23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2" t="18269" r="47430" b="16457"/>
          <a:stretch/>
        </p:blipFill>
        <p:spPr>
          <a:xfrm>
            <a:off x="286778" y="2519208"/>
            <a:ext cx="3792380" cy="2929133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D3BB0D-8FC4-D2BF-D3B8-6989991A55A4}"/>
              </a:ext>
            </a:extLst>
          </p:cNvPr>
          <p:cNvCxnSpPr>
            <a:cxnSpLocks/>
          </p:cNvCxnSpPr>
          <p:nvPr/>
        </p:nvCxnSpPr>
        <p:spPr>
          <a:xfrm>
            <a:off x="3625702" y="4037688"/>
            <a:ext cx="52843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042AF5B-26DD-C578-4925-6DFD491D32D9}"/>
              </a:ext>
            </a:extLst>
          </p:cNvPr>
          <p:cNvSpPr txBox="1"/>
          <p:nvPr/>
        </p:nvSpPr>
        <p:spPr>
          <a:xfrm>
            <a:off x="3836098" y="3617937"/>
            <a:ext cx="3117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encapsulation in a MOF</a:t>
            </a:r>
            <a:endParaRPr lang="en-GB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C9E322-3E6B-281A-4B78-8BA9D090A462}"/>
              </a:ext>
            </a:extLst>
          </p:cNvPr>
          <p:cNvSpPr txBox="1"/>
          <p:nvPr/>
        </p:nvSpPr>
        <p:spPr>
          <a:xfrm>
            <a:off x="919407" y="5515657"/>
            <a:ext cx="25748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Tendency of nanoclusters to agglomerate</a:t>
            </a:r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721FB8-CC85-2A6E-67A7-FA72E4892E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4614" y="5195218"/>
            <a:ext cx="445874" cy="3692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A734D1-7DA9-2957-35EF-E6029FB172D9}"/>
              </a:ext>
            </a:extLst>
          </p:cNvPr>
          <p:cNvSpPr txBox="1"/>
          <p:nvPr/>
        </p:nvSpPr>
        <p:spPr>
          <a:xfrm>
            <a:off x="4345682" y="5192667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86AC9F-9FC2-6195-C923-E33D5A47B9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4614" y="5625654"/>
            <a:ext cx="463440" cy="4422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56A2DE-3A9B-0006-A57E-BDA80C651BA1}"/>
              </a:ext>
            </a:extLst>
          </p:cNvPr>
          <p:cNvSpPr txBox="1"/>
          <p:nvPr/>
        </p:nvSpPr>
        <p:spPr>
          <a:xfrm>
            <a:off x="4384955" y="56828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A96EADE-C3DD-E992-B48D-867A02C97B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8307" y="6131563"/>
            <a:ext cx="436186" cy="36512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56275FC-EF0D-71EA-CA02-07088B5F667F}"/>
              </a:ext>
            </a:extLst>
          </p:cNvPr>
          <p:cNvSpPr txBox="1"/>
          <p:nvPr/>
        </p:nvSpPr>
        <p:spPr>
          <a:xfrm>
            <a:off x="4368764" y="611582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B436EE-EE7D-1533-B4E5-55C263D46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the MOF build around the nanocluster?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5D64C-8693-43A9-26D3-7E3A1D0578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690F9-54B0-5F89-D9D8-551595EE033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Project 1 - Relaxation of bonds </a:t>
            </a:r>
            <a:endParaRPr lang="en-US" dirty="0"/>
          </a:p>
        </p:txBody>
      </p:sp>
      <p:pic>
        <p:nvPicPr>
          <p:cNvPr id="9" name="Picture 8" descr="A molecule structure with colorful balls&#10;&#10;Description automatically generated with medium confidence">
            <a:extLst>
              <a:ext uri="{FF2B5EF4-FFF2-40B4-BE49-F238E27FC236}">
                <a16:creationId xmlns:a16="http://schemas.microsoft.com/office/drawing/2014/main" id="{341B8661-D75D-4F75-92E6-CCE7503DE6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5" t="16493" r="48181" b="17130"/>
          <a:stretch/>
        </p:blipFill>
        <p:spPr>
          <a:xfrm>
            <a:off x="6522509" y="1944291"/>
            <a:ext cx="5146977" cy="395531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DBA4143-9F6F-A42F-05D1-5C55F5EC6A5D}"/>
              </a:ext>
            </a:extLst>
          </p:cNvPr>
          <p:cNvSpPr/>
          <p:nvPr/>
        </p:nvSpPr>
        <p:spPr>
          <a:xfrm>
            <a:off x="8524022" y="3911314"/>
            <a:ext cx="244548" cy="2232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C18FBB-733B-8BE9-198F-1A118707384A}"/>
              </a:ext>
            </a:extLst>
          </p:cNvPr>
          <p:cNvSpPr/>
          <p:nvPr/>
        </p:nvSpPr>
        <p:spPr>
          <a:xfrm>
            <a:off x="10303204" y="2787807"/>
            <a:ext cx="244548" cy="2232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9F6DE4-E4A5-B099-3935-BA29623D8999}"/>
              </a:ext>
            </a:extLst>
          </p:cNvPr>
          <p:cNvSpPr/>
          <p:nvPr/>
        </p:nvSpPr>
        <p:spPr>
          <a:xfrm>
            <a:off x="10909260" y="4924952"/>
            <a:ext cx="244548" cy="2232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GB" dirty="0"/>
          </a:p>
        </p:txBody>
      </p:sp>
      <p:pic>
        <p:nvPicPr>
          <p:cNvPr id="8" name="Picture 7" descr="A molecule model with blue and grey balls&#10;&#10;Description automatically generated">
            <a:extLst>
              <a:ext uri="{FF2B5EF4-FFF2-40B4-BE49-F238E27FC236}">
                <a16:creationId xmlns:a16="http://schemas.microsoft.com/office/drawing/2014/main" id="{4CBE4C8D-7713-0A10-44D7-A076CBA0757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0" t="15293" r="22025" b="20125"/>
          <a:stretch/>
        </p:blipFill>
        <p:spPr>
          <a:xfrm>
            <a:off x="97310" y="2381077"/>
            <a:ext cx="4534851" cy="28738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B5E502B-08FA-3B7B-3AE8-FEA59283B1A5}"/>
              </a:ext>
            </a:extLst>
          </p:cNvPr>
          <p:cNvSpPr txBox="1"/>
          <p:nvPr/>
        </p:nvSpPr>
        <p:spPr>
          <a:xfrm>
            <a:off x="4632161" y="3607457"/>
            <a:ext cx="25748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starts with the adsorption of Zn</a:t>
            </a:r>
            <a:r>
              <a:rPr lang="en-US" sz="2400" baseline="30000" dirty="0"/>
              <a:t>2+</a:t>
            </a:r>
            <a:endParaRPr lang="en-GB" sz="2400" baseline="30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5124B2-6BE7-B554-E027-0E8A8B8FC5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2643" y="363177"/>
            <a:ext cx="445874" cy="3692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DD6004-B8C7-0627-E3EC-E2F567DC9BA8}"/>
              </a:ext>
            </a:extLst>
          </p:cNvPr>
          <p:cNvSpPr txBox="1"/>
          <p:nvPr/>
        </p:nvSpPr>
        <p:spPr>
          <a:xfrm>
            <a:off x="10343711" y="360626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47119F-1F59-BB69-04FF-07BC9A64CA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62643" y="793613"/>
            <a:ext cx="463440" cy="4422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0408E00-BFB9-D112-5F87-88416E957691}"/>
              </a:ext>
            </a:extLst>
          </p:cNvPr>
          <p:cNvSpPr txBox="1"/>
          <p:nvPr/>
        </p:nvSpPr>
        <p:spPr>
          <a:xfrm>
            <a:off x="10382984" y="85079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FBDEA11-B9EA-584D-4E05-2A6E30F260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56336" y="1299522"/>
            <a:ext cx="436186" cy="3651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481ED0C-ECF0-2D99-F3F0-98C0A44C1123}"/>
              </a:ext>
            </a:extLst>
          </p:cNvPr>
          <p:cNvSpPr txBox="1"/>
          <p:nvPr/>
        </p:nvSpPr>
        <p:spPr>
          <a:xfrm>
            <a:off x="10366793" y="12837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endParaRPr lang="en-GB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8D7A704-B6CA-531E-2894-8C6FF530B4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09260" y="340866"/>
            <a:ext cx="602954" cy="53897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D2B3C4A-EAFF-234D-46CC-43A4E8EB61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14616" y="958396"/>
            <a:ext cx="430516" cy="37818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D7110FF-BD6A-731F-5645-01047BFD3258}"/>
              </a:ext>
            </a:extLst>
          </p:cNvPr>
          <p:cNvSpPr txBox="1"/>
          <p:nvPr/>
        </p:nvSpPr>
        <p:spPr>
          <a:xfrm>
            <a:off x="11506799" y="46524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Zn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825994-010A-5556-0D79-EF669ADDA97C}"/>
              </a:ext>
            </a:extLst>
          </p:cNvPr>
          <p:cNvSpPr txBox="1"/>
          <p:nvPr/>
        </p:nvSpPr>
        <p:spPr>
          <a:xfrm>
            <a:off x="11487270" y="97481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ABCFAD-8A1F-5074-2576-3CFEE361201D}"/>
              </a:ext>
            </a:extLst>
          </p:cNvPr>
          <p:cNvSpPr txBox="1"/>
          <p:nvPr/>
        </p:nvSpPr>
        <p:spPr>
          <a:xfrm>
            <a:off x="522514" y="5294528"/>
            <a:ext cx="3833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MOF used: ZIF-8</a:t>
            </a:r>
          </a:p>
          <a:p>
            <a:r>
              <a:rPr lang="en-US" sz="2400" dirty="0"/>
              <a:t>Zn</a:t>
            </a:r>
            <a:r>
              <a:rPr lang="en-US" sz="2400" baseline="30000" dirty="0"/>
              <a:t>2+</a:t>
            </a:r>
            <a:r>
              <a:rPr lang="en-US" sz="2400" dirty="0"/>
              <a:t> and imidazolate rings</a:t>
            </a:r>
            <a:endParaRPr lang="en-GB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127130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4510E1-61FC-4026-2E38-B5FFEBF97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DFT Simulations on the nanoclusters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63995-1E5B-69BC-D20A-4059E13C78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4D18E-3770-2D0E-268B-9C8E0E7AB69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Project 1 - Relaxation of bonds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B14A02-4B42-2513-5F6C-D66FE8AD6038}"/>
              </a:ext>
            </a:extLst>
          </p:cNvPr>
          <p:cNvSpPr/>
          <p:nvPr/>
        </p:nvSpPr>
        <p:spPr>
          <a:xfrm>
            <a:off x="950286" y="1789020"/>
            <a:ext cx="3189914" cy="13406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2000" dirty="0"/>
              <a:t>1. </a:t>
            </a:r>
            <a:r>
              <a:rPr lang="da-DK" sz="2000" dirty="0" err="1"/>
              <a:t>Geometrical</a:t>
            </a:r>
            <a:r>
              <a:rPr lang="da-DK" sz="2000" dirty="0"/>
              <a:t> </a:t>
            </a:r>
            <a:r>
              <a:rPr lang="da-DK" sz="2000" dirty="0" err="1"/>
              <a:t>optimization</a:t>
            </a:r>
            <a:r>
              <a:rPr lang="da-DK" sz="2000" dirty="0"/>
              <a:t> of the </a:t>
            </a:r>
            <a:r>
              <a:rPr lang="da-DK" sz="2000" dirty="0" err="1"/>
              <a:t>NCs</a:t>
            </a:r>
            <a:r>
              <a:rPr lang="da-DK" sz="2000" dirty="0"/>
              <a:t> </a:t>
            </a:r>
            <a:r>
              <a:rPr lang="da-DK" sz="2000" dirty="0" err="1"/>
              <a:t>without</a:t>
            </a:r>
            <a:r>
              <a:rPr lang="da-DK" sz="2000" dirty="0"/>
              <a:t> </a:t>
            </a:r>
            <a:r>
              <a:rPr lang="da-DK" sz="2000" dirty="0" err="1"/>
              <a:t>Zn</a:t>
            </a:r>
            <a:r>
              <a:rPr lang="da-DK" sz="2000" dirty="0"/>
              <a:t>, benchmark of the </a:t>
            </a:r>
            <a:r>
              <a:rPr lang="da-DK" sz="2000" dirty="0" err="1"/>
              <a:t>multiplicity</a:t>
            </a:r>
            <a:endParaRPr lang="en-GB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19AB4B-7B89-0A1C-B13D-24981602E0B4}"/>
              </a:ext>
            </a:extLst>
          </p:cNvPr>
          <p:cNvSpPr/>
          <p:nvPr/>
        </p:nvSpPr>
        <p:spPr>
          <a:xfrm>
            <a:off x="6992800" y="1789020"/>
            <a:ext cx="3114332" cy="13406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2000" dirty="0"/>
              <a:t>2. </a:t>
            </a:r>
            <a:r>
              <a:rPr lang="da-DK" sz="2000" dirty="0" err="1"/>
              <a:t>Geometrical</a:t>
            </a:r>
            <a:r>
              <a:rPr lang="da-DK" sz="2000" dirty="0"/>
              <a:t> </a:t>
            </a:r>
            <a:r>
              <a:rPr lang="da-DK" sz="2000" dirty="0" err="1"/>
              <a:t>optimization</a:t>
            </a:r>
            <a:r>
              <a:rPr lang="da-DK" sz="2000" dirty="0"/>
              <a:t> of the </a:t>
            </a:r>
            <a:r>
              <a:rPr lang="da-DK" sz="2000" dirty="0" err="1"/>
              <a:t>NCs</a:t>
            </a:r>
            <a:r>
              <a:rPr lang="da-DK" sz="2000" dirty="0"/>
              <a:t> with </a:t>
            </a:r>
            <a:r>
              <a:rPr lang="da-DK" sz="2000" dirty="0" err="1"/>
              <a:t>Zn</a:t>
            </a:r>
            <a:r>
              <a:rPr lang="da-DK" sz="2000" dirty="0"/>
              <a:t> in the adsorption sites</a:t>
            </a:r>
            <a:endParaRPr lang="en-GB" sz="2000" dirty="0"/>
          </a:p>
        </p:txBody>
      </p:sp>
      <p:pic>
        <p:nvPicPr>
          <p:cNvPr id="9" name="Picture 8" descr="A molecule structure with red green and grey balls&#10;&#10;Description automatically generated">
            <a:extLst>
              <a:ext uri="{FF2B5EF4-FFF2-40B4-BE49-F238E27FC236}">
                <a16:creationId xmlns:a16="http://schemas.microsoft.com/office/drawing/2014/main" id="{985BB50C-283C-98E4-D07C-749D514914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4" t="19045" r="46871" b="16917"/>
          <a:stretch/>
        </p:blipFill>
        <p:spPr>
          <a:xfrm>
            <a:off x="642702" y="3892154"/>
            <a:ext cx="2525800" cy="1872577"/>
          </a:xfrm>
          <a:prstGeom prst="rect">
            <a:avLst/>
          </a:prstGeom>
        </p:spPr>
      </p:pic>
      <p:pic>
        <p:nvPicPr>
          <p:cNvPr id="11" name="Picture 10" descr="A molecule model with red green and grey balls&#10;&#10;Description automatically generated">
            <a:extLst>
              <a:ext uri="{FF2B5EF4-FFF2-40B4-BE49-F238E27FC236}">
                <a16:creationId xmlns:a16="http://schemas.microsoft.com/office/drawing/2014/main" id="{8607DFA3-AA2C-1987-BDC0-BBE1D5CC93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26" t="13514" r="32572" b="17130"/>
          <a:stretch/>
        </p:blipFill>
        <p:spPr>
          <a:xfrm>
            <a:off x="8444383" y="3755652"/>
            <a:ext cx="2372715" cy="2142674"/>
          </a:xfrm>
          <a:prstGeom prst="rect">
            <a:avLst/>
          </a:prstGeom>
        </p:spPr>
      </p:pic>
      <p:pic>
        <p:nvPicPr>
          <p:cNvPr id="13" name="Picture 12" descr="A molecule structure with red green and black balls&#10;&#10;Description automatically generated">
            <a:extLst>
              <a:ext uri="{FF2B5EF4-FFF2-40B4-BE49-F238E27FC236}">
                <a16:creationId xmlns:a16="http://schemas.microsoft.com/office/drawing/2014/main" id="{7414F43E-AD2A-2F6A-2944-17304038BE1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97" t="18748" r="31405" b="15052"/>
          <a:stretch/>
        </p:blipFill>
        <p:spPr>
          <a:xfrm>
            <a:off x="4467001" y="3755652"/>
            <a:ext cx="2525799" cy="23698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C6176C7-BB32-D10A-5863-95698B6ACB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58022" y="359030"/>
            <a:ext cx="445874" cy="3692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8E2F227-AE1C-5FDE-B6D5-9CA84A04D1E1}"/>
              </a:ext>
            </a:extLst>
          </p:cNvPr>
          <p:cNvSpPr txBox="1"/>
          <p:nvPr/>
        </p:nvSpPr>
        <p:spPr>
          <a:xfrm>
            <a:off x="11439090" y="35647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</a:t>
            </a:r>
            <a:endParaRPr lang="en-GB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A53EF44-1298-416E-A7FE-5F97B3EF81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8022" y="789466"/>
            <a:ext cx="463440" cy="44225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435AD7B-EE55-1D45-4222-717348B2B1EC}"/>
              </a:ext>
            </a:extLst>
          </p:cNvPr>
          <p:cNvSpPr txBox="1"/>
          <p:nvPr/>
        </p:nvSpPr>
        <p:spPr>
          <a:xfrm>
            <a:off x="11478363" y="84664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en-GB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090D869-31AE-7383-DF54-14144E3BB0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51715" y="1295375"/>
            <a:ext cx="436186" cy="36512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BA01783-351D-0C59-F78B-3A7C9FF9669A}"/>
              </a:ext>
            </a:extLst>
          </p:cNvPr>
          <p:cNvSpPr txBox="1"/>
          <p:nvPr/>
        </p:nvSpPr>
        <p:spPr>
          <a:xfrm>
            <a:off x="11462172" y="127963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endParaRPr lang="en-GB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D96E383-A9C8-99C0-0E1E-9AE5DC4956EA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5548" y="3934573"/>
            <a:ext cx="602954" cy="53897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A8F9C4-18B7-7811-2156-201971FE4EFF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06138" y="5090273"/>
            <a:ext cx="602954" cy="53897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5CC77C4-2C17-09EB-909B-2F6AE1815700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65719" y="4401616"/>
            <a:ext cx="602954" cy="53897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409361B-2D95-F474-04AB-5E7EEE750548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81038" y="3934573"/>
            <a:ext cx="602954" cy="53897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6A7278C-F747-2D46-86ED-829EABCFA9FA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44250" y="4005758"/>
            <a:ext cx="602954" cy="53897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C2800B8-56A2-2F23-9860-8FA458E381CF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65571" y="4529121"/>
            <a:ext cx="602954" cy="53897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4CA7840-1A8B-E380-DB94-393C25C27C5B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79246" y="4376575"/>
            <a:ext cx="602954" cy="53897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DA34450-0FF8-947F-B906-DAB61CF0E9A2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22500" y="3318251"/>
            <a:ext cx="602954" cy="53897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5F45A4A-7A9B-2D8A-6202-D4E51301183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08443" y="4376575"/>
            <a:ext cx="602954" cy="53897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A9E20AE-45BA-F289-A579-360290A16796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5631" y="1660497"/>
            <a:ext cx="602954" cy="53897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956DB1E-5D2B-6CFF-79F6-E1A47B056409}"/>
              </a:ext>
            </a:extLst>
          </p:cNvPr>
          <p:cNvSpPr txBox="1"/>
          <p:nvPr/>
        </p:nvSpPr>
        <p:spPr>
          <a:xfrm>
            <a:off x="11522286" y="174568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417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Data preprocessing"/>
          <p:cNvSpPr txBox="1">
            <a:spLocks noGrp="1"/>
          </p:cNvSpPr>
          <p:nvPr>
            <p:ph type="title"/>
          </p:nvPr>
        </p:nvSpPr>
        <p:spPr>
          <a:xfrm>
            <a:off x="635223" y="658511"/>
            <a:ext cx="8509001" cy="526426"/>
          </a:xfrm>
          <a:prstGeom prst="rect">
            <a:avLst/>
          </a:prstGeom>
        </p:spPr>
        <p:txBody>
          <a:bodyPr/>
          <a:lstStyle/>
          <a:p>
            <a:r>
              <a:rPr dirty="0"/>
              <a:t>Data preprocessing</a:t>
            </a:r>
          </a:p>
        </p:txBody>
      </p:sp>
      <p:sp>
        <p:nvSpPr>
          <p:cNvPr id="14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553967" y="9355157"/>
            <a:ext cx="23872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4572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9144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13716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18288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22860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27432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32004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36576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n-GB" smtClean="0"/>
              <a:pPr/>
              <a:t>5</a:t>
            </a:fld>
            <a:endParaRPr/>
          </a:p>
        </p:txBody>
      </p:sp>
      <p:sp>
        <p:nvSpPr>
          <p:cNvPr id="146" name="Use create_data.ipynb to extract the coordinates and energies from the .xyz files"/>
          <p:cNvSpPr txBox="1"/>
          <p:nvPr/>
        </p:nvSpPr>
        <p:spPr>
          <a:xfrm>
            <a:off x="871265" y="1972577"/>
            <a:ext cx="8392070" cy="81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buSzPct val="100000"/>
              <a:buChar char="•"/>
              <a:defRPr sz="2500"/>
            </a:lvl1pPr>
          </a:lstStyle>
          <a:p>
            <a:r>
              <a:rPr sz="2400" dirty="0"/>
              <a:t> Use </a:t>
            </a:r>
            <a:r>
              <a:rPr sz="2400" dirty="0" err="1"/>
              <a:t>create_data.ipynb</a:t>
            </a:r>
            <a:r>
              <a:rPr sz="2400" dirty="0"/>
              <a:t> to extract the coordinates and energies from the .</a:t>
            </a:r>
            <a:r>
              <a:rPr sz="2400" dirty="0" err="1"/>
              <a:t>xyz</a:t>
            </a:r>
            <a:r>
              <a:rPr sz="2400" dirty="0"/>
              <a:t> files</a:t>
            </a:r>
          </a:p>
        </p:txBody>
      </p:sp>
      <p:sp>
        <p:nvSpPr>
          <p:cNvPr id="147" name="Number of Graphs/Energies, controlled by the parameter index"/>
          <p:cNvSpPr txBox="1"/>
          <p:nvPr/>
        </p:nvSpPr>
        <p:spPr>
          <a:xfrm>
            <a:off x="853406" y="2754737"/>
            <a:ext cx="8186665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buSzPct val="100000"/>
              <a:buChar char="•"/>
              <a:defRPr sz="2500"/>
            </a:lvl1pPr>
          </a:lstStyle>
          <a:p>
            <a:r>
              <a:rPr sz="2400"/>
              <a:t> Number of Graphs/Energies, controlled by the parameter index</a:t>
            </a:r>
          </a:p>
        </p:txBody>
      </p:sp>
      <p:sp>
        <p:nvSpPr>
          <p:cNvPr id="148" name="= 3"/>
          <p:cNvSpPr txBox="1"/>
          <p:nvPr/>
        </p:nvSpPr>
        <p:spPr>
          <a:xfrm>
            <a:off x="9116318" y="2775368"/>
            <a:ext cx="387928" cy="379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500"/>
            </a:lvl1pPr>
          </a:lstStyle>
          <a:p>
            <a:r>
              <a:rPr sz="2000" dirty="0"/>
              <a:t>= 3</a:t>
            </a:r>
          </a:p>
        </p:txBody>
      </p:sp>
      <p:sp>
        <p:nvSpPr>
          <p:cNvPr id="149" name="Afterwards the data was either standardised or normalised"/>
          <p:cNvSpPr txBox="1"/>
          <p:nvPr/>
        </p:nvSpPr>
        <p:spPr>
          <a:xfrm>
            <a:off x="835547" y="3352230"/>
            <a:ext cx="7711535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buSzPct val="100000"/>
              <a:buChar char="•"/>
              <a:defRPr sz="2500"/>
            </a:lvl1pPr>
          </a:lstStyle>
          <a:p>
            <a:r>
              <a:rPr sz="2400"/>
              <a:t> Afterwards the data was either standardised or normalised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Normalisation proved to be better"/>
              <p:cNvSpPr txBox="1"/>
              <p:nvPr/>
            </p:nvSpPr>
            <p:spPr>
              <a:xfrm>
                <a:off x="1549921" y="3751192"/>
                <a:ext cx="4601709" cy="44146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none" lIns="35719" tIns="35719" rIns="35719" bIns="35719" anchor="ctr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sz="2400"/>
                  <a:t> Normalisation proved to be better</a:t>
                </a:r>
                <a:endParaRPr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50" name="Normalisation proved to be better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921" y="3751192"/>
                <a:ext cx="4601709" cy="441468"/>
              </a:xfrm>
              <a:prstGeom prst="rect">
                <a:avLst/>
              </a:prstGeom>
              <a:blipFill>
                <a:blip r:embed="rId2"/>
                <a:stretch>
                  <a:fillRect l="-397" t="-12329" r="-2384" b="-3287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At the end the data was stored in .pt files"/>
          <p:cNvSpPr txBox="1"/>
          <p:nvPr/>
        </p:nvSpPr>
        <p:spPr>
          <a:xfrm>
            <a:off x="862336" y="4395101"/>
            <a:ext cx="5487721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buSzPct val="100000"/>
              <a:buChar char="•"/>
              <a:defRPr sz="2500"/>
            </a:lvl1pPr>
          </a:lstStyle>
          <a:p>
            <a:r>
              <a:rPr sz="2400" dirty="0"/>
              <a:t> At the end the data was stored in .pt files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F973EB-9E7D-DE31-86D6-4829E0B22F3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Project 1 - Relaxation of bonds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 advAuto="0"/>
      <p:bldP spid="146" grpId="0" animBg="1" advAuto="0"/>
      <p:bldP spid="147" grpId="0" animBg="1" advAuto="0"/>
      <p:bldP spid="148" grpId="0" build="p" bldLvl="5" animBg="1" advAuto="0"/>
      <p:bldP spid="149" grpId="0" animBg="1" advAuto="0"/>
      <p:bldP spid="150" grpId="0" animBg="1" advAuto="0"/>
      <p:bldP spid="151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Adjacency matrix"/>
          <p:cNvSpPr txBox="1">
            <a:spLocks noGrp="1"/>
          </p:cNvSpPr>
          <p:nvPr>
            <p:ph type="title"/>
          </p:nvPr>
        </p:nvSpPr>
        <p:spPr>
          <a:xfrm>
            <a:off x="812801" y="512210"/>
            <a:ext cx="8509001" cy="526426"/>
          </a:xfrm>
          <a:prstGeom prst="rect">
            <a:avLst/>
          </a:prstGeom>
        </p:spPr>
        <p:txBody>
          <a:bodyPr/>
          <a:lstStyle/>
          <a:p>
            <a:r>
              <a:rPr dirty="0"/>
              <a:t>Adjacency matrix </a:t>
            </a:r>
          </a:p>
        </p:txBody>
      </p:sp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553967" y="9355157"/>
            <a:ext cx="23872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4572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9144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13716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18288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22860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27432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32004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36576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n-GB" smtClean="0"/>
              <a:pPr/>
              <a:t>6</a:t>
            </a:fld>
            <a:endParaRPr/>
          </a:p>
        </p:txBody>
      </p:sp>
      <p:pic>
        <p:nvPicPr>
          <p:cNvPr id="156" name="Screenshot 2023-12-19 at 9.36.01 PM.png" descr="Screenshot 2023-12-19 at 9.36.0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162" y="1747929"/>
            <a:ext cx="8110176" cy="3596687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Rectangle"/>
          <p:cNvSpPr/>
          <p:nvPr/>
        </p:nvSpPr>
        <p:spPr>
          <a:xfrm>
            <a:off x="2083470" y="2044898"/>
            <a:ext cx="7585682" cy="255591"/>
          </a:xfrm>
          <a:prstGeom prst="rect">
            <a:avLst/>
          </a:prstGeom>
          <a:ln w="12700">
            <a:solidFill>
              <a:srgbClr val="FF2600"/>
            </a:solidFill>
            <a:miter lim="400000"/>
          </a:ln>
        </p:spPr>
        <p:txBody>
          <a:bodyPr lIns="45719" tIns="45719" rIns="45719" bIns="45719"/>
          <a:lstStyle/>
          <a:p>
            <a:pPr algn="ctr">
              <a:lnSpc>
                <a:spcPct val="114000"/>
              </a:lnSpc>
              <a:defRPr sz="2400">
                <a:solidFill>
                  <a:schemeClr val="accent2">
                    <a:hueOff val="-1350521"/>
                    <a:satOff val="-3448"/>
                    <a:lumOff val="78770"/>
                  </a:schemeClr>
                </a:solidFill>
              </a:defRPr>
            </a:pPr>
            <a:endParaRPr sz="1687"/>
          </a:p>
        </p:txBody>
      </p:sp>
      <p:sp>
        <p:nvSpPr>
          <p:cNvPr id="158" name="Rectangle"/>
          <p:cNvSpPr/>
          <p:nvPr/>
        </p:nvSpPr>
        <p:spPr>
          <a:xfrm>
            <a:off x="3003823" y="3045636"/>
            <a:ext cx="3220399" cy="468714"/>
          </a:xfrm>
          <a:prstGeom prst="rect">
            <a:avLst/>
          </a:prstGeom>
          <a:ln w="12700">
            <a:solidFill>
              <a:srgbClr val="FF2600"/>
            </a:solidFill>
            <a:miter lim="400000"/>
          </a:ln>
        </p:spPr>
        <p:txBody>
          <a:bodyPr lIns="45719" tIns="45719" rIns="45719" bIns="45719"/>
          <a:lstStyle/>
          <a:p>
            <a:pPr algn="ctr">
              <a:lnSpc>
                <a:spcPct val="114000"/>
              </a:lnSpc>
              <a:defRPr sz="2400">
                <a:solidFill>
                  <a:schemeClr val="accent2">
                    <a:hueOff val="-1350521"/>
                    <a:satOff val="-3448"/>
                    <a:lumOff val="78770"/>
                  </a:schemeClr>
                </a:solidFill>
              </a:defRPr>
            </a:pPr>
            <a:endParaRPr sz="1687"/>
          </a:p>
        </p:txBody>
      </p:sp>
      <p:sp>
        <p:nvSpPr>
          <p:cNvPr id="159" name="Rectangle"/>
          <p:cNvSpPr/>
          <p:nvPr/>
        </p:nvSpPr>
        <p:spPr>
          <a:xfrm>
            <a:off x="3003823" y="4276214"/>
            <a:ext cx="3220399" cy="1068402"/>
          </a:xfrm>
          <a:prstGeom prst="rect">
            <a:avLst/>
          </a:prstGeom>
          <a:ln w="12700">
            <a:solidFill>
              <a:srgbClr val="FF2600"/>
            </a:solidFill>
            <a:miter lim="400000"/>
          </a:ln>
        </p:spPr>
        <p:txBody>
          <a:bodyPr lIns="45719" tIns="45719" rIns="45719" bIns="45719"/>
          <a:lstStyle/>
          <a:p>
            <a:pPr algn="ctr">
              <a:lnSpc>
                <a:spcPct val="114000"/>
              </a:lnSpc>
              <a:defRPr sz="2400">
                <a:solidFill>
                  <a:schemeClr val="accent2">
                    <a:hueOff val="-1350521"/>
                    <a:satOff val="-3448"/>
                    <a:lumOff val="78770"/>
                  </a:schemeClr>
                </a:solidFill>
              </a:defRPr>
            </a:pPr>
            <a:endParaRPr sz="1687"/>
          </a:p>
        </p:txBody>
      </p:sp>
      <p:sp>
        <p:nvSpPr>
          <p:cNvPr id="160" name="Rectangle"/>
          <p:cNvSpPr/>
          <p:nvPr/>
        </p:nvSpPr>
        <p:spPr>
          <a:xfrm>
            <a:off x="3008084" y="3567156"/>
            <a:ext cx="4321634" cy="204256"/>
          </a:xfrm>
          <a:prstGeom prst="rect">
            <a:avLst/>
          </a:prstGeom>
          <a:ln w="12700">
            <a:solidFill>
              <a:srgbClr val="FF2600"/>
            </a:solidFill>
            <a:miter lim="400000"/>
          </a:ln>
        </p:spPr>
        <p:txBody>
          <a:bodyPr lIns="45719" tIns="45719" rIns="45719" bIns="45719"/>
          <a:lstStyle/>
          <a:p>
            <a:pPr algn="ctr">
              <a:lnSpc>
                <a:spcPct val="114000"/>
              </a:lnSpc>
              <a:defRPr sz="2400">
                <a:solidFill>
                  <a:schemeClr val="accent2">
                    <a:hueOff val="-1350521"/>
                    <a:satOff val="-3448"/>
                    <a:lumOff val="78770"/>
                  </a:schemeClr>
                </a:solidFill>
              </a:defRPr>
            </a:pPr>
            <a:endParaRPr sz="1687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36349D-7802-EB9A-BA21-20AC696CEA7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Project 1 - Relaxation of bonds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 advAuto="0"/>
      <p:bldP spid="156" grpId="0" animBg="1" advAuto="0"/>
      <p:bldP spid="157" grpId="0" animBg="1" advAuto="0"/>
      <p:bldP spid="157" grpId="1" animBg="1" advAuto="0"/>
      <p:bldP spid="158" grpId="0" animBg="1" advAuto="0"/>
      <p:bldP spid="158" grpId="1" animBg="1" advAuto="0"/>
      <p:bldP spid="159" grpId="0" animBg="1" advAuto="0"/>
      <p:bldP spid="159" grpId="1" animBg="1" advAuto="0"/>
      <p:bldP spid="160" grpId="0" animBg="1" advAuto="0"/>
      <p:bldP spid="160" grpId="1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Double Bonds"/>
          <p:cNvSpPr txBox="1">
            <a:spLocks noGrp="1"/>
          </p:cNvSpPr>
          <p:nvPr>
            <p:ph type="title"/>
          </p:nvPr>
        </p:nvSpPr>
        <p:spPr>
          <a:xfrm>
            <a:off x="812801" y="716257"/>
            <a:ext cx="8509001" cy="526426"/>
          </a:xfrm>
          <a:prstGeom prst="rect">
            <a:avLst/>
          </a:prstGeom>
        </p:spPr>
        <p:txBody>
          <a:bodyPr/>
          <a:lstStyle/>
          <a:p>
            <a:r>
              <a:rPr dirty="0"/>
              <a:t>Double Bonds</a:t>
            </a:r>
          </a:p>
        </p:txBody>
      </p:sp>
      <p:sp>
        <p:nvSpPr>
          <p:cNvPr id="1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553967" y="9355157"/>
            <a:ext cx="23872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4572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9144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13716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18288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22860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27432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32004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36576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n-GB" smtClean="0"/>
              <a:pPr/>
              <a:t>7</a:t>
            </a:fld>
            <a:endParaRPr/>
          </a:p>
        </p:txBody>
      </p:sp>
      <p:pic>
        <p:nvPicPr>
          <p:cNvPr id="165" name="Screenshot 2023-12-19 at 9.41.50 PM.png" descr="Screenshot 2023-12-19 at 9.41.50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259" y="1769797"/>
            <a:ext cx="6396086" cy="4229484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Rectangle"/>
          <p:cNvSpPr/>
          <p:nvPr/>
        </p:nvSpPr>
        <p:spPr>
          <a:xfrm>
            <a:off x="1839627" y="2187774"/>
            <a:ext cx="3928162" cy="832361"/>
          </a:xfrm>
          <a:prstGeom prst="rect">
            <a:avLst/>
          </a:prstGeom>
          <a:ln w="12700">
            <a:solidFill>
              <a:srgbClr val="FF2600"/>
            </a:solidFill>
            <a:miter lim="400000"/>
          </a:ln>
        </p:spPr>
        <p:txBody>
          <a:bodyPr lIns="45719" tIns="45719" rIns="45719" bIns="45719"/>
          <a:lstStyle/>
          <a:p>
            <a:pPr algn="ctr">
              <a:lnSpc>
                <a:spcPct val="114000"/>
              </a:lnSpc>
              <a:defRPr sz="2400">
                <a:solidFill>
                  <a:schemeClr val="accent2">
                    <a:hueOff val="-1350521"/>
                    <a:satOff val="-3448"/>
                    <a:lumOff val="78770"/>
                  </a:schemeClr>
                </a:solidFill>
              </a:defRPr>
            </a:pPr>
            <a:endParaRPr sz="1687"/>
          </a:p>
        </p:txBody>
      </p:sp>
      <p:sp>
        <p:nvSpPr>
          <p:cNvPr id="167" name="Rectangle"/>
          <p:cNvSpPr/>
          <p:nvPr/>
        </p:nvSpPr>
        <p:spPr>
          <a:xfrm>
            <a:off x="2545072" y="3012819"/>
            <a:ext cx="3386566" cy="1255425"/>
          </a:xfrm>
          <a:prstGeom prst="rect">
            <a:avLst/>
          </a:prstGeom>
          <a:ln w="12700">
            <a:solidFill>
              <a:srgbClr val="FF2600"/>
            </a:solidFill>
            <a:miter lim="400000"/>
          </a:ln>
        </p:spPr>
        <p:txBody>
          <a:bodyPr lIns="45719" tIns="45719" rIns="45719" bIns="45719"/>
          <a:lstStyle/>
          <a:p>
            <a:pPr algn="ctr">
              <a:lnSpc>
                <a:spcPct val="114000"/>
              </a:lnSpc>
              <a:defRPr sz="2400">
                <a:solidFill>
                  <a:schemeClr val="accent2">
                    <a:hueOff val="-1350521"/>
                    <a:satOff val="-3448"/>
                    <a:lumOff val="78770"/>
                  </a:schemeClr>
                </a:solidFill>
              </a:defRPr>
            </a:pPr>
            <a:endParaRPr sz="1687"/>
          </a:p>
        </p:txBody>
      </p:sp>
      <p:sp>
        <p:nvSpPr>
          <p:cNvPr id="168" name="Rectangle"/>
          <p:cNvSpPr/>
          <p:nvPr/>
        </p:nvSpPr>
        <p:spPr>
          <a:xfrm>
            <a:off x="2144232" y="4686015"/>
            <a:ext cx="3860763" cy="230415"/>
          </a:xfrm>
          <a:prstGeom prst="rect">
            <a:avLst/>
          </a:prstGeom>
          <a:ln w="12700">
            <a:solidFill>
              <a:srgbClr val="FF2600"/>
            </a:solidFill>
            <a:miter lim="400000"/>
          </a:ln>
        </p:spPr>
        <p:txBody>
          <a:bodyPr lIns="45719" tIns="45719" rIns="45719" bIns="45719"/>
          <a:lstStyle/>
          <a:p>
            <a:pPr algn="ctr">
              <a:lnSpc>
                <a:spcPct val="114000"/>
              </a:lnSpc>
              <a:defRPr sz="2400">
                <a:solidFill>
                  <a:schemeClr val="accent2">
                    <a:hueOff val="-1350521"/>
                    <a:satOff val="-3448"/>
                    <a:lumOff val="78770"/>
                  </a:schemeClr>
                </a:solidFill>
              </a:defRPr>
            </a:pPr>
            <a:endParaRPr sz="1687"/>
          </a:p>
        </p:txBody>
      </p:sp>
      <p:sp>
        <p:nvSpPr>
          <p:cNvPr id="169" name="Rectangle"/>
          <p:cNvSpPr/>
          <p:nvPr/>
        </p:nvSpPr>
        <p:spPr>
          <a:xfrm>
            <a:off x="1875345" y="4262976"/>
            <a:ext cx="3459745" cy="230416"/>
          </a:xfrm>
          <a:prstGeom prst="rect">
            <a:avLst/>
          </a:prstGeom>
          <a:ln w="12700">
            <a:solidFill>
              <a:srgbClr val="FF2600"/>
            </a:solidFill>
            <a:miter lim="400000"/>
          </a:ln>
        </p:spPr>
        <p:txBody>
          <a:bodyPr lIns="45719" tIns="45719" rIns="45719" bIns="45719"/>
          <a:lstStyle/>
          <a:p>
            <a:pPr algn="ctr">
              <a:lnSpc>
                <a:spcPct val="114000"/>
              </a:lnSpc>
              <a:defRPr sz="2400">
                <a:solidFill>
                  <a:schemeClr val="accent2">
                    <a:hueOff val="-1350521"/>
                    <a:satOff val="-3448"/>
                    <a:lumOff val="78770"/>
                  </a:schemeClr>
                </a:solidFill>
              </a:defRPr>
            </a:pPr>
            <a:endParaRPr sz="1687"/>
          </a:p>
        </p:txBody>
      </p:sp>
      <p:sp>
        <p:nvSpPr>
          <p:cNvPr id="170" name="Rectangle"/>
          <p:cNvSpPr/>
          <p:nvPr/>
        </p:nvSpPr>
        <p:spPr>
          <a:xfrm>
            <a:off x="3136921" y="5310069"/>
            <a:ext cx="5046336" cy="455562"/>
          </a:xfrm>
          <a:prstGeom prst="rect">
            <a:avLst/>
          </a:prstGeom>
          <a:ln w="12700">
            <a:solidFill>
              <a:srgbClr val="FF2600"/>
            </a:solidFill>
            <a:miter lim="400000"/>
          </a:ln>
        </p:spPr>
        <p:txBody>
          <a:bodyPr lIns="45719" tIns="45719" rIns="45719" bIns="45719"/>
          <a:lstStyle/>
          <a:p>
            <a:pPr algn="ctr">
              <a:lnSpc>
                <a:spcPct val="114000"/>
              </a:lnSpc>
              <a:defRPr sz="2400">
                <a:solidFill>
                  <a:schemeClr val="accent2">
                    <a:hueOff val="-1350521"/>
                    <a:satOff val="-3448"/>
                    <a:lumOff val="78770"/>
                  </a:schemeClr>
                </a:solidFill>
              </a:defRPr>
            </a:pPr>
            <a:endParaRPr sz="1687"/>
          </a:p>
        </p:txBody>
      </p:sp>
      <p:sp>
        <p:nvSpPr>
          <p:cNvPr id="171" name="Rectangle"/>
          <p:cNvSpPr/>
          <p:nvPr/>
        </p:nvSpPr>
        <p:spPr>
          <a:xfrm>
            <a:off x="2947904" y="5109053"/>
            <a:ext cx="1936733" cy="198965"/>
          </a:xfrm>
          <a:prstGeom prst="rect">
            <a:avLst/>
          </a:prstGeom>
          <a:ln w="12700">
            <a:solidFill>
              <a:srgbClr val="FF2600"/>
            </a:solidFill>
            <a:miter lim="400000"/>
          </a:ln>
        </p:spPr>
        <p:txBody>
          <a:bodyPr lIns="45719" tIns="45719" rIns="45719" bIns="45719"/>
          <a:lstStyle/>
          <a:p>
            <a:pPr algn="ctr">
              <a:lnSpc>
                <a:spcPct val="114000"/>
              </a:lnSpc>
              <a:defRPr sz="2400">
                <a:solidFill>
                  <a:schemeClr val="accent2">
                    <a:hueOff val="-1350521"/>
                    <a:satOff val="-3448"/>
                    <a:lumOff val="78770"/>
                  </a:schemeClr>
                </a:solidFill>
              </a:defRPr>
            </a:pPr>
            <a:endParaRPr sz="1687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0B11D4-2116-6148-AF0E-56D85C12EAD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Project 1 - Relaxation of bonds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 animBg="1" advAuto="0"/>
      <p:bldP spid="166" grpId="1" animBg="1" advAuto="0"/>
      <p:bldP spid="167" grpId="0" animBg="1" advAuto="0"/>
      <p:bldP spid="167" grpId="1" animBg="1" advAuto="0"/>
      <p:bldP spid="168" grpId="0" animBg="1" advAuto="0"/>
      <p:bldP spid="168" grpId="1" animBg="1" advAuto="0"/>
      <p:bldP spid="169" grpId="0" animBg="1" advAuto="0"/>
      <p:bldP spid="169" grpId="1" animBg="1" advAuto="0"/>
      <p:bldP spid="170" grpId="0" animBg="1" advAuto="0"/>
      <p:bldP spid="170" grpId="1" animBg="1" advAuto="0"/>
      <p:bldP spid="171" grpId="0" animBg="1" advAuto="0"/>
      <p:bldP spid="171" grpId="1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raph Initialisation"/>
          <p:cNvSpPr txBox="1">
            <a:spLocks noGrp="1"/>
          </p:cNvSpPr>
          <p:nvPr>
            <p:ph type="title"/>
          </p:nvPr>
        </p:nvSpPr>
        <p:spPr>
          <a:xfrm>
            <a:off x="1003300" y="729285"/>
            <a:ext cx="8509001" cy="526426"/>
          </a:xfrm>
          <a:prstGeom prst="rect">
            <a:avLst/>
          </a:prstGeom>
        </p:spPr>
        <p:txBody>
          <a:bodyPr/>
          <a:lstStyle/>
          <a:p>
            <a:r>
              <a:rPr dirty="0"/>
              <a:t>Graph Initialisation  </a:t>
            </a:r>
          </a:p>
        </p:txBody>
      </p:sp>
      <p:sp>
        <p:nvSpPr>
          <p:cNvPr id="17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553967" y="9355157"/>
            <a:ext cx="238721" cy="22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4572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9144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13716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18288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22860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27432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32004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3657600" algn="l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accent6">
                    <a:hueOff val="-1708773"/>
                    <a:satOff val="-82172"/>
                    <a:lumOff val="-54523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n-GB" smtClean="0"/>
              <a:pPr/>
              <a:t>8</a:t>
            </a:fld>
            <a:endParaRPr/>
          </a:p>
        </p:txBody>
      </p:sp>
      <p:sp>
        <p:nvSpPr>
          <p:cNvPr id="176" name="Multiplication of the coulomb matrix and the pairwise distances with the adjacency matrix to establish only the relevant connections:"/>
          <p:cNvSpPr txBox="1"/>
          <p:nvPr/>
        </p:nvSpPr>
        <p:spPr>
          <a:xfrm>
            <a:off x="1487342" y="3061025"/>
            <a:ext cx="7928383" cy="613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buSzPct val="100000"/>
              <a:buChar char="•"/>
              <a:defRPr sz="2500"/>
            </a:lvl1pPr>
          </a:lstStyle>
          <a:p>
            <a:r>
              <a:rPr sz="1758" dirty="0"/>
              <a:t> </a:t>
            </a:r>
            <a:r>
              <a:rPr lang="en-US" sz="1758" dirty="0"/>
              <a:t>Edges attributes: m</a:t>
            </a:r>
            <a:r>
              <a:rPr sz="1758" dirty="0"/>
              <a:t>ultiplication of the coulomb matrix and the pairwise distances with the adjacency matrix to establish only the relevant connections</a:t>
            </a:r>
          </a:p>
        </p:txBody>
      </p:sp>
      <p:pic>
        <p:nvPicPr>
          <p:cNvPr id="177" name="Screenshot 2023-12-19 at 9.53.16 PM.png" descr="Screenshot 2023-12-19 at 9.53.1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131" y="3805863"/>
            <a:ext cx="5081757" cy="564640"/>
          </a:xfrm>
          <a:prstGeom prst="rect">
            <a:avLst/>
          </a:prstGeom>
          <a:ln w="12700">
            <a:solidFill>
              <a:schemeClr val="accent6">
                <a:hueOff val="-1708773"/>
                <a:satOff val="-82172"/>
                <a:lumOff val="-54523"/>
              </a:schemeClr>
            </a:solidFill>
            <a:miter lim="400000"/>
          </a:ln>
        </p:spPr>
      </p:pic>
      <p:sp>
        <p:nvSpPr>
          <p:cNvPr id="178" name="Edges of the the GNN were set as the adjacency matrix"/>
          <p:cNvSpPr txBox="1"/>
          <p:nvPr/>
        </p:nvSpPr>
        <p:spPr>
          <a:xfrm>
            <a:off x="1487342" y="1864734"/>
            <a:ext cx="7928383" cy="342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buSzPct val="100000"/>
              <a:buChar char="•"/>
              <a:defRPr sz="2500"/>
            </a:lvl1pPr>
          </a:lstStyle>
          <a:p>
            <a:r>
              <a:rPr lang="en-US" sz="1758" dirty="0"/>
              <a:t> </a:t>
            </a:r>
            <a:r>
              <a:rPr sz="1758" dirty="0"/>
              <a:t>Edges of the </a:t>
            </a:r>
            <a:r>
              <a:rPr sz="1758" dirty="0" err="1"/>
              <a:t>the</a:t>
            </a:r>
            <a:r>
              <a:rPr sz="1758" dirty="0"/>
              <a:t> GNN were set as the adjacency matrix </a:t>
            </a:r>
          </a:p>
        </p:txBody>
      </p:sp>
      <p:pic>
        <p:nvPicPr>
          <p:cNvPr id="179" name="Screenshot 2023-12-19 at 9.55.19 PM.png" descr="Screenshot 2023-12-19 at 9.55.1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258" y="2368484"/>
            <a:ext cx="5861503" cy="446367"/>
          </a:xfrm>
          <a:prstGeom prst="rect">
            <a:avLst/>
          </a:prstGeom>
          <a:ln w="12700">
            <a:solidFill>
              <a:schemeClr val="accent6">
                <a:hueOff val="-1708773"/>
                <a:satOff val="-82172"/>
                <a:lumOff val="-54523"/>
              </a:schemeClr>
            </a:solidFill>
            <a:miter lim="400000"/>
          </a:ln>
        </p:spPr>
      </p:pic>
      <p:sp>
        <p:nvSpPr>
          <p:cNvPr id="180" name="The node attributes for new atom Nickel were also added"/>
          <p:cNvSpPr txBox="1"/>
          <p:nvPr/>
        </p:nvSpPr>
        <p:spPr>
          <a:xfrm>
            <a:off x="1487342" y="4616678"/>
            <a:ext cx="8509001" cy="613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buSzPct val="100000"/>
              <a:buChar char="•"/>
              <a:defRPr sz="2500"/>
            </a:lvl1pPr>
          </a:lstStyle>
          <a:p>
            <a:r>
              <a:rPr sz="1758" dirty="0"/>
              <a:t>The node attributes</a:t>
            </a:r>
            <a:r>
              <a:rPr lang="en-US" sz="1758" dirty="0"/>
              <a:t> (electronegativity, atomic radius and atomic number)</a:t>
            </a:r>
            <a:r>
              <a:rPr sz="1758" dirty="0"/>
              <a:t> for new atom Nickel were also added </a:t>
            </a:r>
          </a:p>
        </p:txBody>
      </p:sp>
      <p:sp>
        <p:nvSpPr>
          <p:cNvPr id="181" name="The edge attributes and edges were flattened and then in combination with the node attributes were added to the graph"/>
          <p:cNvSpPr txBox="1"/>
          <p:nvPr/>
        </p:nvSpPr>
        <p:spPr>
          <a:xfrm>
            <a:off x="1487342" y="5261769"/>
            <a:ext cx="7928383" cy="613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buSzPct val="100000"/>
              <a:buChar char="•"/>
              <a:defRPr sz="2500"/>
            </a:lvl1pPr>
          </a:lstStyle>
          <a:p>
            <a:r>
              <a:rPr sz="1758" dirty="0"/>
              <a:t>The edge attributes and edges were flattened and then in combination with the node attributes were added to the graph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137FB2-153C-B324-7866-547BE28A64C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Project 1 - Relaxation of bonds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animBg="1" advAuto="0"/>
      <p:bldP spid="176" grpId="0" animBg="1" advAuto="0"/>
      <p:bldP spid="177" grpId="0" animBg="1" advAuto="0"/>
      <p:bldP spid="178" grpId="0" animBg="1" advAuto="0"/>
      <p:bldP spid="179" grpId="0" animBg="1" advAuto="0"/>
      <p:bldP spid="180" grpId="0" animBg="1" advAuto="0"/>
      <p:bldP spid="181" grpId="0" animBg="1" advAuto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734</Words>
  <Application>Microsoft Office PowerPoint</Application>
  <PresentationFormat>Widescreen</PresentationFormat>
  <Paragraphs>148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Open Sans</vt:lpstr>
      <vt:lpstr>Office Theme</vt:lpstr>
      <vt:lpstr>Graph Neural Network for Optimal Energy Prediction</vt:lpstr>
      <vt:lpstr>Introduction to our project</vt:lpstr>
      <vt:lpstr>Ni nanoclusters (NCs) and metal-organic frameworks (MOFs)</vt:lpstr>
      <vt:lpstr>How does the MOF build around the nanocluster?</vt:lpstr>
      <vt:lpstr>DFT Simulations on the nanoclusters</vt:lpstr>
      <vt:lpstr>Data preprocessing</vt:lpstr>
      <vt:lpstr>Adjacency matrix </vt:lpstr>
      <vt:lpstr>Double Bonds</vt:lpstr>
      <vt:lpstr>Graph Initialisation  </vt:lpstr>
      <vt:lpstr>Casual Training &amp; Testing setup  </vt:lpstr>
      <vt:lpstr>Training</vt:lpstr>
      <vt:lpstr>Testing</vt:lpstr>
      <vt:lpstr>Results</vt:lpstr>
      <vt:lpstr>Cross Validation </vt:lpstr>
      <vt:lpstr>Cross validation </vt:lpstr>
      <vt:lpstr>Training, Validation, Test</vt:lpstr>
      <vt:lpstr>GNN Parameters</vt:lpstr>
      <vt:lpstr>Results GMM</vt:lpstr>
      <vt:lpstr>Results GMM</vt:lpstr>
      <vt:lpstr>Results NNConv</vt:lpstr>
      <vt:lpstr>Results NNConv</vt:lpstr>
      <vt:lpstr>Results TransformerConv</vt:lpstr>
      <vt:lpstr>Results TransformerConv</vt:lpstr>
      <vt:lpstr>Discussion</vt:lpstr>
      <vt:lpstr>Thank you!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Neural Network for Optimal Energy Prediction</dc:title>
  <dc:creator>Chiara Spezzati</dc:creator>
  <cp:lastModifiedBy>Chiara Spezzati</cp:lastModifiedBy>
  <cp:revision>13</cp:revision>
  <dcterms:created xsi:type="dcterms:W3CDTF">2023-12-19T11:38:10Z</dcterms:created>
  <dcterms:modified xsi:type="dcterms:W3CDTF">2023-12-20T13:46:38Z</dcterms:modified>
</cp:coreProperties>
</file>