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303" r:id="rId4"/>
    <p:sldId id="282" r:id="rId5"/>
    <p:sldId id="280" r:id="rId6"/>
    <p:sldId id="279" r:id="rId7"/>
    <p:sldId id="292" r:id="rId8"/>
    <p:sldId id="293" r:id="rId9"/>
    <p:sldId id="284" r:id="rId10"/>
    <p:sldId id="294" r:id="rId11"/>
    <p:sldId id="285" r:id="rId12"/>
    <p:sldId id="295" r:id="rId13"/>
    <p:sldId id="301" r:id="rId14"/>
    <p:sldId id="302" r:id="rId15"/>
    <p:sldId id="306" r:id="rId16"/>
    <p:sldId id="307" r:id="rId17"/>
    <p:sldId id="310" r:id="rId18"/>
    <p:sldId id="309" r:id="rId19"/>
    <p:sldId id="311" r:id="rId20"/>
    <p:sldId id="312" r:id="rId21"/>
    <p:sldId id="313" r:id="rId22"/>
    <p:sldId id="314" r:id="rId23"/>
    <p:sldId id="286" r:id="rId24"/>
    <p:sldId id="287" r:id="rId25"/>
    <p:sldId id="288" r:id="rId26"/>
    <p:sldId id="297" r:id="rId27"/>
    <p:sldId id="316" r:id="rId28"/>
    <p:sldId id="317" r:id="rId29"/>
    <p:sldId id="318" r:id="rId30"/>
    <p:sldId id="319" r:id="rId31"/>
    <p:sldId id="320" r:id="rId32"/>
    <p:sldId id="290" r:id="rId33"/>
    <p:sldId id="291"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86481" autoAdjust="0"/>
  </p:normalViewPr>
  <p:slideViewPr>
    <p:cSldViewPr snapToGrid="0">
      <p:cViewPr varScale="1">
        <p:scale>
          <a:sx n="62" d="100"/>
          <a:sy n="62" d="100"/>
        </p:scale>
        <p:origin x="2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23/11/2022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6</a:t>
            </a:fld>
            <a:endParaRPr lang="es-ES"/>
          </a:p>
        </p:txBody>
      </p:sp>
    </p:spTree>
    <p:extLst>
      <p:ext uri="{BB962C8B-B14F-4D97-AF65-F5344CB8AC3E}">
        <p14:creationId xmlns:p14="http://schemas.microsoft.com/office/powerpoint/2010/main" val="308306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23/11/2022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23/11/2022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23/11/2022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23/11/2022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29.xml"/><Relationship Id="rId3" Type="http://schemas.openxmlformats.org/officeDocument/2006/relationships/slide" Target="slide4.xml"/><Relationship Id="rId7" Type="http://schemas.openxmlformats.org/officeDocument/2006/relationships/slide" Target="slide11.xml"/><Relationship Id="rId12" Type="http://schemas.openxmlformats.org/officeDocument/2006/relationships/slide" Target="slide28.xml"/><Relationship Id="rId2" Type="http://schemas.openxmlformats.org/officeDocument/2006/relationships/slide" Target="slide3.xml"/><Relationship Id="rId16" Type="http://schemas.openxmlformats.org/officeDocument/2006/relationships/slide" Target="slide33.xml"/><Relationship Id="rId1" Type="http://schemas.openxmlformats.org/officeDocument/2006/relationships/slideLayout" Target="../slideLayouts/slideLayout6.xml"/><Relationship Id="rId6" Type="http://schemas.openxmlformats.org/officeDocument/2006/relationships/slide" Target="slide9.xml"/><Relationship Id="rId11" Type="http://schemas.openxmlformats.org/officeDocument/2006/relationships/slide" Target="slide26.xml"/><Relationship Id="rId5" Type="http://schemas.openxmlformats.org/officeDocument/2006/relationships/slide" Target="slide6.xml"/><Relationship Id="rId15" Type="http://schemas.openxmlformats.org/officeDocument/2006/relationships/slide" Target="slide32.xml"/><Relationship Id="rId10" Type="http://schemas.openxmlformats.org/officeDocument/2006/relationships/slide" Target="slide25.xml"/><Relationship Id="rId4" Type="http://schemas.openxmlformats.org/officeDocument/2006/relationships/slide" Target="slide5.xml"/><Relationship Id="rId9" Type="http://schemas.openxmlformats.org/officeDocument/2006/relationships/slide" Target="slide24.xml"/><Relationship Id="rId14" Type="http://schemas.openxmlformats.org/officeDocument/2006/relationships/slide" Target="slide30.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Menendez-2022/Universo_Discurso_GYMNASIO_Menendez"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Gimnasio</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Menendez Mendoza Luis Armando</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dados en un  gimnasio y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Texto&#10;&#10;Descripción generada automáticamente">
            <a:extLst>
              <a:ext uri="{FF2B5EF4-FFF2-40B4-BE49-F238E27FC236}">
                <a16:creationId xmlns:a16="http://schemas.microsoft.com/office/drawing/2014/main" id="{06F2EC78-BD94-2F8F-531A-110C1BFA1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469" y="1431774"/>
            <a:ext cx="7176922" cy="5426225"/>
          </a:xfrm>
          <a:prstGeom prst="rect">
            <a:avLst/>
          </a:prstGeom>
        </p:spPr>
      </p:pic>
      <p:sp>
        <p:nvSpPr>
          <p:cNvPr id="4" name="Título 3">
            <a:extLst>
              <a:ext uri="{FF2B5EF4-FFF2-40B4-BE49-F238E27FC236}">
                <a16:creationId xmlns:a16="http://schemas.microsoft.com/office/drawing/2014/main" id="{7E831BAF-8304-093B-6BC9-DCBA6DB4C934}"/>
              </a:ext>
            </a:extLst>
          </p:cNvPr>
          <p:cNvSpPr>
            <a:spLocks noGrp="1"/>
          </p:cNvSpPr>
          <p:nvPr>
            <p:ph type="title" idx="4294967295"/>
          </p:nvPr>
        </p:nvSpPr>
        <p:spPr>
          <a:xfrm>
            <a:off x="3363778" y="517139"/>
            <a:ext cx="5464444" cy="1035200"/>
          </a:xfrm>
        </p:spPr>
        <p:txBody>
          <a:bodyPr/>
          <a:lstStyle/>
          <a:p>
            <a:r>
              <a:rPr lang="en-US" dirty="0" err="1">
                <a:solidFill>
                  <a:schemeClr val="bg1"/>
                </a:solidFill>
              </a:rPr>
              <a:t>Crear</a:t>
            </a:r>
            <a:r>
              <a:rPr lang="en-US" baseline="0" dirty="0">
                <a:solidFill>
                  <a:schemeClr val="bg1"/>
                </a:solidFill>
              </a:rPr>
              <a:t> </a:t>
            </a:r>
            <a:r>
              <a:rPr lang="en-US" baseline="0" dirty="0" err="1">
                <a:solidFill>
                  <a:schemeClr val="bg1"/>
                </a:solidFill>
              </a:rPr>
              <a:t>llaves</a:t>
            </a:r>
            <a:r>
              <a:rPr lang="en-US" baseline="0" dirty="0">
                <a:solidFill>
                  <a:schemeClr val="bg1"/>
                </a:solidFill>
              </a:rPr>
              <a:t> </a:t>
            </a:r>
            <a:r>
              <a:rPr lang="en-US" baseline="0" dirty="0" err="1">
                <a:solidFill>
                  <a:schemeClr val="bg1"/>
                </a:solidFill>
              </a:rPr>
              <a:t>foràneas</a:t>
            </a:r>
            <a:endParaRPr lang="en-AS" dirty="0">
              <a:solidFill>
                <a:schemeClr val="bg1"/>
              </a:solidFill>
            </a:endParaRPr>
          </a:p>
        </p:txBody>
      </p:sp>
    </p:spTree>
    <p:extLst>
      <p:ext uri="{BB962C8B-B14F-4D97-AF65-F5344CB8AC3E}">
        <p14:creationId xmlns:p14="http://schemas.microsoft.com/office/powerpoint/2010/main" val="346629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a:t>
            </a:r>
            <a:r>
              <a:rPr lang="es-ES" sz="3200" baseline="0" dirty="0">
                <a:solidFill>
                  <a:schemeClr val="bg1"/>
                </a:solidFill>
                <a:ea typeface="+mj-lt"/>
                <a:cs typeface="+mj-lt"/>
              </a:rPr>
              <a:t>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descr="Interfaz de usuario gráfica, Texto, Aplicación&#10;&#10;Descripción generada automáticamente">
            <a:extLst>
              <a:ext uri="{FF2B5EF4-FFF2-40B4-BE49-F238E27FC236}">
                <a16:creationId xmlns:a16="http://schemas.microsoft.com/office/drawing/2014/main" id="{CF17ACD0-EFFE-E910-1791-301E0AD40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6692"/>
            <a:ext cx="5700660" cy="2445952"/>
          </a:xfrm>
          <a:prstGeom prst="rect">
            <a:avLst/>
          </a:prstGeom>
        </p:spPr>
      </p:pic>
      <p:pic>
        <p:nvPicPr>
          <p:cNvPr id="10" name="Imagen 9" descr="Interfaz de usuario gráfica, Texto, Aplicación&#10;&#10;Descripción generada automáticamente">
            <a:extLst>
              <a:ext uri="{FF2B5EF4-FFF2-40B4-BE49-F238E27FC236}">
                <a16:creationId xmlns:a16="http://schemas.microsoft.com/office/drawing/2014/main" id="{938307C6-17DE-A1CE-A7B7-156CC31A99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85630"/>
            <a:ext cx="5868219" cy="2237014"/>
          </a:xfrm>
          <a:prstGeom prst="rect">
            <a:avLst/>
          </a:prstGeom>
        </p:spPr>
      </p:pic>
      <p:pic>
        <p:nvPicPr>
          <p:cNvPr id="12" name="Imagen 11" descr="Texto&#10;&#10;Descripción generada automáticamente">
            <a:extLst>
              <a:ext uri="{FF2B5EF4-FFF2-40B4-BE49-F238E27FC236}">
                <a16:creationId xmlns:a16="http://schemas.microsoft.com/office/drawing/2014/main" id="{95D963D6-AF7F-F043-674E-5C95A2D0D4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2613" y="4109543"/>
            <a:ext cx="8160500" cy="2543530"/>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descr="Texto, Aplicación&#10;&#10;Descripción generada automáticamente">
            <a:extLst>
              <a:ext uri="{FF2B5EF4-FFF2-40B4-BE49-F238E27FC236}">
                <a16:creationId xmlns:a16="http://schemas.microsoft.com/office/drawing/2014/main" id="{BAF79A83-2FF0-293D-5BF7-D5C6D88D2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619" y="1684543"/>
            <a:ext cx="7269920" cy="2248214"/>
          </a:xfrm>
          <a:prstGeom prst="rect">
            <a:avLst/>
          </a:prstGeom>
        </p:spPr>
      </p:pic>
      <p:pic>
        <p:nvPicPr>
          <p:cNvPr id="10" name="Imagen 9" descr="Interfaz de usuario gráfica, Aplicación, Word&#10;&#10;Descripción generada automáticamente">
            <a:extLst>
              <a:ext uri="{FF2B5EF4-FFF2-40B4-BE49-F238E27FC236}">
                <a16:creationId xmlns:a16="http://schemas.microsoft.com/office/drawing/2014/main" id="{E9E36183-5B02-372B-50EE-D87BF63D1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10144"/>
            <a:ext cx="12192000" cy="2360356"/>
          </a:xfrm>
          <a:prstGeom prst="rect">
            <a:avLst/>
          </a:prstGeom>
        </p:spPr>
      </p:pic>
    </p:spTree>
    <p:extLst>
      <p:ext uri="{BB962C8B-B14F-4D97-AF65-F5344CB8AC3E}">
        <p14:creationId xmlns:p14="http://schemas.microsoft.com/office/powerpoint/2010/main" val="163430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descr="Tabla&#10;&#10;Descripción generada automáticamente con confianza media">
            <a:extLst>
              <a:ext uri="{FF2B5EF4-FFF2-40B4-BE49-F238E27FC236}">
                <a16:creationId xmlns:a16="http://schemas.microsoft.com/office/drawing/2014/main" id="{C3ED2079-9431-7202-96EF-276C0A777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5788"/>
            <a:ext cx="12184175" cy="5602105"/>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643467"/>
          </a:xfrm>
          <a:prstGeom prst="rect">
            <a:avLst/>
          </a:prstGeom>
          <a:solidFill>
            <a:schemeClr val="tx1">
              <a:lumMod val="95000"/>
              <a:lumOff val="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descr="Texto&#10;&#10;Descripción generada automáticamente con confianza media">
            <a:extLst>
              <a:ext uri="{FF2B5EF4-FFF2-40B4-BE49-F238E27FC236}">
                <a16:creationId xmlns:a16="http://schemas.microsoft.com/office/drawing/2014/main" id="{01CB454F-8B4F-5F9D-A90A-725C0A8A3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1126"/>
            <a:ext cx="12192000" cy="5476874"/>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643467"/>
          </a:xfrm>
          <a:prstGeom prst="rect">
            <a:avLst/>
          </a:prstGeom>
          <a:solidFill>
            <a:schemeClr val="tx1">
              <a:lumMod val="95000"/>
              <a:lumOff val="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Tabla&#10;&#10;Descripción generada automáticamente">
            <a:extLst>
              <a:ext uri="{FF2B5EF4-FFF2-40B4-BE49-F238E27FC236}">
                <a16:creationId xmlns:a16="http://schemas.microsoft.com/office/drawing/2014/main" id="{682BD722-84DD-EA92-0D92-70C0CFF42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3676"/>
            <a:ext cx="12192000" cy="5544324"/>
          </a:xfrm>
          <a:prstGeom prst="rect">
            <a:avLst/>
          </a:prstGeom>
        </p:spPr>
      </p:pic>
    </p:spTree>
    <p:extLst>
      <p:ext uri="{BB962C8B-B14F-4D97-AF65-F5344CB8AC3E}">
        <p14:creationId xmlns:p14="http://schemas.microsoft.com/office/powerpoint/2010/main" val="419167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643467"/>
          </a:xfrm>
          <a:prstGeom prst="rect">
            <a:avLst/>
          </a:prstGeom>
          <a:solidFill>
            <a:schemeClr val="tx1">
              <a:lumMod val="95000"/>
              <a:lumOff val="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descr="Tabla&#10;&#10;Descripción generada automáticamente">
            <a:extLst>
              <a:ext uri="{FF2B5EF4-FFF2-40B4-BE49-F238E27FC236}">
                <a16:creationId xmlns:a16="http://schemas.microsoft.com/office/drawing/2014/main" id="{973F7339-2090-DA52-8831-3BD1AF9A4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156"/>
            <a:ext cx="12192000" cy="5449060"/>
          </a:xfrm>
          <a:prstGeom prst="rect">
            <a:avLst/>
          </a:prstGeom>
        </p:spPr>
      </p:pic>
    </p:spTree>
    <p:extLst>
      <p:ext uri="{BB962C8B-B14F-4D97-AF65-F5344CB8AC3E}">
        <p14:creationId xmlns:p14="http://schemas.microsoft.com/office/powerpoint/2010/main" val="2683391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643467"/>
          </a:xfrm>
          <a:prstGeom prst="rect">
            <a:avLst/>
          </a:prstGeom>
          <a:solidFill>
            <a:schemeClr val="tx1">
              <a:lumMod val="95000"/>
              <a:lumOff val="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Texto&#10;&#10;Descripción generada automáticamente con confianza baja">
            <a:extLst>
              <a:ext uri="{FF2B5EF4-FFF2-40B4-BE49-F238E27FC236}">
                <a16:creationId xmlns:a16="http://schemas.microsoft.com/office/drawing/2014/main" id="{DB330A49-4253-F846-80AE-81BCC51AD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442" y="2163865"/>
            <a:ext cx="9210261" cy="3362291"/>
          </a:xfrm>
          <a:prstGeom prst="rect">
            <a:avLst/>
          </a:prstGeom>
        </p:spPr>
      </p:pic>
    </p:spTree>
    <p:extLst>
      <p:ext uri="{BB962C8B-B14F-4D97-AF65-F5344CB8AC3E}">
        <p14:creationId xmlns:p14="http://schemas.microsoft.com/office/powerpoint/2010/main" val="3747270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643467"/>
          </a:xfrm>
          <a:prstGeom prst="rect">
            <a:avLst/>
          </a:prstGeom>
          <a:solidFill>
            <a:schemeClr val="tx1">
              <a:lumMod val="95000"/>
              <a:lumOff val="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Interfaz de usuario gráfica, Texto, Aplicación&#10;&#10;Descripción generada automáticamente">
            <a:extLst>
              <a:ext uri="{FF2B5EF4-FFF2-40B4-BE49-F238E27FC236}">
                <a16:creationId xmlns:a16="http://schemas.microsoft.com/office/drawing/2014/main" id="{0A19B77E-C8D0-1A13-07CA-1620694F8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61" y="1458188"/>
            <a:ext cx="11145078" cy="5287113"/>
          </a:xfrm>
          <a:prstGeom prst="rect">
            <a:avLst/>
          </a:prstGeom>
        </p:spPr>
      </p:pic>
    </p:spTree>
    <p:extLst>
      <p:ext uri="{BB962C8B-B14F-4D97-AF65-F5344CB8AC3E}">
        <p14:creationId xmlns:p14="http://schemas.microsoft.com/office/powerpoint/2010/main" val="320012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643467"/>
          </a:xfrm>
          <a:prstGeom prst="rect">
            <a:avLst/>
          </a:prstGeom>
          <a:solidFill>
            <a:schemeClr val="tx1">
              <a:lumMod val="95000"/>
              <a:lumOff val="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descr="Tabla&#10;&#10;Descripción generada automáticamente">
            <a:extLst>
              <a:ext uri="{FF2B5EF4-FFF2-40B4-BE49-F238E27FC236}">
                <a16:creationId xmlns:a16="http://schemas.microsoft.com/office/drawing/2014/main" id="{B4B9FEE6-640C-8FB0-720B-CA39C92DA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301" y="1771682"/>
            <a:ext cx="10703038" cy="4576109"/>
          </a:xfrm>
          <a:prstGeom prst="rect">
            <a:avLst/>
          </a:prstGeom>
        </p:spPr>
      </p:pic>
    </p:spTree>
    <p:extLst>
      <p:ext uri="{BB962C8B-B14F-4D97-AF65-F5344CB8AC3E}">
        <p14:creationId xmlns:p14="http://schemas.microsoft.com/office/powerpoint/2010/main" val="193515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Entidades</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Creación de las entidades en PostgreSQL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Crear las llaves foráneas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Ingreso de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Consulta 1</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Procedimiento almacenado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14" action="ppaction://hlinksldjump"/>
              </a:rPr>
              <a:t>Trigger</a:t>
            </a:r>
            <a:r>
              <a:rPr lang="es-MX" sz="2400" dirty="0">
                <a:cs typeface="Calibri"/>
              </a:rPr>
              <a:t>  </a:t>
            </a:r>
          </a:p>
          <a:p>
            <a:pPr marL="342900" lvl="0" indent="-228600">
              <a:lnSpc>
                <a:spcPct val="90000"/>
              </a:lnSpc>
              <a:spcAft>
                <a:spcPts val="600"/>
              </a:spcAft>
              <a:buFont typeface="Arial" panose="020B0604020202020204" pitchFamily="34" charset="0"/>
              <a:buChar char="•"/>
              <a:defRPr/>
            </a:pPr>
            <a:r>
              <a:rPr lang="es-MX" sz="2400" dirty="0">
                <a:cs typeface="Calibri"/>
                <a:hlinkClick r:id="rId15"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6"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643467"/>
          </a:xfrm>
          <a:prstGeom prst="rect">
            <a:avLst/>
          </a:prstGeom>
          <a:solidFill>
            <a:schemeClr val="tx1">
              <a:lumMod val="95000"/>
              <a:lumOff val="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nterfaz de usuario gráfica, Texto, Aplicación&#10;&#10;Descripción generada automáticamente">
            <a:extLst>
              <a:ext uri="{FF2B5EF4-FFF2-40B4-BE49-F238E27FC236}">
                <a16:creationId xmlns:a16="http://schemas.microsoft.com/office/drawing/2014/main" id="{D18CE600-3168-7E91-9905-3A454A607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84" y="1418944"/>
            <a:ext cx="10575493" cy="2010056"/>
          </a:xfrm>
          <a:prstGeom prst="rect">
            <a:avLst/>
          </a:prstGeom>
        </p:spPr>
      </p:pic>
      <p:pic>
        <p:nvPicPr>
          <p:cNvPr id="8" name="Imagen 7" descr="Tabla&#10;&#10;Descripción generada automáticamente">
            <a:extLst>
              <a:ext uri="{FF2B5EF4-FFF2-40B4-BE49-F238E27FC236}">
                <a16:creationId xmlns:a16="http://schemas.microsoft.com/office/drawing/2014/main" id="{C28815F7-20A7-4C0A-2539-BD4BC0371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890" y="3560730"/>
            <a:ext cx="8663283" cy="3297270"/>
          </a:xfrm>
          <a:prstGeom prst="rect">
            <a:avLst/>
          </a:prstGeom>
        </p:spPr>
      </p:pic>
    </p:spTree>
    <p:extLst>
      <p:ext uri="{BB962C8B-B14F-4D97-AF65-F5344CB8AC3E}">
        <p14:creationId xmlns:p14="http://schemas.microsoft.com/office/powerpoint/2010/main" val="356541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643467"/>
          </a:xfrm>
          <a:prstGeom prst="rect">
            <a:avLst/>
          </a:prstGeom>
          <a:solidFill>
            <a:schemeClr val="tx1">
              <a:lumMod val="95000"/>
              <a:lumOff val="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descr="Interfaz de usuario gráfica, Texto, Aplicación&#10;&#10;Descripción generada automáticamente">
            <a:extLst>
              <a:ext uri="{FF2B5EF4-FFF2-40B4-BE49-F238E27FC236}">
                <a16:creationId xmlns:a16="http://schemas.microsoft.com/office/drawing/2014/main" id="{050CBC6D-2F22-9BFA-A7B2-02D85A3BA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5788"/>
            <a:ext cx="12152243" cy="5458587"/>
          </a:xfrm>
          <a:prstGeom prst="rect">
            <a:avLst/>
          </a:prstGeom>
        </p:spPr>
      </p:pic>
    </p:spTree>
    <p:extLst>
      <p:ext uri="{BB962C8B-B14F-4D97-AF65-F5344CB8AC3E}">
        <p14:creationId xmlns:p14="http://schemas.microsoft.com/office/powerpoint/2010/main" val="1904166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643467"/>
          </a:xfrm>
          <a:prstGeom prst="rect">
            <a:avLst/>
          </a:prstGeom>
          <a:solidFill>
            <a:schemeClr val="tx1">
              <a:lumMod val="95000"/>
              <a:lumOff val="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ea typeface="+mj-lt"/>
                <a:cs typeface="+mj-lt"/>
              </a:rPr>
              <a:t>Ingreso de datos</a:t>
            </a:r>
            <a:endParaRPr lang="es-ES" dirty="0">
              <a:solidFill>
                <a:schemeClr val="bg1"/>
              </a:solidFill>
            </a:endParaRPr>
          </a:p>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nterfaz de usuario gráfica, Aplicación&#10;&#10;Descripción generada automáticamente">
            <a:extLst>
              <a:ext uri="{FF2B5EF4-FFF2-40B4-BE49-F238E27FC236}">
                <a16:creationId xmlns:a16="http://schemas.microsoft.com/office/drawing/2014/main" id="{74D1653C-2B16-22AA-029E-3AF423DB7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5788"/>
            <a:ext cx="12192000" cy="5533358"/>
          </a:xfrm>
          <a:prstGeom prst="rect">
            <a:avLst/>
          </a:prstGeom>
        </p:spPr>
      </p:pic>
    </p:spTree>
    <p:extLst>
      <p:ext uri="{BB962C8B-B14F-4D97-AF65-F5344CB8AC3E}">
        <p14:creationId xmlns:p14="http://schemas.microsoft.com/office/powerpoint/2010/main" val="3820052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7555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274252"/>
            <a:ext cx="10758704" cy="1477328"/>
          </a:xfrm>
          <a:prstGeom prst="rect">
            <a:avLst/>
          </a:prstGeom>
          <a:noFill/>
        </p:spPr>
        <p:txBody>
          <a:bodyPr wrap="square" rtlCol="0">
            <a:spAutoFit/>
          </a:bodyPr>
          <a:lstStyle/>
          <a:p>
            <a:endParaRPr lang="es-ES" dirty="0"/>
          </a:p>
          <a:p>
            <a:pPr marL="285750" indent="-285750">
              <a:buFont typeface="Wingdings" panose="05000000000000000000" pitchFamily="2" charset="2"/>
              <a:buChar char="§"/>
            </a:pPr>
            <a:r>
              <a:rPr lang="es-ES" dirty="0"/>
              <a:t>Mostrar el histórico de clientes comunes que se han inscritos durante todo este periodo 2022,debe  aparecer en una columna la fecha de inscripción, en otra columna el nombre completo del cliente, en otra columna su cedula y en otra columna el tipo de plan.</a:t>
            </a:r>
          </a:p>
          <a:p>
            <a:endParaRPr lang="es-EC" dirty="0"/>
          </a:p>
        </p:txBody>
      </p:sp>
      <p:pic>
        <p:nvPicPr>
          <p:cNvPr id="7" name="Imagen 6" descr="Interfaz de usuario gráfica, Texto&#10;&#10;Descripción generada automáticamente">
            <a:extLst>
              <a:ext uri="{FF2B5EF4-FFF2-40B4-BE49-F238E27FC236}">
                <a16:creationId xmlns:a16="http://schemas.microsoft.com/office/drawing/2014/main" id="{0000B132-B1FB-CAF6-D7DD-6BDCA3128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109" y="2504661"/>
            <a:ext cx="8426777" cy="4268954"/>
          </a:xfrm>
          <a:prstGeom prst="rect">
            <a:avLst/>
          </a:prstGeom>
        </p:spPr>
      </p:pic>
      <p:sp>
        <p:nvSpPr>
          <p:cNvPr id="2" name="Título 1">
            <a:extLst>
              <a:ext uri="{FF2B5EF4-FFF2-40B4-BE49-F238E27FC236}">
                <a16:creationId xmlns:a16="http://schemas.microsoft.com/office/drawing/2014/main" id="{053D5FA4-A5D0-A527-31BF-E73D705C94A5}"/>
              </a:ext>
            </a:extLst>
          </p:cNvPr>
          <p:cNvSpPr>
            <a:spLocks noGrp="1"/>
          </p:cNvSpPr>
          <p:nvPr>
            <p:ph type="title" idx="4294967295"/>
          </p:nvPr>
        </p:nvSpPr>
        <p:spPr>
          <a:xfrm>
            <a:off x="4618138" y="385187"/>
            <a:ext cx="2955723" cy="1325563"/>
          </a:xfrm>
        </p:spPr>
        <p:txBody>
          <a:bodyPr/>
          <a:lstStyle/>
          <a:p>
            <a:r>
              <a:rPr lang="en-US" dirty="0">
                <a:solidFill>
                  <a:schemeClr val="bg1"/>
                </a:solidFill>
              </a:rPr>
              <a:t>Consulta 1</a:t>
            </a:r>
            <a:endParaRPr lang="en-AS" dirty="0">
              <a:solidFill>
                <a:schemeClr val="bg1"/>
              </a:solidFill>
            </a:endParaRPr>
          </a:p>
        </p:txBody>
      </p:sp>
    </p:spTree>
    <p:extLst>
      <p:ext uri="{BB962C8B-B14F-4D97-AF65-F5344CB8AC3E}">
        <p14:creationId xmlns:p14="http://schemas.microsoft.com/office/powerpoint/2010/main" val="1678006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1558019" y="1551251"/>
            <a:ext cx="8253249" cy="923330"/>
          </a:xfrm>
          <a:prstGeom prst="rect">
            <a:avLst/>
          </a:prstGeom>
          <a:noFill/>
        </p:spPr>
        <p:txBody>
          <a:bodyPr wrap="square" rtlCol="0">
            <a:spAutoFit/>
          </a:bodyPr>
          <a:lstStyle/>
          <a:p>
            <a:pPr marL="285750" indent="-285750">
              <a:buFont typeface="Wingdings" panose="05000000000000000000" pitchFamily="2" charset="2"/>
              <a:buChar char="§"/>
            </a:pPr>
            <a:r>
              <a:rPr lang="es-ES" dirty="0"/>
              <a:t>Mostrar cuantos planes a pagado cada cliente en este año 2022,debe aparecer en una columna el nombre del cliente, en otra columna su id del plan , en otra columna la cantidad de pagos</a:t>
            </a:r>
          </a:p>
        </p:txBody>
      </p:sp>
      <p:pic>
        <p:nvPicPr>
          <p:cNvPr id="6" name="Imagen 5" descr="Interfaz de usuario gráfica, Texto, Aplicación&#10;&#10;Descripción generada automáticamente con confianza media">
            <a:extLst>
              <a:ext uri="{FF2B5EF4-FFF2-40B4-BE49-F238E27FC236}">
                <a16:creationId xmlns:a16="http://schemas.microsoft.com/office/drawing/2014/main" id="{EBCE76F3-2B5B-18C1-1E3B-F4BF0423A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489" y="2474581"/>
            <a:ext cx="8719930" cy="4231019"/>
          </a:xfrm>
          <a:prstGeom prst="rect">
            <a:avLst/>
          </a:prstGeom>
        </p:spPr>
      </p:pic>
      <p:sp>
        <p:nvSpPr>
          <p:cNvPr id="5" name="Título 4">
            <a:extLst>
              <a:ext uri="{FF2B5EF4-FFF2-40B4-BE49-F238E27FC236}">
                <a16:creationId xmlns:a16="http://schemas.microsoft.com/office/drawing/2014/main" id="{73288282-F7E9-FBB9-29A2-67DE593366B6}"/>
              </a:ext>
            </a:extLst>
          </p:cNvPr>
          <p:cNvSpPr>
            <a:spLocks noGrp="1"/>
          </p:cNvSpPr>
          <p:nvPr>
            <p:ph type="title" idx="4294967295"/>
          </p:nvPr>
        </p:nvSpPr>
        <p:spPr>
          <a:xfrm>
            <a:off x="4734426" y="426805"/>
            <a:ext cx="2723147" cy="1325563"/>
          </a:xfrm>
        </p:spPr>
        <p:txBody>
          <a:bodyPr/>
          <a:lstStyle/>
          <a:p>
            <a:r>
              <a:rPr lang="en-US" dirty="0">
                <a:solidFill>
                  <a:schemeClr val="bg1"/>
                </a:solidFill>
              </a:rPr>
              <a:t>Consulta 2</a:t>
            </a:r>
            <a:endParaRPr lang="en-AS" dirty="0">
              <a:solidFill>
                <a:schemeClr val="bg1"/>
              </a:solidFill>
            </a:endParaRPr>
          </a:p>
        </p:txBody>
      </p:sp>
    </p:spTree>
    <p:extLst>
      <p:ext uri="{BB962C8B-B14F-4D97-AF65-F5344CB8AC3E}">
        <p14:creationId xmlns:p14="http://schemas.microsoft.com/office/powerpoint/2010/main" val="267310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0" y="1388303"/>
            <a:ext cx="11066023" cy="1754326"/>
          </a:xfrm>
          <a:prstGeom prst="rect">
            <a:avLst/>
          </a:prstGeom>
          <a:noFill/>
        </p:spPr>
        <p:txBody>
          <a:bodyPr wrap="square" rtlCol="0">
            <a:spAutoFit/>
          </a:bodyPr>
          <a:lstStyle/>
          <a:p>
            <a:pPr marL="285750" indent="-285750">
              <a:buFont typeface="Wingdings" panose="05000000000000000000" pitchFamily="2" charset="2"/>
              <a:buChar char="§"/>
            </a:pPr>
            <a:r>
              <a:rPr lang="es-ES" dirty="0"/>
              <a:t>Mostrar el histórico de todos los mantenimientos que se le han realizado a las maquinas del euro </a:t>
            </a:r>
            <a:r>
              <a:rPr lang="es-ES" dirty="0" err="1"/>
              <a:t>gym</a:t>
            </a:r>
            <a:r>
              <a:rPr lang="es-ES" dirty="0"/>
              <a:t>, debe aparecer en una columna el nombre del servicio técnico que realizo el mantenimiento, en otra columna el código de la maquina , en otra columna el nombre  de la maquina y en otra columna cuantas reparaciones presentan de forma individual</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p:txBody>
      </p:sp>
      <p:pic>
        <p:nvPicPr>
          <p:cNvPr id="7" name="Imagen 6" descr="Interfaz de usuario gráfica, Texto, Aplicación, Correo electrónico&#10;&#10;Descripción generada automáticamente">
            <a:extLst>
              <a:ext uri="{FF2B5EF4-FFF2-40B4-BE49-F238E27FC236}">
                <a16:creationId xmlns:a16="http://schemas.microsoft.com/office/drawing/2014/main" id="{728E97C1-6FE9-61FD-A31F-43BE340AD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025" y="2539694"/>
            <a:ext cx="8507896" cy="4172532"/>
          </a:xfrm>
          <a:prstGeom prst="rect">
            <a:avLst/>
          </a:prstGeom>
        </p:spPr>
      </p:pic>
      <p:sp>
        <p:nvSpPr>
          <p:cNvPr id="5" name="Título 4">
            <a:extLst>
              <a:ext uri="{FF2B5EF4-FFF2-40B4-BE49-F238E27FC236}">
                <a16:creationId xmlns:a16="http://schemas.microsoft.com/office/drawing/2014/main" id="{6A95792E-A839-67A7-51D2-5B10265D2658}"/>
              </a:ext>
            </a:extLst>
          </p:cNvPr>
          <p:cNvSpPr>
            <a:spLocks noGrp="1"/>
          </p:cNvSpPr>
          <p:nvPr>
            <p:ph type="title" idx="4294967295"/>
          </p:nvPr>
        </p:nvSpPr>
        <p:spPr>
          <a:xfrm>
            <a:off x="4477752" y="362531"/>
            <a:ext cx="3236495" cy="1325563"/>
          </a:xfrm>
        </p:spPr>
        <p:txBody>
          <a:bodyPr/>
          <a:lstStyle/>
          <a:p>
            <a:r>
              <a:rPr lang="en-US" dirty="0">
                <a:solidFill>
                  <a:schemeClr val="bg1"/>
                </a:solidFill>
              </a:rPr>
              <a:t>Consulta</a:t>
            </a:r>
            <a:r>
              <a:rPr lang="en-US" baseline="0" dirty="0">
                <a:solidFill>
                  <a:schemeClr val="bg1"/>
                </a:solidFill>
              </a:rPr>
              <a:t> 3</a:t>
            </a:r>
            <a:endParaRPr lang="en-AS" dirty="0">
              <a:solidFill>
                <a:schemeClr val="bg1"/>
              </a:solidFill>
            </a:endParaRPr>
          </a:p>
        </p:txBody>
      </p:sp>
    </p:spTree>
    <p:extLst>
      <p:ext uri="{BB962C8B-B14F-4D97-AF65-F5344CB8AC3E}">
        <p14:creationId xmlns:p14="http://schemas.microsoft.com/office/powerpoint/2010/main" val="214464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1"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841282" y="2924743"/>
            <a:ext cx="10509433" cy="1754326"/>
          </a:xfrm>
          <a:prstGeom prst="rect">
            <a:avLst/>
          </a:prstGeom>
          <a:noFill/>
        </p:spPr>
        <p:txBody>
          <a:bodyPr wrap="square" rtlCol="0">
            <a:spAutoFit/>
          </a:bodyPr>
          <a:lstStyle/>
          <a:p>
            <a:endParaRPr lang="es-ES" dirty="0"/>
          </a:p>
          <a:p>
            <a:pPr marL="285750" indent="-285750">
              <a:buFont typeface="Wingdings" panose="05000000000000000000" pitchFamily="2" charset="2"/>
              <a:buChar char="§"/>
            </a:pPr>
            <a:r>
              <a:rPr lang="es-ES" dirty="0"/>
              <a:t>Mostrar el histórico de compras de suplementos o accesorios deportivos realizadas por clientes universitarios registrados en euro </a:t>
            </a:r>
            <a:r>
              <a:rPr lang="es-ES" dirty="0" err="1"/>
              <a:t>gym</a:t>
            </a:r>
            <a:r>
              <a:rPr lang="es-ES" dirty="0"/>
              <a:t> ,debe aparecer en una columna la fecha de la compra, en otra columna el código del cliente en otra columna el nombre del cliente, en otra columna el detalle que especifica que es cliente universitario, en otra columna el nombre del suplemento o accesorio que compro, en otra columna la cantidad de dichos productos en otra columna el precio y en otra columna el subtotal.</a:t>
            </a:r>
          </a:p>
        </p:txBody>
      </p:sp>
      <p:sp>
        <p:nvSpPr>
          <p:cNvPr id="5" name="Título 4">
            <a:extLst>
              <a:ext uri="{FF2B5EF4-FFF2-40B4-BE49-F238E27FC236}">
                <a16:creationId xmlns:a16="http://schemas.microsoft.com/office/drawing/2014/main" id="{61FA8CF8-A6A8-6A24-7D6D-0060BDE0157F}"/>
              </a:ext>
            </a:extLst>
          </p:cNvPr>
          <p:cNvSpPr>
            <a:spLocks noGrp="1"/>
          </p:cNvSpPr>
          <p:nvPr>
            <p:ph type="title" idx="4294967295"/>
          </p:nvPr>
        </p:nvSpPr>
        <p:spPr>
          <a:xfrm>
            <a:off x="4428547" y="505593"/>
            <a:ext cx="2966864" cy="1106905"/>
          </a:xfrm>
        </p:spPr>
        <p:txBody>
          <a:bodyPr/>
          <a:lstStyle/>
          <a:p>
            <a:r>
              <a:rPr lang="en-US" dirty="0">
                <a:solidFill>
                  <a:schemeClr val="bg1"/>
                </a:solidFill>
              </a:rPr>
              <a:t>Consulta 4</a:t>
            </a:r>
            <a:endParaRPr lang="en-AS" dirty="0">
              <a:solidFill>
                <a:schemeClr val="bg1"/>
              </a:solidFill>
            </a:endParaRPr>
          </a:p>
        </p:txBody>
      </p:sp>
    </p:spTree>
    <p:extLst>
      <p:ext uri="{BB962C8B-B14F-4D97-AF65-F5344CB8AC3E}">
        <p14:creationId xmlns:p14="http://schemas.microsoft.com/office/powerpoint/2010/main" val="1879984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descr="Interfaz de usuario gráfica, Texto, Aplicación&#10;&#10;Descripción generada automáticamente">
            <a:extLst>
              <a:ext uri="{FF2B5EF4-FFF2-40B4-BE49-F238E27FC236}">
                <a16:creationId xmlns:a16="http://schemas.microsoft.com/office/drawing/2014/main" id="{55790E60-2CAB-2E74-3DE9-6A2AFC2DC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950" y="1499770"/>
            <a:ext cx="8660214" cy="3236706"/>
          </a:xfrm>
          <a:prstGeom prst="rect">
            <a:avLst/>
          </a:prstGeom>
        </p:spPr>
      </p:pic>
      <p:pic>
        <p:nvPicPr>
          <p:cNvPr id="8" name="Imagen 7" descr="Interfaz de usuario gráfica, Texto, Aplicación, Correo electrónico&#10;&#10;Descripción generada automáticamente">
            <a:extLst>
              <a:ext uri="{FF2B5EF4-FFF2-40B4-BE49-F238E27FC236}">
                <a16:creationId xmlns:a16="http://schemas.microsoft.com/office/drawing/2014/main" id="{00213233-8DBD-09ED-5A26-1310AB579A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20" y="4829090"/>
            <a:ext cx="11107700" cy="2010056"/>
          </a:xfrm>
          <a:prstGeom prst="rect">
            <a:avLst/>
          </a:prstGeom>
        </p:spPr>
      </p:pic>
      <p:sp>
        <p:nvSpPr>
          <p:cNvPr id="4" name="Título 3">
            <a:extLst>
              <a:ext uri="{FF2B5EF4-FFF2-40B4-BE49-F238E27FC236}">
                <a16:creationId xmlns:a16="http://schemas.microsoft.com/office/drawing/2014/main" id="{D60DC4FC-B31A-687D-B287-48FC35543FF2}"/>
              </a:ext>
            </a:extLst>
          </p:cNvPr>
          <p:cNvSpPr>
            <a:spLocks noGrp="1"/>
          </p:cNvSpPr>
          <p:nvPr>
            <p:ph type="title" idx="4294967295"/>
          </p:nvPr>
        </p:nvSpPr>
        <p:spPr>
          <a:xfrm>
            <a:off x="4371252" y="340587"/>
            <a:ext cx="2899611" cy="1325563"/>
          </a:xfrm>
        </p:spPr>
        <p:txBody>
          <a:bodyPr/>
          <a:lstStyle/>
          <a:p>
            <a:r>
              <a:rPr lang="en-US" dirty="0">
                <a:solidFill>
                  <a:schemeClr val="bg1"/>
                </a:solidFill>
              </a:rPr>
              <a:t>Consulta</a:t>
            </a:r>
            <a:r>
              <a:rPr lang="en-US" baseline="0" dirty="0">
                <a:solidFill>
                  <a:schemeClr val="bg1"/>
                </a:solidFill>
              </a:rPr>
              <a:t> 4</a:t>
            </a:r>
            <a:endParaRPr lang="en-AS" dirty="0">
              <a:solidFill>
                <a:schemeClr val="bg1"/>
              </a:solidFill>
            </a:endParaRPr>
          </a:p>
        </p:txBody>
      </p:sp>
    </p:spTree>
    <p:extLst>
      <p:ext uri="{BB962C8B-B14F-4D97-AF65-F5344CB8AC3E}">
        <p14:creationId xmlns:p14="http://schemas.microsoft.com/office/powerpoint/2010/main" val="3330658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nterfaz de usuario gráfica, Texto, Aplicación&#10;&#10;Descripción generada automáticamente">
            <a:extLst>
              <a:ext uri="{FF2B5EF4-FFF2-40B4-BE49-F238E27FC236}">
                <a16:creationId xmlns:a16="http://schemas.microsoft.com/office/drawing/2014/main" id="{38351BA7-BF23-7A61-A0B6-86CF920C0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85" y="1388303"/>
            <a:ext cx="11804029" cy="5589991"/>
          </a:xfrm>
          <a:prstGeom prst="rect">
            <a:avLst/>
          </a:prstGeom>
        </p:spPr>
      </p:pic>
      <p:sp>
        <p:nvSpPr>
          <p:cNvPr id="4" name="Título 3">
            <a:extLst>
              <a:ext uri="{FF2B5EF4-FFF2-40B4-BE49-F238E27FC236}">
                <a16:creationId xmlns:a16="http://schemas.microsoft.com/office/drawing/2014/main" id="{C8C39609-7759-4040-242A-1A0260336E1A}"/>
              </a:ext>
            </a:extLst>
          </p:cNvPr>
          <p:cNvSpPr>
            <a:spLocks noGrp="1"/>
          </p:cNvSpPr>
          <p:nvPr>
            <p:ph type="title" idx="4294967295"/>
          </p:nvPr>
        </p:nvSpPr>
        <p:spPr>
          <a:xfrm>
            <a:off x="4593309" y="824447"/>
            <a:ext cx="3377339" cy="456285"/>
          </a:xfrm>
        </p:spPr>
        <p:txBody>
          <a:bodyPr>
            <a:normAutofit fontScale="90000"/>
          </a:bodyPr>
          <a:lstStyle/>
          <a:p>
            <a:r>
              <a:rPr lang="en-US" dirty="0">
                <a:solidFill>
                  <a:schemeClr val="bg1"/>
                </a:solidFill>
              </a:rPr>
              <a:t>Cursor</a:t>
            </a:r>
            <a:endParaRPr lang="en-AS" dirty="0">
              <a:solidFill>
                <a:schemeClr val="bg1"/>
              </a:solidFill>
            </a:endParaRPr>
          </a:p>
        </p:txBody>
      </p:sp>
    </p:spTree>
    <p:extLst>
      <p:ext uri="{BB962C8B-B14F-4D97-AF65-F5344CB8AC3E}">
        <p14:creationId xmlns:p14="http://schemas.microsoft.com/office/powerpoint/2010/main" val="3559650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707744"/>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bg1"/>
                </a:solidFill>
              </a:rPr>
              <a:t> </a:t>
            </a: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descr="Interfaz de usuario gráfica, Texto, Aplicación&#10;&#10;Descripción generada automáticamente">
            <a:extLst>
              <a:ext uri="{FF2B5EF4-FFF2-40B4-BE49-F238E27FC236}">
                <a16:creationId xmlns:a16="http://schemas.microsoft.com/office/drawing/2014/main" id="{465B1E80-D05E-7BA1-DB34-D169A20AF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799" y="1867335"/>
            <a:ext cx="8788862" cy="4990665"/>
          </a:xfrm>
          <a:prstGeom prst="rect">
            <a:avLst/>
          </a:prstGeom>
        </p:spPr>
      </p:pic>
      <p:sp>
        <p:nvSpPr>
          <p:cNvPr id="8" name="CuadroTexto 7">
            <a:extLst>
              <a:ext uri="{FF2B5EF4-FFF2-40B4-BE49-F238E27FC236}">
                <a16:creationId xmlns:a16="http://schemas.microsoft.com/office/drawing/2014/main" id="{9AD3EE15-70F3-F8E3-444F-871BA547623C}"/>
              </a:ext>
            </a:extLst>
          </p:cNvPr>
          <p:cNvSpPr txBox="1"/>
          <p:nvPr/>
        </p:nvSpPr>
        <p:spPr>
          <a:xfrm>
            <a:off x="327991" y="1498003"/>
            <a:ext cx="11536017" cy="369332"/>
          </a:xfrm>
          <a:prstGeom prst="rect">
            <a:avLst/>
          </a:prstGeom>
          <a:noFill/>
        </p:spPr>
        <p:txBody>
          <a:bodyPr wrap="square">
            <a:spAutoFit/>
          </a:bodyPr>
          <a:lstStyle/>
          <a:p>
            <a:r>
              <a:rPr lang="es-ES" dirty="0"/>
              <a:t>PROCEDIMIENTO ALMACENADO Que muestre cuantos productos productos ha comprado cada cliente </a:t>
            </a:r>
            <a:endParaRPr lang="en-AS" dirty="0"/>
          </a:p>
        </p:txBody>
      </p:sp>
      <p:sp>
        <p:nvSpPr>
          <p:cNvPr id="4" name="Título 3">
            <a:extLst>
              <a:ext uri="{FF2B5EF4-FFF2-40B4-BE49-F238E27FC236}">
                <a16:creationId xmlns:a16="http://schemas.microsoft.com/office/drawing/2014/main" id="{302E8342-585E-AEED-29CA-B7E7CD17612A}"/>
              </a:ext>
            </a:extLst>
          </p:cNvPr>
          <p:cNvSpPr>
            <a:spLocks noGrp="1"/>
          </p:cNvSpPr>
          <p:nvPr>
            <p:ph type="title" idx="4294967295"/>
          </p:nvPr>
        </p:nvSpPr>
        <p:spPr>
          <a:xfrm>
            <a:off x="2106624" y="461488"/>
            <a:ext cx="10515600" cy="1325563"/>
          </a:xfrm>
        </p:spPr>
        <p:txBody>
          <a:bodyPr/>
          <a:lstStyle/>
          <a:p>
            <a:r>
              <a:rPr lang="en-US" dirty="0" err="1">
                <a:solidFill>
                  <a:schemeClr val="bg1"/>
                </a:solidFill>
              </a:rPr>
              <a:t>Procedimiento</a:t>
            </a:r>
            <a:r>
              <a:rPr lang="en-US" baseline="0" dirty="0">
                <a:solidFill>
                  <a:schemeClr val="bg1"/>
                </a:solidFill>
              </a:rPr>
              <a:t> </a:t>
            </a:r>
            <a:r>
              <a:rPr lang="en-US" baseline="0" dirty="0" err="1">
                <a:solidFill>
                  <a:schemeClr val="bg1"/>
                </a:solidFill>
              </a:rPr>
              <a:t>almacenado</a:t>
            </a:r>
            <a:endParaRPr lang="en-AS" dirty="0">
              <a:solidFill>
                <a:schemeClr val="bg1"/>
              </a:solidFill>
            </a:endParaRPr>
          </a:p>
        </p:txBody>
      </p:sp>
    </p:spTree>
    <p:extLst>
      <p:ext uri="{BB962C8B-B14F-4D97-AF65-F5344CB8AC3E}">
        <p14:creationId xmlns:p14="http://schemas.microsoft.com/office/powerpoint/2010/main" val="286923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90537" y="1743395"/>
            <a:ext cx="11210925" cy="5114605"/>
          </a:xfrm>
          <a:prstGeom prst="rect">
            <a:avLst/>
          </a:prstGeom>
          <a:noFill/>
        </p:spPr>
        <p:txBody>
          <a:bodyPr wrap="square" rtlCol="0">
            <a:spAutoFit/>
          </a:bodyPr>
          <a:lstStyle/>
          <a:p>
            <a:pPr algn="just">
              <a:lnSpc>
                <a:spcPct val="107000"/>
              </a:lnSpc>
              <a:spcAft>
                <a:spcPts val="800"/>
              </a:spcAft>
            </a:pPr>
            <a:r>
              <a:rPr lang="es-ES" sz="1800" dirty="0">
                <a:effectLst/>
                <a:ea typeface="Calibri" panose="020F0502020204030204" pitchFamily="34" charset="0"/>
                <a:cs typeface="Times New Roman" panose="02020603050405020304" pitchFamily="18" charset="0"/>
              </a:rPr>
              <a:t>La cadena de gimnasios </a:t>
            </a:r>
            <a:r>
              <a:rPr lang="en-AS" sz="1800" dirty="0">
                <a:effectLst/>
                <a:ea typeface="Calibri" panose="020F0502020204030204" pitchFamily="34" charset="0"/>
                <a:cs typeface="Times New Roman" panose="02020603050405020304" pitchFamily="18" charset="0"/>
              </a:rPr>
              <a:t>“</a:t>
            </a:r>
            <a:r>
              <a:rPr lang="es-ES" sz="1800" dirty="0">
                <a:effectLst/>
                <a:ea typeface="Calibri" panose="020F0502020204030204" pitchFamily="34" charset="0"/>
                <a:cs typeface="Times New Roman" panose="02020603050405020304" pitchFamily="18" charset="0"/>
              </a:rPr>
              <a:t>Euro </a:t>
            </a:r>
            <a:r>
              <a:rPr lang="es-ES" sz="1800" dirty="0" err="1">
                <a:effectLst/>
                <a:ea typeface="Calibri" panose="020F0502020204030204" pitchFamily="34" charset="0"/>
                <a:cs typeface="Times New Roman" panose="02020603050405020304" pitchFamily="18" charset="0"/>
              </a:rPr>
              <a:t>Gym</a:t>
            </a:r>
            <a:r>
              <a:rPr lang="en-AS" sz="1800" dirty="0">
                <a:effectLst/>
                <a:ea typeface="Calibri" panose="020F0502020204030204" pitchFamily="34" charset="0"/>
                <a:cs typeface="Times New Roman" panose="02020603050405020304" pitchFamily="18" charset="0"/>
              </a:rPr>
              <a:t>”</a:t>
            </a:r>
            <a:r>
              <a:rPr lang="es-ES" sz="1800" dirty="0">
                <a:effectLst/>
                <a:ea typeface="Calibri" panose="020F0502020204030204" pitchFamily="34" charset="0"/>
                <a:cs typeface="Times New Roman" panose="02020603050405020304" pitchFamily="18" charset="0"/>
              </a:rPr>
              <a:t> solicita que se desarrolle una estructura de base de datos que le permita administrar los gimnasios en su posesión, administrar en estos sus clientes y empleados; cada gimnasio cuenta con empleados de varios tipos tales como administrador, recepcionistas, entrenadores, mantenimiento.</a:t>
            </a:r>
            <a:endParaRPr lang="en-US" dirty="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ea typeface="Calibri" panose="020F0502020204030204" pitchFamily="34" charset="0"/>
                <a:cs typeface="Times New Roman" panose="02020603050405020304" pitchFamily="18" charset="0"/>
              </a:rPr>
              <a:t>De cada uno de estos tipos de empleados se tiene el código de empleado, cedula, nombres y apellidos, provincia, dirección, fecha de nacimiento, fecha de contratación, número telefónico y función que realiza.</a:t>
            </a:r>
            <a:endParaRPr lang="en-AS" sz="18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ea typeface="Calibri" panose="020F0502020204030204" pitchFamily="34" charset="0"/>
                <a:cs typeface="Times New Roman" panose="02020603050405020304" pitchFamily="18" charset="0"/>
              </a:rPr>
              <a:t>De los clientes registrados se tiene los datos de cedula, nombres y apellidos, teléfono, fecha de registro, provincia, si el cliente es estudiante Universitario se debe añadir el tipo de membresía, fecha de suscripción, nombre de la Universidad</a:t>
            </a:r>
            <a:r>
              <a:rPr lang="en-US" dirty="0">
                <a:ea typeface="Calibri" panose="020F0502020204030204" pitchFamily="34" charset="0"/>
                <a:cs typeface="Times New Roman" panose="02020603050405020304" pitchFamily="18" charset="0"/>
              </a:rPr>
              <a:t> y </a:t>
            </a:r>
            <a:r>
              <a:rPr lang="es-ES" dirty="0">
                <a:ea typeface="Calibri" panose="020F0502020204030204" pitchFamily="34" charset="0"/>
                <a:cs typeface="Times New Roman" panose="02020603050405020304" pitchFamily="18" charset="0"/>
              </a:rPr>
              <a:t>p</a:t>
            </a:r>
            <a:r>
              <a:rPr lang="es-ES" sz="1800" dirty="0">
                <a:effectLst/>
                <a:ea typeface="Calibri" panose="020F0502020204030204" pitchFamily="34" charset="0"/>
                <a:cs typeface="Times New Roman" panose="02020603050405020304" pitchFamily="18" charset="0"/>
              </a:rPr>
              <a:t>ara el cliente común se debe añadir el tipo de membresía, fecha de suscripción</a:t>
            </a:r>
            <a:endParaRPr lang="en-AS" sz="18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ea typeface="Calibri" panose="020F0502020204030204" pitchFamily="34" charset="0"/>
                <a:cs typeface="Times New Roman" panose="02020603050405020304" pitchFamily="18" charset="0"/>
              </a:rPr>
              <a:t>Para poder entrenar en cualquier lugar del país donde se cuente con una sucursal del Euro </a:t>
            </a:r>
            <a:r>
              <a:rPr lang="es-ES" sz="1800" dirty="0" err="1">
                <a:effectLst/>
                <a:ea typeface="Calibri" panose="020F0502020204030204" pitchFamily="34" charset="0"/>
                <a:cs typeface="Times New Roman" panose="02020603050405020304" pitchFamily="18" charset="0"/>
              </a:rPr>
              <a:t>Gym</a:t>
            </a:r>
            <a:r>
              <a:rPr lang="es-ES" sz="1800" dirty="0">
                <a:effectLst/>
                <a:ea typeface="Calibri" panose="020F0502020204030204" pitchFamily="34" charset="0"/>
                <a:cs typeface="Times New Roman" panose="02020603050405020304" pitchFamily="18" charset="0"/>
              </a:rPr>
              <a:t> el cliente debe de contar como cliente activo.</a:t>
            </a:r>
          </a:p>
          <a:p>
            <a:pPr algn="just">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Los entrenadores pueden establecer una rutina de acuerdo a el tipo de cliente; el sistema también debe incluir un plan de facturación por el pago de mensualidad o por el la compra de algún suplemento o accesorio deportivo.</a:t>
            </a: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AS" sz="1800" dirty="0">
                <a:effectLst/>
                <a:ea typeface="Calibri" panose="020F0502020204030204" pitchFamily="34" charset="0"/>
                <a:cs typeface="Times New Roman" panose="02020603050405020304" pitchFamily="18" charset="0"/>
              </a:rPr>
              <a:t> </a:t>
            </a:r>
          </a:p>
          <a:p>
            <a:endParaRPr lang="es-ES" dirty="0"/>
          </a:p>
          <a:p>
            <a:endParaRPr lang="es-ES" dirty="0"/>
          </a:p>
        </p:txBody>
      </p:sp>
    </p:spTree>
    <p:extLst>
      <p:ext uri="{BB962C8B-B14F-4D97-AF65-F5344CB8AC3E}">
        <p14:creationId xmlns:p14="http://schemas.microsoft.com/office/powerpoint/2010/main" val="351775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1C1048D2-73EF-EE24-5F41-DF3E1616A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3290"/>
            <a:ext cx="11741426" cy="5385856"/>
          </a:xfrm>
          <a:prstGeom prst="rect">
            <a:avLst/>
          </a:prstGeom>
        </p:spPr>
      </p:pic>
      <p:sp>
        <p:nvSpPr>
          <p:cNvPr id="4" name="Título 3">
            <a:extLst>
              <a:ext uri="{FF2B5EF4-FFF2-40B4-BE49-F238E27FC236}">
                <a16:creationId xmlns:a16="http://schemas.microsoft.com/office/drawing/2014/main" id="{B43FAACC-E12E-A963-D6B3-7580C41B0574}"/>
              </a:ext>
            </a:extLst>
          </p:cNvPr>
          <p:cNvSpPr>
            <a:spLocks noGrp="1"/>
          </p:cNvSpPr>
          <p:nvPr>
            <p:ph type="title" idx="4294967295"/>
          </p:nvPr>
        </p:nvSpPr>
        <p:spPr>
          <a:xfrm>
            <a:off x="5100065" y="371957"/>
            <a:ext cx="2571595" cy="1325563"/>
          </a:xfrm>
        </p:spPr>
        <p:txBody>
          <a:bodyPr/>
          <a:lstStyle/>
          <a:p>
            <a:r>
              <a:rPr lang="en-AS" dirty="0">
                <a:solidFill>
                  <a:schemeClr val="bg1"/>
                </a:solidFill>
              </a:rPr>
              <a:t>T</a:t>
            </a:r>
            <a:r>
              <a:rPr lang="en-US" dirty="0">
                <a:solidFill>
                  <a:schemeClr val="bg1"/>
                </a:solidFill>
              </a:rPr>
              <a:t>rigger</a:t>
            </a:r>
            <a:endParaRPr lang="en-AS" dirty="0">
              <a:solidFill>
                <a:schemeClr val="bg1"/>
              </a:solidFill>
            </a:endParaRPr>
          </a:p>
        </p:txBody>
      </p:sp>
    </p:spTree>
    <p:extLst>
      <p:ext uri="{BB962C8B-B14F-4D97-AF65-F5344CB8AC3E}">
        <p14:creationId xmlns:p14="http://schemas.microsoft.com/office/powerpoint/2010/main" val="2102179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descr="Texto&#10;&#10;Descripción generada automáticamente">
            <a:extLst>
              <a:ext uri="{FF2B5EF4-FFF2-40B4-BE49-F238E27FC236}">
                <a16:creationId xmlns:a16="http://schemas.microsoft.com/office/drawing/2014/main" id="{B749CF8F-8F4D-5E17-6F3A-6AB76D164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278" y="1388303"/>
            <a:ext cx="5115339" cy="2876951"/>
          </a:xfrm>
          <a:prstGeom prst="rect">
            <a:avLst/>
          </a:prstGeom>
        </p:spPr>
      </p:pic>
      <p:pic>
        <p:nvPicPr>
          <p:cNvPr id="10" name="Imagen 9" descr="Interfaz de usuario gráfica, Texto, Aplicación&#10;&#10;Descripción generada automáticamente con confianza media">
            <a:extLst>
              <a:ext uri="{FF2B5EF4-FFF2-40B4-BE49-F238E27FC236}">
                <a16:creationId xmlns:a16="http://schemas.microsoft.com/office/drawing/2014/main" id="{8504AA8B-3535-4A85-A636-EA40FF7369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681944"/>
            <a:ext cx="5219051" cy="1891133"/>
          </a:xfrm>
          <a:prstGeom prst="rect">
            <a:avLst/>
          </a:prstGeom>
        </p:spPr>
      </p:pic>
      <p:pic>
        <p:nvPicPr>
          <p:cNvPr id="12" name="Imagen 11" descr="Tabla&#10;&#10;Descripción generada automáticamente">
            <a:extLst>
              <a:ext uri="{FF2B5EF4-FFF2-40B4-BE49-F238E27FC236}">
                <a16:creationId xmlns:a16="http://schemas.microsoft.com/office/drawing/2014/main" id="{5962D9D6-687F-E45B-F238-8DEEC8D795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555" y="4474195"/>
            <a:ext cx="5219051" cy="2231405"/>
          </a:xfrm>
          <a:prstGeom prst="rect">
            <a:avLst/>
          </a:prstGeom>
        </p:spPr>
      </p:pic>
      <p:sp>
        <p:nvSpPr>
          <p:cNvPr id="4" name="Título 3">
            <a:extLst>
              <a:ext uri="{FF2B5EF4-FFF2-40B4-BE49-F238E27FC236}">
                <a16:creationId xmlns:a16="http://schemas.microsoft.com/office/drawing/2014/main" id="{7DBEF85E-A80B-D213-C1C7-49656813AD75}"/>
              </a:ext>
            </a:extLst>
          </p:cNvPr>
          <p:cNvSpPr>
            <a:spLocks noGrp="1"/>
          </p:cNvSpPr>
          <p:nvPr>
            <p:ph type="title" idx="4294967295"/>
          </p:nvPr>
        </p:nvSpPr>
        <p:spPr>
          <a:xfrm>
            <a:off x="5063289" y="353103"/>
            <a:ext cx="2065421" cy="1325563"/>
          </a:xfrm>
        </p:spPr>
        <p:txBody>
          <a:bodyPr/>
          <a:lstStyle/>
          <a:p>
            <a:r>
              <a:rPr lang="en-AS" dirty="0">
                <a:solidFill>
                  <a:schemeClr val="bg1"/>
                </a:solidFill>
              </a:rPr>
              <a:t>T</a:t>
            </a:r>
            <a:r>
              <a:rPr lang="en-US" dirty="0">
                <a:solidFill>
                  <a:schemeClr val="bg1"/>
                </a:solidFill>
              </a:rPr>
              <a:t>rigger</a:t>
            </a:r>
            <a:endParaRPr lang="en-AS" dirty="0">
              <a:solidFill>
                <a:schemeClr val="bg1"/>
              </a:solidFill>
            </a:endParaRPr>
          </a:p>
        </p:txBody>
      </p:sp>
    </p:spTree>
    <p:extLst>
      <p:ext uri="{BB962C8B-B14F-4D97-AF65-F5344CB8AC3E}">
        <p14:creationId xmlns:p14="http://schemas.microsoft.com/office/powerpoint/2010/main" val="503050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2120348" y="3041746"/>
            <a:ext cx="8210978" cy="1173463"/>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https://github.com/Menendez-2022/Universo_Discurso_GYMNASIO_Menendez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ítulo 3">
            <a:extLst>
              <a:ext uri="{FF2B5EF4-FFF2-40B4-BE49-F238E27FC236}">
                <a16:creationId xmlns:a16="http://schemas.microsoft.com/office/drawing/2014/main" id="{F380287C-0FB4-87AE-546A-9663CF184C72}"/>
              </a:ext>
            </a:extLst>
          </p:cNvPr>
          <p:cNvSpPr>
            <a:spLocks noGrp="1"/>
          </p:cNvSpPr>
          <p:nvPr>
            <p:ph type="title" idx="4294967295"/>
          </p:nvPr>
        </p:nvSpPr>
        <p:spPr>
          <a:xfrm>
            <a:off x="4423105" y="371957"/>
            <a:ext cx="3605463" cy="1325563"/>
          </a:xfrm>
        </p:spPr>
        <p:txBody>
          <a:bodyPr/>
          <a:lstStyle/>
          <a:p>
            <a:r>
              <a:rPr lang="en-US" dirty="0">
                <a:solidFill>
                  <a:schemeClr val="bg1"/>
                </a:solidFill>
              </a:rPr>
              <a:t>Enlace </a:t>
            </a:r>
            <a:r>
              <a:rPr lang="en-US" dirty="0" err="1">
                <a:solidFill>
                  <a:schemeClr val="bg1"/>
                </a:solidFill>
              </a:rPr>
              <a:t>GitHut</a:t>
            </a:r>
            <a:endParaRPr lang="en-AS" dirty="0">
              <a:solidFill>
                <a:schemeClr val="bg1"/>
              </a:solidFill>
            </a:endParaRPr>
          </a:p>
        </p:txBody>
      </p:sp>
    </p:spTree>
    <p:extLst>
      <p:ext uri="{BB962C8B-B14F-4D97-AF65-F5344CB8AC3E}">
        <p14:creationId xmlns:p14="http://schemas.microsoft.com/office/powerpoint/2010/main" val="1111430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755237" y="1997839"/>
            <a:ext cx="10628379" cy="3749553"/>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Aplicar un Sistema de Gestión para el gimnasio “Euro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Gym</a:t>
            </a:r>
            <a:r>
              <a:rPr lang="es-ES" sz="1800" dirty="0">
                <a:effectLst/>
                <a:latin typeface="Calibri" panose="020F0502020204030204" pitchFamily="34" charset="0"/>
                <a:ea typeface="Calibri" panose="020F0502020204030204" pitchFamily="34" charset="0"/>
                <a:cs typeface="Times New Roman" panose="02020603050405020304" pitchFamily="18" charset="0"/>
              </a:rPr>
              <a:t>”, facilitará al administrador gestionar los datos de manera adecuada y correcta de los usuarios.</a:t>
            </a: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Usar cursor nos puedes implicar mucho la tarea de programar un script en otro lenguaje de programación y estos son muy útiles sobre todo cuando no podemos tener todas las columnas que necesitamos en un solo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select</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Los procedimientos almacenados son instrucciones que se utilizan para ejecutar una acción y quedan guardadas en el servidor y después de haber creado, modificado o eliminado alguna acción, se debe ejecutar la acción y comprobar si funciona adecuadamente.</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Un </a:t>
            </a:r>
            <a:r>
              <a:rPr lang="es-ES" dirty="0" err="1">
                <a:latin typeface="Calibri" panose="020F0502020204030204" pitchFamily="34" charset="0"/>
                <a:ea typeface="Calibri" panose="020F0502020204030204" pitchFamily="34" charset="0"/>
                <a:cs typeface="Times New Roman" panose="02020603050405020304" pitchFamily="18" charset="0"/>
              </a:rPr>
              <a:t>trigger</a:t>
            </a:r>
            <a:r>
              <a:rPr lang="es-ES" dirty="0">
                <a:latin typeface="Calibri" panose="020F0502020204030204" pitchFamily="34" charset="0"/>
                <a:ea typeface="Calibri" panose="020F0502020204030204" pitchFamily="34" charset="0"/>
                <a:cs typeface="Times New Roman" panose="02020603050405020304" pitchFamily="18" charset="0"/>
              </a:rPr>
              <a:t> es una clase especial de procedimiento almacenado que se ejecuta automáticamente y solo se pueden aplicar a una tabla especifica, es decir un </a:t>
            </a:r>
            <a:r>
              <a:rPr lang="es-ES" dirty="0" err="1">
                <a:latin typeface="Calibri" panose="020F0502020204030204" pitchFamily="34" charset="0"/>
                <a:ea typeface="Calibri" panose="020F0502020204030204" pitchFamily="34" charset="0"/>
                <a:cs typeface="Times New Roman" panose="02020603050405020304" pitchFamily="18" charset="0"/>
              </a:rPr>
              <a:t>trigger</a:t>
            </a:r>
            <a:r>
              <a:rPr lang="es-ES" dirty="0">
                <a:latin typeface="Calibri" panose="020F0502020204030204" pitchFamily="34" charset="0"/>
                <a:ea typeface="Calibri" panose="020F0502020204030204" pitchFamily="34" charset="0"/>
                <a:cs typeface="Times New Roman" panose="02020603050405020304" pitchFamily="18" charset="0"/>
              </a:rPr>
              <a:t> no sirve para dos o mas tablas.</a:t>
            </a: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ítulo 4">
            <a:extLst>
              <a:ext uri="{FF2B5EF4-FFF2-40B4-BE49-F238E27FC236}">
                <a16:creationId xmlns:a16="http://schemas.microsoft.com/office/drawing/2014/main" id="{ACA0DE04-FEC7-D597-D71C-4BFEB0E1711E}"/>
              </a:ext>
            </a:extLst>
          </p:cNvPr>
          <p:cNvSpPr>
            <a:spLocks noGrp="1"/>
          </p:cNvSpPr>
          <p:nvPr>
            <p:ph type="title" idx="4294967295"/>
          </p:nvPr>
        </p:nvSpPr>
        <p:spPr>
          <a:xfrm>
            <a:off x="4242631" y="447826"/>
            <a:ext cx="3653589" cy="1325563"/>
          </a:xfrm>
        </p:spPr>
        <p:txBody>
          <a:bodyPr/>
          <a:lstStyle/>
          <a:p>
            <a:r>
              <a:rPr lang="en-US" dirty="0" err="1">
                <a:solidFill>
                  <a:schemeClr val="bg1"/>
                </a:solidFill>
              </a:rPr>
              <a:t>Conclusiones</a:t>
            </a:r>
            <a:endParaRPr lang="en-AS" dirty="0">
              <a:solidFill>
                <a:schemeClr val="bg1"/>
              </a:solidFill>
            </a:endParaRPr>
          </a:p>
        </p:txBody>
      </p:sp>
    </p:spTree>
    <p:extLst>
      <p:ext uri="{BB962C8B-B14F-4D97-AF65-F5344CB8AC3E}">
        <p14:creationId xmlns:p14="http://schemas.microsoft.com/office/powerpoint/2010/main" val="367109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9" name="Imagen 8" descr="Una captura de pantalla de una computadora&#10;&#10;Descripción generada automáticamente">
            <a:extLst>
              <a:ext uri="{FF2B5EF4-FFF2-40B4-BE49-F238E27FC236}">
                <a16:creationId xmlns:a16="http://schemas.microsoft.com/office/drawing/2014/main" id="{DAC297CD-FF6D-B4FC-E3EC-009AC736F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6588"/>
            <a:ext cx="12192000" cy="5220429"/>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a:t>
            </a:r>
            <a:r>
              <a:rPr lang="es-ES" sz="3200" baseline="0" dirty="0">
                <a:solidFill>
                  <a:schemeClr val="bg1"/>
                </a:solidFill>
                <a:ea typeface="+mj-lt"/>
                <a:cs typeface="+mj-lt"/>
              </a:rPr>
              <a:t> Lógico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Diagrama, Esquemático&#10;&#10;Descripción generada automáticamente">
            <a:extLst>
              <a:ext uri="{FF2B5EF4-FFF2-40B4-BE49-F238E27FC236}">
                <a16:creationId xmlns:a16="http://schemas.microsoft.com/office/drawing/2014/main" id="{A967A22B-39BB-DE20-2EF1-400101AD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70629"/>
            <a:ext cx="12191999" cy="5553850"/>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Creación</a:t>
            </a:r>
            <a:r>
              <a:rPr lang="es-ES" sz="3200" baseline="0" dirty="0">
                <a:solidFill>
                  <a:schemeClr val="bg1"/>
                </a:solidFill>
                <a:ea typeface="+mj-lt"/>
                <a:cs typeface="+mj-lt"/>
              </a:rPr>
              <a:t> de las entidades en PostgreSQL</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Texto&#10;&#10;Descripción generada automáticamente">
            <a:extLst>
              <a:ext uri="{FF2B5EF4-FFF2-40B4-BE49-F238E27FC236}">
                <a16:creationId xmlns:a16="http://schemas.microsoft.com/office/drawing/2014/main" id="{A8D7E9A6-1DC8-3ABE-3E62-3D950BEC1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88302"/>
            <a:ext cx="5803280" cy="5469697"/>
          </a:xfrm>
          <a:prstGeom prst="rect">
            <a:avLst/>
          </a:prstGeom>
        </p:spPr>
      </p:pic>
      <p:pic>
        <p:nvPicPr>
          <p:cNvPr id="9" name="Imagen 8" descr="Texto&#10;&#10;Descripción generada automáticamente">
            <a:extLst>
              <a:ext uri="{FF2B5EF4-FFF2-40B4-BE49-F238E27FC236}">
                <a16:creationId xmlns:a16="http://schemas.microsoft.com/office/drawing/2014/main" id="{2DCDCEAC-7A3E-45D3-AD30-80BFDB32FC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501470"/>
            <a:ext cx="5803280" cy="5222887"/>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AA4F306D-0B85-4E4A-8897-78ADE5673BC0}"/>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E0EB925F-5854-436E-9C41-2DBB7D43259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pic>
        <p:nvPicPr>
          <p:cNvPr id="5" name="Imagen 4" descr="Imagen que contiene Texto&#10;&#10;Descripción generada automáticamente">
            <a:extLst>
              <a:ext uri="{FF2B5EF4-FFF2-40B4-BE49-F238E27FC236}">
                <a16:creationId xmlns:a16="http://schemas.microsoft.com/office/drawing/2014/main" id="{9F477CE0-FAA5-D27C-9FF3-48C3F250F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7157"/>
            <a:ext cx="5261317" cy="5450843"/>
          </a:xfrm>
          <a:prstGeom prst="rect">
            <a:avLst/>
          </a:prstGeom>
        </p:spPr>
      </p:pic>
      <p:pic>
        <p:nvPicPr>
          <p:cNvPr id="9" name="Imagen 8" descr="Texto&#10;&#10;Descripción generada automáticamente">
            <a:extLst>
              <a:ext uri="{FF2B5EF4-FFF2-40B4-BE49-F238E27FC236}">
                <a16:creationId xmlns:a16="http://schemas.microsoft.com/office/drawing/2014/main" id="{441EF1AF-6B9F-8215-0C9F-6031F78D4B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05630"/>
            <a:ext cx="5894363" cy="5333515"/>
          </a:xfrm>
          <a:prstGeom prst="rect">
            <a:avLst/>
          </a:prstGeom>
        </p:spPr>
      </p:pic>
      <p:sp>
        <p:nvSpPr>
          <p:cNvPr id="4" name="Título 3">
            <a:extLst>
              <a:ext uri="{FF2B5EF4-FFF2-40B4-BE49-F238E27FC236}">
                <a16:creationId xmlns:a16="http://schemas.microsoft.com/office/drawing/2014/main" id="{DB10DE00-878C-A5B5-22A0-E74F1D7C67EA}"/>
              </a:ext>
            </a:extLst>
          </p:cNvPr>
          <p:cNvSpPr>
            <a:spLocks noGrp="1"/>
          </p:cNvSpPr>
          <p:nvPr>
            <p:ph type="title" idx="4294967295"/>
          </p:nvPr>
        </p:nvSpPr>
        <p:spPr>
          <a:xfrm>
            <a:off x="2093742" y="371958"/>
            <a:ext cx="10515600" cy="1325563"/>
          </a:xfrm>
        </p:spPr>
        <p:txBody>
          <a:bodyPr/>
          <a:lstStyle/>
          <a:p>
            <a:r>
              <a:rPr lang="es-ES" sz="3200" kern="1200" dirty="0">
                <a:solidFill>
                  <a:srgbClr val="FFFFFF"/>
                </a:solidFill>
                <a:effectLst/>
                <a:latin typeface="Calibri Light" panose="020F0302020204030204" pitchFamily="34" charset="0"/>
                <a:ea typeface="Calibri Light" panose="020F0302020204030204" pitchFamily="34" charset="0"/>
                <a:cs typeface="Calibri Light" panose="020F0302020204030204" pitchFamily="34" charset="0"/>
              </a:rPr>
              <a:t>Creación</a:t>
            </a:r>
            <a:r>
              <a:rPr lang="es-ES" sz="3200" kern="1200" baseline="0" dirty="0">
                <a:solidFill>
                  <a:srgbClr val="FFFFFF"/>
                </a:solidFill>
                <a:effectLst/>
                <a:latin typeface="Calibri Light" panose="020F0302020204030204" pitchFamily="34" charset="0"/>
                <a:ea typeface="Calibri Light" panose="020F0302020204030204" pitchFamily="34" charset="0"/>
                <a:cs typeface="Calibri Light" panose="020F0302020204030204" pitchFamily="34" charset="0"/>
              </a:rPr>
              <a:t> de las entidades en PostgreSQL</a:t>
            </a:r>
            <a:endParaRPr lang="en-AS" dirty="0"/>
          </a:p>
        </p:txBody>
      </p:sp>
    </p:spTree>
    <p:extLst>
      <p:ext uri="{BB962C8B-B14F-4D97-AF65-F5344CB8AC3E}">
        <p14:creationId xmlns:p14="http://schemas.microsoft.com/office/powerpoint/2010/main" val="243159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77818"/>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descr="Texto&#10;&#10;Descripción generada automáticamente">
            <a:extLst>
              <a:ext uri="{FF2B5EF4-FFF2-40B4-BE49-F238E27FC236}">
                <a16:creationId xmlns:a16="http://schemas.microsoft.com/office/drawing/2014/main" id="{D868F075-7B4C-5084-146E-341588DC7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7157"/>
            <a:ext cx="5861538" cy="5303132"/>
          </a:xfrm>
          <a:prstGeom prst="rect">
            <a:avLst/>
          </a:prstGeom>
        </p:spPr>
      </p:pic>
      <p:pic>
        <p:nvPicPr>
          <p:cNvPr id="11" name="Imagen 10" descr="Texto&#10;&#10;Descripción generada automáticamente con confianza media">
            <a:extLst>
              <a:ext uri="{FF2B5EF4-FFF2-40B4-BE49-F238E27FC236}">
                <a16:creationId xmlns:a16="http://schemas.microsoft.com/office/drawing/2014/main" id="{E666A19E-E659-F56B-8B71-F3AF02589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07157"/>
            <a:ext cx="5861538" cy="5450843"/>
          </a:xfrm>
          <a:prstGeom prst="rect">
            <a:avLst/>
          </a:prstGeom>
        </p:spPr>
      </p:pic>
      <p:sp>
        <p:nvSpPr>
          <p:cNvPr id="5" name="Título 4">
            <a:extLst>
              <a:ext uri="{FF2B5EF4-FFF2-40B4-BE49-F238E27FC236}">
                <a16:creationId xmlns:a16="http://schemas.microsoft.com/office/drawing/2014/main" id="{50C3A2CD-0CB6-099B-80D4-A85335BF3917}"/>
              </a:ext>
            </a:extLst>
          </p:cNvPr>
          <p:cNvSpPr>
            <a:spLocks noGrp="1"/>
          </p:cNvSpPr>
          <p:nvPr>
            <p:ph type="title" idx="4294967295"/>
          </p:nvPr>
        </p:nvSpPr>
        <p:spPr>
          <a:xfrm>
            <a:off x="1999877" y="810012"/>
            <a:ext cx="10515600" cy="464952"/>
          </a:xfrm>
        </p:spPr>
        <p:txBody>
          <a:bodyPr>
            <a:noAutofit/>
          </a:bodyPr>
          <a:lstStyle/>
          <a:p>
            <a:r>
              <a:rPr lang="es-ES" sz="3200" kern="1200" dirty="0">
                <a:solidFill>
                  <a:schemeClr val="bg1"/>
                </a:solidFill>
                <a:effectLst/>
              </a:rPr>
              <a:t>Creación</a:t>
            </a:r>
            <a:r>
              <a:rPr lang="es-ES" sz="3200" kern="1200" baseline="0" dirty="0">
                <a:solidFill>
                  <a:schemeClr val="bg1"/>
                </a:solidFill>
                <a:effectLst/>
              </a:rPr>
              <a:t> de las entidades en PostgreSQL</a:t>
            </a:r>
            <a:endParaRPr lang="en-AS" sz="3200" dirty="0">
              <a:solidFill>
                <a:schemeClr val="bg1"/>
              </a:solidFill>
            </a:endParaRPr>
          </a:p>
        </p:txBody>
      </p:sp>
    </p:spTree>
    <p:extLst>
      <p:ext uri="{BB962C8B-B14F-4D97-AF65-F5344CB8AC3E}">
        <p14:creationId xmlns:p14="http://schemas.microsoft.com/office/powerpoint/2010/main" val="289653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a:t>
            </a:r>
            <a:r>
              <a:rPr lang="es-ES" sz="3200" baseline="0" dirty="0">
                <a:solidFill>
                  <a:schemeClr val="bg1"/>
                </a:solidFill>
                <a:ea typeface="+mj-lt"/>
                <a:cs typeface="+mj-lt"/>
              </a:rPr>
              <a:t> las llaves foráneas</a:t>
            </a:r>
            <a:r>
              <a:rPr lang="es-ES" sz="3200" dirty="0">
                <a:solidFill>
                  <a:schemeClr val="bg1"/>
                </a:solidFill>
                <a:ea typeface="+mj-lt"/>
                <a:cs typeface="+mj-lt"/>
              </a:rPr>
              <a:t> </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Texto&#10;&#10;Descripción generada automáticamente">
            <a:extLst>
              <a:ext uri="{FF2B5EF4-FFF2-40B4-BE49-F238E27FC236}">
                <a16:creationId xmlns:a16="http://schemas.microsoft.com/office/drawing/2014/main" id="{5045EF1D-7B61-133D-2E3E-C4C8264D3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849" y="1396588"/>
            <a:ext cx="7817793" cy="5461412"/>
          </a:xfrm>
          <a:prstGeom prst="rect">
            <a:avLst/>
          </a:prstGeom>
        </p:spPr>
      </p:pic>
    </p:spTree>
    <p:extLst>
      <p:ext uri="{BB962C8B-B14F-4D97-AF65-F5344CB8AC3E}">
        <p14:creationId xmlns:p14="http://schemas.microsoft.com/office/powerpoint/2010/main" val="21463322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8292</TotalTime>
  <Words>846</Words>
  <Application>Microsoft Office PowerPoint</Application>
  <PresentationFormat>Panorámica</PresentationFormat>
  <Paragraphs>115</Paragraphs>
  <Slides>33</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33</vt:i4>
      </vt:variant>
    </vt:vector>
  </HeadingPairs>
  <TitlesOfParts>
    <vt:vector size="41" baseType="lpstr">
      <vt:lpstr>Aharoni</vt:lpstr>
      <vt:lpstr>Arial</vt:lpstr>
      <vt:lpstr>Book Antiqua</vt:lpstr>
      <vt:lpstr>Calibri</vt:lpstr>
      <vt:lpstr>Calibri Light</vt:lpstr>
      <vt:lpstr>Cooper Black</vt:lpstr>
      <vt:lpstr>Wingdings</vt:lpstr>
      <vt:lpstr>Tema de Office</vt:lpstr>
      <vt:lpstr>Presentación de PowerPoint</vt:lpstr>
      <vt:lpstr>Índice</vt:lpstr>
      <vt:lpstr>Universo del discurso</vt:lpstr>
      <vt:lpstr>Entidades</vt:lpstr>
      <vt:lpstr>Modelo Lógico</vt:lpstr>
      <vt:lpstr>Creación de las entidades en PostgreSQL</vt:lpstr>
      <vt:lpstr>Creación de las entidades en PostgreSQL</vt:lpstr>
      <vt:lpstr>Creación de las entidades en PostgreSQL</vt:lpstr>
      <vt:lpstr>Crear las llaves foráneas </vt:lpstr>
      <vt:lpstr>Crear llaves foràneas</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Consulta 1</vt:lpstr>
      <vt:lpstr>Consulta 2</vt:lpstr>
      <vt:lpstr>Consulta 3</vt:lpstr>
      <vt:lpstr>Consulta 4</vt:lpstr>
      <vt:lpstr>Consulta 4</vt:lpstr>
      <vt:lpstr>Cursor</vt:lpstr>
      <vt:lpstr>Procedimiento almacenado</vt:lpstr>
      <vt:lpstr>Trigger</vt:lpstr>
      <vt:lpstr>Trigger</vt:lpstr>
      <vt:lpstr>Enlace GitHut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59397</dc:creator>
  <cp:lastModifiedBy>MENENDEZ MENDOZA LUIS ARMANDO</cp:lastModifiedBy>
  <cp:revision>253</cp:revision>
  <dcterms:created xsi:type="dcterms:W3CDTF">2012-07-30T22:48:03Z</dcterms:created>
  <dcterms:modified xsi:type="dcterms:W3CDTF">2022-11-23T17:47:22Z</dcterms:modified>
</cp:coreProperties>
</file>