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68" r:id="rId7"/>
    <p:sldId id="269" r:id="rId8"/>
    <p:sldId id="270" r:id="rId9"/>
    <p:sldId id="259" r:id="rId10"/>
    <p:sldId id="271" r:id="rId11"/>
    <p:sldId id="272" r:id="rId12"/>
    <p:sldId id="273" r:id="rId13"/>
    <p:sldId id="274" r:id="rId14"/>
    <p:sldId id="260" r:id="rId15"/>
    <p:sldId id="275" r:id="rId16"/>
    <p:sldId id="276" r:id="rId17"/>
    <p:sldId id="261" r:id="rId18"/>
    <p:sldId id="277" r:id="rId19"/>
    <p:sldId id="264" r:id="rId20"/>
    <p:sldId id="278" r:id="rId21"/>
    <p:sldId id="265" r:id="rId22"/>
    <p:sldId id="279" r:id="rId23"/>
    <p:sldId id="281" r:id="rId24"/>
    <p:sldId id="282" r:id="rId25"/>
    <p:sldId id="283" r:id="rId2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D59"/>
    <a:srgbClr val="CCA1ED"/>
    <a:srgbClr val="B18967"/>
    <a:srgbClr val="FD6B4E"/>
    <a:srgbClr val="FAF3E1"/>
    <a:srgbClr val="65010C"/>
    <a:srgbClr val="A6582C"/>
    <a:srgbClr val="5B0109"/>
    <a:srgbClr val="269A9E"/>
    <a:srgbClr val="2650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showGuides="1">
      <p:cViewPr>
        <p:scale>
          <a:sx n="44" d="100"/>
          <a:sy n="44" d="100"/>
        </p:scale>
        <p:origin x="2376" y="30"/>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175AC74-1CB5-47AB-AC2A-BCE36CA54543}" type="datetimeFigureOut">
              <a:rPr lang="pt-BR" smtClean="0"/>
              <a:t>25/11/2024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38695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175AC74-1CB5-47AB-AC2A-BCE36CA54543}" type="datetimeFigureOut">
              <a:rPr lang="pt-BR" smtClean="0"/>
              <a:t>25/11/2024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228919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175AC74-1CB5-47AB-AC2A-BCE36CA54543}" type="datetimeFigureOut">
              <a:rPr lang="pt-BR" smtClean="0"/>
              <a:t>25/11/2024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42382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175AC74-1CB5-47AB-AC2A-BCE36CA54543}" type="datetimeFigureOut">
              <a:rPr lang="pt-BR" smtClean="0"/>
              <a:t>25/11/2024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154768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175AC74-1CB5-47AB-AC2A-BCE36CA54543}" type="datetimeFigureOut">
              <a:rPr lang="pt-BR" smtClean="0"/>
              <a:t>25/11/2024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373642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175AC74-1CB5-47AB-AC2A-BCE36CA54543}" type="datetimeFigureOut">
              <a:rPr lang="pt-BR" smtClean="0"/>
              <a:t>25/11/2024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170204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175AC74-1CB5-47AB-AC2A-BCE36CA54543}" type="datetimeFigureOut">
              <a:rPr lang="pt-BR" smtClean="0"/>
              <a:t>25/11/2024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187325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175AC74-1CB5-47AB-AC2A-BCE36CA54543}" type="datetimeFigureOut">
              <a:rPr lang="pt-BR" smtClean="0"/>
              <a:t>25/11/2024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328809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5AC74-1CB5-47AB-AC2A-BCE36CA54543}" type="datetimeFigureOut">
              <a:rPr lang="pt-BR" smtClean="0"/>
              <a:t>25/11/2024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182855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175AC74-1CB5-47AB-AC2A-BCE36CA54543}" type="datetimeFigureOut">
              <a:rPr lang="pt-BR" smtClean="0"/>
              <a:t>25/11/2024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152509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175AC74-1CB5-47AB-AC2A-BCE36CA54543}" type="datetimeFigureOut">
              <a:rPr lang="pt-BR" smtClean="0"/>
              <a:t>25/11/2024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1EAD627-C6F1-416D-B7F3-393270D66717}" type="slidenum">
              <a:rPr lang="pt-BR" smtClean="0"/>
              <a:t>‹nº›</a:t>
            </a:fld>
            <a:endParaRPr lang="pt-BR"/>
          </a:p>
        </p:txBody>
      </p:sp>
    </p:spTree>
    <p:extLst>
      <p:ext uri="{BB962C8B-B14F-4D97-AF65-F5344CB8AC3E}">
        <p14:creationId xmlns:p14="http://schemas.microsoft.com/office/powerpoint/2010/main" val="79275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3000">
              <a:schemeClr val="bg1">
                <a:lumMod val="95000"/>
              </a:schemeClr>
            </a:gs>
            <a:gs pos="100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175AC74-1CB5-47AB-AC2A-BCE36CA54543}" type="datetimeFigureOut">
              <a:rPr lang="pt-BR" smtClean="0"/>
              <a:t>25/11/2024</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EAD627-C6F1-416D-B7F3-393270D66717}" type="slidenum">
              <a:rPr lang="pt-BR" smtClean="0"/>
              <a:t>‹nº›</a:t>
            </a:fld>
            <a:endParaRPr lang="pt-BR"/>
          </a:p>
        </p:txBody>
      </p:sp>
    </p:spTree>
    <p:extLst>
      <p:ext uri="{BB962C8B-B14F-4D97-AF65-F5344CB8AC3E}">
        <p14:creationId xmlns:p14="http://schemas.microsoft.com/office/powerpoint/2010/main" val="2907254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ravelry.com/" TargetMode="External"/><Relationship Id="rId2" Type="http://schemas.openxmlformats.org/officeDocument/2006/relationships/hyperlink" Target="https://amigurumibrasil.com/" TargetMode="External"/><Relationship Id="rId1" Type="http://schemas.openxmlformats.org/officeDocument/2006/relationships/slideLayout" Target="../slideLayouts/slideLayout7.xml"/><Relationship Id="rId5" Type="http://schemas.openxmlformats.org/officeDocument/2006/relationships/hyperlink" Target="https://www.youtube.com/user/mikeyssmail" TargetMode="External"/><Relationship Id="rId4" Type="http://schemas.openxmlformats.org/officeDocument/2006/relationships/hyperlink" Target="https://www.lovecraft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C382D113-8EB9-6921-D809-DF5D749A093C}"/>
              </a:ext>
            </a:extLst>
          </p:cNvPr>
          <p:cNvSpPr/>
          <p:nvPr/>
        </p:nvSpPr>
        <p:spPr>
          <a:xfrm>
            <a:off x="0" y="0"/>
            <a:ext cx="6858000" cy="10164913"/>
          </a:xfrm>
          <a:prstGeom prst="rect">
            <a:avLst/>
          </a:prstGeom>
          <a:solidFill>
            <a:srgbClr val="181D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a16="http://schemas.microsoft.com/office/drawing/2014/main" id="{34848BEE-7DF3-2BBB-48DF-CB22C4297CDB}"/>
              </a:ext>
            </a:extLst>
          </p:cNvPr>
          <p:cNvSpPr txBox="1"/>
          <p:nvPr/>
        </p:nvSpPr>
        <p:spPr>
          <a:xfrm>
            <a:off x="-4" y="258913"/>
            <a:ext cx="6857999" cy="1754326"/>
          </a:xfrm>
          <a:prstGeom prst="rect">
            <a:avLst/>
          </a:prstGeom>
          <a:solidFill>
            <a:srgbClr val="7030A0"/>
          </a:solidFill>
        </p:spPr>
        <p:txBody>
          <a:bodyPr wrap="square" rtlCol="0">
            <a:spAutoFit/>
          </a:bodyPr>
          <a:lstStyle/>
          <a:p>
            <a:pPr algn="ctr"/>
            <a:r>
              <a:rPr lang="pt-BR" sz="5400" b="1" dirty="0">
                <a:solidFill>
                  <a:schemeClr val="bg1"/>
                </a:solidFill>
                <a:latin typeface="RusticusStd" panose="02000506020000020003" pitchFamily="50" charset="-52"/>
              </a:rPr>
              <a:t>AMIGURUMI SIMPLIFICADO</a:t>
            </a:r>
          </a:p>
        </p:txBody>
      </p:sp>
      <p:sp>
        <p:nvSpPr>
          <p:cNvPr id="2" name="CaixaDeTexto 1">
            <a:extLst>
              <a:ext uri="{FF2B5EF4-FFF2-40B4-BE49-F238E27FC236}">
                <a16:creationId xmlns:a16="http://schemas.microsoft.com/office/drawing/2014/main" id="{06FB2C51-4C1C-A908-BAD5-CAFD7D04E3F8}"/>
              </a:ext>
            </a:extLst>
          </p:cNvPr>
          <p:cNvSpPr txBox="1"/>
          <p:nvPr/>
        </p:nvSpPr>
        <p:spPr>
          <a:xfrm>
            <a:off x="-1" y="7309170"/>
            <a:ext cx="6857999" cy="1200329"/>
          </a:xfrm>
          <a:prstGeom prst="rect">
            <a:avLst/>
          </a:prstGeom>
          <a:solidFill>
            <a:srgbClr val="7030A0"/>
          </a:solidFill>
        </p:spPr>
        <p:txBody>
          <a:bodyPr wrap="square" rtlCol="0">
            <a:spAutoFit/>
          </a:bodyPr>
          <a:lstStyle/>
          <a:p>
            <a:pPr algn="ctr"/>
            <a:r>
              <a:rPr lang="pt-BR" sz="3600" b="1" dirty="0">
                <a:solidFill>
                  <a:schemeClr val="bg1"/>
                </a:solidFill>
                <a:latin typeface="RusticusStd" panose="02000506020000020003" pitchFamily="50" charset="-52"/>
              </a:rPr>
              <a:t>Transforme Fios em Arte: Um Guia Fácil Para Criar Seus Primeiros Amigurumis</a:t>
            </a:r>
          </a:p>
        </p:txBody>
      </p:sp>
      <p:sp>
        <p:nvSpPr>
          <p:cNvPr id="3" name="CaixaDeTexto 2">
            <a:extLst>
              <a:ext uri="{FF2B5EF4-FFF2-40B4-BE49-F238E27FC236}">
                <a16:creationId xmlns:a16="http://schemas.microsoft.com/office/drawing/2014/main" id="{057204DA-2AF0-BCBE-EAE5-7510DABEBBF9}"/>
              </a:ext>
            </a:extLst>
          </p:cNvPr>
          <p:cNvSpPr txBox="1"/>
          <p:nvPr/>
        </p:nvSpPr>
        <p:spPr>
          <a:xfrm>
            <a:off x="-3" y="9123867"/>
            <a:ext cx="6857999" cy="523220"/>
          </a:xfrm>
          <a:prstGeom prst="rect">
            <a:avLst/>
          </a:prstGeom>
          <a:noFill/>
        </p:spPr>
        <p:txBody>
          <a:bodyPr wrap="square" rtlCol="0">
            <a:spAutoFit/>
          </a:bodyPr>
          <a:lstStyle/>
          <a:p>
            <a:pPr algn="ctr"/>
            <a:r>
              <a:rPr lang="pt-BR" sz="2800" b="1" dirty="0">
                <a:solidFill>
                  <a:schemeClr val="bg1"/>
                </a:solidFill>
                <a:latin typeface="RusticusStd" panose="02000506020000020003" pitchFamily="50" charset="-52"/>
              </a:rPr>
              <a:t>ARLENE MENEZES</a:t>
            </a:r>
          </a:p>
        </p:txBody>
      </p:sp>
      <p:pic>
        <p:nvPicPr>
          <p:cNvPr id="5" name="Imagem 4">
            <a:extLst>
              <a:ext uri="{FF2B5EF4-FFF2-40B4-BE49-F238E27FC236}">
                <a16:creationId xmlns:a16="http://schemas.microsoft.com/office/drawing/2014/main" id="{D15B9B0B-1268-ACB6-09E4-13B4829CB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5" y="2222804"/>
            <a:ext cx="4876800" cy="4876800"/>
          </a:xfrm>
          <a:prstGeom prst="rect">
            <a:avLst/>
          </a:prstGeom>
        </p:spPr>
      </p:pic>
    </p:spTree>
    <p:extLst>
      <p:ext uri="{BB962C8B-B14F-4D97-AF65-F5344CB8AC3E}">
        <p14:creationId xmlns:p14="http://schemas.microsoft.com/office/powerpoint/2010/main" val="42257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6CB25-7B96-0DC5-6AA5-254598199FC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45F6400D-855F-89A2-11A4-7F310AA380FC}"/>
              </a:ext>
            </a:extLst>
          </p:cNvPr>
          <p:cNvSpPr/>
          <p:nvPr/>
        </p:nvSpPr>
        <p:spPr>
          <a:xfrm>
            <a:off x="0" y="-256045"/>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75C811D8-BF8B-F469-90BF-03627DD45911}"/>
              </a:ext>
            </a:extLst>
          </p:cNvPr>
          <p:cNvSpPr txBox="1"/>
          <p:nvPr/>
        </p:nvSpPr>
        <p:spPr>
          <a:xfrm>
            <a:off x="504825" y="523875"/>
            <a:ext cx="5657850" cy="8679299"/>
          </a:xfrm>
          <a:prstGeom prst="rect">
            <a:avLst/>
          </a:prstGeom>
          <a:noFill/>
        </p:spPr>
        <p:txBody>
          <a:bodyPr wrap="square" rtlCol="0">
            <a:spAutoFit/>
          </a:bodyPr>
          <a:lstStyle/>
          <a:p>
            <a:pPr algn="ctr"/>
            <a:endParaRPr lang="pt-BR" b="1" dirty="0">
              <a:solidFill>
                <a:schemeClr val="bg1"/>
              </a:solidFill>
            </a:endParaRPr>
          </a:p>
          <a:p>
            <a:r>
              <a:rPr lang="pt-BR" b="1" dirty="0"/>
              <a:t>Ponto Inicial (Laçada)</a:t>
            </a:r>
          </a:p>
          <a:p>
            <a:pPr marL="342900" indent="-342900" algn="just">
              <a:buFont typeface="+mj-lt"/>
              <a:buAutoNum type="arabicPeriod"/>
            </a:pPr>
            <a:r>
              <a:rPr lang="pt-BR" dirty="0"/>
              <a:t>Faça um pequeno círculo com o fio, cruzando uma extremidade sobre a outra para formar um "X".</a:t>
            </a:r>
          </a:p>
          <a:p>
            <a:pPr marL="342900" indent="-342900" algn="just">
              <a:buFont typeface="+mj-lt"/>
              <a:buAutoNum type="arabicPeriod"/>
            </a:pPr>
            <a:endParaRPr lang="pt-BR" dirty="0"/>
          </a:p>
          <a:p>
            <a:pPr marL="342900" indent="-342900" algn="just">
              <a:buFont typeface="+mj-lt"/>
              <a:buAutoNum type="arabicPeriod"/>
            </a:pPr>
            <a:r>
              <a:rPr lang="pt-BR" dirty="0"/>
              <a:t>Insira a agulha por dentro do círculo, pegue o fio do lado mais comprido e puxe-o pelo centro do laço.</a:t>
            </a:r>
          </a:p>
          <a:p>
            <a:pPr marL="342900" indent="-342900" algn="just">
              <a:buFont typeface="+mj-lt"/>
              <a:buAutoNum type="arabicPeriod"/>
            </a:pPr>
            <a:endParaRPr lang="pt-BR" dirty="0"/>
          </a:p>
          <a:p>
            <a:pPr marL="342900" indent="-342900" algn="just">
              <a:buFont typeface="+mj-lt"/>
              <a:buAutoNum type="arabicPeriod"/>
            </a:pPr>
            <a:r>
              <a:rPr lang="pt-BR" dirty="0"/>
              <a:t>Puxe delicadamente as extremidades para ajustar o tamanho do laço na agulha.</a:t>
            </a:r>
          </a:p>
          <a:p>
            <a:pPr algn="just"/>
            <a:r>
              <a:rPr lang="pt-BR" dirty="0"/>
              <a:t>Este é o primeiro passo para iniciar uma corrente ou um círculo mágico.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pPr algn="just"/>
            <a:r>
              <a:rPr lang="pt-BR" b="1" dirty="0"/>
              <a:t>Corrente (Corr)</a:t>
            </a:r>
          </a:p>
          <a:p>
            <a:pPr marL="342900" indent="-342900" algn="just">
              <a:buFont typeface="+mj-lt"/>
              <a:buAutoNum type="arabicPeriod"/>
            </a:pPr>
            <a:r>
              <a:rPr lang="pt-BR" dirty="0"/>
              <a:t>Com o ponto inicial ajustado na agulha, segure o fio com a mão esquerda, mantendo a tensão.</a:t>
            </a:r>
          </a:p>
          <a:p>
            <a:pPr marL="342900" indent="-342900" algn="just">
              <a:buFont typeface="+mj-lt"/>
              <a:buAutoNum type="arabicPeriod"/>
            </a:pPr>
            <a:r>
              <a:rPr lang="pt-BR" dirty="0"/>
              <a:t>Use a agulha para pegar o fio que está vindo do novelo (laçada).Puxe o fio pela laçada que está na agulha.</a:t>
            </a:r>
          </a:p>
          <a:p>
            <a:pPr marL="342900" indent="-342900" algn="just">
              <a:buFont typeface="+mj-lt"/>
              <a:buAutoNum type="arabicPeriod"/>
            </a:pPr>
            <a:r>
              <a:rPr lang="pt-BR" dirty="0"/>
              <a:t>Repita para criar mais correntes, conforme indicado no padrão.</a:t>
            </a:r>
          </a:p>
          <a:p>
            <a:endParaRPr lang="pt-BR" dirty="0"/>
          </a:p>
          <a:p>
            <a:endParaRPr lang="pt-BR" dirty="0"/>
          </a:p>
          <a:p>
            <a:pPr algn="ctr"/>
            <a:endParaRPr lang="pt-BR" b="1" dirty="0">
              <a:solidFill>
                <a:schemeClr val="bg1"/>
              </a:solidFill>
            </a:endParaRPr>
          </a:p>
          <a:p>
            <a:pPr algn="ctr"/>
            <a:endParaRPr lang="pt-BR" b="1" dirty="0">
              <a:solidFill>
                <a:schemeClr val="bg1"/>
              </a:solidFill>
            </a:endParaRPr>
          </a:p>
        </p:txBody>
      </p:sp>
      <p:pic>
        <p:nvPicPr>
          <p:cNvPr id="5" name="Imagem 4">
            <a:extLst>
              <a:ext uri="{FF2B5EF4-FFF2-40B4-BE49-F238E27FC236}">
                <a16:creationId xmlns:a16="http://schemas.microsoft.com/office/drawing/2014/main" id="{6E618EF9-428A-EAF4-BC53-D8577A97B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2" y="4019703"/>
            <a:ext cx="4524375" cy="1866593"/>
          </a:xfrm>
          <a:prstGeom prst="rect">
            <a:avLst/>
          </a:prstGeom>
        </p:spPr>
      </p:pic>
      <p:pic>
        <p:nvPicPr>
          <p:cNvPr id="9" name="Imagem 8">
            <a:extLst>
              <a:ext uri="{FF2B5EF4-FFF2-40B4-BE49-F238E27FC236}">
                <a16:creationId xmlns:a16="http://schemas.microsoft.com/office/drawing/2014/main" id="{2F5717E3-0218-B7AB-080B-ABB8A4EAF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99" y="8077017"/>
            <a:ext cx="5563376" cy="1305107"/>
          </a:xfrm>
          <a:prstGeom prst="rect">
            <a:avLst/>
          </a:prstGeom>
        </p:spPr>
      </p:pic>
    </p:spTree>
    <p:extLst>
      <p:ext uri="{BB962C8B-B14F-4D97-AF65-F5344CB8AC3E}">
        <p14:creationId xmlns:p14="http://schemas.microsoft.com/office/powerpoint/2010/main" val="393160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74FBD-EAFC-7EAB-3677-EC07668A702B}"/>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5F00936A-BE0E-CBF3-C23E-7794A76E644F}"/>
              </a:ext>
            </a:extLst>
          </p:cNvPr>
          <p:cNvSpPr/>
          <p:nvPr/>
        </p:nvSpPr>
        <p:spPr>
          <a:xfrm>
            <a:off x="0" y="-256045"/>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049D67F8-156E-BA34-ACF5-E84C2CEDC11D}"/>
              </a:ext>
            </a:extLst>
          </p:cNvPr>
          <p:cNvSpPr txBox="1"/>
          <p:nvPr/>
        </p:nvSpPr>
        <p:spPr>
          <a:xfrm>
            <a:off x="499667" y="0"/>
            <a:ext cx="5657850" cy="7848302"/>
          </a:xfrm>
          <a:prstGeom prst="rect">
            <a:avLst/>
          </a:prstGeom>
          <a:noFill/>
        </p:spPr>
        <p:txBody>
          <a:bodyPr wrap="square" rtlCol="0">
            <a:spAutoFit/>
          </a:bodyPr>
          <a:lstStyle/>
          <a:p>
            <a:pPr algn="ctr"/>
            <a:endParaRPr lang="pt-BR" b="1" dirty="0">
              <a:solidFill>
                <a:schemeClr val="bg1"/>
              </a:solidFill>
            </a:endParaRPr>
          </a:p>
          <a:p>
            <a:endParaRPr lang="pt-BR" dirty="0"/>
          </a:p>
          <a:p>
            <a:r>
              <a:rPr lang="pt-BR" b="1" dirty="0"/>
              <a:t>Ponto Baixo (PB)</a:t>
            </a:r>
          </a:p>
          <a:p>
            <a:pPr algn="just"/>
            <a:r>
              <a:rPr lang="pt-BR" dirty="0"/>
              <a:t>O ponto baixo é o ponto principal do amigurumi, usado para criar um tecido denso e firme.</a:t>
            </a:r>
          </a:p>
          <a:p>
            <a:pPr algn="just"/>
            <a:endParaRPr lang="pt-BR" dirty="0"/>
          </a:p>
          <a:p>
            <a:pPr algn="just">
              <a:buFont typeface="+mj-lt"/>
              <a:buAutoNum type="arabicPeriod"/>
            </a:pPr>
            <a:r>
              <a:rPr lang="pt-BR" dirty="0"/>
              <a:t>Insira a agulha no ponto indicado (normalmente uma corrente ou ponto anterior).</a:t>
            </a:r>
          </a:p>
          <a:p>
            <a:pPr algn="just">
              <a:buFont typeface="+mj-lt"/>
              <a:buAutoNum type="arabicPeriod"/>
            </a:pPr>
            <a:r>
              <a:rPr lang="pt-BR" dirty="0"/>
              <a:t>Pegue o fio com a agulha e puxe-o pelo ponto (você terá duas laçadas na agulha).</a:t>
            </a:r>
          </a:p>
          <a:p>
            <a:pPr algn="just">
              <a:buFont typeface="+mj-lt"/>
              <a:buAutoNum type="arabicPeriod"/>
            </a:pPr>
            <a:r>
              <a:rPr lang="pt-BR" dirty="0"/>
              <a:t>Pegue o fio novamente e puxe-o pelas duas laçadas na agulha.</a:t>
            </a:r>
          </a:p>
          <a:p>
            <a:pPr algn="just"/>
            <a:r>
              <a:rPr lang="pt-BR" dirty="0"/>
              <a:t>Repita para criar mais pontos baixos.</a:t>
            </a:r>
          </a:p>
          <a:p>
            <a:endParaRPr lang="pt-BR" dirty="0"/>
          </a:p>
          <a:p>
            <a:endParaRPr lang="pt-BR" dirty="0"/>
          </a:p>
          <a:p>
            <a:endParaRPr lang="pt-BR" dirty="0"/>
          </a:p>
          <a:p>
            <a:pPr algn="ctr"/>
            <a:endParaRPr lang="pt-BR" b="1" dirty="0">
              <a:solidFill>
                <a:schemeClr val="bg1"/>
              </a:solidFill>
            </a:endParaRPr>
          </a:p>
          <a:p>
            <a:pPr algn="ctr"/>
            <a:endParaRPr lang="pt-BR" b="1" dirty="0">
              <a:solidFill>
                <a:schemeClr val="bg1"/>
              </a:solidFill>
            </a:endParaRPr>
          </a:p>
          <a:p>
            <a:r>
              <a:rPr lang="pt-BR" b="1" dirty="0"/>
              <a:t>Aumento (Aum)</a:t>
            </a:r>
          </a:p>
          <a:p>
            <a:r>
              <a:rPr lang="pt-BR" dirty="0"/>
              <a:t>O aumento é usado para expandir a base do trabalho ou criar volume. Ele consiste em fazer dois pontos baixos no mesmo ponto de base.</a:t>
            </a:r>
          </a:p>
          <a:p>
            <a:pPr>
              <a:buFont typeface="+mj-lt"/>
              <a:buAutoNum type="arabicPeriod"/>
            </a:pPr>
            <a:r>
              <a:rPr lang="pt-BR" dirty="0"/>
              <a:t>Insira a agulha no ponto indicado.</a:t>
            </a:r>
          </a:p>
          <a:p>
            <a:pPr>
              <a:buFont typeface="+mj-lt"/>
              <a:buAutoNum type="arabicPeriod"/>
            </a:pPr>
            <a:r>
              <a:rPr lang="pt-BR" dirty="0"/>
              <a:t>Faça um ponto baixo como de costume.</a:t>
            </a:r>
          </a:p>
          <a:p>
            <a:pPr>
              <a:buFont typeface="+mj-lt"/>
              <a:buAutoNum type="arabicPeriod"/>
            </a:pPr>
            <a:r>
              <a:rPr lang="pt-BR" dirty="0"/>
              <a:t>Insira a agulha novamente no mesmo ponto de base.</a:t>
            </a:r>
          </a:p>
          <a:p>
            <a:pPr>
              <a:buFont typeface="+mj-lt"/>
              <a:buAutoNum type="arabicPeriod"/>
            </a:pPr>
            <a:r>
              <a:rPr lang="pt-BR" dirty="0"/>
              <a:t>Faça outro ponto baixo.</a:t>
            </a:r>
          </a:p>
          <a:p>
            <a:endParaRPr lang="pt-BR" dirty="0"/>
          </a:p>
          <a:p>
            <a:pPr algn="ctr"/>
            <a:endParaRPr lang="pt-BR" b="1" dirty="0">
              <a:solidFill>
                <a:schemeClr val="bg1"/>
              </a:solidFill>
            </a:endParaRPr>
          </a:p>
        </p:txBody>
      </p:sp>
      <p:pic>
        <p:nvPicPr>
          <p:cNvPr id="6" name="Imagem 5">
            <a:extLst>
              <a:ext uri="{FF2B5EF4-FFF2-40B4-BE49-F238E27FC236}">
                <a16:creationId xmlns:a16="http://schemas.microsoft.com/office/drawing/2014/main" id="{0365CC3F-98C0-FACC-DD97-1578CF20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51" y="3740970"/>
            <a:ext cx="5668166" cy="1124107"/>
          </a:xfrm>
          <a:prstGeom prst="rect">
            <a:avLst/>
          </a:prstGeom>
        </p:spPr>
      </p:pic>
      <p:pic>
        <p:nvPicPr>
          <p:cNvPr id="8" name="Imagem 7">
            <a:extLst>
              <a:ext uri="{FF2B5EF4-FFF2-40B4-BE49-F238E27FC236}">
                <a16:creationId xmlns:a16="http://schemas.microsoft.com/office/drawing/2014/main" id="{B97E5BA7-D585-B38E-9158-C1A23C824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84" y="7347109"/>
            <a:ext cx="5295900" cy="1514475"/>
          </a:xfrm>
          <a:prstGeom prst="rect">
            <a:avLst/>
          </a:prstGeom>
        </p:spPr>
      </p:pic>
    </p:spTree>
    <p:extLst>
      <p:ext uri="{BB962C8B-B14F-4D97-AF65-F5344CB8AC3E}">
        <p14:creationId xmlns:p14="http://schemas.microsoft.com/office/powerpoint/2010/main" val="214392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3CFF6-B9A0-6A2C-32D1-804B133BF8C2}"/>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9EDF85DA-231B-C61F-17E0-06AE0B7D72B3}"/>
              </a:ext>
            </a:extLst>
          </p:cNvPr>
          <p:cNvSpPr/>
          <p:nvPr/>
        </p:nvSpPr>
        <p:spPr>
          <a:xfrm>
            <a:off x="0" y="-256045"/>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07D33E2C-C25B-C605-8212-C15F2F46B711}"/>
              </a:ext>
            </a:extLst>
          </p:cNvPr>
          <p:cNvSpPr txBox="1"/>
          <p:nvPr/>
        </p:nvSpPr>
        <p:spPr>
          <a:xfrm>
            <a:off x="270336" y="0"/>
            <a:ext cx="6587663" cy="10341293"/>
          </a:xfrm>
          <a:prstGeom prst="rect">
            <a:avLst/>
          </a:prstGeom>
          <a:noFill/>
        </p:spPr>
        <p:txBody>
          <a:bodyPr wrap="square" rtlCol="0">
            <a:spAutoFit/>
          </a:bodyPr>
          <a:lstStyle/>
          <a:p>
            <a:pPr algn="ctr"/>
            <a:endParaRPr lang="pt-BR" b="1" dirty="0">
              <a:solidFill>
                <a:schemeClr val="bg1"/>
              </a:solidFill>
            </a:endParaRPr>
          </a:p>
          <a:p>
            <a:r>
              <a:rPr lang="pt-BR" b="1" dirty="0"/>
              <a:t>Diminuição (Dim)</a:t>
            </a:r>
          </a:p>
          <a:p>
            <a:endParaRPr lang="pt-BR" b="1" dirty="0"/>
          </a:p>
          <a:p>
            <a:r>
              <a:rPr lang="pt-BR" dirty="0"/>
              <a:t>A diminuição reduz a quantidade de pontos, sendo ideal para dar forma e afinar partes do amigurumi.</a:t>
            </a:r>
          </a:p>
          <a:p>
            <a:endParaRPr lang="pt-BR" dirty="0"/>
          </a:p>
          <a:p>
            <a:pPr>
              <a:buFont typeface="+mj-lt"/>
              <a:buAutoNum type="arabicPeriod"/>
            </a:pPr>
            <a:r>
              <a:rPr lang="pt-BR" dirty="0"/>
              <a:t>Insira a agulha no próximo ponto e puxe uma laçada (dois laços na agulha).</a:t>
            </a:r>
          </a:p>
          <a:p>
            <a:pPr>
              <a:buFont typeface="+mj-lt"/>
              <a:buAutoNum type="arabicPeriod"/>
            </a:pPr>
            <a:r>
              <a:rPr lang="pt-BR" dirty="0"/>
              <a:t>Insira a agulha no ponto seguinte e puxe outra laçada (três laços na agulha).</a:t>
            </a:r>
          </a:p>
          <a:p>
            <a:pPr>
              <a:buFont typeface="+mj-lt"/>
              <a:buAutoNum type="arabicPeriod"/>
            </a:pPr>
            <a:r>
              <a:rPr lang="pt-BR" dirty="0"/>
              <a:t>Pegue o fio novamente e puxe-o por todos os três laços na agulha</a:t>
            </a:r>
          </a:p>
          <a:p>
            <a:endParaRPr lang="pt-BR" dirty="0"/>
          </a:p>
          <a:p>
            <a:endParaRPr lang="pt-BR" dirty="0"/>
          </a:p>
          <a:p>
            <a:endParaRPr lang="pt-BR" dirty="0"/>
          </a:p>
          <a:p>
            <a:endParaRPr lang="pt-BR" dirty="0"/>
          </a:p>
          <a:p>
            <a:endParaRPr lang="pt-BR" dirty="0"/>
          </a:p>
          <a:p>
            <a:endParaRPr lang="pt-BR" dirty="0"/>
          </a:p>
          <a:p>
            <a:r>
              <a:rPr lang="pt-BR" b="1" dirty="0"/>
              <a:t>Como Fazer um Círculo Mágico (Magic Ring)</a:t>
            </a:r>
          </a:p>
          <a:p>
            <a:endParaRPr lang="pt-BR" b="1" dirty="0"/>
          </a:p>
          <a:p>
            <a:pPr algn="just"/>
            <a:r>
              <a:rPr lang="pt-BR" dirty="0"/>
              <a:t>O círculo mágico é essencial para começar um amigurumi, pois permite criar um anel ajustável, sem buracos no centro.</a:t>
            </a:r>
          </a:p>
          <a:p>
            <a:pPr algn="just"/>
            <a:endParaRPr lang="pt-BR" dirty="0"/>
          </a:p>
          <a:p>
            <a:pPr marL="342900" indent="-342900" algn="just">
              <a:buFont typeface="+mj-lt"/>
              <a:buAutoNum type="arabicPeriod"/>
            </a:pPr>
            <a:r>
              <a:rPr lang="pt-BR" dirty="0"/>
              <a:t>Faça um laço com o fio, cruzando-o sobre os dedos e formando um "X".</a:t>
            </a:r>
          </a:p>
          <a:p>
            <a:pPr marL="342900" indent="-342900" algn="just">
              <a:buFont typeface="+mj-lt"/>
              <a:buAutoNum type="arabicPeriod"/>
            </a:pPr>
            <a:r>
              <a:rPr lang="pt-BR" dirty="0"/>
              <a:t>Insira a agulha por baixo do fio que está no lado de dentro do laço e puxe o fio que está por cima (formando uma laçada).</a:t>
            </a:r>
          </a:p>
          <a:p>
            <a:pPr marL="342900" indent="-342900" algn="just">
              <a:buFont typeface="+mj-lt"/>
              <a:buAutoNum type="arabicPeriod"/>
            </a:pPr>
            <a:r>
              <a:rPr lang="pt-BR" dirty="0"/>
              <a:t>Segure a laçada com a agulha e faça uma corrente para travar o círculo.</a:t>
            </a:r>
          </a:p>
          <a:p>
            <a:pPr marL="342900" indent="-342900" algn="just">
              <a:buFont typeface="+mj-lt"/>
              <a:buAutoNum type="arabicPeriod"/>
            </a:pPr>
            <a:r>
              <a:rPr lang="pt-BR" dirty="0"/>
              <a:t>Trabalhe a quantidade de pontos baixos indicada no padrão dentro do círculo (geralmente 6 PB para começar).</a:t>
            </a:r>
          </a:p>
          <a:p>
            <a:pPr marL="342900" indent="-342900" algn="just">
              <a:buFont typeface="+mj-lt"/>
              <a:buAutoNum type="arabicPeriod"/>
            </a:pPr>
            <a:r>
              <a:rPr lang="pt-BR" dirty="0"/>
              <a:t>Puxe a extremidade curta do fio para fechar o círculo.</a:t>
            </a:r>
          </a:p>
          <a:p>
            <a:pPr algn="just"/>
            <a:endParaRPr lang="pt-BR" dirty="0"/>
          </a:p>
          <a:p>
            <a:pPr algn="just"/>
            <a:r>
              <a:rPr lang="pt-BR" b="1" dirty="0">
                <a:solidFill>
                  <a:srgbClr val="002060"/>
                </a:solidFill>
              </a:rPr>
              <a:t>Dica:</a:t>
            </a:r>
            <a:r>
              <a:rPr lang="pt-BR" dirty="0">
                <a:solidFill>
                  <a:srgbClr val="002060"/>
                </a:solidFill>
              </a:rPr>
              <a:t> </a:t>
            </a:r>
            <a:r>
              <a:rPr lang="pt-BR" dirty="0">
                <a:solidFill>
                  <a:srgbClr val="0070C0"/>
                </a:solidFill>
              </a:rPr>
              <a:t>Certifique-se de puxar o fio com firmeza para que o anel fique completamente fechado, sem deixar buracos no centro.</a:t>
            </a:r>
          </a:p>
          <a:p>
            <a:endParaRPr lang="pt-BR" dirty="0"/>
          </a:p>
          <a:p>
            <a:endParaRPr lang="pt-BR" dirty="0"/>
          </a:p>
          <a:p>
            <a:pPr algn="ctr"/>
            <a:endParaRPr lang="pt-BR" b="1" dirty="0">
              <a:solidFill>
                <a:schemeClr val="bg1"/>
              </a:solidFill>
            </a:endParaRPr>
          </a:p>
        </p:txBody>
      </p:sp>
      <p:pic>
        <p:nvPicPr>
          <p:cNvPr id="5" name="Imagem 4">
            <a:extLst>
              <a:ext uri="{FF2B5EF4-FFF2-40B4-BE49-F238E27FC236}">
                <a16:creationId xmlns:a16="http://schemas.microsoft.com/office/drawing/2014/main" id="{4876611C-CD9A-AF80-A96A-2ED590793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3" y="3271868"/>
            <a:ext cx="4807874" cy="1141870"/>
          </a:xfrm>
          <a:prstGeom prst="rect">
            <a:avLst/>
          </a:prstGeom>
        </p:spPr>
      </p:pic>
    </p:spTree>
    <p:extLst>
      <p:ext uri="{BB962C8B-B14F-4D97-AF65-F5344CB8AC3E}">
        <p14:creationId xmlns:p14="http://schemas.microsoft.com/office/powerpoint/2010/main" val="16521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20DA0-CF46-003B-9E6C-0F394BF4D0E4}"/>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21E300AE-5457-091D-DD1D-CC3D1274ACEF}"/>
              </a:ext>
            </a:extLst>
          </p:cNvPr>
          <p:cNvSpPr/>
          <p:nvPr/>
        </p:nvSpPr>
        <p:spPr>
          <a:xfrm>
            <a:off x="-19051" y="-251115"/>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9896A9B8-9A98-7E0A-6B47-5B252B582614}"/>
              </a:ext>
            </a:extLst>
          </p:cNvPr>
          <p:cNvSpPr txBox="1"/>
          <p:nvPr/>
        </p:nvSpPr>
        <p:spPr>
          <a:xfrm>
            <a:off x="0" y="395537"/>
            <a:ext cx="6587663" cy="738664"/>
          </a:xfrm>
          <a:prstGeom prst="rect">
            <a:avLst/>
          </a:prstGeom>
          <a:noFill/>
        </p:spPr>
        <p:txBody>
          <a:bodyPr wrap="square" rtlCol="0">
            <a:spAutoFit/>
          </a:bodyPr>
          <a:lstStyle/>
          <a:p>
            <a:pPr algn="ctr"/>
            <a:endParaRPr lang="pt-BR" dirty="0"/>
          </a:p>
          <a:p>
            <a:pPr algn="ctr"/>
            <a:r>
              <a:rPr lang="pt-BR" sz="2400" b="1" dirty="0"/>
              <a:t>Circulo Mágico</a:t>
            </a:r>
          </a:p>
        </p:txBody>
      </p:sp>
      <p:pic>
        <p:nvPicPr>
          <p:cNvPr id="6" name="Imagem 5">
            <a:extLst>
              <a:ext uri="{FF2B5EF4-FFF2-40B4-BE49-F238E27FC236}">
                <a16:creationId xmlns:a16="http://schemas.microsoft.com/office/drawing/2014/main" id="{9E07C8B7-7688-8B7F-5FD0-BE57236DAA83}"/>
              </a:ext>
            </a:extLst>
          </p:cNvPr>
          <p:cNvPicPr>
            <a:picLocks noChangeAspect="1"/>
          </p:cNvPicPr>
          <p:nvPr/>
        </p:nvPicPr>
        <p:blipFill>
          <a:blip r:embed="rId2">
            <a:extLst>
              <a:ext uri="{28A0092B-C50C-407E-A947-70E740481C1C}">
                <a14:useLocalDpi xmlns:a14="http://schemas.microsoft.com/office/drawing/2010/main" val="0"/>
              </a:ext>
            </a:extLst>
          </a:blip>
          <a:srcRect t="4974" b="3653"/>
          <a:stretch/>
        </p:blipFill>
        <p:spPr>
          <a:xfrm>
            <a:off x="381000" y="1640176"/>
            <a:ext cx="6096000" cy="7615425"/>
          </a:xfrm>
          <a:prstGeom prst="rect">
            <a:avLst/>
          </a:prstGeom>
        </p:spPr>
      </p:pic>
    </p:spTree>
    <p:extLst>
      <p:ext uri="{BB962C8B-B14F-4D97-AF65-F5344CB8AC3E}">
        <p14:creationId xmlns:p14="http://schemas.microsoft.com/office/powerpoint/2010/main" val="90734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FFE14-B562-349D-3043-AD7F3BCE6380}"/>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26EF22E6-6267-93D1-8657-4C94A2D3E0B3}"/>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2B25896F-DAA1-0585-5D33-C922F80821E7}"/>
              </a:ext>
            </a:extLst>
          </p:cNvPr>
          <p:cNvSpPr txBox="1"/>
          <p:nvPr/>
        </p:nvSpPr>
        <p:spPr>
          <a:xfrm>
            <a:off x="600075" y="2530929"/>
            <a:ext cx="5657850" cy="3539430"/>
          </a:xfrm>
          <a:prstGeom prst="rect">
            <a:avLst/>
          </a:prstGeom>
          <a:noFill/>
        </p:spPr>
        <p:txBody>
          <a:bodyPr wrap="square" rtlCol="0">
            <a:spAutoFit/>
          </a:bodyPr>
          <a:lstStyle/>
          <a:p>
            <a:pPr algn="ctr"/>
            <a:r>
              <a:rPr lang="pt-BR" sz="5600" b="1" dirty="0">
                <a:latin typeface="+mj-lt"/>
              </a:rPr>
              <a:t>04</a:t>
            </a:r>
          </a:p>
          <a:p>
            <a:pPr algn="ctr"/>
            <a:r>
              <a:rPr lang="pt-BR" sz="5600" b="1" dirty="0">
                <a:latin typeface="+mj-lt"/>
              </a:rPr>
              <a:t>Decifrando Receitas de Amigurumi</a:t>
            </a:r>
          </a:p>
        </p:txBody>
      </p:sp>
    </p:spTree>
    <p:extLst>
      <p:ext uri="{BB962C8B-B14F-4D97-AF65-F5344CB8AC3E}">
        <p14:creationId xmlns:p14="http://schemas.microsoft.com/office/powerpoint/2010/main" val="276347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859F-7916-6337-0995-D9543CFA3FC3}"/>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3A42128-08E9-F95A-D971-CE93E3A44198}"/>
              </a:ext>
            </a:extLst>
          </p:cNvPr>
          <p:cNvSpPr/>
          <p:nvPr/>
        </p:nvSpPr>
        <p:spPr>
          <a:xfrm>
            <a:off x="0" y="-256045"/>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B18975A2-5D46-4F9B-677F-D5F24A461D00}"/>
              </a:ext>
            </a:extLst>
          </p:cNvPr>
          <p:cNvSpPr txBox="1"/>
          <p:nvPr/>
        </p:nvSpPr>
        <p:spPr>
          <a:xfrm>
            <a:off x="289386" y="3041374"/>
            <a:ext cx="6587663" cy="1200329"/>
          </a:xfrm>
          <a:prstGeom prst="rect">
            <a:avLst/>
          </a:prstGeom>
          <a:noFill/>
        </p:spPr>
        <p:txBody>
          <a:bodyPr wrap="square" rtlCol="0">
            <a:spAutoFit/>
          </a:bodyPr>
          <a:lstStyle/>
          <a:p>
            <a:pPr algn="ctr"/>
            <a:endParaRPr lang="pt-BR" b="1" dirty="0">
              <a:solidFill>
                <a:schemeClr val="bg1"/>
              </a:solidFill>
            </a:endParaRPr>
          </a:p>
          <a:p>
            <a:endParaRPr lang="pt-BR" dirty="0"/>
          </a:p>
          <a:p>
            <a:endParaRPr lang="pt-BR" dirty="0"/>
          </a:p>
          <a:p>
            <a:pPr algn="ctr"/>
            <a:endParaRPr lang="pt-BR" b="1" dirty="0">
              <a:solidFill>
                <a:schemeClr val="bg1"/>
              </a:solidFill>
            </a:endParaRPr>
          </a:p>
        </p:txBody>
      </p:sp>
      <p:sp>
        <p:nvSpPr>
          <p:cNvPr id="4" name="Rectangle 1">
            <a:extLst>
              <a:ext uri="{FF2B5EF4-FFF2-40B4-BE49-F238E27FC236}">
                <a16:creationId xmlns:a16="http://schemas.microsoft.com/office/drawing/2014/main" id="{D1B6B102-5322-0CBE-37D7-CF0D52295B28}"/>
              </a:ext>
            </a:extLst>
          </p:cNvPr>
          <p:cNvSpPr>
            <a:spLocks noChangeArrowheads="1"/>
          </p:cNvSpPr>
          <p:nvPr/>
        </p:nvSpPr>
        <p:spPr bwMode="auto">
          <a:xfrm>
            <a:off x="38099" y="449225"/>
            <a:ext cx="68389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tx1"/>
                </a:solidFill>
                <a:effectLst/>
              </a:rPr>
              <a:t>Abreviações Comuns em Português:</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Corr</a:t>
            </a:r>
            <a:r>
              <a:rPr kumimoji="0" lang="pt-BR" altLang="pt-BR" b="0" i="0" u="none" strike="noStrike" cap="none" normalizeH="0" baseline="0" dirty="0">
                <a:ln>
                  <a:noFill/>
                </a:ln>
                <a:solidFill>
                  <a:schemeClr val="tx1"/>
                </a:solidFill>
                <a:effectLst/>
              </a:rPr>
              <a:t>: Corrente</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PB</a:t>
            </a:r>
            <a:r>
              <a:rPr kumimoji="0" lang="pt-BR" altLang="pt-BR" b="0" i="0" u="none" strike="noStrike" cap="none" normalizeH="0" baseline="0" dirty="0">
                <a:ln>
                  <a:noFill/>
                </a:ln>
                <a:solidFill>
                  <a:schemeClr val="tx1"/>
                </a:solidFill>
                <a:effectLst/>
              </a:rPr>
              <a:t>: Ponto Baixo</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Aum</a:t>
            </a:r>
            <a:r>
              <a:rPr kumimoji="0" lang="pt-BR" altLang="pt-BR" b="0" i="0" u="none" strike="noStrike" cap="none" normalizeH="0" baseline="0" dirty="0">
                <a:ln>
                  <a:noFill/>
                </a:ln>
                <a:solidFill>
                  <a:schemeClr val="tx1"/>
                </a:solidFill>
                <a:effectLst/>
              </a:rPr>
              <a:t>: Aumento (2 PB no mesmo ponto)</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Dim</a:t>
            </a:r>
            <a:r>
              <a:rPr kumimoji="0" lang="pt-BR" altLang="pt-BR" b="0" i="0" u="none" strike="noStrike" cap="none" normalizeH="0" baseline="0" dirty="0">
                <a:ln>
                  <a:noFill/>
                </a:ln>
                <a:solidFill>
                  <a:schemeClr val="tx1"/>
                </a:solidFill>
                <a:effectLst/>
              </a:rPr>
              <a:t>: Diminuição (redução de 1 ponto)</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Rep</a:t>
            </a:r>
            <a:r>
              <a:rPr kumimoji="0" lang="pt-BR" altLang="pt-BR" b="0" i="0" u="none" strike="noStrike" cap="none" normalizeH="0" baseline="0" dirty="0">
                <a:ln>
                  <a:noFill/>
                </a:ln>
                <a:solidFill>
                  <a:schemeClr val="tx1"/>
                </a:solidFill>
                <a:effectLst/>
              </a:rPr>
              <a:t>: Repita (indica repetição de uma sequência de pontos)</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PM</a:t>
            </a:r>
            <a:r>
              <a:rPr kumimoji="0" lang="pt-BR" altLang="pt-BR" b="0" i="0" u="none" strike="noStrike" cap="none" normalizeH="0" baseline="0" dirty="0">
                <a:ln>
                  <a:noFill/>
                </a:ln>
                <a:solidFill>
                  <a:schemeClr val="tx1"/>
                </a:solidFill>
                <a:effectLst/>
              </a:rPr>
              <a:t>: Ponto Médio Alto</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0" u="none" strike="noStrike" cap="none" normalizeH="0" baseline="0" dirty="0">
                <a:ln>
                  <a:noFill/>
                </a:ln>
                <a:solidFill>
                  <a:schemeClr val="tx1"/>
                </a:solidFill>
                <a:effectLst/>
              </a:rPr>
              <a:t>PA</a:t>
            </a:r>
            <a:r>
              <a:rPr kumimoji="0" lang="pt-BR" altLang="pt-BR" b="0" i="0" u="none" strike="noStrike" cap="none" normalizeH="0" baseline="0" dirty="0">
                <a:ln>
                  <a:noFill/>
                </a:ln>
                <a:solidFill>
                  <a:schemeClr val="tx1"/>
                </a:solidFill>
                <a:effectLst/>
              </a:rPr>
              <a:t>: Ponto Alto</a:t>
            </a:r>
          </a:p>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b="1" i="1" u="none" strike="noStrike" cap="none" normalizeH="0" baseline="0" dirty="0">
                <a:ln>
                  <a:noFill/>
                </a:ln>
                <a:solidFill>
                  <a:schemeClr val="tx1"/>
                </a:solidFill>
                <a:effectLst/>
              </a:rPr>
              <a:t>...</a:t>
            </a:r>
            <a:r>
              <a:rPr kumimoji="0" lang="pt-BR" altLang="pt-BR" b="1" i="0" u="none" strike="noStrike" cap="none" normalizeH="0" baseline="0" dirty="0">
                <a:ln>
                  <a:noFill/>
                </a:ln>
                <a:solidFill>
                  <a:schemeClr val="tx1"/>
                </a:solidFill>
                <a:effectLst/>
              </a:rPr>
              <a:t> X [nº]</a:t>
            </a:r>
            <a:r>
              <a:rPr kumimoji="0" lang="pt-BR" altLang="pt-BR" b="0" i="0" u="none" strike="noStrike" cap="none" normalizeH="0" baseline="0" dirty="0">
                <a:ln>
                  <a:noFill/>
                </a:ln>
                <a:solidFill>
                  <a:schemeClr val="tx1"/>
                </a:solidFill>
                <a:effectLst/>
              </a:rPr>
              <a:t>: Repita os pontos entre os asteriscos o número de vezes indicado.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tx1"/>
                </a:solidFill>
                <a:effectLst/>
              </a:rPr>
              <a:t>Exemplo de Receita Escrita:</a:t>
            </a:r>
          </a:p>
          <a:p>
            <a:pPr marL="0" marR="0" lvl="0" indent="0" defTabSz="914400" rtl="0" eaLnBrk="0" fontAlgn="base" latinLnBrk="0" hangingPunct="0">
              <a:lnSpc>
                <a:spcPct val="100000"/>
              </a:lnSpc>
              <a:spcBef>
                <a:spcPct val="0"/>
              </a:spcBef>
              <a:spcAft>
                <a:spcPct val="0"/>
              </a:spcAft>
              <a:buClrTx/>
              <a:buSzTx/>
              <a:buFontTx/>
              <a:buNone/>
              <a:tabLst/>
            </a:pPr>
            <a:endParaRPr kumimoji="0" lang="pt-BR" altLang="pt-BR"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chemeClr val="tx1"/>
                </a:solidFill>
                <a:effectLst/>
              </a:rPr>
              <a:t>6 PB no círculo mágico.</a:t>
            </a:r>
            <a:br>
              <a:rPr kumimoji="0" lang="pt-BR" altLang="pt-BR" b="0" i="0" u="none" strike="noStrike" cap="none" normalizeH="0" baseline="0" dirty="0">
                <a:ln>
                  <a:noFill/>
                </a:ln>
                <a:solidFill>
                  <a:schemeClr val="tx1"/>
                </a:solidFill>
                <a:effectLst/>
              </a:rPr>
            </a:br>
            <a:r>
              <a:rPr kumimoji="0" lang="pt-BR" altLang="pt-BR" b="0" i="0" u="none" strike="noStrike" cap="none" normalizeH="0" baseline="0" dirty="0">
                <a:ln>
                  <a:noFill/>
                </a:ln>
                <a:solidFill>
                  <a:schemeClr val="tx1"/>
                </a:solidFill>
                <a:effectLst/>
              </a:rPr>
              <a:t>1ª carreira: </a:t>
            </a:r>
            <a:r>
              <a:rPr kumimoji="0" lang="pt-BR" altLang="pt-BR" b="0" i="1" u="none" strike="noStrike" cap="none" normalizeH="0" baseline="0" dirty="0">
                <a:ln>
                  <a:noFill/>
                </a:ln>
                <a:solidFill>
                  <a:schemeClr val="tx1"/>
                </a:solidFill>
                <a:effectLst/>
              </a:rPr>
              <a:t>Aum</a:t>
            </a:r>
            <a:r>
              <a:rPr kumimoji="0" lang="pt-BR" altLang="pt-BR" b="0" i="0" u="none" strike="noStrike" cap="none" normalizeH="0" baseline="0" dirty="0">
                <a:ln>
                  <a:noFill/>
                </a:ln>
                <a:solidFill>
                  <a:schemeClr val="tx1"/>
                </a:solidFill>
                <a:effectLst/>
              </a:rPr>
              <a:t> x 6 (12 PB).</a:t>
            </a:r>
            <a:br>
              <a:rPr kumimoji="0" lang="pt-BR" altLang="pt-BR" b="0" i="0" u="none" strike="noStrike" cap="none" normalizeH="0" baseline="0" dirty="0">
                <a:ln>
                  <a:noFill/>
                </a:ln>
                <a:solidFill>
                  <a:schemeClr val="tx1"/>
                </a:solidFill>
                <a:effectLst/>
              </a:rPr>
            </a:br>
            <a:r>
              <a:rPr kumimoji="0" lang="pt-BR" altLang="pt-BR" b="0" i="0" u="none" strike="noStrike" cap="none" normalizeH="0" baseline="0" dirty="0">
                <a:ln>
                  <a:noFill/>
                </a:ln>
                <a:solidFill>
                  <a:schemeClr val="tx1"/>
                </a:solidFill>
                <a:effectLst/>
              </a:rPr>
              <a:t>2ª carreira: </a:t>
            </a:r>
            <a:r>
              <a:rPr kumimoji="0" lang="pt-BR" altLang="pt-BR" b="0" i="1" u="none" strike="noStrike" cap="none" normalizeH="0" baseline="0" dirty="0">
                <a:ln>
                  <a:noFill/>
                </a:ln>
                <a:solidFill>
                  <a:schemeClr val="tx1"/>
                </a:solidFill>
                <a:effectLst/>
              </a:rPr>
              <a:t>1 PB, Aum</a:t>
            </a:r>
            <a:r>
              <a:rPr kumimoji="0" lang="pt-BR" altLang="pt-BR" b="0" i="0" u="none" strike="noStrike" cap="none" normalizeH="0" baseline="0" dirty="0">
                <a:ln>
                  <a:noFill/>
                </a:ln>
                <a:solidFill>
                  <a:schemeClr val="tx1"/>
                </a:solidFill>
                <a:effectLst/>
              </a:rPr>
              <a:t> x 6 (18 PB).</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chemeClr val="tx1"/>
              </a:solidFill>
              <a:effectLst/>
            </a:endParaRPr>
          </a:p>
        </p:txBody>
      </p:sp>
      <p:sp>
        <p:nvSpPr>
          <p:cNvPr id="7" name="CaixaDeTexto 6">
            <a:extLst>
              <a:ext uri="{FF2B5EF4-FFF2-40B4-BE49-F238E27FC236}">
                <a16:creationId xmlns:a16="http://schemas.microsoft.com/office/drawing/2014/main" id="{A64334D1-CA7B-6874-226B-C1202B5596DE}"/>
              </a:ext>
            </a:extLst>
          </p:cNvPr>
          <p:cNvSpPr txBox="1"/>
          <p:nvPr/>
        </p:nvSpPr>
        <p:spPr>
          <a:xfrm>
            <a:off x="38098" y="5478816"/>
            <a:ext cx="3390902" cy="3416320"/>
          </a:xfrm>
          <a:prstGeom prst="rect">
            <a:avLst/>
          </a:prstGeom>
          <a:noFill/>
        </p:spPr>
        <p:txBody>
          <a:bodyPr wrap="square" rtlCol="0">
            <a:spAutoFit/>
          </a:bodyPr>
          <a:lstStyle/>
          <a:p>
            <a:r>
              <a:rPr lang="pt-BR" b="1" dirty="0"/>
              <a:t>Como Ler:</a:t>
            </a:r>
          </a:p>
          <a:p>
            <a:endParaRPr lang="pt-BR" b="1" dirty="0"/>
          </a:p>
          <a:p>
            <a:r>
              <a:rPr lang="pt-BR" dirty="0"/>
              <a:t>Comece com 6 pontos baixos no círculo mágico.</a:t>
            </a:r>
          </a:p>
          <a:p>
            <a:endParaRPr lang="pt-BR" dirty="0"/>
          </a:p>
          <a:p>
            <a:r>
              <a:rPr lang="pt-BR" dirty="0"/>
              <a:t>Na 1ª carreira, faça 2 pontos baixos em cada ponto da base (6 aumentos, totalizando 12 PB).</a:t>
            </a:r>
          </a:p>
          <a:p>
            <a:endParaRPr lang="pt-BR" dirty="0"/>
          </a:p>
          <a:p>
            <a:r>
              <a:rPr lang="pt-BR" dirty="0"/>
              <a:t>Na 2ª carreira, faça 1 PB no primeiro ponto e 2 PB no segundo (repetindo isso por 6 vezes)</a:t>
            </a:r>
          </a:p>
        </p:txBody>
      </p:sp>
      <p:pic>
        <p:nvPicPr>
          <p:cNvPr id="9" name="Imagem 8">
            <a:extLst>
              <a:ext uri="{FF2B5EF4-FFF2-40B4-BE49-F238E27FC236}">
                <a16:creationId xmlns:a16="http://schemas.microsoft.com/office/drawing/2014/main" id="{BC13B23D-A5F8-E6D4-516B-248263D1C5DB}"/>
              </a:ext>
            </a:extLst>
          </p:cNvPr>
          <p:cNvPicPr>
            <a:picLocks noChangeAspect="1"/>
          </p:cNvPicPr>
          <p:nvPr/>
        </p:nvPicPr>
        <p:blipFill>
          <a:blip r:embed="rId2">
            <a:extLst>
              <a:ext uri="{28A0092B-C50C-407E-A947-70E740481C1C}">
                <a14:useLocalDpi xmlns:a14="http://schemas.microsoft.com/office/drawing/2010/main" val="0"/>
              </a:ext>
            </a:extLst>
          </a:blip>
          <a:srcRect l="41633" r="1952"/>
          <a:stretch/>
        </p:blipFill>
        <p:spPr>
          <a:xfrm>
            <a:off x="3467098" y="5527538"/>
            <a:ext cx="3162301" cy="3428785"/>
          </a:xfrm>
          <a:prstGeom prst="rect">
            <a:avLst/>
          </a:prstGeom>
        </p:spPr>
      </p:pic>
    </p:spTree>
    <p:extLst>
      <p:ext uri="{BB962C8B-B14F-4D97-AF65-F5344CB8AC3E}">
        <p14:creationId xmlns:p14="http://schemas.microsoft.com/office/powerpoint/2010/main" val="142067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8E8BB-D232-70EE-9D2F-39F45FB5E12E}"/>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BA1A14CB-25ED-54C4-49A5-21F99891E876}"/>
              </a:ext>
            </a:extLst>
          </p:cNvPr>
          <p:cNvSpPr/>
          <p:nvPr/>
        </p:nvSpPr>
        <p:spPr>
          <a:xfrm>
            <a:off x="-19050" y="0"/>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E925519C-D80E-F466-832C-EA29736FB376}"/>
              </a:ext>
            </a:extLst>
          </p:cNvPr>
          <p:cNvSpPr txBox="1"/>
          <p:nvPr/>
        </p:nvSpPr>
        <p:spPr>
          <a:xfrm>
            <a:off x="289386" y="3041374"/>
            <a:ext cx="6587663" cy="1200329"/>
          </a:xfrm>
          <a:prstGeom prst="rect">
            <a:avLst/>
          </a:prstGeom>
          <a:noFill/>
        </p:spPr>
        <p:txBody>
          <a:bodyPr wrap="square" rtlCol="0">
            <a:spAutoFit/>
          </a:bodyPr>
          <a:lstStyle/>
          <a:p>
            <a:pPr algn="ctr"/>
            <a:endParaRPr lang="pt-BR" b="1" dirty="0">
              <a:solidFill>
                <a:schemeClr val="bg1"/>
              </a:solidFill>
            </a:endParaRPr>
          </a:p>
          <a:p>
            <a:endParaRPr lang="pt-BR" dirty="0"/>
          </a:p>
          <a:p>
            <a:endParaRPr lang="pt-BR" dirty="0"/>
          </a:p>
          <a:p>
            <a:pPr algn="ctr"/>
            <a:endParaRPr lang="pt-BR" b="1" dirty="0">
              <a:solidFill>
                <a:schemeClr val="bg1"/>
              </a:solidFill>
            </a:endParaRPr>
          </a:p>
        </p:txBody>
      </p:sp>
      <p:sp>
        <p:nvSpPr>
          <p:cNvPr id="4" name="Rectangle 1">
            <a:extLst>
              <a:ext uri="{FF2B5EF4-FFF2-40B4-BE49-F238E27FC236}">
                <a16:creationId xmlns:a16="http://schemas.microsoft.com/office/drawing/2014/main" id="{75D7DC6C-FF53-DCC6-32F5-80FFC5D3F03B}"/>
              </a:ext>
            </a:extLst>
          </p:cNvPr>
          <p:cNvSpPr>
            <a:spLocks noChangeArrowheads="1"/>
          </p:cNvSpPr>
          <p:nvPr/>
        </p:nvSpPr>
        <p:spPr bwMode="auto">
          <a:xfrm>
            <a:off x="9525" y="297259"/>
            <a:ext cx="6838950" cy="726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lang="pt-BR" altLang="pt-BR" b="1" dirty="0"/>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tx1"/>
                </a:solidFill>
                <a:effectLst/>
              </a:rPr>
              <a:t>Símbolos em Gráficos</a:t>
            </a: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i="0" u="none" strike="noStrike" cap="none" normalizeH="0" baseline="0" dirty="0">
                <a:ln>
                  <a:noFill/>
                </a:ln>
                <a:solidFill>
                  <a:schemeClr val="tx1"/>
                </a:solidFill>
                <a:effectLst/>
              </a:rPr>
              <a:t>Os gráficos de crochê utilizam símbolos para representar pontos. Eles são organizados em um padrão visual, geralmente em forma de espiral (para amigurumi), que mostra como os pontos se conectam.</a:t>
            </a:r>
          </a:p>
          <a:p>
            <a:pPr marL="0" marR="0" lvl="0" indent="0" defTabSz="914400" rtl="0" eaLnBrk="0" fontAlgn="base" latinLnBrk="0" hangingPunct="0">
              <a:lnSpc>
                <a:spcPct val="100000"/>
              </a:lnSpc>
              <a:spcBef>
                <a:spcPct val="0"/>
              </a:spcBef>
              <a:spcAft>
                <a:spcPct val="0"/>
              </a:spcAft>
              <a:buClrTx/>
              <a:buSzTx/>
              <a:buFontTx/>
              <a:buNone/>
              <a:tabLst/>
            </a:pPr>
            <a:endParaRPr kumimoji="0" lang="pt-BR" altLang="pt-BR"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tx1"/>
                </a:solidFill>
                <a:effectLst/>
              </a:rPr>
              <a:t>Símbolos Comuns e Seus Significados:</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800" i="0" u="none" strike="noStrike" cap="none" normalizeH="0" baseline="0" dirty="0">
                <a:ln>
                  <a:noFill/>
                </a:ln>
                <a:solidFill>
                  <a:schemeClr val="tx1"/>
                </a:solidFill>
                <a:effectLst/>
              </a:rPr>
              <a:t>●</a:t>
            </a:r>
            <a:r>
              <a:rPr kumimoji="0" lang="pt-BR" altLang="pt-BR" i="0" u="none" strike="noStrike" cap="none" normalizeH="0" baseline="0" dirty="0">
                <a:ln>
                  <a:noFill/>
                </a:ln>
                <a:solidFill>
                  <a:schemeClr val="tx1"/>
                </a:solidFill>
                <a:effectLst/>
              </a:rPr>
              <a:t> ou </a:t>
            </a:r>
            <a:r>
              <a:rPr kumimoji="0" lang="pt-BR" altLang="pt-BR" sz="2400" b="1" i="0" u="none" strike="noStrike" cap="none" normalizeH="0" baseline="0" dirty="0">
                <a:ln>
                  <a:noFill/>
                </a:ln>
                <a:solidFill>
                  <a:schemeClr val="tx1"/>
                </a:solidFill>
                <a:effectLst/>
              </a:rPr>
              <a:t>⊙</a:t>
            </a:r>
            <a:r>
              <a:rPr kumimoji="0" lang="pt-BR" altLang="pt-BR" sz="2400" i="0" u="none" strike="noStrike" cap="none" normalizeH="0" baseline="0" dirty="0">
                <a:ln>
                  <a:noFill/>
                </a:ln>
                <a:solidFill>
                  <a:schemeClr val="tx1"/>
                </a:solidFill>
                <a:effectLst/>
              </a:rPr>
              <a:t>: </a:t>
            </a:r>
            <a:r>
              <a:rPr kumimoji="0" lang="pt-BR" altLang="pt-BR" i="0" u="none" strike="noStrike" cap="none" normalizeH="0" baseline="0" dirty="0">
                <a:ln>
                  <a:noFill/>
                </a:ln>
                <a:solidFill>
                  <a:schemeClr val="tx1"/>
                </a:solidFill>
                <a:effectLst/>
              </a:rPr>
              <a:t>Círculo Mágico</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chemeClr val="tx1"/>
                </a:solidFill>
                <a:effectLst/>
              </a:rPr>
              <a:t>.–</a:t>
            </a:r>
            <a:r>
              <a:rPr kumimoji="0" lang="pt-BR" altLang="pt-BR" i="0" u="none" strike="noStrike" cap="none" normalizeH="0" baseline="0" dirty="0">
                <a:ln>
                  <a:noFill/>
                </a:ln>
                <a:solidFill>
                  <a:schemeClr val="tx1"/>
                </a:solidFill>
                <a:effectLst/>
              </a:rPr>
              <a:t>: Corrente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i="0" u="none" strike="noStrike" cap="none" normalizeH="0" baseline="0" dirty="0">
                <a:ln>
                  <a:noFill/>
                </a:ln>
                <a:solidFill>
                  <a:schemeClr val="tx1"/>
                </a:solidFill>
                <a:effectLst/>
              </a:rPr>
              <a:t>.</a:t>
            </a:r>
            <a:r>
              <a:rPr lang="pt-BR" altLang="pt-BR" sz="2400" b="1" dirty="0"/>
              <a:t>x</a:t>
            </a:r>
            <a:r>
              <a:rPr kumimoji="0" lang="pt-BR" altLang="pt-BR" i="0" u="none" strike="noStrike" cap="none" normalizeH="0" baseline="0" dirty="0">
                <a:ln>
                  <a:noFill/>
                </a:ln>
                <a:solidFill>
                  <a:schemeClr val="tx1"/>
                </a:solidFill>
                <a:effectLst/>
              </a:rPr>
              <a:t>: Ponto Baixo.</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chemeClr val="tx1"/>
                </a:solidFill>
                <a:effectLst/>
              </a:rPr>
              <a:t>⊞</a:t>
            </a:r>
            <a:r>
              <a:rPr kumimoji="0" lang="pt-BR" altLang="pt-BR" i="0" u="none" strike="noStrike" cap="none" normalizeH="0" baseline="0" dirty="0">
                <a:ln>
                  <a:noFill/>
                </a:ln>
                <a:solidFill>
                  <a:schemeClr val="tx1"/>
                </a:solidFill>
                <a:effectLst/>
              </a:rPr>
              <a:t> ou </a:t>
            </a:r>
            <a:r>
              <a:rPr kumimoji="0" lang="pt-BR" altLang="pt-BR" sz="2400" b="1" i="0" u="none" strike="noStrike" cap="none" normalizeH="0" baseline="0" dirty="0">
                <a:ln>
                  <a:noFill/>
                </a:ln>
                <a:solidFill>
                  <a:schemeClr val="tx1"/>
                </a:solidFill>
                <a:effectLst/>
              </a:rPr>
              <a:t>V</a:t>
            </a:r>
            <a:r>
              <a:rPr kumimoji="0" lang="pt-BR" altLang="pt-BR" i="0" u="none" strike="noStrike" cap="none" normalizeH="0" baseline="0" dirty="0">
                <a:ln>
                  <a:noFill/>
                </a:ln>
                <a:solidFill>
                  <a:schemeClr val="tx1"/>
                </a:solidFill>
                <a:effectLst/>
              </a:rPr>
              <a:t>: Aumento (2 PB no mesmo ponto).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chemeClr val="tx1"/>
                </a:solidFill>
                <a:effectLst/>
              </a:rPr>
              <a:t>*/*</a:t>
            </a:r>
            <a:r>
              <a:rPr kumimoji="0" lang="pt-BR" altLang="pt-BR" i="0" u="none" strike="noStrike" cap="none" normalizeH="0" baseline="0" dirty="0">
                <a:ln>
                  <a:noFill/>
                </a:ln>
                <a:solidFill>
                  <a:schemeClr val="tx1"/>
                </a:solidFill>
                <a:effectLst/>
              </a:rPr>
              <a:t> ou</a:t>
            </a:r>
            <a:r>
              <a:rPr kumimoji="0" lang="pt-BR" altLang="pt-BR" sz="2400" b="1" i="0" u="none" strike="noStrike" cap="none" normalizeH="0" baseline="0" dirty="0">
                <a:ln>
                  <a:noFill/>
                </a:ln>
                <a:solidFill>
                  <a:schemeClr val="tx1"/>
                </a:solidFill>
                <a:effectLst/>
              </a:rPr>
              <a:t> Λ</a:t>
            </a:r>
            <a:r>
              <a:rPr kumimoji="0" lang="pt-BR" altLang="pt-BR" i="0" u="none" strike="noStrike" cap="none" normalizeH="0" baseline="0" dirty="0">
                <a:ln>
                  <a:noFill/>
                </a:ln>
                <a:solidFill>
                  <a:schemeClr val="tx1"/>
                </a:solidFill>
                <a:effectLst/>
              </a:rPr>
              <a:t>: Diminuição.</a:t>
            </a:r>
          </a:p>
          <a:p>
            <a:pPr marL="0" marR="0" lvl="0" indent="0" defTabSz="914400" rtl="0" eaLnBrk="0" fontAlgn="base" latinLnBrk="0" hangingPunct="0">
              <a:lnSpc>
                <a:spcPct val="100000"/>
              </a:lnSpc>
              <a:spcBef>
                <a:spcPct val="0"/>
              </a:spcBef>
              <a:spcAft>
                <a:spcPct val="0"/>
              </a:spcAft>
              <a:buClrTx/>
              <a:buSzTx/>
              <a:buFontTx/>
              <a:buNone/>
              <a:tabLst/>
            </a:pPr>
            <a:endParaRPr kumimoji="0" lang="pt-BR" altLang="pt-BR"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tx1"/>
                </a:solidFill>
                <a:effectLst/>
              </a:rPr>
              <a:t>Como Interpretar Gráficos: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pt-BR" altLang="pt-BR" b="1" i="0" u="none" strike="noStrike" cap="none" normalizeH="0" baseline="0" dirty="0">
                <a:ln>
                  <a:noFill/>
                </a:ln>
                <a:solidFill>
                  <a:schemeClr val="tx1"/>
                </a:solidFill>
                <a:effectLst/>
              </a:rPr>
              <a:t>Identifique o ponto inicial</a:t>
            </a:r>
            <a:r>
              <a:rPr kumimoji="0" lang="pt-BR" altLang="pt-BR" i="0" u="none" strike="noStrike" cap="none" normalizeH="0" baseline="0" dirty="0">
                <a:ln>
                  <a:noFill/>
                </a:ln>
                <a:solidFill>
                  <a:schemeClr val="tx1"/>
                </a:solidFill>
                <a:effectLst/>
              </a:rPr>
              <a:t>: Normalmente, o círculo mágico (⊙) no centro.</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pt-BR" altLang="pt-BR" b="1" i="0" u="none" strike="noStrike" cap="none" normalizeH="0" baseline="0" dirty="0">
                <a:ln>
                  <a:noFill/>
                </a:ln>
                <a:solidFill>
                  <a:schemeClr val="tx1"/>
                </a:solidFill>
                <a:effectLst/>
              </a:rPr>
              <a:t>Siga as voltas</a:t>
            </a:r>
            <a:r>
              <a:rPr kumimoji="0" lang="pt-BR" altLang="pt-BR" i="0" u="none" strike="noStrike" cap="none" normalizeH="0" baseline="0" dirty="0">
                <a:ln>
                  <a:noFill/>
                </a:ln>
                <a:solidFill>
                  <a:schemeClr val="tx1"/>
                </a:solidFill>
                <a:effectLst/>
              </a:rPr>
              <a:t>: Cada volta é representada por um círculo concêntrico ao redor do centro.</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pt-BR" altLang="pt-BR" b="1" i="0" u="none" strike="noStrike" cap="none" normalizeH="0" baseline="0" dirty="0">
                <a:ln>
                  <a:noFill/>
                </a:ln>
                <a:solidFill>
                  <a:schemeClr val="tx1"/>
                </a:solidFill>
                <a:effectLst/>
              </a:rPr>
              <a:t>Entenda os símbolos</a:t>
            </a:r>
            <a:r>
              <a:rPr kumimoji="0" lang="pt-BR" altLang="pt-BR" i="0" u="none" strike="noStrike" cap="none" normalizeH="0" baseline="0" dirty="0">
                <a:ln>
                  <a:noFill/>
                </a:ln>
                <a:solidFill>
                  <a:schemeClr val="tx1"/>
                </a:solidFill>
                <a:effectLst/>
              </a:rPr>
              <a:t>: Leia os símbolos ao longo da volta. Por exemplo, um "+" indica PB, enquanto um "V" indica Aumento.</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pt-BR" altLang="pt-BR" b="1" i="0" u="none" strike="noStrike" cap="none" normalizeH="0" baseline="0" dirty="0">
                <a:ln>
                  <a:noFill/>
                </a:ln>
                <a:solidFill>
                  <a:schemeClr val="tx1"/>
                </a:solidFill>
                <a:effectLst/>
              </a:rPr>
              <a:t>Repita o padrão</a:t>
            </a:r>
            <a:r>
              <a:rPr kumimoji="0" lang="pt-BR" altLang="pt-BR" i="0" u="none" strike="noStrike" cap="none" normalizeH="0" baseline="0" dirty="0">
                <a:ln>
                  <a:noFill/>
                </a:ln>
                <a:solidFill>
                  <a:schemeClr val="tx1"/>
                </a:solidFill>
                <a:effectLst/>
              </a:rPr>
              <a:t>: Os gráficos frequentemente mostram uma seção que deve ser repetida, indicada por linhas ou asteriscos.</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chemeClr val="tx1"/>
              </a:solidFill>
              <a:effectLst/>
            </a:endParaRPr>
          </a:p>
        </p:txBody>
      </p:sp>
      <p:pic>
        <p:nvPicPr>
          <p:cNvPr id="6" name="Imagem 5">
            <a:extLst>
              <a:ext uri="{FF2B5EF4-FFF2-40B4-BE49-F238E27FC236}">
                <a16:creationId xmlns:a16="http://schemas.microsoft.com/office/drawing/2014/main" id="{30D90304-BD29-9E75-6B88-B715D7679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412" y="7050005"/>
            <a:ext cx="2737153" cy="2737153"/>
          </a:xfrm>
          <a:prstGeom prst="rect">
            <a:avLst/>
          </a:prstGeom>
        </p:spPr>
      </p:pic>
    </p:spTree>
    <p:extLst>
      <p:ext uri="{BB962C8B-B14F-4D97-AF65-F5344CB8AC3E}">
        <p14:creationId xmlns:p14="http://schemas.microsoft.com/office/powerpoint/2010/main" val="117121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87F3B-BE02-3A9B-5A72-1A01D275F1EC}"/>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D2948DC8-A41F-990B-193E-8127D529D652}"/>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A8ACCF1E-A1D8-2617-6D88-805B0F0E0EF7}"/>
              </a:ext>
            </a:extLst>
          </p:cNvPr>
          <p:cNvSpPr txBox="1"/>
          <p:nvPr/>
        </p:nvSpPr>
        <p:spPr>
          <a:xfrm>
            <a:off x="600075" y="3107085"/>
            <a:ext cx="5657850" cy="3539430"/>
          </a:xfrm>
          <a:prstGeom prst="rect">
            <a:avLst/>
          </a:prstGeom>
          <a:noFill/>
        </p:spPr>
        <p:txBody>
          <a:bodyPr wrap="square" rtlCol="0">
            <a:spAutoFit/>
          </a:bodyPr>
          <a:lstStyle/>
          <a:p>
            <a:pPr algn="ctr"/>
            <a:r>
              <a:rPr lang="pt-BR" sz="5600" b="1" dirty="0">
                <a:latin typeface="+mj-lt"/>
              </a:rPr>
              <a:t>05</a:t>
            </a:r>
          </a:p>
          <a:p>
            <a:pPr algn="ctr"/>
            <a:r>
              <a:rPr lang="pt-BR" sz="5600" b="1" dirty="0">
                <a:latin typeface="+mj-lt"/>
              </a:rPr>
              <a:t>Criando Seu Primeiro Amigurumi</a:t>
            </a:r>
          </a:p>
        </p:txBody>
      </p:sp>
    </p:spTree>
    <p:extLst>
      <p:ext uri="{BB962C8B-B14F-4D97-AF65-F5344CB8AC3E}">
        <p14:creationId xmlns:p14="http://schemas.microsoft.com/office/powerpoint/2010/main" val="7441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E3992-F97A-D6B0-3E65-23CAFA146B04}"/>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D5C2FEA-39CD-50DE-8990-789E5D25290B}"/>
              </a:ext>
            </a:extLst>
          </p:cNvPr>
          <p:cNvSpPr/>
          <p:nvPr/>
        </p:nvSpPr>
        <p:spPr>
          <a:xfrm>
            <a:off x="-19050" y="0"/>
            <a:ext cx="6877050" cy="10408229"/>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066E52F-4001-CAFD-A701-BEF257B1A5B0}"/>
              </a:ext>
            </a:extLst>
          </p:cNvPr>
          <p:cNvSpPr txBox="1"/>
          <p:nvPr/>
        </p:nvSpPr>
        <p:spPr>
          <a:xfrm>
            <a:off x="0" y="0"/>
            <a:ext cx="6587663" cy="6463308"/>
          </a:xfrm>
          <a:prstGeom prst="rect">
            <a:avLst/>
          </a:prstGeom>
          <a:noFill/>
        </p:spPr>
        <p:txBody>
          <a:bodyPr wrap="square" rtlCol="0">
            <a:spAutoFit/>
          </a:bodyPr>
          <a:lstStyle/>
          <a:p>
            <a:pPr algn="ctr"/>
            <a:endParaRPr lang="pt-BR" b="1" dirty="0">
              <a:solidFill>
                <a:schemeClr val="bg1"/>
              </a:solidFill>
            </a:endParaRPr>
          </a:p>
          <a:p>
            <a:endParaRPr lang="pt-BR" dirty="0"/>
          </a:p>
          <a:p>
            <a:r>
              <a:rPr lang="pt-BR" b="1" dirty="0"/>
              <a:t>Uma Bola Básica</a:t>
            </a:r>
          </a:p>
          <a:p>
            <a:pPr>
              <a:buFont typeface="+mj-lt"/>
              <a:buAutoNum type="arabicPeriod"/>
            </a:pPr>
            <a:r>
              <a:rPr lang="pt-BR" b="1" dirty="0"/>
              <a:t>Base Inicial</a:t>
            </a:r>
            <a:endParaRPr lang="pt-BR" dirty="0"/>
          </a:p>
          <a:p>
            <a:pPr marL="742950" lvl="1" indent="-285750">
              <a:buFont typeface="+mj-lt"/>
              <a:buAutoNum type="arabicPeriod"/>
            </a:pPr>
            <a:r>
              <a:rPr lang="pt-BR" dirty="0"/>
              <a:t>Faça um círculo mágico e 6 PB dentro dele.</a:t>
            </a:r>
          </a:p>
          <a:p>
            <a:pPr marL="742950" lvl="1" indent="-285750">
              <a:buFont typeface="+mj-lt"/>
              <a:buAutoNum type="arabicPeriod"/>
            </a:pPr>
            <a:r>
              <a:rPr lang="pt-BR" dirty="0"/>
              <a:t>1ª carreira: </a:t>
            </a:r>
            <a:r>
              <a:rPr lang="pt-BR" i="1" dirty="0"/>
              <a:t>Aum</a:t>
            </a:r>
            <a:r>
              <a:rPr lang="pt-BR" dirty="0"/>
              <a:t> em cada ponto (12 PB).</a:t>
            </a:r>
          </a:p>
          <a:p>
            <a:pPr marL="742950" lvl="1" indent="-285750">
              <a:buFont typeface="+mj-lt"/>
              <a:buAutoNum type="arabicPeriod"/>
            </a:pPr>
            <a:r>
              <a:rPr lang="pt-BR" dirty="0"/>
              <a:t>2ª carreira: </a:t>
            </a:r>
            <a:r>
              <a:rPr lang="pt-BR" i="1" dirty="0"/>
              <a:t>1 PB, Aum</a:t>
            </a:r>
            <a:r>
              <a:rPr lang="pt-BR" dirty="0"/>
              <a:t> x 6 (18 PB).</a:t>
            </a:r>
          </a:p>
          <a:p>
            <a:pPr marL="742950" lvl="1" indent="-285750">
              <a:buFont typeface="+mj-lt"/>
              <a:buAutoNum type="arabicPeriod"/>
            </a:pPr>
            <a:r>
              <a:rPr lang="pt-BR" dirty="0"/>
              <a:t>3ª carreira: </a:t>
            </a:r>
            <a:r>
              <a:rPr lang="pt-BR" i="1" dirty="0"/>
              <a:t>2 PB, Aum</a:t>
            </a:r>
            <a:r>
              <a:rPr lang="pt-BR" dirty="0"/>
              <a:t> x 6 (24 PB).</a:t>
            </a:r>
          </a:p>
          <a:p>
            <a:pPr>
              <a:buFont typeface="+mj-lt"/>
              <a:buAutoNum type="arabicPeriod"/>
            </a:pPr>
            <a:r>
              <a:rPr lang="pt-BR" b="1" dirty="0"/>
              <a:t>Corpo da Bola</a:t>
            </a:r>
            <a:endParaRPr lang="pt-BR" dirty="0"/>
          </a:p>
          <a:p>
            <a:pPr marL="742950" lvl="1" indent="-285750">
              <a:buFont typeface="+mj-lt"/>
              <a:buAutoNum type="arabicPeriod"/>
            </a:pPr>
            <a:r>
              <a:rPr lang="pt-BR" dirty="0"/>
              <a:t>Trabalhe 24 PB por 4 a 6 carreiras (ou mais, dependendo do tamanho desejado).</a:t>
            </a:r>
          </a:p>
          <a:p>
            <a:pPr>
              <a:buFont typeface="+mj-lt"/>
              <a:buAutoNum type="arabicPeriod"/>
            </a:pPr>
            <a:r>
              <a:rPr lang="pt-BR" b="1" dirty="0"/>
              <a:t>Diminuição para Fechar</a:t>
            </a:r>
            <a:endParaRPr lang="pt-BR" dirty="0"/>
          </a:p>
          <a:p>
            <a:pPr marL="742950" lvl="1" indent="-285750">
              <a:buFont typeface="+mj-lt"/>
              <a:buAutoNum type="arabicPeriod"/>
            </a:pPr>
            <a:r>
              <a:rPr lang="pt-BR" i="1" dirty="0"/>
              <a:t>2 PB, Dim</a:t>
            </a:r>
            <a:r>
              <a:rPr lang="pt-BR" dirty="0"/>
              <a:t> x 6 (18 PB).</a:t>
            </a:r>
          </a:p>
          <a:p>
            <a:pPr marL="742950" lvl="1" indent="-285750">
              <a:buFont typeface="+mj-lt"/>
              <a:buAutoNum type="arabicPeriod"/>
            </a:pPr>
            <a:r>
              <a:rPr lang="pt-BR" i="1" dirty="0"/>
              <a:t>1 PB, Dim</a:t>
            </a:r>
            <a:r>
              <a:rPr lang="pt-BR" dirty="0"/>
              <a:t> x 6 (12 PB).</a:t>
            </a:r>
          </a:p>
          <a:p>
            <a:pPr>
              <a:buFont typeface="+mj-lt"/>
              <a:buAutoNum type="arabicPeriod"/>
            </a:pPr>
            <a:r>
              <a:rPr lang="pt-BR" b="1" dirty="0"/>
              <a:t>Adicione Enchimento</a:t>
            </a:r>
            <a:endParaRPr lang="pt-BR" dirty="0"/>
          </a:p>
          <a:p>
            <a:pPr marL="742950" lvl="1" indent="-285750">
              <a:buFont typeface="+mj-lt"/>
              <a:buAutoNum type="arabicPeriod"/>
            </a:pPr>
            <a:r>
              <a:rPr lang="pt-BR" dirty="0"/>
              <a:t>Antes de fechar completamente, insira fibra siliconada aos poucos, ajustando até que fique firme e uniforme.</a:t>
            </a:r>
          </a:p>
          <a:p>
            <a:pPr>
              <a:buFont typeface="+mj-lt"/>
              <a:buAutoNum type="arabicPeriod"/>
            </a:pPr>
            <a:r>
              <a:rPr lang="pt-BR" b="1" dirty="0"/>
              <a:t>Fechamento Final</a:t>
            </a:r>
            <a:endParaRPr lang="pt-BR" dirty="0"/>
          </a:p>
          <a:p>
            <a:pPr marL="742950" lvl="1" indent="-285750">
              <a:buFont typeface="+mj-lt"/>
              <a:buAutoNum type="arabicPeriod"/>
            </a:pPr>
            <a:r>
              <a:rPr lang="pt-BR" i="1" dirty="0"/>
              <a:t>Dim</a:t>
            </a:r>
            <a:r>
              <a:rPr lang="pt-BR" dirty="0"/>
              <a:t> x 6 (6 PB).</a:t>
            </a:r>
          </a:p>
          <a:p>
            <a:pPr marL="742950" lvl="1" indent="-285750">
              <a:buFont typeface="+mj-lt"/>
              <a:buAutoNum type="arabicPeriod"/>
            </a:pPr>
            <a:r>
              <a:rPr lang="pt-BR" dirty="0"/>
              <a:t>Corte o fio, use uma agulha de tapeçaria para passar o fio por dentro dos pontos restantes, puxando para fechar.</a:t>
            </a:r>
          </a:p>
          <a:p>
            <a:endParaRPr lang="pt-BR" dirty="0"/>
          </a:p>
          <a:p>
            <a:pPr algn="ctr"/>
            <a:endParaRPr lang="pt-BR" b="1" dirty="0">
              <a:solidFill>
                <a:schemeClr val="bg1"/>
              </a:solidFill>
            </a:endParaRPr>
          </a:p>
        </p:txBody>
      </p:sp>
      <p:sp>
        <p:nvSpPr>
          <p:cNvPr id="4" name="Rectangle 1">
            <a:extLst>
              <a:ext uri="{FF2B5EF4-FFF2-40B4-BE49-F238E27FC236}">
                <a16:creationId xmlns:a16="http://schemas.microsoft.com/office/drawing/2014/main" id="{B87445EC-FEEE-BA43-E1DE-F5C03C97D6A2}"/>
              </a:ext>
            </a:extLst>
          </p:cNvPr>
          <p:cNvSpPr>
            <a:spLocks noChangeArrowheads="1"/>
          </p:cNvSpPr>
          <p:nvPr/>
        </p:nvSpPr>
        <p:spPr bwMode="auto">
          <a:xfrm>
            <a:off x="9525" y="3328857"/>
            <a:ext cx="6838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lang="pt-BR" altLang="pt-BR" b="1" dirty="0"/>
          </a:p>
          <a:p>
            <a:pPr marL="0" marR="0" lvl="0" indent="0" defTabSz="914400" rtl="0" eaLnBrk="0" fontAlgn="base" latinLnBrk="0" hangingPunct="0">
              <a:lnSpc>
                <a:spcPct val="100000"/>
              </a:lnSpc>
              <a:spcBef>
                <a:spcPct val="0"/>
              </a:spcBef>
              <a:spcAft>
                <a:spcPct val="0"/>
              </a:spcAft>
              <a:buClrTx/>
              <a:buSzTx/>
              <a:buFontTx/>
              <a:buNone/>
              <a:tabLst/>
            </a:pPr>
            <a:endParaRPr kumimoji="0" lang="pt-BR" altLang="pt-BR"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chemeClr val="tx1"/>
              </a:solidFill>
              <a:effectLst/>
            </a:endParaRPr>
          </a:p>
        </p:txBody>
      </p:sp>
      <p:pic>
        <p:nvPicPr>
          <p:cNvPr id="17" name="Imagem 16">
            <a:extLst>
              <a:ext uri="{FF2B5EF4-FFF2-40B4-BE49-F238E27FC236}">
                <a16:creationId xmlns:a16="http://schemas.microsoft.com/office/drawing/2014/main" id="{AC7EF441-C08C-444F-59FA-BBEBA550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87" y="6336759"/>
            <a:ext cx="2131388" cy="1418342"/>
          </a:xfrm>
          <a:prstGeom prst="rect">
            <a:avLst/>
          </a:prstGeom>
        </p:spPr>
      </p:pic>
      <p:pic>
        <p:nvPicPr>
          <p:cNvPr id="19" name="Imagem 18">
            <a:extLst>
              <a:ext uri="{FF2B5EF4-FFF2-40B4-BE49-F238E27FC236}">
                <a16:creationId xmlns:a16="http://schemas.microsoft.com/office/drawing/2014/main" id="{007882E0-20AB-06D5-2FF8-BEF6FCEB8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775" y="6336759"/>
            <a:ext cx="2131388" cy="1418342"/>
          </a:xfrm>
          <a:prstGeom prst="rect">
            <a:avLst/>
          </a:prstGeom>
        </p:spPr>
      </p:pic>
      <p:pic>
        <p:nvPicPr>
          <p:cNvPr id="23" name="Imagem 22">
            <a:extLst>
              <a:ext uri="{FF2B5EF4-FFF2-40B4-BE49-F238E27FC236}">
                <a16:creationId xmlns:a16="http://schemas.microsoft.com/office/drawing/2014/main" id="{DF995B71-8535-0F55-236C-5DA13E23D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2163" y="6336759"/>
            <a:ext cx="2131388" cy="1418342"/>
          </a:xfrm>
          <a:prstGeom prst="rect">
            <a:avLst/>
          </a:prstGeom>
        </p:spPr>
      </p:pic>
      <p:pic>
        <p:nvPicPr>
          <p:cNvPr id="25" name="Imagem 24">
            <a:extLst>
              <a:ext uri="{FF2B5EF4-FFF2-40B4-BE49-F238E27FC236}">
                <a16:creationId xmlns:a16="http://schemas.microsoft.com/office/drawing/2014/main" id="{D7FCBB9C-A0BB-D964-9B77-F00C9A452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081" y="7755101"/>
            <a:ext cx="2131390" cy="1418343"/>
          </a:xfrm>
          <a:prstGeom prst="rect">
            <a:avLst/>
          </a:prstGeom>
        </p:spPr>
      </p:pic>
      <p:pic>
        <p:nvPicPr>
          <p:cNvPr id="27" name="Imagem 26">
            <a:extLst>
              <a:ext uri="{FF2B5EF4-FFF2-40B4-BE49-F238E27FC236}">
                <a16:creationId xmlns:a16="http://schemas.microsoft.com/office/drawing/2014/main" id="{FDE1B11C-41F0-BE35-A4FA-9EFEFF6922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1085" y="7755102"/>
            <a:ext cx="2131388" cy="1418342"/>
          </a:xfrm>
          <a:prstGeom prst="rect">
            <a:avLst/>
          </a:prstGeom>
        </p:spPr>
      </p:pic>
    </p:spTree>
    <p:extLst>
      <p:ext uri="{BB962C8B-B14F-4D97-AF65-F5344CB8AC3E}">
        <p14:creationId xmlns:p14="http://schemas.microsoft.com/office/powerpoint/2010/main" val="313406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8EA44-57A1-9AB1-7D73-0F413414BF63}"/>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A35E8267-5FF5-6BCC-9D00-325B5868CADA}"/>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DB0A0C24-0ECE-608C-F4CF-82D0687D7ED3}"/>
              </a:ext>
            </a:extLst>
          </p:cNvPr>
          <p:cNvSpPr txBox="1"/>
          <p:nvPr/>
        </p:nvSpPr>
        <p:spPr>
          <a:xfrm>
            <a:off x="609600" y="3183285"/>
            <a:ext cx="5657850" cy="3539430"/>
          </a:xfrm>
          <a:prstGeom prst="rect">
            <a:avLst/>
          </a:prstGeom>
          <a:noFill/>
        </p:spPr>
        <p:txBody>
          <a:bodyPr wrap="square" rtlCol="0">
            <a:spAutoFit/>
          </a:bodyPr>
          <a:lstStyle/>
          <a:p>
            <a:pPr algn="ctr"/>
            <a:r>
              <a:rPr lang="pt-BR" sz="5600" b="1" dirty="0">
                <a:latin typeface="+mj-lt"/>
              </a:rPr>
              <a:t>06</a:t>
            </a:r>
          </a:p>
          <a:p>
            <a:pPr algn="ctr"/>
            <a:r>
              <a:rPr lang="pt-BR" sz="5600" b="1" dirty="0">
                <a:latin typeface="+mj-lt"/>
              </a:rPr>
              <a:t>Resolvendo Problemas Comuns</a:t>
            </a:r>
          </a:p>
          <a:p>
            <a:pPr algn="ctr"/>
            <a:r>
              <a:rPr lang="pt-BR" sz="5600" b="1" dirty="0">
                <a:solidFill>
                  <a:schemeClr val="bg1"/>
                </a:solidFill>
                <a:latin typeface="+mj-lt"/>
              </a:rPr>
              <a:t> </a:t>
            </a:r>
          </a:p>
        </p:txBody>
      </p:sp>
    </p:spTree>
    <p:extLst>
      <p:ext uri="{BB962C8B-B14F-4D97-AF65-F5344CB8AC3E}">
        <p14:creationId xmlns:p14="http://schemas.microsoft.com/office/powerpoint/2010/main" val="284982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ED43C37-93B7-1300-E328-B85584133A8B}"/>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CEF3A185-3F88-51A8-4D77-76763754F4DE}"/>
              </a:ext>
            </a:extLst>
          </p:cNvPr>
          <p:cNvSpPr txBox="1"/>
          <p:nvPr/>
        </p:nvSpPr>
        <p:spPr>
          <a:xfrm>
            <a:off x="400050" y="2095500"/>
            <a:ext cx="5657850" cy="3539430"/>
          </a:xfrm>
          <a:prstGeom prst="rect">
            <a:avLst/>
          </a:prstGeom>
          <a:noFill/>
        </p:spPr>
        <p:txBody>
          <a:bodyPr wrap="square" rtlCol="0">
            <a:spAutoFit/>
          </a:bodyPr>
          <a:lstStyle/>
          <a:p>
            <a:pPr algn="ctr"/>
            <a:r>
              <a:rPr lang="pt-BR" sz="5600" b="1" dirty="0">
                <a:latin typeface="+mj-lt"/>
              </a:rPr>
              <a:t>01</a:t>
            </a:r>
          </a:p>
          <a:p>
            <a:pPr algn="ctr"/>
            <a:r>
              <a:rPr lang="pt-BR" sz="5600" b="1" dirty="0">
                <a:latin typeface="+mj-lt"/>
              </a:rPr>
              <a:t>Introdução ao Mundo do Amigurumi</a:t>
            </a:r>
          </a:p>
        </p:txBody>
      </p:sp>
    </p:spTree>
    <p:extLst>
      <p:ext uri="{BB962C8B-B14F-4D97-AF65-F5344CB8AC3E}">
        <p14:creationId xmlns:p14="http://schemas.microsoft.com/office/powerpoint/2010/main" val="299476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CFA37-06AB-9BFD-9EB3-02DC49E91A17}"/>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BC67F5C0-C764-986D-A406-5BE66B2F634F}"/>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C816B792-5E68-C88C-BBE9-E3E32059321B}"/>
              </a:ext>
            </a:extLst>
          </p:cNvPr>
          <p:cNvSpPr txBox="1"/>
          <p:nvPr/>
        </p:nvSpPr>
        <p:spPr>
          <a:xfrm>
            <a:off x="380172" y="1414313"/>
            <a:ext cx="5657850" cy="6924973"/>
          </a:xfrm>
          <a:prstGeom prst="rect">
            <a:avLst/>
          </a:prstGeom>
          <a:noFill/>
        </p:spPr>
        <p:txBody>
          <a:bodyPr wrap="square" rtlCol="0">
            <a:spAutoFit/>
          </a:bodyPr>
          <a:lstStyle/>
          <a:p>
            <a:pPr algn="just"/>
            <a:r>
              <a:rPr lang="pt-BR" sz="2400" b="1" dirty="0">
                <a:latin typeface="+mj-lt"/>
              </a:rPr>
              <a:t>O que Fazer Quando o Trabalho Está Torto?</a:t>
            </a:r>
          </a:p>
          <a:p>
            <a:pPr algn="just"/>
            <a:endParaRPr lang="pt-BR" sz="2400" b="1" dirty="0">
              <a:latin typeface="+mj-lt"/>
            </a:endParaRPr>
          </a:p>
          <a:p>
            <a:pPr marL="285750" indent="-285750" algn="just">
              <a:buFont typeface="Wingdings" panose="05000000000000000000" pitchFamily="2" charset="2"/>
              <a:buChar char="Ø"/>
            </a:pPr>
            <a:r>
              <a:rPr lang="pt-BR" b="1" dirty="0">
                <a:latin typeface="+mj-lt"/>
              </a:rPr>
              <a:t>Verifique a Tensão do Fio</a:t>
            </a:r>
            <a:r>
              <a:rPr lang="pt-BR" dirty="0">
                <a:latin typeface="+mj-lt"/>
              </a:rPr>
              <a:t>: Ajuste a força com que segura o fio. Tensão desigual pode causar deformações.</a:t>
            </a:r>
          </a:p>
          <a:p>
            <a:pPr marL="285750" indent="-285750" algn="just">
              <a:buFont typeface="Wingdings" panose="05000000000000000000" pitchFamily="2" charset="2"/>
              <a:buChar char="Ø"/>
            </a:pPr>
            <a:r>
              <a:rPr lang="pt-BR" b="1" dirty="0">
                <a:latin typeface="+mj-lt"/>
              </a:rPr>
              <a:t>Conte os Pontos Regularmente</a:t>
            </a:r>
            <a:r>
              <a:rPr lang="pt-BR" dirty="0">
                <a:latin typeface="+mj-lt"/>
              </a:rPr>
              <a:t>: Use marcadores para identificar o início da carreira e evitar aumentos ou diminuições acidentais.</a:t>
            </a:r>
          </a:p>
          <a:p>
            <a:pPr marL="285750" indent="-285750" algn="just">
              <a:buFont typeface="Wingdings" panose="05000000000000000000" pitchFamily="2" charset="2"/>
              <a:buChar char="Ø"/>
            </a:pPr>
            <a:r>
              <a:rPr lang="pt-BR" b="1" dirty="0">
                <a:latin typeface="+mj-lt"/>
              </a:rPr>
              <a:t>Bloqueie o Trabalho: </a:t>
            </a:r>
            <a:r>
              <a:rPr lang="pt-BR" dirty="0">
                <a:latin typeface="+mj-lt"/>
              </a:rPr>
              <a:t>Para peças planas ou ligeiramente tortas, umedeça levemente e molde com as mãos, deixando secar na posição correta.</a:t>
            </a:r>
          </a:p>
          <a:p>
            <a:pPr algn="just"/>
            <a:endParaRPr lang="pt-BR" b="1" dirty="0">
              <a:latin typeface="+mj-lt"/>
            </a:endParaRPr>
          </a:p>
          <a:p>
            <a:pPr algn="just"/>
            <a:r>
              <a:rPr lang="pt-BR" b="1" dirty="0">
                <a:latin typeface="+mj-lt"/>
              </a:rPr>
              <a:t>Dicas para Evitar Falhas nas Costuras</a:t>
            </a:r>
          </a:p>
          <a:p>
            <a:pPr algn="just"/>
            <a:endParaRPr lang="pt-BR" b="1" dirty="0">
              <a:latin typeface="+mj-lt"/>
            </a:endParaRPr>
          </a:p>
          <a:p>
            <a:pPr marL="285750" indent="-285750" algn="just">
              <a:buFont typeface="Wingdings" panose="05000000000000000000" pitchFamily="2" charset="2"/>
              <a:buChar char="Ø"/>
            </a:pPr>
            <a:r>
              <a:rPr lang="pt-BR" b="1" dirty="0">
                <a:latin typeface="+mj-lt"/>
              </a:rPr>
              <a:t>Alfinete Antes de Costurar</a:t>
            </a:r>
            <a:r>
              <a:rPr lang="pt-BR" dirty="0">
                <a:latin typeface="+mj-lt"/>
              </a:rPr>
              <a:t>: Posicione as partes com alfinetes para garantir alinhamento.</a:t>
            </a:r>
          </a:p>
          <a:p>
            <a:pPr marL="285750" indent="-285750" algn="just">
              <a:buFont typeface="Wingdings" panose="05000000000000000000" pitchFamily="2" charset="2"/>
              <a:buChar char="Ø"/>
            </a:pPr>
            <a:r>
              <a:rPr lang="pt-BR" b="1" dirty="0">
                <a:latin typeface="+mj-lt"/>
              </a:rPr>
              <a:t>Use Pontos Pequenos</a:t>
            </a:r>
            <a:r>
              <a:rPr lang="pt-BR" dirty="0">
                <a:latin typeface="+mj-lt"/>
              </a:rPr>
              <a:t>: Costure com pontos firmes e pequenos para evitar lacunas.</a:t>
            </a:r>
          </a:p>
          <a:p>
            <a:pPr marL="285750" indent="-285750" algn="just">
              <a:buFont typeface="Wingdings" panose="05000000000000000000" pitchFamily="2" charset="2"/>
              <a:buChar char="Ø"/>
            </a:pPr>
            <a:r>
              <a:rPr lang="pt-BR" b="1" dirty="0">
                <a:latin typeface="+mj-lt"/>
              </a:rPr>
              <a:t>Combine Cores de Fios</a:t>
            </a:r>
            <a:r>
              <a:rPr lang="pt-BR" dirty="0">
                <a:latin typeface="+mj-lt"/>
              </a:rPr>
              <a:t>: Use um fio da mesma cor da peça para um acabamento invisível.</a:t>
            </a:r>
          </a:p>
          <a:p>
            <a:pPr marL="285750" indent="-285750" algn="just">
              <a:buFont typeface="Wingdings" panose="05000000000000000000" pitchFamily="2" charset="2"/>
              <a:buChar char="Ø"/>
            </a:pPr>
            <a:r>
              <a:rPr lang="pt-BR" b="1" dirty="0">
                <a:latin typeface="+mj-lt"/>
              </a:rPr>
              <a:t>Costure em Camadas Internas</a:t>
            </a:r>
            <a:r>
              <a:rPr lang="pt-BR" dirty="0">
                <a:latin typeface="+mj-lt"/>
              </a:rPr>
              <a:t>: Pegue apenas as alças internas dos pontos para costuras mais discretas.</a:t>
            </a:r>
          </a:p>
          <a:p>
            <a:pPr algn="just"/>
            <a:endParaRPr lang="pt-BR" b="1" dirty="0">
              <a:latin typeface="+mj-lt"/>
            </a:endParaRPr>
          </a:p>
          <a:p>
            <a:pPr algn="just"/>
            <a:r>
              <a:rPr lang="pt-BR" b="1" dirty="0">
                <a:solidFill>
                  <a:srgbClr val="0070C0"/>
                </a:solidFill>
                <a:latin typeface="+mj-lt"/>
              </a:rPr>
              <a:t>Dica Final: </a:t>
            </a:r>
            <a:r>
              <a:rPr lang="pt-BR" dirty="0">
                <a:solidFill>
                  <a:srgbClr val="0070C0"/>
                </a:solidFill>
                <a:latin typeface="+mj-lt"/>
              </a:rPr>
              <a:t>Trabalhe com paciência e revise o alinhamento antes de concluir!</a:t>
            </a:r>
            <a:endParaRPr lang="pt-BR" sz="5600" dirty="0">
              <a:solidFill>
                <a:srgbClr val="0070C0"/>
              </a:solidFill>
              <a:latin typeface="+mj-lt"/>
            </a:endParaRPr>
          </a:p>
        </p:txBody>
      </p:sp>
    </p:spTree>
    <p:extLst>
      <p:ext uri="{BB962C8B-B14F-4D97-AF65-F5344CB8AC3E}">
        <p14:creationId xmlns:p14="http://schemas.microsoft.com/office/powerpoint/2010/main" val="337061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4ADB8-ADD0-0CFB-EC6D-51BF700097BF}"/>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1F8A59E-9AF7-4F5F-B2B9-D1E8CA801CEB}"/>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3B6DEB1-959A-5F6C-D377-DFDEEEF6110A}"/>
              </a:ext>
            </a:extLst>
          </p:cNvPr>
          <p:cNvSpPr txBox="1"/>
          <p:nvPr/>
        </p:nvSpPr>
        <p:spPr>
          <a:xfrm>
            <a:off x="770164" y="3537972"/>
            <a:ext cx="5657850" cy="2677656"/>
          </a:xfrm>
          <a:prstGeom prst="rect">
            <a:avLst/>
          </a:prstGeom>
          <a:noFill/>
        </p:spPr>
        <p:txBody>
          <a:bodyPr wrap="square" rtlCol="0">
            <a:spAutoFit/>
          </a:bodyPr>
          <a:lstStyle/>
          <a:p>
            <a:pPr algn="ctr"/>
            <a:r>
              <a:rPr lang="pt-BR" sz="5600" b="1" dirty="0">
                <a:latin typeface="+mj-lt"/>
              </a:rPr>
              <a:t>07</a:t>
            </a:r>
          </a:p>
          <a:p>
            <a:pPr algn="ctr"/>
            <a:r>
              <a:rPr lang="pt-BR" sz="5600" b="1" dirty="0">
                <a:latin typeface="+mj-lt"/>
              </a:rPr>
              <a:t> Cuidados com Seus Amigurumis</a:t>
            </a:r>
          </a:p>
        </p:txBody>
      </p:sp>
    </p:spTree>
    <p:extLst>
      <p:ext uri="{BB962C8B-B14F-4D97-AF65-F5344CB8AC3E}">
        <p14:creationId xmlns:p14="http://schemas.microsoft.com/office/powerpoint/2010/main" val="23447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5556F-443C-D63F-077F-057F30AD9A37}"/>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5D385256-419E-7BAB-4091-32A9C769D3C9}"/>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C1A6A9EB-1E79-37BB-CF5D-2FD1C252653F}"/>
              </a:ext>
            </a:extLst>
          </p:cNvPr>
          <p:cNvSpPr txBox="1"/>
          <p:nvPr/>
        </p:nvSpPr>
        <p:spPr>
          <a:xfrm>
            <a:off x="341244" y="675650"/>
            <a:ext cx="5657850" cy="8956298"/>
          </a:xfrm>
          <a:prstGeom prst="rect">
            <a:avLst/>
          </a:prstGeom>
          <a:noFill/>
        </p:spPr>
        <p:txBody>
          <a:bodyPr wrap="square" rtlCol="0">
            <a:spAutoFit/>
          </a:bodyPr>
          <a:lstStyle/>
          <a:p>
            <a:r>
              <a:rPr lang="pt-BR" b="1" dirty="0">
                <a:latin typeface="+mj-lt"/>
              </a:rPr>
              <a:t>Lavar à Mão:</a:t>
            </a:r>
          </a:p>
          <a:p>
            <a:pPr marL="285750" indent="-285750">
              <a:buFont typeface="Arial" panose="020B0604020202020204" pitchFamily="34" charset="0"/>
              <a:buChar char="•"/>
            </a:pPr>
            <a:r>
              <a:rPr lang="pt-BR" dirty="0">
                <a:latin typeface="+mj-lt"/>
              </a:rPr>
              <a:t>Use água fria ou morna e sabão neutro. Esfregue delicadamente as áreas sujas com os dedos ou uma escova macia.</a:t>
            </a:r>
          </a:p>
          <a:p>
            <a:endParaRPr lang="pt-BR" dirty="0">
              <a:latin typeface="+mj-lt"/>
            </a:endParaRPr>
          </a:p>
          <a:p>
            <a:r>
              <a:rPr lang="pt-BR" b="1" dirty="0">
                <a:latin typeface="+mj-lt"/>
              </a:rPr>
              <a:t>Secagem:</a:t>
            </a:r>
          </a:p>
          <a:p>
            <a:pPr marL="285750" indent="-285750">
              <a:buFont typeface="Arial" panose="020B0604020202020204" pitchFamily="34" charset="0"/>
              <a:buChar char="•"/>
            </a:pPr>
            <a:r>
              <a:rPr lang="pt-BR" dirty="0">
                <a:latin typeface="+mj-lt"/>
              </a:rPr>
              <a:t>Pressione levemente o amigurumi com uma toalha para retirar o excesso de água. Deixe secar ao ar livre, longe do sol direto, para evitar desbotamento ou deformações.</a:t>
            </a:r>
          </a:p>
          <a:p>
            <a:endParaRPr lang="pt-BR" dirty="0">
              <a:latin typeface="+mj-lt"/>
            </a:endParaRPr>
          </a:p>
          <a:p>
            <a:r>
              <a:rPr lang="pt-BR" b="1" dirty="0">
                <a:latin typeface="+mj-lt"/>
              </a:rPr>
              <a:t>Manutenção:</a:t>
            </a:r>
          </a:p>
          <a:p>
            <a:pPr marL="285750" indent="-285750">
              <a:buFont typeface="Arial" panose="020B0604020202020204" pitchFamily="34" charset="0"/>
              <a:buChar char="•"/>
            </a:pPr>
            <a:r>
              <a:rPr lang="pt-BR" dirty="0">
                <a:latin typeface="+mj-lt"/>
              </a:rPr>
              <a:t>Remova poeira regularmente com um pano seco ou escova macia.</a:t>
            </a:r>
          </a:p>
          <a:p>
            <a:pPr marL="285750" indent="-285750">
              <a:buFont typeface="Arial" panose="020B0604020202020204" pitchFamily="34" charset="0"/>
              <a:buChar char="•"/>
            </a:pPr>
            <a:r>
              <a:rPr lang="pt-BR" dirty="0">
                <a:latin typeface="+mj-lt"/>
              </a:rPr>
              <a:t>Evite contato com líquidos que possam manchar ou com substâncias oleosas.</a:t>
            </a:r>
          </a:p>
          <a:p>
            <a:endParaRPr lang="pt-BR" dirty="0">
              <a:latin typeface="+mj-lt"/>
            </a:endParaRPr>
          </a:p>
          <a:p>
            <a:r>
              <a:rPr lang="pt-BR" b="1" dirty="0">
                <a:latin typeface="+mj-lt"/>
              </a:rPr>
              <a:t>Reparos:</a:t>
            </a:r>
          </a:p>
          <a:p>
            <a:pPr marL="285750" indent="-285750">
              <a:buFont typeface="Arial" panose="020B0604020202020204" pitchFamily="34" charset="0"/>
              <a:buChar char="•"/>
            </a:pPr>
            <a:r>
              <a:rPr lang="pt-BR" dirty="0">
                <a:latin typeface="+mj-lt"/>
              </a:rPr>
              <a:t>Se perceber fios soltos, use uma agulha para escondê-los dentro do amigurumi.</a:t>
            </a:r>
          </a:p>
          <a:p>
            <a:pPr marL="285750" indent="-285750">
              <a:buFont typeface="Arial" panose="020B0604020202020204" pitchFamily="34" charset="0"/>
              <a:buChar char="•"/>
            </a:pPr>
            <a:r>
              <a:rPr lang="pt-BR" dirty="0">
                <a:latin typeface="+mj-lt"/>
              </a:rPr>
              <a:t>Reforce costuras que começarem a abrir.</a:t>
            </a:r>
          </a:p>
          <a:p>
            <a:endParaRPr lang="pt-BR" dirty="0">
              <a:latin typeface="+mj-lt"/>
            </a:endParaRPr>
          </a:p>
          <a:p>
            <a:r>
              <a:rPr lang="pt-BR" b="1" dirty="0">
                <a:latin typeface="+mj-lt"/>
              </a:rPr>
              <a:t>Armazenamento Adequado para Evitar Deformações</a:t>
            </a:r>
          </a:p>
          <a:p>
            <a:pPr marL="285750" indent="-285750">
              <a:buFont typeface="Arial" panose="020B0604020202020204" pitchFamily="34" charset="0"/>
              <a:buChar char="•"/>
            </a:pPr>
            <a:r>
              <a:rPr lang="pt-BR" b="1" dirty="0">
                <a:latin typeface="+mj-lt"/>
              </a:rPr>
              <a:t>Posição Correta: </a:t>
            </a:r>
            <a:r>
              <a:rPr lang="pt-BR" dirty="0">
                <a:latin typeface="+mj-lt"/>
              </a:rPr>
              <a:t>Guarde os amigurumis em pé ou deitados, sem pressioná-los.</a:t>
            </a:r>
          </a:p>
          <a:p>
            <a:pPr marL="285750" indent="-285750">
              <a:buFont typeface="Arial" panose="020B0604020202020204" pitchFamily="34" charset="0"/>
              <a:buChar char="•"/>
            </a:pPr>
            <a:r>
              <a:rPr lang="pt-BR" b="1" dirty="0">
                <a:latin typeface="+mj-lt"/>
              </a:rPr>
              <a:t>Evite Peso Excessivo: </a:t>
            </a:r>
            <a:r>
              <a:rPr lang="pt-BR" dirty="0">
                <a:latin typeface="+mj-lt"/>
              </a:rPr>
              <a:t>Não empilhe amigurumis para evitar amassados ou deformações.</a:t>
            </a:r>
          </a:p>
          <a:p>
            <a:pPr marL="285750" indent="-285750">
              <a:buFont typeface="Arial" panose="020B0604020202020204" pitchFamily="34" charset="0"/>
              <a:buChar char="•"/>
            </a:pPr>
            <a:r>
              <a:rPr lang="pt-BR" b="1" dirty="0">
                <a:latin typeface="+mj-lt"/>
              </a:rPr>
              <a:t>Protetores de Poeira: </a:t>
            </a:r>
            <a:r>
              <a:rPr lang="pt-BR" dirty="0">
                <a:latin typeface="+mj-lt"/>
              </a:rPr>
              <a:t>Use caixas de plástico ou sacos de tecido para protegê-los.</a:t>
            </a:r>
          </a:p>
          <a:p>
            <a:endParaRPr lang="pt-BR" dirty="0">
              <a:latin typeface="+mj-lt"/>
            </a:endParaRPr>
          </a:p>
          <a:p>
            <a:r>
              <a:rPr lang="pt-BR" b="1" dirty="0">
                <a:solidFill>
                  <a:srgbClr val="002060"/>
                </a:solidFill>
                <a:latin typeface="+mj-lt"/>
              </a:rPr>
              <a:t>Dica Extra: </a:t>
            </a:r>
            <a:r>
              <a:rPr lang="pt-BR" dirty="0">
                <a:solidFill>
                  <a:srgbClr val="0070C0"/>
                </a:solidFill>
                <a:latin typeface="+mj-lt"/>
              </a:rPr>
              <a:t>Aromatizadores neutros ajudam a manter os amigurumis com cheiro agradável sem danificar as fibras.</a:t>
            </a:r>
          </a:p>
        </p:txBody>
      </p:sp>
    </p:spTree>
    <p:extLst>
      <p:ext uri="{BB962C8B-B14F-4D97-AF65-F5344CB8AC3E}">
        <p14:creationId xmlns:p14="http://schemas.microsoft.com/office/powerpoint/2010/main" val="304662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B8EEA-E863-7EF0-10ED-B1FE01775F36}"/>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26E26C01-6492-1508-9F5E-FA64CA9F94E7}"/>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0014D31-2BD7-E20F-7FA2-3F97DC1E8026}"/>
              </a:ext>
            </a:extLst>
          </p:cNvPr>
          <p:cNvSpPr txBox="1"/>
          <p:nvPr/>
        </p:nvSpPr>
        <p:spPr>
          <a:xfrm>
            <a:off x="600075" y="4045059"/>
            <a:ext cx="5657850" cy="1815882"/>
          </a:xfrm>
          <a:prstGeom prst="rect">
            <a:avLst/>
          </a:prstGeom>
          <a:noFill/>
        </p:spPr>
        <p:txBody>
          <a:bodyPr wrap="square" rtlCol="0">
            <a:spAutoFit/>
          </a:bodyPr>
          <a:lstStyle/>
          <a:p>
            <a:pPr algn="ctr"/>
            <a:r>
              <a:rPr lang="pt-BR" sz="5600" b="1" dirty="0">
                <a:latin typeface="+mj-lt"/>
              </a:rPr>
              <a:t>08</a:t>
            </a:r>
          </a:p>
          <a:p>
            <a:pPr algn="ctr"/>
            <a:r>
              <a:rPr lang="pt-BR" sz="5600" b="1" dirty="0">
                <a:latin typeface="+mj-lt"/>
              </a:rPr>
              <a:t> Conclusão</a:t>
            </a:r>
          </a:p>
        </p:txBody>
      </p:sp>
    </p:spTree>
    <p:extLst>
      <p:ext uri="{BB962C8B-B14F-4D97-AF65-F5344CB8AC3E}">
        <p14:creationId xmlns:p14="http://schemas.microsoft.com/office/powerpoint/2010/main" val="388069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22087-B407-7CC3-6A1A-4C3CD5EC1F98}"/>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634520E5-9013-260D-ED99-21758844CC30}"/>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1DC95A0-9864-E3C5-551A-74737997BA11}"/>
              </a:ext>
            </a:extLst>
          </p:cNvPr>
          <p:cNvSpPr txBox="1"/>
          <p:nvPr/>
        </p:nvSpPr>
        <p:spPr>
          <a:xfrm>
            <a:off x="600075" y="2061980"/>
            <a:ext cx="5657850" cy="4401205"/>
          </a:xfrm>
          <a:prstGeom prst="rect">
            <a:avLst/>
          </a:prstGeom>
          <a:noFill/>
        </p:spPr>
        <p:txBody>
          <a:bodyPr wrap="square" rtlCol="0">
            <a:spAutoFit/>
          </a:bodyPr>
          <a:lstStyle/>
          <a:p>
            <a:pPr algn="ctr"/>
            <a:r>
              <a:rPr lang="pt-BR" sz="2800" dirty="0"/>
              <a:t>O amigurumi transforma simples fios em verdadeiras obras de arte, unindo criatividade, paciência e cuidado. Além de produzir peças únicas e encantadoras, essa prática é uma jornada terapêutica, proporcionando momentos de relaxamento e satisfação pessoal. Que cada ponto seja um passo rumo à criação de algo especial</a:t>
            </a:r>
            <a:endParaRPr lang="pt-BR" sz="2800" b="1" dirty="0">
              <a:latin typeface="+mj-lt"/>
            </a:endParaRPr>
          </a:p>
        </p:txBody>
      </p:sp>
    </p:spTree>
    <p:extLst>
      <p:ext uri="{BB962C8B-B14F-4D97-AF65-F5344CB8AC3E}">
        <p14:creationId xmlns:p14="http://schemas.microsoft.com/office/powerpoint/2010/main" val="3715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A1870-C5C8-729C-0D7C-56A4E6170A6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D72389D9-5456-8734-049E-DC339DFE56B0}"/>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AB3ADA37-832F-3113-7DB3-9A15EDFE5450}"/>
              </a:ext>
            </a:extLst>
          </p:cNvPr>
          <p:cNvSpPr txBox="1"/>
          <p:nvPr/>
        </p:nvSpPr>
        <p:spPr>
          <a:xfrm>
            <a:off x="600075" y="444073"/>
            <a:ext cx="5657850" cy="9017853"/>
          </a:xfrm>
          <a:prstGeom prst="rect">
            <a:avLst/>
          </a:prstGeom>
          <a:noFill/>
        </p:spPr>
        <p:txBody>
          <a:bodyPr wrap="square" rtlCol="0">
            <a:spAutoFit/>
          </a:bodyPr>
          <a:lstStyle/>
          <a:p>
            <a:r>
              <a:rPr lang="pt-BR" b="1" dirty="0">
                <a:latin typeface="+mj-lt"/>
              </a:rPr>
              <a:t>Glossário de Termos de Crochê e Amigurumi </a:t>
            </a:r>
          </a:p>
          <a:p>
            <a:endParaRPr lang="pt-BR" b="1" dirty="0">
              <a:latin typeface="+mj-lt"/>
            </a:endParaRPr>
          </a:p>
          <a:p>
            <a:r>
              <a:rPr lang="pt-BR" b="1" dirty="0">
                <a:latin typeface="+mj-lt"/>
              </a:rPr>
              <a:t>Corr</a:t>
            </a:r>
            <a:r>
              <a:rPr lang="pt-BR" dirty="0">
                <a:latin typeface="+mj-lt"/>
              </a:rPr>
              <a:t>: </a:t>
            </a:r>
            <a:r>
              <a:rPr lang="pt-BR" sz="1600" dirty="0">
                <a:latin typeface="+mj-lt"/>
              </a:rPr>
              <a:t>Corrente – ponto base para iniciar o trabalho.</a:t>
            </a:r>
          </a:p>
          <a:p>
            <a:r>
              <a:rPr lang="pt-BR" sz="1600" b="1" dirty="0">
                <a:latin typeface="+mj-lt"/>
              </a:rPr>
              <a:t>PB</a:t>
            </a:r>
            <a:r>
              <a:rPr lang="pt-BR" sz="1600" dirty="0">
                <a:latin typeface="+mj-lt"/>
              </a:rPr>
              <a:t>: Ponto Baixo – o mais usado em amigurumis, cria uma trama firme.</a:t>
            </a:r>
          </a:p>
          <a:p>
            <a:r>
              <a:rPr lang="pt-BR" sz="1600" b="1" dirty="0">
                <a:latin typeface="+mj-lt"/>
              </a:rPr>
              <a:t>PA: </a:t>
            </a:r>
            <a:r>
              <a:rPr lang="pt-BR" sz="1600" dirty="0">
                <a:latin typeface="+mj-lt"/>
              </a:rPr>
              <a:t>Ponto Alto – usado para trabalhos mais leves e arejados.</a:t>
            </a:r>
          </a:p>
          <a:p>
            <a:r>
              <a:rPr lang="pt-BR" sz="1600" b="1" dirty="0">
                <a:latin typeface="+mj-lt"/>
              </a:rPr>
              <a:t>Aum: Aumento </a:t>
            </a:r>
            <a:r>
              <a:rPr lang="pt-BR" sz="1600" dirty="0">
                <a:latin typeface="+mj-lt"/>
              </a:rPr>
              <a:t>– dois pontos feitos no mesmo ponto de base.</a:t>
            </a:r>
          </a:p>
          <a:p>
            <a:r>
              <a:rPr lang="pt-BR" sz="1600" b="1" dirty="0">
                <a:latin typeface="+mj-lt"/>
              </a:rPr>
              <a:t>Dim: Diminuição </a:t>
            </a:r>
            <a:r>
              <a:rPr lang="pt-BR" sz="1600" dirty="0">
                <a:latin typeface="+mj-lt"/>
              </a:rPr>
              <a:t>– redução de pontos, geralmente para modelar peças.</a:t>
            </a:r>
          </a:p>
          <a:p>
            <a:r>
              <a:rPr lang="pt-BR" sz="1600" b="1" dirty="0">
                <a:latin typeface="+mj-lt"/>
              </a:rPr>
              <a:t>Círculo Mágico: </a:t>
            </a:r>
            <a:r>
              <a:rPr lang="pt-BR" sz="1600" dirty="0">
                <a:latin typeface="+mj-lt"/>
              </a:rPr>
              <a:t>Técnica para iniciar trabalhos circulares, ajustável para evitar buracos.</a:t>
            </a:r>
          </a:p>
          <a:p>
            <a:r>
              <a:rPr lang="pt-BR" sz="1600" b="1" dirty="0">
                <a:latin typeface="+mj-lt"/>
              </a:rPr>
              <a:t>Marcador de Ponto: </a:t>
            </a:r>
            <a:r>
              <a:rPr lang="pt-BR" sz="1600" dirty="0">
                <a:latin typeface="+mj-lt"/>
              </a:rPr>
              <a:t>Ferramenta para marcar o início ou seções importantes.</a:t>
            </a:r>
          </a:p>
          <a:p>
            <a:r>
              <a:rPr lang="pt-BR" sz="1600" b="1" dirty="0">
                <a:latin typeface="+mj-lt"/>
              </a:rPr>
              <a:t>Enchimento: </a:t>
            </a:r>
            <a:r>
              <a:rPr lang="pt-BR" sz="1600" dirty="0">
                <a:latin typeface="+mj-lt"/>
              </a:rPr>
              <a:t>Fibra siliconada ou algodão para dar forma aos amigurumis.</a:t>
            </a:r>
          </a:p>
          <a:p>
            <a:r>
              <a:rPr lang="pt-BR" sz="1600" b="1" dirty="0">
                <a:latin typeface="+mj-lt"/>
              </a:rPr>
              <a:t>Agulha de Tapeçaria: </a:t>
            </a:r>
            <a:r>
              <a:rPr lang="pt-BR" sz="1600" dirty="0">
                <a:latin typeface="+mj-lt"/>
              </a:rPr>
              <a:t>Usada para costuras e acabamentos.</a:t>
            </a:r>
          </a:p>
          <a:p>
            <a:r>
              <a:rPr lang="pt-BR" sz="1600" b="1" dirty="0">
                <a:latin typeface="+mj-lt"/>
              </a:rPr>
              <a:t>Olhos de Segurança: </a:t>
            </a:r>
            <a:r>
              <a:rPr lang="pt-BR" sz="1600" dirty="0">
                <a:latin typeface="+mj-lt"/>
              </a:rPr>
              <a:t>Detalhes plásticos com trava, seguros para peças infantis.</a:t>
            </a:r>
          </a:p>
          <a:p>
            <a:endParaRPr lang="pt-BR" b="1" dirty="0">
              <a:latin typeface="+mj-lt"/>
            </a:endParaRPr>
          </a:p>
          <a:p>
            <a:r>
              <a:rPr lang="pt-BR" sz="1600" b="1" dirty="0">
                <a:latin typeface="+mj-lt"/>
              </a:rPr>
              <a:t>Links Úteis para Receitas Gratuitas e Vídeos Tutoriais</a:t>
            </a:r>
          </a:p>
          <a:p>
            <a:r>
              <a:rPr lang="pt-BR" sz="1600" b="1" dirty="0">
                <a:latin typeface="+mj-lt"/>
              </a:rPr>
              <a:t>Amigurumi Brasil: </a:t>
            </a:r>
            <a:r>
              <a:rPr lang="pt-BR" sz="1600" dirty="0">
                <a:latin typeface="+mj-lt"/>
                <a:hlinkClick r:id="rId2"/>
              </a:rPr>
              <a:t>https://amigurumibrasil.com</a:t>
            </a:r>
            <a:endParaRPr lang="pt-BR" sz="1600" dirty="0">
              <a:latin typeface="+mj-lt"/>
            </a:endParaRPr>
          </a:p>
          <a:p>
            <a:r>
              <a:rPr lang="pt-BR" sz="1600" b="1" dirty="0">
                <a:latin typeface="+mj-lt"/>
              </a:rPr>
              <a:t>Ravelry: </a:t>
            </a:r>
            <a:r>
              <a:rPr lang="pt-BR" sz="1600" dirty="0">
                <a:latin typeface="+mj-lt"/>
                <a:hlinkClick r:id="rId3"/>
              </a:rPr>
              <a:t>https://www.ravelry.com</a:t>
            </a:r>
            <a:endParaRPr lang="pt-BR" sz="1600" dirty="0">
              <a:latin typeface="+mj-lt"/>
            </a:endParaRPr>
          </a:p>
          <a:p>
            <a:r>
              <a:rPr lang="pt-BR" sz="1600" b="1" dirty="0">
                <a:latin typeface="+mj-lt"/>
              </a:rPr>
              <a:t>LoveCrafts</a:t>
            </a:r>
            <a:r>
              <a:rPr lang="pt-BR" b="1" dirty="0">
                <a:latin typeface="+mj-lt"/>
              </a:rPr>
              <a:t>: </a:t>
            </a:r>
            <a:r>
              <a:rPr lang="pt-BR" dirty="0">
                <a:latin typeface="+mj-lt"/>
                <a:hlinkClick r:id="rId4"/>
              </a:rPr>
              <a:t>https://www.lovecrafts.com</a:t>
            </a:r>
            <a:endParaRPr lang="pt-BR" dirty="0">
              <a:latin typeface="+mj-lt"/>
            </a:endParaRPr>
          </a:p>
          <a:p>
            <a:endParaRPr lang="pt-BR" dirty="0">
              <a:latin typeface="+mj-lt"/>
            </a:endParaRPr>
          </a:p>
          <a:p>
            <a:r>
              <a:rPr lang="pt-BR" sz="1600" b="1" dirty="0">
                <a:latin typeface="+mj-lt"/>
              </a:rPr>
              <a:t>Vídeos Tutoriais</a:t>
            </a:r>
          </a:p>
          <a:p>
            <a:r>
              <a:rPr lang="pt-BR" sz="1600" b="1" dirty="0">
                <a:latin typeface="+mj-lt"/>
              </a:rPr>
              <a:t>Canal no YouTube: Feito por Mim </a:t>
            </a:r>
          </a:p>
          <a:p>
            <a:r>
              <a:rPr lang="pt-BR" sz="1600" dirty="0">
                <a:latin typeface="+mj-lt"/>
              </a:rPr>
              <a:t>Vídeos detalhados para aprender técnicas de crochê e amigurumi.</a:t>
            </a:r>
          </a:p>
          <a:p>
            <a:r>
              <a:rPr lang="pt-BR" sz="1600" b="1" dirty="0">
                <a:latin typeface="+mj-lt"/>
              </a:rPr>
              <a:t>Canal no YouTube: Armarinho São José</a:t>
            </a:r>
          </a:p>
          <a:p>
            <a:r>
              <a:rPr lang="pt-BR" sz="1600" dirty="0">
                <a:latin typeface="+mj-lt"/>
              </a:rPr>
              <a:t>Tutoriais com foco em materiais e dicas práticas.</a:t>
            </a:r>
          </a:p>
          <a:p>
            <a:r>
              <a:rPr lang="pt-BR" sz="1600" b="1" dirty="0">
                <a:latin typeface="+mj-lt"/>
              </a:rPr>
              <a:t>Crochet Crowd (Inglês): </a:t>
            </a:r>
            <a:r>
              <a:rPr lang="pt-BR" sz="1600" dirty="0">
                <a:latin typeface="+mj-lt"/>
                <a:hlinkClick r:id="rId5"/>
              </a:rPr>
              <a:t>https://www.youtube.com/user/mikeyssmail</a:t>
            </a:r>
            <a:endParaRPr lang="pt-BR" dirty="0">
              <a:latin typeface="+mj-lt"/>
            </a:endParaRPr>
          </a:p>
          <a:p>
            <a:r>
              <a:rPr lang="pt-BR" sz="1600" dirty="0">
                <a:latin typeface="+mj-lt"/>
              </a:rPr>
              <a:t>Canal com explicações claras e detalhadas. </a:t>
            </a:r>
          </a:p>
          <a:p>
            <a:endParaRPr lang="pt-BR" dirty="0">
              <a:latin typeface="+mj-lt"/>
            </a:endParaRPr>
          </a:p>
          <a:p>
            <a:r>
              <a:rPr lang="pt-BR" b="1" dirty="0">
                <a:latin typeface="+mj-lt"/>
              </a:rPr>
              <a:t>Esses recursos ajudarão tanto iniciantes quanto experientes a explorar o mundo dos amigurumis!</a:t>
            </a:r>
          </a:p>
        </p:txBody>
      </p:sp>
    </p:spTree>
    <p:extLst>
      <p:ext uri="{BB962C8B-B14F-4D97-AF65-F5344CB8AC3E}">
        <p14:creationId xmlns:p14="http://schemas.microsoft.com/office/powerpoint/2010/main" val="348047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E5989-A6A1-D830-1074-F9BE2ECFA837}"/>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436F408C-CD0B-32F2-8318-C9BE0DA29E9D}"/>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D48D881-2439-0130-CF18-2909A042AE3B}"/>
              </a:ext>
            </a:extLst>
          </p:cNvPr>
          <p:cNvSpPr txBox="1"/>
          <p:nvPr/>
        </p:nvSpPr>
        <p:spPr>
          <a:xfrm>
            <a:off x="304800" y="939760"/>
            <a:ext cx="6267450" cy="3416320"/>
          </a:xfrm>
          <a:prstGeom prst="rect">
            <a:avLst/>
          </a:prstGeom>
          <a:noFill/>
        </p:spPr>
        <p:txBody>
          <a:bodyPr wrap="square" rtlCol="0">
            <a:spAutoFit/>
          </a:bodyPr>
          <a:lstStyle/>
          <a:p>
            <a:pPr algn="ctr"/>
            <a:r>
              <a:rPr lang="pt-BR" sz="2800" b="1" dirty="0">
                <a:latin typeface="+mj-lt"/>
              </a:rPr>
              <a:t>O que é Amigurumi?</a:t>
            </a:r>
          </a:p>
          <a:p>
            <a:pPr algn="ctr"/>
            <a:endParaRPr lang="pt-BR" sz="2800" b="1" dirty="0">
              <a:latin typeface="+mj-lt"/>
            </a:endParaRPr>
          </a:p>
          <a:p>
            <a:pPr algn="just"/>
            <a:r>
              <a:rPr lang="pt-BR" sz="2000" b="1" dirty="0">
                <a:latin typeface="+mj-lt"/>
              </a:rPr>
              <a:t>Amigurumi é a arte de criar pequenos bonecos e personagens usando crochê ou tricô. O termo vem do japonês, onde "ami" significa "tricotado" ou "crocheted" e "nu" é uma forma abreviada de "guri", que significa "boneco" ou "figura". Tradicionalmente, os amigurumis são feitos de fios de algodão ou acrílico, utilizando técnicas de crochê para criar formas tridimensionais, como animais personagens, objetos e até fantasias criativas.</a:t>
            </a:r>
            <a:endParaRPr lang="pt-BR" sz="5600" b="1" dirty="0">
              <a:latin typeface="+mj-lt"/>
            </a:endParaRPr>
          </a:p>
        </p:txBody>
      </p:sp>
      <p:pic>
        <p:nvPicPr>
          <p:cNvPr id="5" name="Imagem 4">
            <a:extLst>
              <a:ext uri="{FF2B5EF4-FFF2-40B4-BE49-F238E27FC236}">
                <a16:creationId xmlns:a16="http://schemas.microsoft.com/office/drawing/2014/main" id="{100B13BF-BF73-7C75-282F-A013F9758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4876800"/>
            <a:ext cx="3905250" cy="3695700"/>
          </a:xfrm>
          <a:prstGeom prst="rect">
            <a:avLst/>
          </a:prstGeom>
        </p:spPr>
      </p:pic>
    </p:spTree>
    <p:extLst>
      <p:ext uri="{BB962C8B-B14F-4D97-AF65-F5344CB8AC3E}">
        <p14:creationId xmlns:p14="http://schemas.microsoft.com/office/powerpoint/2010/main" val="200418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EE0C6-12D5-51E8-16AA-65EDB66EE667}"/>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ADFE5151-7A97-B65A-8B11-338BA3F79A61}"/>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125591FD-7B5B-C163-B423-2E403D28767A}"/>
              </a:ext>
            </a:extLst>
          </p:cNvPr>
          <p:cNvSpPr txBox="1"/>
          <p:nvPr/>
        </p:nvSpPr>
        <p:spPr>
          <a:xfrm>
            <a:off x="209550" y="695504"/>
            <a:ext cx="6343650" cy="3724096"/>
          </a:xfrm>
          <a:prstGeom prst="rect">
            <a:avLst/>
          </a:prstGeom>
          <a:noFill/>
          <a:ln>
            <a:noFill/>
          </a:ln>
        </p:spPr>
        <p:txBody>
          <a:bodyPr wrap="square" rtlCol="0">
            <a:spAutoFit/>
          </a:bodyPr>
          <a:lstStyle/>
          <a:p>
            <a:pPr algn="ctr"/>
            <a:r>
              <a:rPr lang="pt-BR" sz="2800" b="1" dirty="0">
                <a:latin typeface="+mj-lt"/>
              </a:rPr>
              <a:t>Origem e História do Amigurumi</a:t>
            </a:r>
          </a:p>
          <a:p>
            <a:pPr algn="just"/>
            <a:endParaRPr lang="pt-BR" sz="2800" b="1" dirty="0">
              <a:latin typeface="+mj-lt"/>
            </a:endParaRPr>
          </a:p>
          <a:p>
            <a:pPr algn="just"/>
            <a:r>
              <a:rPr lang="pt-BR" sz="2000" dirty="0"/>
              <a:t>O amigurumi tem raízes na cultura japonesa, onde a arte de criar bonecos de crochê é parte de uma longa tradição de trabalhos manuais e artesanato. A prática começou a ganhar popularidade no Japão durante o período Meiji (1868-1912), quando o país começou a se abrir para influências ocidentais, incluindo o crochê e o tricô. No entanto, o conceito de fazer bonecos a partir de fios realmente ganhou força no Japão no final do século 20 e início do século 21</a:t>
            </a:r>
            <a:r>
              <a:rPr lang="pt-BR" sz="2000" dirty="0">
                <a:latin typeface="+mj-lt"/>
              </a:rPr>
              <a:t>.</a:t>
            </a:r>
          </a:p>
        </p:txBody>
      </p:sp>
      <p:pic>
        <p:nvPicPr>
          <p:cNvPr id="8" name="Imagem 7">
            <a:extLst>
              <a:ext uri="{FF2B5EF4-FFF2-40B4-BE49-F238E27FC236}">
                <a16:creationId xmlns:a16="http://schemas.microsoft.com/office/drawing/2014/main" id="{113F73BC-0143-2B70-6F15-E1160AB7CD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9550" y="4542673"/>
            <a:ext cx="1714500" cy="1714500"/>
          </a:xfrm>
          <a:prstGeom prst="rect">
            <a:avLst/>
          </a:prstGeom>
        </p:spPr>
      </p:pic>
      <p:sp>
        <p:nvSpPr>
          <p:cNvPr id="4" name="CaixaDeTexto 3">
            <a:extLst>
              <a:ext uri="{FF2B5EF4-FFF2-40B4-BE49-F238E27FC236}">
                <a16:creationId xmlns:a16="http://schemas.microsoft.com/office/drawing/2014/main" id="{C8C5F873-14AC-C8FB-C946-E6A148745179}"/>
              </a:ext>
            </a:extLst>
          </p:cNvPr>
          <p:cNvSpPr txBox="1"/>
          <p:nvPr/>
        </p:nvSpPr>
        <p:spPr>
          <a:xfrm>
            <a:off x="209550" y="6298198"/>
            <a:ext cx="6343650" cy="2246769"/>
          </a:xfrm>
          <a:prstGeom prst="rect">
            <a:avLst/>
          </a:prstGeom>
          <a:noFill/>
          <a:ln>
            <a:noFill/>
          </a:ln>
        </p:spPr>
        <p:txBody>
          <a:bodyPr wrap="square" rtlCol="0">
            <a:spAutoFit/>
          </a:bodyPr>
          <a:lstStyle/>
          <a:p>
            <a:pPr algn="just"/>
            <a:r>
              <a:rPr lang="pt-BR" sz="2000" dirty="0"/>
              <a:t>Embora o termo "amigurumi" seja japonês, técnicas semelhantes de criação de bonecos de fios existiam em muitas outras culturas ao longo da história, incluindo no Ocidente. No entanto, foi no Japão que o amigurumi se popularizou globalmente, especialmente com o aumento da cultura "kawaii" (fofa) e a crescente demanda por produtos feitos à mão e personalizados.</a:t>
            </a:r>
          </a:p>
        </p:txBody>
      </p:sp>
      <p:pic>
        <p:nvPicPr>
          <p:cNvPr id="9" name="Imagem 8">
            <a:extLst>
              <a:ext uri="{FF2B5EF4-FFF2-40B4-BE49-F238E27FC236}">
                <a16:creationId xmlns:a16="http://schemas.microsoft.com/office/drawing/2014/main" id="{5A0E8209-900A-DA77-E141-3DC5BCC36D0C}"/>
              </a:ext>
            </a:extLst>
          </p:cNvPr>
          <p:cNvPicPr>
            <a:picLocks noChangeAspect="1"/>
          </p:cNvPicPr>
          <p:nvPr/>
        </p:nvPicPr>
        <p:blipFill>
          <a:blip r:embed="rId4"/>
          <a:stretch>
            <a:fillRect/>
          </a:stretch>
        </p:blipFill>
        <p:spPr>
          <a:xfrm>
            <a:off x="2687426" y="4578977"/>
            <a:ext cx="1713124" cy="1719221"/>
          </a:xfrm>
          <a:prstGeom prst="rect">
            <a:avLst/>
          </a:prstGeom>
        </p:spPr>
      </p:pic>
      <p:pic>
        <p:nvPicPr>
          <p:cNvPr id="10" name="Imagem 9">
            <a:extLst>
              <a:ext uri="{FF2B5EF4-FFF2-40B4-BE49-F238E27FC236}">
                <a16:creationId xmlns:a16="http://schemas.microsoft.com/office/drawing/2014/main" id="{FA3EE181-5F86-CE3A-1935-511FEC0771A2}"/>
              </a:ext>
            </a:extLst>
          </p:cNvPr>
          <p:cNvPicPr>
            <a:picLocks noChangeAspect="1"/>
          </p:cNvPicPr>
          <p:nvPr/>
        </p:nvPicPr>
        <p:blipFill>
          <a:blip r:embed="rId4"/>
          <a:stretch>
            <a:fillRect/>
          </a:stretch>
        </p:blipFill>
        <p:spPr>
          <a:xfrm>
            <a:off x="5002001" y="4626790"/>
            <a:ext cx="1713124" cy="1719221"/>
          </a:xfrm>
          <a:prstGeom prst="rect">
            <a:avLst/>
          </a:prstGeom>
        </p:spPr>
      </p:pic>
    </p:spTree>
    <p:extLst>
      <p:ext uri="{BB962C8B-B14F-4D97-AF65-F5344CB8AC3E}">
        <p14:creationId xmlns:p14="http://schemas.microsoft.com/office/powerpoint/2010/main" val="283576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449B3-A2B1-DC6C-5982-FA85F944C270}"/>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5007168B-F6F9-78C9-F9B0-F7754656B9BC}"/>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473322FC-3BB0-DAA5-5CCB-564EC51F7524}"/>
              </a:ext>
            </a:extLst>
          </p:cNvPr>
          <p:cNvSpPr txBox="1"/>
          <p:nvPr/>
        </p:nvSpPr>
        <p:spPr>
          <a:xfrm>
            <a:off x="600075" y="3537972"/>
            <a:ext cx="5657850" cy="2677656"/>
          </a:xfrm>
          <a:prstGeom prst="rect">
            <a:avLst/>
          </a:prstGeom>
          <a:noFill/>
        </p:spPr>
        <p:txBody>
          <a:bodyPr wrap="square" rtlCol="0">
            <a:spAutoFit/>
          </a:bodyPr>
          <a:lstStyle/>
          <a:p>
            <a:pPr algn="ctr"/>
            <a:r>
              <a:rPr lang="pt-BR" sz="5600" b="1" dirty="0">
                <a:latin typeface="+mj-lt"/>
              </a:rPr>
              <a:t>02</a:t>
            </a:r>
          </a:p>
          <a:p>
            <a:pPr algn="ctr"/>
            <a:r>
              <a:rPr lang="pt-BR" sz="5600" b="1" dirty="0">
                <a:latin typeface="+mj-lt"/>
              </a:rPr>
              <a:t>Materiais Essenciais</a:t>
            </a:r>
          </a:p>
        </p:txBody>
      </p:sp>
    </p:spTree>
    <p:extLst>
      <p:ext uri="{BB962C8B-B14F-4D97-AF65-F5344CB8AC3E}">
        <p14:creationId xmlns:p14="http://schemas.microsoft.com/office/powerpoint/2010/main" val="3968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6560B-4615-C5FB-76A0-3BC3255C27DB}"/>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6931BF14-BA80-CCF5-E856-2239E330C5AC}"/>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C1981FB1-F0A1-04AD-7D2C-24BA322C637A}"/>
              </a:ext>
            </a:extLst>
          </p:cNvPr>
          <p:cNvSpPr txBox="1"/>
          <p:nvPr/>
        </p:nvSpPr>
        <p:spPr>
          <a:xfrm>
            <a:off x="600075" y="1276350"/>
            <a:ext cx="5657850" cy="8402300"/>
          </a:xfrm>
          <a:prstGeom prst="rect">
            <a:avLst/>
          </a:prstGeom>
          <a:noFill/>
        </p:spPr>
        <p:txBody>
          <a:bodyPr wrap="square" rtlCol="0">
            <a:spAutoFit/>
          </a:bodyPr>
          <a:lstStyle/>
          <a:p>
            <a:pPr marL="285750" indent="-285750" algn="just">
              <a:buFont typeface="Wingdings" panose="05000000000000000000" pitchFamily="2" charset="2"/>
              <a:buChar char="v"/>
            </a:pPr>
            <a:r>
              <a:rPr lang="pt-BR" b="1" dirty="0"/>
              <a:t>Algodão</a:t>
            </a:r>
          </a:p>
          <a:p>
            <a:pPr algn="just"/>
            <a:r>
              <a:rPr lang="pt-BR" dirty="0"/>
              <a:t>Características: O fio de algodão é uma escolha popular para amigurumi devido à sua suavidade e resistência. Ele tem uma textura mais firme, o que ajuda a manter a forma dos projetos e dá um acabamento mais delicado e estruturado.</a:t>
            </a:r>
          </a:p>
          <a:p>
            <a:pPr marL="285750" indent="-285750" algn="just">
              <a:buFont typeface="Wingdings" panose="05000000000000000000" pitchFamily="2" charset="2"/>
              <a:buChar char="Ø"/>
            </a:pPr>
            <a:endParaRPr lang="pt-BR" dirty="0"/>
          </a:p>
          <a:p>
            <a:pPr marL="285750" indent="-285750" algn="r">
              <a:buFont typeface="Wingdings" panose="05000000000000000000" pitchFamily="2" charset="2"/>
              <a:buChar char="Ø"/>
            </a:pPr>
            <a:r>
              <a:rPr lang="pt-BR" dirty="0">
                <a:solidFill>
                  <a:srgbClr val="0070C0"/>
                </a:solidFill>
              </a:rPr>
              <a:t>Ideal para detalhes finos e formas mais rígidas. O algodão não se estica facilmente e tem uma aparência mais "limpa" e nítida</a:t>
            </a:r>
            <a:r>
              <a:rPr lang="pt-BR" dirty="0"/>
              <a:t>.</a:t>
            </a:r>
          </a:p>
          <a:p>
            <a:pPr marL="285750" indent="-285750" algn="just">
              <a:buFont typeface="Wingdings" panose="05000000000000000000" pitchFamily="2" charset="2"/>
              <a:buChar char="v"/>
            </a:pPr>
            <a:r>
              <a:rPr lang="pt-BR" b="1" dirty="0"/>
              <a:t>Acrílico</a:t>
            </a:r>
          </a:p>
          <a:p>
            <a:pPr algn="just"/>
            <a:r>
              <a:rPr lang="pt-BR" dirty="0"/>
              <a:t>Características: O fio acrílico é um dos mais comuns para amigurumi devido ao seu custo acessível e à facilidade com que é encontrado. Ele é macio, leve e tem mais elasticidade que o algodão.</a:t>
            </a:r>
          </a:p>
          <a:p>
            <a:pPr algn="just"/>
            <a:endParaRPr lang="pt-BR" dirty="0"/>
          </a:p>
          <a:p>
            <a:pPr marL="285750" indent="-285750" algn="r">
              <a:buFont typeface="Wingdings" panose="05000000000000000000" pitchFamily="2" charset="2"/>
              <a:buChar char="Ø"/>
            </a:pPr>
            <a:r>
              <a:rPr lang="pt-BR" dirty="0">
                <a:solidFill>
                  <a:srgbClr val="0070C0"/>
                </a:solidFill>
              </a:rPr>
              <a:t>É fácil de trabalhar, geralmente mais barato e disponível em uma ampla gama de cores. Além disso, o acrílico tende a ser mais macio e flexível, tornando os amigurumis mais aconchegantes e maleáveis</a:t>
            </a:r>
            <a:r>
              <a:rPr lang="pt-BR" dirty="0"/>
              <a:t>.</a:t>
            </a:r>
          </a:p>
          <a:p>
            <a:pPr marL="285750" indent="-285750" algn="just">
              <a:buFont typeface="Wingdings" panose="05000000000000000000" pitchFamily="2" charset="2"/>
              <a:buChar char="v"/>
            </a:pPr>
            <a:r>
              <a:rPr lang="pt-BR" b="1" dirty="0"/>
              <a:t>Mistos</a:t>
            </a:r>
          </a:p>
          <a:p>
            <a:pPr algn="just"/>
            <a:r>
              <a:rPr lang="pt-BR" dirty="0"/>
              <a:t>Características: Os fios mistos são compostos por uma combinação de materiais, como algodão e acrílico, para equilibrar as propriedades de ambos. Eles oferecem a suavidade do acrílico e a firmeza do algodão.</a:t>
            </a:r>
          </a:p>
          <a:p>
            <a:pPr algn="just"/>
            <a:endParaRPr lang="pt-BR" dirty="0"/>
          </a:p>
          <a:p>
            <a:pPr marL="285750" indent="-285750" algn="r">
              <a:buFont typeface="Wingdings" panose="05000000000000000000" pitchFamily="2" charset="2"/>
              <a:buChar char="Ø"/>
            </a:pPr>
            <a:r>
              <a:rPr lang="pt-BR" dirty="0">
                <a:solidFill>
                  <a:srgbClr val="0070C0"/>
                </a:solidFill>
              </a:rPr>
              <a:t>Têm o melhor dos dois mundos, com boa durabilidade, maciez e resistência. São uma opção versátil para quem quer equilibrar as características de diferentes fios.</a:t>
            </a:r>
          </a:p>
          <a:p>
            <a:pPr algn="just"/>
            <a:endParaRPr lang="pt-BR" dirty="0"/>
          </a:p>
        </p:txBody>
      </p:sp>
    </p:spTree>
    <p:extLst>
      <p:ext uri="{BB962C8B-B14F-4D97-AF65-F5344CB8AC3E}">
        <p14:creationId xmlns:p14="http://schemas.microsoft.com/office/powerpoint/2010/main" val="291976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31721-5A3A-7C2E-6974-F1CA786F3278}"/>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9CE13BF6-5A9E-7842-F4B2-3A3881F5AB31}"/>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03D1FD77-0382-A716-4646-909B96F0859A}"/>
              </a:ext>
            </a:extLst>
          </p:cNvPr>
          <p:cNvSpPr txBox="1"/>
          <p:nvPr/>
        </p:nvSpPr>
        <p:spPr>
          <a:xfrm>
            <a:off x="600075" y="1276350"/>
            <a:ext cx="5657850" cy="7848302"/>
          </a:xfrm>
          <a:prstGeom prst="rect">
            <a:avLst/>
          </a:prstGeom>
          <a:noFill/>
        </p:spPr>
        <p:txBody>
          <a:bodyPr wrap="square" rtlCol="0">
            <a:spAutoFit/>
          </a:bodyPr>
          <a:lstStyle/>
          <a:p>
            <a:pPr marL="285750" indent="-285750" algn="just">
              <a:buFont typeface="Wingdings" panose="05000000000000000000" pitchFamily="2" charset="2"/>
              <a:buChar char="v"/>
            </a:pPr>
            <a:r>
              <a:rPr lang="pt-BR" b="1" dirty="0"/>
              <a:t>Tamanhos de Agulhas:</a:t>
            </a:r>
          </a:p>
          <a:p>
            <a:pPr algn="just"/>
            <a:r>
              <a:rPr lang="pt-BR" dirty="0">
                <a:solidFill>
                  <a:srgbClr val="0070C0"/>
                </a:solidFill>
              </a:rPr>
              <a:t> </a:t>
            </a:r>
            <a:r>
              <a:rPr lang="pt-BR" dirty="0"/>
              <a:t>As agulhas de crochê vêm em uma variedade de tamanhos, que influenciam o tipo de fio e o tamanho do seu amigurumi. O tamanho da agulha é geralmente indicado por um número ou uma letra.</a:t>
            </a:r>
          </a:p>
          <a:p>
            <a:pPr algn="just"/>
            <a:endParaRPr lang="pt-BR" dirty="0">
              <a:solidFill>
                <a:srgbClr val="0070C0"/>
              </a:solidFill>
            </a:endParaRPr>
          </a:p>
          <a:p>
            <a:pPr marL="285750" indent="-285750" algn="just">
              <a:buFont typeface="Wingdings" panose="05000000000000000000" pitchFamily="2" charset="2"/>
              <a:buChar char="§"/>
            </a:pPr>
            <a:r>
              <a:rPr lang="pt-BR" b="1" dirty="0"/>
              <a:t>Para fios finos (como algodão): </a:t>
            </a:r>
            <a:r>
              <a:rPr lang="pt-BR" dirty="0"/>
              <a:t>Agulhas menores, como 2.0 mm a 3.0 mm, são ideais para fios finos, garantindo que o trabalho tenha uma boa tensão e que os pontos fiquem bem definidos.</a:t>
            </a:r>
          </a:p>
          <a:p>
            <a:pPr algn="just"/>
            <a:endParaRPr lang="pt-BR" dirty="0">
              <a:solidFill>
                <a:srgbClr val="0070C0"/>
              </a:solidFill>
            </a:endParaRPr>
          </a:p>
          <a:p>
            <a:pPr marL="285750" indent="-285750" algn="just">
              <a:buFont typeface="Wingdings" panose="05000000000000000000" pitchFamily="2" charset="2"/>
              <a:buChar char="§"/>
            </a:pPr>
            <a:r>
              <a:rPr lang="pt-BR" b="1" dirty="0"/>
              <a:t>Para fios mais grossos </a:t>
            </a:r>
            <a:r>
              <a:rPr lang="pt-BR" dirty="0"/>
              <a:t>(como acrílico ou mistos): Agulhas maiores, como 3.5 mm a 5.0 mm, são recomendadas para fios mais grossos, permitindo um trabalho mais rápido e com mais volume.</a:t>
            </a:r>
          </a:p>
          <a:p>
            <a:pPr algn="just"/>
            <a:endParaRPr lang="pt-BR" dirty="0">
              <a:solidFill>
                <a:srgbClr val="0070C0"/>
              </a:solidFill>
            </a:endParaRPr>
          </a:p>
          <a:p>
            <a:pPr marL="285750" indent="-285750" algn="just">
              <a:buFont typeface="Wingdings" panose="05000000000000000000" pitchFamily="2" charset="2"/>
              <a:buChar char="q"/>
            </a:pPr>
            <a:r>
              <a:rPr lang="pt-BR" b="1" dirty="0"/>
              <a:t>Escolha da Agulha: </a:t>
            </a:r>
            <a:r>
              <a:rPr lang="pt-BR" dirty="0"/>
              <a:t>Para amigurumi, é importante usar uma agulha que seja adequada para o fio que você escolheu. Geralmente, a agulha deve ser um pouco menor do que a recomendada para o fio, garantindo que o ponto fique mais apertado e que o enchimento não apareça.</a:t>
            </a:r>
          </a:p>
          <a:p>
            <a:pPr algn="just"/>
            <a:endParaRPr lang="pt-BR" dirty="0">
              <a:solidFill>
                <a:srgbClr val="0070C0"/>
              </a:solidFill>
            </a:endParaRPr>
          </a:p>
          <a:p>
            <a:pPr marL="285750" indent="-285750" algn="just">
              <a:buFont typeface="Wingdings" panose="05000000000000000000" pitchFamily="2" charset="2"/>
              <a:buChar char="q"/>
            </a:pPr>
            <a:r>
              <a:rPr lang="pt-BR" b="1" dirty="0"/>
              <a:t>Dica para Escolher a Agulha:</a:t>
            </a:r>
          </a:p>
          <a:p>
            <a:pPr algn="just"/>
            <a:r>
              <a:rPr lang="pt-BR" dirty="0">
                <a:solidFill>
                  <a:srgbClr val="0070C0"/>
                </a:solidFill>
              </a:rPr>
              <a:t>A melhor forma de escolher a agulha é experimentar. Se o seu trabalho está ficando muito frouxo ou largo, troque para uma agulha de tamanho menor. Se estiver difícil de puxar os pontos, use uma agulha maior.</a:t>
            </a:r>
          </a:p>
        </p:txBody>
      </p:sp>
    </p:spTree>
    <p:extLst>
      <p:ext uri="{BB962C8B-B14F-4D97-AF65-F5344CB8AC3E}">
        <p14:creationId xmlns:p14="http://schemas.microsoft.com/office/powerpoint/2010/main" val="168553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1ACDC-088F-6822-97FB-9131D6D910F9}"/>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06F6549D-0A47-BFDF-2D71-2D9A6E14F89A}"/>
              </a:ext>
            </a:extLst>
          </p:cNvPr>
          <p:cNvSpPr/>
          <p:nvPr/>
        </p:nvSpPr>
        <p:spPr>
          <a:xfrm>
            <a:off x="0" y="-152400"/>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C35B9FB7-D281-FBDB-C58A-9E2C1859661B}"/>
              </a:ext>
            </a:extLst>
          </p:cNvPr>
          <p:cNvSpPr txBox="1"/>
          <p:nvPr/>
        </p:nvSpPr>
        <p:spPr>
          <a:xfrm>
            <a:off x="600075" y="474851"/>
            <a:ext cx="5657850" cy="8125301"/>
          </a:xfrm>
          <a:prstGeom prst="rect">
            <a:avLst/>
          </a:prstGeom>
          <a:noFill/>
        </p:spPr>
        <p:txBody>
          <a:bodyPr wrap="square" rtlCol="0">
            <a:spAutoFit/>
          </a:bodyPr>
          <a:lstStyle/>
          <a:p>
            <a:endParaRPr lang="pt-BR" b="1" dirty="0"/>
          </a:p>
          <a:p>
            <a:r>
              <a:rPr lang="pt-BR" b="1" dirty="0"/>
              <a:t>Outros Acessórios Indispensáveis</a:t>
            </a:r>
          </a:p>
          <a:p>
            <a:endParaRPr lang="pt-BR" b="1" dirty="0"/>
          </a:p>
          <a:p>
            <a:pPr marL="285750" indent="-285750">
              <a:buFont typeface="Wingdings" panose="05000000000000000000" pitchFamily="2" charset="2"/>
              <a:buChar char="Ø"/>
            </a:pPr>
            <a:r>
              <a:rPr lang="pt-BR" b="1" dirty="0"/>
              <a:t>Marcadores de Ponto</a:t>
            </a:r>
            <a:endParaRPr lang="pt-BR" dirty="0"/>
          </a:p>
          <a:p>
            <a:pPr lvl="1"/>
            <a:r>
              <a:rPr lang="pt-BR" dirty="0"/>
              <a:t>São usados para marcar o início e o fim de uma volta, ou para marcar pontos específicos dentro de uma receita. São essenciais para manter o controle de onde você está no padrão, especialmente em projetos mais complexos..</a:t>
            </a:r>
          </a:p>
          <a:p>
            <a:pPr lvl="1"/>
            <a:endParaRPr lang="pt-BR" dirty="0"/>
          </a:p>
          <a:p>
            <a:pPr marL="285750" indent="-285750">
              <a:buFont typeface="Wingdings" panose="05000000000000000000" pitchFamily="2" charset="2"/>
              <a:buChar char="Ø"/>
            </a:pPr>
            <a:r>
              <a:rPr lang="pt-BR" b="1" dirty="0"/>
              <a:t>Enchimento</a:t>
            </a:r>
            <a:endParaRPr lang="pt-BR" dirty="0"/>
          </a:p>
          <a:p>
            <a:pPr lvl="1"/>
            <a:r>
              <a:rPr lang="pt-BR" dirty="0"/>
              <a:t>O enchimento é essencial para dar forma e volume ao seu amigurumi. É o que faz com que os personagens fiquem fofos e tridimensionais. O material mais comum é o </a:t>
            </a:r>
            <a:r>
              <a:rPr lang="pt-BR" b="1" dirty="0"/>
              <a:t>fibra siliconada</a:t>
            </a:r>
            <a:r>
              <a:rPr lang="pt-BR" dirty="0"/>
              <a:t>, que é macia, leve e fácil de manipular.</a:t>
            </a:r>
          </a:p>
          <a:p>
            <a:pPr lvl="1"/>
            <a:r>
              <a:rPr lang="pt-BR" dirty="0"/>
              <a:t>.</a:t>
            </a:r>
          </a:p>
          <a:p>
            <a:pPr marL="285750" indent="-285750">
              <a:buFont typeface="Wingdings" panose="05000000000000000000" pitchFamily="2" charset="2"/>
              <a:buChar char="Ø"/>
            </a:pPr>
            <a:r>
              <a:rPr lang="pt-BR" b="1" dirty="0"/>
              <a:t>Agulhas de Tapeçaria</a:t>
            </a:r>
            <a:endParaRPr lang="pt-BR" dirty="0"/>
          </a:p>
          <a:p>
            <a:pPr lvl="1"/>
            <a:r>
              <a:rPr lang="pt-BR" dirty="0"/>
              <a:t>Usadas para costurar as partes do amigurumi, como braços, pernas e cabeças. Elas têm uma ponta arredondada, o que facilita a inserção do fio sem danificar o tecido ou o trabalho.</a:t>
            </a:r>
          </a:p>
          <a:p>
            <a:pPr lvl="1"/>
            <a:endParaRPr lang="pt-BR" dirty="0"/>
          </a:p>
          <a:p>
            <a:pPr marL="285750" indent="-285750">
              <a:buFont typeface="Wingdings" panose="05000000000000000000" pitchFamily="2" charset="2"/>
              <a:buChar char="Ø"/>
            </a:pPr>
            <a:r>
              <a:rPr lang="pt-BR" b="1" dirty="0"/>
              <a:t>Olhos de Segurança</a:t>
            </a:r>
            <a:endParaRPr lang="pt-BR" dirty="0"/>
          </a:p>
          <a:p>
            <a:pPr lvl="1"/>
            <a:r>
              <a:rPr lang="pt-BR" dirty="0"/>
              <a:t>Usados para dar expressão ao seu amigurumi, os olhos de segurança são frequentemente usados em lugar de bordados ou adesivos. Eles vêm em diferentes tamanhos e cores, sendo a opção mais segura para amigurumis feitos para crianças.</a:t>
            </a:r>
          </a:p>
        </p:txBody>
      </p:sp>
    </p:spTree>
    <p:extLst>
      <p:ext uri="{BB962C8B-B14F-4D97-AF65-F5344CB8AC3E}">
        <p14:creationId xmlns:p14="http://schemas.microsoft.com/office/powerpoint/2010/main" val="112453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B991-0BFC-ECE9-A1C3-82566D358B4F}"/>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0A8A8E4-DD02-3058-8E24-711A6D564FBE}"/>
              </a:ext>
            </a:extLst>
          </p:cNvPr>
          <p:cNvSpPr/>
          <p:nvPr/>
        </p:nvSpPr>
        <p:spPr>
          <a:xfrm>
            <a:off x="0" y="-256044"/>
            <a:ext cx="6877050" cy="10058400"/>
          </a:xfrm>
          <a:prstGeom prst="rect">
            <a:avLst/>
          </a:prstGeom>
          <a:solidFill>
            <a:srgbClr val="CCA1ED"/>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9EDBDB4-D4F5-5DE8-F486-540203AE6B34}"/>
              </a:ext>
            </a:extLst>
          </p:cNvPr>
          <p:cNvSpPr txBox="1"/>
          <p:nvPr/>
        </p:nvSpPr>
        <p:spPr>
          <a:xfrm>
            <a:off x="600075" y="3140528"/>
            <a:ext cx="5657850" cy="2677656"/>
          </a:xfrm>
          <a:prstGeom prst="rect">
            <a:avLst/>
          </a:prstGeom>
          <a:noFill/>
        </p:spPr>
        <p:txBody>
          <a:bodyPr wrap="square" rtlCol="0">
            <a:spAutoFit/>
          </a:bodyPr>
          <a:lstStyle/>
          <a:p>
            <a:pPr algn="ctr"/>
            <a:r>
              <a:rPr lang="pt-BR" sz="5600" b="1" dirty="0">
                <a:latin typeface="+mj-lt"/>
              </a:rPr>
              <a:t>03</a:t>
            </a:r>
          </a:p>
          <a:p>
            <a:pPr algn="ctr"/>
            <a:r>
              <a:rPr lang="pt-BR" sz="5600" b="1" dirty="0">
                <a:latin typeface="+mj-lt"/>
              </a:rPr>
              <a:t>Técnicas Básicas de Crochê</a:t>
            </a:r>
          </a:p>
        </p:txBody>
      </p:sp>
    </p:spTree>
    <p:extLst>
      <p:ext uri="{BB962C8B-B14F-4D97-AF65-F5344CB8AC3E}">
        <p14:creationId xmlns:p14="http://schemas.microsoft.com/office/powerpoint/2010/main" val="338737327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329</TotalTime>
  <Words>2500</Words>
  <Application>Microsoft Office PowerPoint</Application>
  <PresentationFormat>Papel A4 (210 x 297 mm)</PresentationFormat>
  <Paragraphs>256</Paragraphs>
  <Slides>25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Arial</vt:lpstr>
      <vt:lpstr>Calibri</vt:lpstr>
      <vt:lpstr>Calibri Light</vt:lpstr>
      <vt:lpstr>RusticusStd</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Arlene Menezes</dc:creator>
  <cp:lastModifiedBy>Arlene Menezes</cp:lastModifiedBy>
  <cp:revision>12</cp:revision>
  <dcterms:created xsi:type="dcterms:W3CDTF">2024-11-24T21:54:28Z</dcterms:created>
  <dcterms:modified xsi:type="dcterms:W3CDTF">2024-11-25T18:41:44Z</dcterms:modified>
</cp:coreProperties>
</file>