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4"/>
      <p:bold r:id="rId25"/>
      <p:italic r:id="rId26"/>
      <p:boldItalic r:id="rId27"/>
    </p:embeddedFont>
    <p:embeddedFont>
      <p:font typeface="Raleway" panose="020B0503030101060003" pitchFamily="34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bda873b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bda873b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bda873b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bda873b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bda873b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bda873b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 distinct Centername, city, medicalcenterstate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From Hologicmedicalcenter_T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Join Hologicorder_T on Hologicmedicalcenter_T.medicalcenterID = HologicOrder_T.medicalcenterID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Where orderfinalprice &gt; 200000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order by city;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bda873b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bda873b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 orderdate, orderfinalprice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from hologicorder_T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where orderfinalprice =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(select max(orderfinalprice)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from hologicorder_T)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 orderdate, orderfinalprice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from hologicorder_T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where orderfinalprice =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(select min(orderfinalprice)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from hologicorder_T);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bda873b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bda873b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bda873b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bda873b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bda873b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bda873b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SELECT ProductID, ProductDescription,ProductStandardPrice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FROM HologicProduct_T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WHERE ProductStandardPrice &lt; 10000;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bda873b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bda873b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 ProductStandardPrice, ProductDescription, ProductName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FROM HOLOGICPRODUCT_T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WHERE ProductStandardPrice &gt;= 100000 AND ProductDescription = 'Imaging Machine'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ORDER BY ProductStandardPrice;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fbabd067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fbabd067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select *  from Hologicclinicaltrial_t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where startdate&gt;'30-Jun-2019';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fbabd067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bfbabd067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select *  from Hologicclinicaltrial_t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where startdate&gt;'30-Jun-2019';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bda873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bda873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f239cb8f_18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f239cb8f_18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bda873b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5bda873b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bda873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bda873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34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bda873b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bda873b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049440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049440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fbabd06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fbabd06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fbabd06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fbabd06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bda873b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bda873b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bda873b9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bda873b9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E6B8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9bMVVMDMuqedQQ8efQxzXtBDsp6Euel2CDE_XnP5Cwg/edit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Hologic’s Database Design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899"/>
            <a:ext cx="7688100" cy="858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5 (Healthcare) </a:t>
            </a: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Pedro Ropain, Meng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(Michelle)</a:t>
            </a:r>
            <a:r>
              <a:rPr lang="zh-CN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Wang, Yubing (Ellie), and Yousun (Jennie) Kang</a:t>
            </a: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761950" y="7532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Q1:   </a:t>
            </a:r>
            <a:r>
              <a:rPr lang="zh-CN" sz="1300">
                <a:solidFill>
                  <a:srgbClr val="1A1A1A"/>
                </a:solidFill>
              </a:rPr>
              <a:t>  List from highest to lowest about how many  quantities are bought for each product?</a:t>
            </a:r>
            <a:endParaRPr sz="1300"/>
          </a:p>
        </p:txBody>
      </p:sp>
      <p:sp>
        <p:nvSpPr>
          <p:cNvPr id="146" name="Google Shape;146;p21"/>
          <p:cNvSpPr txBox="1"/>
          <p:nvPr/>
        </p:nvSpPr>
        <p:spPr>
          <a:xfrm>
            <a:off x="261775" y="163200"/>
            <a:ext cx="793500" cy="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Ellie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475" y="1756475"/>
            <a:ext cx="55530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727650" y="790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Q2: Which customer submits most maintenance requests?</a:t>
            </a:r>
            <a:endParaRPr sz="1800"/>
          </a:p>
        </p:txBody>
      </p:sp>
      <p:sp>
        <p:nvSpPr>
          <p:cNvPr id="153" name="Google Shape;153;p22"/>
          <p:cNvSpPr txBox="1"/>
          <p:nvPr/>
        </p:nvSpPr>
        <p:spPr>
          <a:xfrm>
            <a:off x="505250" y="127125"/>
            <a:ext cx="5194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Ellie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300" y="2221925"/>
            <a:ext cx="44958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729450" y="794225"/>
            <a:ext cx="76887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Q3:  Select the medical centers, city and state that has set orders above $200,000, Order by city</a:t>
            </a:r>
            <a:endParaRPr sz="1800"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135500" y="127125"/>
            <a:ext cx="5194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Pedro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75" y="1771623"/>
            <a:ext cx="6219624" cy="31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761400" y="747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Q4: Which day was has the highest revenue and which the least. </a:t>
            </a:r>
            <a:endParaRPr sz="1800"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81400" y="63975"/>
            <a:ext cx="5194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 Pedro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400" y="1472175"/>
            <a:ext cx="4514200" cy="2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727650" y="790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Q5:How many clinical trials are going on for each product type?</a:t>
            </a:r>
            <a:endParaRPr sz="1800"/>
          </a:p>
        </p:txBody>
      </p:sp>
      <p:sp>
        <p:nvSpPr>
          <p:cNvPr id="177" name="Google Shape;177;p25"/>
          <p:cNvSpPr txBox="1"/>
          <p:nvPr/>
        </p:nvSpPr>
        <p:spPr>
          <a:xfrm>
            <a:off x="207675" y="73025"/>
            <a:ext cx="5194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Meng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r="7817" b="3799"/>
          <a:stretch/>
        </p:blipFill>
        <p:spPr>
          <a:xfrm>
            <a:off x="980775" y="1712475"/>
            <a:ext cx="5194200" cy="19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727650" y="790200"/>
            <a:ext cx="76887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Q6:What are the partners' ID who are participating more than one clinical trial?</a:t>
            </a:r>
            <a:endParaRPr sz="1800"/>
          </a:p>
        </p:txBody>
      </p:sp>
      <p:sp>
        <p:nvSpPr>
          <p:cNvPr id="185" name="Google Shape;185;p26"/>
          <p:cNvSpPr txBox="1"/>
          <p:nvPr/>
        </p:nvSpPr>
        <p:spPr>
          <a:xfrm>
            <a:off x="207650" y="54975"/>
            <a:ext cx="5194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Meng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r="9690"/>
          <a:stretch/>
        </p:blipFill>
        <p:spPr>
          <a:xfrm>
            <a:off x="925425" y="1844300"/>
            <a:ext cx="519419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727650" y="790200"/>
            <a:ext cx="76887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Q7: List all products that have a standard price less than $</a:t>
            </a:r>
            <a:r>
              <a:rPr lang="zh-CN" sz="1800">
                <a:solidFill>
                  <a:srgbClr val="000000"/>
                </a:solidFill>
              </a:rPr>
              <a:t>10,00</a:t>
            </a:r>
            <a:r>
              <a:rPr lang="zh-CN" sz="1800"/>
              <a:t>0.</a:t>
            </a:r>
            <a:endParaRPr sz="1800"/>
          </a:p>
        </p:txBody>
      </p:sp>
      <p:sp>
        <p:nvSpPr>
          <p:cNvPr id="192" name="Google Shape;192;p27"/>
          <p:cNvSpPr txBox="1"/>
          <p:nvPr/>
        </p:nvSpPr>
        <p:spPr>
          <a:xfrm>
            <a:off x="72400" y="0"/>
            <a:ext cx="5194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Jenny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950" y="1830427"/>
            <a:ext cx="6547801" cy="20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727650" y="790200"/>
            <a:ext cx="7688700" cy="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Q8: Which products in Hologic Product table have a standard price greater than or equal to $100,000 and  have included product description in ‘imaging machine’?</a:t>
            </a:r>
            <a:endParaRPr sz="1800"/>
          </a:p>
        </p:txBody>
      </p:sp>
      <p:sp>
        <p:nvSpPr>
          <p:cNvPr id="199" name="Google Shape;199;p28"/>
          <p:cNvSpPr txBox="1"/>
          <p:nvPr/>
        </p:nvSpPr>
        <p:spPr>
          <a:xfrm>
            <a:off x="144550" y="36925"/>
            <a:ext cx="5194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Jenny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50" y="2235350"/>
            <a:ext cx="8443448" cy="1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774275" y="1318675"/>
            <a:ext cx="7688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Q9 What are the clinical trials that started at the second half of 2019?</a:t>
            </a:r>
            <a:endParaRPr sz="1800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00" y="2425176"/>
            <a:ext cx="8120998" cy="18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774275" y="1318675"/>
            <a:ext cx="7688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Q10 What are the partners of the company located in Boston?</a:t>
            </a:r>
            <a:endParaRPr sz="1800"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1175"/>
            <a:ext cx="61722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13775" y="541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Hologic’ Core Business Functions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34200" y="1459350"/>
            <a:ext cx="749100" cy="69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43300" y="3146100"/>
            <a:ext cx="1200900" cy="74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69200" y="2286825"/>
            <a:ext cx="749100" cy="69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18825" y="1491150"/>
            <a:ext cx="7491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Sales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34200" y="2350425"/>
            <a:ext cx="7491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R &amp; 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3975" y="3230550"/>
            <a:ext cx="14388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Maintenance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875" y="1176125"/>
            <a:ext cx="20955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577" y="3626775"/>
            <a:ext cx="2490125" cy="140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4939" y="3626775"/>
            <a:ext cx="1867585" cy="1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410475" y="1636150"/>
            <a:ext cx="45699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Diagnostic imaging products and medical equipment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451863" y="2350425"/>
            <a:ext cx="45699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Developing new technologies based on the necessity in the market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654950" y="3230550"/>
            <a:ext cx="3262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Maintenance services for products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Q11 list  the orderID's  which paid with check</a:t>
            </a:r>
            <a:endParaRPr sz="1800"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2873750" cy="28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 &amp; </a:t>
            </a:r>
            <a:r>
              <a:rPr lang="zh-CN">
                <a:solidFill>
                  <a:schemeClr val="accent3"/>
                </a:solidFill>
              </a:rPr>
              <a:t>A</a:t>
            </a:r>
            <a:r>
              <a:rPr lang="zh-CN"/>
              <a:t>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13775" y="541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Proposal</a:t>
            </a:r>
            <a:endParaRPr dirty="0"/>
          </a:p>
        </p:txBody>
      </p:sp>
      <p:sp>
        <p:nvSpPr>
          <p:cNvPr id="102" name="Google Shape;102;p14"/>
          <p:cNvSpPr txBox="1"/>
          <p:nvPr/>
        </p:nvSpPr>
        <p:spPr>
          <a:xfrm>
            <a:off x="813775" y="3337730"/>
            <a:ext cx="45699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Function we want to achieve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R&amp;D with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Sales representatives, sales support and clients</a:t>
            </a:r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2;p14">
            <a:extLst>
              <a:ext uri="{FF2B5EF4-FFF2-40B4-BE49-F238E27FC236}">
                <a16:creationId xmlns:a16="http://schemas.microsoft.com/office/drawing/2014/main" id="{592C1BDE-548F-0748-AC84-5B7EF0D4719E}"/>
              </a:ext>
            </a:extLst>
          </p:cNvPr>
          <p:cNvSpPr txBox="1"/>
          <p:nvPr/>
        </p:nvSpPr>
        <p:spPr>
          <a:xfrm>
            <a:off x="813775" y="1692475"/>
            <a:ext cx="45699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Goals of the project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Strengthen innovation capability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the efficiency of their sales operation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0693DAC-C75B-D84B-B5C2-B092CC2F4A73}"/>
              </a:ext>
            </a:extLst>
          </p:cNvPr>
          <p:cNvSpPr/>
          <p:nvPr/>
        </p:nvSpPr>
        <p:spPr>
          <a:xfrm>
            <a:off x="5716987" y="3337730"/>
            <a:ext cx="1107974" cy="5425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8CEF4-5A50-DA4E-92CA-FD15F5EC33ED}"/>
              </a:ext>
            </a:extLst>
          </p:cNvPr>
          <p:cNvSpPr txBox="1"/>
          <p:nvPr/>
        </p:nvSpPr>
        <p:spPr>
          <a:xfrm>
            <a:off x="5716988" y="3442260"/>
            <a:ext cx="12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Users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CD43DD-F6C4-D94B-9F46-F03FB45B9063}"/>
              </a:ext>
            </a:extLst>
          </p:cNvPr>
          <p:cNvSpPr/>
          <p:nvPr/>
        </p:nvSpPr>
        <p:spPr>
          <a:xfrm>
            <a:off x="6989197" y="2862470"/>
            <a:ext cx="524786" cy="341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EA5E455-861F-7C44-A522-07F3A749E31F}"/>
              </a:ext>
            </a:extLst>
          </p:cNvPr>
          <p:cNvSpPr/>
          <p:nvPr/>
        </p:nvSpPr>
        <p:spPr>
          <a:xfrm>
            <a:off x="6989196" y="3370524"/>
            <a:ext cx="937611" cy="341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F1A1229-42C4-F44B-8B34-675241CF4A87}"/>
              </a:ext>
            </a:extLst>
          </p:cNvPr>
          <p:cNvSpPr/>
          <p:nvPr/>
        </p:nvSpPr>
        <p:spPr>
          <a:xfrm>
            <a:off x="6989197" y="3916177"/>
            <a:ext cx="1272208" cy="341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5E57AB-12C6-C74C-B94E-1B2653E1B185}"/>
              </a:ext>
            </a:extLst>
          </p:cNvPr>
          <p:cNvSpPr txBox="1"/>
          <p:nvPr/>
        </p:nvSpPr>
        <p:spPr>
          <a:xfrm>
            <a:off x="6989197" y="2879534"/>
            <a:ext cx="93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R&amp;D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461B3B-2407-2644-8FBA-37BC27F93844}"/>
              </a:ext>
            </a:extLst>
          </p:cNvPr>
          <p:cNvSpPr txBox="1"/>
          <p:nvPr/>
        </p:nvSpPr>
        <p:spPr>
          <a:xfrm>
            <a:off x="6989197" y="3397855"/>
            <a:ext cx="1341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Sales People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AF8532-EC82-6544-A288-775D5220772F}"/>
              </a:ext>
            </a:extLst>
          </p:cNvPr>
          <p:cNvSpPr txBox="1"/>
          <p:nvPr/>
        </p:nvSpPr>
        <p:spPr>
          <a:xfrm>
            <a:off x="6989195" y="3916177"/>
            <a:ext cx="1341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Technical Support</a:t>
            </a:r>
          </a:p>
        </p:txBody>
      </p:sp>
    </p:spTree>
    <p:extLst>
      <p:ext uri="{BB962C8B-B14F-4D97-AF65-F5344CB8AC3E}">
        <p14:creationId xmlns:p14="http://schemas.microsoft.com/office/powerpoint/2010/main" val="32135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82600" y="629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Core Business Rules Clarification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860600" y="14886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i="1" u="sng"/>
              <a:t>Products &amp; Clinic trials:</a:t>
            </a:r>
            <a:r>
              <a:rPr lang="zh-CN"/>
              <a:t>  ‘On Market’ = Passed Clinic Trials+Other Pre-market Procedures;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b="1" i="1" u="sng"/>
              <a:t>Customers:</a:t>
            </a:r>
            <a:r>
              <a:rPr lang="zh-CN"/>
              <a:t> medical centers within the U.S.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b="1" i="1" u="sng"/>
              <a:t>Orders &amp; Shipment &amp; Sales</a:t>
            </a:r>
            <a:r>
              <a:rPr lang="zh-CN"/>
              <a:t>:  multiple orders could be shipped together if necessary;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                                                            salespersons function at order level.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                                                            discounts are applied at order level, not at product level.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b="1" i="1" u="sng"/>
              <a:t>Maintenance:</a:t>
            </a:r>
            <a:r>
              <a:rPr lang="zh-CN"/>
              <a:t>  maintenance requests should be made separately  for multiple products.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                                         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-65575" y="0"/>
            <a:ext cx="87225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* Full version available at </a:t>
            </a:r>
            <a:r>
              <a:rPr lang="zh-C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https://docs.google.com/document/d/19bMVVMDMuqedQQ8efQxzXtBDsp6Euel2CDE_XnP5Cwg/edit?usp=sharing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&amp; Clinic Trials</a:t>
            </a:r>
            <a:endParaRPr sz="1800"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729450" y="1677275"/>
            <a:ext cx="7688700" cy="2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products require clinical trial procedures and some don’t: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-Products that don’t need clinical trials: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Diagnostic Category-&gt;Panther Fusion Open Access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GYN Category-&gt;Aquilex Fluid Management System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-Most of the product requires clinical trials.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product has at most one clinical trial. But under one clinical trial, there may be multiple lines tested in different places with different business partners.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can be sold in the market only if all trial lines of a product succeeds and completes all the necessary procedures.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&amp; Orders &amp; Shipment &amp; Payment:</a:t>
            </a:r>
            <a:endParaRPr sz="1800"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729450" y="1560325"/>
            <a:ext cx="76887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becomes a customer when a customer places at least one order.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salesperson can only manage one territory. But in a territory, there may be multiple salespersons.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Hologic customers are classified by their specialty: Medical, Aesthetics, Diagnostic, Surgical, etc..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places an order directly after fully communicated with salesperson. Customer can place multiple orders.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shipment, the company will combine several products into one package depends of product availability. There may be multiple order lines in one shipment ID.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order, there is one payment ID.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 of 10% is applied to customers who pay within 90 days after order date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 applies to total order amount, and not as an individual product level.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 &amp; Maintenance</a:t>
            </a:r>
            <a:endParaRPr sz="180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727650" y="1886950"/>
            <a:ext cx="7688700" cy="2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can make 0 to several maintenance requests.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 request has one product ID. If a customer has more than one product to be repaired at the same time, separate requests for each product are required.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maintenance request has Request ID. Request ID contains productID, customer ID and submit time.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 request may lead to 1 to several maintenance visits. One technical support will be provided for each maintenance visit.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technical support staff may not have made any maintenance visits as they may be new hires.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682600" y="46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ER Implement</a:t>
            </a:r>
            <a:endParaRPr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084BA803-763C-9F42-8065-E9CBE572B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" y="959771"/>
            <a:ext cx="7505820" cy="41837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With </a:t>
            </a:r>
            <a:r>
              <a:rPr lang="zh-CN">
                <a:solidFill>
                  <a:schemeClr val="accent2"/>
                </a:solidFill>
              </a:rPr>
              <a:t>14</a:t>
            </a:r>
            <a:r>
              <a:rPr lang="zh-CN"/>
              <a:t> tables in total,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WE WANT TO </a:t>
            </a:r>
            <a:r>
              <a:rPr lang="zh-CN">
                <a:solidFill>
                  <a:srgbClr val="CC4125"/>
                </a:solidFill>
              </a:rPr>
              <a:t>A</a:t>
            </a:r>
            <a:r>
              <a:rPr lang="zh-CN">
                <a:solidFill>
                  <a:schemeClr val="dk1"/>
                </a:solidFill>
              </a:rPr>
              <a:t>S</a:t>
            </a:r>
            <a:r>
              <a:rPr lang="zh-CN">
                <a:solidFill>
                  <a:schemeClr val="accent3"/>
                </a:solidFill>
              </a:rPr>
              <a:t>K</a:t>
            </a:r>
            <a:r>
              <a:rPr lang="zh-CN"/>
              <a:t>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883</Words>
  <Application>Microsoft Macintosh PowerPoint</Application>
  <PresentationFormat>On-screen Show (16:9)</PresentationFormat>
  <Paragraphs>112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Noto Sans Symbols</vt:lpstr>
      <vt:lpstr>Arial</vt:lpstr>
      <vt:lpstr>Courier New</vt:lpstr>
      <vt:lpstr>Raleway</vt:lpstr>
      <vt:lpstr>Times New Roman</vt:lpstr>
      <vt:lpstr>Lato</vt:lpstr>
      <vt:lpstr>Streamline</vt:lpstr>
      <vt:lpstr>Hologic’s Database Design</vt:lpstr>
      <vt:lpstr>Hologic’ Core Business Functions</vt:lpstr>
      <vt:lpstr>Proposal</vt:lpstr>
      <vt:lpstr>Core Business Rules Clarification</vt:lpstr>
      <vt:lpstr>Products &amp; Clinic Trials</vt:lpstr>
      <vt:lpstr>Sales &amp; Orders &amp; Shipment &amp; Payment:</vt:lpstr>
      <vt:lpstr>Requests &amp; Maintenance</vt:lpstr>
      <vt:lpstr>ER Implement</vt:lpstr>
      <vt:lpstr>With 14 tables in total,            WE WANT TO ASK:</vt:lpstr>
      <vt:lpstr>Q1:     List from highest to lowest about how many  quantities are bought for each product?</vt:lpstr>
      <vt:lpstr>Q2: Which customer submits most maintenance requests?</vt:lpstr>
      <vt:lpstr>Q3:  Select the medical centers, city and state that has set orders above $200,000, Order by city</vt:lpstr>
      <vt:lpstr>Q4: Which day was has the highest revenue and which the least. </vt:lpstr>
      <vt:lpstr>Q5:How many clinical trials are going on for each product type?</vt:lpstr>
      <vt:lpstr>Q6:What are the partners' ID who are participating more than one clinical trial?</vt:lpstr>
      <vt:lpstr>Q7: List all products that have a standard price less than $10,000.</vt:lpstr>
      <vt:lpstr>Q8: Which products in Hologic Product table have a standard price greater than or equal to $100,000 and  have included product description in ‘imaging machine’?</vt:lpstr>
      <vt:lpstr>Q9 What are the clinical trials that started at the second half of 2019?</vt:lpstr>
      <vt:lpstr>Q10 What are the partners of the company located in Boston?</vt:lpstr>
      <vt:lpstr>Q11 list  the orderID's  which paid with check</vt:lpstr>
      <vt:lpstr>Q &amp; A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Hologic’s Database Design</dc:title>
  <cp:lastModifiedBy>王 萌</cp:lastModifiedBy>
  <cp:revision>5</cp:revision>
  <dcterms:modified xsi:type="dcterms:W3CDTF">2019-12-04T23:24:08Z</dcterms:modified>
</cp:coreProperties>
</file>