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4"/>
  </p:sldMasterIdLst>
  <p:notesMasterIdLst>
    <p:notesMasterId r:id="rId20"/>
  </p:notesMasterIdLst>
  <p:sldIdLst>
    <p:sldId id="2644" r:id="rId5"/>
    <p:sldId id="2635" r:id="rId6"/>
    <p:sldId id="2633" r:id="rId7"/>
    <p:sldId id="2643" r:id="rId8"/>
    <p:sldId id="2652" r:id="rId9"/>
    <p:sldId id="2641" r:id="rId10"/>
    <p:sldId id="2640" r:id="rId11"/>
    <p:sldId id="2648" r:id="rId12"/>
    <p:sldId id="2646" r:id="rId13"/>
    <p:sldId id="2651" r:id="rId14"/>
    <p:sldId id="2650" r:id="rId15"/>
    <p:sldId id="2642" r:id="rId16"/>
    <p:sldId id="2572" r:id="rId17"/>
    <p:sldId id="2634" r:id="rId18"/>
    <p:sldId id="2649" r:id="rId1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816443-6292-4571-B428-4CC854E4FD59}">
          <p14:sldIdLst>
            <p14:sldId id="2644"/>
            <p14:sldId id="2635"/>
            <p14:sldId id="2633"/>
            <p14:sldId id="2643"/>
            <p14:sldId id="2652"/>
            <p14:sldId id="2641"/>
            <p14:sldId id="2640"/>
            <p14:sldId id="2648"/>
            <p14:sldId id="2646"/>
            <p14:sldId id="2651"/>
          </p14:sldIdLst>
        </p14:section>
        <p14:section name="Part that is taken out" id="{4EC8A717-ADE9-4030-82F8-19863EC479F0}">
          <p14:sldIdLst>
            <p14:sldId id="2650"/>
            <p14:sldId id="2642"/>
            <p14:sldId id="2572"/>
            <p14:sldId id="2634"/>
            <p14:sldId id="26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B1"/>
    <a:srgbClr val="92D150"/>
    <a:srgbClr val="FFC788"/>
    <a:srgbClr val="F06B7E"/>
    <a:srgbClr val="5CB1B7"/>
    <a:srgbClr val="FFFFFF"/>
    <a:srgbClr val="041B31"/>
    <a:srgbClr val="FF5F90"/>
    <a:srgbClr val="494949"/>
    <a:srgbClr val="29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4" autoAdjust="0"/>
    <p:restoredTop sz="94599" autoAdjust="0"/>
  </p:normalViewPr>
  <p:slideViewPr>
    <p:cSldViewPr snapToGrid="0" snapToObjects="1">
      <p:cViewPr varScale="1">
        <p:scale>
          <a:sx n="37" d="100"/>
          <a:sy n="37" d="100"/>
        </p:scale>
        <p:origin x="381" y="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3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2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9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1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4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9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2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4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5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9330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elcome mess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1501855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675649" y="12578576"/>
            <a:ext cx="6958361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3220682" y="12579716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 hidden="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" hidden="1"/>
          <p:cNvSpPr>
            <a:spLocks/>
          </p:cNvSpPr>
          <p:nvPr userDrawn="1"/>
        </p:nvSpPr>
        <p:spPr bwMode="auto">
          <a:xfrm>
            <a:off x="18432208" y="12667341"/>
            <a:ext cx="4292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2400" b="1" i="0" spc="150" dirty="0">
                <a:solidFill>
                  <a:schemeClr val="bg1">
                    <a:lumMod val="8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WWW.SLIDEFOREST.COM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221981" y="12667341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6" r:id="rId2"/>
    <p:sldLayoutId id="2147483988" r:id="rId3"/>
    <p:sldLayoutId id="2147484002" r:id="rId4"/>
    <p:sldLayoutId id="2147483998" r:id="rId5"/>
    <p:sldLayoutId id="2147483983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customer-reviews/RMJKQU5RMDTKZ/ref=cm_cr_arp_d_viewpnt?ie=UTF8&amp;ASIN=B01IPSUIZ0#RMJKQU5RMDTKZ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ffectech.org/2018/07/the-best-wearable-device-for-research-on-emotion-and-affect/" TargetMode="External"/><Relationship Id="rId4" Type="http://schemas.openxmlformats.org/officeDocument/2006/relationships/hyperlink" Target="https://www.pocket-lint.com/fitness-trackers/reviews/microsoft/136205-microsoft-band-2-review-function-over-for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644699" y="4521227"/>
            <a:ext cx="5088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Project Laboratory</a:t>
            </a:r>
          </a:p>
        </p:txBody>
      </p:sp>
      <p:pic>
        <p:nvPicPr>
          <p:cNvPr id="11" name="Picture Placeholder 10" descr="Diagram, histogram&#10;&#10;Description automatically generated">
            <a:extLst>
              <a:ext uri="{FF2B5EF4-FFF2-40B4-BE49-F238E27FC236}">
                <a16:creationId xmlns:a16="http://schemas.microsoft.com/office/drawing/2014/main" id="{160ED8AD-B237-CF4E-BD82-960B657B891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7" b="30457"/>
          <a:stretch>
            <a:fillRect/>
          </a:stretch>
        </p:blipFill>
        <p:spPr>
          <a:xfrm>
            <a:off x="7906213" y="1385664"/>
            <a:ext cx="8563653" cy="257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2E9F8-F4DF-4652-B4B1-D97EEFF44391}"/>
              </a:ext>
            </a:extLst>
          </p:cNvPr>
          <p:cNvSpPr txBox="1"/>
          <p:nvPr/>
        </p:nvSpPr>
        <p:spPr>
          <a:xfrm>
            <a:off x="2956953" y="5718642"/>
            <a:ext cx="18462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The Integration of galvanic skin response (GSR) sensors into wearable wireless devices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68102-964B-4306-8834-86D64A06523B}"/>
              </a:ext>
            </a:extLst>
          </p:cNvPr>
          <p:cNvSpPr txBox="1"/>
          <p:nvPr/>
        </p:nvSpPr>
        <p:spPr>
          <a:xfrm>
            <a:off x="7512402" y="10825662"/>
            <a:ext cx="9351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300" dirty="0">
                <a:solidFill>
                  <a:schemeClr val="tx2"/>
                </a:solidFill>
                <a:latin typeface="Poppins" panose="02000000000000000000" pitchFamily="2" charset="77"/>
                <a:ea typeface="Lato" charset="0"/>
                <a:cs typeface="Poppins" panose="02000000000000000000" pitchFamily="2" charset="77"/>
              </a:rPr>
              <a:t>By: Kormoua Khongmeng – I3MLPQ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7BA1B5-6D70-4407-84F2-7F1AF0A02CE9}"/>
              </a:ext>
            </a:extLst>
          </p:cNvPr>
          <p:cNvSpPr/>
          <p:nvPr/>
        </p:nvSpPr>
        <p:spPr>
          <a:xfrm>
            <a:off x="0" y="0"/>
            <a:ext cx="24377650" cy="19063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Ending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67754-F9E9-4848-87D9-6A4660867D5B}"/>
              </a:ext>
            </a:extLst>
          </p:cNvPr>
          <p:cNvSpPr txBox="1"/>
          <p:nvPr/>
        </p:nvSpPr>
        <p:spPr>
          <a:xfrm>
            <a:off x="2380343" y="3077029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thanks to: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739C7-2AE6-41A4-A6CD-503160B4836F}"/>
              </a:ext>
            </a:extLst>
          </p:cNvPr>
          <p:cNvSpPr txBox="1"/>
          <p:nvPr/>
        </p:nvSpPr>
        <p:spPr>
          <a:xfrm>
            <a:off x="4107542" y="4586514"/>
            <a:ext cx="832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supervisor: Dr.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Márton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Gergely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A1CF6-C2FB-4C29-BE69-D7EE0C28B46F}"/>
              </a:ext>
            </a:extLst>
          </p:cNvPr>
          <p:cNvSpPr txBox="1"/>
          <p:nvPr/>
        </p:nvSpPr>
        <p:spPr>
          <a:xfrm>
            <a:off x="4028208" y="6501849"/>
            <a:ext cx="561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advisor: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á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Csipor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C10C7-9E1F-4C34-9F8A-41BBF9E587EB}"/>
              </a:ext>
            </a:extLst>
          </p:cNvPr>
          <p:cNvSpPr txBox="1"/>
          <p:nvPr/>
        </p:nvSpPr>
        <p:spPr>
          <a:xfrm>
            <a:off x="4107543" y="8417404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Ferenc 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BBAE4-71C8-4D7C-A3F1-33B8514A6355}"/>
              </a:ext>
            </a:extLst>
          </p:cNvPr>
          <p:cNvSpPr txBox="1"/>
          <p:nvPr/>
        </p:nvSpPr>
        <p:spPr>
          <a:xfrm>
            <a:off x="5312227" y="5533555"/>
            <a:ext cx="10232571" cy="62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Guided me through out the work to achieve the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E06B5-21E3-4D5C-89EF-9C4C39386FA8}"/>
              </a:ext>
            </a:extLst>
          </p:cNvPr>
          <p:cNvSpPr txBox="1"/>
          <p:nvPr/>
        </p:nvSpPr>
        <p:spPr>
          <a:xfrm>
            <a:off x="5312227" y="7430213"/>
            <a:ext cx="10232571" cy="62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Gave technical advises through out the whole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1DEC8-271D-4501-8A4F-8021E72E2922}"/>
              </a:ext>
            </a:extLst>
          </p:cNvPr>
          <p:cNvSpPr txBox="1"/>
          <p:nvPr/>
        </p:nvSpPr>
        <p:spPr>
          <a:xfrm>
            <a:off x="5312226" y="9326871"/>
            <a:ext cx="10232571" cy="62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Helped me out regarding administration work</a:t>
            </a:r>
          </a:p>
        </p:txBody>
      </p:sp>
    </p:spTree>
    <p:extLst>
      <p:ext uri="{BB962C8B-B14F-4D97-AF65-F5344CB8AC3E}">
        <p14:creationId xmlns:p14="http://schemas.microsoft.com/office/powerpoint/2010/main" val="157160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0FFA19-0361-448E-988E-76C3AEAD7287}"/>
              </a:ext>
            </a:extLst>
          </p:cNvPr>
          <p:cNvSpPr/>
          <p:nvPr/>
        </p:nvSpPr>
        <p:spPr>
          <a:xfrm>
            <a:off x="0" y="304800"/>
            <a:ext cx="24377650" cy="137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7DA41-5F19-48B1-80F7-1D6B61A1B79F}"/>
              </a:ext>
            </a:extLst>
          </p:cNvPr>
          <p:cNvSpPr txBox="1"/>
          <p:nvPr/>
        </p:nvSpPr>
        <p:spPr>
          <a:xfrm>
            <a:off x="5518322" y="1837038"/>
            <a:ext cx="140838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1. Title should not be at bottom (on each slide)</a:t>
            </a:r>
          </a:p>
          <a:p>
            <a:r>
              <a:rPr lang="en-US" strike="sngStrike" dirty="0"/>
              <a:t>2. Fix the graph, add label on axis, delete time,</a:t>
            </a:r>
          </a:p>
          <a:p>
            <a:r>
              <a:rPr lang="en-US" strike="sngStrike" dirty="0"/>
              <a:t>3. Change title color to black</a:t>
            </a:r>
          </a:p>
          <a:p>
            <a:r>
              <a:rPr lang="en-US" strike="sngStrike" dirty="0"/>
              <a:t>4. Delete table of context </a:t>
            </a:r>
          </a:p>
          <a:p>
            <a:r>
              <a:rPr lang="en-US" strike="sngStrike" dirty="0"/>
              <a:t>5. Add reference to each picture that is not our work</a:t>
            </a:r>
          </a:p>
          <a:p>
            <a:r>
              <a:rPr lang="en-US" strike="sngStrike" dirty="0"/>
              <a:t>6. Delete a reference at the end and add to each picture</a:t>
            </a:r>
          </a:p>
          <a:p>
            <a:r>
              <a:rPr lang="en-US" dirty="0"/>
              <a:t>7. Spend more time to explain the graph and how to understand the result</a:t>
            </a:r>
          </a:p>
          <a:p>
            <a:r>
              <a:rPr lang="en-US" dirty="0"/>
              <a:t>8. Change the schematic  to our modules</a:t>
            </a:r>
          </a:p>
        </p:txBody>
      </p:sp>
    </p:spTree>
    <p:extLst>
      <p:ext uri="{BB962C8B-B14F-4D97-AF65-F5344CB8AC3E}">
        <p14:creationId xmlns:p14="http://schemas.microsoft.com/office/powerpoint/2010/main" val="240248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25713" y="-249978"/>
            <a:ext cx="22787429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Montagu, J. D.; Coles, E. M. (1966). </a:t>
            </a: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Mechanism and measurement of the galvanic skin response.. Psychological Bulletin, 65(5), 261–279.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Rickles, William Jr H (1964). Engineering Considerations in GSR Research, AD0610222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Mahima Sharma; Sudhanshu </a:t>
            </a:r>
            <a:r>
              <a:rPr lang="en-US" sz="24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Kacker</a:t>
            </a: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; Mohit Sharma (2016). A brief Introduction and Review on Galvanic Skin Response.. International Journal of Medical Research Professionals, P-ISSN: 2454-6356; E-ISSN: 2454-6364.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Milstein, Nir; Gordon, </a:t>
            </a:r>
            <a:r>
              <a:rPr lang="en-US" sz="24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Ilanit</a:t>
            </a: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  (2020). Validating Measures of Electrodermal Activity and Heart Rate Variability Derived From the </a:t>
            </a:r>
            <a:r>
              <a:rPr lang="en-US" sz="24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Empatica</a:t>
            </a: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 E4 Utilized in Research Settings That Involve Interactive Dyadic States. Frontiers in Behavioral Neuroscience, 14(), 148–.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Nicole S. </a:t>
            </a:r>
            <a:r>
              <a:rPr lang="en-US" sz="24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Chudy</a:t>
            </a: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, Daniel S. McConnell, </a:t>
            </a:r>
            <a:r>
              <a:rPr lang="en-US" sz="2400" dirty="0" err="1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Janan</a:t>
            </a: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 A. Smither (2016). The Performance of Microsoft Band 2 and Basis Peak: A Validity and Reliable Test.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Villarejo</a:t>
            </a:r>
            <a:r>
              <a:rPr lang="en-US" sz="240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, María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Viqueira</a:t>
            </a:r>
            <a:r>
              <a:rPr lang="en-US" sz="240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Zapirain</a:t>
            </a:r>
            <a:r>
              <a:rPr lang="en-US" sz="240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Begoña</a:t>
            </a:r>
            <a:r>
              <a:rPr lang="en-US" sz="240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 García; </a:t>
            </a:r>
            <a:r>
              <a:rPr lang="en-US" sz="2400" dirty="0" err="1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Zorrilla</a:t>
            </a:r>
            <a:r>
              <a:rPr lang="en-US" sz="240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, Amaia Méndez (2012). </a:t>
            </a:r>
            <a:r>
              <a:rPr lang="en-US" sz="2400" dirty="0"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</a:rPr>
              <a:t>A Stress Sensor Based on Galvanic Skin Response (GSR) Controlled by ZigBee. Sensors, 12(12), 6075–6101.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https://www.amazon.com/gp/customer-reviews/RMJKQU5RMDTKZ/ref=cm_cr_arp_d_viewpnt?ie=UTF8&amp;ASIN=B01IPSUIZ0#RMJKQU5RMDTKZ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hlinkClick r:id="rId4"/>
              </a:rPr>
              <a:t>https://www.pocket-lint.com/fitness-trackers/reviews/microsoft/136205-microsoft-band-2-review-function-over-form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hlinkClick r:id="rId5"/>
              </a:rPr>
              <a:t>The Best Wearable Device for Research on Emotion and Affect? - </a:t>
            </a:r>
            <a:r>
              <a:rPr lang="en-US" sz="2400" u="sng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hlinkClick r:id="rId5"/>
              </a:rPr>
              <a:t>AffecTech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Toomin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, M. K., &amp;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Toomin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, H. (1975). </a:t>
            </a:r>
            <a:r>
              <a:rPr lang="en-US" sz="24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GSR biofeedback in psychotherapy: Some clinical observations. Psychotherapy: Theory, Research &amp; Practice, 12(1), 33–38.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 doi:10.1037/h0086402 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Nagai, Y., Jones, C. I., &amp; Sen, A. (2019). </a:t>
            </a:r>
            <a:r>
              <a:rPr lang="en-US" sz="24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Galvanic Skin Response (GSR)/Electrodermal/Skin Conductance Biofeedback on Epilepsy: A Systematic Review and Meta-Analysis. Frontiers in Neurology, 10.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Courier New" panose="02070309020205020404" pitchFamily="49" charset="0"/>
              </a:rPr>
              <a:t> doi:10.3389/fneur.2019.00377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4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E1370C-FCB8-534B-B7AC-0333D6AB9C19}"/>
              </a:ext>
            </a:extLst>
          </p:cNvPr>
          <p:cNvSpPr/>
          <p:nvPr/>
        </p:nvSpPr>
        <p:spPr>
          <a:xfrm>
            <a:off x="17895086" y="11676185"/>
            <a:ext cx="5386945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16ADA2-6628-6149-8991-47DE9E0893D7}"/>
              </a:ext>
            </a:extLst>
          </p:cNvPr>
          <p:cNvSpPr/>
          <p:nvPr/>
        </p:nvSpPr>
        <p:spPr>
          <a:xfrm>
            <a:off x="1" y="12854354"/>
            <a:ext cx="24377650" cy="8616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U" dirty="0"/>
              <a:t>5. Reference</a:t>
            </a:r>
          </a:p>
        </p:txBody>
      </p:sp>
    </p:spTree>
    <p:extLst>
      <p:ext uri="{BB962C8B-B14F-4D97-AF65-F5344CB8AC3E}">
        <p14:creationId xmlns:p14="http://schemas.microsoft.com/office/powerpoint/2010/main" val="345494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537074" y="6404590"/>
            <a:ext cx="1141144" cy="1141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37310" y="6394730"/>
            <a:ext cx="15055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How do we implement it for wireless wearable device?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15539" y="7254118"/>
            <a:ext cx="8760231" cy="117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 used and what I did to construct a virtual wireless wearable device that measure GSR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537074" y="4093694"/>
            <a:ext cx="1141144" cy="1141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37310" y="4083834"/>
            <a:ext cx="72266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How do we measure GSR?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15539" y="4943222"/>
            <a:ext cx="9166631" cy="60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physic and idea behind the engineering of GSR sensor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37074" y="2136505"/>
            <a:ext cx="1141144" cy="1141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37310" y="2126645"/>
            <a:ext cx="376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What is GSR?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15540" y="2986033"/>
            <a:ext cx="8181818" cy="60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Theoretical explanation about GSR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3C8A0-F519-E742-9734-21D7C8FB03A9}"/>
              </a:ext>
            </a:extLst>
          </p:cNvPr>
          <p:cNvSpPr>
            <a:spLocks/>
          </p:cNvSpPr>
          <p:nvPr/>
        </p:nvSpPr>
        <p:spPr bwMode="auto">
          <a:xfrm>
            <a:off x="6499468" y="891811"/>
            <a:ext cx="11437426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300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TABLET OF </a:t>
            </a:r>
            <a:r>
              <a:rPr lang="en-US" sz="8000" b="1" spc="300" dirty="0">
                <a:solidFill>
                  <a:schemeClr val="accent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CONTENT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900B5-AC2E-AF4F-8277-406C2AF7C7A6}"/>
              </a:ext>
            </a:extLst>
          </p:cNvPr>
          <p:cNvSpPr/>
          <p:nvPr/>
        </p:nvSpPr>
        <p:spPr>
          <a:xfrm>
            <a:off x="17895086" y="11676185"/>
            <a:ext cx="5386945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DAA396-F230-B94C-B7D0-F1E40576A844}"/>
              </a:ext>
            </a:extLst>
          </p:cNvPr>
          <p:cNvSpPr/>
          <p:nvPr/>
        </p:nvSpPr>
        <p:spPr>
          <a:xfrm>
            <a:off x="2537074" y="8547048"/>
            <a:ext cx="1141144" cy="1141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B5AFB2-71EC-DC46-90EA-FCAD02BA99CC}"/>
              </a:ext>
            </a:extLst>
          </p:cNvPr>
          <p:cNvSpPr txBox="1"/>
          <p:nvPr/>
        </p:nvSpPr>
        <p:spPr>
          <a:xfrm>
            <a:off x="4237310" y="8537188"/>
            <a:ext cx="14687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Validation of GSR measurement on wearable device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5D8106-F5C2-0445-825E-6A58BF84ED85}"/>
              </a:ext>
            </a:extLst>
          </p:cNvPr>
          <p:cNvSpPr txBox="1"/>
          <p:nvPr/>
        </p:nvSpPr>
        <p:spPr>
          <a:xfrm>
            <a:off x="4215540" y="9396576"/>
            <a:ext cx="8181818" cy="60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 the sensor and data that is read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005111-FEE8-CD4B-8C6A-EB365B9184F4}"/>
              </a:ext>
            </a:extLst>
          </p:cNvPr>
          <p:cNvSpPr/>
          <p:nvPr/>
        </p:nvSpPr>
        <p:spPr>
          <a:xfrm>
            <a:off x="2558844" y="10866832"/>
            <a:ext cx="1141144" cy="11411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401459-EE49-FE42-948B-2CB6F09ACEA9}"/>
              </a:ext>
            </a:extLst>
          </p:cNvPr>
          <p:cNvSpPr txBox="1"/>
          <p:nvPr/>
        </p:nvSpPr>
        <p:spPr>
          <a:xfrm>
            <a:off x="4259080" y="10856972"/>
            <a:ext cx="2975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rPr>
              <a:t>Reference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4969B1-6EB5-304B-9791-ECC30EE2649A}"/>
              </a:ext>
            </a:extLst>
          </p:cNvPr>
          <p:cNvSpPr txBox="1"/>
          <p:nvPr/>
        </p:nvSpPr>
        <p:spPr>
          <a:xfrm>
            <a:off x="4237310" y="11716360"/>
            <a:ext cx="8181818" cy="60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Resource of my information.</a:t>
            </a:r>
          </a:p>
        </p:txBody>
      </p:sp>
    </p:spTree>
    <p:extLst>
      <p:ext uri="{BB962C8B-B14F-4D97-AF65-F5344CB8AC3E}">
        <p14:creationId xmlns:p14="http://schemas.microsoft.com/office/powerpoint/2010/main" val="8696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383EC9-AC29-D740-9FFA-EB14D74B7A6D}"/>
              </a:ext>
            </a:extLst>
          </p:cNvPr>
          <p:cNvSpPr/>
          <p:nvPr/>
        </p:nvSpPr>
        <p:spPr>
          <a:xfrm>
            <a:off x="17895086" y="11676185"/>
            <a:ext cx="5386945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6550D-C7AF-449C-8466-7DAC11FFDA56}"/>
              </a:ext>
            </a:extLst>
          </p:cNvPr>
          <p:cNvSpPr>
            <a:spLocks/>
          </p:cNvSpPr>
          <p:nvPr/>
        </p:nvSpPr>
        <p:spPr>
          <a:xfrm>
            <a:off x="0" y="-12598"/>
            <a:ext cx="24377650" cy="1894034"/>
          </a:xfrm>
          <a:prstGeom prst="rect">
            <a:avLst/>
          </a:prstGeom>
          <a:solidFill>
            <a:srgbClr val="00B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How do we measure GSR?</a:t>
            </a:r>
            <a:endParaRPr lang="en-HU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A4386D-E604-4BF6-A6FF-C4988E19D0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44" y="3762020"/>
            <a:ext cx="20330249" cy="72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6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E1370C-FCB8-534B-B7AC-0333D6AB9C19}"/>
              </a:ext>
            </a:extLst>
          </p:cNvPr>
          <p:cNvSpPr/>
          <p:nvPr/>
        </p:nvSpPr>
        <p:spPr>
          <a:xfrm>
            <a:off x="17895086" y="11676185"/>
            <a:ext cx="5386945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CBF0EC05-E7F5-4350-A57D-8D41D67FE96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50105" y="2801877"/>
            <a:ext cx="19586575" cy="86632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814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6D6C95-B1FA-3840-8C91-7D99A3080376}"/>
              </a:ext>
            </a:extLst>
          </p:cNvPr>
          <p:cNvSpPr>
            <a:spLocks/>
          </p:cNvSpPr>
          <p:nvPr/>
        </p:nvSpPr>
        <p:spPr>
          <a:xfrm>
            <a:off x="0" y="-12598"/>
            <a:ext cx="24377650" cy="1894034"/>
          </a:xfrm>
          <a:prstGeom prst="rect">
            <a:avLst/>
          </a:prstGeom>
          <a:solidFill>
            <a:srgbClr val="F06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What is GSR?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031" y="3050560"/>
            <a:ext cx="17052084" cy="69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GSR (Galvanic Skin Response)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CB1B3-EDB6-43A1-9B64-C6096B422959}"/>
              </a:ext>
            </a:extLst>
          </p:cNvPr>
          <p:cNvSpPr txBox="1"/>
          <p:nvPr/>
        </p:nvSpPr>
        <p:spPr>
          <a:xfrm>
            <a:off x="2006600" y="3981740"/>
            <a:ext cx="12199256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skin react electrically based on his/her activity and  emotional state,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5B87C-D616-4162-8706-878B1C492085}"/>
              </a:ext>
            </a:extLst>
          </p:cNvPr>
          <p:cNvSpPr txBox="1"/>
          <p:nvPr/>
        </p:nvSpPr>
        <p:spPr>
          <a:xfrm>
            <a:off x="2006600" y="5417546"/>
            <a:ext cx="7645400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Resistance / Conductance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3E0AB-F2A0-43C6-8B17-962855807F94}"/>
              </a:ext>
            </a:extLst>
          </p:cNvPr>
          <p:cNvSpPr txBox="1"/>
          <p:nvPr/>
        </p:nvSpPr>
        <p:spPr>
          <a:xfrm>
            <a:off x="2006600" y="6339874"/>
            <a:ext cx="178162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Sweat</a:t>
            </a:r>
          </a:p>
        </p:txBody>
      </p: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6E1DE36-98B6-41FB-9454-EAA879ED4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7"/>
          <a:stretch/>
        </p:blipFill>
        <p:spPr>
          <a:xfrm>
            <a:off x="12640626" y="5375583"/>
            <a:ext cx="10252939" cy="698691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3E1370C-FCB8-534B-B7AC-0333D6AB9C19}"/>
              </a:ext>
            </a:extLst>
          </p:cNvPr>
          <p:cNvSpPr/>
          <p:nvPr/>
        </p:nvSpPr>
        <p:spPr>
          <a:xfrm>
            <a:off x="13134770" y="11781037"/>
            <a:ext cx="9264650" cy="1523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pic>
        <p:nvPicPr>
          <p:cNvPr id="16" name="Picture 1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7A6AD5-F6FD-4D7F-8F2F-0EFF7AB875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13"/>
          <a:stretch/>
        </p:blipFill>
        <p:spPr>
          <a:xfrm>
            <a:off x="9402083" y="5524655"/>
            <a:ext cx="3294743" cy="6986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036916-7946-4B2A-823E-A9651EA7DB85}"/>
              </a:ext>
            </a:extLst>
          </p:cNvPr>
          <p:cNvSpPr txBox="1"/>
          <p:nvPr/>
        </p:nvSpPr>
        <p:spPr>
          <a:xfrm>
            <a:off x="12188825" y="12137424"/>
            <a:ext cx="115772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Tan, C. S. S.,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Schöning</a:t>
            </a:r>
            <a:r>
              <a:rPr lang="en-US" sz="2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J.,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Luyten</a:t>
            </a:r>
            <a:r>
              <a:rPr lang="en-US" sz="2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K., &amp; </a:t>
            </a:r>
            <a:r>
              <a:rPr lang="en-US" sz="2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Coninx</a:t>
            </a:r>
            <a:r>
              <a:rPr lang="en-US" sz="2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K. (2014).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80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Investigating the effects of using biofeedback as visual stress indicator </a:t>
            </a:r>
          </a:p>
          <a:p>
            <a:r>
              <a:rPr lang="en-US" sz="2800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video-mediated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832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B7D873-5115-4409-9803-9255CC9F48EB}"/>
              </a:ext>
            </a:extLst>
          </p:cNvPr>
          <p:cNvSpPr>
            <a:spLocks/>
          </p:cNvSpPr>
          <p:nvPr/>
        </p:nvSpPr>
        <p:spPr>
          <a:xfrm>
            <a:off x="0" y="-12598"/>
            <a:ext cx="24377650" cy="1894034"/>
          </a:xfrm>
          <a:prstGeom prst="rect">
            <a:avLst/>
          </a:prstGeom>
          <a:solidFill>
            <a:srgbClr val="00B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How do we measure GSR?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How does GSR work?">
            <a:extLst>
              <a:ext uri="{FF2B5EF4-FFF2-40B4-BE49-F238E27FC236}">
                <a16:creationId xmlns:a16="http://schemas.microsoft.com/office/drawing/2014/main" id="{5A53741D-940B-4070-81E1-AC8D99E3E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6" r="14440"/>
          <a:stretch/>
        </p:blipFill>
        <p:spPr bwMode="auto">
          <a:xfrm>
            <a:off x="12830629" y="3792734"/>
            <a:ext cx="9144000" cy="861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70892-5E25-48E4-99EC-9E7B04CA1F72}"/>
              </a:ext>
            </a:extLst>
          </p:cNvPr>
          <p:cNvSpPr txBox="1"/>
          <p:nvPr/>
        </p:nvSpPr>
        <p:spPr>
          <a:xfrm>
            <a:off x="1076259" y="3647025"/>
            <a:ext cx="17052084" cy="69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E8F1B6-B665-4B0C-AFF0-5C61B76C3789}"/>
                  </a:ext>
                </a:extLst>
              </p:cNvPr>
              <p:cNvSpPr txBox="1"/>
              <p:nvPr/>
            </p:nvSpPr>
            <p:spPr>
              <a:xfrm>
                <a:off x="2210246" y="4802626"/>
                <a:ext cx="2878993" cy="11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𝑐𝑜𝑛𝑠𝑡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E8F1B6-B665-4B0C-AFF0-5C61B76C3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46" y="4802626"/>
                <a:ext cx="2878993" cy="1130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05E305-CA90-40A2-B913-3D6364F36140}"/>
                  </a:ext>
                </a:extLst>
              </p:cNvPr>
              <p:cNvSpPr txBox="1"/>
              <p:nvPr/>
            </p:nvSpPr>
            <p:spPr>
              <a:xfrm>
                <a:off x="2210246" y="6496133"/>
                <a:ext cx="8571374" cy="1198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444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 considerably small enough to be neglected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Open Sans Light" panose="020B0306030504020204" pitchFamily="34" charset="0"/>
                        <a:cs typeface="Open Sans Light" panose="020B0306030504020204" pitchFamily="34" charset="0"/>
                      </a:rPr>
                      <m:t>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 Light" panose="020B0306030504020204" pitchFamily="34" charset="0"/>
                            <a:cs typeface="Open Sans Light" panose="020B0306030504020204" pitchFamily="34" charset="0"/>
                          </a:rPr>
                          <m:t>𝑠𝑘𝑖𝑛</m:t>
                        </m:r>
                      </m:sub>
                    </m:sSub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endParaRPr lang="en-US" sz="3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05E305-CA90-40A2-B913-3D6364F36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46" y="6496133"/>
                <a:ext cx="8571374" cy="1198085"/>
              </a:xfrm>
              <a:prstGeom prst="rect">
                <a:avLst/>
              </a:prstGeom>
              <a:blipFill>
                <a:blip r:embed="rId5"/>
                <a:stretch>
                  <a:fillRect l="-2205" t="-918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E168D4A-FF3A-4C9B-B8F9-9A02E8C4A7CA}"/>
              </a:ext>
            </a:extLst>
          </p:cNvPr>
          <p:cNvSpPr txBox="1"/>
          <p:nvPr/>
        </p:nvSpPr>
        <p:spPr>
          <a:xfrm>
            <a:off x="10145485" y="12178192"/>
            <a:ext cx="13312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 err="1">
                <a:solidFill>
                  <a:srgbClr val="231F2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Boucsein</a:t>
            </a:r>
            <a:r>
              <a:rPr lang="en-US" sz="2800" b="0" i="0" dirty="0">
                <a:solidFill>
                  <a:srgbClr val="231F2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W. (2012). Electrodermal activity. Springer Science &amp; Business Media.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2BD95-33E7-484C-BD95-BE8695B43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457" y="3182507"/>
            <a:ext cx="15094856" cy="849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8">
            <a:extLst>
              <a:ext uri="{FF2B5EF4-FFF2-40B4-BE49-F238E27FC236}">
                <a16:creationId xmlns:a16="http://schemas.microsoft.com/office/drawing/2014/main" id="{FAFDA8E6-B3CE-4677-B172-9A5CFA7596FA}"/>
              </a:ext>
            </a:extLst>
          </p:cNvPr>
          <p:cNvSpPr txBox="1"/>
          <p:nvPr/>
        </p:nvSpPr>
        <p:spPr>
          <a:xfrm>
            <a:off x="16474712" y="6004182"/>
            <a:ext cx="1711688" cy="478337"/>
          </a:xfrm>
          <a:prstGeom prst="rect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GSR sensor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8522FA4D-30D2-4102-A240-50654FD88E98}"/>
              </a:ext>
            </a:extLst>
          </p:cNvPr>
          <p:cNvSpPr txBox="1"/>
          <p:nvPr/>
        </p:nvSpPr>
        <p:spPr>
          <a:xfrm>
            <a:off x="14802257" y="3192839"/>
            <a:ext cx="2675255" cy="433392"/>
          </a:xfrm>
          <a:prstGeom prst="rect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Bluetooth module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91EFE-CD5B-4AA1-A161-13AEDCD4241D}"/>
              </a:ext>
            </a:extLst>
          </p:cNvPr>
          <p:cNvSpPr/>
          <p:nvPr/>
        </p:nvSpPr>
        <p:spPr>
          <a:xfrm rot="2412010">
            <a:off x="11290209" y="9501686"/>
            <a:ext cx="2670991" cy="1180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8245C08A-7535-48E8-91B4-FD06BA28BA0C}"/>
              </a:ext>
            </a:extLst>
          </p:cNvPr>
          <p:cNvSpPr txBox="1"/>
          <p:nvPr/>
        </p:nvSpPr>
        <p:spPr>
          <a:xfrm rot="2262125">
            <a:off x="12646025" y="9239861"/>
            <a:ext cx="1438275" cy="365356"/>
          </a:xfrm>
          <a:prstGeom prst="rect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Electrodes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86F17-DA9B-4293-8334-AB3C630D19D0}"/>
              </a:ext>
            </a:extLst>
          </p:cNvPr>
          <p:cNvSpPr/>
          <p:nvPr/>
        </p:nvSpPr>
        <p:spPr>
          <a:xfrm>
            <a:off x="16645353" y="4895335"/>
            <a:ext cx="1150076" cy="998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0033B3-212E-4852-9324-047640A2745F}"/>
              </a:ext>
            </a:extLst>
          </p:cNvPr>
          <p:cNvSpPr/>
          <p:nvPr/>
        </p:nvSpPr>
        <p:spPr>
          <a:xfrm>
            <a:off x="15124438" y="3717165"/>
            <a:ext cx="1915333" cy="7242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E1706-B242-4C66-8BDC-58ADB86C9813}"/>
              </a:ext>
            </a:extLst>
          </p:cNvPr>
          <p:cNvSpPr txBox="1"/>
          <p:nvPr/>
        </p:nvSpPr>
        <p:spPr>
          <a:xfrm>
            <a:off x="1068562" y="2701820"/>
            <a:ext cx="3278027" cy="69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0D433-AC72-4224-83A3-089AD0722A76}"/>
              </a:ext>
            </a:extLst>
          </p:cNvPr>
          <p:cNvSpPr txBox="1"/>
          <p:nvPr/>
        </p:nvSpPr>
        <p:spPr>
          <a:xfrm>
            <a:off x="1663981" y="3806710"/>
            <a:ext cx="471460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 nano BLE 33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377AD-C08B-4D2C-9074-C8482A4080BC}"/>
              </a:ext>
            </a:extLst>
          </p:cNvPr>
          <p:cNvSpPr txBox="1"/>
          <p:nvPr/>
        </p:nvSpPr>
        <p:spPr>
          <a:xfrm>
            <a:off x="1663981" y="4894689"/>
            <a:ext cx="471460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Grove - </a:t>
            </a:r>
            <a:r>
              <a:rPr lang="en-US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GSR_Sensor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99BA6-A485-4A14-9E32-4052A2907323}"/>
              </a:ext>
            </a:extLst>
          </p:cNvPr>
          <p:cNvSpPr txBox="1"/>
          <p:nvPr/>
        </p:nvSpPr>
        <p:spPr>
          <a:xfrm>
            <a:off x="1663981" y="5982668"/>
            <a:ext cx="471460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pair of electrodes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57A4F-A4C6-4B02-86AD-B4D615BAE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81" y="9115645"/>
            <a:ext cx="1278231" cy="12712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234532-581D-407E-8F6C-3251EE403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205" y="9114319"/>
            <a:ext cx="1453878" cy="12712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057AEB-C75E-40AD-853D-029710DBB8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186076" y="9115645"/>
            <a:ext cx="1288585" cy="127126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F7AF3D-093F-45F8-AFD2-61305F1876DB}"/>
              </a:ext>
            </a:extLst>
          </p:cNvPr>
          <p:cNvSpPr/>
          <p:nvPr/>
        </p:nvSpPr>
        <p:spPr>
          <a:xfrm>
            <a:off x="0" y="-24948"/>
            <a:ext cx="24377650" cy="1906384"/>
          </a:xfrm>
          <a:prstGeom prst="rect">
            <a:avLst/>
          </a:prstGeom>
          <a:solidFill>
            <a:srgbClr val="FFC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U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</a:t>
            </a:r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do we implement it for wireless wearable device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62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D6853E-F92F-4B24-8122-B27AD86B5476}"/>
              </a:ext>
            </a:extLst>
          </p:cNvPr>
          <p:cNvSpPr/>
          <p:nvPr/>
        </p:nvSpPr>
        <p:spPr>
          <a:xfrm>
            <a:off x="0" y="0"/>
            <a:ext cx="24377650" cy="1906384"/>
          </a:xfrm>
          <a:prstGeom prst="rect">
            <a:avLst/>
          </a:prstGeom>
          <a:solidFill>
            <a:srgbClr val="FFC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U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</a:t>
            </a:r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do we implement it for wireless wearable device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EB375-A145-4391-B0AD-AEAD28A5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2381250"/>
            <a:ext cx="22993350" cy="89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9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9099A9-F9AF-4A08-AA52-840ECE6108AF}"/>
              </a:ext>
            </a:extLst>
          </p:cNvPr>
          <p:cNvSpPr/>
          <p:nvPr/>
        </p:nvSpPr>
        <p:spPr>
          <a:xfrm>
            <a:off x="0" y="0"/>
            <a:ext cx="24377650" cy="1906384"/>
          </a:xfrm>
          <a:prstGeom prst="rect">
            <a:avLst/>
          </a:prstGeom>
          <a:solidFill>
            <a:srgbClr val="FFC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U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</a:t>
            </a:r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do we implement it for wireless wearable device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A4609-53F1-4C89-B8D5-7C4CF110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428875"/>
            <a:ext cx="23107650" cy="88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5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E1370C-FCB8-534B-B7AC-0333D6AB9C19}"/>
              </a:ext>
            </a:extLst>
          </p:cNvPr>
          <p:cNvSpPr/>
          <p:nvPr/>
        </p:nvSpPr>
        <p:spPr>
          <a:xfrm>
            <a:off x="17895086" y="11676185"/>
            <a:ext cx="5386945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82AAD1-BE39-49BB-B119-D9D3B1AC6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83" y="2356777"/>
            <a:ext cx="15999031" cy="900244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 Box 24">
            <a:extLst>
              <a:ext uri="{FF2B5EF4-FFF2-40B4-BE49-F238E27FC236}">
                <a16:creationId xmlns:a16="http://schemas.microsoft.com/office/drawing/2014/main" id="{09FB18BD-4427-4FE3-8772-523AE69BC4E1}"/>
              </a:ext>
            </a:extLst>
          </p:cNvPr>
          <p:cNvSpPr txBox="1"/>
          <p:nvPr/>
        </p:nvSpPr>
        <p:spPr>
          <a:xfrm>
            <a:off x="15101302" y="6137135"/>
            <a:ext cx="1923461" cy="453871"/>
          </a:xfrm>
          <a:prstGeom prst="rect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GSR sensor 2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1AE68891-FD40-4E4F-8C33-61B28AB5E61F}"/>
              </a:ext>
            </a:extLst>
          </p:cNvPr>
          <p:cNvSpPr txBox="1"/>
          <p:nvPr/>
        </p:nvSpPr>
        <p:spPr>
          <a:xfrm>
            <a:off x="16849658" y="4748540"/>
            <a:ext cx="2345128" cy="427353"/>
          </a:xfrm>
          <a:prstGeom prst="rect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Bluetooth module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B7BC49E5-2C3B-43A0-A253-AA96FAED9C31}"/>
              </a:ext>
            </a:extLst>
          </p:cNvPr>
          <p:cNvSpPr txBox="1"/>
          <p:nvPr/>
        </p:nvSpPr>
        <p:spPr>
          <a:xfrm rot="365096">
            <a:off x="12625793" y="9925554"/>
            <a:ext cx="2192338" cy="391114"/>
          </a:xfrm>
          <a:prstGeom prst="rect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Electrodes pair 1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F8969E72-6930-4108-883C-75899DC16350}"/>
              </a:ext>
            </a:extLst>
          </p:cNvPr>
          <p:cNvSpPr txBox="1"/>
          <p:nvPr/>
        </p:nvSpPr>
        <p:spPr>
          <a:xfrm rot="427897">
            <a:off x="10766399" y="6118167"/>
            <a:ext cx="2218518" cy="491808"/>
          </a:xfrm>
          <a:prstGeom prst="rect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Electrodes pair 2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2C60C02E-BD6A-4C78-BD0B-C47EC06DC8CF}"/>
              </a:ext>
            </a:extLst>
          </p:cNvPr>
          <p:cNvSpPr txBox="1"/>
          <p:nvPr/>
        </p:nvSpPr>
        <p:spPr>
          <a:xfrm rot="514650">
            <a:off x="18357989" y="6439368"/>
            <a:ext cx="1813765" cy="389837"/>
          </a:xfrm>
          <a:prstGeom prst="rect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GSR sensor 1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F61EF5-E873-4ADE-9890-F9117E2B9435}"/>
              </a:ext>
            </a:extLst>
          </p:cNvPr>
          <p:cNvSpPr/>
          <p:nvPr/>
        </p:nvSpPr>
        <p:spPr>
          <a:xfrm rot="346397">
            <a:off x="12647232" y="10407448"/>
            <a:ext cx="1736039" cy="803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87FC52-A81C-4CCE-9F0F-EEA77E84A365}"/>
              </a:ext>
            </a:extLst>
          </p:cNvPr>
          <p:cNvSpPr/>
          <p:nvPr/>
        </p:nvSpPr>
        <p:spPr>
          <a:xfrm rot="346397">
            <a:off x="13031374" y="6244232"/>
            <a:ext cx="1269452" cy="5513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8635F5-56AC-462D-81F6-A4D100066BC3}"/>
              </a:ext>
            </a:extLst>
          </p:cNvPr>
          <p:cNvSpPr/>
          <p:nvPr/>
        </p:nvSpPr>
        <p:spPr>
          <a:xfrm rot="15567529">
            <a:off x="14075132" y="5959453"/>
            <a:ext cx="1272700" cy="548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BDEAA8-9733-4990-923F-E5543F54039F}"/>
              </a:ext>
            </a:extLst>
          </p:cNvPr>
          <p:cNvSpPr/>
          <p:nvPr/>
        </p:nvSpPr>
        <p:spPr>
          <a:xfrm rot="346397">
            <a:off x="17550484" y="6018001"/>
            <a:ext cx="749222" cy="803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42730-6CB5-4BBD-BAF6-9F87395B752C}"/>
              </a:ext>
            </a:extLst>
          </p:cNvPr>
          <p:cNvSpPr/>
          <p:nvPr/>
        </p:nvSpPr>
        <p:spPr>
          <a:xfrm rot="346397">
            <a:off x="15077627" y="4687859"/>
            <a:ext cx="1736039" cy="803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B2784-B1CD-4B3D-93E7-E63833F6C2F0}"/>
              </a:ext>
            </a:extLst>
          </p:cNvPr>
          <p:cNvSpPr txBox="1"/>
          <p:nvPr/>
        </p:nvSpPr>
        <p:spPr>
          <a:xfrm>
            <a:off x="1264944" y="1399682"/>
            <a:ext cx="3278027" cy="69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5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Module: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EBDB4F-A648-43C1-A41A-2789E86FFEC9}"/>
              </a:ext>
            </a:extLst>
          </p:cNvPr>
          <p:cNvSpPr txBox="1"/>
          <p:nvPr/>
        </p:nvSpPr>
        <p:spPr>
          <a:xfrm>
            <a:off x="1860363" y="2504572"/>
            <a:ext cx="471460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 nano BLE 33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85C8F2-1A75-4E40-AB77-36FADFDFFE01}"/>
              </a:ext>
            </a:extLst>
          </p:cNvPr>
          <p:cNvSpPr txBox="1"/>
          <p:nvPr/>
        </p:nvSpPr>
        <p:spPr>
          <a:xfrm>
            <a:off x="1860363" y="3589107"/>
            <a:ext cx="471460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Grove - </a:t>
            </a:r>
            <a:r>
              <a:rPr lang="en-US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GSR_Sensor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EE2EB6-2F28-44C9-A9AA-4D673B755CB4}"/>
              </a:ext>
            </a:extLst>
          </p:cNvPr>
          <p:cNvSpPr txBox="1"/>
          <p:nvPr/>
        </p:nvSpPr>
        <p:spPr>
          <a:xfrm>
            <a:off x="1860363" y="4412603"/>
            <a:ext cx="471460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pair of electrodes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06FA99-DFFE-4760-8742-82B12ADF2300}"/>
              </a:ext>
            </a:extLst>
          </p:cNvPr>
          <p:cNvSpPr txBox="1"/>
          <p:nvPr/>
        </p:nvSpPr>
        <p:spPr>
          <a:xfrm>
            <a:off x="1903222" y="6937003"/>
            <a:ext cx="471460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pair of electrodes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68E8CC1-B64E-4A55-900B-AEA2E15D0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363" y="10283043"/>
            <a:ext cx="1278231" cy="12712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4B561C-6D29-4997-98D7-19335BD78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87" y="10281717"/>
            <a:ext cx="1453878" cy="12712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1B94B5-D8B5-4BF1-91F1-8D110639E7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382458" y="10283043"/>
            <a:ext cx="1288585" cy="127126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9187740-412C-464C-8C09-385BB0B59DE5}"/>
              </a:ext>
            </a:extLst>
          </p:cNvPr>
          <p:cNvSpPr txBox="1"/>
          <p:nvPr/>
        </p:nvSpPr>
        <p:spPr>
          <a:xfrm>
            <a:off x="1946081" y="6030588"/>
            <a:ext cx="4714608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GSR sensor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EE29E-69A5-4342-9415-443D47622DAF}"/>
              </a:ext>
            </a:extLst>
          </p:cNvPr>
          <p:cNvSpPr txBox="1"/>
          <p:nvPr/>
        </p:nvSpPr>
        <p:spPr>
          <a:xfrm>
            <a:off x="2182703" y="7586428"/>
            <a:ext cx="3807614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the fingers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D9C965-9716-4F64-9A68-27026E4B79FD}"/>
              </a:ext>
            </a:extLst>
          </p:cNvPr>
          <p:cNvSpPr txBox="1"/>
          <p:nvPr/>
        </p:nvSpPr>
        <p:spPr>
          <a:xfrm>
            <a:off x="2219136" y="5041731"/>
            <a:ext cx="3807614" cy="6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40"/>
              </a:lnSpc>
            </a:pPr>
            <a:r>
              <a:rPr lang="en-US" sz="3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the wrist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B41E85-85E6-4DDC-8F16-393AC3E2A2A4}"/>
              </a:ext>
            </a:extLst>
          </p:cNvPr>
          <p:cNvSpPr/>
          <p:nvPr/>
        </p:nvSpPr>
        <p:spPr>
          <a:xfrm>
            <a:off x="1598053" y="3589107"/>
            <a:ext cx="4976917" cy="1471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8853E5-9DC3-46A8-8E3F-4C5BBCE8BAF8}"/>
              </a:ext>
            </a:extLst>
          </p:cNvPr>
          <p:cNvSpPr/>
          <p:nvPr/>
        </p:nvSpPr>
        <p:spPr>
          <a:xfrm>
            <a:off x="1598052" y="6055528"/>
            <a:ext cx="4976917" cy="1471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5E68E5-14C0-420D-942B-817937B46A98}"/>
              </a:ext>
            </a:extLst>
          </p:cNvPr>
          <p:cNvSpPr/>
          <p:nvPr/>
        </p:nvSpPr>
        <p:spPr>
          <a:xfrm>
            <a:off x="0" y="0"/>
            <a:ext cx="24377650" cy="1906384"/>
          </a:xfrm>
          <a:prstGeom prst="rect">
            <a:avLst/>
          </a:prstGeom>
          <a:solidFill>
            <a:srgbClr val="92D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 Validation of GSR measurement on wearable device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82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E090AA-8D8E-4B6C-93E6-46564543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" y="2447925"/>
            <a:ext cx="23155275" cy="8820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BFEC48-E4DE-41FC-AA7D-0ED4C9BF71B1}"/>
              </a:ext>
            </a:extLst>
          </p:cNvPr>
          <p:cNvSpPr/>
          <p:nvPr/>
        </p:nvSpPr>
        <p:spPr>
          <a:xfrm>
            <a:off x="0" y="0"/>
            <a:ext cx="24377650" cy="1906384"/>
          </a:xfrm>
          <a:prstGeom prst="rect">
            <a:avLst/>
          </a:prstGeom>
          <a:solidFill>
            <a:srgbClr val="92D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 Validation of GSR measurement on wearable device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11C6E-AF19-406F-8244-8D5480E9A14E}"/>
              </a:ext>
            </a:extLst>
          </p:cNvPr>
          <p:cNvSpPr txBox="1"/>
          <p:nvPr/>
        </p:nvSpPr>
        <p:spPr>
          <a:xfrm>
            <a:off x="20215983" y="4002091"/>
            <a:ext cx="344806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Jump scare scene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F161A7-2217-4332-8C42-CE6EA29707BD}"/>
              </a:ext>
            </a:extLst>
          </p:cNvPr>
          <p:cNvCxnSpPr/>
          <p:nvPr/>
        </p:nvCxnSpPr>
        <p:spPr>
          <a:xfrm flipH="1">
            <a:off x="19681372" y="4648422"/>
            <a:ext cx="1190171" cy="70349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A66FE-1DA3-465C-B41E-64950152F4BB}"/>
              </a:ext>
            </a:extLst>
          </p:cNvPr>
          <p:cNvSpPr txBox="1"/>
          <p:nvPr/>
        </p:nvSpPr>
        <p:spPr>
          <a:xfrm>
            <a:off x="11055502" y="4325256"/>
            <a:ext cx="437639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Building tension scene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8828FC-F1F6-40C8-8D55-5BABDB2CEB4E}"/>
              </a:ext>
            </a:extLst>
          </p:cNvPr>
          <p:cNvCxnSpPr/>
          <p:nvPr/>
        </p:nvCxnSpPr>
        <p:spPr>
          <a:xfrm flipH="1">
            <a:off x="10520891" y="4971587"/>
            <a:ext cx="1190171" cy="70349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2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1DA613-F24D-4509-AE2C-82E5A2D586B9}"/>
              </a:ext>
            </a:extLst>
          </p:cNvPr>
          <p:cNvSpPr/>
          <p:nvPr/>
        </p:nvSpPr>
        <p:spPr>
          <a:xfrm>
            <a:off x="0" y="0"/>
            <a:ext cx="24377650" cy="1906384"/>
          </a:xfrm>
          <a:prstGeom prst="rect">
            <a:avLst/>
          </a:prstGeom>
          <a:solidFill>
            <a:srgbClr val="92D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 Validation of GSR measurement on wearable device</a:t>
            </a:r>
            <a:endParaRPr lang="en-HU" sz="48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A88BB-2690-4CD9-A13B-216A4FD4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3148465"/>
            <a:ext cx="22898100" cy="86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0720E72C91CF8438A38898C65DB593F" ma:contentTypeVersion="6" ma:contentTypeDescription="Új dokumentum létrehozása." ma:contentTypeScope="" ma:versionID="03cd83ae03fdb27bcf963cada13b45d1">
  <xsd:schema xmlns:xsd="http://www.w3.org/2001/XMLSchema" xmlns:xs="http://www.w3.org/2001/XMLSchema" xmlns:p="http://schemas.microsoft.com/office/2006/metadata/properties" xmlns:ns2="73aa9428-4d24-4c45-ac32-2cc3302e8c17" targetNamespace="http://schemas.microsoft.com/office/2006/metadata/properties" ma:root="true" ma:fieldsID="6576049f0cdc986190bd23295d33d0ad" ns2:_="">
    <xsd:import namespace="73aa9428-4d24-4c45-ac32-2cc3302e8c1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a9428-4d24-4c45-ac32-2cc3302e8c1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3aa9428-4d24-4c45-ac32-2cc3302e8c17" xsi:nil="true"/>
  </documentManagement>
</p:properties>
</file>

<file path=customXml/itemProps1.xml><?xml version="1.0" encoding="utf-8"?>
<ds:datastoreItem xmlns:ds="http://schemas.openxmlformats.org/officeDocument/2006/customXml" ds:itemID="{F9632B00-49B3-43A5-8468-EA88EE7FD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6896C-90E5-40EB-8FFE-A3490BB73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aa9428-4d24-4c45-ac32-2cc3302e8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D2A418-4145-4969-BF5B-D71C14A7E9A5}">
  <ds:schemaRefs>
    <ds:schemaRef ds:uri="http://schemas.microsoft.com/office/2006/metadata/properties"/>
    <ds:schemaRef ds:uri="http://schemas.microsoft.com/office/infopath/2007/PartnerControls"/>
    <ds:schemaRef ds:uri="73aa9428-4d24-4c45-ac32-2cc3302e8c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32296</TotalTime>
  <Words>854</Words>
  <Application>Microsoft Office PowerPoint</Application>
  <PresentationFormat>Custom</PresentationFormat>
  <Paragraphs>103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Lato</vt:lpstr>
      <vt:lpstr>Open Sans</vt:lpstr>
      <vt:lpstr>Open Sans Light</vt:lpstr>
      <vt:lpstr>Poppins</vt:lpstr>
      <vt:lpstr>Poppins Bold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Slideforest</dc:creator>
  <cp:keywords/>
  <dc:description/>
  <cp:lastModifiedBy>Kormoua Khongmeng</cp:lastModifiedBy>
  <cp:revision>6611</cp:revision>
  <dcterms:created xsi:type="dcterms:W3CDTF">2014-11-12T21:47:38Z</dcterms:created>
  <dcterms:modified xsi:type="dcterms:W3CDTF">2022-05-19T12:38:35Z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0x01010030720E72C91CF8438A38898C65DB593F</vt:lpwstr>
  </property>
</Properties>
</file>