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1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2" r:id="rId84"/>
    <p:sldId id="341"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479619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910099" y="65240"/>
            <a:ext cx="3802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chemeClr val="tx1"/>
                </a:solidFill>
                <a:latin typeface="华文行楷" panose="02010800040101010101" pitchFamily="2" charset="-122"/>
                <a:ea typeface="华文行楷" panose="02010800040101010101" pitchFamily="2" charset="-122"/>
              </a:rPr>
              <a:t>第</a:t>
            </a:r>
            <a:r>
              <a:rPr lang="en-US" altLang="zh-CN" sz="2400" dirty="0" smtClean="0">
                <a:solidFill>
                  <a:schemeClr val="tx1"/>
                </a:solidFill>
                <a:latin typeface="华文行楷" panose="02010800040101010101" pitchFamily="2" charset="-122"/>
                <a:ea typeface="华文行楷" panose="02010800040101010101" pitchFamily="2" charset="-122"/>
              </a:rPr>
              <a:t>3</a:t>
            </a:r>
            <a:r>
              <a:rPr lang="zh-CN" altLang="en-US" sz="2400" dirty="0" smtClean="0">
                <a:solidFill>
                  <a:schemeClr val="tx1"/>
                </a:solidFill>
                <a:latin typeface="华文行楷" panose="02010800040101010101" pitchFamily="2" charset="-122"/>
                <a:ea typeface="华文行楷" panose="02010800040101010101" pitchFamily="2" charset="-122"/>
              </a:rPr>
              <a:t>章 移动通信的电波传播</a:t>
            </a:r>
            <a:endParaRPr sz="2400" dirty="0" smtClean="0">
              <a:solidFill>
                <a:schemeClr val="tx1"/>
              </a:solidFill>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hyperlink" Target="&#23553;&#38754;&#21450;&#30446;&#24405;.pptx" TargetMode="External"/><Relationship Id="rId5" Type="http://schemas.openxmlformats.org/officeDocument/2006/relationships/slide" Target="slide110.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35.vml"/><Relationship Id="rId4" Type="http://schemas.openxmlformats.org/officeDocument/2006/relationships/image" Target="../media/image94.wmf"/></Relationships>
</file>

<file path=ppt/slides/_rels/slide105.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96.wmf"/><Relationship Id="rId5" Type="http://schemas.openxmlformats.org/officeDocument/2006/relationships/oleObject" Target="../embeddings/oleObject55.bin"/><Relationship Id="rId4" Type="http://schemas.openxmlformats.org/officeDocument/2006/relationships/image" Target="../media/image95.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37.vml"/><Relationship Id="rId4" Type="http://schemas.openxmlformats.org/officeDocument/2006/relationships/image" Target="../media/image98.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100.wmf"/><Relationship Id="rId5" Type="http://schemas.openxmlformats.org/officeDocument/2006/relationships/oleObject" Target="../embeddings/oleObject59.bin"/><Relationship Id="rId4" Type="http://schemas.openxmlformats.org/officeDocument/2006/relationships/image" Target="../media/image99.wmf"/></Relationships>
</file>

<file path=ppt/slides/_rels/slide10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4.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oleObject" Target="../embeddings/oleObject20.bin"/><Relationship Id="rId7"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28.bin"/><Relationship Id="rId4" Type="http://schemas.openxmlformats.org/officeDocument/2006/relationships/image" Target="../media/image4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32.bin"/><Relationship Id="rId4" Type="http://schemas.openxmlformats.org/officeDocument/2006/relationships/image" Target="../media/image4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22.vml"/><Relationship Id="rId4" Type="http://schemas.openxmlformats.org/officeDocument/2006/relationships/image" Target="../media/image53.wmf"/></Relationships>
</file>

<file path=ppt/slides/_rels/slide5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23.vml"/><Relationship Id="rId4" Type="http://schemas.openxmlformats.org/officeDocument/2006/relationships/image" Target="../media/image5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37.bin"/><Relationship Id="rId4" Type="http://schemas.openxmlformats.org/officeDocument/2006/relationships/image" Target="../media/image5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61.wmf"/><Relationship Id="rId5" Type="http://schemas.openxmlformats.org/officeDocument/2006/relationships/oleObject" Target="../embeddings/oleObject39.bin"/><Relationship Id="rId4" Type="http://schemas.openxmlformats.org/officeDocument/2006/relationships/image" Target="../media/image60.wmf"/></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26.vml"/><Relationship Id="rId4" Type="http://schemas.openxmlformats.org/officeDocument/2006/relationships/image" Target="../media/image6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27.vml"/><Relationship Id="rId4" Type="http://schemas.openxmlformats.org/officeDocument/2006/relationships/image" Target="../media/image6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28.vml"/><Relationship Id="rId4" Type="http://schemas.openxmlformats.org/officeDocument/2006/relationships/image" Target="../media/image64.wmf"/></Relationships>
</file>

<file path=ppt/slides/_rels/slide63.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66.wmf"/><Relationship Id="rId5" Type="http://schemas.openxmlformats.org/officeDocument/2006/relationships/oleObject" Target="../embeddings/oleObject44.bin"/><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30.vml"/><Relationship Id="rId4" Type="http://schemas.openxmlformats.org/officeDocument/2006/relationships/image" Target="../media/image70.wmf"/></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7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xml"/><Relationship Id="rId1" Type="http://schemas.openxmlformats.org/officeDocument/2006/relationships/vmlDrawing" Target="../drawings/vmlDrawing31.vml"/><Relationship Id="rId5" Type="http://schemas.openxmlformats.org/officeDocument/2006/relationships/image" Target="../media/image74.jpeg"/><Relationship Id="rId4" Type="http://schemas.openxmlformats.org/officeDocument/2006/relationships/image" Target="../media/image7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32.vml"/><Relationship Id="rId4" Type="http://schemas.openxmlformats.org/officeDocument/2006/relationships/image" Target="../media/image7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78.wmf"/><Relationship Id="rId5" Type="http://schemas.openxmlformats.org/officeDocument/2006/relationships/oleObject" Target="../embeddings/oleObject50.bin"/><Relationship Id="rId4" Type="http://schemas.openxmlformats.org/officeDocument/2006/relationships/image" Target="../media/image7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34.vml"/><Relationship Id="rId4" Type="http://schemas.openxmlformats.org/officeDocument/2006/relationships/image" Target="../media/image80.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1535075"/>
            <a:ext cx="8115300" cy="951384"/>
          </a:xfrm>
        </p:spPr>
        <p:txBody>
          <a:bodyPr/>
          <a:lstStyle/>
          <a:p>
            <a:pPr algn="ctr"/>
            <a:r>
              <a:rPr lang="zh-CN" altLang="en-US" sz="4400" dirty="0">
                <a:solidFill>
                  <a:schemeClr val="tx1"/>
                </a:solidFill>
                <a:latin typeface="华文行楷" panose="02010800040101010101" pitchFamily="2" charset="-122"/>
                <a:ea typeface="华文行楷" panose="02010800040101010101" pitchFamily="2" charset="-122"/>
              </a:rPr>
              <a:t>第</a:t>
            </a:r>
            <a:r>
              <a:rPr lang="en-US" altLang="zh-CN" sz="4400" dirty="0">
                <a:solidFill>
                  <a:schemeClr val="tx1"/>
                </a:solidFill>
                <a:latin typeface="华文行楷" panose="02010800040101010101" pitchFamily="2" charset="-122"/>
                <a:ea typeface="华文行楷" panose="02010800040101010101" pitchFamily="2" charset="-122"/>
              </a:rPr>
              <a:t>3</a:t>
            </a:r>
            <a:r>
              <a:rPr lang="zh-CN" altLang="en-US" sz="4400" dirty="0">
                <a:solidFill>
                  <a:schemeClr val="tx1"/>
                </a:solidFill>
                <a:latin typeface="华文行楷" panose="02010800040101010101" pitchFamily="2" charset="-122"/>
                <a:ea typeface="华文行楷" panose="02010800040101010101" pitchFamily="2" charset="-122"/>
              </a:rPr>
              <a:t>章 移动通信的电波传播</a:t>
            </a:r>
            <a:endParaRPr lang="en-US" altLang="zh-CN" sz="4400" b="1" dirty="0">
              <a:solidFill>
                <a:schemeClr val="tx1"/>
              </a:solidFill>
              <a:latin typeface="华文行楷" panose="02010800040101010101" pitchFamily="2" charset="-122"/>
              <a:ea typeface="华文行楷" panose="02010800040101010101" pitchFamily="2" charset="-122"/>
            </a:endParaRPr>
          </a:p>
        </p:txBody>
      </p:sp>
      <p:sp>
        <p:nvSpPr>
          <p:cNvPr id="4" name="Rectangle 2"/>
          <p:cNvSpPr txBox="1">
            <a:spLocks noChangeArrowheads="1"/>
          </p:cNvSpPr>
          <p:nvPr/>
        </p:nvSpPr>
        <p:spPr bwMode="auto">
          <a:xfrm>
            <a:off x="2555775" y="2924944"/>
            <a:ext cx="468052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lvl="0">
              <a:lnSpc>
                <a:spcPct val="150000"/>
              </a:lnSpc>
            </a:pPr>
            <a:r>
              <a:rPr lang="en-US" altLang="zh-CN" sz="2000" b="1" dirty="0" smtClean="0">
                <a:hlinkClick r:id="rId3" action="ppaction://hlinksldjump"/>
              </a:rPr>
              <a:t>3.1  VHF</a:t>
            </a:r>
            <a:r>
              <a:rPr lang="zh-CN" altLang="en-US" sz="2000" b="1" dirty="0" smtClean="0">
                <a:hlinkClick r:id="rId3" action="ppaction://hlinksldjump"/>
              </a:rPr>
              <a:t>、 </a:t>
            </a:r>
            <a:r>
              <a:rPr lang="en-US" altLang="zh-CN" sz="2000" b="1" dirty="0" smtClean="0">
                <a:hlinkClick r:id="rId3" action="ppaction://hlinksldjump"/>
              </a:rPr>
              <a:t>UHF</a:t>
            </a:r>
            <a:r>
              <a:rPr lang="zh-CN" altLang="en-US" sz="2000" b="1" dirty="0" smtClean="0">
                <a:hlinkClick r:id="rId3" action="ppaction://hlinksldjump"/>
              </a:rPr>
              <a:t>频段的电波传播特性 </a:t>
            </a:r>
            <a:endParaRPr lang="zh-CN" altLang="en-US" sz="2000" b="1" dirty="0" smtClean="0"/>
          </a:p>
          <a:p>
            <a:pPr lvl="0">
              <a:lnSpc>
                <a:spcPct val="150000"/>
              </a:lnSpc>
            </a:pPr>
            <a:r>
              <a:rPr lang="en-US" altLang="zh-CN" sz="2000" b="1" dirty="0" smtClean="0">
                <a:hlinkClick r:id="rId4" action="ppaction://hlinksldjump"/>
              </a:rPr>
              <a:t>3.2  </a:t>
            </a:r>
            <a:r>
              <a:rPr lang="zh-CN" altLang="en-US" sz="2000" b="1" dirty="0">
                <a:hlinkClick r:id="rId4" action="ppaction://hlinksldjump"/>
              </a:rPr>
              <a:t>电波传播特性的估</a:t>
            </a:r>
            <a:r>
              <a:rPr lang="zh-CN" altLang="en-US" sz="2000" b="1" dirty="0" smtClean="0">
                <a:hlinkClick r:id="rId4" action="ppaction://hlinksldjump"/>
              </a:rPr>
              <a:t>算</a:t>
            </a:r>
            <a:endParaRPr lang="en-US" altLang="zh-CN" sz="2000" b="1" dirty="0" smtClean="0"/>
          </a:p>
          <a:p>
            <a:pPr lvl="0">
              <a:lnSpc>
                <a:spcPct val="150000"/>
              </a:lnSpc>
            </a:pPr>
            <a:r>
              <a:rPr lang="en-US" altLang="zh-CN" sz="2000" b="1" dirty="0" smtClean="0">
                <a:hlinkClick r:id="rId5" action="ppaction://hlinksldjump"/>
              </a:rPr>
              <a:t>3.3 </a:t>
            </a:r>
            <a:r>
              <a:rPr lang="zh-CN" altLang="en-US" sz="2000" b="1" dirty="0" smtClean="0">
                <a:hlinkClick r:id="rId5" action="ppaction://hlinksldjump"/>
              </a:rPr>
              <a:t>传输模型的校正</a:t>
            </a:r>
            <a:r>
              <a:rPr lang="en-US" altLang="zh-CN" sz="2000" b="1" dirty="0" smtClean="0">
                <a:hlinkClick r:id="rId5" action="ppaction://hlinksldjump"/>
              </a:rPr>
              <a:t>——</a:t>
            </a:r>
            <a:r>
              <a:rPr lang="zh-CN" altLang="en-US" sz="2000" b="1" dirty="0" smtClean="0">
                <a:hlinkClick r:id="rId5" action="ppaction://hlinksldjump"/>
              </a:rPr>
              <a:t>路测</a:t>
            </a:r>
            <a:endParaRPr lang="zh-CN" altLang="en-US" sz="2000" b="1" dirty="0"/>
          </a:p>
        </p:txBody>
      </p:sp>
      <p:pic>
        <p:nvPicPr>
          <p:cNvPr id="7" name="Picture 10" descr="GIF014">
            <a:hlinkClick r:id="rId6" action="ppaction://hlinkpres?slideindex=2&amp;slidetitle=PowerPoint 演示文稿"/>
          </p:cNvPr>
          <p:cNvPicPr>
            <a:picLocks noChangeAspect="1" noChangeArrowheads="1" noCrop="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lgn="ct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en-US" dirty="0">
                <a:sym typeface="+mn-ea"/>
              </a:rPr>
              <a:t>（</a:t>
            </a:r>
            <a:r>
              <a:rPr lang="en-US" altLang="zh-CN" dirty="0">
                <a:sym typeface="+mn-ea"/>
              </a:rPr>
              <a:t>a</a:t>
            </a:r>
            <a:r>
              <a:rPr lang="zh-CN" altLang="en-US" dirty="0">
                <a:sym typeface="+mn-ea"/>
              </a:rPr>
              <a:t>） 负余隙</a:t>
            </a:r>
            <a:r>
              <a:rPr lang="en-US" altLang="zh-CN" dirty="0">
                <a:sym typeface="+mn-ea"/>
              </a:rPr>
              <a:t>; </a:t>
            </a:r>
            <a:r>
              <a:rPr lang="zh-CN" altLang="en-US" dirty="0">
                <a:sym typeface="+mn-ea"/>
              </a:rPr>
              <a:t>　　　（</a:t>
            </a:r>
            <a:r>
              <a:rPr lang="en-US" altLang="zh-CN" dirty="0">
                <a:sym typeface="+mn-ea"/>
              </a:rPr>
              <a:t>b</a:t>
            </a:r>
            <a:r>
              <a:rPr lang="zh-CN" altLang="en-US" dirty="0">
                <a:sym typeface="+mn-ea"/>
              </a:rPr>
              <a:t>）正余隙</a:t>
            </a:r>
            <a:endParaRPr lang="zh-CN" altLang="zh-CN"/>
          </a:p>
        </p:txBody>
      </p:sp>
      <p:sp>
        <p:nvSpPr>
          <p:cNvPr id="371715" name="Rectangle 3"/>
          <p:cNvSpPr>
            <a:spLocks noGrp="1" noChangeArrowheads="1"/>
          </p:cNvSpPr>
          <p:nvPr>
            <p:ph type="body" idx="1"/>
          </p:nvPr>
        </p:nvSpPr>
        <p:spPr/>
        <p:txBody>
          <a:bodyPr/>
          <a:lstStyle/>
          <a:p>
            <a:r>
              <a:rPr lang="zh-CN" altLang="en-US" dirty="0">
                <a:sym typeface="+mn-ea"/>
              </a:rPr>
              <a:t>图</a:t>
            </a:r>
            <a:r>
              <a:rPr lang="en-US" altLang="zh-CN" dirty="0">
                <a:sym typeface="+mn-ea"/>
              </a:rPr>
              <a:t>3-3 </a:t>
            </a:r>
            <a:r>
              <a:rPr lang="zh-CN" altLang="en-US" dirty="0">
                <a:sym typeface="+mn-ea"/>
              </a:rPr>
              <a:t>菲涅尔余隙</a:t>
            </a:r>
            <a:endParaRPr lang="zh-CN" altLang="en-US" dirty="0"/>
          </a:p>
          <a:p>
            <a:endParaRPr lang="zh-CN" altLang="zh-CN"/>
          </a:p>
        </p:txBody>
      </p:sp>
      <p:pic>
        <p:nvPicPr>
          <p:cNvPr id="9219" name="Picture 6" descr="3-3"/>
          <p:cNvPicPr>
            <a:picLocks noChangeAspect="1"/>
          </p:cNvPicPr>
          <p:nvPr/>
        </p:nvPicPr>
        <p:blipFill>
          <a:blip r:embed="rId2"/>
          <a:stretch>
            <a:fillRect/>
          </a:stretch>
        </p:blipFill>
        <p:spPr>
          <a:xfrm>
            <a:off x="1714500" y="2362200"/>
            <a:ext cx="5715000" cy="2133600"/>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en-US" altLang="zh-CN" b="1" dirty="0">
                <a:sym typeface="+mn-ea"/>
              </a:rPr>
              <a:t>3.2.9</a:t>
            </a:r>
            <a:r>
              <a:rPr lang="zh-CN" altLang="en-US" b="1" dirty="0">
                <a:sym typeface="+mn-ea"/>
              </a:rPr>
              <a:t>　微蜂窝系统的覆盖区预测模式 </a:t>
            </a:r>
            <a:r>
              <a:rPr lang="zh-CN" altLang="en-US" b="1" dirty="0"/>
              <a:t/>
            </a:r>
            <a:br>
              <a:rPr lang="zh-CN" altLang="en-US" b="1" dirty="0"/>
            </a:br>
            <a:r>
              <a:rPr lang="zh-CN" altLang="en-US" b="1" dirty="0"/>
              <a:t>　　</a:t>
            </a:r>
            <a:r>
              <a:rPr lang="zh-CN" altLang="en-US" dirty="0">
                <a:sym typeface="+mn-ea"/>
              </a:rPr>
              <a:t>在大蜂窝和小蜂窝系统中，基站天线都安装在高于屋顶的位置，这时传播路径衰耗主要由移动台附近的屋顶绕射波和散射波决定，即主要射线是在屋顶之上传播。</a:t>
            </a:r>
            <a:r>
              <a:rPr lang="en-US" altLang="zh-CN" dirty="0">
                <a:sym typeface="+mn-ea"/>
              </a:rPr>
              <a:t>OkumuraHata</a:t>
            </a:r>
            <a:r>
              <a:rPr lang="zh-CN" altLang="en-US" dirty="0">
                <a:sym typeface="+mn-ea"/>
              </a:rPr>
              <a:t>模式适用于基站天线高度高于其周围屋顶的宏蜂窝系统进行传播衰耗预测，而不适用于基站天线高度低于其周围屋顶的微蜂窝系统。</a:t>
            </a:r>
            <a:endParaRPr lang="zh-CN" altLang="en-US" b="1" dirty="0"/>
          </a:p>
        </p:txBody>
      </p:sp>
      <p:sp>
        <p:nvSpPr>
          <p:cNvPr id="4638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在微蜂窝系统中，基站天线高度通常低于其周围屋顶，电波传播由其周围建筑物的绕射和散射决定，即主要射线传播是在类似于槽形波导的街道峡谷中进行的。</a:t>
            </a:r>
            <a:r>
              <a:rPr lang="en-US" altLang="zh-CN" dirty="0">
                <a:sym typeface="+mn-ea"/>
              </a:rPr>
              <a:t>COST-231-Walfish-Ikegami</a:t>
            </a:r>
            <a:r>
              <a:rPr lang="zh-CN" altLang="en-US" dirty="0">
                <a:sym typeface="+mn-ea"/>
              </a:rPr>
              <a:t>模式可用于宏蜂窝及微蜂窝作传播衰耗预测。但是，在基站天线高度大致与其附近的屋顶高度同一水平时，屋顶高度的微小变化将引起路径衰耗的急剧变化，这时容易造成预测误差。所以，在这种情况下使用</a:t>
            </a:r>
            <a:r>
              <a:rPr lang="en-US" altLang="zh-CN" dirty="0">
                <a:sym typeface="+mn-ea"/>
              </a:rPr>
              <a:t>COST-231-Walfish-Ikegami</a:t>
            </a:r>
            <a:r>
              <a:rPr lang="zh-CN" altLang="en-US" dirty="0">
                <a:sym typeface="+mn-ea"/>
              </a:rPr>
              <a:t>模式要特别小心。</a:t>
            </a:r>
            <a:endParaRPr lang="zh-CN" altLang="zh-CN"/>
          </a:p>
        </p:txBody>
      </p:sp>
      <p:sp>
        <p:nvSpPr>
          <p:cNvPr id="464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在作微蜂窝覆盖区预测时，必须有详细的街道及建筑物的数据，不能采用统计近似值。</a:t>
            </a:r>
            <a:br>
              <a:rPr lang="zh-CN" altLang="en-US" dirty="0">
                <a:sym typeface="+mn-ea"/>
              </a:rPr>
            </a:br>
            <a:r>
              <a:rPr lang="zh-CN" altLang="en-US" dirty="0">
                <a:sym typeface="+mn-ea"/>
              </a:rPr>
              <a:t>　　市区环境的特性用下列参数表示（这些参数的定义见图</a:t>
            </a:r>
            <a:r>
              <a:rPr lang="en-US" altLang="zh-CN" dirty="0">
                <a:sym typeface="+mn-ea"/>
              </a:rPr>
              <a:t>3-20(a)</a:t>
            </a:r>
            <a:r>
              <a:rPr lang="zh-CN" altLang="en-US" dirty="0">
                <a:sym typeface="+mn-ea"/>
              </a:rPr>
              <a:t>和</a:t>
            </a:r>
            <a:r>
              <a:rPr lang="en-US" altLang="zh-CN" dirty="0">
                <a:sym typeface="+mn-ea"/>
              </a:rPr>
              <a:t>(b)</a:t>
            </a:r>
            <a:r>
              <a:rPr lang="zh-CN" altLang="en-US" dirty="0">
                <a:sym typeface="+mn-ea"/>
              </a:rPr>
              <a:t>）：建筑物高度</a:t>
            </a:r>
            <a:r>
              <a:rPr lang="en-US" altLang="zh-CN" i="1" dirty="0">
                <a:sym typeface="+mn-ea"/>
              </a:rPr>
              <a:t>h</a:t>
            </a:r>
            <a:r>
              <a:rPr lang="en-US" altLang="zh-CN" baseline="-25000" dirty="0">
                <a:sym typeface="+mn-ea"/>
              </a:rPr>
              <a:t>Roof</a:t>
            </a:r>
            <a:r>
              <a:rPr lang="zh-CN" altLang="en-US" dirty="0">
                <a:sym typeface="+mn-ea"/>
              </a:rPr>
              <a:t>，街道宽度</a:t>
            </a:r>
            <a:r>
              <a:rPr lang="en-US" altLang="zh-CN" i="1" dirty="0">
                <a:sym typeface="+mn-ea"/>
              </a:rPr>
              <a:t>w</a:t>
            </a:r>
            <a:r>
              <a:rPr lang="zh-CN" altLang="en-US" dirty="0">
                <a:sym typeface="+mn-ea"/>
              </a:rPr>
              <a:t>，建筑物间隔</a:t>
            </a:r>
            <a:r>
              <a:rPr lang="en-US" altLang="zh-CN" i="1" dirty="0">
                <a:sym typeface="+mn-ea"/>
              </a:rPr>
              <a:t>b</a:t>
            </a:r>
            <a:r>
              <a:rPr lang="zh-CN" altLang="en-US" dirty="0">
                <a:sym typeface="+mn-ea"/>
              </a:rPr>
              <a:t>，相对于街道平面的直射波方向角</a:t>
            </a:r>
            <a:r>
              <a:rPr lang="en-US" altLang="zh-CN" i="1" dirty="0">
                <a:sym typeface="+mn-ea"/>
              </a:rPr>
              <a:t>φ</a:t>
            </a:r>
            <a:r>
              <a:rPr lang="zh-CN" altLang="en-US" dirty="0">
                <a:sym typeface="+mn-ea"/>
              </a:rPr>
              <a:t>。以上参数适用于市区地形为平滑地形。 </a:t>
            </a:r>
            <a:r>
              <a:rPr lang="zh-CN" altLang="en-US" dirty="0"/>
              <a:t/>
            </a:r>
            <a:br>
              <a:rPr lang="zh-CN" altLang="en-US" dirty="0"/>
            </a:br>
            <a:endParaRPr lang="zh-CN" altLang="zh-CN"/>
          </a:p>
        </p:txBody>
      </p:sp>
      <p:sp>
        <p:nvSpPr>
          <p:cNvPr id="4659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endParaRPr lang="zh-CN" altLang="zh-CN"/>
          </a:p>
        </p:txBody>
      </p:sp>
      <p:sp>
        <p:nvSpPr>
          <p:cNvPr id="466947"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3-20 </a:t>
            </a:r>
            <a:r>
              <a:rPr lang="zh-CN" altLang="en-US" b="1" dirty="0">
                <a:sym typeface="+mn-ea"/>
              </a:rPr>
              <a:t>环境参数的定义</a:t>
            </a:r>
            <a:endParaRPr lang="zh-CN" altLang="zh-CN"/>
          </a:p>
        </p:txBody>
      </p:sp>
      <p:pic>
        <p:nvPicPr>
          <p:cNvPr id="81923" name="Picture 6" descr="3-20"/>
          <p:cNvPicPr>
            <a:picLocks noChangeAspect="1"/>
          </p:cNvPicPr>
          <p:nvPr/>
        </p:nvPicPr>
        <p:blipFill>
          <a:blip r:embed="rId2"/>
          <a:stretch>
            <a:fillRect/>
          </a:stretch>
        </p:blipFill>
        <p:spPr>
          <a:xfrm>
            <a:off x="2124075" y="908050"/>
            <a:ext cx="5353050" cy="4286250"/>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微蜂窝覆盖区预测计算模式分为两部分：</a:t>
            </a:r>
            <a:br>
              <a:rPr lang="zh-CN" altLang="en-US" dirty="0">
                <a:sym typeface="+mn-ea"/>
              </a:rPr>
            </a:br>
            <a:r>
              <a:rPr lang="zh-CN" altLang="en-US" dirty="0">
                <a:sym typeface="+mn-ea"/>
              </a:rPr>
              <a:t>　　</a:t>
            </a:r>
            <a:r>
              <a:rPr lang="zh-CN" altLang="en-US" b="1" dirty="0">
                <a:sym typeface="+mn-ea"/>
              </a:rPr>
              <a:t>（</a:t>
            </a:r>
            <a:r>
              <a:rPr lang="en-US" altLang="zh-CN" b="1" dirty="0">
                <a:sym typeface="+mn-ea"/>
              </a:rPr>
              <a:t>1</a:t>
            </a:r>
            <a:r>
              <a:rPr lang="zh-CN" altLang="en-US" b="1" dirty="0">
                <a:sym typeface="+mn-ea"/>
              </a:rPr>
              <a:t>） 视线传播。</a:t>
            </a:r>
            <a:r>
              <a:rPr lang="zh-CN" altLang="en-US" dirty="0">
                <a:sym typeface="+mn-ea"/>
              </a:rPr>
              <a:t> 基本传播损耗采用下式计算：</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i="1" dirty="0">
                <a:sym typeface="+mn-ea"/>
              </a:rPr>
              <a:t>d</a:t>
            </a:r>
            <a:r>
              <a:rPr lang="zh-CN" altLang="en-US" dirty="0">
                <a:sym typeface="+mn-ea"/>
              </a:rPr>
              <a:t>为基站至移动台之间的距离， 限于</a:t>
            </a:r>
            <a:r>
              <a:rPr lang="en-US" altLang="zh-CN" i="1" dirty="0">
                <a:sym typeface="+mn-ea"/>
              </a:rPr>
              <a:t>d</a:t>
            </a:r>
            <a:r>
              <a:rPr lang="en-US" altLang="zh-CN" dirty="0">
                <a:sym typeface="+mn-ea"/>
              </a:rPr>
              <a:t>≥20 m</a:t>
            </a:r>
            <a:r>
              <a:rPr lang="zh-CN" altLang="en-US" dirty="0">
                <a:sym typeface="+mn-ea"/>
              </a:rPr>
              <a:t>。</a:t>
            </a:r>
          </a:p>
        </p:txBody>
      </p:sp>
      <p:sp>
        <p:nvSpPr>
          <p:cNvPr id="467971" name="Rectangle 3"/>
          <p:cNvSpPr>
            <a:spLocks noGrp="1" noChangeArrowheads="1"/>
          </p:cNvSpPr>
          <p:nvPr>
            <p:ph type="body" idx="1"/>
          </p:nvPr>
        </p:nvSpPr>
        <p:spPr/>
        <p:txBody>
          <a:bodyPr/>
          <a:lstStyle/>
          <a:p>
            <a:endParaRPr lang="zh-CN" altLang="zh-CN"/>
          </a:p>
        </p:txBody>
      </p:sp>
      <p:graphicFrame>
        <p:nvGraphicFramePr>
          <p:cNvPr id="82947" name="Object 5"/>
          <p:cNvGraphicFramePr>
            <a:graphicFrameLocks noChangeAspect="1"/>
          </p:cNvGraphicFramePr>
          <p:nvPr/>
        </p:nvGraphicFramePr>
        <p:xfrm>
          <a:off x="2594610" y="2348865"/>
          <a:ext cx="4069080" cy="519430"/>
        </p:xfrm>
        <a:graphic>
          <a:graphicData uri="http://schemas.openxmlformats.org/presentationml/2006/ole">
            <mc:AlternateContent xmlns:mc="http://schemas.openxmlformats.org/markup-compatibility/2006">
              <mc:Choice xmlns:v="urn:schemas-microsoft-com:vml" Requires="v">
                <p:oleObj spid="_x0000_s37890" r:id="rId3" imgW="1498600" imgH="190500" progId="Equation.3">
                  <p:embed/>
                </p:oleObj>
              </mc:Choice>
              <mc:Fallback>
                <p:oleObj r:id="rId3" imgW="1498600" imgH="190500" progId="Equation.3">
                  <p:embed/>
                  <p:pic>
                    <p:nvPicPr>
                      <p:cNvPr id="0" name="图片 3128"/>
                      <p:cNvPicPr/>
                      <p:nvPr/>
                    </p:nvPicPr>
                    <p:blipFill>
                      <a:blip r:embed="rId4"/>
                      <a:stretch>
                        <a:fillRect/>
                      </a:stretch>
                    </p:blipFill>
                    <p:spPr>
                      <a:xfrm>
                        <a:off x="2594610" y="2348865"/>
                        <a:ext cx="4069080" cy="519430"/>
                      </a:xfrm>
                      <a:prstGeom prst="rect">
                        <a:avLst/>
                      </a:prstGeom>
                      <a:noFill/>
                      <a:ln w="38100">
                        <a:noFill/>
                        <a:miter/>
                      </a:ln>
                    </p:spPr>
                  </p:pic>
                </p:oleObj>
              </mc:Fallback>
            </mc:AlternateContent>
          </a:graphicData>
        </a:graphic>
      </p:graphicFrame>
      <p:sp>
        <p:nvSpPr>
          <p:cNvPr id="82949" name="Text Box 7"/>
          <p:cNvSpPr txBox="1"/>
          <p:nvPr/>
        </p:nvSpPr>
        <p:spPr>
          <a:xfrm>
            <a:off x="7451725" y="2411095"/>
            <a:ext cx="944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(3-49)</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endParaRPr lang="zh-CN" altLang="zh-CN"/>
          </a:p>
        </p:txBody>
      </p:sp>
      <p:sp>
        <p:nvSpPr>
          <p:cNvPr id="83970" name="Text Box 4"/>
          <p:cNvSpPr txBox="1"/>
          <p:nvPr/>
        </p:nvSpPr>
        <p:spPr>
          <a:xfrm>
            <a:off x="571500" y="975995"/>
            <a:ext cx="7685405" cy="1050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en-US" altLang="zh-CN" sz="2400" dirty="0"/>
              <a:t>     </a:t>
            </a:r>
            <a:r>
              <a:rPr lang="zh-CN" altLang="en-US" sz="2400" dirty="0"/>
              <a:t>（</a:t>
            </a:r>
            <a:r>
              <a:rPr lang="en-US" altLang="zh-CN" sz="2400" dirty="0"/>
              <a:t>2</a:t>
            </a:r>
            <a:r>
              <a:rPr lang="zh-CN" altLang="en-US" sz="2400" dirty="0"/>
              <a:t>） 非视线传播。即在街道峡谷内有高建筑物阻挡视线， 基本传输损耗</a:t>
            </a:r>
            <a:r>
              <a:rPr lang="en-US" altLang="zh-CN" sz="2400" i="1" dirty="0"/>
              <a:t>L</a:t>
            </a:r>
            <a:r>
              <a:rPr lang="en-US" altLang="zh-CN" sz="2400" baseline="-25000" dirty="0"/>
              <a:t>b</a:t>
            </a:r>
            <a:r>
              <a:rPr lang="zh-CN" altLang="en-US" sz="2400" dirty="0"/>
              <a:t>由以下三项组成： </a:t>
            </a:r>
          </a:p>
        </p:txBody>
      </p:sp>
      <p:graphicFrame>
        <p:nvGraphicFramePr>
          <p:cNvPr id="83971" name="Object 5"/>
          <p:cNvGraphicFramePr>
            <a:graphicFrameLocks noChangeAspect="1"/>
          </p:cNvGraphicFramePr>
          <p:nvPr/>
        </p:nvGraphicFramePr>
        <p:xfrm>
          <a:off x="3050540" y="2027555"/>
          <a:ext cx="3043555" cy="513715"/>
        </p:xfrm>
        <a:graphic>
          <a:graphicData uri="http://schemas.openxmlformats.org/presentationml/2006/ole">
            <mc:AlternateContent xmlns:mc="http://schemas.openxmlformats.org/markup-compatibility/2006">
              <mc:Choice xmlns:v="urn:schemas-microsoft-com:vml" Requires="v">
                <p:oleObj spid="_x0000_s38916" r:id="rId3" imgW="1129665" imgH="190500" progId="Equation.3">
                  <p:embed/>
                </p:oleObj>
              </mc:Choice>
              <mc:Fallback>
                <p:oleObj r:id="rId3" imgW="1129665" imgH="190500" progId="Equation.3">
                  <p:embed/>
                  <p:pic>
                    <p:nvPicPr>
                      <p:cNvPr id="0" name="图片 3129"/>
                      <p:cNvPicPr/>
                      <p:nvPr/>
                    </p:nvPicPr>
                    <p:blipFill>
                      <a:blip r:embed="rId4"/>
                      <a:stretch>
                        <a:fillRect/>
                      </a:stretch>
                    </p:blipFill>
                    <p:spPr>
                      <a:xfrm>
                        <a:off x="3050540" y="2027555"/>
                        <a:ext cx="3043555" cy="513715"/>
                      </a:xfrm>
                      <a:prstGeom prst="rect">
                        <a:avLst/>
                      </a:prstGeom>
                      <a:noFill/>
                      <a:ln w="38100">
                        <a:noFill/>
                        <a:miter/>
                      </a:ln>
                    </p:spPr>
                  </p:pic>
                </p:oleObj>
              </mc:Fallback>
            </mc:AlternateContent>
          </a:graphicData>
        </a:graphic>
      </p:graphicFrame>
      <p:sp>
        <p:nvSpPr>
          <p:cNvPr id="83972" name="Text Box 6"/>
          <p:cNvSpPr txBox="1"/>
          <p:nvPr/>
        </p:nvSpPr>
        <p:spPr>
          <a:xfrm>
            <a:off x="571500" y="2541270"/>
            <a:ext cx="453707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式中， ① </a:t>
            </a:r>
            <a:r>
              <a:rPr lang="en-US" altLang="zh-CN" sz="2400" i="1" dirty="0"/>
              <a:t>L</a:t>
            </a:r>
            <a:r>
              <a:rPr lang="en-US" altLang="zh-CN" sz="2400" baseline="-25000" dirty="0"/>
              <a:t>bs</a:t>
            </a:r>
            <a:r>
              <a:rPr lang="en-US" altLang="zh-CN" sz="2400" dirty="0"/>
              <a:t>—</a:t>
            </a:r>
            <a:r>
              <a:rPr lang="zh-CN" altLang="en-US" sz="2400" dirty="0"/>
              <a:t>自由空间传播损耗： </a:t>
            </a:r>
          </a:p>
        </p:txBody>
      </p:sp>
      <p:graphicFrame>
        <p:nvGraphicFramePr>
          <p:cNvPr id="83973" name="Object 7"/>
          <p:cNvGraphicFramePr>
            <a:graphicFrameLocks noChangeAspect="1"/>
          </p:cNvGraphicFramePr>
          <p:nvPr/>
        </p:nvGraphicFramePr>
        <p:xfrm>
          <a:off x="3143250" y="3185795"/>
          <a:ext cx="3512820" cy="417830"/>
        </p:xfrm>
        <a:graphic>
          <a:graphicData uri="http://schemas.openxmlformats.org/presentationml/2006/ole">
            <mc:AlternateContent xmlns:mc="http://schemas.openxmlformats.org/markup-compatibility/2006">
              <mc:Choice xmlns:v="urn:schemas-microsoft-com:vml" Requires="v">
                <p:oleObj spid="_x0000_s38917" r:id="rId5" imgW="1600200" imgH="190500" progId="Equation.3">
                  <p:embed/>
                </p:oleObj>
              </mc:Choice>
              <mc:Fallback>
                <p:oleObj r:id="rId5" imgW="1600200" imgH="190500" progId="Equation.3">
                  <p:embed/>
                  <p:pic>
                    <p:nvPicPr>
                      <p:cNvPr id="0" name="图片 3130"/>
                      <p:cNvPicPr/>
                      <p:nvPr/>
                    </p:nvPicPr>
                    <p:blipFill>
                      <a:blip r:embed="rId6"/>
                      <a:stretch>
                        <a:fillRect/>
                      </a:stretch>
                    </p:blipFill>
                    <p:spPr>
                      <a:xfrm>
                        <a:off x="3143250" y="3185795"/>
                        <a:ext cx="3512820" cy="417830"/>
                      </a:xfrm>
                      <a:prstGeom prst="rect">
                        <a:avLst/>
                      </a:prstGeom>
                      <a:noFill/>
                      <a:ln w="38100">
                        <a:noFill/>
                        <a:miter/>
                      </a:ln>
                    </p:spPr>
                  </p:pic>
                </p:oleObj>
              </mc:Fallback>
            </mc:AlternateContent>
          </a:graphicData>
        </a:graphic>
      </p:graphicFrame>
      <p:sp>
        <p:nvSpPr>
          <p:cNvPr id="83974" name="Text Box 8"/>
          <p:cNvSpPr txBox="1"/>
          <p:nvPr/>
        </p:nvSpPr>
        <p:spPr>
          <a:xfrm>
            <a:off x="1353820" y="3722370"/>
            <a:ext cx="5678170"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② </a:t>
            </a:r>
            <a:r>
              <a:rPr lang="en-US" altLang="zh-CN" sz="2400" i="1" dirty="0"/>
              <a:t>L</a:t>
            </a:r>
            <a:r>
              <a:rPr lang="en-US" altLang="zh-CN" sz="2400" baseline="-25000" dirty="0"/>
              <a:t>rts</a:t>
            </a:r>
            <a:r>
              <a:rPr lang="en-US" altLang="zh-CN" sz="2400" dirty="0"/>
              <a:t>——</a:t>
            </a:r>
            <a:r>
              <a:rPr lang="zh-CN" altLang="en-US" sz="2400" dirty="0"/>
              <a:t>屋顶至街道的绕射及散射损耗，即 </a:t>
            </a:r>
          </a:p>
        </p:txBody>
      </p:sp>
      <p:graphicFrame>
        <p:nvGraphicFramePr>
          <p:cNvPr id="83975" name="Object 9"/>
          <p:cNvGraphicFramePr>
            <a:graphicFrameLocks noChangeAspect="1"/>
          </p:cNvGraphicFramePr>
          <p:nvPr/>
        </p:nvGraphicFramePr>
        <p:xfrm>
          <a:off x="1015365" y="4552315"/>
          <a:ext cx="5640705" cy="927735"/>
        </p:xfrm>
        <a:graphic>
          <a:graphicData uri="http://schemas.openxmlformats.org/presentationml/2006/ole">
            <mc:AlternateContent xmlns:mc="http://schemas.openxmlformats.org/markup-compatibility/2006">
              <mc:Choice xmlns:v="urn:schemas-microsoft-com:vml" Requires="v">
                <p:oleObj spid="_x0000_s38918" r:id="rId7" imgW="2933700" imgH="482600" progId="Equation.3">
                  <p:embed/>
                </p:oleObj>
              </mc:Choice>
              <mc:Fallback>
                <p:oleObj r:id="rId7" imgW="2933700" imgH="482600" progId="Equation.3">
                  <p:embed/>
                  <p:pic>
                    <p:nvPicPr>
                      <p:cNvPr id="0" name="图片 3131"/>
                      <p:cNvPicPr/>
                      <p:nvPr/>
                    </p:nvPicPr>
                    <p:blipFill>
                      <a:blip r:embed="rId8"/>
                      <a:stretch>
                        <a:fillRect/>
                      </a:stretch>
                    </p:blipFill>
                    <p:spPr>
                      <a:xfrm>
                        <a:off x="1015365" y="4552315"/>
                        <a:ext cx="5640705" cy="927735"/>
                      </a:xfrm>
                      <a:prstGeom prst="rect">
                        <a:avLst/>
                      </a:prstGeom>
                      <a:noFill/>
                      <a:ln w="38100">
                        <a:noFill/>
                        <a:miter/>
                      </a:ln>
                    </p:spPr>
                  </p:pic>
                </p:oleObj>
              </mc:Fallback>
            </mc:AlternateContent>
          </a:graphicData>
        </a:graphic>
      </p:graphicFrame>
      <p:sp>
        <p:nvSpPr>
          <p:cNvPr id="83977" name="Text Box 11"/>
          <p:cNvSpPr txBox="1"/>
          <p:nvPr/>
        </p:nvSpPr>
        <p:spPr>
          <a:xfrm>
            <a:off x="6818630" y="5184140"/>
            <a:ext cx="110998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t>L</a:t>
            </a:r>
            <a:r>
              <a:rPr lang="en-US" altLang="zh-CN" sz="2400" baseline="-25000" dirty="0"/>
              <a:t>rts</a:t>
            </a:r>
            <a:r>
              <a:rPr lang="en-US" altLang="zh-CN" sz="2400" dirty="0"/>
              <a:t>&lt;0 </a:t>
            </a:r>
          </a:p>
        </p:txBody>
      </p:sp>
      <p:sp>
        <p:nvSpPr>
          <p:cNvPr id="83978" name="Text Box 12"/>
          <p:cNvSpPr txBox="1"/>
          <p:nvPr/>
        </p:nvSpPr>
        <p:spPr>
          <a:xfrm>
            <a:off x="7520305" y="2080895"/>
            <a:ext cx="8680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(3-50)</a:t>
            </a:r>
          </a:p>
        </p:txBody>
      </p:sp>
      <p:sp>
        <p:nvSpPr>
          <p:cNvPr id="83979" name="Text Box 13"/>
          <p:cNvSpPr txBox="1"/>
          <p:nvPr/>
        </p:nvSpPr>
        <p:spPr>
          <a:xfrm>
            <a:off x="7928610" y="5273040"/>
            <a:ext cx="8680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(3-51)</a:t>
            </a:r>
          </a:p>
        </p:txBody>
      </p:sp>
      <p:sp>
        <p:nvSpPr>
          <p:cNvPr id="83976" name="Text Box 10"/>
          <p:cNvSpPr txBox="1"/>
          <p:nvPr/>
        </p:nvSpPr>
        <p:spPr>
          <a:xfrm>
            <a:off x="6768465" y="4552315"/>
            <a:ext cx="148844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t>h</a:t>
            </a:r>
            <a:r>
              <a:rPr lang="en-US" altLang="zh-CN" sz="2400" baseline="-25000" dirty="0"/>
              <a:t>Roof</a:t>
            </a:r>
            <a:r>
              <a:rPr lang="zh-CN" altLang="en-US" sz="2400" dirty="0"/>
              <a:t>＞</a:t>
            </a:r>
            <a:r>
              <a:rPr lang="en-US" altLang="zh-CN" sz="2400" i="1" dirty="0"/>
              <a:t>h</a:t>
            </a:r>
            <a:r>
              <a:rPr lang="en-US" altLang="zh-CN" sz="2400" baseline="-25000" dirty="0"/>
              <a:t>m</a:t>
            </a:r>
            <a:r>
              <a:rPr lang="en-US" altLang="zh-CN" sz="2400" dirty="0"/>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type="body" idx="1"/>
          </p:nvPr>
        </p:nvSpPr>
        <p:spPr/>
        <p:txBody>
          <a:bodyPr/>
          <a:lstStyle/>
          <a:p>
            <a:endParaRPr lang="zh-CN" altLang="zh-CN"/>
          </a:p>
        </p:txBody>
      </p:sp>
      <p:sp>
        <p:nvSpPr>
          <p:cNvPr id="3" name="Text Box 4"/>
          <p:cNvSpPr txBox="1"/>
          <p:nvPr/>
        </p:nvSpPr>
        <p:spPr>
          <a:xfrm>
            <a:off x="650875" y="1038225"/>
            <a:ext cx="334010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决定</a:t>
            </a:r>
            <a:r>
              <a:rPr lang="en-US" altLang="zh-CN" sz="2400" i="1" dirty="0"/>
              <a:t>L</a:t>
            </a:r>
            <a:r>
              <a:rPr lang="en-US" altLang="zh-CN" sz="2400" baseline="-25000" dirty="0"/>
              <a:t>rts</a:t>
            </a:r>
            <a:r>
              <a:rPr lang="zh-CN" altLang="en-US" sz="2400" dirty="0"/>
              <a:t>的各项参数如下： </a:t>
            </a:r>
          </a:p>
        </p:txBody>
      </p:sp>
      <p:grpSp>
        <p:nvGrpSpPr>
          <p:cNvPr id="4" name="Group 13"/>
          <p:cNvGrpSpPr/>
          <p:nvPr/>
        </p:nvGrpSpPr>
        <p:grpSpPr>
          <a:xfrm>
            <a:off x="1821180" y="1701800"/>
            <a:ext cx="5623560" cy="1694477"/>
            <a:chOff x="1106" y="960"/>
            <a:chExt cx="3906" cy="1121"/>
          </a:xfrm>
        </p:grpSpPr>
        <p:graphicFrame>
          <p:nvGraphicFramePr>
            <p:cNvPr id="5" name="Object 5"/>
            <p:cNvGraphicFramePr>
              <a:graphicFrameLocks noChangeAspect="1"/>
            </p:cNvGraphicFramePr>
            <p:nvPr/>
          </p:nvGraphicFramePr>
          <p:xfrm>
            <a:off x="1106" y="1085"/>
            <a:ext cx="2155" cy="895"/>
          </p:xfrm>
          <a:graphic>
            <a:graphicData uri="http://schemas.openxmlformats.org/presentationml/2006/ole">
              <mc:AlternateContent xmlns:mc="http://schemas.openxmlformats.org/markup-compatibility/2006">
                <mc:Choice xmlns:v="urn:schemas-microsoft-com:vml" Requires="v">
                  <p:oleObj spid="_x0000_s39938" r:id="rId3" imgW="1497965" imgH="622300" progId="Equation.3">
                    <p:embed/>
                  </p:oleObj>
                </mc:Choice>
                <mc:Fallback>
                  <p:oleObj r:id="rId3" imgW="1497965" imgH="622300" progId="Equation.3">
                    <p:embed/>
                    <p:pic>
                      <p:nvPicPr>
                        <p:cNvPr id="0" name="图片 3132"/>
                        <p:cNvPicPr/>
                        <p:nvPr/>
                      </p:nvPicPr>
                      <p:blipFill>
                        <a:blip r:embed="rId4"/>
                        <a:stretch>
                          <a:fillRect/>
                        </a:stretch>
                      </p:blipFill>
                      <p:spPr>
                        <a:xfrm>
                          <a:off x="1106" y="1085"/>
                          <a:ext cx="2155" cy="895"/>
                        </a:xfrm>
                        <a:prstGeom prst="rect">
                          <a:avLst/>
                        </a:prstGeom>
                        <a:noFill/>
                        <a:ln w="38100">
                          <a:noFill/>
                          <a:miter/>
                        </a:ln>
                      </p:spPr>
                    </p:pic>
                  </p:oleObj>
                </mc:Fallback>
              </mc:AlternateContent>
            </a:graphicData>
          </a:graphic>
        </p:graphicFrame>
        <p:sp>
          <p:nvSpPr>
            <p:cNvPr id="7" name="Text Box 6"/>
            <p:cNvSpPr txBox="1"/>
            <p:nvPr/>
          </p:nvSpPr>
          <p:spPr>
            <a:xfrm>
              <a:off x="3456" y="960"/>
              <a:ext cx="1412" cy="3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0°≤</a:t>
              </a:r>
              <a:r>
                <a:rPr lang="en-US" altLang="zh-CN" sz="2400" i="1" dirty="0"/>
                <a:t>φ</a:t>
              </a:r>
              <a:r>
                <a:rPr lang="zh-CN" altLang="en-US" sz="2400" dirty="0"/>
                <a:t>＜</a:t>
              </a:r>
              <a:r>
                <a:rPr lang="en-US" altLang="zh-CN" sz="2400" dirty="0"/>
                <a:t>35° </a:t>
              </a:r>
            </a:p>
          </p:txBody>
        </p:sp>
        <p:sp>
          <p:nvSpPr>
            <p:cNvPr id="8" name="Text Box 7"/>
            <p:cNvSpPr txBox="1"/>
            <p:nvPr/>
          </p:nvSpPr>
          <p:spPr>
            <a:xfrm>
              <a:off x="3446" y="1344"/>
              <a:ext cx="1556" cy="3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 35°≤</a:t>
              </a:r>
              <a:r>
                <a:rPr lang="en-US" altLang="zh-CN" sz="2400" i="1" dirty="0"/>
                <a:t>φ</a:t>
              </a:r>
              <a:r>
                <a:rPr lang="zh-CN" altLang="en-US" sz="2400" dirty="0"/>
                <a:t>＜</a:t>
              </a:r>
              <a:r>
                <a:rPr lang="en-US" altLang="zh-CN" sz="2400" dirty="0"/>
                <a:t>55° </a:t>
              </a:r>
            </a:p>
          </p:txBody>
        </p:sp>
        <p:sp>
          <p:nvSpPr>
            <p:cNvPr id="9" name="Text Box 8"/>
            <p:cNvSpPr txBox="1"/>
            <p:nvPr/>
          </p:nvSpPr>
          <p:spPr>
            <a:xfrm>
              <a:off x="3456" y="1776"/>
              <a:ext cx="1556" cy="3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 55°≤</a:t>
              </a:r>
              <a:r>
                <a:rPr lang="en-US" altLang="zh-CN" sz="2400" i="1" dirty="0"/>
                <a:t>φ</a:t>
              </a:r>
              <a:r>
                <a:rPr lang="zh-CN" altLang="en-US" sz="2400" dirty="0"/>
                <a:t>＜</a:t>
              </a:r>
              <a:r>
                <a:rPr lang="en-US" altLang="zh-CN" sz="2400" dirty="0"/>
                <a:t>90° </a:t>
              </a:r>
            </a:p>
          </p:txBody>
        </p:sp>
      </p:grpSp>
      <p:sp>
        <p:nvSpPr>
          <p:cNvPr id="10" name="Text Box 10"/>
          <p:cNvSpPr txBox="1"/>
          <p:nvPr/>
        </p:nvSpPr>
        <p:spPr>
          <a:xfrm>
            <a:off x="3508375" y="3641725"/>
            <a:ext cx="2349500"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200000"/>
              </a:lnSpc>
              <a:spcBef>
                <a:spcPct val="0"/>
              </a:spcBef>
              <a:buNone/>
            </a:pPr>
            <a:r>
              <a:rPr lang="en-US" altLang="zh-CN" sz="2400" dirty="0"/>
              <a:t>Δ</a:t>
            </a:r>
            <a:r>
              <a:rPr lang="en-US" altLang="zh-CN" sz="2400" i="1" dirty="0"/>
              <a:t>h</a:t>
            </a:r>
            <a:r>
              <a:rPr lang="en-US" altLang="zh-CN" sz="2400" baseline="-25000" dirty="0"/>
              <a:t>m</a:t>
            </a:r>
            <a:r>
              <a:rPr lang="en-US" altLang="zh-CN" sz="2400" dirty="0"/>
              <a:t>=</a:t>
            </a:r>
            <a:r>
              <a:rPr lang="en-US" altLang="zh-CN" sz="2400" i="1" dirty="0"/>
              <a:t>h</a:t>
            </a:r>
            <a:r>
              <a:rPr lang="en-US" altLang="zh-CN" sz="2400" baseline="-25000" dirty="0"/>
              <a:t>Roof</a:t>
            </a:r>
            <a:r>
              <a:rPr lang="zh-CN" altLang="en-US" sz="2400" dirty="0"/>
              <a:t>－</a:t>
            </a:r>
            <a:r>
              <a:rPr lang="en-US" altLang="zh-CN" sz="2400" i="1" dirty="0"/>
              <a:t>h</a:t>
            </a:r>
            <a:r>
              <a:rPr lang="en-US" altLang="zh-CN" sz="2400" baseline="-25000" dirty="0"/>
              <a:t>m</a:t>
            </a:r>
            <a:r>
              <a:rPr lang="en-US" altLang="zh-CN" sz="2400" b="1" dirty="0"/>
              <a:t>                               </a:t>
            </a:r>
            <a:endParaRPr lang="en-US" altLang="zh-CN" sz="2400" b="1" baseline="-25000" dirty="0"/>
          </a:p>
        </p:txBody>
      </p:sp>
      <p:sp>
        <p:nvSpPr>
          <p:cNvPr id="11" name="Text Box 12"/>
          <p:cNvSpPr txBox="1"/>
          <p:nvPr/>
        </p:nvSpPr>
        <p:spPr>
          <a:xfrm>
            <a:off x="753110" y="4817110"/>
            <a:ext cx="7052310" cy="5708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30000"/>
              </a:lnSpc>
              <a:spcBef>
                <a:spcPct val="0"/>
              </a:spcBef>
              <a:buNone/>
            </a:pPr>
            <a:r>
              <a:rPr lang="zh-CN" altLang="en-US" sz="2400" dirty="0"/>
              <a:t>式中： </a:t>
            </a:r>
            <a:r>
              <a:rPr lang="en-US" altLang="zh-CN" sz="2400" i="1" dirty="0"/>
              <a:t>φ</a:t>
            </a:r>
            <a:r>
              <a:rPr lang="zh-CN" altLang="en-US" sz="2400" dirty="0"/>
              <a:t>的单位为度（</a:t>
            </a:r>
            <a:r>
              <a:rPr lang="en-US" altLang="zh-CN" sz="2400" dirty="0"/>
              <a:t>°</a:t>
            </a:r>
            <a:r>
              <a:rPr lang="zh-CN" altLang="en-US" sz="2400" dirty="0"/>
              <a:t>）。 </a:t>
            </a:r>
          </a:p>
        </p:txBody>
      </p:sp>
      <p:sp>
        <p:nvSpPr>
          <p:cNvPr id="12" name="Text Box 14"/>
          <p:cNvSpPr txBox="1"/>
          <p:nvPr/>
        </p:nvSpPr>
        <p:spPr>
          <a:xfrm>
            <a:off x="7966075" y="2333625"/>
            <a:ext cx="85725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(3-52)</a:t>
            </a:r>
          </a:p>
        </p:txBody>
      </p:sp>
      <p:sp>
        <p:nvSpPr>
          <p:cNvPr id="13" name="Text Box 14"/>
          <p:cNvSpPr txBox="1"/>
          <p:nvPr/>
        </p:nvSpPr>
        <p:spPr>
          <a:xfrm>
            <a:off x="8021955" y="3826510"/>
            <a:ext cx="85725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(3-53)</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endParaRPr lang="zh-CN" altLang="zh-CN"/>
          </a:p>
        </p:txBody>
      </p:sp>
      <p:sp>
        <p:nvSpPr>
          <p:cNvPr id="471043" name="Rectangle 3"/>
          <p:cNvSpPr>
            <a:spLocks noGrp="1" noChangeArrowheads="1"/>
          </p:cNvSpPr>
          <p:nvPr>
            <p:ph type="body" idx="1"/>
          </p:nvPr>
        </p:nvSpPr>
        <p:spPr/>
        <p:txBody>
          <a:bodyPr/>
          <a:lstStyle/>
          <a:p>
            <a:endParaRPr lang="zh-CN" altLang="zh-CN"/>
          </a:p>
        </p:txBody>
      </p:sp>
      <p:sp>
        <p:nvSpPr>
          <p:cNvPr id="2" name="Text Box 4"/>
          <p:cNvSpPr txBox="1"/>
          <p:nvPr/>
        </p:nvSpPr>
        <p:spPr>
          <a:xfrm>
            <a:off x="772160" y="971550"/>
            <a:ext cx="480885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③ </a:t>
            </a:r>
            <a:r>
              <a:rPr lang="en-US" altLang="zh-CN" sz="2400" i="1" dirty="0"/>
              <a:t>L</a:t>
            </a:r>
            <a:r>
              <a:rPr lang="en-US" altLang="zh-CN" sz="2400" baseline="-25000" dirty="0"/>
              <a:t>msd</a:t>
            </a:r>
            <a:r>
              <a:rPr lang="en-US" altLang="zh-CN" sz="2400" dirty="0"/>
              <a:t>——</a:t>
            </a:r>
            <a:r>
              <a:rPr lang="zh-CN" altLang="en-US" sz="2400" dirty="0"/>
              <a:t>多重屏障的绕射损耗： </a:t>
            </a:r>
          </a:p>
        </p:txBody>
      </p:sp>
      <p:graphicFrame>
        <p:nvGraphicFramePr>
          <p:cNvPr id="3" name="Object 5"/>
          <p:cNvGraphicFramePr>
            <a:graphicFrameLocks noChangeAspect="1"/>
          </p:cNvGraphicFramePr>
          <p:nvPr/>
        </p:nvGraphicFramePr>
        <p:xfrm>
          <a:off x="1350010" y="1898650"/>
          <a:ext cx="6172200" cy="1127125"/>
        </p:xfrm>
        <a:graphic>
          <a:graphicData uri="http://schemas.openxmlformats.org/presentationml/2006/ole">
            <mc:AlternateContent xmlns:mc="http://schemas.openxmlformats.org/markup-compatibility/2006">
              <mc:Choice xmlns:v="urn:schemas-microsoft-com:vml" Requires="v">
                <p:oleObj spid="_x0000_s40963" r:id="rId3" imgW="2641600" imgH="482600" progId="Equation.3">
                  <p:embed/>
                </p:oleObj>
              </mc:Choice>
              <mc:Fallback>
                <p:oleObj r:id="rId3" imgW="2641600" imgH="482600" progId="Equation.3">
                  <p:embed/>
                  <p:pic>
                    <p:nvPicPr>
                      <p:cNvPr id="0" name="图片 3133"/>
                      <p:cNvPicPr/>
                      <p:nvPr/>
                    </p:nvPicPr>
                    <p:blipFill>
                      <a:blip r:embed="rId4"/>
                      <a:stretch>
                        <a:fillRect/>
                      </a:stretch>
                    </p:blipFill>
                    <p:spPr>
                      <a:xfrm>
                        <a:off x="1350010" y="1898650"/>
                        <a:ext cx="6172200" cy="1127125"/>
                      </a:xfrm>
                      <a:prstGeom prst="rect">
                        <a:avLst/>
                      </a:prstGeom>
                      <a:noFill/>
                      <a:ln w="38100">
                        <a:noFill/>
                        <a:miter/>
                      </a:ln>
                    </p:spPr>
                  </p:pic>
                </p:oleObj>
              </mc:Fallback>
            </mc:AlternateContent>
          </a:graphicData>
        </a:graphic>
      </p:graphicFrame>
      <p:sp>
        <p:nvSpPr>
          <p:cNvPr id="5" name="Text Box 7"/>
          <p:cNvSpPr txBox="1"/>
          <p:nvPr/>
        </p:nvSpPr>
        <p:spPr>
          <a:xfrm>
            <a:off x="391160" y="3714750"/>
            <a:ext cx="381825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决定</a:t>
            </a:r>
            <a:r>
              <a:rPr lang="en-US" altLang="zh-CN" sz="2400" i="1" dirty="0"/>
              <a:t>L</a:t>
            </a:r>
            <a:r>
              <a:rPr lang="en-US" altLang="zh-CN" sz="2400" baseline="-25000" dirty="0"/>
              <a:t>msd</a:t>
            </a:r>
            <a:r>
              <a:rPr lang="zh-CN" altLang="en-US" sz="2400" dirty="0"/>
              <a:t>的各项参数如下： </a:t>
            </a:r>
          </a:p>
        </p:txBody>
      </p:sp>
      <p:graphicFrame>
        <p:nvGraphicFramePr>
          <p:cNvPr id="6" name="Object 8"/>
          <p:cNvGraphicFramePr>
            <a:graphicFrameLocks noChangeAspect="1"/>
          </p:cNvGraphicFramePr>
          <p:nvPr/>
        </p:nvGraphicFramePr>
        <p:xfrm>
          <a:off x="1623060" y="4761230"/>
          <a:ext cx="3021330" cy="996950"/>
        </p:xfrm>
        <a:graphic>
          <a:graphicData uri="http://schemas.openxmlformats.org/presentationml/2006/ole">
            <mc:AlternateContent xmlns:mc="http://schemas.openxmlformats.org/markup-compatibility/2006">
              <mc:Choice xmlns:v="urn:schemas-microsoft-com:vml" Requires="v">
                <p:oleObj spid="_x0000_s40964" r:id="rId5" imgW="1270000" imgH="419100" progId="Equation.3">
                  <p:embed/>
                </p:oleObj>
              </mc:Choice>
              <mc:Fallback>
                <p:oleObj r:id="rId5" imgW="1270000" imgH="419100" progId="Equation.3">
                  <p:embed/>
                  <p:pic>
                    <p:nvPicPr>
                      <p:cNvPr id="0" name="图片 3134"/>
                      <p:cNvPicPr/>
                      <p:nvPr/>
                    </p:nvPicPr>
                    <p:blipFill>
                      <a:blip r:embed="rId6"/>
                      <a:stretch>
                        <a:fillRect/>
                      </a:stretch>
                    </p:blipFill>
                    <p:spPr>
                      <a:xfrm>
                        <a:off x="1623060" y="4761230"/>
                        <a:ext cx="3021330" cy="996950"/>
                      </a:xfrm>
                      <a:prstGeom prst="rect">
                        <a:avLst/>
                      </a:prstGeom>
                      <a:noFill/>
                      <a:ln w="38100">
                        <a:noFill/>
                        <a:miter/>
                      </a:ln>
                    </p:spPr>
                  </p:pic>
                </p:oleObj>
              </mc:Fallback>
            </mc:AlternateContent>
          </a:graphicData>
        </a:graphic>
      </p:graphicFrame>
      <p:sp>
        <p:nvSpPr>
          <p:cNvPr id="8" name="Text Box 9"/>
          <p:cNvSpPr txBox="1"/>
          <p:nvPr/>
        </p:nvSpPr>
        <p:spPr>
          <a:xfrm>
            <a:off x="5252085" y="4672330"/>
            <a:ext cx="1428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 </a:t>
            </a:r>
            <a:r>
              <a:rPr lang="en-US" altLang="zh-CN" sz="2400" i="1" dirty="0"/>
              <a:t>h</a:t>
            </a:r>
            <a:r>
              <a:rPr lang="en-US" altLang="zh-CN" sz="2400" baseline="-25000" dirty="0"/>
              <a:t>b</a:t>
            </a:r>
            <a:r>
              <a:rPr lang="zh-CN" altLang="en-US" sz="2400" dirty="0"/>
              <a:t>＞</a:t>
            </a:r>
            <a:r>
              <a:rPr lang="en-US" altLang="zh-CN" sz="2400" i="1" dirty="0"/>
              <a:t>h</a:t>
            </a:r>
            <a:r>
              <a:rPr lang="en-US" altLang="zh-CN" sz="2400" baseline="-25000" dirty="0"/>
              <a:t>Roof </a:t>
            </a:r>
          </a:p>
        </p:txBody>
      </p:sp>
      <p:sp>
        <p:nvSpPr>
          <p:cNvPr id="9" name="Text Box 10"/>
          <p:cNvSpPr txBox="1"/>
          <p:nvPr/>
        </p:nvSpPr>
        <p:spPr>
          <a:xfrm>
            <a:off x="5344160" y="5358130"/>
            <a:ext cx="1377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t>h</a:t>
            </a:r>
            <a:r>
              <a:rPr lang="en-US" altLang="zh-CN" sz="2400" baseline="-25000" dirty="0"/>
              <a:t>b</a:t>
            </a:r>
            <a:r>
              <a:rPr lang="en-US" altLang="zh-CN" sz="2400" dirty="0"/>
              <a:t>≤</a:t>
            </a:r>
            <a:r>
              <a:rPr lang="en-US" altLang="zh-CN" sz="2400" i="1" dirty="0"/>
              <a:t>h</a:t>
            </a:r>
            <a:r>
              <a:rPr lang="en-US" altLang="zh-CN" sz="2400" baseline="-25000" dirty="0"/>
              <a:t>Roof</a:t>
            </a:r>
            <a:r>
              <a:rPr lang="en-US" altLang="zh-CN" sz="2400" dirty="0"/>
              <a:t> </a:t>
            </a:r>
          </a:p>
        </p:txBody>
      </p:sp>
      <p:sp>
        <p:nvSpPr>
          <p:cNvPr id="10" name="Text Box 11"/>
          <p:cNvSpPr txBox="1"/>
          <p:nvPr/>
        </p:nvSpPr>
        <p:spPr>
          <a:xfrm>
            <a:off x="7553960" y="2419350"/>
            <a:ext cx="944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(3-54)</a:t>
            </a:r>
          </a:p>
        </p:txBody>
      </p:sp>
      <p:sp>
        <p:nvSpPr>
          <p:cNvPr id="11" name="Text Box 12"/>
          <p:cNvSpPr txBox="1"/>
          <p:nvPr/>
        </p:nvSpPr>
        <p:spPr>
          <a:xfrm>
            <a:off x="7630160" y="5162550"/>
            <a:ext cx="944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endParaRPr lang="zh-CN" altLang="zh-CN"/>
          </a:p>
        </p:txBody>
      </p:sp>
      <p:sp>
        <p:nvSpPr>
          <p:cNvPr id="47206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887730" y="657225"/>
            <a:ext cx="7369175" cy="4601210"/>
          </a:xfrm>
          <a:prstGeom prst="rect">
            <a:avLst/>
          </a:prstGeom>
        </p:spPr>
      </p:pic>
      <p:sp>
        <p:nvSpPr>
          <p:cNvPr id="3" name="文本框 2"/>
          <p:cNvSpPr txBox="1"/>
          <p:nvPr/>
        </p:nvSpPr>
        <p:spPr>
          <a:xfrm>
            <a:off x="424180" y="5342255"/>
            <a:ext cx="7490460" cy="829945"/>
          </a:xfrm>
          <a:prstGeom prst="rect">
            <a:avLst/>
          </a:prstGeom>
          <a:noFill/>
        </p:spPr>
        <p:txBody>
          <a:bodyPr wrap="square" rtlCol="0" anchor="t">
            <a:spAutoFit/>
          </a:bodyPr>
          <a:lstStyle/>
          <a:p>
            <a:r>
              <a:rPr lang="zh-CN" altLang="en-US" dirty="0">
                <a:sym typeface="+mn-ea"/>
              </a:rPr>
              <a:t>式中：</a:t>
            </a:r>
            <a:r>
              <a:rPr lang="en-US" altLang="zh-CN" dirty="0">
                <a:sym typeface="+mn-ea"/>
              </a:rPr>
              <a:t>Δ</a:t>
            </a:r>
            <a:r>
              <a:rPr lang="en-US" altLang="zh-CN" i="1" dirty="0">
                <a:sym typeface="+mn-ea"/>
              </a:rPr>
              <a:t>h</a:t>
            </a:r>
            <a:r>
              <a:rPr lang="en-US" altLang="zh-CN" baseline="-25000" dirty="0">
                <a:sym typeface="+mn-ea"/>
              </a:rPr>
              <a:t>b</a:t>
            </a:r>
            <a:r>
              <a:rPr lang="zh-CN" altLang="en-US" dirty="0">
                <a:sym typeface="+mn-ea"/>
              </a:rPr>
              <a:t>、</a:t>
            </a:r>
            <a:r>
              <a:rPr lang="en-US" altLang="zh-CN" i="1" dirty="0">
                <a:sym typeface="+mn-ea"/>
              </a:rPr>
              <a:t>h</a:t>
            </a:r>
            <a:r>
              <a:rPr lang="en-US" altLang="zh-CN" baseline="-25000" dirty="0">
                <a:sym typeface="+mn-ea"/>
              </a:rPr>
              <a:t>Roof</a:t>
            </a:r>
            <a:r>
              <a:rPr lang="zh-CN" altLang="en-US" dirty="0">
                <a:sym typeface="+mn-ea"/>
              </a:rPr>
              <a:t>的单位用</a:t>
            </a:r>
            <a:r>
              <a:rPr lang="en-US" altLang="zh-CN" dirty="0">
                <a:sym typeface="+mn-ea"/>
              </a:rPr>
              <a:t>m</a:t>
            </a:r>
            <a:r>
              <a:rPr lang="zh-CN" altLang="en-US" dirty="0">
                <a:sym typeface="+mn-ea"/>
              </a:rPr>
              <a:t>，</a:t>
            </a:r>
            <a:r>
              <a:rPr lang="en-US" altLang="zh-CN" i="1" dirty="0">
                <a:sym typeface="+mn-ea"/>
              </a:rPr>
              <a:t>f</a:t>
            </a:r>
            <a:r>
              <a:rPr lang="zh-CN" altLang="en-US" dirty="0">
                <a:sym typeface="+mn-ea"/>
              </a:rPr>
              <a:t>的单位用</a:t>
            </a:r>
            <a:r>
              <a:rPr lang="en-US" altLang="zh-CN" dirty="0">
                <a:sym typeface="+mn-ea"/>
              </a:rPr>
              <a:t>MHz</a:t>
            </a:r>
            <a:r>
              <a:rPr lang="zh-CN" altLang="en-US" dirty="0">
                <a:sym typeface="+mn-ea"/>
              </a:rPr>
              <a:t>，</a:t>
            </a:r>
            <a:r>
              <a:rPr lang="en-US" altLang="zh-CN" i="1" dirty="0">
                <a:sym typeface="+mn-ea"/>
              </a:rPr>
              <a:t>d</a:t>
            </a:r>
            <a:r>
              <a:rPr lang="zh-CN" altLang="en-US" dirty="0">
                <a:sym typeface="+mn-ea"/>
              </a:rPr>
              <a:t>的单位用</a:t>
            </a:r>
            <a:r>
              <a:rPr lang="en-US" altLang="zh-CN" dirty="0">
                <a:sym typeface="+mn-ea"/>
              </a:rPr>
              <a:t>km</a:t>
            </a:r>
            <a:r>
              <a:rPr lang="zh-CN" altLang="en-US" dirty="0">
                <a:sym typeface="+mn-ea"/>
              </a:rPr>
              <a:t>。</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COST-231-Walfish-Ikegami</a:t>
            </a:r>
            <a:r>
              <a:rPr lang="zh-CN" altLang="en-US" dirty="0">
                <a:sym typeface="+mn-ea"/>
              </a:rPr>
              <a:t>计算模式应用于</a:t>
            </a:r>
            <a:r>
              <a:rPr lang="en-US" altLang="zh-CN" i="1" dirty="0">
                <a:sym typeface="+mn-ea"/>
              </a:rPr>
              <a:t>h</a:t>
            </a:r>
            <a:r>
              <a:rPr lang="en-US" altLang="zh-CN" baseline="-25000" dirty="0">
                <a:sym typeface="+mn-ea"/>
              </a:rPr>
              <a:t>b</a:t>
            </a:r>
            <a:r>
              <a:rPr lang="en-US" altLang="zh-CN" dirty="0">
                <a:sym typeface="+mn-ea"/>
              </a:rPr>
              <a:t>&lt;&lt;</a:t>
            </a:r>
            <a:r>
              <a:rPr lang="en-US" altLang="zh-CN" i="1" dirty="0">
                <a:sym typeface="+mn-ea"/>
              </a:rPr>
              <a:t>h</a:t>
            </a:r>
            <a:r>
              <a:rPr lang="en-US" altLang="zh-CN" baseline="-25000" dirty="0">
                <a:sym typeface="+mn-ea"/>
              </a:rPr>
              <a:t>Roof</a:t>
            </a:r>
            <a:r>
              <a:rPr lang="zh-CN" altLang="en-US" dirty="0">
                <a:sym typeface="+mn-ea"/>
              </a:rPr>
              <a:t>时，计算结果误差较大。</a:t>
            </a:r>
            <a:r>
              <a:rPr lang="zh-CN" altLang="en-US" dirty="0"/>
              <a:t/>
            </a:r>
            <a:br>
              <a:rPr lang="zh-CN" altLang="en-US" dirty="0"/>
            </a:br>
            <a:r>
              <a:rPr lang="zh-CN" altLang="en-US" dirty="0">
                <a:sym typeface="+mn-ea"/>
              </a:rPr>
              <a:t>        在同一条件下，</a:t>
            </a:r>
            <a:r>
              <a:rPr lang="en-US" altLang="zh-CN" i="1" dirty="0">
                <a:sym typeface="+mn-ea"/>
              </a:rPr>
              <a:t>f</a:t>
            </a:r>
            <a:r>
              <a:rPr lang="en-US" altLang="zh-CN" dirty="0">
                <a:sym typeface="+mn-ea"/>
              </a:rPr>
              <a:t>=1800 MHz</a:t>
            </a:r>
            <a:r>
              <a:rPr lang="zh-CN" altLang="en-US" dirty="0">
                <a:sym typeface="+mn-ea"/>
              </a:rPr>
              <a:t>的传输损耗可用</a:t>
            </a:r>
            <a:r>
              <a:rPr lang="en-US" altLang="zh-CN" dirty="0">
                <a:sym typeface="+mn-ea"/>
              </a:rPr>
              <a:t>900 MHz</a:t>
            </a:r>
            <a:r>
              <a:rPr lang="zh-CN" altLang="en-US" dirty="0">
                <a:sym typeface="+mn-ea"/>
              </a:rPr>
              <a:t>的损耗值求得，即</a:t>
            </a:r>
            <a:br>
              <a:rPr lang="zh-CN" altLang="en-US" dirty="0">
                <a:sym typeface="+mn-ea"/>
              </a:rPr>
            </a:br>
            <a:r>
              <a:rPr lang="zh-CN" altLang="en-US" dirty="0">
                <a:sym typeface="+mn-ea"/>
              </a:rPr>
              <a:t>                                   </a:t>
            </a:r>
            <a:r>
              <a:rPr lang="en-US" altLang="zh-CN" i="1" dirty="0">
                <a:sym typeface="+mn-ea"/>
              </a:rPr>
              <a:t>L</a:t>
            </a:r>
            <a:r>
              <a:rPr lang="en-US" altLang="zh-CN" baseline="-25000" dirty="0">
                <a:sym typeface="+mn-ea"/>
              </a:rPr>
              <a:t>1800</a:t>
            </a:r>
            <a:r>
              <a:rPr lang="en-US" altLang="zh-CN" dirty="0">
                <a:sym typeface="+mn-ea"/>
              </a:rPr>
              <a:t>=</a:t>
            </a:r>
            <a:r>
              <a:rPr lang="en-US" altLang="zh-CN" i="1" dirty="0">
                <a:sym typeface="+mn-ea"/>
              </a:rPr>
              <a:t>L</a:t>
            </a:r>
            <a:r>
              <a:rPr lang="en-US" altLang="zh-CN" baseline="-25000" dirty="0">
                <a:sym typeface="+mn-ea"/>
              </a:rPr>
              <a:t>900</a:t>
            </a:r>
            <a:r>
              <a:rPr lang="en-US" altLang="zh-CN" dirty="0">
                <a:sym typeface="+mn-ea"/>
              </a:rPr>
              <a:t>+10dB </a:t>
            </a:r>
            <a:br>
              <a:rPr lang="en-US" altLang="zh-CN" dirty="0">
                <a:sym typeface="+mn-ea"/>
              </a:rPr>
            </a:br>
            <a:r>
              <a:rPr lang="en-US" altLang="zh-CN" dirty="0">
                <a:sym typeface="+mn-ea"/>
              </a:rPr>
              <a:t/>
            </a:r>
            <a:br>
              <a:rPr lang="en-US" altLang="zh-CN" dirty="0">
                <a:sym typeface="+mn-ea"/>
              </a:rPr>
            </a:br>
            <a:r>
              <a:rPr lang="en-US" altLang="zh-CN" dirty="0">
                <a:sym typeface="+mn-ea"/>
              </a:rPr>
              <a:t>　</a:t>
            </a:r>
            <a:r>
              <a:rPr lang="zh-CN" altLang="en-US" dirty="0">
                <a:sym typeface="+mn-ea"/>
              </a:rPr>
              <a:t>　以上微蜂窝覆盖区预测计算的适用条件是：</a:t>
            </a:r>
            <a:r>
              <a:rPr lang="en-US" altLang="zh-CN" i="1" dirty="0">
                <a:sym typeface="+mn-ea"/>
              </a:rPr>
              <a:t>f</a:t>
            </a:r>
            <a:r>
              <a:rPr lang="zh-CN" altLang="en-US" dirty="0">
                <a:sym typeface="+mn-ea"/>
              </a:rPr>
              <a:t>的范围为（</a:t>
            </a:r>
            <a:r>
              <a:rPr lang="en-US" altLang="zh-CN" dirty="0">
                <a:sym typeface="+mn-ea"/>
              </a:rPr>
              <a:t>800~2000</a:t>
            </a:r>
            <a:r>
              <a:rPr lang="zh-CN" altLang="en-US" dirty="0">
                <a:sym typeface="+mn-ea"/>
              </a:rPr>
              <a:t>）</a:t>
            </a:r>
            <a:r>
              <a:rPr lang="en-US" altLang="zh-CN" dirty="0">
                <a:sym typeface="+mn-ea"/>
              </a:rPr>
              <a:t>MHz</a:t>
            </a:r>
            <a:r>
              <a:rPr lang="zh-CN" altLang="en-US" dirty="0">
                <a:sym typeface="+mn-ea"/>
              </a:rPr>
              <a:t>；</a:t>
            </a:r>
            <a:r>
              <a:rPr lang="en-US" altLang="zh-CN" i="1" dirty="0">
                <a:sym typeface="+mn-ea"/>
              </a:rPr>
              <a:t>h</a:t>
            </a:r>
            <a:r>
              <a:rPr lang="en-US" altLang="zh-CN" baseline="-25000" dirty="0">
                <a:sym typeface="+mn-ea"/>
              </a:rPr>
              <a:t>b</a:t>
            </a:r>
            <a:r>
              <a:rPr lang="zh-CN" altLang="en-US" dirty="0">
                <a:sym typeface="+mn-ea"/>
              </a:rPr>
              <a:t>的范围为（</a:t>
            </a:r>
            <a:r>
              <a:rPr lang="en-US" altLang="zh-CN" dirty="0">
                <a:sym typeface="+mn-ea"/>
              </a:rPr>
              <a:t>4~50</a:t>
            </a:r>
            <a:r>
              <a:rPr lang="zh-CN" altLang="en-US" dirty="0">
                <a:sym typeface="+mn-ea"/>
              </a:rPr>
              <a:t>）</a:t>
            </a:r>
            <a:r>
              <a:rPr lang="en-US" altLang="zh-CN" dirty="0">
                <a:sym typeface="+mn-ea"/>
              </a:rPr>
              <a:t>m</a:t>
            </a:r>
            <a:r>
              <a:rPr lang="zh-CN" altLang="en-US" dirty="0">
                <a:sym typeface="+mn-ea"/>
              </a:rPr>
              <a:t>；</a:t>
            </a:r>
            <a:r>
              <a:rPr lang="en-US" altLang="zh-CN" i="1" dirty="0">
                <a:sym typeface="+mn-ea"/>
              </a:rPr>
              <a:t>h</a:t>
            </a:r>
            <a:r>
              <a:rPr lang="en-US" altLang="zh-CN" baseline="-25000" dirty="0">
                <a:sym typeface="+mn-ea"/>
              </a:rPr>
              <a:t>m</a:t>
            </a:r>
            <a:r>
              <a:rPr lang="zh-CN" altLang="en-US" dirty="0">
                <a:sym typeface="+mn-ea"/>
              </a:rPr>
              <a:t>的范围为（</a:t>
            </a:r>
            <a:r>
              <a:rPr lang="en-US" altLang="zh-CN" dirty="0">
                <a:sym typeface="+mn-ea"/>
              </a:rPr>
              <a:t>1~3</a:t>
            </a:r>
            <a:r>
              <a:rPr lang="zh-CN" altLang="en-US" dirty="0">
                <a:sym typeface="+mn-ea"/>
              </a:rPr>
              <a:t>）</a:t>
            </a:r>
            <a:r>
              <a:rPr lang="en-US" altLang="zh-CN" dirty="0">
                <a:sym typeface="+mn-ea"/>
              </a:rPr>
              <a:t>m</a:t>
            </a:r>
            <a:r>
              <a:rPr lang="zh-CN" altLang="en-US" dirty="0">
                <a:sym typeface="+mn-ea"/>
              </a:rPr>
              <a:t>；</a:t>
            </a:r>
            <a:r>
              <a:rPr lang="en-US" altLang="zh-CN" i="1" dirty="0">
                <a:sym typeface="+mn-ea"/>
              </a:rPr>
              <a:t>d</a:t>
            </a:r>
            <a:r>
              <a:rPr lang="zh-CN" altLang="en-US" dirty="0">
                <a:sym typeface="+mn-ea"/>
              </a:rPr>
              <a:t>的范围为（</a:t>
            </a:r>
            <a:r>
              <a:rPr lang="en-US" altLang="zh-CN" dirty="0">
                <a:sym typeface="+mn-ea"/>
              </a:rPr>
              <a:t>0.02~5</a:t>
            </a:r>
            <a:r>
              <a:rPr lang="zh-CN" altLang="en-US" dirty="0">
                <a:sym typeface="+mn-ea"/>
              </a:rPr>
              <a:t>）</a:t>
            </a:r>
            <a:r>
              <a:rPr lang="en-US" altLang="zh-CN" dirty="0">
                <a:sym typeface="+mn-ea"/>
              </a:rPr>
              <a:t>km</a:t>
            </a:r>
            <a:r>
              <a:rPr lang="zh-CN" altLang="en-US" dirty="0">
                <a:sym typeface="+mn-ea"/>
              </a:rPr>
              <a:t>。 </a:t>
            </a:r>
            <a:r>
              <a:rPr lang="en-US" altLang="zh-CN" dirty="0"/>
              <a:t/>
            </a:r>
            <a:br>
              <a:rPr lang="en-US" altLang="zh-CN" dirty="0"/>
            </a:br>
            <a:endParaRPr lang="zh-CN" altLang="en-US" dirty="0">
              <a:sym typeface="+mn-ea"/>
            </a:endParaRPr>
          </a:p>
        </p:txBody>
      </p:sp>
      <p:sp>
        <p:nvSpPr>
          <p:cNvPr id="473091" name="Rectangle 3"/>
          <p:cNvSpPr>
            <a:spLocks noGrp="1" noChangeArrowheads="1"/>
          </p:cNvSpPr>
          <p:nvPr>
            <p:ph type="body" idx="1"/>
          </p:nvPr>
        </p:nvSpPr>
        <p:spPr/>
        <p:txBody>
          <a:bodyPr/>
          <a:lstStyle/>
          <a:p>
            <a:endParaRPr lang="zh-CN" altLang="zh-CN"/>
          </a:p>
        </p:txBody>
      </p:sp>
      <p:sp>
        <p:nvSpPr>
          <p:cNvPr id="2" name="Text Box 15"/>
          <p:cNvSpPr txBox="1"/>
          <p:nvPr/>
        </p:nvSpPr>
        <p:spPr>
          <a:xfrm>
            <a:off x="7145655" y="2940685"/>
            <a:ext cx="944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(3-59)</a:t>
            </a:r>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根据菲涅尔绕射理论，可得到障碍物引起的绕射损耗与菲涅尔余隙之间的关系如图</a:t>
            </a:r>
            <a:r>
              <a:rPr lang="en-US" altLang="zh-CN" dirty="0">
                <a:sym typeface="+mn-ea"/>
              </a:rPr>
              <a:t>3-4 </a:t>
            </a:r>
            <a:r>
              <a:rPr lang="zh-CN" altLang="en-US" dirty="0">
                <a:sym typeface="+mn-ea"/>
              </a:rPr>
              <a:t>所示。图中</a:t>
            </a:r>
            <a:r>
              <a:rPr lang="en-US" altLang="zh-CN" dirty="0">
                <a:sym typeface="+mn-ea"/>
              </a:rPr>
              <a:t>, </a:t>
            </a:r>
            <a:r>
              <a:rPr lang="zh-CN" altLang="en-US" dirty="0">
                <a:sym typeface="+mn-ea"/>
              </a:rPr>
              <a:t>横坐标为</a:t>
            </a:r>
            <a:r>
              <a:rPr lang="en-US" altLang="zh-CN" i="1" dirty="0">
                <a:sym typeface="+mn-ea"/>
              </a:rPr>
              <a:t>x</a:t>
            </a:r>
            <a:r>
              <a:rPr lang="en-US" altLang="zh-CN" dirty="0">
                <a:sym typeface="+mn-ea"/>
              </a:rPr>
              <a:t>/</a:t>
            </a:r>
            <a:r>
              <a:rPr lang="en-US" altLang="zh-CN" i="1" dirty="0">
                <a:sym typeface="+mn-ea"/>
              </a:rPr>
              <a:t>x</a:t>
            </a:r>
            <a:r>
              <a:rPr lang="en-US" altLang="zh-CN" baseline="-25000" dirty="0">
                <a:sym typeface="+mn-ea"/>
              </a:rPr>
              <a:t>1</a:t>
            </a:r>
            <a:r>
              <a:rPr lang="zh-CN" altLang="en-US" dirty="0">
                <a:sym typeface="+mn-ea"/>
              </a:rPr>
              <a:t>，</a:t>
            </a:r>
            <a:r>
              <a:rPr lang="en-US" altLang="zh-CN" i="1" dirty="0">
                <a:sym typeface="+mn-ea"/>
              </a:rPr>
              <a:t>x</a:t>
            </a:r>
            <a:r>
              <a:rPr lang="en-US" altLang="zh-CN" baseline="-25000" dirty="0">
                <a:sym typeface="+mn-ea"/>
              </a:rPr>
              <a:t>1</a:t>
            </a:r>
            <a:r>
              <a:rPr lang="zh-CN" altLang="en-US" dirty="0">
                <a:sym typeface="+mn-ea"/>
              </a:rPr>
              <a:t>称菲涅尔半径（第一菲涅尔半径），且有 </a:t>
            </a:r>
            <a:r>
              <a:rPr lang="zh-CN" altLang="en-US" dirty="0"/>
              <a:t/>
            </a:r>
            <a:br>
              <a:rPr lang="zh-CN" altLang="en-US" dirty="0"/>
            </a:br>
            <a:endParaRPr lang="zh-CN" altLang="zh-CN"/>
          </a:p>
        </p:txBody>
      </p:sp>
      <p:sp>
        <p:nvSpPr>
          <p:cNvPr id="372739" name="Rectangle 3"/>
          <p:cNvSpPr>
            <a:spLocks noGrp="1" noChangeArrowheads="1"/>
          </p:cNvSpPr>
          <p:nvPr>
            <p:ph type="body" idx="1"/>
          </p:nvPr>
        </p:nvSpPr>
        <p:spPr/>
        <p:txBody>
          <a:bodyPr/>
          <a:lstStyle/>
          <a:p>
            <a:endParaRPr lang="zh-CN" altLang="zh-CN"/>
          </a:p>
        </p:txBody>
      </p:sp>
      <p:grpSp>
        <p:nvGrpSpPr>
          <p:cNvPr id="2" name="组合 1"/>
          <p:cNvGrpSpPr/>
          <p:nvPr/>
        </p:nvGrpSpPr>
        <p:grpSpPr>
          <a:xfrm>
            <a:off x="2597150" y="2736850"/>
            <a:ext cx="5299075" cy="1384300"/>
            <a:chOff x="4800" y="3960"/>
            <a:chExt cx="8345" cy="2180"/>
          </a:xfrm>
        </p:grpSpPr>
        <p:graphicFrame>
          <p:nvGraphicFramePr>
            <p:cNvPr id="10243" name="Object 5"/>
            <p:cNvGraphicFramePr>
              <a:graphicFrameLocks noChangeAspect="1"/>
            </p:cNvGraphicFramePr>
            <p:nvPr/>
          </p:nvGraphicFramePr>
          <p:xfrm>
            <a:off x="4800" y="3960"/>
            <a:ext cx="3960" cy="2180"/>
          </p:xfrm>
          <a:graphic>
            <a:graphicData uri="http://schemas.openxmlformats.org/presentationml/2006/ole">
              <mc:AlternateContent xmlns:mc="http://schemas.openxmlformats.org/markup-compatibility/2006">
                <mc:Choice xmlns:v="urn:schemas-microsoft-com:vml" Requires="v">
                  <p:oleObj spid="_x0000_s6146" r:id="rId3" imgW="876300" imgH="482600" progId="Equation.3">
                    <p:embed/>
                  </p:oleObj>
                </mc:Choice>
                <mc:Fallback>
                  <p:oleObj r:id="rId3" imgW="876300" imgH="482600" progId="Equation.3">
                    <p:embed/>
                    <p:pic>
                      <p:nvPicPr>
                        <p:cNvPr id="0" name="图片 3078"/>
                        <p:cNvPicPr/>
                        <p:nvPr/>
                      </p:nvPicPr>
                      <p:blipFill>
                        <a:blip r:embed="rId4"/>
                        <a:stretch>
                          <a:fillRect/>
                        </a:stretch>
                      </p:blipFill>
                      <p:spPr>
                        <a:xfrm>
                          <a:off x="4800" y="3960"/>
                          <a:ext cx="3960" cy="2180"/>
                        </a:xfrm>
                        <a:prstGeom prst="rect">
                          <a:avLst/>
                        </a:prstGeom>
                        <a:noFill/>
                        <a:ln w="38100">
                          <a:noFill/>
                          <a:miter/>
                        </a:ln>
                      </p:spPr>
                    </p:pic>
                  </p:oleObj>
                </mc:Fallback>
              </mc:AlternateContent>
            </a:graphicData>
          </a:graphic>
        </p:graphicFrame>
        <p:sp>
          <p:nvSpPr>
            <p:cNvPr id="10245" name="Text Box 7"/>
            <p:cNvSpPr txBox="1"/>
            <p:nvPr/>
          </p:nvSpPr>
          <p:spPr>
            <a:xfrm>
              <a:off x="11255" y="4625"/>
              <a:ext cx="1890"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a:t>
              </a:r>
              <a:r>
                <a:rPr lang="en-US" altLang="zh-CN" sz="2400" dirty="0"/>
                <a:t>3-4</a:t>
              </a:r>
              <a:r>
                <a:rPr lang="zh-CN" altLang="en-US" sz="2400" dirty="0"/>
                <a:t>）</a:t>
              </a: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571500" y="533400"/>
            <a:ext cx="8115300" cy="1073785"/>
          </a:xfrm>
        </p:spPr>
        <p:txBody>
          <a:bodyPr/>
          <a:lstStyle/>
          <a:p>
            <a:pPr algn="ctr"/>
            <a:r>
              <a:rPr lang="zh-CN" altLang="zh-CN"/>
              <a:t/>
            </a:r>
            <a:br>
              <a:rPr lang="zh-CN" altLang="zh-CN"/>
            </a:br>
            <a:r>
              <a:rPr lang="en-US" altLang="zh-CN" b="1" dirty="0" smtClean="0">
                <a:sym typeface="+mn-ea"/>
              </a:rPr>
              <a:t>3.3 </a:t>
            </a:r>
            <a:r>
              <a:rPr lang="zh-CN" altLang="en-US" b="1" dirty="0" smtClean="0">
                <a:sym typeface="+mn-ea"/>
              </a:rPr>
              <a:t>传输模型的校正</a:t>
            </a:r>
            <a:r>
              <a:rPr lang="en-US" altLang="zh-CN" b="1" dirty="0" smtClean="0">
                <a:sym typeface="+mn-ea"/>
              </a:rPr>
              <a:t>——</a:t>
            </a:r>
            <a:r>
              <a:rPr lang="zh-CN" altLang="en-US" b="1" dirty="0" smtClean="0">
                <a:sym typeface="+mn-ea"/>
              </a:rPr>
              <a:t>路测</a:t>
            </a:r>
            <a:endParaRPr lang="zh-CN" altLang="zh-CN"/>
          </a:p>
        </p:txBody>
      </p:sp>
      <p:sp>
        <p:nvSpPr>
          <p:cNvPr id="47411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26565"/>
            <a:ext cx="8115300" cy="400748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前面经典的传播模型大多是由国外的专家以及学者总结得出的，具有很强的普遍适用性，然而对于具体情况下的路径衰耗预测可能会很不准确。所以玄策合适的无线电波传播模型以及开展对模型校正算法的研究显得非常重要。</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zh-CN"/>
              <a:t/>
            </a:r>
            <a:br>
              <a:rPr lang="zh-CN" altLang="zh-CN"/>
            </a:br>
            <a:r>
              <a:rPr lang="zh-CN" altLang="zh-CN"/>
              <a:t>　　传播模型的校正其常用方法是通过车载路测，得到本地的路径衰耗测试数据，通过软件对数据进行拟合，根据一般传播模型公式，对其各个系数及各种地理因子进行校正，是得矫正后的预测值与实际数据误差在规定准侧范围内。</a:t>
            </a:r>
            <a:br>
              <a:rPr lang="zh-CN" altLang="zh-CN"/>
            </a:br>
            <a:r>
              <a:rPr lang="zh-CN" altLang="zh-CN"/>
              <a:t>　　路测是无线网络规划和优化的重要组成部分。它包括：路测的准备，测试及调整，调整总结。</a:t>
            </a:r>
            <a:endParaRPr lang="en-US" altLang="zh-CN"/>
          </a:p>
        </p:txBody>
      </p:sp>
      <p:sp>
        <p:nvSpPr>
          <p:cNvPr id="475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a:t>　　路测是指借助仪表＼测试手机以及测试车辆等工具，沿着特定的路线进行无线网络参数和语音质量指标的测定和采集。测试设备可以记录无线环境参数以及移动台与基站之间的信令消息，路测系统具有对测试记录数据的分析与回放功能。他的目的是模拟移动用户呼叫状态，记录数并分析这些数据，把这些数据与原来的网络设计数据进行比较，若有差异及异常的呼叫信息，则设法修改各种参数，以便优化网络。路测是网络优化的重要手段，路测所采集的参数、呼叫接通情况以及测试者对通话质量的评估，为运营商提供了较为完备的网络覆盖情况，也为网络运行情况的分析提供了较为充分的数据基础。</a:t>
            </a:r>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路测在网络优化过程中起着重要作用。首先是网络质量的评估，此次是对于定点优化的测试。</a:t>
            </a:r>
            <a:br>
              <a:rPr lang="zh-CN" altLang="zh-CN"/>
            </a:br>
            <a:r>
              <a:rPr lang="zh-CN" altLang="zh-CN"/>
              <a:t>　　</a:t>
            </a:r>
            <a:r>
              <a:rPr lang="zh-CN" altLang="zh-CN">
                <a:sym typeface="+mn-ea"/>
              </a:rPr>
              <a:t>现有的模型校正方案都是经典的传播模型的基础上进行系数的校正，从而是得矫正后的传播模型匹配当地的传播环境。</a:t>
            </a:r>
            <a:br>
              <a:rPr lang="zh-CN" altLang="zh-CN">
                <a:sym typeface="+mn-ea"/>
              </a:rPr>
            </a:br>
            <a:r>
              <a:rPr lang="zh-CN" altLang="zh-CN"/>
              <a:t>　　现有的模型校正方法大多数采取普通的拟合校正法对模型的系数经调整，普通的拟合矫正是在经典传播模型的基础上，首先对处理后的路测数据进行拟合，在根据拟合公式来调整经典传播模型路线衰耗公式中的各个系数，是的传播模型的预测数据曲线与实测数据拟合曲线尽可能重合，这样得到的新的路径衰耗公式就为矫正后的预测模型。</a:t>
            </a:r>
          </a:p>
        </p:txBody>
      </p:sp>
      <p:sp>
        <p:nvSpPr>
          <p:cNvPr id="477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另一个传播模型校正方法是一元校正法，该法降低了计算复杂度，也属于低成本校正法，其只考虑距离因子系数</a:t>
            </a:r>
            <a:r>
              <a:rPr lang="en-US" altLang="zh-CN" i="1"/>
              <a:t>K</a:t>
            </a:r>
            <a:r>
              <a:rPr lang="en-US" altLang="zh-CN" baseline="-25000"/>
              <a:t>1</a:t>
            </a:r>
            <a:r>
              <a:rPr lang="zh-CN" altLang="en-US" baseline="-25000"/>
              <a:t>，</a:t>
            </a:r>
            <a:r>
              <a:rPr lang="zh-CN" altLang="en-US"/>
              <a:t>以及同频率有关的系数</a:t>
            </a:r>
            <a:r>
              <a:rPr lang="en-US" altLang="zh-CN" i="1"/>
              <a:t>K</a:t>
            </a:r>
            <a:r>
              <a:rPr lang="en-US" altLang="zh-CN" baseline="-25000"/>
              <a:t>2</a:t>
            </a:r>
            <a:r>
              <a:rPr lang="zh-CN" altLang="en-US"/>
              <a:t>，并不考虑因地物所引起的地貌衰耗或者绕射衰耗等因子，用一元一次线性最小二乘法对模型的</a:t>
            </a:r>
            <a:r>
              <a:rPr lang="en-US" altLang="zh-CN" i="1">
                <a:sym typeface="+mn-ea"/>
              </a:rPr>
              <a:t>K</a:t>
            </a:r>
            <a:r>
              <a:rPr lang="en-US" altLang="zh-CN" baseline="-25000">
                <a:sym typeface="+mn-ea"/>
              </a:rPr>
              <a:t>1</a:t>
            </a:r>
            <a:r>
              <a:rPr lang="zh-CN" altLang="en-US" baseline="-25000">
                <a:sym typeface="+mn-ea"/>
              </a:rPr>
              <a:t>、</a:t>
            </a:r>
            <a:r>
              <a:rPr lang="en-US" altLang="zh-CN" i="1">
                <a:sym typeface="+mn-ea"/>
              </a:rPr>
              <a:t>K</a:t>
            </a:r>
            <a:r>
              <a:rPr lang="en-US" altLang="zh-CN" baseline="-25000">
                <a:sym typeface="+mn-ea"/>
              </a:rPr>
              <a:t>2</a:t>
            </a:r>
            <a:r>
              <a:rPr lang="zh-CN" altLang="en-US">
                <a:sym typeface="+mn-ea"/>
              </a:rPr>
              <a:t>两个系数进行校正。</a:t>
            </a:r>
            <a:br>
              <a:rPr lang="zh-CN" altLang="en-US">
                <a:sym typeface="+mn-ea"/>
              </a:rPr>
            </a:br>
            <a:r>
              <a:rPr lang="zh-CN" altLang="en-US">
                <a:sym typeface="+mn-ea"/>
              </a:rPr>
              <a:t>　　拟合矫正法由于需要进行数据拟合，因此拟合的方法不同，校正后的额误差分析结果也会大不相同。而一元矫正法虽然降低了计算复杂度，但是由于地物信息复杂，实际应用价值并不高。</a:t>
            </a:r>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一般在进行无线网络规划设计时，根据计算机的模型软件进行模拟仿真预测，以提高网络规划涉及的合理性，有效性和准确度，从而减少网络规划过程中的资源浪费，提高资源利用率，达到节省成本的效果。然而在利用计算机的模拟软件进行仿真分析时，仿真结果的准确性在很大程度上依赖于模型中所使用的无线传播模型是否能有效抵匹配当地的无线传播环境，所以在进行系统级仿真前，必须要惊醒传播模型的校正，从而得到一个与当地无线传播环境相匹配的传播模型。</a:t>
            </a: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zh-CN"/>
              <a:t/>
            </a:r>
            <a:br>
              <a:rPr lang="zh-CN" altLang="zh-CN"/>
            </a:br>
            <a:r>
              <a:rPr lang="zh-CN" altLang="zh-CN"/>
              <a:t>　　而我们所使用的的经典传播模型是根据大量的实际测试数据的统计，遵循数据变化的规律总结出来的，对于差异较大的传播环境区域，传播模型必须根据无线传播环境的变化进行调整。因为模型校正算法的选择会直接影响到校正后模型的准确性，所以对无线电波传播模型以及传播模型校正算法的研究显得非常重要。</a:t>
            </a:r>
          </a:p>
        </p:txBody>
      </p:sp>
      <p:sp>
        <p:nvSpPr>
          <p:cNvPr id="48025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由图</a:t>
            </a:r>
            <a:r>
              <a:rPr lang="en-US" altLang="zh-CN" dirty="0">
                <a:sym typeface="+mn-ea"/>
              </a:rPr>
              <a:t>3-4</a:t>
            </a:r>
            <a:r>
              <a:rPr lang="zh-CN" altLang="en-US" dirty="0">
                <a:sym typeface="+mn-ea"/>
              </a:rPr>
              <a:t>可见，当横坐标</a:t>
            </a:r>
            <a:r>
              <a:rPr lang="en-US" altLang="zh-CN" i="1" dirty="0">
                <a:sym typeface="+mn-ea"/>
              </a:rPr>
              <a:t>x</a:t>
            </a:r>
            <a:r>
              <a:rPr lang="en-US" altLang="zh-CN" dirty="0">
                <a:sym typeface="+mn-ea"/>
              </a:rPr>
              <a:t>/</a:t>
            </a:r>
            <a:r>
              <a:rPr lang="en-US" altLang="zh-CN" i="1" dirty="0">
                <a:sym typeface="+mn-ea"/>
              </a:rPr>
              <a:t>x</a:t>
            </a:r>
            <a:r>
              <a:rPr lang="en-US" altLang="zh-CN" baseline="-25000" dirty="0">
                <a:sym typeface="+mn-ea"/>
              </a:rPr>
              <a:t>1</a:t>
            </a:r>
            <a:r>
              <a:rPr lang="en-US" altLang="zh-CN" dirty="0">
                <a:sym typeface="+mn-ea"/>
              </a:rPr>
              <a:t>&gt;0.5</a:t>
            </a:r>
            <a:r>
              <a:rPr lang="zh-CN" altLang="en-US" dirty="0">
                <a:sym typeface="+mn-ea"/>
              </a:rPr>
              <a:t>时，则障碍物对直射波的传播基本上没有影响。当</a:t>
            </a:r>
            <a:r>
              <a:rPr lang="en-US" altLang="zh-CN" i="1" dirty="0">
                <a:sym typeface="+mn-ea"/>
              </a:rPr>
              <a:t>x</a:t>
            </a:r>
            <a:r>
              <a:rPr lang="en-US" altLang="zh-CN" dirty="0">
                <a:sym typeface="+mn-ea"/>
              </a:rPr>
              <a:t>=0</a:t>
            </a:r>
            <a:r>
              <a:rPr lang="zh-CN" altLang="en-US" dirty="0">
                <a:sym typeface="+mn-ea"/>
              </a:rPr>
              <a:t>时，</a:t>
            </a:r>
            <a:r>
              <a:rPr lang="en-US" altLang="zh-CN" i="1" dirty="0">
                <a:sym typeface="+mn-ea"/>
              </a:rPr>
              <a:t>AB</a:t>
            </a:r>
            <a:r>
              <a:rPr lang="zh-CN" altLang="en-US" dirty="0">
                <a:sym typeface="+mn-ea"/>
              </a:rPr>
              <a:t>直射线从障碍物顶点擦过时，绕射损耗约为</a:t>
            </a:r>
            <a:r>
              <a:rPr lang="en-US" altLang="zh-CN" dirty="0">
                <a:sym typeface="+mn-ea"/>
              </a:rPr>
              <a:t>6 dB</a:t>
            </a:r>
            <a:r>
              <a:rPr lang="zh-CN" altLang="en-US" dirty="0">
                <a:sym typeface="+mn-ea"/>
              </a:rPr>
              <a:t>；当</a:t>
            </a:r>
            <a:r>
              <a:rPr lang="en-US" altLang="zh-CN" i="1" dirty="0">
                <a:sym typeface="+mn-ea"/>
              </a:rPr>
              <a:t>x</a:t>
            </a:r>
            <a:r>
              <a:rPr lang="en-US" altLang="zh-CN" dirty="0">
                <a:sym typeface="+mn-ea"/>
              </a:rPr>
              <a:t>&lt;0</a:t>
            </a:r>
            <a:r>
              <a:rPr lang="zh-CN" altLang="en-US" dirty="0">
                <a:sym typeface="+mn-ea"/>
              </a:rPr>
              <a:t>时，</a:t>
            </a:r>
            <a:r>
              <a:rPr lang="en-US" altLang="zh-CN" i="1" dirty="0">
                <a:sym typeface="+mn-ea"/>
              </a:rPr>
              <a:t>AB</a:t>
            </a:r>
            <a:r>
              <a:rPr lang="zh-CN" altLang="en-US" dirty="0">
                <a:sym typeface="+mn-ea"/>
              </a:rPr>
              <a:t>直射线低于障碍物顶点，衰耗急剧增加。</a:t>
            </a:r>
            <a:endParaRPr lang="zh-CN" altLang="zh-CN"/>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endParaRPr lang="zh-CN" altLang="zh-CN"/>
          </a:p>
        </p:txBody>
      </p:sp>
      <p:sp>
        <p:nvSpPr>
          <p:cNvPr id="374787" name="Rectangle 3"/>
          <p:cNvSpPr>
            <a:spLocks noGrp="1" noChangeArrowheads="1"/>
          </p:cNvSpPr>
          <p:nvPr>
            <p:ph type="body" idx="1"/>
          </p:nvPr>
        </p:nvSpPr>
        <p:spPr/>
        <p:txBody>
          <a:bodyPr/>
          <a:lstStyle/>
          <a:p>
            <a:r>
              <a:rPr lang="zh-CN" altLang="en-US" dirty="0">
                <a:sym typeface="+mn-ea"/>
              </a:rPr>
              <a:t>图</a:t>
            </a:r>
            <a:r>
              <a:rPr lang="en-US" altLang="zh-CN" dirty="0">
                <a:sym typeface="+mn-ea"/>
              </a:rPr>
              <a:t>3-4  </a:t>
            </a:r>
            <a:r>
              <a:rPr lang="zh-CN" altLang="en-US" dirty="0">
                <a:sym typeface="+mn-ea"/>
              </a:rPr>
              <a:t>绕射损耗与菲涅尔余隙之间的关系</a:t>
            </a:r>
            <a:endParaRPr lang="zh-CN" altLang="zh-CN"/>
          </a:p>
        </p:txBody>
      </p:sp>
      <p:pic>
        <p:nvPicPr>
          <p:cNvPr id="11267" name="Picture 8" descr="3-4"/>
          <p:cNvPicPr>
            <a:picLocks noChangeAspect="1"/>
          </p:cNvPicPr>
          <p:nvPr/>
        </p:nvPicPr>
        <p:blipFill>
          <a:blip r:embed="rId2"/>
          <a:stretch>
            <a:fillRect/>
          </a:stretch>
        </p:blipFill>
        <p:spPr>
          <a:xfrm>
            <a:off x="2547303" y="1108075"/>
            <a:ext cx="4162425" cy="42862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zh-CN"/>
              <a:t/>
            </a:r>
            <a:br>
              <a:rPr lang="zh-CN" altLang="zh-CN"/>
            </a:br>
            <a:r>
              <a:rPr lang="en-US" altLang="zh-CN" b="1" dirty="0">
                <a:sym typeface="+mn-ea"/>
              </a:rPr>
              <a:t>3.1.4 </a:t>
            </a:r>
            <a:r>
              <a:rPr lang="zh-CN" altLang="en-US" b="1" dirty="0">
                <a:sym typeface="+mn-ea"/>
              </a:rPr>
              <a:t>反射波 </a:t>
            </a:r>
            <a:r>
              <a:rPr lang="zh-CN" altLang="en-US" b="1" dirty="0"/>
              <a:t/>
            </a:r>
            <a:br>
              <a:rPr lang="zh-CN" altLang="en-US" b="1" dirty="0"/>
            </a:br>
            <a:r>
              <a:rPr lang="zh-CN" altLang="en-US" b="1" dirty="0"/>
              <a:t>　　</a:t>
            </a:r>
            <a:r>
              <a:rPr lang="zh-CN" altLang="en-US" dirty="0"/>
              <a:t>电波在传输过程中，遇到两种不同介质的光滑界面时，就会发生发射现象。图３－５给出了从发射天线到接收天线的电波由反射波和直射波组成的情况。</a:t>
            </a:r>
            <a:br>
              <a:rPr lang="zh-CN" altLang="en-US" dirty="0"/>
            </a:br>
            <a:r>
              <a:rPr lang="zh-CN" altLang="en-US" dirty="0"/>
              <a:t>　　</a:t>
            </a:r>
            <a:r>
              <a:rPr lang="zh-CN" altLang="en-US" dirty="0">
                <a:sym typeface="+mn-ea"/>
              </a:rPr>
              <a:t>反射波与直射波的行距差为 </a:t>
            </a:r>
            <a:r>
              <a:rPr lang="zh-CN" altLang="en-US" dirty="0"/>
              <a:t/>
            </a:r>
            <a:br>
              <a:rPr lang="zh-CN" altLang="en-US" dirty="0"/>
            </a:br>
            <a:r>
              <a:rPr lang="zh-CN" altLang="en-US" dirty="0"/>
              <a:t/>
            </a:r>
            <a:br>
              <a:rPr lang="zh-CN" altLang="en-US" dirty="0"/>
            </a:br>
            <a:endParaRPr lang="zh-CN" altLang="en-US" dirty="0"/>
          </a:p>
        </p:txBody>
      </p:sp>
      <p:sp>
        <p:nvSpPr>
          <p:cNvPr id="375811" name="Rectangle 3"/>
          <p:cNvSpPr>
            <a:spLocks noGrp="1" noChangeArrowheads="1"/>
          </p:cNvSpPr>
          <p:nvPr>
            <p:ph type="body" idx="1"/>
          </p:nvPr>
        </p:nvSpPr>
        <p:spPr/>
        <p:txBody>
          <a:bodyPr/>
          <a:lstStyle/>
          <a:p>
            <a:endParaRPr lang="zh-CN" altLang="zh-CN"/>
          </a:p>
        </p:txBody>
      </p:sp>
      <p:grpSp>
        <p:nvGrpSpPr>
          <p:cNvPr id="2" name="组合 1"/>
          <p:cNvGrpSpPr/>
          <p:nvPr/>
        </p:nvGrpSpPr>
        <p:grpSpPr>
          <a:xfrm>
            <a:off x="2584450" y="3857625"/>
            <a:ext cx="5080000" cy="980440"/>
            <a:chOff x="4770" y="2363"/>
            <a:chExt cx="8000" cy="1544"/>
          </a:xfrm>
        </p:grpSpPr>
        <p:graphicFrame>
          <p:nvGraphicFramePr>
            <p:cNvPr id="13315" name="Object 5"/>
            <p:cNvGraphicFramePr>
              <a:graphicFrameLocks noChangeAspect="1"/>
            </p:cNvGraphicFramePr>
            <p:nvPr/>
          </p:nvGraphicFramePr>
          <p:xfrm>
            <a:off x="4770" y="2363"/>
            <a:ext cx="5578" cy="1545"/>
          </p:xfrm>
          <a:graphic>
            <a:graphicData uri="http://schemas.openxmlformats.org/presentationml/2006/ole">
              <mc:AlternateContent xmlns:mc="http://schemas.openxmlformats.org/markup-compatibility/2006">
                <mc:Choice xmlns:v="urn:schemas-microsoft-com:vml" Requires="v">
                  <p:oleObj spid="_x0000_s7170" r:id="rId3" imgW="1282700" imgH="355600" progId="Equation.3">
                    <p:embed/>
                  </p:oleObj>
                </mc:Choice>
                <mc:Fallback>
                  <p:oleObj r:id="rId3" imgW="1282700" imgH="355600" progId="Equation.3">
                    <p:embed/>
                    <p:pic>
                      <p:nvPicPr>
                        <p:cNvPr id="0" name="图片 3096"/>
                        <p:cNvPicPr/>
                        <p:nvPr/>
                      </p:nvPicPr>
                      <p:blipFill>
                        <a:blip r:embed="rId4"/>
                        <a:stretch>
                          <a:fillRect/>
                        </a:stretch>
                      </p:blipFill>
                      <p:spPr>
                        <a:xfrm>
                          <a:off x="4770" y="2363"/>
                          <a:ext cx="5578" cy="1545"/>
                        </a:xfrm>
                        <a:prstGeom prst="rect">
                          <a:avLst/>
                        </a:prstGeom>
                        <a:noFill/>
                        <a:ln w="38100">
                          <a:noFill/>
                          <a:miter/>
                        </a:ln>
                      </p:spPr>
                    </p:pic>
                  </p:oleObj>
                </mc:Fallback>
              </mc:AlternateContent>
            </a:graphicData>
          </a:graphic>
        </p:graphicFrame>
        <p:sp>
          <p:nvSpPr>
            <p:cNvPr id="13320" name="Text Box 10"/>
            <p:cNvSpPr txBox="1"/>
            <p:nvPr/>
          </p:nvSpPr>
          <p:spPr>
            <a:xfrm>
              <a:off x="11520" y="2760"/>
              <a:ext cx="1250"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(3-5)</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endParaRPr lang="zh-CN" altLang="zh-CN"/>
          </a:p>
        </p:txBody>
      </p:sp>
      <p:sp>
        <p:nvSpPr>
          <p:cNvPr id="376835" name="Rectangle 3"/>
          <p:cNvSpPr>
            <a:spLocks noGrp="1" noChangeArrowheads="1"/>
          </p:cNvSpPr>
          <p:nvPr>
            <p:ph type="body" idx="1"/>
          </p:nvPr>
        </p:nvSpPr>
        <p:spPr/>
        <p:txBody>
          <a:bodyPr/>
          <a:lstStyle/>
          <a:p>
            <a:r>
              <a:rPr lang="zh-CN" altLang="en-US" dirty="0">
                <a:sym typeface="+mn-ea"/>
              </a:rPr>
              <a:t>图</a:t>
            </a:r>
            <a:r>
              <a:rPr lang="en-US" altLang="zh-CN" dirty="0">
                <a:sym typeface="+mn-ea"/>
              </a:rPr>
              <a:t>3-5 </a:t>
            </a:r>
            <a:r>
              <a:rPr lang="zh-CN" altLang="en-US" dirty="0">
                <a:sym typeface="+mn-ea"/>
              </a:rPr>
              <a:t>反射波和直射波 </a:t>
            </a:r>
            <a:endParaRPr lang="zh-CN" altLang="en-US" dirty="0"/>
          </a:p>
          <a:p>
            <a:endParaRPr lang="zh-CN" altLang="zh-CN"/>
          </a:p>
        </p:txBody>
      </p:sp>
      <p:pic>
        <p:nvPicPr>
          <p:cNvPr id="12292" name="Picture 9" descr="3-5"/>
          <p:cNvPicPr>
            <a:picLocks noChangeAspect="1"/>
          </p:cNvPicPr>
          <p:nvPr/>
        </p:nvPicPr>
        <p:blipFill>
          <a:blip r:embed="rId2"/>
          <a:stretch>
            <a:fillRect/>
          </a:stretch>
        </p:blipFill>
        <p:spPr>
          <a:xfrm>
            <a:off x="1714500" y="2195513"/>
            <a:ext cx="5715000" cy="24669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 </a:t>
            </a:r>
            <a:r>
              <a:rPr lang="zh-CN" altLang="en-US" dirty="0">
                <a:sym typeface="+mn-ea"/>
              </a:rPr>
              <a:t>由于直射波和反射波的起始相位是一致的，因此两路信号到达接收天线的时间差换算成相位差</a:t>
            </a:r>
            <a:r>
              <a:rPr lang="en-US" altLang="zh-CN" i="1" dirty="0">
                <a:sym typeface="+mn-ea"/>
              </a:rPr>
              <a:t>Δφ</a:t>
            </a:r>
            <a:r>
              <a:rPr lang="en-US" altLang="zh-CN" baseline="-25000" dirty="0">
                <a:sym typeface="+mn-ea"/>
              </a:rPr>
              <a:t>0</a:t>
            </a:r>
            <a:r>
              <a:rPr lang="zh-CN" altLang="en-US" dirty="0">
                <a:sym typeface="+mn-ea"/>
              </a:rPr>
              <a:t>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再加上地面反射时大都要发生一次反相， 实际的两路电波相位差</a:t>
            </a:r>
            <a:r>
              <a:rPr lang="en-US" altLang="zh-CN" dirty="0">
                <a:sym typeface="+mn-ea"/>
              </a:rPr>
              <a:t>Δ</a:t>
            </a:r>
            <a:r>
              <a:rPr lang="en-US" altLang="zh-CN" i="1" dirty="0">
                <a:sym typeface="+mn-ea"/>
              </a:rPr>
              <a:t>φ</a:t>
            </a:r>
            <a:r>
              <a:rPr lang="zh-CN" altLang="en-US" dirty="0">
                <a:sym typeface="+mn-ea"/>
              </a:rPr>
              <a:t>为 </a:t>
            </a:r>
            <a:r>
              <a:rPr lang="zh-CN" altLang="en-US" dirty="0"/>
              <a:t/>
            </a:r>
            <a:br>
              <a:rPr lang="zh-CN" altLang="en-US" dirty="0"/>
            </a:br>
            <a:endParaRPr lang="zh-CN" altLang="en-US" dirty="0">
              <a:sym typeface="+mn-ea"/>
            </a:endParaRPr>
          </a:p>
        </p:txBody>
      </p:sp>
      <p:sp>
        <p:nvSpPr>
          <p:cNvPr id="377859" name="Rectangle 3"/>
          <p:cNvSpPr>
            <a:spLocks noGrp="1" noChangeArrowheads="1"/>
          </p:cNvSpPr>
          <p:nvPr>
            <p:ph type="body" idx="1"/>
          </p:nvPr>
        </p:nvSpPr>
        <p:spPr/>
        <p:txBody>
          <a:bodyPr/>
          <a:lstStyle/>
          <a:p>
            <a:endParaRPr lang="zh-CN" altLang="zh-CN"/>
          </a:p>
        </p:txBody>
      </p:sp>
      <p:grpSp>
        <p:nvGrpSpPr>
          <p:cNvPr id="3" name="组合 2"/>
          <p:cNvGrpSpPr/>
          <p:nvPr/>
        </p:nvGrpSpPr>
        <p:grpSpPr>
          <a:xfrm>
            <a:off x="2405380" y="2398395"/>
            <a:ext cx="5087620" cy="866140"/>
            <a:chOff x="4878" y="5973"/>
            <a:chExt cx="8012" cy="1364"/>
          </a:xfrm>
        </p:grpSpPr>
        <p:graphicFrame>
          <p:nvGraphicFramePr>
            <p:cNvPr id="13317" name="Object 7"/>
            <p:cNvGraphicFramePr>
              <a:graphicFrameLocks noChangeAspect="1"/>
            </p:cNvGraphicFramePr>
            <p:nvPr/>
          </p:nvGraphicFramePr>
          <p:xfrm>
            <a:off x="4878" y="5973"/>
            <a:ext cx="4882" cy="1365"/>
          </p:xfrm>
          <a:graphic>
            <a:graphicData uri="http://schemas.openxmlformats.org/presentationml/2006/ole">
              <mc:AlternateContent xmlns:mc="http://schemas.openxmlformats.org/markup-compatibility/2006">
                <mc:Choice xmlns:v="urn:schemas-microsoft-com:vml" Requires="v">
                  <p:oleObj spid="_x0000_s8195" r:id="rId3" imgW="1269365" imgH="355600" progId="Equation.3">
                    <p:embed/>
                  </p:oleObj>
                </mc:Choice>
                <mc:Fallback>
                  <p:oleObj r:id="rId3" imgW="1269365" imgH="355600" progId="Equation.3">
                    <p:embed/>
                    <p:pic>
                      <p:nvPicPr>
                        <p:cNvPr id="0" name="图片 3075"/>
                        <p:cNvPicPr/>
                        <p:nvPr/>
                      </p:nvPicPr>
                      <p:blipFill>
                        <a:blip r:embed="rId4"/>
                        <a:stretch>
                          <a:fillRect/>
                        </a:stretch>
                      </p:blipFill>
                      <p:spPr>
                        <a:xfrm>
                          <a:off x="4878" y="5973"/>
                          <a:ext cx="4882" cy="1365"/>
                        </a:xfrm>
                        <a:prstGeom prst="rect">
                          <a:avLst/>
                        </a:prstGeom>
                        <a:noFill/>
                        <a:ln w="38100">
                          <a:noFill/>
                          <a:miter/>
                        </a:ln>
                      </p:spPr>
                    </p:pic>
                  </p:oleObj>
                </mc:Fallback>
              </mc:AlternateContent>
            </a:graphicData>
          </a:graphic>
        </p:graphicFrame>
        <p:sp>
          <p:nvSpPr>
            <p:cNvPr id="13321" name="Text Box 11"/>
            <p:cNvSpPr txBox="1"/>
            <p:nvPr/>
          </p:nvSpPr>
          <p:spPr>
            <a:xfrm>
              <a:off x="11640" y="6240"/>
              <a:ext cx="1250"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(3-6)</a:t>
              </a:r>
            </a:p>
          </p:txBody>
        </p:sp>
      </p:grpSp>
      <p:grpSp>
        <p:nvGrpSpPr>
          <p:cNvPr id="4" name="组合 3"/>
          <p:cNvGrpSpPr/>
          <p:nvPr/>
        </p:nvGrpSpPr>
        <p:grpSpPr>
          <a:xfrm>
            <a:off x="2405380" y="4655185"/>
            <a:ext cx="5414645" cy="866140"/>
            <a:chOff x="4458" y="8713"/>
            <a:chExt cx="8527" cy="1364"/>
          </a:xfrm>
        </p:grpSpPr>
        <p:graphicFrame>
          <p:nvGraphicFramePr>
            <p:cNvPr id="13319" name="Object 9"/>
            <p:cNvGraphicFramePr>
              <a:graphicFrameLocks noChangeAspect="1"/>
            </p:cNvGraphicFramePr>
            <p:nvPr/>
          </p:nvGraphicFramePr>
          <p:xfrm>
            <a:off x="4458" y="8713"/>
            <a:ext cx="5517" cy="1365"/>
          </p:xfrm>
          <a:graphic>
            <a:graphicData uri="http://schemas.openxmlformats.org/presentationml/2006/ole">
              <mc:AlternateContent xmlns:mc="http://schemas.openxmlformats.org/markup-compatibility/2006">
                <mc:Choice xmlns:v="urn:schemas-microsoft-com:vml" Requires="v">
                  <p:oleObj spid="_x0000_s8196" r:id="rId5" imgW="1434465" imgH="355600" progId="Equation.3">
                    <p:embed/>
                  </p:oleObj>
                </mc:Choice>
                <mc:Fallback>
                  <p:oleObj r:id="rId5" imgW="1434465" imgH="355600" progId="Equation.3">
                    <p:embed/>
                    <p:pic>
                      <p:nvPicPr>
                        <p:cNvPr id="0" name="图片 3076"/>
                        <p:cNvPicPr/>
                        <p:nvPr/>
                      </p:nvPicPr>
                      <p:blipFill>
                        <a:blip r:embed="rId6"/>
                        <a:stretch>
                          <a:fillRect/>
                        </a:stretch>
                      </p:blipFill>
                      <p:spPr>
                        <a:xfrm>
                          <a:off x="4458" y="8713"/>
                          <a:ext cx="5517" cy="1365"/>
                        </a:xfrm>
                        <a:prstGeom prst="rect">
                          <a:avLst/>
                        </a:prstGeom>
                        <a:noFill/>
                        <a:ln w="38100">
                          <a:noFill/>
                          <a:miter/>
                        </a:ln>
                      </p:spPr>
                    </p:pic>
                  </p:oleObj>
                </mc:Fallback>
              </mc:AlternateContent>
            </a:graphicData>
          </a:graphic>
        </p:graphicFrame>
        <p:sp>
          <p:nvSpPr>
            <p:cNvPr id="13322" name="Text Box 12"/>
            <p:cNvSpPr txBox="1"/>
            <p:nvPr/>
          </p:nvSpPr>
          <p:spPr>
            <a:xfrm>
              <a:off x="11735" y="8990"/>
              <a:ext cx="1250"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(3-7)</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zh-CN"/>
              <a:t/>
            </a:r>
            <a:br>
              <a:rPr lang="zh-CN" altLang="zh-CN"/>
            </a:br>
            <a:r>
              <a:rPr lang="en-US" altLang="zh-CN" b="1" dirty="0">
                <a:sym typeface="+mn-ea"/>
              </a:rPr>
              <a:t>3.1.5  </a:t>
            </a:r>
            <a:r>
              <a:rPr lang="zh-CN" altLang="en-US" b="1" dirty="0">
                <a:sym typeface="+mn-ea"/>
              </a:rPr>
              <a:t>多径衰落</a:t>
            </a:r>
            <a:r>
              <a:rPr lang="zh-CN" altLang="zh-CN" b="1" dirty="0">
                <a:sym typeface="+mn-ea"/>
              </a:rPr>
              <a:t/>
            </a:r>
            <a:br>
              <a:rPr lang="zh-CN" altLang="zh-CN" b="1" dirty="0">
                <a:sym typeface="+mn-ea"/>
              </a:rPr>
            </a:br>
            <a:r>
              <a:rPr lang="zh-CN" altLang="zh-CN"/>
              <a:t>　　</a:t>
            </a:r>
            <a:r>
              <a:rPr lang="zh-CN" altLang="en-US" dirty="0">
                <a:sym typeface="+mn-ea"/>
              </a:rPr>
              <a:t>设发射机发</a:t>
            </a:r>
            <a:r>
              <a:rPr lang="en-US" altLang="zh-CN" dirty="0">
                <a:sym typeface="+mn-ea"/>
              </a:rPr>
              <a:t>A cos</a:t>
            </a:r>
            <a:r>
              <a:rPr lang="en-US" altLang="zh-CN" i="1" dirty="0">
                <a:sym typeface="+mn-ea"/>
              </a:rPr>
              <a:t>ω</a:t>
            </a:r>
            <a:r>
              <a:rPr lang="en-US" altLang="zh-CN" i="1" baseline="-25000" dirty="0">
                <a:sym typeface="+mn-ea"/>
              </a:rPr>
              <a:t>c</a:t>
            </a:r>
            <a:r>
              <a:rPr lang="en-US" altLang="zh-CN" i="1" dirty="0">
                <a:sym typeface="+mn-ea"/>
              </a:rPr>
              <a:t>t</a:t>
            </a:r>
            <a:r>
              <a:rPr lang="zh-CN" altLang="en-US" dirty="0">
                <a:sym typeface="+mn-ea"/>
              </a:rPr>
              <a:t>后</a:t>
            </a:r>
            <a:r>
              <a:rPr lang="en-US" altLang="zh-CN" dirty="0">
                <a:sym typeface="+mn-ea"/>
              </a:rPr>
              <a:t>, </a:t>
            </a:r>
            <a:r>
              <a:rPr lang="zh-CN" altLang="en-US" dirty="0">
                <a:sym typeface="+mn-ea"/>
              </a:rPr>
              <a:t>接收机接收端收到的合成信号为 </a:t>
            </a: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t>
            </a:r>
            <a:r>
              <a:rPr lang="zh-CN" altLang="en-US" dirty="0">
                <a:sym typeface="+mn-ea"/>
              </a:rPr>
              <a:t>式中</a:t>
            </a:r>
            <a:r>
              <a:rPr lang="en-US" altLang="zh-CN" dirty="0">
                <a:sym typeface="+mn-ea"/>
              </a:rPr>
              <a:t>:</a:t>
            </a:r>
            <a:r>
              <a:rPr lang="en-US" altLang="zh-CN" i="1" dirty="0">
                <a:sym typeface="+mn-ea"/>
              </a:rPr>
              <a:t> R</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为第</a:t>
            </a:r>
            <a:r>
              <a:rPr lang="en-US" altLang="zh-CN" i="1" dirty="0">
                <a:sym typeface="+mn-ea"/>
              </a:rPr>
              <a:t>i</a:t>
            </a:r>
            <a:r>
              <a:rPr lang="zh-CN" altLang="en-US" dirty="0">
                <a:sym typeface="+mn-ea"/>
              </a:rPr>
              <a:t>条路径的接收信号；</a:t>
            </a:r>
            <a:r>
              <a:rPr lang="en-US" altLang="zh-CN" i="1" dirty="0">
                <a:sym typeface="+mn-ea"/>
              </a:rPr>
              <a:t>τ</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为第</a:t>
            </a:r>
            <a:r>
              <a:rPr lang="en-US" altLang="zh-CN" i="1" dirty="0">
                <a:sym typeface="+mn-ea"/>
              </a:rPr>
              <a:t>i</a:t>
            </a:r>
            <a:r>
              <a:rPr lang="zh-CN" altLang="en-US" dirty="0">
                <a:sym typeface="+mn-ea"/>
              </a:rPr>
              <a:t>条路径的传输时间；</a:t>
            </a:r>
            <a:r>
              <a:rPr lang="en-US" altLang="zh-CN" i="1" dirty="0">
                <a:sym typeface="+mn-ea"/>
              </a:rPr>
              <a:t>φ</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为第</a:t>
            </a:r>
            <a:r>
              <a:rPr lang="en-US" altLang="zh-CN" i="1" dirty="0">
                <a:sym typeface="+mn-ea"/>
              </a:rPr>
              <a:t>i</a:t>
            </a:r>
            <a:r>
              <a:rPr lang="zh-CN" altLang="en-US" dirty="0">
                <a:sym typeface="+mn-ea"/>
              </a:rPr>
              <a:t>条路径的相位滞后，</a:t>
            </a:r>
            <a:r>
              <a:rPr lang="en-US" altLang="zh-CN" i="1" dirty="0">
                <a:sym typeface="+mn-ea"/>
              </a:rPr>
              <a:t>φ</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en-US" altLang="zh-CN" i="1" dirty="0">
                <a:sym typeface="+mn-ea"/>
              </a:rPr>
              <a:t>ω</a:t>
            </a:r>
            <a:r>
              <a:rPr lang="en-US" altLang="zh-CN" baseline="-25000" dirty="0">
                <a:sym typeface="+mn-ea"/>
              </a:rPr>
              <a:t>c</a:t>
            </a:r>
            <a:r>
              <a:rPr lang="en-US" altLang="zh-CN" i="1" dirty="0">
                <a:sym typeface="+mn-ea"/>
              </a:rPr>
              <a:t>τ</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 </a:t>
            </a:r>
            <a:endParaRPr lang="zh-CN" altLang="en-US" dirty="0"/>
          </a:p>
        </p:txBody>
      </p:sp>
      <p:sp>
        <p:nvSpPr>
          <p:cNvPr id="378883" name="Rectangle 3"/>
          <p:cNvSpPr>
            <a:spLocks noGrp="1" noChangeArrowheads="1"/>
          </p:cNvSpPr>
          <p:nvPr>
            <p:ph type="body" idx="1"/>
          </p:nvPr>
        </p:nvSpPr>
        <p:spPr/>
        <p:txBody>
          <a:bodyPr/>
          <a:lstStyle/>
          <a:p>
            <a:endParaRPr lang="zh-CN" altLang="zh-CN"/>
          </a:p>
        </p:txBody>
      </p:sp>
      <p:grpSp>
        <p:nvGrpSpPr>
          <p:cNvPr id="2" name="组合 1"/>
          <p:cNvGrpSpPr/>
          <p:nvPr/>
        </p:nvGrpSpPr>
        <p:grpSpPr>
          <a:xfrm>
            <a:off x="898525" y="2747010"/>
            <a:ext cx="7866380" cy="1050062"/>
            <a:chOff x="850" y="2630"/>
            <a:chExt cx="13550" cy="1906"/>
          </a:xfrm>
        </p:grpSpPr>
        <p:graphicFrame>
          <p:nvGraphicFramePr>
            <p:cNvPr id="14340" name="Object 6"/>
            <p:cNvGraphicFramePr>
              <a:graphicFrameLocks noChangeAspect="1"/>
            </p:cNvGraphicFramePr>
            <p:nvPr/>
          </p:nvGraphicFramePr>
          <p:xfrm>
            <a:off x="850" y="2630"/>
            <a:ext cx="12700" cy="1523"/>
          </p:xfrm>
          <a:graphic>
            <a:graphicData uri="http://schemas.openxmlformats.org/presentationml/2006/ole">
              <mc:AlternateContent xmlns:mc="http://schemas.openxmlformats.org/markup-compatibility/2006">
                <mc:Choice xmlns:v="urn:schemas-microsoft-com:vml" Requires="v">
                  <p:oleObj spid="_x0000_s9218" r:id="rId3" imgW="3606800" imgH="431800" progId="Equation.3">
                    <p:embed/>
                  </p:oleObj>
                </mc:Choice>
                <mc:Fallback>
                  <p:oleObj r:id="rId3" imgW="3606800" imgH="431800" progId="Equation.3">
                    <p:embed/>
                    <p:pic>
                      <p:nvPicPr>
                        <p:cNvPr id="0" name="图片 3092"/>
                        <p:cNvPicPr/>
                        <p:nvPr/>
                      </p:nvPicPr>
                      <p:blipFill>
                        <a:blip r:embed="rId4"/>
                        <a:stretch>
                          <a:fillRect/>
                        </a:stretch>
                      </p:blipFill>
                      <p:spPr>
                        <a:xfrm>
                          <a:off x="850" y="2630"/>
                          <a:ext cx="12700" cy="1523"/>
                        </a:xfrm>
                        <a:prstGeom prst="rect">
                          <a:avLst/>
                        </a:prstGeom>
                        <a:noFill/>
                        <a:ln w="38100">
                          <a:noFill/>
                          <a:miter/>
                        </a:ln>
                      </p:spPr>
                    </p:pic>
                  </p:oleObj>
                </mc:Fallback>
              </mc:AlternateContent>
            </a:graphicData>
          </a:graphic>
        </p:graphicFrame>
        <p:sp>
          <p:nvSpPr>
            <p:cNvPr id="14344" name="Text Box 10"/>
            <p:cNvSpPr txBox="1"/>
            <p:nvPr/>
          </p:nvSpPr>
          <p:spPr>
            <a:xfrm>
              <a:off x="13150" y="3700"/>
              <a:ext cx="1250" cy="83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经大量观察表明，</a:t>
            </a:r>
            <a:r>
              <a:rPr lang="en-US" altLang="zh-CN" i="1" dirty="0">
                <a:sym typeface="+mn-ea"/>
              </a:rPr>
              <a:t>R</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和</a:t>
            </a:r>
            <a:r>
              <a:rPr lang="en-US" altLang="zh-CN" i="1" dirty="0">
                <a:sym typeface="+mn-ea"/>
              </a:rPr>
              <a:t>φ</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随时间的变化与发射信号的载频周期相比，通常要缓慢得多，所以，</a:t>
            </a:r>
            <a:r>
              <a:rPr lang="en-US" altLang="zh-CN" i="1" dirty="0">
                <a:sym typeface="+mn-ea"/>
              </a:rPr>
              <a:t>R</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和</a:t>
            </a:r>
            <a:r>
              <a:rPr lang="en-US" altLang="zh-CN" i="1" dirty="0">
                <a:sym typeface="+mn-ea"/>
              </a:rPr>
              <a:t>φ</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可以认为是缓慢变化的随机过程，故式（</a:t>
            </a:r>
            <a:r>
              <a:rPr lang="en-US" altLang="zh-CN" dirty="0">
                <a:sym typeface="+mn-ea"/>
              </a:rPr>
              <a:t>3-8)</a:t>
            </a:r>
            <a:r>
              <a:rPr lang="zh-CN" altLang="en-US" dirty="0">
                <a:sym typeface="+mn-ea"/>
              </a:rPr>
              <a:t>可以写成 </a:t>
            </a:r>
            <a:endParaRPr lang="zh-CN" altLang="zh-CN"/>
          </a:p>
        </p:txBody>
      </p:sp>
      <p:sp>
        <p:nvSpPr>
          <p:cNvPr id="379907" name="Rectangle 3"/>
          <p:cNvSpPr>
            <a:spLocks noGrp="1" noChangeArrowheads="1"/>
          </p:cNvSpPr>
          <p:nvPr>
            <p:ph type="body" idx="1"/>
          </p:nvPr>
        </p:nvSpPr>
        <p:spPr/>
        <p:txBody>
          <a:bodyPr/>
          <a:lstStyle/>
          <a:p>
            <a:endParaRPr lang="zh-CN" altLang="zh-CN"/>
          </a:p>
        </p:txBody>
      </p:sp>
      <p:grpSp>
        <p:nvGrpSpPr>
          <p:cNvPr id="3" name="组合 2"/>
          <p:cNvGrpSpPr/>
          <p:nvPr/>
        </p:nvGrpSpPr>
        <p:grpSpPr>
          <a:xfrm>
            <a:off x="687240" y="3183355"/>
            <a:ext cx="7884625" cy="954133"/>
            <a:chOff x="1034" y="8401"/>
            <a:chExt cx="13366" cy="2086"/>
          </a:xfrm>
        </p:grpSpPr>
        <p:graphicFrame>
          <p:nvGraphicFramePr>
            <p:cNvPr id="14342" name="Object 8"/>
            <p:cNvGraphicFramePr>
              <a:graphicFrameLocks noChangeAspect="1"/>
            </p:cNvGraphicFramePr>
            <p:nvPr/>
          </p:nvGraphicFramePr>
          <p:xfrm>
            <a:off x="1034" y="8401"/>
            <a:ext cx="12683" cy="1653"/>
          </p:xfrm>
          <a:graphic>
            <a:graphicData uri="http://schemas.openxmlformats.org/presentationml/2006/ole">
              <mc:AlternateContent xmlns:mc="http://schemas.openxmlformats.org/markup-compatibility/2006">
                <mc:Choice xmlns:v="urn:schemas-microsoft-com:vml" Requires="v">
                  <p:oleObj spid="_x0000_s10242" r:id="rId3" imgW="3314700" imgH="431800" progId="Equation.3">
                    <p:embed/>
                  </p:oleObj>
                </mc:Choice>
                <mc:Fallback>
                  <p:oleObj r:id="rId3" imgW="3314700" imgH="431800" progId="Equation.3">
                    <p:embed/>
                    <p:pic>
                      <p:nvPicPr>
                        <p:cNvPr id="0" name="图片 3093"/>
                        <p:cNvPicPr/>
                        <p:nvPr/>
                      </p:nvPicPr>
                      <p:blipFill>
                        <a:blip r:embed="rId4"/>
                        <a:stretch>
                          <a:fillRect/>
                        </a:stretch>
                      </p:blipFill>
                      <p:spPr>
                        <a:xfrm>
                          <a:off x="1034" y="8401"/>
                          <a:ext cx="12683" cy="1653"/>
                        </a:xfrm>
                        <a:prstGeom prst="rect">
                          <a:avLst/>
                        </a:prstGeom>
                        <a:noFill/>
                        <a:ln w="38100">
                          <a:noFill/>
                          <a:miter/>
                        </a:ln>
                      </p:spPr>
                    </p:pic>
                  </p:oleObj>
                </mc:Fallback>
              </mc:AlternateContent>
            </a:graphicData>
          </a:graphic>
        </p:graphicFrame>
        <p:sp>
          <p:nvSpPr>
            <p:cNvPr id="14343" name="Rectangle 9"/>
            <p:cNvSpPr/>
            <p:nvPr/>
          </p:nvSpPr>
          <p:spPr>
            <a:xfrm>
              <a:off x="12510" y="9480"/>
              <a:ext cx="1890" cy="100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a:t>
              </a:r>
              <a:r>
                <a:rPr lang="en-US" altLang="zh-CN" sz="2400" dirty="0"/>
                <a:t>3-9</a:t>
              </a:r>
              <a:r>
                <a:rPr lang="zh-CN" altLang="en-US" sz="2400" dirty="0"/>
                <a: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zh-CN"/>
              <a:t/>
            </a:r>
            <a:br>
              <a:rPr lang="zh-CN" altLang="zh-CN"/>
            </a:br>
            <a:r>
              <a:rPr lang="zh-CN" altLang="en-US" dirty="0">
                <a:sym typeface="+mn-ea"/>
              </a:rPr>
              <a:t>设</a:t>
            </a:r>
            <a:r>
              <a:rPr lang="en-US" altLang="zh-CN" dirty="0">
                <a:sym typeface="+mn-ea"/>
              </a:rPr>
              <a:t>:</a:t>
            </a:r>
            <a:br>
              <a:rPr lang="en-US" altLang="zh-CN" dirty="0">
                <a:sym typeface="+mn-ea"/>
              </a:rPr>
            </a:br>
            <a:r>
              <a:rPr lang="en-US" altLang="zh-CN" dirty="0">
                <a:sym typeface="+mn-ea"/>
              </a:rPr>
              <a:t/>
            </a:r>
            <a:br>
              <a:rPr lang="en-US" altLang="zh-CN" dirty="0">
                <a:sym typeface="+mn-ea"/>
              </a:rPr>
            </a:br>
            <a:r>
              <a:rPr lang="en-US" altLang="zh-CN" dirty="0">
                <a:sym typeface="+mn-ea"/>
              </a:rPr>
              <a:t/>
            </a:r>
            <a:br>
              <a:rPr lang="en-US" altLang="zh-CN" dirty="0">
                <a:sym typeface="+mn-ea"/>
              </a:rPr>
            </a:br>
            <a:r>
              <a:rPr lang="en-US" altLang="zh-CN" dirty="0">
                <a:sym typeface="+mn-ea"/>
              </a:rPr>
              <a:t/>
            </a:r>
            <a:br>
              <a:rPr lang="en-US" altLang="zh-CN" dirty="0">
                <a:sym typeface="+mn-ea"/>
              </a:rPr>
            </a:br>
            <a:r>
              <a:rPr lang="zh-CN" altLang="en-US" dirty="0">
                <a:sym typeface="+mn-ea"/>
              </a:rPr>
              <a:t>则式（</a:t>
            </a:r>
            <a:r>
              <a:rPr lang="en-US" altLang="zh-CN" dirty="0">
                <a:sym typeface="+mn-ea"/>
              </a:rPr>
              <a:t>3-9</a:t>
            </a:r>
            <a:r>
              <a:rPr lang="zh-CN" altLang="en-US" dirty="0">
                <a:sym typeface="+mn-ea"/>
              </a:rPr>
              <a:t>）可写成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dirty="0">
                <a:sym typeface="+mn-ea"/>
              </a:rPr>
              <a:t>: </a:t>
            </a:r>
            <a:r>
              <a:rPr lang="en-US" altLang="zh-CN" i="1" dirty="0">
                <a:sym typeface="+mn-ea"/>
              </a:rPr>
              <a:t>U</a:t>
            </a:r>
            <a:r>
              <a:rPr lang="en-US" altLang="zh-CN" dirty="0">
                <a:sym typeface="+mn-ea"/>
              </a:rPr>
              <a:t>(</a:t>
            </a:r>
            <a:r>
              <a:rPr lang="en-US" altLang="zh-CN" i="1" dirty="0">
                <a:sym typeface="+mn-ea"/>
              </a:rPr>
              <a:t>t</a:t>
            </a:r>
            <a:r>
              <a:rPr lang="en-US" altLang="zh-CN" dirty="0">
                <a:sym typeface="+mn-ea"/>
              </a:rPr>
              <a:t>)</a:t>
            </a:r>
            <a:r>
              <a:rPr lang="zh-CN" altLang="en-US" dirty="0">
                <a:sym typeface="+mn-ea"/>
              </a:rPr>
              <a:t>为合成波</a:t>
            </a:r>
            <a:r>
              <a:rPr lang="en-US" altLang="zh-CN" i="1" dirty="0">
                <a:sym typeface="+mn-ea"/>
              </a:rPr>
              <a:t>R</a:t>
            </a:r>
            <a:r>
              <a:rPr lang="en-US" altLang="zh-CN" dirty="0">
                <a:sym typeface="+mn-ea"/>
              </a:rPr>
              <a:t>(</a:t>
            </a:r>
            <a:r>
              <a:rPr lang="en-US" altLang="zh-CN" i="1" dirty="0">
                <a:sym typeface="+mn-ea"/>
              </a:rPr>
              <a:t>t</a:t>
            </a:r>
            <a:r>
              <a:rPr lang="en-US" altLang="zh-CN" dirty="0">
                <a:sym typeface="+mn-ea"/>
              </a:rPr>
              <a:t>)</a:t>
            </a:r>
            <a:r>
              <a:rPr lang="zh-CN" altLang="en-US" dirty="0">
                <a:sym typeface="+mn-ea"/>
              </a:rPr>
              <a:t>的包络； </a:t>
            </a:r>
            <a:r>
              <a:rPr lang="en-US" altLang="zh-CN" i="1" dirty="0">
                <a:sym typeface="+mn-ea"/>
              </a:rPr>
              <a:t>φ</a:t>
            </a:r>
            <a:r>
              <a:rPr lang="en-US" altLang="zh-CN" dirty="0">
                <a:sym typeface="+mn-ea"/>
              </a:rPr>
              <a:t>(</a:t>
            </a:r>
            <a:r>
              <a:rPr lang="en-US" altLang="zh-CN" i="1" dirty="0">
                <a:sym typeface="+mn-ea"/>
              </a:rPr>
              <a:t>t</a:t>
            </a:r>
            <a:r>
              <a:rPr lang="en-US" altLang="zh-CN" dirty="0">
                <a:sym typeface="+mn-ea"/>
              </a:rPr>
              <a:t>)</a:t>
            </a:r>
            <a:r>
              <a:rPr lang="zh-CN" altLang="en-US" dirty="0">
                <a:sym typeface="+mn-ea"/>
              </a:rPr>
              <a:t>为合成波</a:t>
            </a:r>
            <a:r>
              <a:rPr lang="en-US" altLang="zh-CN" i="1" dirty="0">
                <a:sym typeface="+mn-ea"/>
              </a:rPr>
              <a:t>R</a:t>
            </a:r>
            <a:r>
              <a:rPr lang="en-US" altLang="zh-CN" dirty="0">
                <a:sym typeface="+mn-ea"/>
              </a:rPr>
              <a:t>(</a:t>
            </a:r>
            <a:r>
              <a:rPr lang="en-US" altLang="zh-CN" i="1" dirty="0">
                <a:sym typeface="+mn-ea"/>
              </a:rPr>
              <a:t>t</a:t>
            </a:r>
            <a:r>
              <a:rPr lang="en-US" altLang="zh-CN" dirty="0">
                <a:sym typeface="+mn-ea"/>
              </a:rPr>
              <a:t>)</a:t>
            </a:r>
            <a:r>
              <a:rPr lang="zh-CN" altLang="en-US" dirty="0">
                <a:sym typeface="+mn-ea"/>
              </a:rPr>
              <a:t>的相位。</a:t>
            </a:r>
            <a:r>
              <a:rPr lang="zh-CN" altLang="en-US" dirty="0"/>
              <a:t/>
            </a:r>
            <a:br>
              <a:rPr lang="zh-CN" altLang="en-US" dirty="0"/>
            </a:br>
            <a:r>
              <a:rPr lang="en-US" altLang="zh-CN" dirty="0">
                <a:sym typeface="+mn-ea"/>
              </a:rPr>
              <a:t> </a:t>
            </a:r>
            <a:endParaRPr lang="zh-CN" altLang="zh-CN"/>
          </a:p>
        </p:txBody>
      </p:sp>
      <p:sp>
        <p:nvSpPr>
          <p:cNvPr id="380931" name="Rectangle 3"/>
          <p:cNvSpPr>
            <a:spLocks noGrp="1" noChangeArrowheads="1"/>
          </p:cNvSpPr>
          <p:nvPr>
            <p:ph type="body" idx="1"/>
          </p:nvPr>
        </p:nvSpPr>
        <p:spPr/>
        <p:txBody>
          <a:bodyPr/>
          <a:lstStyle/>
          <a:p>
            <a:endParaRPr lang="zh-CN" altLang="zh-CN"/>
          </a:p>
        </p:txBody>
      </p:sp>
      <p:graphicFrame>
        <p:nvGraphicFramePr>
          <p:cNvPr id="15363" name="Object 5"/>
          <p:cNvGraphicFramePr>
            <a:graphicFrameLocks noChangeAspect="1"/>
          </p:cNvGraphicFramePr>
          <p:nvPr/>
        </p:nvGraphicFramePr>
        <p:xfrm>
          <a:off x="2958465" y="1036955"/>
          <a:ext cx="3227070" cy="2096770"/>
        </p:xfrm>
        <a:graphic>
          <a:graphicData uri="http://schemas.openxmlformats.org/presentationml/2006/ole">
            <mc:AlternateContent xmlns:mc="http://schemas.openxmlformats.org/markup-compatibility/2006">
              <mc:Choice xmlns:v="urn:schemas-microsoft-com:vml" Requires="v">
                <p:oleObj spid="_x0000_s11267" r:id="rId3" imgW="1485900" imgH="965200" progId="Equation.3">
                  <p:embed/>
                </p:oleObj>
              </mc:Choice>
              <mc:Fallback>
                <p:oleObj r:id="rId3" imgW="1485900" imgH="965200" progId="Equation.3">
                  <p:embed/>
                  <p:pic>
                    <p:nvPicPr>
                      <p:cNvPr id="0" name="图片 3077"/>
                      <p:cNvPicPr/>
                      <p:nvPr/>
                    </p:nvPicPr>
                    <p:blipFill>
                      <a:blip r:embed="rId4"/>
                      <a:stretch>
                        <a:fillRect/>
                      </a:stretch>
                    </p:blipFill>
                    <p:spPr>
                      <a:xfrm>
                        <a:off x="2958465" y="1036955"/>
                        <a:ext cx="3227070" cy="2096770"/>
                      </a:xfrm>
                      <a:prstGeom prst="rect">
                        <a:avLst/>
                      </a:prstGeom>
                      <a:noFill/>
                      <a:ln w="38100">
                        <a:noFill/>
                        <a:miter/>
                      </a:ln>
                    </p:spPr>
                  </p:pic>
                </p:oleObj>
              </mc:Fallback>
            </mc:AlternateContent>
          </a:graphicData>
        </a:graphic>
      </p:graphicFrame>
      <p:grpSp>
        <p:nvGrpSpPr>
          <p:cNvPr id="2" name="组合 1"/>
          <p:cNvGrpSpPr/>
          <p:nvPr/>
        </p:nvGrpSpPr>
        <p:grpSpPr>
          <a:xfrm>
            <a:off x="800735" y="3914775"/>
            <a:ext cx="7886003" cy="1037452"/>
            <a:chOff x="395" y="6420"/>
            <a:chExt cx="13753" cy="2166"/>
          </a:xfrm>
        </p:grpSpPr>
        <p:graphicFrame>
          <p:nvGraphicFramePr>
            <p:cNvPr id="15365" name="Object 7"/>
            <p:cNvGraphicFramePr>
              <a:graphicFrameLocks noChangeAspect="1"/>
            </p:cNvGraphicFramePr>
            <p:nvPr/>
          </p:nvGraphicFramePr>
          <p:xfrm>
            <a:off x="395" y="6420"/>
            <a:ext cx="13753" cy="875"/>
          </p:xfrm>
          <a:graphic>
            <a:graphicData uri="http://schemas.openxmlformats.org/presentationml/2006/ole">
              <mc:AlternateContent xmlns:mc="http://schemas.openxmlformats.org/markup-compatibility/2006">
                <mc:Choice xmlns:v="urn:schemas-microsoft-com:vml" Requires="v">
                  <p:oleObj spid="_x0000_s11268" r:id="rId5" imgW="3594100" imgH="228600" progId="Equation.3">
                    <p:embed/>
                  </p:oleObj>
                </mc:Choice>
                <mc:Fallback>
                  <p:oleObj r:id="rId5" imgW="3594100" imgH="228600" progId="Equation.3">
                    <p:embed/>
                    <p:pic>
                      <p:nvPicPr>
                        <p:cNvPr id="0" name="图片 3078"/>
                        <p:cNvPicPr/>
                        <p:nvPr/>
                      </p:nvPicPr>
                      <p:blipFill>
                        <a:blip r:embed="rId6"/>
                        <a:stretch>
                          <a:fillRect/>
                        </a:stretch>
                      </p:blipFill>
                      <p:spPr>
                        <a:xfrm>
                          <a:off x="395" y="6420"/>
                          <a:ext cx="13753" cy="875"/>
                        </a:xfrm>
                        <a:prstGeom prst="rect">
                          <a:avLst/>
                        </a:prstGeom>
                        <a:noFill/>
                        <a:ln w="38100">
                          <a:noFill/>
                          <a:miter/>
                        </a:ln>
                      </p:spPr>
                    </p:pic>
                  </p:oleObj>
                </mc:Fallback>
              </mc:AlternateContent>
            </a:graphicData>
          </a:graphic>
        </p:graphicFrame>
        <p:sp>
          <p:nvSpPr>
            <p:cNvPr id="15367" name="Text Box 9"/>
            <p:cNvSpPr txBox="1"/>
            <p:nvPr/>
          </p:nvSpPr>
          <p:spPr>
            <a:xfrm>
              <a:off x="12095" y="7625"/>
              <a:ext cx="1490" cy="9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(3-10)</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46480"/>
          </a:xfrm>
        </p:spPr>
        <p:txBody>
          <a:bodyPr/>
          <a:lstStyle/>
          <a:p>
            <a:pPr algn="ctr"/>
            <a:r>
              <a:rPr lang="zh-CN" altLang="zh-CN" b="1" dirty="0"/>
              <a:t/>
            </a:r>
            <a:br>
              <a:rPr lang="zh-CN" altLang="zh-CN" b="1" dirty="0"/>
            </a:br>
            <a:r>
              <a:rPr lang="en-US" altLang="zh-CN" b="1" dirty="0" smtClean="0">
                <a:sym typeface="+mn-ea"/>
              </a:rPr>
              <a:t>3.1  VHF</a:t>
            </a:r>
            <a:r>
              <a:rPr lang="zh-CN" altLang="en-US" b="1" dirty="0" smtClean="0">
                <a:sym typeface="+mn-ea"/>
              </a:rPr>
              <a:t>、 </a:t>
            </a:r>
            <a:r>
              <a:rPr lang="en-US" altLang="zh-CN" b="1" dirty="0" smtClean="0">
                <a:sym typeface="+mn-ea"/>
              </a:rPr>
              <a:t>UHF</a:t>
            </a:r>
            <a:r>
              <a:rPr lang="zh-CN" altLang="en-US" b="1" dirty="0" smtClean="0">
                <a:sym typeface="+mn-ea"/>
              </a:rPr>
              <a:t>频段的电波传播特性 </a:t>
            </a:r>
            <a:r>
              <a:rPr lang="zh-CN" altLang="en-US" b="1" dirty="0" smtClean="0"/>
              <a:t/>
            </a:r>
            <a:br>
              <a:rPr lang="zh-CN" altLang="en-US" b="1" dirty="0" smtClean="0"/>
            </a:br>
            <a:endParaRPr lang="zh-CN" altLang="zh-CN" b="1" dirty="0"/>
          </a:p>
        </p:txBody>
      </p:sp>
      <p:sp>
        <p:nvSpPr>
          <p:cNvPr id="36352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71195" y="1699260"/>
            <a:ext cx="8115300" cy="403415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dirty="0"/>
              <a:t/>
            </a:r>
            <a:br>
              <a:rPr lang="zh-CN" altLang="zh-CN" dirty="0"/>
            </a:br>
            <a:r>
              <a:rPr lang="zh-CN" altLang="zh-CN" dirty="0"/>
              <a:t>　　</a:t>
            </a:r>
            <a:r>
              <a:rPr lang="zh-CN" altLang="en-US" dirty="0">
                <a:sym typeface="+mn-ea"/>
              </a:rPr>
              <a:t>当前陆地移动通信主要使用的频段为</a:t>
            </a:r>
            <a:r>
              <a:rPr lang="en-US" altLang="zh-CN" dirty="0">
                <a:sym typeface="+mn-ea"/>
              </a:rPr>
              <a:t>VHF</a:t>
            </a:r>
            <a:r>
              <a:rPr lang="zh-CN" altLang="en-US" dirty="0">
                <a:sym typeface="+mn-ea"/>
              </a:rPr>
              <a:t>和</a:t>
            </a:r>
            <a:r>
              <a:rPr lang="en-US" altLang="zh-CN" dirty="0">
                <a:sym typeface="+mn-ea"/>
              </a:rPr>
              <a:t>UHF,</a:t>
            </a:r>
            <a:r>
              <a:rPr lang="zh-CN" altLang="en-US" dirty="0">
                <a:sym typeface="+mn-ea"/>
              </a:rPr>
              <a:t>即　　</a:t>
            </a:r>
            <a:r>
              <a:rPr lang="en-US" altLang="zh-CN" dirty="0">
                <a:sym typeface="+mn-ea"/>
              </a:rPr>
              <a:t>150 MHz</a:t>
            </a:r>
            <a:r>
              <a:rPr lang="zh-CN" altLang="en-US" dirty="0">
                <a:sym typeface="+mn-ea"/>
              </a:rPr>
              <a:t>、</a:t>
            </a:r>
            <a:r>
              <a:rPr lang="en-US" altLang="zh-CN" dirty="0">
                <a:sym typeface="+mn-ea"/>
              </a:rPr>
              <a:t>450 MHz</a:t>
            </a:r>
            <a:r>
              <a:rPr lang="zh-CN" altLang="en-US" dirty="0">
                <a:sym typeface="+mn-ea"/>
              </a:rPr>
              <a:t>、</a:t>
            </a:r>
            <a:r>
              <a:rPr lang="en-US" altLang="zh-CN" dirty="0">
                <a:sym typeface="+mn-ea"/>
              </a:rPr>
              <a:t>900 MHz</a:t>
            </a:r>
            <a:r>
              <a:rPr lang="zh-CN" altLang="en-US" dirty="0">
                <a:sym typeface="+mn-ea"/>
              </a:rPr>
              <a:t>、</a:t>
            </a:r>
            <a:r>
              <a:rPr lang="en-US" altLang="zh-CN" dirty="0">
                <a:sym typeface="+mn-ea"/>
              </a:rPr>
              <a:t>1800 MHz</a:t>
            </a:r>
            <a:r>
              <a:rPr lang="zh-CN" altLang="en-US" dirty="0">
                <a:sym typeface="+mn-ea"/>
              </a:rPr>
              <a:t>。移动通信中的传播方式主要有直射波、反射波和地表面波等传播方</a:t>
            </a:r>
            <a:r>
              <a:rPr lang="en-US" altLang="zh-CN" dirty="0">
                <a:sym typeface="+mn-ea"/>
              </a:rPr>
              <a:t>[JP2]</a:t>
            </a:r>
            <a:r>
              <a:rPr lang="zh-CN" altLang="en-US" dirty="0">
                <a:sym typeface="+mn-ea"/>
              </a:rPr>
              <a:t>式。 由于地表面波的传播损耗随着频率的增高而增大， 传播距离有限，因此在分析移动通信信道时， 主要考虑直射波和反射波的影响。 图</a:t>
            </a:r>
            <a:r>
              <a:rPr lang="en-US" altLang="zh-CN" dirty="0">
                <a:sym typeface="+mn-ea"/>
              </a:rPr>
              <a:t>3-1</a:t>
            </a:r>
            <a:r>
              <a:rPr lang="zh-CN" altLang="en-US" dirty="0">
                <a:sym typeface="+mn-ea"/>
              </a:rPr>
              <a:t>表示出了典型的移动信道电波传播路径。</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zh-CN"/>
              <a:t/>
            </a:r>
            <a:br>
              <a:rPr lang="zh-CN" altLang="zh-CN"/>
            </a:br>
            <a:r>
              <a:rPr lang="en-US" altLang="zh-CN" i="1" dirty="0">
                <a:sym typeface="+mn-ea"/>
              </a:rPr>
              <a:t>U</a:t>
            </a:r>
            <a:r>
              <a:rPr lang="en-US" altLang="zh-CN" dirty="0">
                <a:sym typeface="+mn-ea"/>
              </a:rPr>
              <a:t>(</a:t>
            </a:r>
            <a:r>
              <a:rPr lang="en-US" altLang="zh-CN" i="1" dirty="0">
                <a:sym typeface="+mn-ea"/>
              </a:rPr>
              <a:t>t</a:t>
            </a:r>
            <a:r>
              <a:rPr lang="en-US" altLang="zh-CN" dirty="0">
                <a:sym typeface="+mn-ea"/>
              </a:rPr>
              <a:t>)</a:t>
            </a:r>
            <a:r>
              <a:rPr lang="zh-CN" altLang="en-US" dirty="0">
                <a:sym typeface="+mn-ea"/>
              </a:rPr>
              <a:t>和</a:t>
            </a:r>
            <a:r>
              <a:rPr lang="en-US" altLang="en-US" dirty="0">
                <a:sym typeface="+mn-ea"/>
              </a:rPr>
              <a:t>￠</a:t>
            </a:r>
            <a:r>
              <a:rPr lang="zh-CN" altLang="en-US" dirty="0">
                <a:sym typeface="+mn-ea"/>
              </a:rPr>
              <a:t> </a:t>
            </a:r>
            <a:r>
              <a:rPr lang="en-US" altLang="zh-CN" dirty="0">
                <a:sym typeface="+mn-ea"/>
              </a:rPr>
              <a:t>(</a:t>
            </a:r>
            <a:r>
              <a:rPr lang="en-US" altLang="zh-CN" i="1" dirty="0">
                <a:sym typeface="+mn-ea"/>
              </a:rPr>
              <a:t>t</a:t>
            </a:r>
            <a:r>
              <a:rPr lang="en-US" altLang="zh-CN" dirty="0">
                <a:sym typeface="+mn-ea"/>
              </a:rPr>
              <a:t>)</a:t>
            </a:r>
            <a:r>
              <a:rPr lang="zh-CN" altLang="en-US" dirty="0">
                <a:sym typeface="+mn-ea"/>
              </a:rPr>
              <a:t>的表达式为  </a:t>
            </a:r>
            <a:br>
              <a:rPr lang="zh-CN" altLang="en-US" dirty="0">
                <a:sym typeface="+mn-ea"/>
              </a:rPr>
            </a:br>
            <a:endParaRPr lang="zh-CN" altLang="zh-CN"/>
          </a:p>
        </p:txBody>
      </p:sp>
      <p:sp>
        <p:nvSpPr>
          <p:cNvPr id="381955" name="Rectangle 3"/>
          <p:cNvSpPr>
            <a:spLocks noGrp="1" noChangeArrowheads="1"/>
          </p:cNvSpPr>
          <p:nvPr>
            <p:ph type="body" idx="1"/>
          </p:nvPr>
        </p:nvSpPr>
        <p:spPr/>
        <p:txBody>
          <a:bodyPr/>
          <a:lstStyle/>
          <a:p>
            <a:endParaRPr lang="zh-CN" altLang="zh-CN"/>
          </a:p>
        </p:txBody>
      </p:sp>
      <p:graphicFrame>
        <p:nvGraphicFramePr>
          <p:cNvPr id="16386" name="Object 4"/>
          <p:cNvGraphicFramePr>
            <a:graphicFrameLocks noChangeAspect="1"/>
          </p:cNvGraphicFramePr>
          <p:nvPr/>
        </p:nvGraphicFramePr>
        <p:xfrm>
          <a:off x="2857500" y="2000885"/>
          <a:ext cx="3429000" cy="2091055"/>
        </p:xfrm>
        <a:graphic>
          <a:graphicData uri="http://schemas.openxmlformats.org/presentationml/2006/ole">
            <mc:AlternateContent xmlns:mc="http://schemas.openxmlformats.org/markup-compatibility/2006">
              <mc:Choice xmlns:v="urn:schemas-microsoft-com:vml" Requires="v">
                <p:oleObj spid="_x0000_s12290" r:id="rId3" imgW="1333500" imgH="812800" progId="Equation.3">
                  <p:embed/>
                </p:oleObj>
              </mc:Choice>
              <mc:Fallback>
                <p:oleObj r:id="rId3" imgW="1333500" imgH="812800" progId="Equation.3">
                  <p:embed/>
                  <p:pic>
                    <p:nvPicPr>
                      <p:cNvPr id="0" name="图片 3079"/>
                      <p:cNvPicPr/>
                      <p:nvPr/>
                    </p:nvPicPr>
                    <p:blipFill>
                      <a:blip r:embed="rId4"/>
                      <a:stretch>
                        <a:fillRect/>
                      </a:stretch>
                    </p:blipFill>
                    <p:spPr>
                      <a:xfrm>
                        <a:off x="2857500" y="2000885"/>
                        <a:ext cx="3429000" cy="209105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由于</a:t>
            </a:r>
            <a:r>
              <a:rPr lang="en-US" altLang="zh-CN" i="1" dirty="0">
                <a:sym typeface="+mn-ea"/>
              </a:rPr>
              <a:t>R</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和</a:t>
            </a:r>
            <a:r>
              <a:rPr lang="en-US" altLang="zh-CN" i="1" dirty="0">
                <a:sym typeface="+mn-ea"/>
              </a:rPr>
              <a:t>φ</a:t>
            </a:r>
            <a:r>
              <a:rPr lang="en-US" altLang="zh-CN" i="1" baseline="-25000" dirty="0">
                <a:sym typeface="+mn-ea"/>
              </a:rPr>
              <a:t>i</a:t>
            </a:r>
            <a:r>
              <a:rPr lang="en-US" altLang="zh-CN" dirty="0">
                <a:sym typeface="+mn-ea"/>
              </a:rPr>
              <a:t>(</a:t>
            </a:r>
            <a:r>
              <a:rPr lang="en-US" altLang="zh-CN" i="1" dirty="0">
                <a:sym typeface="+mn-ea"/>
              </a:rPr>
              <a:t>t</a:t>
            </a:r>
            <a:r>
              <a:rPr lang="en-US" altLang="zh-CN" dirty="0">
                <a:sym typeface="+mn-ea"/>
              </a:rPr>
              <a:t>)</a:t>
            </a:r>
            <a:r>
              <a:rPr lang="zh-CN" altLang="en-US" dirty="0">
                <a:sym typeface="+mn-ea"/>
              </a:rPr>
              <a:t>随时间的变化与发射信号的载频周期相比，是缓慢变化的，因此</a:t>
            </a:r>
            <a:r>
              <a:rPr lang="en-US" altLang="zh-CN" i="1" dirty="0">
                <a:sym typeface="+mn-ea"/>
              </a:rPr>
              <a:t>x</a:t>
            </a:r>
            <a:r>
              <a:rPr lang="en-US" altLang="zh-CN" baseline="-25000" dirty="0">
                <a:sym typeface="+mn-ea"/>
              </a:rPr>
              <a:t>c</a:t>
            </a:r>
            <a:r>
              <a:rPr lang="zh-CN" altLang="en-US" dirty="0">
                <a:sym typeface="+mn-ea"/>
              </a:rPr>
              <a:t>（</a:t>
            </a:r>
            <a:r>
              <a:rPr lang="en-US" altLang="zh-CN" i="1" dirty="0">
                <a:sym typeface="+mn-ea"/>
              </a:rPr>
              <a:t>t</a:t>
            </a:r>
            <a:r>
              <a:rPr lang="zh-CN" altLang="en-US" dirty="0">
                <a:sym typeface="+mn-ea"/>
              </a:rPr>
              <a:t>）、</a:t>
            </a:r>
            <a:r>
              <a:rPr lang="en-US" altLang="zh-CN" i="1" dirty="0">
                <a:sym typeface="+mn-ea"/>
              </a:rPr>
              <a:t>x</a:t>
            </a:r>
            <a:r>
              <a:rPr lang="en-US" altLang="zh-CN" baseline="-25000" dirty="0">
                <a:sym typeface="+mn-ea"/>
              </a:rPr>
              <a:t>s</a:t>
            </a:r>
            <a:r>
              <a:rPr lang="zh-CN" altLang="en-US" dirty="0">
                <a:sym typeface="+mn-ea"/>
              </a:rPr>
              <a:t>（</a:t>
            </a:r>
            <a:r>
              <a:rPr lang="en-US" altLang="zh-CN" i="1" dirty="0">
                <a:sym typeface="+mn-ea"/>
              </a:rPr>
              <a:t>t</a:t>
            </a:r>
            <a:r>
              <a:rPr lang="zh-CN" altLang="en-US" dirty="0">
                <a:sym typeface="+mn-ea"/>
              </a:rPr>
              <a:t>）及包络</a:t>
            </a:r>
            <a:r>
              <a:rPr lang="en-US" altLang="zh-CN" i="1" dirty="0">
                <a:sym typeface="+mn-ea"/>
              </a:rPr>
              <a:t>U</a:t>
            </a:r>
            <a:r>
              <a:rPr lang="en-US" altLang="zh-CN" dirty="0">
                <a:sym typeface="+mn-ea"/>
              </a:rPr>
              <a:t>(</a:t>
            </a:r>
            <a:r>
              <a:rPr lang="en-US" altLang="zh-CN" i="1" dirty="0">
                <a:sym typeface="+mn-ea"/>
              </a:rPr>
              <a:t>t</a:t>
            </a:r>
            <a:r>
              <a:rPr lang="en-US" altLang="zh-CN" dirty="0">
                <a:sym typeface="+mn-ea"/>
              </a:rPr>
              <a:t>)</a:t>
            </a:r>
            <a:r>
              <a:rPr lang="zh-CN" altLang="en-US" dirty="0">
                <a:sym typeface="+mn-ea"/>
              </a:rPr>
              <a:t>、相位</a:t>
            </a:r>
            <a:r>
              <a:rPr lang="en-US" altLang="zh-CN" i="1" dirty="0">
                <a:sym typeface="+mn-ea"/>
              </a:rPr>
              <a:t>φ</a:t>
            </a:r>
            <a:r>
              <a:rPr lang="en-US" altLang="zh-CN" dirty="0">
                <a:sym typeface="+mn-ea"/>
              </a:rPr>
              <a:t>(</a:t>
            </a:r>
            <a:r>
              <a:rPr lang="en-US" altLang="zh-CN" i="1" dirty="0">
                <a:sym typeface="+mn-ea"/>
              </a:rPr>
              <a:t>t</a:t>
            </a:r>
            <a:r>
              <a:rPr lang="en-US" altLang="zh-CN" dirty="0">
                <a:sym typeface="+mn-ea"/>
              </a:rPr>
              <a:t>)</a:t>
            </a:r>
            <a:r>
              <a:rPr lang="zh-CN" altLang="en-US" dirty="0">
                <a:sym typeface="+mn-ea"/>
              </a:rPr>
              <a:t>也是缓慢变化的。通常，</a:t>
            </a:r>
            <a:r>
              <a:rPr lang="en-US" altLang="zh-CN" i="1" dirty="0">
                <a:sym typeface="+mn-ea"/>
              </a:rPr>
              <a:t>U</a:t>
            </a:r>
            <a:r>
              <a:rPr lang="en-US" altLang="zh-CN" dirty="0">
                <a:sym typeface="+mn-ea"/>
              </a:rPr>
              <a:t>(</a:t>
            </a:r>
            <a:r>
              <a:rPr lang="en-US" altLang="zh-CN" i="1" dirty="0">
                <a:sym typeface="+mn-ea"/>
              </a:rPr>
              <a:t>t</a:t>
            </a:r>
            <a:r>
              <a:rPr lang="en-US" altLang="zh-CN" dirty="0">
                <a:sym typeface="+mn-ea"/>
              </a:rPr>
              <a:t>)</a:t>
            </a:r>
            <a:r>
              <a:rPr lang="zh-CN" altLang="en-US" dirty="0">
                <a:sym typeface="+mn-ea"/>
              </a:rPr>
              <a:t>满足瑞利分布，相位</a:t>
            </a:r>
            <a:r>
              <a:rPr lang="en-US" altLang="zh-CN" i="1" dirty="0">
                <a:sym typeface="+mn-ea"/>
              </a:rPr>
              <a:t>φ</a:t>
            </a:r>
            <a:r>
              <a:rPr lang="en-US" altLang="zh-CN" dirty="0">
                <a:sym typeface="+mn-ea"/>
              </a:rPr>
              <a:t>(</a:t>
            </a:r>
            <a:r>
              <a:rPr lang="en-US" altLang="zh-CN" i="1" dirty="0">
                <a:sym typeface="+mn-ea"/>
              </a:rPr>
              <a:t>t</a:t>
            </a:r>
            <a:r>
              <a:rPr lang="en-US" altLang="zh-CN" dirty="0">
                <a:sym typeface="+mn-ea"/>
              </a:rPr>
              <a:t>)</a:t>
            </a:r>
            <a:r>
              <a:rPr lang="zh-CN" altLang="en-US" dirty="0">
                <a:sym typeface="+mn-ea"/>
              </a:rPr>
              <a:t>满足均匀分布， </a:t>
            </a:r>
            <a:r>
              <a:rPr lang="en-US" altLang="zh-CN" i="1" dirty="0">
                <a:sym typeface="+mn-ea"/>
              </a:rPr>
              <a:t>R</a:t>
            </a:r>
            <a:r>
              <a:rPr lang="en-US" altLang="zh-CN" dirty="0">
                <a:sym typeface="+mn-ea"/>
              </a:rPr>
              <a:t>(</a:t>
            </a:r>
            <a:r>
              <a:rPr lang="en-US" altLang="zh-CN" i="1" dirty="0">
                <a:sym typeface="+mn-ea"/>
              </a:rPr>
              <a:t>t</a:t>
            </a:r>
            <a:r>
              <a:rPr lang="en-US" altLang="zh-CN" dirty="0">
                <a:sym typeface="+mn-ea"/>
              </a:rPr>
              <a:t>)</a:t>
            </a:r>
            <a:r>
              <a:rPr lang="zh-CN" altLang="en-US" dirty="0">
                <a:sym typeface="+mn-ea"/>
              </a:rPr>
              <a:t>可视为一个窄带过程。假设噪声为高斯白噪声，</a:t>
            </a:r>
            <a:r>
              <a:rPr lang="en-US" altLang="zh-CN" i="1" dirty="0">
                <a:sym typeface="+mn-ea"/>
              </a:rPr>
              <a:t>σ</a:t>
            </a:r>
            <a:r>
              <a:rPr lang="zh-CN" altLang="en-US" dirty="0">
                <a:sym typeface="+mn-ea"/>
              </a:rPr>
              <a:t>为噪声方差，</a:t>
            </a:r>
            <a:r>
              <a:rPr lang="en-US" altLang="zh-CN" i="1" dirty="0">
                <a:sym typeface="+mn-ea"/>
              </a:rPr>
              <a:t>r</a:t>
            </a:r>
            <a:r>
              <a:rPr lang="zh-CN" altLang="en-US" dirty="0">
                <a:sym typeface="+mn-ea"/>
              </a:rPr>
              <a:t>为接收信号的损失幅度，则包络概率密度函数</a:t>
            </a:r>
            <a:r>
              <a:rPr lang="en-US" altLang="zh-CN" i="1" dirty="0">
                <a:sym typeface="+mn-ea"/>
              </a:rPr>
              <a:t>p</a:t>
            </a:r>
            <a:r>
              <a:rPr lang="en-US" altLang="zh-CN" dirty="0">
                <a:sym typeface="+mn-ea"/>
              </a:rPr>
              <a:t>(</a:t>
            </a:r>
            <a:r>
              <a:rPr lang="en-US" altLang="zh-CN" i="1" dirty="0">
                <a:sym typeface="+mn-ea"/>
              </a:rPr>
              <a:t>r</a:t>
            </a:r>
            <a:r>
              <a:rPr lang="en-US" altLang="zh-CN" dirty="0">
                <a:sym typeface="+mn-ea"/>
              </a:rPr>
              <a:t>)</a:t>
            </a:r>
            <a:r>
              <a:rPr lang="zh-CN" altLang="en-US" dirty="0">
                <a:sym typeface="+mn-ea"/>
              </a:rPr>
              <a:t>和相位概率密度函数</a:t>
            </a:r>
            <a:r>
              <a:rPr lang="en-US" altLang="zh-CN" i="1" dirty="0">
                <a:sym typeface="+mn-ea"/>
              </a:rPr>
              <a:t>p</a:t>
            </a:r>
            <a:r>
              <a:rPr lang="en-US" altLang="zh-CN" dirty="0">
                <a:sym typeface="+mn-ea"/>
              </a:rPr>
              <a:t>(</a:t>
            </a:r>
            <a:r>
              <a:rPr lang="en-US" altLang="zh-CN" i="1" dirty="0">
                <a:sym typeface="+mn-ea"/>
              </a:rPr>
              <a:t>θ</a:t>
            </a:r>
            <a:r>
              <a:rPr lang="en-US" altLang="zh-CN" dirty="0">
                <a:sym typeface="+mn-ea"/>
              </a:rPr>
              <a:t>)</a:t>
            </a:r>
            <a:r>
              <a:rPr lang="zh-CN" altLang="en-US" dirty="0">
                <a:sym typeface="+mn-ea"/>
              </a:rPr>
              <a:t>分别为： </a:t>
            </a:r>
            <a:endParaRPr lang="zh-CN" altLang="zh-CN"/>
          </a:p>
        </p:txBody>
      </p:sp>
      <p:sp>
        <p:nvSpPr>
          <p:cNvPr id="382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zh-CN" altLang="zh-CN"/>
              <a:t/>
            </a:r>
            <a:br>
              <a:rPr lang="zh-CN" altLang="zh-CN"/>
            </a:br>
            <a:r>
              <a:rPr lang="en-US" altLang="zh-CN" dirty="0">
                <a:sym typeface="+mn-ea"/>
              </a:rPr>
              <a:t> </a:t>
            </a:r>
            <a:r>
              <a:rPr lang="zh-CN" altLang="en-US" dirty="0">
                <a:sym typeface="+mn-ea"/>
              </a:rPr>
              <a:t>由式（</a:t>
            </a:r>
            <a:r>
              <a:rPr lang="en-US" altLang="zh-CN" dirty="0">
                <a:sym typeface="+mn-ea"/>
              </a:rPr>
              <a:t>3-11</a:t>
            </a:r>
            <a:r>
              <a:rPr lang="zh-CN" altLang="en-US" dirty="0">
                <a:sym typeface="+mn-ea"/>
              </a:rPr>
              <a:t>）不难得出， 瑞利衰落的均值</a:t>
            </a:r>
            <a:r>
              <a:rPr lang="en-US" altLang="zh-CN" i="1" dirty="0">
                <a:sym typeface="+mn-ea"/>
              </a:rPr>
              <a:t>r</a:t>
            </a:r>
            <a:r>
              <a:rPr lang="en-US" altLang="zh-CN" baseline="-25000" dirty="0">
                <a:sym typeface="+mn-ea"/>
              </a:rPr>
              <a:t>mean</a:t>
            </a:r>
            <a:r>
              <a:rPr lang="zh-CN" altLang="en-US" dirty="0">
                <a:sym typeface="+mn-ea"/>
              </a:rPr>
              <a:t>和方差</a:t>
            </a:r>
            <a:r>
              <a:rPr lang="en-US" altLang="zh-CN" i="1" dirty="0">
                <a:sym typeface="+mn-ea"/>
              </a:rPr>
              <a:t>σ</a:t>
            </a:r>
            <a:r>
              <a:rPr lang="en-US" altLang="zh-CN" baseline="30000" dirty="0">
                <a:sym typeface="+mn-ea"/>
              </a:rPr>
              <a:t>2</a:t>
            </a:r>
            <a:r>
              <a:rPr lang="en-US" altLang="zh-CN" baseline="-25000" dirty="0">
                <a:sym typeface="+mn-ea"/>
              </a:rPr>
              <a:t>r</a:t>
            </a:r>
            <a:r>
              <a:rPr lang="zh-CN" altLang="en-US" dirty="0">
                <a:sym typeface="+mn-ea"/>
              </a:rPr>
              <a:t>分别如下：</a:t>
            </a:r>
            <a:br>
              <a:rPr lang="zh-CN" altLang="en-US" dirty="0">
                <a:sym typeface="+mn-ea"/>
              </a:rPr>
            </a:br>
            <a:r>
              <a:rPr lang="zh-CN" altLang="en-US" dirty="0">
                <a:sym typeface="+mn-ea"/>
              </a:rPr>
              <a:t/>
            </a:r>
            <a:br>
              <a:rPr lang="zh-CN" altLang="en-US" dirty="0">
                <a:sym typeface="+mn-ea"/>
              </a:rPr>
            </a:br>
            <a:r>
              <a:rPr lang="zh-CN" altLang="en-US" dirty="0">
                <a:sym typeface="+mn-ea"/>
              </a:rPr>
              <a:t>方差 </a:t>
            </a:r>
            <a:endParaRPr lang="zh-CN" altLang="zh-CN"/>
          </a:p>
        </p:txBody>
      </p:sp>
      <p:sp>
        <p:nvSpPr>
          <p:cNvPr id="384003" name="Rectangle 3"/>
          <p:cNvSpPr>
            <a:spLocks noGrp="1" noChangeArrowheads="1"/>
          </p:cNvSpPr>
          <p:nvPr>
            <p:ph type="body" idx="1"/>
          </p:nvPr>
        </p:nvSpPr>
        <p:spPr/>
        <p:txBody>
          <a:bodyPr/>
          <a:lstStyle/>
          <a:p>
            <a:endParaRPr lang="zh-CN" altLang="zh-CN"/>
          </a:p>
        </p:txBody>
      </p:sp>
      <p:grpSp>
        <p:nvGrpSpPr>
          <p:cNvPr id="2" name="组合 1"/>
          <p:cNvGrpSpPr/>
          <p:nvPr/>
        </p:nvGrpSpPr>
        <p:grpSpPr>
          <a:xfrm>
            <a:off x="988695" y="793115"/>
            <a:ext cx="6950710" cy="1840230"/>
            <a:chOff x="2400" y="960"/>
            <a:chExt cx="11570" cy="3630"/>
          </a:xfrm>
        </p:grpSpPr>
        <p:graphicFrame>
          <p:nvGraphicFramePr>
            <p:cNvPr id="17410" name="Object 4"/>
            <p:cNvGraphicFramePr>
              <a:graphicFrameLocks noChangeAspect="1"/>
            </p:cNvGraphicFramePr>
            <p:nvPr/>
          </p:nvGraphicFramePr>
          <p:xfrm>
            <a:off x="2400" y="960"/>
            <a:ext cx="5640" cy="1880"/>
          </p:xfrm>
          <a:graphic>
            <a:graphicData uri="http://schemas.openxmlformats.org/presentationml/2006/ole">
              <mc:AlternateContent xmlns:mc="http://schemas.openxmlformats.org/markup-compatibility/2006">
                <mc:Choice xmlns:v="urn:schemas-microsoft-com:vml" Requires="v">
                  <p:oleObj spid="_x0000_s13317" r:id="rId3" imgW="1447165" imgH="482600" progId="Equation.3">
                    <p:embed/>
                  </p:oleObj>
                </mc:Choice>
                <mc:Fallback>
                  <p:oleObj r:id="rId3" imgW="1447165" imgH="482600" progId="Equation.3">
                    <p:embed/>
                    <p:pic>
                      <p:nvPicPr>
                        <p:cNvPr id="0" name="图片 3080"/>
                        <p:cNvPicPr/>
                        <p:nvPr/>
                      </p:nvPicPr>
                      <p:blipFill>
                        <a:blip r:embed="rId4"/>
                        <a:stretch>
                          <a:fillRect/>
                        </a:stretch>
                      </p:blipFill>
                      <p:spPr>
                        <a:xfrm>
                          <a:off x="2400" y="960"/>
                          <a:ext cx="5640" cy="1880"/>
                        </a:xfrm>
                        <a:prstGeom prst="rect">
                          <a:avLst/>
                        </a:prstGeom>
                        <a:noFill/>
                        <a:ln w="38100">
                          <a:noFill/>
                          <a:miter/>
                        </a:ln>
                      </p:spPr>
                    </p:pic>
                  </p:oleObj>
                </mc:Fallback>
              </mc:AlternateContent>
            </a:graphicData>
          </a:graphic>
        </p:graphicFrame>
        <p:sp>
          <p:nvSpPr>
            <p:cNvPr id="17411" name="Text Box 5"/>
            <p:cNvSpPr txBox="1"/>
            <p:nvPr/>
          </p:nvSpPr>
          <p:spPr>
            <a:xfrm>
              <a:off x="9095" y="1625"/>
              <a:ext cx="2548" cy="9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0≤</a:t>
              </a:r>
              <a:r>
                <a:rPr lang="en-US" altLang="zh-CN" sz="2400" i="1" dirty="0"/>
                <a:t>r</a:t>
              </a:r>
              <a:r>
                <a:rPr lang="en-US" altLang="zh-CN" sz="2400" dirty="0"/>
                <a:t>≤+∞ </a:t>
              </a:r>
            </a:p>
          </p:txBody>
        </p:sp>
        <p:graphicFrame>
          <p:nvGraphicFramePr>
            <p:cNvPr id="17412" name="Object 6"/>
            <p:cNvGraphicFramePr>
              <a:graphicFrameLocks noChangeAspect="1"/>
            </p:cNvGraphicFramePr>
            <p:nvPr/>
          </p:nvGraphicFramePr>
          <p:xfrm>
            <a:off x="2560" y="3308"/>
            <a:ext cx="2200" cy="1282"/>
          </p:xfrm>
          <a:graphic>
            <a:graphicData uri="http://schemas.openxmlformats.org/presentationml/2006/ole">
              <mc:AlternateContent xmlns:mc="http://schemas.openxmlformats.org/markup-compatibility/2006">
                <mc:Choice xmlns:v="urn:schemas-microsoft-com:vml" Requires="v">
                  <p:oleObj spid="_x0000_s13318" r:id="rId5" imgW="609600" imgH="355600" progId="Equation.3">
                    <p:embed/>
                  </p:oleObj>
                </mc:Choice>
                <mc:Fallback>
                  <p:oleObj r:id="rId5" imgW="609600" imgH="355600" progId="Equation.3">
                    <p:embed/>
                    <p:pic>
                      <p:nvPicPr>
                        <p:cNvPr id="0" name="图片 3081"/>
                        <p:cNvPicPr/>
                        <p:nvPr/>
                      </p:nvPicPr>
                      <p:blipFill>
                        <a:blip r:embed="rId6"/>
                        <a:stretch>
                          <a:fillRect/>
                        </a:stretch>
                      </p:blipFill>
                      <p:spPr>
                        <a:xfrm>
                          <a:off x="2560" y="3308"/>
                          <a:ext cx="2200" cy="1282"/>
                        </a:xfrm>
                        <a:prstGeom prst="rect">
                          <a:avLst/>
                        </a:prstGeom>
                        <a:noFill/>
                        <a:ln w="38100">
                          <a:noFill/>
                          <a:miter/>
                        </a:ln>
                      </p:spPr>
                    </p:pic>
                  </p:oleObj>
                </mc:Fallback>
              </mc:AlternateContent>
            </a:graphicData>
          </a:graphic>
        </p:graphicFrame>
        <p:sp>
          <p:nvSpPr>
            <p:cNvPr id="17413" name="Text Box 7"/>
            <p:cNvSpPr txBox="1"/>
            <p:nvPr/>
          </p:nvSpPr>
          <p:spPr>
            <a:xfrm>
              <a:off x="9120" y="3600"/>
              <a:ext cx="2810" cy="9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0≤</a:t>
              </a:r>
              <a:r>
                <a:rPr lang="en-US" altLang="zh-CN" sz="2400" i="1" dirty="0"/>
                <a:t>θ</a:t>
              </a:r>
              <a:r>
                <a:rPr lang="en-US" altLang="zh-CN" sz="2400" dirty="0"/>
                <a:t>≤2π </a:t>
              </a:r>
            </a:p>
          </p:txBody>
        </p:sp>
        <p:sp>
          <p:nvSpPr>
            <p:cNvPr id="17418" name="Text Box 12"/>
            <p:cNvSpPr txBox="1"/>
            <p:nvPr/>
          </p:nvSpPr>
          <p:spPr>
            <a:xfrm>
              <a:off x="12335" y="1505"/>
              <a:ext cx="1490" cy="9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(3-11)</a:t>
              </a:r>
            </a:p>
          </p:txBody>
        </p:sp>
        <p:sp>
          <p:nvSpPr>
            <p:cNvPr id="17419" name="Text Box 13"/>
            <p:cNvSpPr txBox="1"/>
            <p:nvPr/>
          </p:nvSpPr>
          <p:spPr>
            <a:xfrm>
              <a:off x="12480" y="3600"/>
              <a:ext cx="1490" cy="9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(3-12)</a:t>
              </a:r>
            </a:p>
          </p:txBody>
        </p:sp>
      </p:grpSp>
      <p:grpSp>
        <p:nvGrpSpPr>
          <p:cNvPr id="3" name="组合 2"/>
          <p:cNvGrpSpPr/>
          <p:nvPr/>
        </p:nvGrpSpPr>
        <p:grpSpPr>
          <a:xfrm>
            <a:off x="1098550" y="4077335"/>
            <a:ext cx="7235825" cy="1837690"/>
            <a:chOff x="846" y="5538"/>
            <a:chExt cx="12708" cy="3992"/>
          </a:xfrm>
        </p:grpSpPr>
        <p:graphicFrame>
          <p:nvGraphicFramePr>
            <p:cNvPr id="17415" name="Object 9"/>
            <p:cNvGraphicFramePr>
              <a:graphicFrameLocks noChangeAspect="1"/>
            </p:cNvGraphicFramePr>
            <p:nvPr/>
          </p:nvGraphicFramePr>
          <p:xfrm>
            <a:off x="2311" y="5538"/>
            <a:ext cx="9825" cy="1710"/>
          </p:xfrm>
          <a:graphic>
            <a:graphicData uri="http://schemas.openxmlformats.org/presentationml/2006/ole">
              <mc:AlternateContent xmlns:mc="http://schemas.openxmlformats.org/markup-compatibility/2006">
                <mc:Choice xmlns:v="urn:schemas-microsoft-com:vml" Requires="v">
                  <p:oleObj spid="_x0000_s13319" r:id="rId7" imgW="2336800" imgH="406400" progId="Equation.3">
                    <p:embed/>
                  </p:oleObj>
                </mc:Choice>
                <mc:Fallback>
                  <p:oleObj r:id="rId7" imgW="2336800" imgH="406400" progId="Equation.3">
                    <p:embed/>
                    <p:pic>
                      <p:nvPicPr>
                        <p:cNvPr id="0" name="图片 3094"/>
                        <p:cNvPicPr/>
                        <p:nvPr/>
                      </p:nvPicPr>
                      <p:blipFill>
                        <a:blip r:embed="rId8"/>
                        <a:stretch>
                          <a:fillRect/>
                        </a:stretch>
                      </p:blipFill>
                      <p:spPr>
                        <a:xfrm>
                          <a:off x="2311" y="5538"/>
                          <a:ext cx="9825" cy="1710"/>
                        </a:xfrm>
                        <a:prstGeom prst="rect">
                          <a:avLst/>
                        </a:prstGeom>
                        <a:noFill/>
                        <a:ln w="38100">
                          <a:noFill/>
                          <a:miter/>
                        </a:ln>
                      </p:spPr>
                    </p:pic>
                  </p:oleObj>
                </mc:Fallback>
              </mc:AlternateContent>
            </a:graphicData>
          </a:graphic>
        </p:graphicFrame>
        <p:graphicFrame>
          <p:nvGraphicFramePr>
            <p:cNvPr id="17417" name="Object 11"/>
            <p:cNvGraphicFramePr>
              <a:graphicFrameLocks noChangeAspect="1"/>
            </p:cNvGraphicFramePr>
            <p:nvPr/>
          </p:nvGraphicFramePr>
          <p:xfrm>
            <a:off x="846" y="8068"/>
            <a:ext cx="12708" cy="1462"/>
          </p:xfrm>
          <a:graphic>
            <a:graphicData uri="http://schemas.openxmlformats.org/presentationml/2006/ole">
              <mc:AlternateContent xmlns:mc="http://schemas.openxmlformats.org/markup-compatibility/2006">
                <mc:Choice xmlns:v="urn:schemas-microsoft-com:vml" Requires="v">
                  <p:oleObj spid="_x0000_s13320" r:id="rId9" imgW="3530600" imgH="406400" progId="Equation.3">
                    <p:embed/>
                  </p:oleObj>
                </mc:Choice>
                <mc:Fallback>
                  <p:oleObj r:id="rId9" imgW="3530600" imgH="406400" progId="Equation.3">
                    <p:embed/>
                    <p:pic>
                      <p:nvPicPr>
                        <p:cNvPr id="0" name="图片 3082"/>
                        <p:cNvPicPr/>
                        <p:nvPr/>
                      </p:nvPicPr>
                      <p:blipFill>
                        <a:blip r:embed="rId10"/>
                        <a:stretch>
                          <a:fillRect/>
                        </a:stretch>
                      </p:blipFill>
                      <p:spPr>
                        <a:xfrm>
                          <a:off x="846" y="8068"/>
                          <a:ext cx="12708" cy="1462"/>
                        </a:xfrm>
                        <a:prstGeom prst="rect">
                          <a:avLst/>
                        </a:prstGeom>
                        <a:noFill/>
                        <a:ln w="38100">
                          <a:noFill/>
                          <a:miter/>
                        </a:ln>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如果存在一个起支配作用的直达波， 则接收端接收信号的包络为莱斯（</a:t>
            </a:r>
            <a:r>
              <a:rPr lang="en-US" altLang="zh-CN" dirty="0">
                <a:sym typeface="+mn-ea"/>
              </a:rPr>
              <a:t>Riciean</a:t>
            </a:r>
            <a:r>
              <a:rPr lang="zh-CN" altLang="en-US" dirty="0">
                <a:sym typeface="+mn-ea"/>
              </a:rPr>
              <a:t>）分布。包络的概率密度函数为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i="1" dirty="0">
                <a:sym typeface="+mn-ea"/>
              </a:rPr>
              <a:t>A</a:t>
            </a:r>
            <a:r>
              <a:rPr lang="zh-CN" altLang="en-US" dirty="0">
                <a:sym typeface="+mn-ea"/>
              </a:rPr>
              <a:t>为直达波振幅；</a:t>
            </a:r>
            <a:r>
              <a:rPr lang="en-US" altLang="zh-CN" i="1" dirty="0">
                <a:sym typeface="+mn-ea"/>
              </a:rPr>
              <a:t>r</a:t>
            </a:r>
            <a:r>
              <a:rPr lang="zh-CN" altLang="en-US" dirty="0">
                <a:sym typeface="+mn-ea"/>
              </a:rPr>
              <a:t>为接收信号的瞬时幅度；</a:t>
            </a:r>
            <a:r>
              <a:rPr lang="en-US" altLang="zh-CN" i="1" dirty="0">
                <a:sym typeface="+mn-ea"/>
              </a:rPr>
              <a:t>σ</a:t>
            </a:r>
            <a:r>
              <a:rPr lang="zh-CN" altLang="en-US" dirty="0">
                <a:sym typeface="+mn-ea"/>
              </a:rPr>
              <a:t>为噪声方差；</a:t>
            </a:r>
            <a:r>
              <a:rPr lang="en-US" altLang="zh-CN" dirty="0">
                <a:sym typeface="+mn-ea"/>
              </a:rPr>
              <a:t>I</a:t>
            </a:r>
            <a:r>
              <a:rPr lang="en-US" altLang="zh-CN" baseline="-25000" dirty="0">
                <a:sym typeface="+mn-ea"/>
              </a:rPr>
              <a:t>0</a:t>
            </a:r>
            <a:r>
              <a:rPr lang="zh-CN" altLang="en-US" dirty="0">
                <a:sym typeface="+mn-ea"/>
              </a:rPr>
              <a:t>（</a:t>
            </a:r>
            <a:r>
              <a:rPr lang="en-US" altLang="zh-CN" dirty="0">
                <a:sym typeface="+mn-ea"/>
              </a:rPr>
              <a:t>·</a:t>
            </a:r>
            <a:r>
              <a:rPr lang="zh-CN" altLang="en-US" dirty="0">
                <a:sym typeface="+mn-ea"/>
              </a:rPr>
              <a:t>）为第一类</a:t>
            </a:r>
            <a:r>
              <a:rPr lang="en-US" altLang="zh-CN" dirty="0">
                <a:sym typeface="+mn-ea"/>
              </a:rPr>
              <a:t>0</a:t>
            </a:r>
            <a:r>
              <a:rPr lang="zh-CN" altLang="en-US" dirty="0">
                <a:sym typeface="+mn-ea"/>
              </a:rPr>
              <a:t>阶</a:t>
            </a:r>
            <a:r>
              <a:rPr lang="en-US" altLang="zh-CN" dirty="0">
                <a:sym typeface="+mn-ea"/>
              </a:rPr>
              <a:t>Bessel</a:t>
            </a:r>
            <a:r>
              <a:rPr lang="zh-CN" altLang="en-US" dirty="0">
                <a:sym typeface="+mn-ea"/>
              </a:rPr>
              <a:t>函数。</a:t>
            </a:r>
            <a:r>
              <a:rPr lang="zh-CN" altLang="en-US" dirty="0"/>
              <a:t/>
            </a:r>
            <a:br>
              <a:rPr lang="zh-CN" altLang="en-US" dirty="0"/>
            </a:br>
            <a:endParaRPr lang="zh-CN" altLang="zh-CN"/>
          </a:p>
        </p:txBody>
      </p:sp>
      <p:sp>
        <p:nvSpPr>
          <p:cNvPr id="385027" name="Rectangle 3"/>
          <p:cNvSpPr>
            <a:spLocks noGrp="1" noChangeArrowheads="1"/>
          </p:cNvSpPr>
          <p:nvPr>
            <p:ph type="body" idx="1"/>
          </p:nvPr>
        </p:nvSpPr>
        <p:spPr/>
        <p:txBody>
          <a:bodyPr/>
          <a:lstStyle/>
          <a:p>
            <a:endParaRPr lang="zh-CN" altLang="zh-CN"/>
          </a:p>
        </p:txBody>
      </p:sp>
      <p:grpSp>
        <p:nvGrpSpPr>
          <p:cNvPr id="2" name="组合 1"/>
          <p:cNvGrpSpPr/>
          <p:nvPr/>
        </p:nvGrpSpPr>
        <p:grpSpPr>
          <a:xfrm>
            <a:off x="1685290" y="2237740"/>
            <a:ext cx="5887720" cy="1199745"/>
            <a:chOff x="2098" y="2453"/>
            <a:chExt cx="11102" cy="2759"/>
          </a:xfrm>
        </p:grpSpPr>
        <p:graphicFrame>
          <p:nvGraphicFramePr>
            <p:cNvPr id="18435" name="Object 5"/>
            <p:cNvGraphicFramePr>
              <a:graphicFrameLocks noChangeAspect="1"/>
            </p:cNvGraphicFramePr>
            <p:nvPr/>
          </p:nvGraphicFramePr>
          <p:xfrm>
            <a:off x="2098" y="2453"/>
            <a:ext cx="5897" cy="2592"/>
          </p:xfrm>
          <a:graphic>
            <a:graphicData uri="http://schemas.openxmlformats.org/presentationml/2006/ole">
              <mc:AlternateContent xmlns:mc="http://schemas.openxmlformats.org/markup-compatibility/2006">
                <mc:Choice xmlns:v="urn:schemas-microsoft-com:vml" Requires="v">
                  <p:oleObj spid="_x0000_s14339" r:id="rId3" imgW="1676400" imgH="736600" progId="Equation.3">
                    <p:embed/>
                  </p:oleObj>
                </mc:Choice>
                <mc:Fallback>
                  <p:oleObj r:id="rId3" imgW="1676400" imgH="736600" progId="Equation.3">
                    <p:embed/>
                    <p:pic>
                      <p:nvPicPr>
                        <p:cNvPr id="0" name="图片 3083"/>
                        <p:cNvPicPr/>
                        <p:nvPr/>
                      </p:nvPicPr>
                      <p:blipFill>
                        <a:blip r:embed="rId4"/>
                        <a:stretch>
                          <a:fillRect/>
                        </a:stretch>
                      </p:blipFill>
                      <p:spPr>
                        <a:xfrm>
                          <a:off x="2098" y="2453"/>
                          <a:ext cx="5897" cy="2592"/>
                        </a:xfrm>
                        <a:prstGeom prst="rect">
                          <a:avLst/>
                        </a:prstGeom>
                        <a:noFill/>
                        <a:ln w="38100">
                          <a:noFill/>
                          <a:miter/>
                        </a:ln>
                      </p:spPr>
                    </p:pic>
                  </p:oleObj>
                </mc:Fallback>
              </mc:AlternateContent>
            </a:graphicData>
          </a:graphic>
        </p:graphicFrame>
        <p:graphicFrame>
          <p:nvGraphicFramePr>
            <p:cNvPr id="18436" name="Object 7"/>
            <p:cNvGraphicFramePr>
              <a:graphicFrameLocks noChangeAspect="1"/>
            </p:cNvGraphicFramePr>
            <p:nvPr/>
          </p:nvGraphicFramePr>
          <p:xfrm>
            <a:off x="8843" y="2857"/>
            <a:ext cx="3178" cy="1785"/>
          </p:xfrm>
          <a:graphic>
            <a:graphicData uri="http://schemas.openxmlformats.org/presentationml/2006/ole">
              <mc:AlternateContent xmlns:mc="http://schemas.openxmlformats.org/markup-compatibility/2006">
                <mc:Choice xmlns:v="urn:schemas-microsoft-com:vml" Requires="v">
                  <p:oleObj spid="_x0000_s14340" r:id="rId5" imgW="723900" imgH="406400" progId="Equation.3">
                    <p:embed/>
                  </p:oleObj>
                </mc:Choice>
                <mc:Fallback>
                  <p:oleObj r:id="rId5" imgW="723900" imgH="406400" progId="Equation.3">
                    <p:embed/>
                    <p:pic>
                      <p:nvPicPr>
                        <p:cNvPr id="0" name="图片 3084"/>
                        <p:cNvPicPr/>
                        <p:nvPr/>
                      </p:nvPicPr>
                      <p:blipFill>
                        <a:blip r:embed="rId6"/>
                        <a:stretch>
                          <a:fillRect/>
                        </a:stretch>
                      </p:blipFill>
                      <p:spPr>
                        <a:xfrm>
                          <a:off x="8843" y="2857"/>
                          <a:ext cx="3178" cy="1785"/>
                        </a:xfrm>
                        <a:prstGeom prst="rect">
                          <a:avLst/>
                        </a:prstGeom>
                        <a:noFill/>
                        <a:ln w="38100">
                          <a:noFill/>
                          <a:miter/>
                        </a:ln>
                      </p:spPr>
                    </p:pic>
                  </p:oleObj>
                </mc:Fallback>
              </mc:AlternateContent>
            </a:graphicData>
          </a:graphic>
        </p:graphicFrame>
        <p:sp>
          <p:nvSpPr>
            <p:cNvPr id="18437" name="Text Box 8"/>
            <p:cNvSpPr txBox="1"/>
            <p:nvPr/>
          </p:nvSpPr>
          <p:spPr>
            <a:xfrm>
              <a:off x="11590" y="4153"/>
              <a:ext cx="1610" cy="105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(3-13) </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zh-CN"/>
              <a:t/>
            </a:r>
            <a:br>
              <a:rPr lang="zh-CN" altLang="zh-CN"/>
            </a:br>
            <a:r>
              <a:rPr lang="zh-CN" altLang="en-US" dirty="0">
                <a:sym typeface="+mn-ea"/>
              </a:rPr>
              <a:t>设</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若</a:t>
            </a:r>
            <a:r>
              <a:rPr lang="en-US" altLang="zh-CN" i="1" dirty="0">
                <a:sym typeface="+mn-ea"/>
              </a:rPr>
              <a:t>A</a:t>
            </a:r>
            <a:r>
              <a:rPr lang="en-US" altLang="zh-CN" dirty="0">
                <a:sym typeface="+mn-ea"/>
              </a:rPr>
              <a:t>→0, </a:t>
            </a:r>
            <a:r>
              <a:rPr lang="en-US" altLang="zh-CN" i="1" dirty="0">
                <a:sym typeface="+mn-ea"/>
              </a:rPr>
              <a:t>K</a:t>
            </a:r>
            <a:r>
              <a:rPr lang="en-US" altLang="zh-CN" dirty="0">
                <a:sym typeface="+mn-ea"/>
              </a:rPr>
              <a:t>→-∞</a:t>
            </a:r>
            <a:r>
              <a:rPr lang="zh-CN" altLang="en-US" dirty="0">
                <a:sym typeface="+mn-ea"/>
              </a:rPr>
              <a:t>，则莱斯分布趋近于瑞利分布。</a:t>
            </a:r>
          </a:p>
        </p:txBody>
      </p:sp>
      <p:sp>
        <p:nvSpPr>
          <p:cNvPr id="386051" name="Rectangle 3"/>
          <p:cNvSpPr>
            <a:spLocks noGrp="1" noChangeArrowheads="1"/>
          </p:cNvSpPr>
          <p:nvPr>
            <p:ph type="body" idx="1"/>
          </p:nvPr>
        </p:nvSpPr>
        <p:spPr/>
        <p:txBody>
          <a:bodyPr/>
          <a:lstStyle/>
          <a:p>
            <a:endParaRPr lang="zh-CN" altLang="zh-CN"/>
          </a:p>
        </p:txBody>
      </p:sp>
      <p:graphicFrame>
        <p:nvGraphicFramePr>
          <p:cNvPr id="18439" name="Object 10"/>
          <p:cNvGraphicFramePr>
            <a:graphicFrameLocks noChangeAspect="1"/>
          </p:cNvGraphicFramePr>
          <p:nvPr/>
        </p:nvGraphicFramePr>
        <p:xfrm>
          <a:off x="2816860" y="1734185"/>
          <a:ext cx="2411730" cy="936625"/>
        </p:xfrm>
        <a:graphic>
          <a:graphicData uri="http://schemas.openxmlformats.org/presentationml/2006/ole">
            <mc:AlternateContent xmlns:mc="http://schemas.openxmlformats.org/markup-compatibility/2006">
              <mc:Choice xmlns:v="urn:schemas-microsoft-com:vml" Requires="v">
                <p:oleObj spid="_x0000_s15362" r:id="rId3" imgW="1079500" imgH="419100" progId="Equation.3">
                  <p:embed/>
                </p:oleObj>
              </mc:Choice>
              <mc:Fallback>
                <p:oleObj r:id="rId3" imgW="1079500" imgH="419100" progId="Equation.3">
                  <p:embed/>
                  <p:pic>
                    <p:nvPicPr>
                      <p:cNvPr id="0" name="图片 3085"/>
                      <p:cNvPicPr/>
                      <p:nvPr/>
                    </p:nvPicPr>
                    <p:blipFill>
                      <a:blip r:embed="rId4"/>
                      <a:stretch>
                        <a:fillRect/>
                      </a:stretch>
                    </p:blipFill>
                    <p:spPr>
                      <a:xfrm>
                        <a:off x="2816860" y="1734185"/>
                        <a:ext cx="2411730" cy="93662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zh-CN"/>
              <a:t/>
            </a:r>
            <a:br>
              <a:rPr lang="zh-CN" altLang="zh-CN"/>
            </a:br>
            <a:r>
              <a:rPr lang="en-US" altLang="zh-CN" b="1" dirty="0">
                <a:sym typeface="+mn-ea"/>
              </a:rPr>
              <a:t>3.1.6   </a:t>
            </a:r>
            <a:r>
              <a:rPr lang="zh-CN" altLang="en-US" b="1" dirty="0">
                <a:sym typeface="+mn-ea"/>
              </a:rPr>
              <a:t>阴影衰落</a:t>
            </a:r>
            <a:br>
              <a:rPr lang="zh-CN" altLang="en-US" b="1" dirty="0">
                <a:sym typeface="+mn-ea"/>
              </a:rPr>
            </a:br>
            <a:r>
              <a:rPr lang="zh-CN" altLang="en-US" b="1" dirty="0">
                <a:sym typeface="+mn-ea"/>
              </a:rPr>
              <a:t>　　</a:t>
            </a:r>
            <a:r>
              <a:rPr lang="zh-CN" altLang="en-US" dirty="0">
                <a:sym typeface="+mn-ea"/>
              </a:rPr>
              <a:t>当电波在市区传播时，必然会经过高度、位置、占地面积等都不同的建筑物， 而这些建筑物之间的距离也是各不相同的。 因此， 接收到的信号均值就会产生变化， 这就是阴影衰落。由于阴影衰落造成的信号电平变化较缓慢， 因此又称为慢衰落。 </a:t>
            </a:r>
            <a:r>
              <a:rPr lang="zh-CN" altLang="en-US" dirty="0"/>
              <a:t/>
            </a:r>
            <a:br>
              <a:rPr lang="zh-CN" altLang="en-US" dirty="0"/>
            </a:br>
            <a:endParaRPr lang="zh-CN" altLang="en-US" b="1" dirty="0">
              <a:sym typeface="+mn-ea"/>
            </a:endParaRPr>
          </a:p>
        </p:txBody>
      </p:sp>
      <p:sp>
        <p:nvSpPr>
          <p:cNvPr id="387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产生阴影衰落的原因之一是建筑物的位置不同以及屋顶边缘的绕射特性不同， 这就导致了基站与移动台之间衍射衰耗的随机变化。 阴影衰落产生的另一原因是用户附近的屋顶接收到的场强在不断变化， 这是由于产生上一次反射的建筑物高度不同而导致的。 这些因素也同样会导致相同地区的不同街道之间接收信号均值的变化。 这两种因素对信号的影响是各自独立的。 </a:t>
            </a:r>
            <a:endParaRPr lang="zh-CN" altLang="zh-CN"/>
          </a:p>
        </p:txBody>
      </p:sp>
      <p:sp>
        <p:nvSpPr>
          <p:cNvPr id="388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阴影衰落反映了在中等范围（数百倍的波长量级）内的接收信号电平平均值起伏变化的趋势，且一般服从对数正态分布。 对数正态分布的概率密度函数可表示为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式中，</a:t>
            </a:r>
            <a:r>
              <a:rPr lang="en-US" altLang="zh-CN" i="1" dirty="0">
                <a:sym typeface="+mn-ea"/>
              </a:rPr>
              <a:t>x</a:t>
            </a:r>
            <a:r>
              <a:rPr lang="zh-CN" altLang="en-US" dirty="0">
                <a:sym typeface="+mn-ea"/>
              </a:rPr>
              <a:t>为由对数正态随机变量</a:t>
            </a:r>
            <a:r>
              <a:rPr lang="en-US" altLang="zh-CN" i="1" dirty="0">
                <a:sym typeface="+mn-ea"/>
              </a:rPr>
              <a:t>x</a:t>
            </a:r>
            <a:r>
              <a:rPr lang="zh-CN" altLang="en-US" dirty="0">
                <a:sym typeface="+mn-ea"/>
              </a:rPr>
              <a:t>所假设的值，</a:t>
            </a:r>
            <a:r>
              <a:rPr lang="en-US" altLang="zh-CN" i="1" dirty="0">
                <a:sym typeface="+mn-ea"/>
              </a:rPr>
              <a:t>m</a:t>
            </a:r>
            <a:r>
              <a:rPr lang="zh-CN" altLang="en-US" dirty="0">
                <a:sym typeface="+mn-ea"/>
              </a:rPr>
              <a:t>为对应于正态分布的中值，</a:t>
            </a:r>
            <a:r>
              <a:rPr lang="en-US" altLang="zh-CN" i="1" dirty="0">
                <a:sym typeface="+mn-ea"/>
              </a:rPr>
              <a:t>σ</a:t>
            </a:r>
            <a:r>
              <a:rPr lang="zh-CN" altLang="en-US" dirty="0">
                <a:sym typeface="+mn-ea"/>
              </a:rPr>
              <a:t>为对应于正态分布的标准偏差。 </a:t>
            </a:r>
            <a:r>
              <a:rPr lang="zh-CN" altLang="en-US" dirty="0"/>
              <a:t/>
            </a:r>
            <a:br>
              <a:rPr lang="zh-CN" altLang="en-US" dirty="0"/>
            </a:br>
            <a:endParaRPr lang="zh-CN" altLang="zh-CN"/>
          </a:p>
        </p:txBody>
      </p:sp>
      <p:sp>
        <p:nvSpPr>
          <p:cNvPr id="389123" name="Rectangle 3"/>
          <p:cNvSpPr>
            <a:spLocks noGrp="1" noChangeArrowheads="1"/>
          </p:cNvSpPr>
          <p:nvPr>
            <p:ph type="body" idx="1"/>
          </p:nvPr>
        </p:nvSpPr>
        <p:spPr/>
        <p:txBody>
          <a:bodyPr/>
          <a:lstStyle/>
          <a:p>
            <a:endParaRPr lang="zh-CN" altLang="zh-CN"/>
          </a:p>
        </p:txBody>
      </p:sp>
      <p:graphicFrame>
        <p:nvGraphicFramePr>
          <p:cNvPr id="20483" name="Object 5"/>
          <p:cNvGraphicFramePr>
            <a:graphicFrameLocks noGrp="1" noChangeAspect="1"/>
          </p:cNvGraphicFramePr>
          <p:nvPr/>
        </p:nvGraphicFramePr>
        <p:xfrm>
          <a:off x="1524000" y="2741930"/>
          <a:ext cx="3959225" cy="1374775"/>
        </p:xfrm>
        <a:graphic>
          <a:graphicData uri="http://schemas.openxmlformats.org/presentationml/2006/ole">
            <mc:AlternateContent xmlns:mc="http://schemas.openxmlformats.org/markup-compatibility/2006">
              <mc:Choice xmlns:v="urn:schemas-microsoft-com:vml" Requires="v">
                <p:oleObj spid="_x0000_s16387" r:id="rId3" imgW="2120900" imgH="736600" progId="Equation.3">
                  <p:embed/>
                </p:oleObj>
              </mc:Choice>
              <mc:Fallback>
                <p:oleObj r:id="rId3" imgW="2120900" imgH="736600" progId="Equation.3">
                  <p:embed/>
                  <p:pic>
                    <p:nvPicPr>
                      <p:cNvPr id="0" name="图片 3086"/>
                      <p:cNvPicPr/>
                      <p:nvPr/>
                    </p:nvPicPr>
                    <p:blipFill>
                      <a:blip r:embed="rId4"/>
                      <a:srcRect/>
                      <a:stretch>
                        <a:fillRect/>
                      </a:stretch>
                    </p:blipFill>
                    <p:spPr>
                      <a:xfrm>
                        <a:off x="1524000" y="2741930"/>
                        <a:ext cx="3959225" cy="1374775"/>
                      </a:xfrm>
                      <a:prstGeom prst="rect">
                        <a:avLst/>
                      </a:prstGeom>
                      <a:noFill/>
                      <a:ln w="38100">
                        <a:miter/>
                      </a:ln>
                    </p:spPr>
                  </p:pic>
                </p:oleObj>
              </mc:Fallback>
            </mc:AlternateContent>
          </a:graphicData>
        </a:graphic>
      </p:graphicFrame>
      <p:graphicFrame>
        <p:nvGraphicFramePr>
          <p:cNvPr id="20484" name="Object 8"/>
          <p:cNvGraphicFramePr>
            <a:graphicFrameLocks noGrp="1" noChangeAspect="1"/>
          </p:cNvGraphicFramePr>
          <p:nvPr/>
        </p:nvGraphicFramePr>
        <p:xfrm>
          <a:off x="5845175" y="2955925"/>
          <a:ext cx="826770" cy="944880"/>
        </p:xfrm>
        <a:graphic>
          <a:graphicData uri="http://schemas.openxmlformats.org/presentationml/2006/ole">
            <mc:AlternateContent xmlns:mc="http://schemas.openxmlformats.org/markup-compatibility/2006">
              <mc:Choice xmlns:v="urn:schemas-microsoft-com:vml" Requires="v">
                <p:oleObj spid="_x0000_s16388" r:id="rId5" imgW="355600" imgH="405765" progId="Equation.3">
                  <p:embed/>
                </p:oleObj>
              </mc:Choice>
              <mc:Fallback>
                <p:oleObj r:id="rId5" imgW="355600" imgH="405765" progId="Equation.3">
                  <p:embed/>
                  <p:pic>
                    <p:nvPicPr>
                      <p:cNvPr id="0" name="图片 3087"/>
                      <p:cNvPicPr/>
                      <p:nvPr/>
                    </p:nvPicPr>
                    <p:blipFill>
                      <a:blip r:embed="rId6"/>
                      <a:srcRect/>
                      <a:stretch>
                        <a:fillRect/>
                      </a:stretch>
                    </p:blipFill>
                    <p:spPr>
                      <a:xfrm>
                        <a:off x="5845175" y="2955925"/>
                        <a:ext cx="826770" cy="944880"/>
                      </a:xfrm>
                      <a:prstGeom prst="rect">
                        <a:avLst/>
                      </a:prstGeom>
                      <a:noFill/>
                      <a:ln w="38100">
                        <a:miter/>
                      </a:ln>
                    </p:spPr>
                  </p:pic>
                </p:oleObj>
              </mc:Fallback>
            </mc:AlternateContent>
          </a:graphicData>
        </a:graphic>
      </p:graphicFrame>
      <p:sp>
        <p:nvSpPr>
          <p:cNvPr id="20485" name="Text Box 11"/>
          <p:cNvSpPr txBox="1"/>
          <p:nvPr/>
        </p:nvSpPr>
        <p:spPr>
          <a:xfrm>
            <a:off x="7192645" y="315468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(3-14) </a:t>
            </a:r>
          </a:p>
        </p:txBody>
      </p:sp>
      <p:pic>
        <p:nvPicPr>
          <p:cNvPr id="5" name="Picture 2" descr="H:\出版社\模板\课件素材\GIF动画插件1\GIF020.GIF">
            <a:hlinkClick r:id="rId7" action="ppaction://hlinksldjump"/>
          </p:cNvPr>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71500" y="533400"/>
            <a:ext cx="8115300" cy="1045845"/>
          </a:xfrm>
        </p:spPr>
        <p:txBody>
          <a:bodyPr/>
          <a:lstStyle/>
          <a:p>
            <a:pPr algn="ctr"/>
            <a:r>
              <a:rPr lang="zh-CN" altLang="zh-CN" b="1"/>
              <a:t/>
            </a:r>
            <a:br>
              <a:rPr lang="zh-CN" altLang="zh-CN" b="1"/>
            </a:br>
            <a:r>
              <a:rPr lang="en-US" altLang="zh-CN" b="1" dirty="0">
                <a:sym typeface="+mn-ea"/>
              </a:rPr>
              <a:t>3.2 </a:t>
            </a:r>
            <a:r>
              <a:rPr lang="zh-CN" altLang="en-US" b="1" dirty="0">
                <a:sym typeface="+mn-ea"/>
              </a:rPr>
              <a:t>电波传播特性的估算</a:t>
            </a:r>
            <a:endParaRPr lang="zh-CN" altLang="zh-CN" b="1"/>
          </a:p>
        </p:txBody>
      </p:sp>
      <p:sp>
        <p:nvSpPr>
          <p:cNvPr id="39014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571500" y="1698625"/>
            <a:ext cx="8115300" cy="40354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marL="0" lvl="0" indent="0" algn="just" eaLnBrk="1" hangingPunct="1">
              <a:lnSpc>
                <a:spcPct val="150000"/>
              </a:lnSpc>
              <a:spcBef>
                <a:spcPct val="50000"/>
              </a:spcBef>
              <a:buNone/>
            </a:pPr>
            <a:r>
              <a:rPr lang="zh-CN" altLang="zh-CN"/>
              <a:t/>
            </a:r>
            <a:br>
              <a:rPr lang="zh-CN" altLang="zh-CN"/>
            </a:br>
            <a:r>
              <a:rPr lang="en-US" altLang="zh-CN" b="1" dirty="0">
                <a:sym typeface="+mn-ea"/>
              </a:rPr>
              <a:t>3.2.1  Egli John J.</a:t>
            </a:r>
            <a:r>
              <a:rPr lang="zh-CN" altLang="en-US" b="1" dirty="0">
                <a:sym typeface="+mn-ea"/>
              </a:rPr>
              <a:t>场强计算公式</a:t>
            </a:r>
            <a:endParaRPr lang="zh-CN" altLang="en-US" b="1" dirty="0"/>
          </a:p>
          <a:p>
            <a:pPr marL="0" lvl="0" indent="0" algn="just" eaLnBrk="1" hangingPunct="1">
              <a:lnSpc>
                <a:spcPct val="150000"/>
              </a:lnSpc>
              <a:spcBef>
                <a:spcPct val="50000"/>
              </a:spcBef>
              <a:buNone/>
            </a:pPr>
            <a:r>
              <a:rPr lang="zh-CN" altLang="en-US" dirty="0">
                <a:sym typeface="+mn-ea"/>
              </a:rPr>
              <a:t>        在实际中，由于移动通信的移动台在不停地运动。计算绕射损耗中的</a:t>
            </a:r>
            <a:r>
              <a:rPr lang="en-US" altLang="zh-CN" i="1" dirty="0">
                <a:sym typeface="+mn-ea"/>
              </a:rPr>
              <a:t>x</a:t>
            </a:r>
            <a:r>
              <a:rPr lang="zh-CN" altLang="en-US" i="1" dirty="0">
                <a:sym typeface="+mn-ea"/>
              </a:rPr>
              <a:t>、</a:t>
            </a:r>
            <a:r>
              <a:rPr lang="en-US" altLang="zh-CN" i="1" dirty="0">
                <a:sym typeface="+mn-ea"/>
              </a:rPr>
              <a:t>x</a:t>
            </a:r>
            <a:r>
              <a:rPr lang="en-US" altLang="zh-CN" baseline="-25000" dirty="0">
                <a:sym typeface="+mn-ea"/>
              </a:rPr>
              <a:t>1</a:t>
            </a:r>
            <a:r>
              <a:rPr lang="zh-CN" altLang="en-US" dirty="0">
                <a:sym typeface="+mn-ea"/>
              </a:rPr>
              <a:t>的数值处于变化中，因而使用公式计算不平坦地区场强时遇到较大的麻烦。</a:t>
            </a:r>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Egli John J.</a:t>
            </a:r>
            <a:r>
              <a:rPr lang="zh-CN" altLang="en-US" dirty="0">
                <a:sym typeface="+mn-ea"/>
              </a:rPr>
              <a:t>提出一种经验模型，并根据此模型提出经验修正公式，认为不平坦地区的场强等于平面大地反射公式算出的场强加上一个修正值，其修正值为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dirty="0">
                <a:sym typeface="+mn-ea"/>
              </a:rPr>
              <a:t>,  </a:t>
            </a:r>
            <a:r>
              <a:rPr lang="en-US" altLang="zh-CN" i="1" dirty="0">
                <a:sym typeface="+mn-ea"/>
              </a:rPr>
              <a:t>f</a:t>
            </a:r>
            <a:r>
              <a:rPr lang="zh-CN" altLang="en-US" dirty="0">
                <a:sym typeface="+mn-ea"/>
              </a:rPr>
              <a:t>为工作频率，以</a:t>
            </a:r>
            <a:r>
              <a:rPr lang="en-US" altLang="zh-CN" dirty="0">
                <a:sym typeface="+mn-ea"/>
              </a:rPr>
              <a:t>MHz</a:t>
            </a:r>
            <a:r>
              <a:rPr lang="zh-CN" altLang="en-US" dirty="0">
                <a:sym typeface="+mn-ea"/>
              </a:rPr>
              <a:t>为单位。</a:t>
            </a:r>
            <a:r>
              <a:rPr lang="zh-CN" altLang="en-US" dirty="0"/>
              <a:t/>
            </a:r>
            <a:br>
              <a:rPr lang="zh-CN" altLang="en-US" dirty="0"/>
            </a:br>
            <a:endParaRPr lang="zh-CN" altLang="en-US" dirty="0">
              <a:sym typeface="+mn-ea"/>
            </a:endParaRPr>
          </a:p>
        </p:txBody>
      </p:sp>
      <p:sp>
        <p:nvSpPr>
          <p:cNvPr id="391171" name="Rectangle 3"/>
          <p:cNvSpPr>
            <a:spLocks noGrp="1" noChangeArrowheads="1"/>
          </p:cNvSpPr>
          <p:nvPr>
            <p:ph type="body" idx="1"/>
          </p:nvPr>
        </p:nvSpPr>
        <p:spPr/>
        <p:txBody>
          <a:bodyPr/>
          <a:lstStyle/>
          <a:p>
            <a:endParaRPr lang="zh-CN" altLang="zh-CN"/>
          </a:p>
        </p:txBody>
      </p:sp>
      <p:graphicFrame>
        <p:nvGraphicFramePr>
          <p:cNvPr id="21508" name="Object 6"/>
          <p:cNvGraphicFramePr>
            <a:graphicFrameLocks noChangeAspect="1"/>
          </p:cNvGraphicFramePr>
          <p:nvPr/>
        </p:nvGraphicFramePr>
        <p:xfrm>
          <a:off x="2970530" y="2698115"/>
          <a:ext cx="1371600" cy="1078230"/>
        </p:xfrm>
        <a:graphic>
          <a:graphicData uri="http://schemas.openxmlformats.org/presentationml/2006/ole">
            <mc:AlternateContent xmlns:mc="http://schemas.openxmlformats.org/markup-compatibility/2006">
              <mc:Choice xmlns:v="urn:schemas-microsoft-com:vml" Requires="v">
                <p:oleObj spid="_x0000_s17410" r:id="rId3" imgW="533400" imgH="419100" progId="Equation.3">
                  <p:embed/>
                </p:oleObj>
              </mc:Choice>
              <mc:Fallback>
                <p:oleObj r:id="rId3" imgW="533400" imgH="419100" progId="Equation.3">
                  <p:embed/>
                  <p:pic>
                    <p:nvPicPr>
                      <p:cNvPr id="0" name="图片 3088"/>
                      <p:cNvPicPr/>
                      <p:nvPr/>
                    </p:nvPicPr>
                    <p:blipFill>
                      <a:blip r:embed="rId4"/>
                      <a:stretch>
                        <a:fillRect/>
                      </a:stretch>
                    </p:blipFill>
                    <p:spPr>
                      <a:xfrm>
                        <a:off x="2970530" y="2698115"/>
                        <a:ext cx="1371600" cy="1078230"/>
                      </a:xfrm>
                      <a:prstGeom prst="rect">
                        <a:avLst/>
                      </a:prstGeom>
                      <a:noFill/>
                      <a:ln w="38100">
                        <a:noFill/>
                        <a:miter/>
                      </a:ln>
                    </p:spPr>
                  </p:pic>
                </p:oleObj>
              </mc:Fallback>
            </mc:AlternateContent>
          </a:graphicData>
        </a:graphic>
      </p:graphicFrame>
      <p:sp>
        <p:nvSpPr>
          <p:cNvPr id="21510" name="Text Box 8"/>
          <p:cNvSpPr txBox="1"/>
          <p:nvPr/>
        </p:nvSpPr>
        <p:spPr>
          <a:xfrm>
            <a:off x="6094730" y="3002915"/>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endParaRPr lang="zh-CN" altLang="zh-CN"/>
          </a:p>
        </p:txBody>
      </p:sp>
      <p:sp>
        <p:nvSpPr>
          <p:cNvPr id="364547"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3-1 </a:t>
            </a:r>
            <a:r>
              <a:rPr lang="zh-CN" altLang="en-US" b="1" dirty="0">
                <a:sym typeface="+mn-ea"/>
              </a:rPr>
              <a:t>典型的移动信道电波传播路径</a:t>
            </a:r>
            <a:endParaRPr lang="zh-CN" altLang="zh-CN"/>
          </a:p>
        </p:txBody>
      </p:sp>
      <p:pic>
        <p:nvPicPr>
          <p:cNvPr id="4099" name="Picture 6" descr="3-1"/>
          <p:cNvPicPr>
            <a:picLocks noChangeAspect="1"/>
          </p:cNvPicPr>
          <p:nvPr/>
        </p:nvPicPr>
        <p:blipFill>
          <a:blip r:embed="rId2"/>
          <a:stretch>
            <a:fillRect/>
          </a:stretch>
        </p:blipFill>
        <p:spPr>
          <a:xfrm>
            <a:off x="1771650" y="2009775"/>
            <a:ext cx="5715000" cy="22860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type="body" idx="1"/>
          </p:nvPr>
        </p:nvSpPr>
        <p:spPr>
          <a:xfrm>
            <a:off x="68580" y="5678805"/>
            <a:ext cx="7600315" cy="175260"/>
          </a:xfrm>
        </p:spPr>
        <p:txBody>
          <a:bodyPr/>
          <a:lstStyle/>
          <a:p>
            <a:endParaRPr lang="zh-CN" altLang="zh-CN"/>
          </a:p>
        </p:txBody>
      </p:sp>
      <p:sp>
        <p:nvSpPr>
          <p:cNvPr id="22530" name="Text Box 4"/>
          <p:cNvSpPr txBox="1"/>
          <p:nvPr/>
        </p:nvSpPr>
        <p:spPr>
          <a:xfrm>
            <a:off x="857885" y="679450"/>
            <a:ext cx="458406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这样，不平坦地区的场强公式为 </a:t>
            </a:r>
          </a:p>
        </p:txBody>
      </p:sp>
      <p:graphicFrame>
        <p:nvGraphicFramePr>
          <p:cNvPr id="22531" name="Object 5"/>
          <p:cNvGraphicFramePr>
            <a:graphicFrameLocks noChangeAspect="1"/>
          </p:cNvGraphicFramePr>
          <p:nvPr/>
        </p:nvGraphicFramePr>
        <p:xfrm>
          <a:off x="1092835" y="1374775"/>
          <a:ext cx="4955540" cy="844550"/>
        </p:xfrm>
        <a:graphic>
          <a:graphicData uri="http://schemas.openxmlformats.org/presentationml/2006/ole">
            <mc:AlternateContent xmlns:mc="http://schemas.openxmlformats.org/markup-compatibility/2006">
              <mc:Choice xmlns:v="urn:schemas-microsoft-com:vml" Requires="v">
                <p:oleObj spid="_x0000_s18436" r:id="rId3" imgW="2235200" imgH="381000" progId="Equation.3">
                  <p:embed/>
                </p:oleObj>
              </mc:Choice>
              <mc:Fallback>
                <p:oleObj r:id="rId3" imgW="2235200" imgH="381000" progId="Equation.3">
                  <p:embed/>
                  <p:pic>
                    <p:nvPicPr>
                      <p:cNvPr id="0" name="图片 3089"/>
                      <p:cNvPicPr/>
                      <p:nvPr/>
                    </p:nvPicPr>
                    <p:blipFill>
                      <a:blip r:embed="rId4"/>
                      <a:stretch>
                        <a:fillRect/>
                      </a:stretch>
                    </p:blipFill>
                    <p:spPr>
                      <a:xfrm>
                        <a:off x="1092835" y="1374775"/>
                        <a:ext cx="4955540" cy="844550"/>
                      </a:xfrm>
                      <a:prstGeom prst="rect">
                        <a:avLst/>
                      </a:prstGeom>
                      <a:noFill/>
                      <a:ln w="38100">
                        <a:noFill/>
                        <a:miter/>
                      </a:ln>
                    </p:spPr>
                  </p:pic>
                </p:oleObj>
              </mc:Fallback>
            </mc:AlternateContent>
          </a:graphicData>
        </a:graphic>
      </p:graphicFrame>
      <p:sp>
        <p:nvSpPr>
          <p:cNvPr id="22532" name="Text Box 6"/>
          <p:cNvSpPr txBox="1"/>
          <p:nvPr/>
        </p:nvSpPr>
        <p:spPr>
          <a:xfrm>
            <a:off x="492760" y="2390775"/>
            <a:ext cx="435673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或者说，不平坦地带传播衰减 </a:t>
            </a:r>
          </a:p>
        </p:txBody>
      </p:sp>
      <p:graphicFrame>
        <p:nvGraphicFramePr>
          <p:cNvPr id="22533" name="Object 7"/>
          <p:cNvGraphicFramePr>
            <a:graphicFrameLocks noChangeAspect="1"/>
          </p:cNvGraphicFramePr>
          <p:nvPr/>
        </p:nvGraphicFramePr>
        <p:xfrm>
          <a:off x="1137285" y="2955925"/>
          <a:ext cx="5309870" cy="737870"/>
        </p:xfrm>
        <a:graphic>
          <a:graphicData uri="http://schemas.openxmlformats.org/presentationml/2006/ole">
            <mc:AlternateContent xmlns:mc="http://schemas.openxmlformats.org/markup-compatibility/2006">
              <mc:Choice xmlns:v="urn:schemas-microsoft-com:vml" Requires="v">
                <p:oleObj spid="_x0000_s18437" r:id="rId5" imgW="2743200" imgH="381000" progId="Equation.3">
                  <p:embed/>
                </p:oleObj>
              </mc:Choice>
              <mc:Fallback>
                <p:oleObj r:id="rId5" imgW="2743200" imgH="381000" progId="Equation.3">
                  <p:embed/>
                  <p:pic>
                    <p:nvPicPr>
                      <p:cNvPr id="0" name="图片 3090"/>
                      <p:cNvPicPr/>
                      <p:nvPr/>
                    </p:nvPicPr>
                    <p:blipFill>
                      <a:blip r:embed="rId6"/>
                      <a:stretch>
                        <a:fillRect/>
                      </a:stretch>
                    </p:blipFill>
                    <p:spPr>
                      <a:xfrm>
                        <a:off x="1137285" y="2955925"/>
                        <a:ext cx="5309870" cy="737870"/>
                      </a:xfrm>
                      <a:prstGeom prst="rect">
                        <a:avLst/>
                      </a:prstGeom>
                      <a:noFill/>
                      <a:ln w="38100">
                        <a:noFill/>
                        <a:miter/>
                      </a:ln>
                    </p:spPr>
                  </p:pic>
                </p:oleObj>
              </mc:Fallback>
            </mc:AlternateContent>
          </a:graphicData>
        </a:graphic>
      </p:graphicFrame>
      <p:sp>
        <p:nvSpPr>
          <p:cNvPr id="22534" name="Text Box 8"/>
          <p:cNvSpPr txBox="1"/>
          <p:nvPr/>
        </p:nvSpPr>
        <p:spPr>
          <a:xfrm>
            <a:off x="568960" y="3742055"/>
            <a:ext cx="6840855" cy="11245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40000"/>
              </a:lnSpc>
              <a:spcBef>
                <a:spcPct val="50000"/>
              </a:spcBef>
              <a:buNone/>
            </a:pPr>
            <a:r>
              <a:rPr lang="zh-CN" altLang="en-US" sz="2400" dirty="0"/>
              <a:t>如果</a:t>
            </a:r>
            <a:r>
              <a:rPr lang="en-US" altLang="zh-CN" sz="2400" i="1" dirty="0"/>
              <a:t>h</a:t>
            </a:r>
            <a:r>
              <a:rPr lang="en-US" altLang="zh-CN" sz="2400" baseline="-25000" dirty="0"/>
              <a:t>T</a:t>
            </a:r>
            <a:r>
              <a:rPr lang="zh-CN" altLang="en-US" sz="2400" dirty="0"/>
              <a:t>、</a:t>
            </a:r>
            <a:r>
              <a:rPr lang="en-US" altLang="zh-CN" sz="2400" i="1" dirty="0"/>
              <a:t>h</a:t>
            </a:r>
            <a:r>
              <a:rPr lang="en-US" altLang="zh-CN" sz="2400" baseline="-25000" dirty="0"/>
              <a:t>R</a:t>
            </a:r>
            <a:r>
              <a:rPr lang="zh-CN" altLang="en-US" sz="2400" dirty="0"/>
              <a:t>采用米</a:t>
            </a:r>
            <a:r>
              <a:rPr lang="en-US" altLang="zh-CN" sz="2400" dirty="0"/>
              <a:t>(m)</a:t>
            </a:r>
            <a:r>
              <a:rPr lang="zh-CN" altLang="en-US" sz="2400" dirty="0"/>
              <a:t>表示，</a:t>
            </a:r>
            <a:r>
              <a:rPr lang="en-US" altLang="zh-CN" sz="2400" i="1" dirty="0"/>
              <a:t>d</a:t>
            </a:r>
            <a:r>
              <a:rPr lang="zh-CN" altLang="en-US" sz="2400" dirty="0"/>
              <a:t>用公里</a:t>
            </a:r>
            <a:r>
              <a:rPr lang="en-US" altLang="zh-CN" sz="2400" dirty="0"/>
              <a:t>(km)</a:t>
            </a:r>
            <a:r>
              <a:rPr lang="zh-CN" altLang="en-US" sz="2400" dirty="0"/>
              <a:t>表示，</a:t>
            </a:r>
            <a:r>
              <a:rPr lang="en-US" altLang="zh-CN" sz="2400" i="1" dirty="0"/>
              <a:t>f</a:t>
            </a:r>
            <a:r>
              <a:rPr lang="zh-CN" altLang="en-US" sz="2400" dirty="0"/>
              <a:t>用</a:t>
            </a:r>
            <a:r>
              <a:rPr lang="en-US" altLang="zh-CN" sz="2400" dirty="0"/>
              <a:t>MHz</a:t>
            </a:r>
            <a:r>
              <a:rPr lang="zh-CN" altLang="en-US" sz="2400" dirty="0"/>
              <a:t>表示， 则不平坦地区的传播衰耗</a:t>
            </a:r>
            <a:r>
              <a:rPr lang="en-US" altLang="zh-CN" sz="2400" i="1" dirty="0"/>
              <a:t>L</a:t>
            </a:r>
            <a:r>
              <a:rPr lang="en-US" altLang="zh-CN" sz="2400" baseline="-25000" dirty="0"/>
              <a:t>A</a:t>
            </a:r>
            <a:r>
              <a:rPr lang="zh-CN" altLang="en-US" sz="2400" dirty="0"/>
              <a:t>为 </a:t>
            </a:r>
          </a:p>
        </p:txBody>
      </p:sp>
      <p:graphicFrame>
        <p:nvGraphicFramePr>
          <p:cNvPr id="22535" name="Object 9"/>
          <p:cNvGraphicFramePr>
            <a:graphicFrameLocks noChangeAspect="1"/>
          </p:cNvGraphicFramePr>
          <p:nvPr/>
        </p:nvGraphicFramePr>
        <p:xfrm>
          <a:off x="1012190" y="4711700"/>
          <a:ext cx="5563235" cy="1205865"/>
        </p:xfrm>
        <a:graphic>
          <a:graphicData uri="http://schemas.openxmlformats.org/presentationml/2006/ole">
            <mc:AlternateContent xmlns:mc="http://schemas.openxmlformats.org/markup-compatibility/2006">
              <mc:Choice xmlns:v="urn:schemas-microsoft-com:vml" Requires="v">
                <p:oleObj spid="_x0000_s18438" r:id="rId7" imgW="3048000" imgH="660400" progId="Equation.3">
                  <p:embed/>
                </p:oleObj>
              </mc:Choice>
              <mc:Fallback>
                <p:oleObj r:id="rId7" imgW="3048000" imgH="660400" progId="Equation.3">
                  <p:embed/>
                  <p:pic>
                    <p:nvPicPr>
                      <p:cNvPr id="0" name="图片 3095"/>
                      <p:cNvPicPr/>
                      <p:nvPr/>
                    </p:nvPicPr>
                    <p:blipFill>
                      <a:blip r:embed="rId8"/>
                      <a:stretch>
                        <a:fillRect/>
                      </a:stretch>
                    </p:blipFill>
                    <p:spPr>
                      <a:xfrm>
                        <a:off x="1012190" y="4711700"/>
                        <a:ext cx="5563235" cy="1205865"/>
                      </a:xfrm>
                      <a:prstGeom prst="rect">
                        <a:avLst/>
                      </a:prstGeom>
                      <a:noFill/>
                      <a:ln w="38100">
                        <a:noFill/>
                        <a:miter/>
                      </a:ln>
                    </p:spPr>
                  </p:pic>
                </p:oleObj>
              </mc:Fallback>
            </mc:AlternateContent>
          </a:graphicData>
        </a:graphic>
      </p:graphicFrame>
      <p:sp>
        <p:nvSpPr>
          <p:cNvPr id="22536" name="Text Box 10"/>
          <p:cNvSpPr txBox="1"/>
          <p:nvPr/>
        </p:nvSpPr>
        <p:spPr>
          <a:xfrm>
            <a:off x="7409180" y="1628775"/>
            <a:ext cx="11855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(3-16)</a:t>
            </a:r>
          </a:p>
        </p:txBody>
      </p:sp>
      <p:sp>
        <p:nvSpPr>
          <p:cNvPr id="22537" name="Text Box 11"/>
          <p:cNvSpPr txBox="1"/>
          <p:nvPr/>
        </p:nvSpPr>
        <p:spPr>
          <a:xfrm>
            <a:off x="7668895" y="3129280"/>
            <a:ext cx="104203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(3-17)</a:t>
            </a:r>
          </a:p>
        </p:txBody>
      </p:sp>
      <p:sp>
        <p:nvSpPr>
          <p:cNvPr id="22538" name="Text Box 12"/>
          <p:cNvSpPr txBox="1"/>
          <p:nvPr/>
        </p:nvSpPr>
        <p:spPr>
          <a:xfrm>
            <a:off x="7808595" y="5216525"/>
            <a:ext cx="104648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en-US" altLang="zh-CN" b="1" dirty="0">
                <a:sym typeface="+mn-ea"/>
              </a:rPr>
              <a:t>3.2.2 </a:t>
            </a:r>
            <a:r>
              <a:rPr lang="zh-CN" altLang="en-US" b="1" dirty="0">
                <a:sym typeface="+mn-ea"/>
              </a:rPr>
              <a:t>奥村</a:t>
            </a:r>
            <a:r>
              <a:rPr lang="en-US" altLang="zh-CN" b="1" dirty="0">
                <a:sym typeface="+mn-ea"/>
              </a:rPr>
              <a:t>(Okumura)</a:t>
            </a:r>
            <a:r>
              <a:rPr lang="zh-CN" altLang="en-US" b="1" dirty="0">
                <a:sym typeface="+mn-ea"/>
              </a:rPr>
              <a:t>模型</a:t>
            </a:r>
            <a:r>
              <a:rPr lang="zh-CN" altLang="en-US" b="1" dirty="0"/>
              <a:t/>
            </a:r>
            <a:br>
              <a:rPr lang="zh-CN" altLang="en-US" b="1" dirty="0"/>
            </a:br>
            <a:r>
              <a:rPr lang="zh-CN" altLang="en-US" dirty="0">
                <a:sym typeface="+mn-ea"/>
              </a:rPr>
              <a:t>　　移动通信中电波传播的实际情况是复杂多变的。实践证明，任何试图使用一个或几个理论公式计算所得的结果，都将引入较大误差，甚至与实测结果相差甚远。为此，人们通过大量的实地测量和分析，总结归纳了多种经验模型。在一定情况下，使用这些模型对移动通信电波传播特性进行估算，通常都能获得比较准确的预测结果。这里主要介绍目前应用较为广泛的奥村（</a:t>
            </a:r>
            <a:r>
              <a:rPr lang="en-US" altLang="zh-CN" dirty="0">
                <a:sym typeface="+mn-ea"/>
              </a:rPr>
              <a:t>Okumura</a:t>
            </a:r>
            <a:r>
              <a:rPr lang="zh-CN" altLang="en-US" dirty="0">
                <a:sym typeface="+mn-ea"/>
              </a:rPr>
              <a:t>）模型，简称</a:t>
            </a:r>
            <a:r>
              <a:rPr lang="en-US" altLang="zh-CN" dirty="0">
                <a:sym typeface="+mn-ea"/>
              </a:rPr>
              <a:t>OM</a:t>
            </a:r>
            <a:r>
              <a:rPr lang="zh-CN" altLang="en-US" dirty="0">
                <a:sym typeface="+mn-ea"/>
              </a:rPr>
              <a:t>模型。</a:t>
            </a:r>
            <a:endParaRPr lang="zh-CN" altLang="zh-CN"/>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zh-CN"/>
              <a:t/>
            </a:r>
            <a:br>
              <a:rPr lang="zh-CN" altLang="zh-CN"/>
            </a:br>
            <a:r>
              <a:rPr lang="zh-CN" altLang="en-US" dirty="0">
                <a:sym typeface="+mn-ea"/>
              </a:rPr>
              <a:t>它是由奥村等人在日本东京使用不同的频率、不同的天线高度，选择不同的距离进行一系列测试，最后绘成经验曲线而构成的模型。这一模型将城市视为“准平滑地形”，给出城市场强中值。对于郊区，给出开阔区的场强中值，以城市场强中值为基础进行修正。对于“不规划地形”，也给出了相应的修正因子。由于这种模型给出的修正因子较多，因此可以在掌握详细地形、地物的情况下，得到更加准确的预测结果。我国有关部门在移动通信工程设计中也建议采用</a:t>
            </a:r>
            <a:r>
              <a:rPr lang="en-US" altLang="zh-CN" dirty="0">
                <a:sym typeface="+mn-ea"/>
              </a:rPr>
              <a:t>OM</a:t>
            </a:r>
            <a:r>
              <a:rPr lang="zh-CN" altLang="en-US" dirty="0">
                <a:sym typeface="+mn-ea"/>
              </a:rPr>
              <a:t>模型进行场强预测。 </a:t>
            </a:r>
            <a:r>
              <a:rPr lang="zh-CN" altLang="zh-CN"/>
              <a:t/>
            </a:r>
            <a:br>
              <a:rPr lang="zh-CN" altLang="zh-CN"/>
            </a:br>
            <a:endParaRPr lang="zh-CN" altLang="zh-CN"/>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1. </a:t>
            </a:r>
            <a:r>
              <a:rPr lang="zh-CN" altLang="en-US" b="1" dirty="0">
                <a:sym typeface="+mn-ea"/>
              </a:rPr>
              <a:t>市区传播衰耗中值 </a:t>
            </a:r>
            <a:br>
              <a:rPr lang="zh-CN" altLang="en-US" b="1" dirty="0">
                <a:sym typeface="+mn-ea"/>
              </a:rPr>
            </a:br>
            <a:r>
              <a:rPr lang="zh-CN" altLang="en-US" b="1" dirty="0">
                <a:sym typeface="+mn-ea"/>
              </a:rPr>
              <a:t>　　</a:t>
            </a:r>
            <a:r>
              <a:rPr lang="zh-CN" altLang="en-US" dirty="0">
                <a:sym typeface="+mn-ea"/>
              </a:rPr>
              <a:t>图</a:t>
            </a:r>
            <a:r>
              <a:rPr lang="en-US" altLang="zh-CN" dirty="0">
                <a:sym typeface="+mn-ea"/>
              </a:rPr>
              <a:t>3-6</a:t>
            </a:r>
            <a:r>
              <a:rPr lang="zh-CN" altLang="en-US" dirty="0">
                <a:sym typeface="+mn-ea"/>
              </a:rPr>
              <a:t>表明了基本衰耗中值</a:t>
            </a:r>
            <a:r>
              <a:rPr lang="en-US" altLang="zh-CN" i="1" dirty="0">
                <a:sym typeface="+mn-ea"/>
              </a:rPr>
              <a:t>A</a:t>
            </a:r>
            <a:r>
              <a:rPr lang="en-US" altLang="zh-CN" baseline="-25000" dirty="0">
                <a:sym typeface="+mn-ea"/>
              </a:rPr>
              <a:t>m</a:t>
            </a:r>
            <a:r>
              <a:rPr lang="en-US" altLang="zh-CN" dirty="0">
                <a:sym typeface="+mn-ea"/>
              </a:rPr>
              <a:t>(</a:t>
            </a:r>
            <a:r>
              <a:rPr lang="en-US" altLang="zh-CN" i="1" dirty="0">
                <a:sym typeface="+mn-ea"/>
              </a:rPr>
              <a:t>f, d</a:t>
            </a:r>
            <a:r>
              <a:rPr lang="en-US" altLang="zh-CN" dirty="0">
                <a:sym typeface="+mn-ea"/>
              </a:rPr>
              <a:t>)</a:t>
            </a:r>
            <a:r>
              <a:rPr lang="zh-CN" altLang="en-US" dirty="0">
                <a:sym typeface="+mn-ea"/>
              </a:rPr>
              <a:t>与工作频率、通信距离的关系。可以看出随着工作频率的升高或通信距离的增大，传播衰耗都会增加。图中，纵坐标以分贝计量，这是在基地站天线有效高度</a:t>
            </a:r>
            <a:r>
              <a:rPr lang="en-US" altLang="zh-CN" i="1" dirty="0">
                <a:sym typeface="+mn-ea"/>
              </a:rPr>
              <a:t>h</a:t>
            </a:r>
            <a:r>
              <a:rPr lang="en-US" altLang="zh-CN" baseline="-25000" dirty="0">
                <a:sym typeface="+mn-ea"/>
              </a:rPr>
              <a:t>b</a:t>
            </a:r>
            <a:r>
              <a:rPr lang="en-US" altLang="zh-CN" dirty="0">
                <a:sym typeface="+mn-ea"/>
              </a:rPr>
              <a:t>=200 m</a:t>
            </a:r>
            <a:r>
              <a:rPr lang="zh-CN" altLang="en-US" dirty="0">
                <a:sym typeface="+mn-ea"/>
              </a:rPr>
              <a:t>，移动台天线高度</a:t>
            </a:r>
            <a:r>
              <a:rPr lang="en-US" altLang="zh-CN" i="1" dirty="0">
                <a:sym typeface="+mn-ea"/>
              </a:rPr>
              <a:t>h</a:t>
            </a:r>
            <a:r>
              <a:rPr lang="en-US" altLang="zh-CN" baseline="-25000" dirty="0">
                <a:sym typeface="+mn-ea"/>
              </a:rPr>
              <a:t>m</a:t>
            </a:r>
            <a:r>
              <a:rPr lang="en-US" altLang="zh-CN" dirty="0">
                <a:sym typeface="+mn-ea"/>
              </a:rPr>
              <a:t>=3 m</a:t>
            </a:r>
            <a:r>
              <a:rPr lang="zh-CN" altLang="en-US" dirty="0">
                <a:sym typeface="+mn-ea"/>
              </a:rPr>
              <a:t>，以自由空间传播衰耗为基准</a:t>
            </a:r>
            <a:r>
              <a:rPr lang="en-US" altLang="zh-CN" dirty="0">
                <a:sym typeface="+mn-ea"/>
              </a:rPr>
              <a:t>(0 dB)</a:t>
            </a:r>
            <a:r>
              <a:rPr lang="zh-CN" altLang="en-US" dirty="0">
                <a:sym typeface="+mn-ea"/>
              </a:rPr>
              <a:t>， 求得的衰耗中值的修正值</a:t>
            </a:r>
            <a:r>
              <a:rPr lang="en-US" altLang="zh-CN" i="1" dirty="0">
                <a:sym typeface="+mn-ea"/>
              </a:rPr>
              <a:t>A</a:t>
            </a:r>
            <a:r>
              <a:rPr lang="en-US" altLang="zh-CN" baseline="-25000" dirty="0">
                <a:sym typeface="+mn-ea"/>
              </a:rPr>
              <a:t>m</a:t>
            </a:r>
            <a:r>
              <a:rPr lang="en-US" altLang="zh-CN" dirty="0">
                <a:sym typeface="+mn-ea"/>
              </a:rPr>
              <a:t>(</a:t>
            </a:r>
            <a:r>
              <a:rPr lang="en-US" altLang="zh-CN" i="1" dirty="0">
                <a:sym typeface="+mn-ea"/>
              </a:rPr>
              <a:t>f</a:t>
            </a:r>
            <a:r>
              <a:rPr lang="en-US" altLang="zh-CN" dirty="0">
                <a:sym typeface="+mn-ea"/>
              </a:rPr>
              <a:t>, </a:t>
            </a:r>
            <a:r>
              <a:rPr lang="en-US" altLang="zh-CN" i="1" dirty="0">
                <a:sym typeface="+mn-ea"/>
              </a:rPr>
              <a:t>d</a:t>
            </a:r>
            <a:r>
              <a:rPr lang="en-US" altLang="zh-CN" dirty="0">
                <a:sym typeface="+mn-ea"/>
              </a:rPr>
              <a:t>)</a:t>
            </a:r>
            <a:r>
              <a:rPr lang="zh-CN" altLang="en-US" dirty="0">
                <a:sym typeface="+mn-ea"/>
              </a:rPr>
              <a:t>。 换言之， 由曲线上查得的基本衰耗中值</a:t>
            </a:r>
            <a:r>
              <a:rPr lang="en-US" altLang="zh-CN" dirty="0">
                <a:sym typeface="+mn-ea"/>
              </a:rPr>
              <a:t>A</a:t>
            </a:r>
            <a:r>
              <a:rPr lang="en-US" altLang="zh-CN" baseline="-25000" dirty="0">
                <a:sym typeface="+mn-ea"/>
              </a:rPr>
              <a:t>m</a:t>
            </a:r>
            <a:r>
              <a:rPr lang="en-US" altLang="zh-CN" dirty="0">
                <a:sym typeface="+mn-ea"/>
              </a:rPr>
              <a:t>(</a:t>
            </a:r>
            <a:r>
              <a:rPr lang="en-US" altLang="zh-CN" i="1" dirty="0">
                <a:sym typeface="+mn-ea"/>
              </a:rPr>
              <a:t>f</a:t>
            </a:r>
            <a:r>
              <a:rPr lang="en-US" altLang="zh-CN" dirty="0">
                <a:sym typeface="+mn-ea"/>
              </a:rPr>
              <a:t>, </a:t>
            </a:r>
            <a:r>
              <a:rPr lang="en-US" altLang="zh-CN" i="1" dirty="0">
                <a:sym typeface="+mn-ea"/>
              </a:rPr>
              <a:t>d</a:t>
            </a:r>
            <a:r>
              <a:rPr lang="en-US" altLang="zh-CN" dirty="0">
                <a:sym typeface="+mn-ea"/>
              </a:rPr>
              <a:t>)</a:t>
            </a:r>
            <a:r>
              <a:rPr lang="zh-CN" altLang="en-US" dirty="0">
                <a:sym typeface="+mn-ea"/>
              </a:rPr>
              <a:t>加上自由空间的传播衰耗</a:t>
            </a:r>
            <a:r>
              <a:rPr lang="en-US" altLang="zh-CN" i="1" dirty="0">
                <a:sym typeface="+mn-ea"/>
              </a:rPr>
              <a:t>L</a:t>
            </a:r>
            <a:r>
              <a:rPr lang="en-US" altLang="zh-CN" baseline="-25000" dirty="0">
                <a:sym typeface="+mn-ea"/>
              </a:rPr>
              <a:t>bs</a:t>
            </a:r>
            <a:r>
              <a:rPr lang="zh-CN" altLang="en-US" dirty="0">
                <a:sym typeface="+mn-ea"/>
              </a:rPr>
              <a:t>才是实际路径衰耗</a:t>
            </a:r>
            <a:r>
              <a:rPr lang="en-US" altLang="zh-CN" i="1" dirty="0">
                <a:sym typeface="+mn-ea"/>
              </a:rPr>
              <a:t>L</a:t>
            </a:r>
            <a:r>
              <a:rPr lang="en-US" altLang="zh-CN" baseline="-25000" dirty="0">
                <a:sym typeface="+mn-ea"/>
              </a:rPr>
              <a:t>T</a:t>
            </a:r>
            <a:r>
              <a:rPr lang="zh-CN" altLang="en-US" dirty="0">
                <a:sym typeface="+mn-ea"/>
              </a:rPr>
              <a:t>， 即 </a:t>
            </a:r>
            <a:r>
              <a:rPr lang="zh-CN" altLang="en-US" dirty="0"/>
              <a:t/>
            </a:r>
            <a:br>
              <a:rPr lang="zh-CN" altLang="en-US" dirty="0"/>
            </a:br>
            <a:r>
              <a:rPr lang="zh-CN" altLang="en-US" b="1" dirty="0"/>
              <a:t/>
            </a:r>
            <a:br>
              <a:rPr lang="zh-CN" altLang="en-US" b="1" dirty="0"/>
            </a:br>
            <a:endParaRPr lang="zh-CN" altLang="zh-CN"/>
          </a:p>
        </p:txBody>
      </p:sp>
      <p:sp>
        <p:nvSpPr>
          <p:cNvPr id="395267" name="Rectangle 3"/>
          <p:cNvSpPr>
            <a:spLocks noGrp="1" noChangeArrowheads="1"/>
          </p:cNvSpPr>
          <p:nvPr>
            <p:ph type="body" idx="1"/>
          </p:nvPr>
        </p:nvSpPr>
        <p:spPr/>
        <p:txBody>
          <a:bodyPr/>
          <a:lstStyle/>
          <a:p>
            <a:endParaRPr lang="zh-CN" altLang="zh-CN"/>
          </a:p>
        </p:txBody>
      </p:sp>
      <p:sp>
        <p:nvSpPr>
          <p:cNvPr id="24579" name="Rectangle 6"/>
          <p:cNvSpPr/>
          <p:nvPr/>
        </p:nvSpPr>
        <p:spPr>
          <a:xfrm>
            <a:off x="7682865" y="5156835"/>
            <a:ext cx="88011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(3-19)</a:t>
            </a:r>
          </a:p>
        </p:txBody>
      </p:sp>
      <p:graphicFrame>
        <p:nvGraphicFramePr>
          <p:cNvPr id="24581" name="Object 8"/>
          <p:cNvGraphicFramePr>
            <a:graphicFrameLocks noChangeAspect="1"/>
          </p:cNvGraphicFramePr>
          <p:nvPr/>
        </p:nvGraphicFramePr>
        <p:xfrm>
          <a:off x="2456815" y="5004435"/>
          <a:ext cx="3613150" cy="677545"/>
        </p:xfrm>
        <a:graphic>
          <a:graphicData uri="http://schemas.openxmlformats.org/presentationml/2006/ole">
            <mc:AlternateContent xmlns:mc="http://schemas.openxmlformats.org/markup-compatibility/2006">
              <mc:Choice xmlns:v="urn:schemas-microsoft-com:vml" Requires="v">
                <p:oleObj spid="_x0000_s19458" r:id="rId3" imgW="1219200" imgH="228600" progId="Equation.3">
                  <p:embed/>
                </p:oleObj>
              </mc:Choice>
              <mc:Fallback>
                <p:oleObj r:id="rId3" imgW="1219200" imgH="228600" progId="Equation.3">
                  <p:embed/>
                  <p:pic>
                    <p:nvPicPr>
                      <p:cNvPr id="0" name="图片 3091"/>
                      <p:cNvPicPr/>
                      <p:nvPr/>
                    </p:nvPicPr>
                    <p:blipFill>
                      <a:blip r:embed="rId4"/>
                      <a:stretch>
                        <a:fillRect/>
                      </a:stretch>
                    </p:blipFill>
                    <p:spPr>
                      <a:xfrm>
                        <a:off x="2456815" y="5004435"/>
                        <a:ext cx="3613150" cy="67754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endParaRPr lang="zh-CN" altLang="zh-CN"/>
          </a:p>
        </p:txBody>
      </p:sp>
      <p:sp>
        <p:nvSpPr>
          <p:cNvPr id="396291"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3-6</a:t>
            </a:r>
            <a:r>
              <a:rPr lang="zh-CN" altLang="en-US" b="1" dirty="0">
                <a:sym typeface="+mn-ea"/>
              </a:rPr>
              <a:t>市区准平滑地形基本衰耗中值</a:t>
            </a:r>
            <a:r>
              <a:rPr lang="en-US" altLang="zh-CN" b="1" i="1" dirty="0">
                <a:sym typeface="+mn-ea"/>
              </a:rPr>
              <a:t>A</a:t>
            </a:r>
            <a:r>
              <a:rPr lang="en-US" altLang="zh-CN" b="1" baseline="-25000" dirty="0">
                <a:sym typeface="+mn-ea"/>
              </a:rPr>
              <a:t>m</a:t>
            </a:r>
            <a:r>
              <a:rPr lang="en-US" altLang="zh-CN" b="1" dirty="0">
                <a:sym typeface="+mn-ea"/>
              </a:rPr>
              <a:t>(</a:t>
            </a:r>
            <a:r>
              <a:rPr lang="en-US" altLang="zh-CN" b="1" i="1" dirty="0">
                <a:sym typeface="+mn-ea"/>
              </a:rPr>
              <a:t>f</a:t>
            </a:r>
            <a:r>
              <a:rPr lang="en-US" altLang="zh-CN" b="1" dirty="0">
                <a:sym typeface="+mn-ea"/>
              </a:rPr>
              <a:t>,</a:t>
            </a:r>
            <a:r>
              <a:rPr lang="en-US" altLang="zh-CN" b="1" i="1" dirty="0">
                <a:sym typeface="+mn-ea"/>
              </a:rPr>
              <a:t>d</a:t>
            </a:r>
            <a:r>
              <a:rPr lang="en-US" altLang="zh-CN" b="1" dirty="0">
                <a:sym typeface="+mn-ea"/>
              </a:rPr>
              <a:t>)</a:t>
            </a:r>
            <a:r>
              <a:rPr lang="zh-CN" altLang="en-US" b="1" dirty="0">
                <a:sym typeface="+mn-ea"/>
              </a:rPr>
              <a:t>的预测曲线簇</a:t>
            </a:r>
            <a:endParaRPr lang="zh-CN" altLang="zh-CN"/>
          </a:p>
        </p:txBody>
      </p:sp>
      <p:pic>
        <p:nvPicPr>
          <p:cNvPr id="25603" name="Picture 5" descr="3-6"/>
          <p:cNvPicPr>
            <a:picLocks noChangeAspect="1"/>
          </p:cNvPicPr>
          <p:nvPr/>
        </p:nvPicPr>
        <p:blipFill>
          <a:blip r:embed="rId2"/>
          <a:stretch>
            <a:fillRect/>
          </a:stretch>
        </p:blipFill>
        <p:spPr>
          <a:xfrm>
            <a:off x="2622550" y="852170"/>
            <a:ext cx="4013835" cy="471805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zh-CN"/>
              <a:t/>
            </a:r>
            <a:br>
              <a:rPr lang="zh-CN" altLang="zh-CN"/>
            </a:br>
            <a:r>
              <a:rPr lang="zh-CN" altLang="zh-CN"/>
              <a:t>　　</a:t>
            </a:r>
            <a:r>
              <a:rPr lang="zh-CN" altLang="en-US" b="1" dirty="0">
                <a:sym typeface="+mn-ea"/>
              </a:rPr>
              <a:t>例</a:t>
            </a:r>
            <a:r>
              <a:rPr lang="en-US" altLang="zh-CN" b="1" dirty="0">
                <a:sym typeface="+mn-ea"/>
              </a:rPr>
              <a:t>3-1</a:t>
            </a:r>
            <a:r>
              <a:rPr lang="en-US" altLang="zh-CN" dirty="0">
                <a:sym typeface="+mn-ea"/>
              </a:rPr>
              <a:t> </a:t>
            </a:r>
            <a:r>
              <a:rPr lang="zh-CN" altLang="en-US" dirty="0">
                <a:sym typeface="+mn-ea"/>
              </a:rPr>
              <a:t>当</a:t>
            </a:r>
            <a:r>
              <a:rPr lang="en-US" altLang="zh-CN" i="1" dirty="0">
                <a:sym typeface="+mn-ea"/>
              </a:rPr>
              <a:t>d</a:t>
            </a:r>
            <a:r>
              <a:rPr lang="en-US" altLang="zh-CN" dirty="0">
                <a:sym typeface="+mn-ea"/>
              </a:rPr>
              <a:t>=10 km, </a:t>
            </a:r>
            <a:r>
              <a:rPr lang="en-US" altLang="zh-CN" i="1" dirty="0">
                <a:sym typeface="+mn-ea"/>
              </a:rPr>
              <a:t>h</a:t>
            </a:r>
            <a:r>
              <a:rPr lang="en-US" altLang="zh-CN" baseline="-25000" dirty="0">
                <a:sym typeface="+mn-ea"/>
              </a:rPr>
              <a:t>b</a:t>
            </a:r>
            <a:r>
              <a:rPr lang="en-US" altLang="zh-CN" dirty="0">
                <a:sym typeface="+mn-ea"/>
              </a:rPr>
              <a:t>=200 m, </a:t>
            </a:r>
            <a:r>
              <a:rPr lang="en-US" altLang="zh-CN" i="1" dirty="0">
                <a:sym typeface="+mn-ea"/>
              </a:rPr>
              <a:t>h</a:t>
            </a:r>
            <a:r>
              <a:rPr lang="en-US" altLang="zh-CN" baseline="-25000" dirty="0">
                <a:sym typeface="+mn-ea"/>
              </a:rPr>
              <a:t>m</a:t>
            </a:r>
            <a:r>
              <a:rPr lang="en-US" altLang="zh-CN" dirty="0">
                <a:sym typeface="+mn-ea"/>
              </a:rPr>
              <a:t>=3 m, </a:t>
            </a:r>
            <a:r>
              <a:rPr lang="en-US" altLang="zh-CN" i="1" dirty="0">
                <a:sym typeface="+mn-ea"/>
              </a:rPr>
              <a:t>f</a:t>
            </a:r>
            <a:r>
              <a:rPr lang="en-US" altLang="zh-CN" dirty="0">
                <a:sym typeface="+mn-ea"/>
              </a:rPr>
              <a:t>=900 MHz</a:t>
            </a:r>
            <a:r>
              <a:rPr lang="zh-CN" altLang="en-US" dirty="0">
                <a:sym typeface="+mn-ea"/>
              </a:rPr>
              <a:t>时，由式（３</a:t>
            </a:r>
            <a:r>
              <a:rPr lang="en-US" altLang="zh-CN" dirty="0">
                <a:sym typeface="+mn-ea"/>
              </a:rPr>
              <a:t>-</a:t>
            </a:r>
            <a:r>
              <a:rPr lang="zh-CN" altLang="en-US" dirty="0">
                <a:sym typeface="+mn-ea"/>
              </a:rPr>
              <a:t>１）可求得自由空间的传播衰耗中值</a:t>
            </a:r>
            <a:r>
              <a:rPr lang="en-US" altLang="zh-CN" i="1" dirty="0">
                <a:sym typeface="+mn-ea"/>
              </a:rPr>
              <a:t>L</a:t>
            </a:r>
            <a:r>
              <a:rPr lang="en-US" altLang="zh-CN" baseline="-25000" dirty="0">
                <a:sym typeface="+mn-ea"/>
              </a:rPr>
              <a:t>bs</a:t>
            </a:r>
            <a:r>
              <a:rPr lang="zh-CN" altLang="en-US" dirty="0">
                <a:sym typeface="+mn-ea"/>
              </a:rPr>
              <a:t>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查图</a:t>
            </a:r>
            <a:r>
              <a:rPr lang="en-US" altLang="zh-CN" dirty="0">
                <a:sym typeface="+mn-ea"/>
              </a:rPr>
              <a:t>3-6</a:t>
            </a:r>
            <a:r>
              <a:rPr lang="zh-CN" altLang="en-US" dirty="0">
                <a:sym typeface="+mn-ea"/>
              </a:rPr>
              <a:t>可求得</a:t>
            </a:r>
            <a:r>
              <a:rPr lang="en-US" altLang="zh-CN" i="1" dirty="0">
                <a:sym typeface="+mn-ea"/>
              </a:rPr>
              <a:t>A</a:t>
            </a:r>
            <a:r>
              <a:rPr lang="en-US" altLang="zh-CN" baseline="-25000" dirty="0">
                <a:sym typeface="+mn-ea"/>
              </a:rPr>
              <a:t>m</a:t>
            </a:r>
            <a:r>
              <a:rPr lang="en-US" altLang="zh-CN" dirty="0">
                <a:sym typeface="+mn-ea"/>
              </a:rPr>
              <a:t>(</a:t>
            </a:r>
            <a:r>
              <a:rPr lang="en-US" altLang="zh-CN" i="1" dirty="0">
                <a:sym typeface="+mn-ea"/>
              </a:rPr>
              <a:t>f, d</a:t>
            </a:r>
            <a:r>
              <a:rPr lang="en-US" altLang="zh-CN" dirty="0">
                <a:sym typeface="+mn-ea"/>
              </a:rPr>
              <a:t>)</a:t>
            </a:r>
            <a:r>
              <a:rPr lang="zh-CN" altLang="en-US" dirty="0">
                <a:sym typeface="+mn-ea"/>
              </a:rPr>
              <a:t>，即 </a:t>
            </a:r>
            <a:r>
              <a:rPr lang="zh-CN" altLang="en-US" dirty="0"/>
              <a:t/>
            </a:r>
            <a:br>
              <a:rPr lang="zh-CN" altLang="en-US" dirty="0"/>
            </a:br>
            <a:r>
              <a:rPr lang="zh-CN" altLang="en-US" dirty="0"/>
              <a:t/>
            </a:r>
            <a:br>
              <a:rPr lang="zh-CN" altLang="en-US" dirty="0"/>
            </a:br>
            <a:endParaRPr lang="zh-CN" altLang="zh-CN"/>
          </a:p>
        </p:txBody>
      </p:sp>
      <p:sp>
        <p:nvSpPr>
          <p:cNvPr id="397315" name="Rectangle 3"/>
          <p:cNvSpPr>
            <a:spLocks noGrp="1" noChangeArrowheads="1"/>
          </p:cNvSpPr>
          <p:nvPr>
            <p:ph type="body" idx="1"/>
          </p:nvPr>
        </p:nvSpPr>
        <p:spPr/>
        <p:txBody>
          <a:bodyPr/>
          <a:lstStyle/>
          <a:p>
            <a:endParaRPr lang="zh-CN" altLang="zh-CN"/>
          </a:p>
        </p:txBody>
      </p:sp>
      <p:graphicFrame>
        <p:nvGraphicFramePr>
          <p:cNvPr id="26627" name="Object 5"/>
          <p:cNvGraphicFramePr>
            <a:graphicFrameLocks noChangeAspect="1"/>
          </p:cNvGraphicFramePr>
          <p:nvPr/>
        </p:nvGraphicFramePr>
        <p:xfrm>
          <a:off x="2032635" y="2219325"/>
          <a:ext cx="4851400" cy="846455"/>
        </p:xfrm>
        <a:graphic>
          <a:graphicData uri="http://schemas.openxmlformats.org/presentationml/2006/ole">
            <mc:AlternateContent xmlns:mc="http://schemas.openxmlformats.org/markup-compatibility/2006">
              <mc:Choice xmlns:v="urn:schemas-microsoft-com:vml" Requires="v">
                <p:oleObj spid="_x0000_s20483" r:id="rId3" imgW="2616200" imgH="457200" progId="Equation.3">
                  <p:embed/>
                </p:oleObj>
              </mc:Choice>
              <mc:Fallback>
                <p:oleObj r:id="rId3" imgW="2616200" imgH="457200" progId="Equation.3">
                  <p:embed/>
                  <p:pic>
                    <p:nvPicPr>
                      <p:cNvPr id="0" name="图片 3097"/>
                      <p:cNvPicPr/>
                      <p:nvPr/>
                    </p:nvPicPr>
                    <p:blipFill>
                      <a:blip r:embed="rId4"/>
                      <a:stretch>
                        <a:fillRect/>
                      </a:stretch>
                    </p:blipFill>
                    <p:spPr>
                      <a:xfrm>
                        <a:off x="2032635" y="2219325"/>
                        <a:ext cx="4851400" cy="846455"/>
                      </a:xfrm>
                      <a:prstGeom prst="rect">
                        <a:avLst/>
                      </a:prstGeom>
                      <a:noFill/>
                      <a:ln w="38100">
                        <a:noFill/>
                        <a:miter/>
                      </a:ln>
                    </p:spPr>
                  </p:pic>
                </p:oleObj>
              </mc:Fallback>
            </mc:AlternateContent>
          </a:graphicData>
        </a:graphic>
      </p:graphicFrame>
      <p:graphicFrame>
        <p:nvGraphicFramePr>
          <p:cNvPr id="26629" name="Object 7"/>
          <p:cNvGraphicFramePr>
            <a:graphicFrameLocks noChangeAspect="1"/>
          </p:cNvGraphicFramePr>
          <p:nvPr/>
        </p:nvGraphicFramePr>
        <p:xfrm>
          <a:off x="2445385" y="4197350"/>
          <a:ext cx="4541520" cy="549275"/>
        </p:xfrm>
        <a:graphic>
          <a:graphicData uri="http://schemas.openxmlformats.org/presentationml/2006/ole">
            <mc:AlternateContent xmlns:mc="http://schemas.openxmlformats.org/markup-compatibility/2006">
              <mc:Choice xmlns:v="urn:schemas-microsoft-com:vml" Requires="v">
                <p:oleObj spid="_x0000_s20484" r:id="rId5" imgW="1892300" imgH="228600" progId="Equation.3">
                  <p:embed/>
                </p:oleObj>
              </mc:Choice>
              <mc:Fallback>
                <p:oleObj r:id="rId5" imgW="1892300" imgH="228600" progId="Equation.3">
                  <p:embed/>
                  <p:pic>
                    <p:nvPicPr>
                      <p:cNvPr id="0" name="图片 3098"/>
                      <p:cNvPicPr/>
                      <p:nvPr/>
                    </p:nvPicPr>
                    <p:blipFill>
                      <a:blip r:embed="rId6"/>
                      <a:stretch>
                        <a:fillRect/>
                      </a:stretch>
                    </p:blipFill>
                    <p:spPr>
                      <a:xfrm>
                        <a:off x="2445385" y="4197350"/>
                        <a:ext cx="4541520" cy="54927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 </a:t>
            </a:r>
            <a:r>
              <a:rPr lang="zh-CN" altLang="en-US" dirty="0">
                <a:sym typeface="+mn-ea"/>
              </a:rPr>
              <a:t>利用式</a:t>
            </a:r>
            <a:r>
              <a:rPr lang="en-US" altLang="zh-CN" dirty="0">
                <a:sym typeface="+mn-ea"/>
              </a:rPr>
              <a:t>(3-18)</a:t>
            </a:r>
            <a:r>
              <a:rPr lang="zh-CN" altLang="en-US" dirty="0">
                <a:sym typeface="+mn-ea"/>
              </a:rPr>
              <a:t>就可以计算出城市街道地区准平滑地形的传播衰耗中值为 </a:t>
            </a:r>
            <a:endParaRPr lang="zh-CN" altLang="zh-CN"/>
          </a:p>
        </p:txBody>
      </p:sp>
      <p:sp>
        <p:nvSpPr>
          <p:cNvPr id="398339" name="Rectangle 3"/>
          <p:cNvSpPr>
            <a:spLocks noGrp="1" noChangeArrowheads="1"/>
          </p:cNvSpPr>
          <p:nvPr>
            <p:ph type="body" idx="1"/>
          </p:nvPr>
        </p:nvSpPr>
        <p:spPr/>
        <p:txBody>
          <a:bodyPr/>
          <a:lstStyle/>
          <a:p>
            <a:endParaRPr lang="zh-CN" altLang="zh-CN"/>
          </a:p>
        </p:txBody>
      </p:sp>
      <p:graphicFrame>
        <p:nvGraphicFramePr>
          <p:cNvPr id="26631" name="Object 9"/>
          <p:cNvGraphicFramePr>
            <a:graphicFrameLocks noChangeAspect="1"/>
          </p:cNvGraphicFramePr>
          <p:nvPr/>
        </p:nvGraphicFramePr>
        <p:xfrm>
          <a:off x="2051685" y="2576195"/>
          <a:ext cx="5424170" cy="471805"/>
        </p:xfrm>
        <a:graphic>
          <a:graphicData uri="http://schemas.openxmlformats.org/presentationml/2006/ole">
            <mc:AlternateContent xmlns:mc="http://schemas.openxmlformats.org/markup-compatibility/2006">
              <mc:Choice xmlns:v="urn:schemas-microsoft-com:vml" Requires="v">
                <p:oleObj spid="_x0000_s21506" r:id="rId3" imgW="2628900" imgH="228600" progId="Equation.3">
                  <p:embed/>
                </p:oleObj>
              </mc:Choice>
              <mc:Fallback>
                <p:oleObj r:id="rId3" imgW="2628900" imgH="228600" progId="Equation.3">
                  <p:embed/>
                  <p:pic>
                    <p:nvPicPr>
                      <p:cNvPr id="0" name="图片 3099"/>
                      <p:cNvPicPr/>
                      <p:nvPr/>
                    </p:nvPicPr>
                    <p:blipFill>
                      <a:blip r:embed="rId4"/>
                      <a:stretch>
                        <a:fillRect/>
                      </a:stretch>
                    </p:blipFill>
                    <p:spPr>
                      <a:xfrm>
                        <a:off x="2051685" y="2576195"/>
                        <a:ext cx="5424170" cy="47180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endParaRPr lang="zh-CN" altLang="zh-CN"/>
          </a:p>
        </p:txBody>
      </p:sp>
      <p:sp>
        <p:nvSpPr>
          <p:cNvPr id="399363" name="Rectangle 3"/>
          <p:cNvSpPr>
            <a:spLocks noGrp="1" noChangeArrowheads="1"/>
          </p:cNvSpPr>
          <p:nvPr>
            <p:ph type="body" idx="1"/>
          </p:nvPr>
        </p:nvSpPr>
        <p:spPr/>
        <p:txBody>
          <a:bodyPr/>
          <a:lstStyle/>
          <a:p>
            <a:r>
              <a:rPr lang="zh-CN" altLang="en-US" dirty="0">
                <a:sym typeface="+mn-ea"/>
              </a:rPr>
              <a:t>图</a:t>
            </a:r>
            <a:r>
              <a:rPr lang="en-US" altLang="zh-CN" dirty="0">
                <a:sym typeface="+mn-ea"/>
              </a:rPr>
              <a:t>3-7  </a:t>
            </a:r>
            <a:r>
              <a:rPr lang="zh-CN" altLang="en-US" dirty="0">
                <a:sym typeface="+mn-ea"/>
              </a:rPr>
              <a:t>基地站天线高度增益因子</a:t>
            </a:r>
            <a:r>
              <a:rPr lang="en-US" altLang="zh-CN" i="1" dirty="0">
                <a:sym typeface="+mn-ea"/>
              </a:rPr>
              <a:t>H</a:t>
            </a:r>
            <a:r>
              <a:rPr lang="en-US" altLang="zh-CN" baseline="-25000" dirty="0">
                <a:sym typeface="+mn-ea"/>
              </a:rPr>
              <a:t>b</a:t>
            </a:r>
            <a:r>
              <a:rPr lang="en-US" altLang="zh-CN" dirty="0">
                <a:sym typeface="+mn-ea"/>
              </a:rPr>
              <a:t>(</a:t>
            </a:r>
            <a:r>
              <a:rPr lang="en-US" altLang="zh-CN" i="1" dirty="0">
                <a:sym typeface="+mn-ea"/>
              </a:rPr>
              <a:t>h</a:t>
            </a:r>
            <a:r>
              <a:rPr lang="en-US" altLang="zh-CN" baseline="-25000" dirty="0">
                <a:sym typeface="+mn-ea"/>
              </a:rPr>
              <a:t>b</a:t>
            </a:r>
            <a:r>
              <a:rPr lang="en-US" altLang="zh-CN" dirty="0">
                <a:sym typeface="+mn-ea"/>
              </a:rPr>
              <a:t>,d)</a:t>
            </a:r>
            <a:endParaRPr lang="zh-CN" altLang="zh-CN"/>
          </a:p>
        </p:txBody>
      </p:sp>
      <p:pic>
        <p:nvPicPr>
          <p:cNvPr id="27651" name="Picture 8" descr="3-7"/>
          <p:cNvPicPr>
            <a:picLocks noChangeAspect="1"/>
          </p:cNvPicPr>
          <p:nvPr/>
        </p:nvPicPr>
        <p:blipFill>
          <a:blip r:embed="rId2"/>
          <a:stretch>
            <a:fillRect/>
          </a:stretch>
        </p:blipFill>
        <p:spPr>
          <a:xfrm>
            <a:off x="2162175" y="1108075"/>
            <a:ext cx="4933950" cy="428625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endParaRPr lang="zh-CN" altLang="zh-CN"/>
          </a:p>
        </p:txBody>
      </p:sp>
      <p:sp>
        <p:nvSpPr>
          <p:cNvPr id="400387" name="Rectangle 3"/>
          <p:cNvSpPr>
            <a:spLocks noGrp="1" noChangeArrowheads="1"/>
          </p:cNvSpPr>
          <p:nvPr>
            <p:ph type="body" idx="1"/>
          </p:nvPr>
        </p:nvSpPr>
        <p:spPr/>
        <p:txBody>
          <a:bodyPr/>
          <a:lstStyle/>
          <a:p>
            <a:r>
              <a:rPr lang="zh-CN" altLang="en-US" dirty="0">
                <a:sym typeface="+mn-ea"/>
              </a:rPr>
              <a:t>图</a:t>
            </a:r>
            <a:r>
              <a:rPr lang="en-US" altLang="zh-CN" dirty="0">
                <a:sym typeface="+mn-ea"/>
              </a:rPr>
              <a:t>3-8   </a:t>
            </a:r>
            <a:r>
              <a:rPr lang="zh-CN" altLang="en-US" dirty="0">
                <a:sym typeface="+mn-ea"/>
              </a:rPr>
              <a:t>移动台天线高度增益因子</a:t>
            </a:r>
            <a:r>
              <a:rPr lang="en-US" altLang="zh-CN" i="1" dirty="0">
                <a:sym typeface="+mn-ea"/>
              </a:rPr>
              <a:t>H</a:t>
            </a:r>
            <a:r>
              <a:rPr lang="en-US" altLang="zh-CN" baseline="-25000" dirty="0">
                <a:sym typeface="+mn-ea"/>
              </a:rPr>
              <a:t>m</a:t>
            </a:r>
            <a:r>
              <a:rPr lang="en-US" altLang="zh-CN" dirty="0">
                <a:sym typeface="+mn-ea"/>
              </a:rPr>
              <a:t>(</a:t>
            </a:r>
            <a:r>
              <a:rPr lang="en-US" altLang="zh-CN" i="1" dirty="0">
                <a:sym typeface="+mn-ea"/>
              </a:rPr>
              <a:t>h</a:t>
            </a:r>
            <a:r>
              <a:rPr lang="en-US" altLang="zh-CN" baseline="-25000" dirty="0">
                <a:sym typeface="+mn-ea"/>
              </a:rPr>
              <a:t>m</a:t>
            </a:r>
            <a:r>
              <a:rPr lang="en-US" altLang="zh-CN" dirty="0">
                <a:sym typeface="+mn-ea"/>
              </a:rPr>
              <a:t>, </a:t>
            </a:r>
            <a:r>
              <a:rPr lang="en-US" altLang="zh-CN" i="1" dirty="0">
                <a:sym typeface="+mn-ea"/>
              </a:rPr>
              <a:t>f</a:t>
            </a:r>
            <a:r>
              <a:rPr lang="en-US" altLang="zh-CN" dirty="0">
                <a:sym typeface="+mn-ea"/>
              </a:rPr>
              <a:t>) </a:t>
            </a:r>
            <a:endParaRPr lang="en-US" altLang="zh-CN" dirty="0"/>
          </a:p>
          <a:p>
            <a:endParaRPr lang="zh-CN" altLang="zh-CN"/>
          </a:p>
        </p:txBody>
      </p:sp>
      <p:pic>
        <p:nvPicPr>
          <p:cNvPr id="28675" name="Picture 1032" descr="3-8"/>
          <p:cNvPicPr>
            <a:picLocks noChangeAspect="1"/>
          </p:cNvPicPr>
          <p:nvPr/>
        </p:nvPicPr>
        <p:blipFill>
          <a:blip r:embed="rId2"/>
          <a:stretch>
            <a:fillRect/>
          </a:stretch>
        </p:blipFill>
        <p:spPr>
          <a:xfrm>
            <a:off x="2738438" y="930910"/>
            <a:ext cx="3781425" cy="428625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在考虑基站天线高度因子与移动台天线高度因子的情况下，式（</a:t>
            </a:r>
            <a:r>
              <a:rPr lang="en-US" altLang="zh-CN" dirty="0">
                <a:sym typeface="+mn-ea"/>
              </a:rPr>
              <a:t>3-19</a:t>
            </a:r>
            <a:r>
              <a:rPr lang="zh-CN" altLang="en-US" dirty="0">
                <a:sym typeface="+mn-ea"/>
              </a:rPr>
              <a:t>）所示市区准平滑地形的路径传播衰耗中值应为</a:t>
            </a:r>
            <a:endParaRPr lang="zh-CN" altLang="zh-CN"/>
          </a:p>
        </p:txBody>
      </p:sp>
      <p:sp>
        <p:nvSpPr>
          <p:cNvPr id="401411" name="Rectangle 3"/>
          <p:cNvSpPr>
            <a:spLocks noGrp="1" noChangeArrowheads="1"/>
          </p:cNvSpPr>
          <p:nvPr>
            <p:ph type="body" idx="1"/>
          </p:nvPr>
        </p:nvSpPr>
        <p:spPr/>
        <p:txBody>
          <a:bodyPr/>
          <a:lstStyle/>
          <a:p>
            <a:endParaRPr lang="zh-CN" altLang="zh-CN"/>
          </a:p>
        </p:txBody>
      </p:sp>
      <p:graphicFrame>
        <p:nvGraphicFramePr>
          <p:cNvPr id="29699" name="Object 5"/>
          <p:cNvGraphicFramePr>
            <a:graphicFrameLocks noChangeAspect="1"/>
          </p:cNvGraphicFramePr>
          <p:nvPr/>
        </p:nvGraphicFramePr>
        <p:xfrm>
          <a:off x="1096010" y="2873375"/>
          <a:ext cx="6951345" cy="584835"/>
        </p:xfrm>
        <a:graphic>
          <a:graphicData uri="http://schemas.openxmlformats.org/presentationml/2006/ole">
            <mc:AlternateContent xmlns:mc="http://schemas.openxmlformats.org/markup-compatibility/2006">
              <mc:Choice xmlns:v="urn:schemas-microsoft-com:vml" Requires="v">
                <p:oleObj spid="_x0000_s22530" r:id="rId3" imgW="2717800" imgH="228600" progId="Equation.3">
                  <p:embed/>
                </p:oleObj>
              </mc:Choice>
              <mc:Fallback>
                <p:oleObj r:id="rId3" imgW="2717800" imgH="228600" progId="Equation.3">
                  <p:embed/>
                  <p:pic>
                    <p:nvPicPr>
                      <p:cNvPr id="0" name="图片 3100"/>
                      <p:cNvPicPr/>
                      <p:nvPr/>
                    </p:nvPicPr>
                    <p:blipFill>
                      <a:blip r:embed="rId4"/>
                      <a:stretch>
                        <a:fillRect/>
                      </a:stretch>
                    </p:blipFill>
                    <p:spPr>
                      <a:xfrm>
                        <a:off x="1096010" y="2873375"/>
                        <a:ext cx="6951345" cy="584835"/>
                      </a:xfrm>
                      <a:prstGeom prst="rect">
                        <a:avLst/>
                      </a:prstGeom>
                      <a:noFill/>
                      <a:ln w="38100">
                        <a:noFill/>
                        <a:miter/>
                      </a:ln>
                    </p:spPr>
                  </p:pic>
                </p:oleObj>
              </mc:Fallback>
            </mc:AlternateContent>
          </a:graphicData>
        </a:graphic>
      </p:graphicFrame>
      <p:sp>
        <p:nvSpPr>
          <p:cNvPr id="29700" name="Text Box 7"/>
          <p:cNvSpPr txBox="1"/>
          <p:nvPr/>
        </p:nvSpPr>
        <p:spPr>
          <a:xfrm>
            <a:off x="7141845" y="3829050"/>
            <a:ext cx="13125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zh-CN"/>
              <a:t/>
            </a:r>
            <a:br>
              <a:rPr lang="zh-CN" altLang="zh-CN"/>
            </a:br>
            <a:r>
              <a:rPr lang="en-US" altLang="zh-CN" b="1" dirty="0">
                <a:sym typeface="+mn-ea"/>
              </a:rPr>
              <a:t>3.1.1  </a:t>
            </a:r>
            <a:r>
              <a:rPr lang="zh-CN" altLang="en-US" b="1" dirty="0">
                <a:sym typeface="+mn-ea"/>
              </a:rPr>
              <a:t>直射波 </a:t>
            </a:r>
            <a:br>
              <a:rPr lang="zh-CN" altLang="en-US" b="1" dirty="0">
                <a:sym typeface="+mn-ea"/>
              </a:rPr>
            </a:br>
            <a:r>
              <a:rPr lang="zh-CN" altLang="en-US" b="1" dirty="0">
                <a:sym typeface="+mn-ea"/>
              </a:rPr>
              <a:t>　　</a:t>
            </a:r>
            <a:r>
              <a:rPr lang="en-US" altLang="zh-CN" dirty="0">
                <a:sym typeface="+mn-ea"/>
              </a:rPr>
              <a:t> </a:t>
            </a:r>
            <a:r>
              <a:rPr lang="zh-CN" altLang="en-US" dirty="0">
                <a:sym typeface="+mn-ea"/>
              </a:rPr>
              <a:t>在自由空间中</a:t>
            </a:r>
            <a:r>
              <a:rPr lang="en-US" altLang="zh-CN" dirty="0">
                <a:sym typeface="+mn-ea"/>
              </a:rPr>
              <a:t>, </a:t>
            </a:r>
            <a:r>
              <a:rPr lang="zh-CN" altLang="en-US" dirty="0">
                <a:sym typeface="+mn-ea"/>
              </a:rPr>
              <a:t>电波沿直线传播而不被吸收</a:t>
            </a:r>
            <a:r>
              <a:rPr lang="en-US" altLang="zh-CN" dirty="0">
                <a:sym typeface="+mn-ea"/>
              </a:rPr>
              <a:t>, </a:t>
            </a:r>
            <a:r>
              <a:rPr lang="zh-CN" altLang="en-US" dirty="0">
                <a:sym typeface="+mn-ea"/>
              </a:rPr>
              <a:t>也不发生反射、 折射和散射等现象而直接到达接收点的传播方式称为直射波传播。直射波传播损耗可看成自由空间的电波传播损耗</a:t>
            </a:r>
            <a:r>
              <a:rPr lang="en-US" altLang="zh-CN" i="1" dirty="0">
                <a:sym typeface="+mn-ea"/>
              </a:rPr>
              <a:t>L</a:t>
            </a:r>
            <a:r>
              <a:rPr lang="en-US" altLang="zh-CN" baseline="-25000" dirty="0">
                <a:sym typeface="+mn-ea"/>
              </a:rPr>
              <a:t>bs</a:t>
            </a:r>
            <a:r>
              <a:rPr lang="en-US" altLang="zh-CN" dirty="0">
                <a:sym typeface="+mn-ea"/>
              </a:rPr>
              <a:t>, </a:t>
            </a:r>
            <a:r>
              <a:rPr lang="en-US" altLang="zh-CN" i="1" dirty="0">
                <a:sym typeface="+mn-ea"/>
              </a:rPr>
              <a:t>L</a:t>
            </a:r>
            <a:r>
              <a:rPr lang="en-US" altLang="zh-CN" baseline="-25000" dirty="0">
                <a:sym typeface="+mn-ea"/>
              </a:rPr>
              <a:t>bs</a:t>
            </a:r>
            <a:r>
              <a:rPr lang="zh-CN" altLang="en-US" dirty="0">
                <a:sym typeface="+mn-ea"/>
              </a:rPr>
              <a:t>的表示式为 </a:t>
            </a:r>
            <a:br>
              <a:rPr lang="zh-CN" altLang="en-US" dirty="0">
                <a:sym typeface="+mn-ea"/>
              </a:rPr>
            </a:br>
            <a:r>
              <a:rPr lang="zh-CN" altLang="en-US" dirty="0">
                <a:sym typeface="+mn-ea"/>
              </a:rPr>
              <a:t/>
            </a:r>
            <a:br>
              <a:rPr lang="zh-CN" altLang="en-US" dirty="0">
                <a:sym typeface="+mn-ea"/>
              </a:rPr>
            </a:br>
            <a:r>
              <a:rPr lang="zh-CN" altLang="en-US" dirty="0">
                <a:sym typeface="+mn-ea"/>
              </a:rPr>
              <a:t>　　　　　　　　　　　　　　　　　　　　　　</a:t>
            </a:r>
            <a:r>
              <a:rPr lang="en-US" altLang="zh-CN" dirty="0">
                <a:sym typeface="+mn-ea"/>
              </a:rPr>
              <a:t>(3-1)</a:t>
            </a:r>
            <a:br>
              <a:rPr lang="en-US" altLang="zh-CN" dirty="0">
                <a:sym typeface="+mn-ea"/>
              </a:rPr>
            </a:br>
            <a:r>
              <a:rPr lang="en-US" altLang="zh-CN" dirty="0">
                <a:sym typeface="+mn-ea"/>
              </a:rPr>
              <a:t/>
            </a:r>
            <a:br>
              <a:rPr lang="en-US" altLang="zh-CN" dirty="0">
                <a:sym typeface="+mn-ea"/>
              </a:rPr>
            </a:br>
            <a:r>
              <a:rPr lang="zh-CN" altLang="en-US" dirty="0">
                <a:sym typeface="+mn-ea"/>
              </a:rPr>
              <a:t>式中</a:t>
            </a:r>
            <a:r>
              <a:rPr lang="en-US" altLang="zh-CN" dirty="0">
                <a:sym typeface="+mn-ea"/>
              </a:rPr>
              <a:t>, </a:t>
            </a:r>
            <a:r>
              <a:rPr lang="en-US" altLang="zh-CN" i="1" dirty="0">
                <a:sym typeface="+mn-ea"/>
              </a:rPr>
              <a:t>d</a:t>
            </a:r>
            <a:r>
              <a:rPr lang="zh-CN" altLang="en-US" dirty="0">
                <a:sym typeface="+mn-ea"/>
              </a:rPr>
              <a:t>为距离，单位为</a:t>
            </a:r>
            <a:r>
              <a:rPr lang="en-US" altLang="zh-CN" dirty="0">
                <a:sym typeface="+mn-ea"/>
              </a:rPr>
              <a:t>km, </a:t>
            </a:r>
            <a:r>
              <a:rPr lang="en-US" altLang="zh-CN" i="1" dirty="0">
                <a:sym typeface="+mn-ea"/>
              </a:rPr>
              <a:t>f</a:t>
            </a:r>
            <a:r>
              <a:rPr lang="zh-CN" altLang="en-US" dirty="0">
                <a:sym typeface="+mn-ea"/>
              </a:rPr>
              <a:t>为工作频率</a:t>
            </a:r>
            <a:r>
              <a:rPr lang="en-US" altLang="zh-CN" dirty="0">
                <a:sym typeface="+mn-ea"/>
              </a:rPr>
              <a:t>MHz</a:t>
            </a:r>
            <a:r>
              <a:rPr lang="zh-CN" altLang="en-US" dirty="0">
                <a:sym typeface="+mn-ea"/>
              </a:rPr>
              <a:t>。</a:t>
            </a:r>
            <a:r>
              <a:rPr lang="zh-CN" altLang="en-US" dirty="0"/>
              <a:t/>
            </a:r>
            <a:br>
              <a:rPr lang="zh-CN" altLang="en-US" dirty="0"/>
            </a:br>
            <a:endParaRPr lang="zh-CN" altLang="en-US" b="1" dirty="0">
              <a:sym typeface="+mn-ea"/>
            </a:endParaRPr>
          </a:p>
        </p:txBody>
      </p:sp>
      <p:sp>
        <p:nvSpPr>
          <p:cNvPr id="365571" name="Rectangle 3"/>
          <p:cNvSpPr>
            <a:spLocks noGrp="1" noChangeArrowheads="1"/>
          </p:cNvSpPr>
          <p:nvPr>
            <p:ph type="body" idx="1"/>
          </p:nvPr>
        </p:nvSpPr>
        <p:spPr/>
        <p:txBody>
          <a:bodyPr/>
          <a:lstStyle/>
          <a:p>
            <a:endParaRPr lang="zh-CN" altLang="zh-CN"/>
          </a:p>
        </p:txBody>
      </p:sp>
      <p:graphicFrame>
        <p:nvGraphicFramePr>
          <p:cNvPr id="5124" name="Object 6"/>
          <p:cNvGraphicFramePr>
            <a:graphicFrameLocks noChangeAspect="1"/>
          </p:cNvGraphicFramePr>
          <p:nvPr/>
        </p:nvGraphicFramePr>
        <p:xfrm>
          <a:off x="2202815" y="3882390"/>
          <a:ext cx="4737735" cy="588645"/>
        </p:xfrm>
        <a:graphic>
          <a:graphicData uri="http://schemas.openxmlformats.org/presentationml/2006/ole">
            <mc:AlternateContent xmlns:mc="http://schemas.openxmlformats.org/markup-compatibility/2006">
              <mc:Choice xmlns:v="urn:schemas-microsoft-com:vml" Requires="v">
                <p:oleObj spid="_x0000_s3079" r:id="rId3" imgW="1841500" imgH="228600" progId="Equation.3">
                  <p:embed/>
                </p:oleObj>
              </mc:Choice>
              <mc:Fallback>
                <p:oleObj r:id="rId3" imgW="1841500" imgH="228600" progId="Equation.3">
                  <p:embed/>
                  <p:pic>
                    <p:nvPicPr>
                      <p:cNvPr id="0" name="图片 3075"/>
                      <p:cNvPicPr/>
                      <p:nvPr/>
                    </p:nvPicPr>
                    <p:blipFill>
                      <a:blip r:embed="rId4"/>
                      <a:stretch>
                        <a:fillRect/>
                      </a:stretch>
                    </p:blipFill>
                    <p:spPr>
                      <a:xfrm>
                        <a:off x="2202815" y="3882390"/>
                        <a:ext cx="4737735" cy="588645"/>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zh-CN"/>
              <a:t/>
            </a:r>
            <a:br>
              <a:rPr lang="zh-CN" altLang="zh-CN"/>
            </a:br>
            <a:r>
              <a:rPr lang="zh-CN" altLang="zh-CN"/>
              <a:t>　　</a:t>
            </a:r>
            <a:r>
              <a:rPr lang="zh-CN" altLang="en-US" b="1" dirty="0">
                <a:sym typeface="+mn-ea"/>
              </a:rPr>
              <a:t>例</a:t>
            </a:r>
            <a:r>
              <a:rPr lang="en-US" altLang="zh-CN" b="1" dirty="0">
                <a:sym typeface="+mn-ea"/>
              </a:rPr>
              <a:t>3-2</a:t>
            </a:r>
            <a:r>
              <a:rPr lang="en-US" altLang="zh-CN" dirty="0">
                <a:sym typeface="+mn-ea"/>
              </a:rPr>
              <a:t>  </a:t>
            </a:r>
            <a:r>
              <a:rPr lang="zh-CN" altLang="en-US" dirty="0">
                <a:sym typeface="+mn-ea"/>
              </a:rPr>
              <a:t>在前面计算城市地区准平滑地形的路径衰耗中值的例子中，当</a:t>
            </a:r>
            <a:r>
              <a:rPr lang="en-US" altLang="zh-CN" i="1" dirty="0">
                <a:sym typeface="+mn-ea"/>
              </a:rPr>
              <a:t>h</a:t>
            </a:r>
            <a:r>
              <a:rPr lang="en-US" altLang="zh-CN" baseline="-25000" dirty="0">
                <a:sym typeface="+mn-ea"/>
              </a:rPr>
              <a:t>b</a:t>
            </a:r>
            <a:r>
              <a:rPr lang="en-US" altLang="zh-CN" dirty="0">
                <a:sym typeface="+mn-ea"/>
              </a:rPr>
              <a:t>=200 m, </a:t>
            </a:r>
            <a:r>
              <a:rPr lang="en-US" altLang="zh-CN" i="1" dirty="0">
                <a:sym typeface="+mn-ea"/>
              </a:rPr>
              <a:t>h</a:t>
            </a:r>
            <a:r>
              <a:rPr lang="en-US" altLang="zh-CN" baseline="-25000" dirty="0">
                <a:sym typeface="+mn-ea"/>
              </a:rPr>
              <a:t>m</a:t>
            </a:r>
            <a:r>
              <a:rPr lang="en-US" altLang="zh-CN" dirty="0">
                <a:sym typeface="+mn-ea"/>
              </a:rPr>
              <a:t>=3 m, </a:t>
            </a:r>
            <a:r>
              <a:rPr lang="en-US" altLang="zh-CN" i="1" dirty="0">
                <a:sym typeface="+mn-ea"/>
              </a:rPr>
              <a:t>d</a:t>
            </a:r>
            <a:r>
              <a:rPr lang="en-US" altLang="zh-CN" dirty="0">
                <a:sym typeface="+mn-ea"/>
              </a:rPr>
              <a:t>=10 km, </a:t>
            </a:r>
            <a:r>
              <a:rPr lang="en-US" altLang="zh-CN" i="1" dirty="0">
                <a:sym typeface="+mn-ea"/>
              </a:rPr>
              <a:t>f</a:t>
            </a:r>
            <a:r>
              <a:rPr lang="en-US" altLang="zh-CN" dirty="0">
                <a:sym typeface="+mn-ea"/>
              </a:rPr>
              <a:t>=900 MHz</a:t>
            </a:r>
            <a:r>
              <a:rPr lang="zh-CN" altLang="en-US" dirty="0">
                <a:sym typeface="+mn-ea"/>
              </a:rPr>
              <a:t>时，计算得</a:t>
            </a:r>
            <a:r>
              <a:rPr lang="en-US" altLang="zh-CN" i="1" dirty="0">
                <a:sym typeface="+mn-ea"/>
              </a:rPr>
              <a:t>L</a:t>
            </a:r>
            <a:r>
              <a:rPr lang="en-US" altLang="zh-CN" baseline="-25000" dirty="0">
                <a:sym typeface="+mn-ea"/>
              </a:rPr>
              <a:t>T</a:t>
            </a:r>
            <a:r>
              <a:rPr lang="en-US" altLang="zh-CN" dirty="0">
                <a:sym typeface="+mn-ea"/>
              </a:rPr>
              <a:t>=141.5 dB</a:t>
            </a:r>
            <a:r>
              <a:rPr lang="zh-CN" altLang="en-US" dirty="0">
                <a:sym typeface="+mn-ea"/>
              </a:rPr>
              <a:t>。</a:t>
            </a:r>
            <a:br>
              <a:rPr lang="zh-CN" altLang="en-US" dirty="0">
                <a:sym typeface="+mn-ea"/>
              </a:rPr>
            </a:br>
            <a:r>
              <a:rPr lang="zh-CN" altLang="en-US" dirty="0">
                <a:sym typeface="+mn-ea"/>
              </a:rPr>
              <a:t>　　若将基地站天线高度改为</a:t>
            </a:r>
            <a:r>
              <a:rPr lang="en-US" altLang="zh-CN" i="1" dirty="0">
                <a:sym typeface="+mn-ea"/>
              </a:rPr>
              <a:t>h</a:t>
            </a:r>
            <a:r>
              <a:rPr lang="en-US" altLang="zh-CN" baseline="-25000" dirty="0">
                <a:sym typeface="+mn-ea"/>
              </a:rPr>
              <a:t>b</a:t>
            </a:r>
            <a:r>
              <a:rPr lang="en-US" altLang="zh-CN" dirty="0">
                <a:sym typeface="+mn-ea"/>
              </a:rPr>
              <a:t>=   50 m, </a:t>
            </a:r>
            <a:r>
              <a:rPr lang="zh-CN" altLang="en-US" dirty="0">
                <a:sym typeface="+mn-ea"/>
              </a:rPr>
              <a:t>移动台天线高度改为</a:t>
            </a:r>
            <a:r>
              <a:rPr lang="en-US" altLang="zh-CN" i="1" dirty="0">
                <a:sym typeface="+mn-ea"/>
              </a:rPr>
              <a:t>h</a:t>
            </a:r>
            <a:r>
              <a:rPr lang="en-US" altLang="zh-CN" baseline="-25000" dirty="0">
                <a:sym typeface="+mn-ea"/>
              </a:rPr>
              <a:t>m</a:t>
            </a:r>
            <a:r>
              <a:rPr lang="en-US" altLang="zh-CN" dirty="0">
                <a:sym typeface="+mn-ea"/>
              </a:rPr>
              <a:t>=2 m, </a:t>
            </a:r>
            <a:r>
              <a:rPr lang="zh-CN" altLang="en-US" dirty="0">
                <a:sym typeface="+mn-ea"/>
              </a:rPr>
              <a:t>利用图</a:t>
            </a:r>
            <a:r>
              <a:rPr lang="en-US" altLang="zh-CN" dirty="0">
                <a:sym typeface="+mn-ea"/>
              </a:rPr>
              <a:t>3-7</a:t>
            </a:r>
            <a:r>
              <a:rPr lang="zh-CN" altLang="en-US" dirty="0">
                <a:sym typeface="+mn-ea"/>
              </a:rPr>
              <a:t>、图</a:t>
            </a:r>
            <a:r>
              <a:rPr lang="en-US" altLang="zh-CN" dirty="0">
                <a:sym typeface="+mn-ea"/>
              </a:rPr>
              <a:t>3-8 </a:t>
            </a:r>
            <a:r>
              <a:rPr lang="zh-CN" altLang="en-US" dirty="0">
                <a:sym typeface="+mn-ea"/>
              </a:rPr>
              <a:t>可以对路径传播衰耗中值重新进行修正。 </a:t>
            </a:r>
            <a:r>
              <a:rPr lang="zh-CN" altLang="en-US" dirty="0"/>
              <a:t/>
            </a:r>
            <a:br>
              <a:rPr lang="zh-CN" altLang="en-US" dirty="0"/>
            </a:br>
            <a:endParaRPr lang="zh-CN" altLang="zh-CN"/>
          </a:p>
        </p:txBody>
      </p:sp>
      <p:sp>
        <p:nvSpPr>
          <p:cNvPr id="402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type="body" idx="1"/>
          </p:nvPr>
        </p:nvSpPr>
        <p:spPr/>
        <p:txBody>
          <a:bodyPr/>
          <a:lstStyle/>
          <a:p>
            <a:endParaRPr lang="zh-CN" altLang="zh-CN"/>
          </a:p>
        </p:txBody>
      </p:sp>
      <p:sp>
        <p:nvSpPr>
          <p:cNvPr id="31746" name="Text Box 4"/>
          <p:cNvSpPr txBox="1"/>
          <p:nvPr/>
        </p:nvSpPr>
        <p:spPr>
          <a:xfrm>
            <a:off x="971550" y="782320"/>
            <a:ext cx="219075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查图</a:t>
            </a:r>
            <a:r>
              <a:rPr lang="en-US" altLang="zh-CN" sz="2400" dirty="0"/>
              <a:t>3-7</a:t>
            </a:r>
            <a:r>
              <a:rPr lang="zh-CN" altLang="en-US" sz="2400" dirty="0"/>
              <a:t>得 </a:t>
            </a:r>
          </a:p>
        </p:txBody>
      </p:sp>
      <p:graphicFrame>
        <p:nvGraphicFramePr>
          <p:cNvPr id="31747" name="Object 5"/>
          <p:cNvGraphicFramePr>
            <a:graphicFrameLocks noChangeAspect="1"/>
          </p:cNvGraphicFramePr>
          <p:nvPr/>
        </p:nvGraphicFramePr>
        <p:xfrm>
          <a:off x="2266950" y="1391920"/>
          <a:ext cx="4175760" cy="488315"/>
        </p:xfrm>
        <a:graphic>
          <a:graphicData uri="http://schemas.openxmlformats.org/presentationml/2006/ole">
            <mc:AlternateContent xmlns:mc="http://schemas.openxmlformats.org/markup-compatibility/2006">
              <mc:Choice xmlns:v="urn:schemas-microsoft-com:vml" Requires="v">
                <p:oleObj spid="_x0000_s23556" r:id="rId3" imgW="1955800" imgH="228600" progId="Equation.3">
                  <p:embed/>
                </p:oleObj>
              </mc:Choice>
              <mc:Fallback>
                <p:oleObj r:id="rId3" imgW="1955800" imgH="228600" progId="Equation.3">
                  <p:embed/>
                  <p:pic>
                    <p:nvPicPr>
                      <p:cNvPr id="0" name="图片 3101"/>
                      <p:cNvPicPr/>
                      <p:nvPr/>
                    </p:nvPicPr>
                    <p:blipFill>
                      <a:blip r:embed="rId4"/>
                      <a:stretch>
                        <a:fillRect/>
                      </a:stretch>
                    </p:blipFill>
                    <p:spPr>
                      <a:xfrm>
                        <a:off x="2266950" y="1391920"/>
                        <a:ext cx="4175760" cy="488315"/>
                      </a:xfrm>
                      <a:prstGeom prst="rect">
                        <a:avLst/>
                      </a:prstGeom>
                      <a:noFill/>
                      <a:ln w="38100">
                        <a:noFill/>
                        <a:miter/>
                      </a:ln>
                    </p:spPr>
                  </p:pic>
                </p:oleObj>
              </mc:Fallback>
            </mc:AlternateContent>
          </a:graphicData>
        </a:graphic>
      </p:graphicFrame>
      <p:sp>
        <p:nvSpPr>
          <p:cNvPr id="31748" name="Text Box 6"/>
          <p:cNvSpPr txBox="1"/>
          <p:nvPr/>
        </p:nvSpPr>
        <p:spPr>
          <a:xfrm>
            <a:off x="1031875" y="2042795"/>
            <a:ext cx="213042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查图</a:t>
            </a:r>
            <a:r>
              <a:rPr lang="en-US" altLang="zh-CN" sz="2400" dirty="0"/>
              <a:t>3-8</a:t>
            </a:r>
            <a:r>
              <a:rPr lang="zh-CN" altLang="en-US" sz="2400" dirty="0"/>
              <a:t>得 </a:t>
            </a:r>
          </a:p>
        </p:txBody>
      </p:sp>
      <p:graphicFrame>
        <p:nvGraphicFramePr>
          <p:cNvPr id="31749" name="Object 7"/>
          <p:cNvGraphicFramePr>
            <a:graphicFrameLocks noChangeAspect="1"/>
          </p:cNvGraphicFramePr>
          <p:nvPr/>
        </p:nvGraphicFramePr>
        <p:xfrm>
          <a:off x="2313305" y="2687320"/>
          <a:ext cx="4231005" cy="488315"/>
        </p:xfrm>
        <a:graphic>
          <a:graphicData uri="http://schemas.openxmlformats.org/presentationml/2006/ole">
            <mc:AlternateContent xmlns:mc="http://schemas.openxmlformats.org/markup-compatibility/2006">
              <mc:Choice xmlns:v="urn:schemas-microsoft-com:vml" Requires="v">
                <p:oleObj spid="_x0000_s23557" r:id="rId5" imgW="1981200" imgH="228600" progId="Equation.3">
                  <p:embed/>
                </p:oleObj>
              </mc:Choice>
              <mc:Fallback>
                <p:oleObj r:id="rId5" imgW="1981200" imgH="228600" progId="Equation.3">
                  <p:embed/>
                  <p:pic>
                    <p:nvPicPr>
                      <p:cNvPr id="0" name="图片 3102"/>
                      <p:cNvPicPr/>
                      <p:nvPr/>
                    </p:nvPicPr>
                    <p:blipFill>
                      <a:blip r:embed="rId6"/>
                      <a:stretch>
                        <a:fillRect/>
                      </a:stretch>
                    </p:blipFill>
                    <p:spPr>
                      <a:xfrm>
                        <a:off x="2313305" y="2687320"/>
                        <a:ext cx="4231005" cy="488315"/>
                      </a:xfrm>
                      <a:prstGeom prst="rect">
                        <a:avLst/>
                      </a:prstGeom>
                      <a:noFill/>
                      <a:ln w="38100">
                        <a:noFill/>
                        <a:miter/>
                      </a:ln>
                    </p:spPr>
                  </p:pic>
                </p:oleObj>
              </mc:Fallback>
            </mc:AlternateContent>
          </a:graphicData>
        </a:graphic>
      </p:graphicFrame>
      <p:sp>
        <p:nvSpPr>
          <p:cNvPr id="31750" name="Text Box 8"/>
          <p:cNvSpPr txBox="1"/>
          <p:nvPr/>
        </p:nvSpPr>
        <p:spPr>
          <a:xfrm>
            <a:off x="1047750" y="3490595"/>
            <a:ext cx="404177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修正后的路径衰耗中值</a:t>
            </a:r>
            <a:r>
              <a:rPr lang="en-US" altLang="zh-CN" sz="2400" i="1" dirty="0"/>
              <a:t>L</a:t>
            </a:r>
            <a:r>
              <a:rPr lang="en-US" altLang="zh-CN" sz="2400" baseline="-25000" dirty="0"/>
              <a:t>T</a:t>
            </a:r>
            <a:r>
              <a:rPr lang="zh-CN" altLang="en-US" sz="2400" dirty="0"/>
              <a:t>为 </a:t>
            </a:r>
          </a:p>
        </p:txBody>
      </p:sp>
      <p:graphicFrame>
        <p:nvGraphicFramePr>
          <p:cNvPr id="31751" name="Object 9"/>
          <p:cNvGraphicFramePr>
            <a:graphicFrameLocks noChangeAspect="1"/>
          </p:cNvGraphicFramePr>
          <p:nvPr/>
        </p:nvGraphicFramePr>
        <p:xfrm>
          <a:off x="1733550" y="4324350"/>
          <a:ext cx="5927725" cy="1482090"/>
        </p:xfrm>
        <a:graphic>
          <a:graphicData uri="http://schemas.openxmlformats.org/presentationml/2006/ole">
            <mc:AlternateContent xmlns:mc="http://schemas.openxmlformats.org/markup-compatibility/2006">
              <mc:Choice xmlns:v="urn:schemas-microsoft-com:vml" Requires="v">
                <p:oleObj spid="_x0000_s23558" r:id="rId7" imgW="2692400" imgH="673100" progId="Equation.3">
                  <p:embed/>
                </p:oleObj>
              </mc:Choice>
              <mc:Fallback>
                <p:oleObj r:id="rId7" imgW="2692400" imgH="673100" progId="Equation.3">
                  <p:embed/>
                  <p:pic>
                    <p:nvPicPr>
                      <p:cNvPr id="0" name="图片 3103"/>
                      <p:cNvPicPr/>
                      <p:nvPr/>
                    </p:nvPicPr>
                    <p:blipFill>
                      <a:blip r:embed="rId8"/>
                      <a:stretch>
                        <a:fillRect/>
                      </a:stretch>
                    </p:blipFill>
                    <p:spPr>
                      <a:xfrm>
                        <a:off x="1733550" y="4324350"/>
                        <a:ext cx="5927725" cy="1482090"/>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2.</a:t>
            </a:r>
            <a:r>
              <a:rPr lang="zh-CN" altLang="en-US" b="1" dirty="0">
                <a:sym typeface="+mn-ea"/>
              </a:rPr>
              <a:t>郊区和开阔区的传播衰耗中值</a:t>
            </a:r>
            <a:r>
              <a:rPr lang="zh-CN" altLang="en-US" b="1" dirty="0"/>
              <a:t/>
            </a:r>
            <a:br>
              <a:rPr lang="zh-CN" altLang="en-US" b="1" dirty="0"/>
            </a:br>
            <a:r>
              <a:rPr lang="zh-CN" altLang="en-US" dirty="0">
                <a:sym typeface="+mn-ea"/>
              </a:rPr>
              <a:t>　　郊区的建筑物一般是分散的、低矮的，电波传播条件优于市区，故其衰耗中值必然低于市区衰耗中值。郊区衰耗中值为市区衰耗中值减去郊区修正因子</a:t>
            </a:r>
            <a:r>
              <a:rPr lang="en-US" altLang="zh-CN" i="1" dirty="0">
                <a:sym typeface="+mn-ea"/>
              </a:rPr>
              <a:t>K</a:t>
            </a:r>
            <a:r>
              <a:rPr lang="en-US" altLang="zh-CN" baseline="-25000" dirty="0">
                <a:sym typeface="+mn-ea"/>
              </a:rPr>
              <a:t>mr</a:t>
            </a:r>
            <a:r>
              <a:rPr lang="zh-CN" altLang="en-US" dirty="0">
                <a:sym typeface="+mn-ea"/>
              </a:rPr>
              <a:t>。</a:t>
            </a:r>
            <a:r>
              <a:rPr lang="en-US" altLang="zh-CN" i="1" dirty="0">
                <a:sym typeface="+mn-ea"/>
              </a:rPr>
              <a:t>K</a:t>
            </a:r>
            <a:r>
              <a:rPr lang="en-US" altLang="zh-CN" baseline="-25000" dirty="0">
                <a:sym typeface="+mn-ea"/>
              </a:rPr>
              <a:t>mr</a:t>
            </a:r>
            <a:r>
              <a:rPr lang="zh-CN" altLang="en-US" dirty="0">
                <a:sym typeface="+mn-ea"/>
              </a:rPr>
              <a:t>的曲线如图</a:t>
            </a:r>
            <a:r>
              <a:rPr lang="en-US" altLang="zh-CN" dirty="0">
                <a:sym typeface="+mn-ea"/>
              </a:rPr>
              <a:t>3-9</a:t>
            </a:r>
            <a:r>
              <a:rPr lang="zh-CN" altLang="en-US" dirty="0">
                <a:sym typeface="+mn-ea"/>
              </a:rPr>
              <a:t>所示。在距离小于</a:t>
            </a:r>
            <a:r>
              <a:rPr lang="en-US" altLang="zh-CN" dirty="0">
                <a:sym typeface="+mn-ea"/>
              </a:rPr>
              <a:t>20km</a:t>
            </a:r>
            <a:r>
              <a:rPr lang="zh-CN" altLang="en-US" dirty="0">
                <a:sym typeface="+mn-ea"/>
              </a:rPr>
              <a:t>的范围内，</a:t>
            </a:r>
            <a:r>
              <a:rPr lang="en-US" altLang="zh-CN" i="1" dirty="0">
                <a:sym typeface="+mn-ea"/>
              </a:rPr>
              <a:t>K</a:t>
            </a:r>
            <a:r>
              <a:rPr lang="en-US" altLang="zh-CN" baseline="-25000" dirty="0">
                <a:sym typeface="+mn-ea"/>
              </a:rPr>
              <a:t>mr</a:t>
            </a:r>
            <a:r>
              <a:rPr lang="zh-CN" altLang="en-US" dirty="0">
                <a:sym typeface="+mn-ea"/>
              </a:rPr>
              <a:t>随距离增加而减小，但当距离大于</a:t>
            </a:r>
            <a:r>
              <a:rPr lang="en-US" altLang="zh-CN" dirty="0">
                <a:sym typeface="+mn-ea"/>
              </a:rPr>
              <a:t>20km</a:t>
            </a:r>
            <a:r>
              <a:rPr lang="zh-CN" altLang="en-US" dirty="0">
                <a:sym typeface="+mn-ea"/>
              </a:rPr>
              <a:t>时，</a:t>
            </a:r>
            <a:r>
              <a:rPr lang="en-US" altLang="zh-CN" i="1" dirty="0">
                <a:sym typeface="+mn-ea"/>
              </a:rPr>
              <a:t>K</a:t>
            </a:r>
            <a:r>
              <a:rPr lang="en-US" altLang="zh-CN" baseline="-25000" dirty="0">
                <a:sym typeface="+mn-ea"/>
              </a:rPr>
              <a:t>mr</a:t>
            </a:r>
            <a:r>
              <a:rPr lang="zh-CN" altLang="en-US" dirty="0">
                <a:sym typeface="+mn-ea"/>
              </a:rPr>
              <a:t>基本不变。</a:t>
            </a:r>
            <a:endParaRPr lang="zh-CN" altLang="zh-CN"/>
          </a:p>
        </p:txBody>
      </p:sp>
      <p:sp>
        <p:nvSpPr>
          <p:cNvPr id="404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开阔区、准开阔区（开阔区与郊区之间的过渡地区）的衰耗中值相对于市区衰耗中值的修正曲线如图</a:t>
            </a:r>
            <a:r>
              <a:rPr lang="en-US" altLang="zh-CN" dirty="0">
                <a:sym typeface="+mn-ea"/>
              </a:rPr>
              <a:t>3-10</a:t>
            </a:r>
            <a:r>
              <a:rPr lang="zh-CN" altLang="en-US" dirty="0">
                <a:sym typeface="+mn-ea"/>
              </a:rPr>
              <a:t>所示。图</a:t>
            </a:r>
            <a:r>
              <a:rPr lang="en-US" altLang="zh-CN" dirty="0">
                <a:sym typeface="+mn-ea"/>
              </a:rPr>
              <a:t>3-10</a:t>
            </a:r>
            <a:r>
              <a:rPr lang="zh-CN" altLang="en-US" dirty="0">
                <a:sym typeface="+mn-ea"/>
              </a:rPr>
              <a:t>中，</a:t>
            </a:r>
            <a:r>
              <a:rPr lang="en-US" altLang="zh-CN" i="1" dirty="0">
                <a:sym typeface="+mn-ea"/>
              </a:rPr>
              <a:t>Q</a:t>
            </a:r>
            <a:r>
              <a:rPr lang="en-US" altLang="zh-CN" baseline="-25000" dirty="0">
                <a:sym typeface="+mn-ea"/>
              </a:rPr>
              <a:t>o</a:t>
            </a:r>
            <a:r>
              <a:rPr lang="zh-CN" altLang="en-US" dirty="0">
                <a:sym typeface="+mn-ea"/>
              </a:rPr>
              <a:t>为开阔区修正因子；</a:t>
            </a:r>
            <a:r>
              <a:rPr lang="en-US" altLang="zh-CN" i="1" dirty="0">
                <a:sym typeface="+mn-ea"/>
              </a:rPr>
              <a:t>Q</a:t>
            </a:r>
            <a:r>
              <a:rPr lang="en-US" altLang="zh-CN" baseline="-25000" dirty="0">
                <a:sym typeface="+mn-ea"/>
              </a:rPr>
              <a:t>r</a:t>
            </a:r>
            <a:r>
              <a:rPr lang="zh-CN" altLang="en-US" dirty="0">
                <a:sym typeface="+mn-ea"/>
              </a:rPr>
              <a:t>为准开阔区修正因子。由于开阔区的传播条件好于郊区，而郊区的传播条件又优于市区，因此</a:t>
            </a:r>
            <a:r>
              <a:rPr lang="en-US" altLang="zh-CN" i="1" dirty="0">
                <a:sym typeface="+mn-ea"/>
              </a:rPr>
              <a:t>Q</a:t>
            </a:r>
            <a:r>
              <a:rPr lang="en-US" altLang="zh-CN" baseline="-25000" dirty="0">
                <a:sym typeface="+mn-ea"/>
              </a:rPr>
              <a:t>o</a:t>
            </a:r>
            <a:r>
              <a:rPr lang="zh-CN" altLang="en-US" dirty="0">
                <a:sym typeface="+mn-ea"/>
              </a:rPr>
              <a:t>和</a:t>
            </a:r>
            <a:r>
              <a:rPr lang="en-US" altLang="zh-CN" i="1" dirty="0">
                <a:sym typeface="+mn-ea"/>
              </a:rPr>
              <a:t>Q</a:t>
            </a:r>
            <a:r>
              <a:rPr lang="en-US" altLang="zh-CN" baseline="-25000" dirty="0">
                <a:sym typeface="+mn-ea"/>
              </a:rPr>
              <a:t>r</a:t>
            </a:r>
            <a:r>
              <a:rPr lang="zh-CN" altLang="en-US" dirty="0">
                <a:sym typeface="+mn-ea"/>
              </a:rPr>
              <a:t>均为增益因子。在求郊区或开阔区、准开阔区的传播衰耗中值时，应在市区衰耗中值的基础上减去由图</a:t>
            </a:r>
            <a:r>
              <a:rPr lang="en-US" altLang="zh-CN" dirty="0">
                <a:sym typeface="+mn-ea"/>
              </a:rPr>
              <a:t>3-9</a:t>
            </a:r>
            <a:r>
              <a:rPr lang="zh-CN" altLang="en-US" dirty="0">
                <a:sym typeface="+mn-ea"/>
              </a:rPr>
              <a:t>或图</a:t>
            </a:r>
            <a:r>
              <a:rPr lang="en-US" altLang="zh-CN" dirty="0">
                <a:sym typeface="+mn-ea"/>
              </a:rPr>
              <a:t>3-10</a:t>
            </a:r>
            <a:r>
              <a:rPr lang="zh-CN" altLang="en-US" dirty="0">
                <a:sym typeface="+mn-ea"/>
              </a:rPr>
              <a:t>查得的修正因子。</a:t>
            </a:r>
            <a:endParaRPr lang="zh-CN" altLang="zh-CN"/>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endParaRPr lang="zh-CN" altLang="zh-CN"/>
          </a:p>
        </p:txBody>
      </p:sp>
      <p:sp>
        <p:nvSpPr>
          <p:cNvPr id="406531" name="Rectangle 3"/>
          <p:cNvSpPr>
            <a:spLocks noGrp="1" noChangeArrowheads="1"/>
          </p:cNvSpPr>
          <p:nvPr>
            <p:ph type="body" idx="1"/>
          </p:nvPr>
        </p:nvSpPr>
        <p:spPr/>
        <p:txBody>
          <a:bodyPr/>
          <a:lstStyle/>
          <a:p>
            <a:r>
              <a:rPr lang="en-US" altLang="zh-CN" dirty="0">
                <a:sym typeface="+mn-ea"/>
              </a:rPr>
              <a:t> </a:t>
            </a:r>
            <a:r>
              <a:rPr lang="zh-CN" altLang="en-US" dirty="0">
                <a:sym typeface="+mn-ea"/>
              </a:rPr>
              <a:t>图</a:t>
            </a:r>
            <a:r>
              <a:rPr lang="en-US" altLang="zh-CN" dirty="0">
                <a:sym typeface="+mn-ea"/>
              </a:rPr>
              <a:t>3-9 </a:t>
            </a:r>
            <a:r>
              <a:rPr lang="zh-CN" altLang="en-US" dirty="0">
                <a:sym typeface="+mn-ea"/>
              </a:rPr>
              <a:t>郊区修正因子</a:t>
            </a:r>
            <a:r>
              <a:rPr lang="en-US" altLang="zh-CN" i="1" dirty="0">
                <a:sym typeface="+mn-ea"/>
              </a:rPr>
              <a:t>K</a:t>
            </a:r>
            <a:r>
              <a:rPr lang="en-US" altLang="zh-CN" baseline="-25000" dirty="0">
                <a:sym typeface="+mn-ea"/>
              </a:rPr>
              <a:t>mr</a:t>
            </a:r>
            <a:endParaRPr lang="zh-CN" altLang="zh-CN"/>
          </a:p>
        </p:txBody>
      </p:sp>
      <p:pic>
        <p:nvPicPr>
          <p:cNvPr id="34819" name="Picture 1028" descr="3-9"/>
          <p:cNvPicPr>
            <a:picLocks noChangeAspect="1"/>
          </p:cNvPicPr>
          <p:nvPr/>
        </p:nvPicPr>
        <p:blipFill>
          <a:blip r:embed="rId2"/>
          <a:stretch>
            <a:fillRect/>
          </a:stretch>
        </p:blipFill>
        <p:spPr>
          <a:xfrm>
            <a:off x="2484438" y="981075"/>
            <a:ext cx="4291012" cy="4608513"/>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endParaRPr lang="zh-CN" altLang="zh-CN"/>
          </a:p>
        </p:txBody>
      </p:sp>
      <p:sp>
        <p:nvSpPr>
          <p:cNvPr id="407555"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3-10 </a:t>
            </a:r>
            <a:r>
              <a:rPr lang="zh-CN" altLang="en-US" b="1" dirty="0">
                <a:sym typeface="+mn-ea"/>
              </a:rPr>
              <a:t>开阔区修正因子</a:t>
            </a:r>
            <a:r>
              <a:rPr lang="en-US" altLang="zh-CN" b="1" i="1" dirty="0">
                <a:sym typeface="+mn-ea"/>
              </a:rPr>
              <a:t>Q</a:t>
            </a:r>
            <a:r>
              <a:rPr lang="en-US" altLang="zh-CN" b="1" baseline="-25000" dirty="0">
                <a:sym typeface="+mn-ea"/>
              </a:rPr>
              <a:t>o</a:t>
            </a:r>
            <a:r>
              <a:rPr lang="zh-CN" altLang="en-US" b="1" dirty="0">
                <a:sym typeface="+mn-ea"/>
              </a:rPr>
              <a:t>和准开阔区修正因子</a:t>
            </a:r>
            <a:r>
              <a:rPr lang="en-US" altLang="zh-CN" b="1" i="1" dirty="0">
                <a:sym typeface="+mn-ea"/>
              </a:rPr>
              <a:t>Q</a:t>
            </a:r>
            <a:r>
              <a:rPr lang="en-US" altLang="zh-CN" b="1" baseline="-25000" dirty="0">
                <a:sym typeface="+mn-ea"/>
              </a:rPr>
              <a:t>r</a:t>
            </a:r>
            <a:endParaRPr lang="en-US" altLang="zh-CN" b="1" dirty="0"/>
          </a:p>
          <a:p>
            <a:endParaRPr lang="zh-CN" altLang="zh-CN"/>
          </a:p>
        </p:txBody>
      </p:sp>
      <p:pic>
        <p:nvPicPr>
          <p:cNvPr id="35843" name="Picture 1031" descr="3-10"/>
          <p:cNvPicPr>
            <a:picLocks noChangeAspect="1"/>
          </p:cNvPicPr>
          <p:nvPr/>
        </p:nvPicPr>
        <p:blipFill>
          <a:blip r:embed="rId2"/>
          <a:stretch>
            <a:fillRect/>
          </a:stretch>
        </p:blipFill>
        <p:spPr>
          <a:xfrm>
            <a:off x="2619375" y="1196975"/>
            <a:ext cx="3905250" cy="428625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  3.</a:t>
            </a:r>
            <a:r>
              <a:rPr lang="zh-CN" altLang="en-US" b="1" dirty="0">
                <a:sym typeface="+mn-ea"/>
              </a:rPr>
              <a:t>不规则地形上的传播衰耗中值</a:t>
            </a:r>
            <a:r>
              <a:rPr lang="zh-CN" altLang="en-US" b="1" dirty="0"/>
              <a:t/>
            </a:r>
            <a:br>
              <a:rPr lang="zh-CN" altLang="en-US" b="1" dirty="0"/>
            </a:br>
            <a:r>
              <a:rPr lang="zh-CN" altLang="en-US" dirty="0">
                <a:sym typeface="+mn-ea"/>
              </a:rPr>
              <a:t>　　在计算不规则地形上的传播衰耗中值时，同样可以采用对基本衰耗中值修正的方法。</a:t>
            </a:r>
            <a:r>
              <a:rPr lang="zh-CN" altLang="en-US" dirty="0"/>
              <a:t/>
            </a:r>
            <a:br>
              <a:rPr lang="zh-CN" altLang="en-US" dirty="0"/>
            </a:br>
            <a:r>
              <a:rPr lang="zh-CN" altLang="en-US" dirty="0">
                <a:sym typeface="+mn-ea"/>
              </a:rPr>
              <a:t>　　</a:t>
            </a:r>
            <a:r>
              <a:rPr lang="en-US" altLang="zh-CN" dirty="0">
                <a:sym typeface="+mn-ea"/>
              </a:rPr>
              <a:t>(1)</a:t>
            </a:r>
            <a:r>
              <a:rPr lang="zh-CN" altLang="en-US" dirty="0">
                <a:sym typeface="+mn-ea"/>
              </a:rPr>
              <a:t>丘陵地形的修正因子。丘陵地形的地形参数可用地形起伏高度</a:t>
            </a:r>
            <a:r>
              <a:rPr lang="en-US" altLang="zh-CN" dirty="0">
                <a:sym typeface="+mn-ea"/>
              </a:rPr>
              <a:t>Δ</a:t>
            </a:r>
            <a:r>
              <a:rPr lang="en-US" altLang="zh-CN" i="1" dirty="0">
                <a:sym typeface="+mn-ea"/>
              </a:rPr>
              <a:t>h</a:t>
            </a:r>
            <a:r>
              <a:rPr lang="zh-CN" altLang="en-US" dirty="0">
                <a:sym typeface="+mn-ea"/>
              </a:rPr>
              <a:t>表示。其定义是：自接收点向发射点延伸</a:t>
            </a:r>
            <a:r>
              <a:rPr lang="en-US" altLang="zh-CN" dirty="0">
                <a:sym typeface="+mn-ea"/>
              </a:rPr>
              <a:t>10km</a:t>
            </a:r>
            <a:r>
              <a:rPr lang="zh-CN" altLang="en-US" dirty="0">
                <a:sym typeface="+mn-ea"/>
              </a:rPr>
              <a:t>的范围内，地形起伏的</a:t>
            </a:r>
            <a:r>
              <a:rPr lang="en-US" altLang="zh-CN" dirty="0">
                <a:sym typeface="+mn-ea"/>
              </a:rPr>
              <a:t>90%</a:t>
            </a:r>
            <a:r>
              <a:rPr lang="zh-CN" altLang="en-US" dirty="0">
                <a:sym typeface="+mn-ea"/>
              </a:rPr>
              <a:t>与</a:t>
            </a:r>
            <a:r>
              <a:rPr lang="en-US" altLang="zh-CN" dirty="0">
                <a:sym typeface="+mn-ea"/>
              </a:rPr>
              <a:t>10%</a:t>
            </a:r>
            <a:r>
              <a:rPr lang="zh-CN" altLang="en-US" dirty="0">
                <a:sym typeface="+mn-ea"/>
              </a:rPr>
              <a:t>处的高度差，如图</a:t>
            </a:r>
            <a:r>
              <a:rPr lang="en-US" altLang="zh-CN" dirty="0">
                <a:sym typeface="+mn-ea"/>
              </a:rPr>
              <a:t>3-11</a:t>
            </a:r>
            <a:r>
              <a:rPr lang="zh-CN" altLang="en-US" dirty="0">
                <a:sym typeface="+mn-ea"/>
              </a:rPr>
              <a:t>所示。此定义只适用于地形起伏达数次以上的情况。 </a:t>
            </a:r>
            <a:r>
              <a:rPr lang="zh-CN" altLang="en-US" dirty="0"/>
              <a:t/>
            </a:r>
            <a:br>
              <a:rPr lang="zh-CN" altLang="en-US" dirty="0"/>
            </a:br>
            <a:r>
              <a:rPr lang="zh-CN" altLang="en-US" dirty="0">
                <a:sym typeface="+mn-ea"/>
              </a:rPr>
              <a:t>　　图</a:t>
            </a:r>
            <a:r>
              <a:rPr lang="en-US" altLang="zh-CN" dirty="0">
                <a:sym typeface="+mn-ea"/>
              </a:rPr>
              <a:t>3-11</a:t>
            </a:r>
            <a:r>
              <a:rPr lang="zh-CN" altLang="en-US" dirty="0">
                <a:sym typeface="+mn-ea"/>
              </a:rPr>
              <a:t>中给出了相对于基本衰耗中值的修正值，即基本衰耗中值与丘陵地形衰耗中值之差，常称为丘陵地形修正因子</a:t>
            </a:r>
            <a:r>
              <a:rPr lang="en-US" altLang="zh-CN" i="1" dirty="0">
                <a:sym typeface="+mn-ea"/>
              </a:rPr>
              <a:t>K</a:t>
            </a:r>
            <a:r>
              <a:rPr lang="en-US" altLang="zh-CN" baseline="-25000" dirty="0">
                <a:sym typeface="+mn-ea"/>
              </a:rPr>
              <a:t>h</a:t>
            </a:r>
            <a:r>
              <a:rPr lang="zh-CN" altLang="en-US" dirty="0">
                <a:sym typeface="+mn-ea"/>
              </a:rPr>
              <a:t>。很明显，</a:t>
            </a:r>
            <a:r>
              <a:rPr lang="en-US" altLang="zh-CN" i="1" dirty="0">
                <a:sym typeface="+mn-ea"/>
              </a:rPr>
              <a:t>K</a:t>
            </a:r>
            <a:r>
              <a:rPr lang="en-US" altLang="zh-CN" baseline="-25000" dirty="0">
                <a:sym typeface="+mn-ea"/>
              </a:rPr>
              <a:t>h</a:t>
            </a:r>
            <a:r>
              <a:rPr lang="zh-CN" altLang="en-US" dirty="0">
                <a:sym typeface="+mn-ea"/>
              </a:rPr>
              <a:t>为增益因子。 </a:t>
            </a:r>
            <a:r>
              <a:rPr lang="zh-CN" altLang="en-US" dirty="0"/>
              <a:t/>
            </a:r>
            <a:br>
              <a:rPr lang="zh-CN" altLang="en-US" dirty="0"/>
            </a:br>
            <a:endParaRPr lang="zh-CN" altLang="zh-CN"/>
          </a:p>
        </p:txBody>
      </p:sp>
      <p:sp>
        <p:nvSpPr>
          <p:cNvPr id="408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1"/>
          </p:nvPr>
        </p:nvSpPr>
        <p:spPr/>
        <p:txBody>
          <a:bodyPr/>
          <a:lstStyle/>
          <a:p>
            <a:r>
              <a:rPr lang="zh-CN" altLang="en-US" dirty="0">
                <a:sym typeface="+mn-ea"/>
              </a:rPr>
              <a:t>图</a:t>
            </a:r>
            <a:r>
              <a:rPr lang="en-US" altLang="zh-CN" dirty="0">
                <a:sym typeface="+mn-ea"/>
              </a:rPr>
              <a:t>3-11 </a:t>
            </a:r>
            <a:r>
              <a:rPr lang="zh-CN" altLang="en-US" dirty="0">
                <a:sym typeface="+mn-ea"/>
              </a:rPr>
              <a:t>丘陵地形的修正因子</a:t>
            </a:r>
            <a:r>
              <a:rPr lang="en-US" altLang="zh-CN" i="1" dirty="0">
                <a:sym typeface="+mn-ea"/>
              </a:rPr>
              <a:t>K</a:t>
            </a:r>
            <a:r>
              <a:rPr lang="en-US" altLang="zh-CN" baseline="-25000" dirty="0">
                <a:sym typeface="+mn-ea"/>
              </a:rPr>
              <a:t>h</a:t>
            </a:r>
            <a:endParaRPr lang="zh-CN" altLang="zh-CN"/>
          </a:p>
        </p:txBody>
      </p:sp>
      <p:pic>
        <p:nvPicPr>
          <p:cNvPr id="37891" name="Picture 1032" descr="3-11"/>
          <p:cNvPicPr>
            <a:picLocks noChangeAspect="1"/>
          </p:cNvPicPr>
          <p:nvPr/>
        </p:nvPicPr>
        <p:blipFill>
          <a:blip r:embed="rId2"/>
          <a:stretch>
            <a:fillRect/>
          </a:stretch>
        </p:blipFill>
        <p:spPr>
          <a:xfrm>
            <a:off x="2590800" y="1285875"/>
            <a:ext cx="3962400" cy="428625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由于在丘陵地形中，起伏的顶部与谷部的衰耗中值相差较大，因此有必要进一步加以修正，如图</a:t>
            </a:r>
            <a:r>
              <a:rPr lang="en-US" altLang="zh-CN" dirty="0">
                <a:sym typeface="+mn-ea"/>
              </a:rPr>
              <a:t>3-12</a:t>
            </a:r>
            <a:r>
              <a:rPr lang="zh-CN" altLang="en-US" dirty="0">
                <a:sym typeface="+mn-ea"/>
              </a:rPr>
              <a:t>所示。图</a:t>
            </a:r>
            <a:r>
              <a:rPr lang="en-US" altLang="zh-CN" dirty="0">
                <a:sym typeface="+mn-ea"/>
              </a:rPr>
              <a:t>3-12</a:t>
            </a:r>
            <a:r>
              <a:rPr lang="zh-CN" altLang="en-US" dirty="0">
                <a:sym typeface="+mn-ea"/>
              </a:rPr>
              <a:t>中给出了丘陵地形中起伏的顶部和谷部的微小修正值</a:t>
            </a:r>
            <a:r>
              <a:rPr lang="en-US" altLang="zh-CN" i="1" dirty="0">
                <a:sym typeface="+mn-ea"/>
              </a:rPr>
              <a:t>K</a:t>
            </a:r>
            <a:r>
              <a:rPr lang="en-US" altLang="zh-CN" baseline="-25000" dirty="0">
                <a:sym typeface="+mn-ea"/>
              </a:rPr>
              <a:t>hf</a:t>
            </a:r>
            <a:r>
              <a:rPr lang="en-US" altLang="zh-CN" dirty="0">
                <a:sym typeface="+mn-ea"/>
              </a:rPr>
              <a:t>,</a:t>
            </a:r>
            <a:r>
              <a:rPr lang="zh-CN" altLang="en-US" dirty="0">
                <a:sym typeface="+mn-ea"/>
              </a:rPr>
              <a:t>它是在</a:t>
            </a:r>
            <a:r>
              <a:rPr lang="en-US" altLang="zh-CN" i="1" dirty="0">
                <a:sym typeface="+mn-ea"/>
              </a:rPr>
              <a:t>K</a:t>
            </a:r>
            <a:r>
              <a:rPr lang="en-US" altLang="zh-CN" baseline="-25000" dirty="0">
                <a:sym typeface="+mn-ea"/>
              </a:rPr>
              <a:t>h</a:t>
            </a:r>
            <a:r>
              <a:rPr lang="zh-CN" altLang="en-US" dirty="0">
                <a:sym typeface="+mn-ea"/>
              </a:rPr>
              <a:t>的基础上，进一步修正的微小修正值。图</a:t>
            </a:r>
            <a:r>
              <a:rPr lang="en-US" altLang="zh-CN" dirty="0">
                <a:sym typeface="+mn-ea"/>
              </a:rPr>
              <a:t>3-12</a:t>
            </a:r>
            <a:r>
              <a:rPr lang="zh-CN" altLang="en-US" dirty="0">
                <a:sym typeface="+mn-ea"/>
              </a:rPr>
              <a:t>上方所示为地形起伏与场强变化的对应关系，顶部的修正值</a:t>
            </a:r>
            <a:r>
              <a:rPr lang="en-US" altLang="zh-CN" i="1" dirty="0">
                <a:sym typeface="+mn-ea"/>
              </a:rPr>
              <a:t>K</a:t>
            </a:r>
            <a:r>
              <a:rPr lang="en-US" altLang="zh-CN" baseline="-25000" dirty="0">
                <a:sym typeface="+mn-ea"/>
              </a:rPr>
              <a:t>hf</a:t>
            </a:r>
            <a:r>
              <a:rPr lang="zh-CN" altLang="en-US" dirty="0">
                <a:sym typeface="+mn-ea"/>
              </a:rPr>
              <a:t>为正</a:t>
            </a:r>
            <a:r>
              <a:rPr lang="en-US" altLang="zh-CN" dirty="0">
                <a:sym typeface="+mn-ea"/>
              </a:rPr>
              <a:t>,</a:t>
            </a:r>
            <a:r>
              <a:rPr lang="zh-CN" altLang="en-US" dirty="0">
                <a:sym typeface="+mn-ea"/>
              </a:rPr>
              <a:t>谷部的修正值</a:t>
            </a:r>
            <a:r>
              <a:rPr lang="en-US" altLang="zh-CN" i="1" dirty="0">
                <a:sym typeface="+mn-ea"/>
              </a:rPr>
              <a:t>K</a:t>
            </a:r>
            <a:r>
              <a:rPr lang="en-US" altLang="zh-CN" baseline="-25000" dirty="0">
                <a:sym typeface="+mn-ea"/>
              </a:rPr>
              <a:t>hf</a:t>
            </a:r>
            <a:r>
              <a:rPr lang="zh-CN" altLang="en-US" dirty="0">
                <a:sym typeface="+mn-ea"/>
              </a:rPr>
              <a:t>为负。总之，计算丘陵地形中不同位置的衰耗中值时，一般先参照图</a:t>
            </a:r>
            <a:r>
              <a:rPr lang="en-US" altLang="zh-CN" dirty="0">
                <a:sym typeface="+mn-ea"/>
              </a:rPr>
              <a:t>3-11</a:t>
            </a:r>
            <a:r>
              <a:rPr lang="zh-CN" altLang="en-US" dirty="0">
                <a:sym typeface="+mn-ea"/>
              </a:rPr>
              <a:t>修正后，再参照图</a:t>
            </a:r>
            <a:r>
              <a:rPr lang="en-US" altLang="zh-CN" dirty="0">
                <a:sym typeface="+mn-ea"/>
              </a:rPr>
              <a:t>3-12</a:t>
            </a:r>
            <a:r>
              <a:rPr lang="zh-CN" altLang="en-US" dirty="0">
                <a:sym typeface="+mn-ea"/>
              </a:rPr>
              <a:t>作进一步微小修正。 </a:t>
            </a:r>
            <a:r>
              <a:rPr lang="zh-CN" altLang="en-US" dirty="0"/>
              <a:t/>
            </a:r>
            <a:br>
              <a:rPr lang="zh-CN" altLang="en-US" dirty="0"/>
            </a:br>
            <a:endParaRPr lang="zh-CN" altLang="zh-CN"/>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endParaRPr lang="zh-CN" altLang="zh-CN"/>
          </a:p>
        </p:txBody>
      </p:sp>
      <p:sp>
        <p:nvSpPr>
          <p:cNvPr id="411651" name="Rectangle 3"/>
          <p:cNvSpPr>
            <a:spLocks noGrp="1" noChangeArrowheads="1"/>
          </p:cNvSpPr>
          <p:nvPr>
            <p:ph type="body" idx="1"/>
          </p:nvPr>
        </p:nvSpPr>
        <p:spPr/>
        <p:txBody>
          <a:bodyPr/>
          <a:lstStyle/>
          <a:p>
            <a:r>
              <a:rPr lang="zh-CN" altLang="en-US" dirty="0">
                <a:sym typeface="+mn-ea"/>
              </a:rPr>
              <a:t>图</a:t>
            </a:r>
            <a:r>
              <a:rPr lang="en-US" altLang="zh-CN" dirty="0">
                <a:sym typeface="+mn-ea"/>
              </a:rPr>
              <a:t>3-12 </a:t>
            </a:r>
            <a:r>
              <a:rPr lang="zh-CN" altLang="en-US" dirty="0">
                <a:sym typeface="+mn-ea"/>
              </a:rPr>
              <a:t>丘陵地形微小修正值</a:t>
            </a:r>
            <a:r>
              <a:rPr lang="en-US" altLang="zh-CN" i="1" dirty="0">
                <a:sym typeface="+mn-ea"/>
              </a:rPr>
              <a:t>K</a:t>
            </a:r>
            <a:r>
              <a:rPr lang="en-US" altLang="zh-CN" baseline="-25000" dirty="0">
                <a:sym typeface="+mn-ea"/>
              </a:rPr>
              <a:t>hf</a:t>
            </a:r>
            <a:endParaRPr lang="zh-CN" altLang="zh-CN"/>
          </a:p>
        </p:txBody>
      </p:sp>
      <p:pic>
        <p:nvPicPr>
          <p:cNvPr id="39939" name="Picture 8" descr="3-12"/>
          <p:cNvPicPr>
            <a:picLocks noChangeAspect="1"/>
          </p:cNvPicPr>
          <p:nvPr/>
        </p:nvPicPr>
        <p:blipFill>
          <a:blip r:embed="rId2"/>
          <a:stretch>
            <a:fillRect/>
          </a:stretch>
        </p:blipFill>
        <p:spPr>
          <a:xfrm>
            <a:off x="2414905" y="1083945"/>
            <a:ext cx="4429125" cy="4286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zh-CN"/>
              <a:t/>
            </a:r>
            <a:br>
              <a:rPr lang="zh-CN" altLang="zh-CN"/>
            </a:br>
            <a:r>
              <a:rPr lang="en-US" altLang="zh-CN" b="1" dirty="0">
                <a:sym typeface="+mn-ea"/>
              </a:rPr>
              <a:t>3.1.2  </a:t>
            </a:r>
            <a:r>
              <a:rPr lang="zh-CN" altLang="en-US" b="1" dirty="0">
                <a:sym typeface="+mn-ea"/>
              </a:rPr>
              <a:t>视距传播的极限距离</a:t>
            </a:r>
            <a:br>
              <a:rPr lang="zh-CN" altLang="en-US" b="1" dirty="0">
                <a:sym typeface="+mn-ea"/>
              </a:rPr>
            </a:br>
            <a:r>
              <a:rPr lang="zh-CN" altLang="en-US" dirty="0">
                <a:sym typeface="+mn-ea"/>
              </a:rPr>
              <a:t>　　由于地球是球形的，因此凸起的地表面会挡住视线。视线所能到达的最远距离称为视线距离</a:t>
            </a:r>
            <a:r>
              <a:rPr lang="en-US" altLang="zh-CN" i="1" dirty="0">
                <a:sym typeface="+mn-ea"/>
              </a:rPr>
              <a:t>d</a:t>
            </a:r>
            <a:r>
              <a:rPr lang="en-US" altLang="zh-CN" i="1" baseline="-25000" dirty="0">
                <a:sym typeface="+mn-ea"/>
              </a:rPr>
              <a:t>o</a:t>
            </a:r>
            <a:r>
              <a:rPr lang="en-US" altLang="zh-CN" dirty="0">
                <a:sym typeface="+mn-ea"/>
              </a:rPr>
              <a:t>(</a:t>
            </a:r>
            <a:r>
              <a:rPr lang="zh-CN" altLang="en-US" dirty="0">
                <a:sym typeface="+mn-ea"/>
              </a:rPr>
              <a:t>即图</a:t>
            </a:r>
            <a:r>
              <a:rPr lang="en-US" altLang="zh-CN" dirty="0">
                <a:sym typeface="+mn-ea"/>
              </a:rPr>
              <a:t>3-2</a:t>
            </a:r>
            <a:r>
              <a:rPr lang="zh-CN" altLang="en-US" dirty="0">
                <a:sym typeface="+mn-ea"/>
              </a:rPr>
              <a:t>中的</a:t>
            </a:r>
            <a:r>
              <a:rPr lang="en-US" altLang="zh-CN" dirty="0">
                <a:sym typeface="+mn-ea"/>
              </a:rPr>
              <a:t>AB)</a:t>
            </a:r>
            <a:r>
              <a:rPr lang="zh-CN" altLang="en-US" dirty="0">
                <a:sym typeface="+mn-ea"/>
              </a:rPr>
              <a:t>．</a:t>
            </a:r>
            <a:endParaRPr lang="zh-CN" altLang="en-US" baseline="-25000" dirty="0">
              <a:sym typeface="+mn-ea"/>
            </a:endParaRPr>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孤立山岳地形的修正因子。</a:t>
            </a:r>
            <a:r>
              <a:rPr lang="zh-CN" altLang="en-US" dirty="0"/>
              <a:t/>
            </a:r>
            <a:br>
              <a:rPr lang="zh-CN" altLang="en-US" dirty="0"/>
            </a:br>
            <a:r>
              <a:rPr lang="zh-CN" altLang="en-US" dirty="0"/>
              <a:t>　　</a:t>
            </a:r>
            <a:r>
              <a:rPr lang="zh-CN" altLang="en-US" dirty="0">
                <a:sym typeface="+mn-ea"/>
              </a:rPr>
              <a:t>当电波传播路径上有近似刃形的单独山岳时，若求山背后的场强时， 则应考虑绕射衰耗、阴影效应、屏蔽吸收等附加衰耗。 这时可用孤立山岳修正因子</a:t>
            </a:r>
            <a:r>
              <a:rPr lang="en-US" altLang="zh-CN" i="1" dirty="0">
                <a:sym typeface="+mn-ea"/>
              </a:rPr>
              <a:t>K</a:t>
            </a:r>
            <a:r>
              <a:rPr lang="en-US" altLang="zh-CN" baseline="-25000" dirty="0">
                <a:sym typeface="+mn-ea"/>
              </a:rPr>
              <a:t>js</a:t>
            </a:r>
            <a:r>
              <a:rPr lang="zh-CN" altLang="en-US" dirty="0">
                <a:sym typeface="+mn-ea"/>
              </a:rPr>
              <a:t>加以修正，其曲线如图</a:t>
            </a:r>
            <a:r>
              <a:rPr lang="en-US" altLang="zh-CN" dirty="0">
                <a:sym typeface="+mn-ea"/>
              </a:rPr>
              <a:t>3-13</a:t>
            </a:r>
            <a:r>
              <a:rPr lang="zh-CN" altLang="en-US" dirty="0">
                <a:sym typeface="+mn-ea"/>
              </a:rPr>
              <a:t>所示。它表示在使用</a:t>
            </a:r>
            <a:r>
              <a:rPr lang="en-US" altLang="zh-CN" dirty="0">
                <a:sym typeface="+mn-ea"/>
              </a:rPr>
              <a:t>450 MHz</a:t>
            </a:r>
            <a:r>
              <a:rPr lang="zh-CN" altLang="en-US" dirty="0">
                <a:sym typeface="+mn-ea"/>
              </a:rPr>
              <a:t>，</a:t>
            </a:r>
            <a:r>
              <a:rPr lang="en-US" altLang="zh-CN" dirty="0">
                <a:sym typeface="+mn-ea"/>
              </a:rPr>
              <a:t>900 MHz</a:t>
            </a:r>
            <a:r>
              <a:rPr lang="zh-CN" altLang="en-US" dirty="0">
                <a:sym typeface="+mn-ea"/>
              </a:rPr>
              <a:t>频段，山岳高度</a:t>
            </a:r>
            <a:r>
              <a:rPr lang="en-US" altLang="zh-CN" dirty="0">
                <a:sym typeface="+mn-ea"/>
              </a:rPr>
              <a:t>H=</a:t>
            </a:r>
            <a:r>
              <a:rPr lang="zh-CN" altLang="en-US" dirty="0">
                <a:sym typeface="+mn-ea"/>
              </a:rPr>
              <a:t>（</a:t>
            </a:r>
            <a:r>
              <a:rPr lang="en-US" altLang="zh-CN" dirty="0">
                <a:sym typeface="+mn-ea"/>
              </a:rPr>
              <a:t>110~350</a:t>
            </a:r>
            <a:r>
              <a:rPr lang="zh-CN" altLang="en-US" dirty="0">
                <a:sym typeface="+mn-ea"/>
              </a:rPr>
              <a:t>）</a:t>
            </a:r>
            <a:r>
              <a:rPr lang="en-US" altLang="zh-CN" dirty="0">
                <a:sym typeface="+mn-ea"/>
              </a:rPr>
              <a:t>m</a:t>
            </a:r>
            <a:r>
              <a:rPr lang="zh-CN" altLang="en-US" dirty="0">
                <a:sym typeface="+mn-ea"/>
              </a:rPr>
              <a:t>时，基本衰耗中值与实测的衰耗中值的差值，并归一化为</a:t>
            </a:r>
            <a:r>
              <a:rPr lang="en-US" altLang="zh-CN" dirty="0">
                <a:sym typeface="+mn-ea"/>
              </a:rPr>
              <a:t>H=200 m </a:t>
            </a:r>
            <a:r>
              <a:rPr lang="zh-CN" altLang="en-US" dirty="0">
                <a:sym typeface="+mn-ea"/>
              </a:rPr>
              <a:t>时的值，即孤立山岳修正因子</a:t>
            </a:r>
            <a:r>
              <a:rPr lang="en-US" altLang="zh-CN" i="1" dirty="0">
                <a:sym typeface="+mn-ea"/>
              </a:rPr>
              <a:t>K</a:t>
            </a:r>
            <a:r>
              <a:rPr lang="en-US" altLang="zh-CN" baseline="-25000" dirty="0">
                <a:sym typeface="+mn-ea"/>
              </a:rPr>
              <a:t>js</a:t>
            </a:r>
            <a:r>
              <a:rPr lang="zh-CN" altLang="en-US" dirty="0">
                <a:sym typeface="+mn-ea"/>
              </a:rPr>
              <a:t>。显然，</a:t>
            </a:r>
            <a:r>
              <a:rPr lang="en-US" altLang="zh-CN" i="1" dirty="0">
                <a:sym typeface="+mn-ea"/>
              </a:rPr>
              <a:t>K</a:t>
            </a:r>
            <a:r>
              <a:rPr lang="en-US" altLang="zh-CN" baseline="-25000" dirty="0">
                <a:sym typeface="+mn-ea"/>
              </a:rPr>
              <a:t>js</a:t>
            </a:r>
            <a:r>
              <a:rPr lang="zh-CN" altLang="en-US" dirty="0">
                <a:sym typeface="+mn-ea"/>
              </a:rPr>
              <a:t>亦为增益因子。</a:t>
            </a:r>
            <a:endParaRPr lang="zh-CN" altLang="zh-CN"/>
          </a:p>
        </p:txBody>
      </p:sp>
      <p:sp>
        <p:nvSpPr>
          <p:cNvPr id="412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当山岳高度不等于</a:t>
            </a:r>
            <a:r>
              <a:rPr lang="en-US" altLang="zh-CN" dirty="0">
                <a:sym typeface="+mn-ea"/>
              </a:rPr>
              <a:t>200 m </a:t>
            </a:r>
            <a:r>
              <a:rPr lang="zh-CN" altLang="en-US" dirty="0">
                <a:sym typeface="+mn-ea"/>
              </a:rPr>
              <a:t>时，查得的</a:t>
            </a:r>
            <a:r>
              <a:rPr lang="en-US" altLang="zh-CN" i="1" dirty="0">
                <a:sym typeface="+mn-ea"/>
              </a:rPr>
              <a:t>K</a:t>
            </a:r>
            <a:r>
              <a:rPr lang="en-US" altLang="zh-CN" baseline="-25000" dirty="0">
                <a:sym typeface="+mn-ea"/>
              </a:rPr>
              <a:t>js</a:t>
            </a:r>
            <a:r>
              <a:rPr lang="zh-CN" altLang="en-US" dirty="0">
                <a:sym typeface="+mn-ea"/>
              </a:rPr>
              <a:t>值还需乘以一个系数 </a:t>
            </a:r>
            <a:r>
              <a:rPr lang="zh-CN" altLang="en-US" dirty="0"/>
              <a:t/>
            </a:r>
            <a:br>
              <a:rPr lang="zh-CN" altLang="en-US" dirty="0"/>
            </a:br>
            <a:endParaRPr lang="zh-CN" altLang="zh-CN"/>
          </a:p>
        </p:txBody>
      </p:sp>
      <p:sp>
        <p:nvSpPr>
          <p:cNvPr id="413699" name="Rectangle 3"/>
          <p:cNvSpPr>
            <a:spLocks noGrp="1" noChangeArrowheads="1"/>
          </p:cNvSpPr>
          <p:nvPr>
            <p:ph type="body" idx="1"/>
          </p:nvPr>
        </p:nvSpPr>
        <p:spPr/>
        <p:txBody>
          <a:bodyPr/>
          <a:lstStyle/>
          <a:p>
            <a:endParaRPr lang="zh-CN" altLang="zh-CN"/>
          </a:p>
        </p:txBody>
      </p:sp>
      <p:graphicFrame>
        <p:nvGraphicFramePr>
          <p:cNvPr id="40964" name="Object 6"/>
          <p:cNvGraphicFramePr>
            <a:graphicFrameLocks noChangeAspect="1"/>
          </p:cNvGraphicFramePr>
          <p:nvPr/>
        </p:nvGraphicFramePr>
        <p:xfrm>
          <a:off x="2317115" y="2390775"/>
          <a:ext cx="2362200" cy="600075"/>
        </p:xfrm>
        <a:graphic>
          <a:graphicData uri="http://schemas.openxmlformats.org/presentationml/2006/ole">
            <mc:AlternateContent xmlns:mc="http://schemas.openxmlformats.org/markup-compatibility/2006">
              <mc:Choice xmlns:v="urn:schemas-microsoft-com:vml" Requires="v">
                <p:oleObj spid="_x0000_s24578" r:id="rId3" imgW="850265" imgH="215900" progId="Equation.3">
                  <p:embed/>
                </p:oleObj>
              </mc:Choice>
              <mc:Fallback>
                <p:oleObj r:id="rId3" imgW="850265" imgH="215900" progId="Equation.3">
                  <p:embed/>
                  <p:pic>
                    <p:nvPicPr>
                      <p:cNvPr id="0" name="图片 3104"/>
                      <p:cNvPicPr/>
                      <p:nvPr/>
                    </p:nvPicPr>
                    <p:blipFill>
                      <a:blip r:embed="rId4"/>
                      <a:stretch>
                        <a:fillRect/>
                      </a:stretch>
                    </p:blipFill>
                    <p:spPr>
                      <a:xfrm>
                        <a:off x="2317115" y="2390775"/>
                        <a:ext cx="2362200" cy="600075"/>
                      </a:xfrm>
                      <a:prstGeom prst="rect">
                        <a:avLst/>
                      </a:prstGeom>
                      <a:noFill/>
                      <a:ln w="38100">
                        <a:noFill/>
                        <a:miter/>
                      </a:ln>
                    </p:spPr>
                  </p:pic>
                </p:oleObj>
              </mc:Fallback>
            </mc:AlternateContent>
          </a:graphicData>
        </a:graphic>
      </p:graphicFrame>
      <p:sp>
        <p:nvSpPr>
          <p:cNvPr id="40965" name="Text Box 7"/>
          <p:cNvSpPr txBox="1"/>
          <p:nvPr/>
        </p:nvSpPr>
        <p:spPr>
          <a:xfrm>
            <a:off x="6187440" y="250825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endParaRPr lang="zh-CN" altLang="zh-CN"/>
          </a:p>
        </p:txBody>
      </p:sp>
      <p:sp>
        <p:nvSpPr>
          <p:cNvPr id="414723" name="Rectangle 3"/>
          <p:cNvSpPr>
            <a:spLocks noGrp="1" noChangeArrowheads="1"/>
          </p:cNvSpPr>
          <p:nvPr>
            <p:ph type="body" idx="1"/>
          </p:nvPr>
        </p:nvSpPr>
        <p:spPr/>
        <p:txBody>
          <a:bodyPr/>
          <a:lstStyle/>
          <a:p>
            <a:r>
              <a:rPr lang="zh-CN" altLang="en-US" dirty="0">
                <a:sym typeface="+mn-ea"/>
              </a:rPr>
              <a:t>图</a:t>
            </a:r>
            <a:r>
              <a:rPr lang="en-US" altLang="zh-CN" dirty="0">
                <a:sym typeface="+mn-ea"/>
              </a:rPr>
              <a:t>3-13   </a:t>
            </a:r>
            <a:r>
              <a:rPr lang="zh-CN" altLang="en-US" dirty="0">
                <a:sym typeface="+mn-ea"/>
              </a:rPr>
              <a:t>孤立山岳地形的修正因子</a:t>
            </a:r>
            <a:r>
              <a:rPr lang="en-US" altLang="zh-CN" i="1" dirty="0">
                <a:sym typeface="+mn-ea"/>
              </a:rPr>
              <a:t>K</a:t>
            </a:r>
            <a:r>
              <a:rPr lang="en-US" altLang="zh-CN" baseline="-25000" dirty="0">
                <a:sym typeface="+mn-ea"/>
              </a:rPr>
              <a:t>js</a:t>
            </a:r>
            <a:r>
              <a:rPr lang="en-US" altLang="zh-CN" dirty="0">
                <a:sym typeface="+mn-ea"/>
              </a:rPr>
              <a:t> </a:t>
            </a:r>
            <a:endParaRPr lang="en-US" altLang="zh-CN" dirty="0"/>
          </a:p>
          <a:p>
            <a:endParaRPr lang="zh-CN" altLang="zh-CN"/>
          </a:p>
        </p:txBody>
      </p:sp>
      <p:pic>
        <p:nvPicPr>
          <p:cNvPr id="41987" name="Picture 8" descr="3-13"/>
          <p:cNvPicPr>
            <a:picLocks noChangeAspect="1"/>
          </p:cNvPicPr>
          <p:nvPr/>
        </p:nvPicPr>
        <p:blipFill>
          <a:blip r:embed="rId2"/>
          <a:stretch>
            <a:fillRect/>
          </a:stretch>
        </p:blipFill>
        <p:spPr>
          <a:xfrm>
            <a:off x="2700338" y="854075"/>
            <a:ext cx="4135437" cy="4735513"/>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　</a:t>
            </a:r>
            <a:r>
              <a:rPr lang="en-US" altLang="zh-CN" dirty="0">
                <a:latin typeface="宋体" panose="02010600030101010101" pitchFamily="2" charset="-122"/>
                <a:sym typeface="+mn-ea"/>
              </a:rPr>
              <a:t>(3)</a:t>
            </a:r>
            <a:r>
              <a:rPr lang="zh-CN" altLang="en-US" dirty="0">
                <a:latin typeface="宋体" panose="02010600030101010101" pitchFamily="2" charset="-122"/>
                <a:sym typeface="+mn-ea"/>
              </a:rPr>
              <a:t>斜坡地形的修正因子。</a:t>
            </a:r>
            <a:br>
              <a:rPr lang="zh-CN" altLang="en-US" dirty="0">
                <a:latin typeface="宋体" panose="02010600030101010101" pitchFamily="2" charset="-122"/>
                <a:sym typeface="+mn-ea"/>
              </a:rPr>
            </a:br>
            <a:r>
              <a:rPr lang="zh-CN" altLang="en-US" dirty="0">
                <a:latin typeface="宋体" panose="02010600030101010101" pitchFamily="2" charset="-122"/>
                <a:sym typeface="+mn-ea"/>
              </a:rPr>
              <a:t>　　斜坡地形系指在</a:t>
            </a:r>
            <a:r>
              <a:rPr lang="en-US" altLang="zh-CN" dirty="0">
                <a:latin typeface="宋体" panose="02010600030101010101" pitchFamily="2" charset="-122"/>
                <a:sym typeface="+mn-ea"/>
              </a:rPr>
              <a:t>5</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10km</a:t>
            </a:r>
            <a:r>
              <a:rPr lang="zh-CN" altLang="en-US" dirty="0">
                <a:latin typeface="宋体" panose="02010600030101010101" pitchFamily="2" charset="-122"/>
                <a:sym typeface="+mn-ea"/>
              </a:rPr>
              <a:t>内倾斜的地形。若在电波传播方向上，地形逐渐升高，称为正斜坡，倾角为</a:t>
            </a:r>
            <a:r>
              <a:rPr lang="en-US" altLang="zh-CN" dirty="0">
                <a:latin typeface="宋体" panose="02010600030101010101" pitchFamily="2" charset="-122"/>
                <a:sym typeface="+mn-ea"/>
              </a:rPr>
              <a:t>+</a:t>
            </a:r>
            <a:r>
              <a:rPr lang="en-US" altLang="zh-CN" i="1" dirty="0">
                <a:latin typeface="宋体" panose="02010600030101010101" pitchFamily="2" charset="-122"/>
                <a:sym typeface="+mn-ea"/>
              </a:rPr>
              <a:t>θ</a:t>
            </a:r>
            <a:r>
              <a:rPr lang="en-US" altLang="zh-CN" baseline="-25000" dirty="0">
                <a:latin typeface="宋体" panose="02010600030101010101" pitchFamily="2" charset="-122"/>
                <a:sym typeface="+mn-ea"/>
              </a:rPr>
              <a:t>m</a:t>
            </a:r>
            <a:r>
              <a:rPr lang="zh-CN" altLang="en-US" dirty="0">
                <a:latin typeface="宋体" panose="02010600030101010101" pitchFamily="2" charset="-122"/>
                <a:sym typeface="+mn-ea"/>
              </a:rPr>
              <a:t>；反之为负斜坡，倾角为</a:t>
            </a:r>
            <a:r>
              <a:rPr lang="en-US" altLang="zh-CN" dirty="0">
                <a:latin typeface="宋体" panose="02010600030101010101" pitchFamily="2" charset="-122"/>
                <a:sym typeface="+mn-ea"/>
              </a:rPr>
              <a:t>-</a:t>
            </a:r>
            <a:r>
              <a:rPr lang="en-US" altLang="zh-CN" i="1" dirty="0">
                <a:latin typeface="宋体" panose="02010600030101010101" pitchFamily="2" charset="-122"/>
                <a:sym typeface="+mn-ea"/>
              </a:rPr>
              <a:t>θ</a:t>
            </a:r>
            <a:r>
              <a:rPr lang="en-US" altLang="zh-CN" baseline="-25000" dirty="0">
                <a:latin typeface="宋体" panose="02010600030101010101" pitchFamily="2" charset="-122"/>
                <a:sym typeface="+mn-ea"/>
              </a:rPr>
              <a:t>m</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如图</a:t>
            </a:r>
            <a:r>
              <a:rPr lang="en-US" altLang="zh-CN" dirty="0">
                <a:latin typeface="宋体" panose="02010600030101010101" pitchFamily="2" charset="-122"/>
                <a:sym typeface="+mn-ea"/>
              </a:rPr>
              <a:t>3-14</a:t>
            </a:r>
            <a:r>
              <a:rPr lang="zh-CN" altLang="en-US" dirty="0">
                <a:latin typeface="宋体" panose="02010600030101010101" pitchFamily="2" charset="-122"/>
                <a:sym typeface="+mn-ea"/>
              </a:rPr>
              <a:t>所示。图中曲线是</a:t>
            </a:r>
            <a:r>
              <a:rPr lang="en-US" altLang="zh-CN" dirty="0">
                <a:latin typeface="宋体" panose="02010600030101010101" pitchFamily="2" charset="-122"/>
                <a:sym typeface="+mn-ea"/>
              </a:rPr>
              <a:t>450MHz</a:t>
            </a:r>
            <a:r>
              <a:rPr lang="zh-CN" altLang="en-US" dirty="0">
                <a:latin typeface="宋体" panose="02010600030101010101" pitchFamily="2" charset="-122"/>
                <a:sym typeface="+mn-ea"/>
              </a:rPr>
              <a:t>和</a:t>
            </a:r>
            <a:r>
              <a:rPr lang="en-US" altLang="zh-CN" dirty="0">
                <a:latin typeface="宋体" panose="02010600030101010101" pitchFamily="2" charset="-122"/>
                <a:sym typeface="+mn-ea"/>
              </a:rPr>
              <a:t>900MHz</a:t>
            </a:r>
            <a:r>
              <a:rPr lang="zh-CN" altLang="en-US" dirty="0">
                <a:latin typeface="宋体" panose="02010600030101010101" pitchFamily="2" charset="-122"/>
                <a:sym typeface="+mn-ea"/>
              </a:rPr>
              <a:t>频段斜坡地形的修正因子曲线</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其纵坐标为斜坡地形修正因子</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sp</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它也是增益因子</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横坐标为倾角</a:t>
            </a:r>
            <a:r>
              <a:rPr lang="en-US" altLang="zh-CN" i="1" dirty="0">
                <a:latin typeface="宋体" panose="02010600030101010101" pitchFamily="2" charset="-122"/>
                <a:sym typeface="+mn-ea"/>
              </a:rPr>
              <a:t>θ</a:t>
            </a:r>
            <a:r>
              <a:rPr lang="en-US" altLang="zh-CN" baseline="-25000" dirty="0">
                <a:latin typeface="宋体" panose="02010600030101010101" pitchFamily="2" charset="-122"/>
                <a:sym typeface="+mn-ea"/>
              </a:rPr>
              <a:t>m</a:t>
            </a:r>
            <a:r>
              <a:rPr lang="zh-CN" altLang="en-US" dirty="0">
                <a:latin typeface="宋体" panose="02010600030101010101" pitchFamily="2" charset="-122"/>
                <a:sym typeface="+mn-ea"/>
              </a:rPr>
              <a:t>，它以毫弧度（</a:t>
            </a:r>
            <a:r>
              <a:rPr lang="en-US" altLang="zh-CN" dirty="0">
                <a:latin typeface="宋体" panose="02010600030101010101" pitchFamily="2" charset="-122"/>
                <a:sym typeface="+mn-ea"/>
              </a:rPr>
              <a:t>mrad</a:t>
            </a:r>
            <a:r>
              <a:rPr lang="zh-CN" altLang="en-US" dirty="0">
                <a:latin typeface="宋体" panose="02010600030101010101" pitchFamily="2" charset="-122"/>
                <a:sym typeface="+mn-ea"/>
              </a:rPr>
              <a:t>）为单位，图中以收、发天线之间的距离为参变量给出了三种不同距离的修正值，其他距离的修正值可用内插法近似求得。</a:t>
            </a:r>
            <a:r>
              <a:rPr lang="zh-CN" altLang="en-US" dirty="0">
                <a:sym typeface="+mn-ea"/>
              </a:rPr>
              <a:t> </a:t>
            </a:r>
            <a:r>
              <a:rPr lang="zh-CN" altLang="en-US" dirty="0"/>
              <a:t/>
            </a:r>
            <a:br>
              <a:rPr lang="zh-CN" altLang="en-US" dirty="0"/>
            </a:br>
            <a:endParaRPr lang="zh-CN" altLang="en-US" dirty="0">
              <a:latin typeface="宋体" panose="02010600030101010101" pitchFamily="2" charset="-122"/>
              <a:sym typeface="+mn-ea"/>
            </a:endParaRPr>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endParaRPr lang="zh-CN" altLang="zh-CN"/>
          </a:p>
        </p:txBody>
      </p:sp>
      <p:sp>
        <p:nvSpPr>
          <p:cNvPr id="416771"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3-14   </a:t>
            </a:r>
            <a:r>
              <a:rPr lang="zh-CN" altLang="en-US" b="1" dirty="0">
                <a:sym typeface="+mn-ea"/>
              </a:rPr>
              <a:t>斜坡地形修正因子</a:t>
            </a:r>
            <a:r>
              <a:rPr lang="en-US" altLang="zh-CN" b="1" i="1" dirty="0">
                <a:sym typeface="+mn-ea"/>
              </a:rPr>
              <a:t>K</a:t>
            </a:r>
            <a:r>
              <a:rPr lang="en-US" altLang="zh-CN" b="1" baseline="-25000" dirty="0">
                <a:sym typeface="+mn-ea"/>
              </a:rPr>
              <a:t>sp</a:t>
            </a:r>
            <a:endParaRPr lang="en-US" altLang="zh-CN" b="1" dirty="0"/>
          </a:p>
          <a:p>
            <a:endParaRPr lang="zh-CN" altLang="zh-CN"/>
          </a:p>
        </p:txBody>
      </p:sp>
      <p:pic>
        <p:nvPicPr>
          <p:cNvPr id="44035" name="Picture 6" descr="3-14"/>
          <p:cNvPicPr>
            <a:picLocks noChangeAspect="1"/>
          </p:cNvPicPr>
          <p:nvPr/>
        </p:nvPicPr>
        <p:blipFill>
          <a:blip r:embed="rId2"/>
          <a:stretch>
            <a:fillRect/>
          </a:stretch>
        </p:blipFill>
        <p:spPr>
          <a:xfrm>
            <a:off x="2545080" y="1209675"/>
            <a:ext cx="4638675" cy="42862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t>
            </a:r>
            <a:br>
              <a:rPr lang="zh-CN" altLang="zh-CN"/>
            </a:br>
            <a:r>
              <a:rPr lang="zh-CN" altLang="zh-CN"/>
              <a:t>　　</a:t>
            </a:r>
            <a:r>
              <a:rPr lang="en-US" altLang="zh-CN" dirty="0">
                <a:sym typeface="+mn-ea"/>
              </a:rPr>
              <a:t>(4)</a:t>
            </a:r>
            <a:r>
              <a:rPr lang="zh-CN" altLang="en-US" dirty="0">
                <a:sym typeface="+mn-ea"/>
              </a:rPr>
              <a:t>水陆混合地形的修正因子。</a:t>
            </a:r>
            <a:br>
              <a:rPr lang="zh-CN" altLang="en-US" dirty="0">
                <a:sym typeface="+mn-ea"/>
              </a:rPr>
            </a:br>
            <a:r>
              <a:rPr lang="zh-CN" altLang="en-US" dirty="0">
                <a:sym typeface="+mn-ea"/>
              </a:rPr>
              <a:t>　　在电波传播路径上如遇有湖泊或其他水域，接收信号的路径衰耗中值比单纯陆地传播时要低。不难想象，水陆混合地形修正因子</a:t>
            </a:r>
            <a:r>
              <a:rPr lang="en-US" altLang="zh-CN" i="1" dirty="0">
                <a:sym typeface="+mn-ea"/>
              </a:rPr>
              <a:t>K</a:t>
            </a:r>
            <a:r>
              <a:rPr lang="en-US" altLang="zh-CN" baseline="-25000" dirty="0">
                <a:sym typeface="+mn-ea"/>
              </a:rPr>
              <a:t>s</a:t>
            </a:r>
            <a:r>
              <a:rPr lang="zh-CN" altLang="en-US" dirty="0">
                <a:sym typeface="+mn-ea"/>
              </a:rPr>
              <a:t>，亦应为增益因子。图</a:t>
            </a:r>
            <a:r>
              <a:rPr lang="en-US" altLang="zh-CN" dirty="0">
                <a:sym typeface="+mn-ea"/>
              </a:rPr>
              <a:t>3-15</a:t>
            </a:r>
            <a:r>
              <a:rPr lang="zh-CN" altLang="en-US" dirty="0">
                <a:sym typeface="+mn-ea"/>
              </a:rPr>
              <a:t>中的横坐标用水面距离</a:t>
            </a:r>
            <a:r>
              <a:rPr lang="en-US" altLang="zh-CN" i="1" dirty="0">
                <a:sym typeface="+mn-ea"/>
              </a:rPr>
              <a:t>d</a:t>
            </a:r>
            <a:r>
              <a:rPr lang="en-US" altLang="zh-CN" baseline="-25000" dirty="0">
                <a:sym typeface="+mn-ea"/>
              </a:rPr>
              <a:t>sR</a:t>
            </a:r>
            <a:r>
              <a:rPr lang="zh-CN" altLang="en-US" dirty="0">
                <a:sym typeface="+mn-ea"/>
              </a:rPr>
              <a:t>与全部距离</a:t>
            </a:r>
            <a:r>
              <a:rPr lang="en-US" altLang="zh-CN" i="1" dirty="0">
                <a:sym typeface="+mn-ea"/>
              </a:rPr>
              <a:t>d</a:t>
            </a:r>
            <a:r>
              <a:rPr lang="zh-CN" altLang="en-US" dirty="0">
                <a:sym typeface="+mn-ea"/>
              </a:rPr>
              <a:t>之比</a:t>
            </a:r>
            <a:r>
              <a:rPr lang="en-US" altLang="zh-CN" dirty="0">
                <a:sym typeface="+mn-ea"/>
              </a:rPr>
              <a:t>(</a:t>
            </a:r>
            <a:r>
              <a:rPr lang="en-US" altLang="zh-CN" i="1" dirty="0">
                <a:sym typeface="+mn-ea"/>
              </a:rPr>
              <a:t>d</a:t>
            </a:r>
            <a:r>
              <a:rPr lang="en-US" altLang="zh-CN" baseline="-25000" dirty="0">
                <a:sym typeface="+mn-ea"/>
              </a:rPr>
              <a:t>sR</a:t>
            </a:r>
            <a:r>
              <a:rPr lang="en-US" altLang="zh-CN" dirty="0">
                <a:sym typeface="+mn-ea"/>
              </a:rPr>
              <a:t>/</a:t>
            </a:r>
            <a:r>
              <a:rPr lang="en-US" altLang="zh-CN" i="1" dirty="0">
                <a:sym typeface="+mn-ea"/>
              </a:rPr>
              <a:t>d)</a:t>
            </a:r>
            <a:r>
              <a:rPr lang="zh-CN" altLang="en-US" dirty="0">
                <a:sym typeface="+mn-ea"/>
              </a:rPr>
              <a:t>作为地形参数。纵坐标为水陆混合地形修正因子</a:t>
            </a:r>
            <a:r>
              <a:rPr lang="en-US" altLang="zh-CN" i="1" dirty="0">
                <a:sym typeface="+mn-ea"/>
              </a:rPr>
              <a:t>K</a:t>
            </a:r>
            <a:r>
              <a:rPr lang="en-US" altLang="zh-CN" baseline="-25000" dirty="0">
                <a:sym typeface="+mn-ea"/>
              </a:rPr>
              <a:t>s</a:t>
            </a:r>
            <a:r>
              <a:rPr lang="zh-CN" altLang="en-US" dirty="0">
                <a:sym typeface="+mn-ea"/>
              </a:rPr>
              <a:t>，其值还与水面所处的位置有关。图</a:t>
            </a:r>
            <a:r>
              <a:rPr lang="en-US" altLang="zh-CN" dirty="0">
                <a:sym typeface="+mn-ea"/>
              </a:rPr>
              <a:t>3-15</a:t>
            </a:r>
            <a:r>
              <a:rPr lang="zh-CN" altLang="en-US" dirty="0">
                <a:sym typeface="+mn-ea"/>
              </a:rPr>
              <a:t>中，曲线Ａ表示水面位于移动台一方时，水陆混合地形的修正值。曲线Ｂ表示水面位于基站一方时的修正值。当水面在传播路径的中间时，则取上述两曲线的中间值。</a:t>
            </a:r>
            <a:endParaRPr lang="zh-CN" altLang="zh-CN"/>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endParaRPr lang="zh-CN" altLang="zh-CN"/>
          </a:p>
        </p:txBody>
      </p:sp>
      <p:sp>
        <p:nvSpPr>
          <p:cNvPr id="418819"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3-15 </a:t>
            </a:r>
            <a:r>
              <a:rPr lang="zh-CN" altLang="en-US" b="1" dirty="0">
                <a:sym typeface="+mn-ea"/>
              </a:rPr>
              <a:t>水陆混合地形的修正因子</a:t>
            </a:r>
            <a:r>
              <a:rPr lang="en-US" altLang="zh-CN" b="1" i="1" dirty="0">
                <a:sym typeface="+mn-ea"/>
              </a:rPr>
              <a:t>K</a:t>
            </a:r>
            <a:r>
              <a:rPr lang="en-US" altLang="zh-CN" b="1" baseline="-25000" dirty="0">
                <a:sym typeface="+mn-ea"/>
              </a:rPr>
              <a:t>s</a:t>
            </a:r>
            <a:r>
              <a:rPr lang="en-US" altLang="zh-CN" b="1" dirty="0">
                <a:sym typeface="+mn-ea"/>
              </a:rPr>
              <a:t> </a:t>
            </a:r>
            <a:endParaRPr lang="en-US" altLang="zh-CN" b="1" dirty="0"/>
          </a:p>
          <a:p>
            <a:endParaRPr lang="zh-CN" altLang="zh-CN"/>
          </a:p>
        </p:txBody>
      </p:sp>
      <p:pic>
        <p:nvPicPr>
          <p:cNvPr id="46083" name="Picture 6" descr="3-15"/>
          <p:cNvPicPr>
            <a:picLocks noChangeAspect="1"/>
          </p:cNvPicPr>
          <p:nvPr/>
        </p:nvPicPr>
        <p:blipFill>
          <a:blip r:embed="rId2"/>
          <a:stretch>
            <a:fillRect/>
          </a:stretch>
        </p:blipFill>
        <p:spPr>
          <a:xfrm>
            <a:off x="2484438" y="836613"/>
            <a:ext cx="4467225" cy="487997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4. </a:t>
            </a:r>
            <a:r>
              <a:rPr lang="zh-CN" altLang="en-US" b="1" dirty="0">
                <a:sym typeface="+mn-ea"/>
              </a:rPr>
              <a:t>任意地形的信号中值预测</a:t>
            </a:r>
            <a:br>
              <a:rPr lang="zh-CN" altLang="en-US" b="1" dirty="0">
                <a:sym typeface="+mn-ea"/>
              </a:rPr>
            </a:br>
            <a:r>
              <a:rPr lang="zh-CN" altLang="en-US" b="1" dirty="0">
                <a:sym typeface="+mn-ea"/>
              </a:rPr>
              <a:t>　　</a:t>
            </a:r>
            <a:r>
              <a:rPr lang="en-US" altLang="zh-CN" dirty="0">
                <a:sym typeface="+mn-ea"/>
              </a:rPr>
              <a:t>(1) </a:t>
            </a:r>
            <a:r>
              <a:rPr lang="zh-CN" altLang="en-US" dirty="0">
                <a:sym typeface="+mn-ea"/>
              </a:rPr>
              <a:t>计算自由空间的传播衰耗。 </a:t>
            </a:r>
            <a:r>
              <a:rPr lang="zh-CN" altLang="en-US" dirty="0"/>
              <a:t/>
            </a:r>
            <a:br>
              <a:rPr lang="zh-CN" altLang="en-US" dirty="0"/>
            </a:br>
            <a:r>
              <a:rPr lang="zh-CN" altLang="en-US" dirty="0"/>
              <a:t>　　</a:t>
            </a:r>
            <a:r>
              <a:rPr lang="zh-CN" altLang="en-US" dirty="0">
                <a:sym typeface="+mn-ea"/>
              </a:rPr>
              <a:t>根据式（</a:t>
            </a:r>
            <a:r>
              <a:rPr lang="en-US" altLang="zh-CN" dirty="0">
                <a:sym typeface="+mn-ea"/>
              </a:rPr>
              <a:t>3-1</a:t>
            </a:r>
            <a:r>
              <a:rPr lang="zh-CN" altLang="en-US" dirty="0">
                <a:sym typeface="+mn-ea"/>
              </a:rPr>
              <a:t>），自由空间的传播衰耗</a:t>
            </a:r>
            <a:r>
              <a:rPr lang="en-US" altLang="zh-CN" i="1" dirty="0">
                <a:sym typeface="+mn-ea"/>
              </a:rPr>
              <a:t>L</a:t>
            </a:r>
            <a:r>
              <a:rPr lang="en-US" altLang="zh-CN" baseline="-25000" dirty="0">
                <a:sym typeface="+mn-ea"/>
              </a:rPr>
              <a:t>bs</a:t>
            </a:r>
            <a:r>
              <a:rPr lang="zh-CN" altLang="en-US" dirty="0">
                <a:sym typeface="+mn-ea"/>
              </a:rPr>
              <a:t>为 </a:t>
            </a:r>
            <a:endParaRPr lang="zh-CN" altLang="en-US" b="1" dirty="0">
              <a:sym typeface="+mn-ea"/>
            </a:endParaRPr>
          </a:p>
        </p:txBody>
      </p:sp>
      <p:sp>
        <p:nvSpPr>
          <p:cNvPr id="419843" name="Rectangle 3"/>
          <p:cNvSpPr>
            <a:spLocks noGrp="1" noChangeArrowheads="1"/>
          </p:cNvSpPr>
          <p:nvPr>
            <p:ph type="body" idx="1"/>
          </p:nvPr>
        </p:nvSpPr>
        <p:spPr/>
        <p:txBody>
          <a:bodyPr/>
          <a:lstStyle/>
          <a:p>
            <a:endParaRPr lang="zh-CN" altLang="zh-CN"/>
          </a:p>
        </p:txBody>
      </p:sp>
      <p:graphicFrame>
        <p:nvGraphicFramePr>
          <p:cNvPr id="47108" name="Object 6"/>
          <p:cNvGraphicFramePr>
            <a:graphicFrameLocks noChangeAspect="1"/>
          </p:cNvGraphicFramePr>
          <p:nvPr/>
        </p:nvGraphicFramePr>
        <p:xfrm>
          <a:off x="2289175" y="2782570"/>
          <a:ext cx="4679950" cy="581025"/>
        </p:xfrm>
        <a:graphic>
          <a:graphicData uri="http://schemas.openxmlformats.org/presentationml/2006/ole">
            <mc:AlternateContent xmlns:mc="http://schemas.openxmlformats.org/markup-compatibility/2006">
              <mc:Choice xmlns:v="urn:schemas-microsoft-com:vml" Requires="v">
                <p:oleObj spid="_x0000_s25602" r:id="rId3" imgW="1841500" imgH="228600" progId="Equation.3">
                  <p:embed/>
                </p:oleObj>
              </mc:Choice>
              <mc:Fallback>
                <p:oleObj r:id="rId3" imgW="1841500" imgH="228600" progId="Equation.3">
                  <p:embed/>
                  <p:pic>
                    <p:nvPicPr>
                      <p:cNvPr id="0" name="图片 3105"/>
                      <p:cNvPicPr/>
                      <p:nvPr/>
                    </p:nvPicPr>
                    <p:blipFill>
                      <a:blip r:embed="rId4"/>
                      <a:stretch>
                        <a:fillRect/>
                      </a:stretch>
                    </p:blipFill>
                    <p:spPr>
                      <a:xfrm>
                        <a:off x="2289175" y="2782570"/>
                        <a:ext cx="4679950" cy="581025"/>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 </a:t>
            </a:r>
            <a:r>
              <a:rPr lang="zh-CN" altLang="en-US" dirty="0">
                <a:sym typeface="+mn-ea"/>
              </a:rPr>
              <a:t>市区准平滑地形的信号中值。</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如果发射机送至天线的发射功率为</a:t>
            </a:r>
            <a:r>
              <a:rPr lang="en-US" altLang="zh-CN" i="1" dirty="0">
                <a:sym typeface="+mn-ea"/>
              </a:rPr>
              <a:t>P</a:t>
            </a:r>
            <a:r>
              <a:rPr lang="en-US" altLang="zh-CN" baseline="-25000" dirty="0">
                <a:sym typeface="+mn-ea"/>
              </a:rPr>
              <a:t>T</a:t>
            </a:r>
            <a:r>
              <a:rPr lang="zh-CN" altLang="en-US" dirty="0">
                <a:sym typeface="+mn-ea"/>
              </a:rPr>
              <a:t>，则市区准平滑地形接收功率中值</a:t>
            </a:r>
            <a:r>
              <a:rPr lang="en-US" altLang="zh-CN" i="1" dirty="0">
                <a:sym typeface="+mn-ea"/>
              </a:rPr>
              <a:t>P</a:t>
            </a:r>
            <a:r>
              <a:rPr lang="en-US" altLang="zh-CN" baseline="-25000" dirty="0">
                <a:sym typeface="+mn-ea"/>
              </a:rPr>
              <a:t>P</a:t>
            </a:r>
            <a:r>
              <a:rPr lang="zh-CN" altLang="en-US" dirty="0">
                <a:sym typeface="+mn-ea"/>
              </a:rPr>
              <a:t>为 </a:t>
            </a:r>
            <a:r>
              <a:rPr lang="zh-CN" altLang="en-US" dirty="0"/>
              <a:t/>
            </a:r>
            <a:br>
              <a:rPr lang="zh-CN" altLang="en-US" dirty="0"/>
            </a:br>
            <a:endParaRPr lang="zh-CN" altLang="en-US" dirty="0">
              <a:sym typeface="+mn-ea"/>
            </a:endParaRPr>
          </a:p>
        </p:txBody>
      </p:sp>
      <p:sp>
        <p:nvSpPr>
          <p:cNvPr id="420867" name="Rectangle 3"/>
          <p:cNvSpPr>
            <a:spLocks noGrp="1" noChangeArrowheads="1"/>
          </p:cNvSpPr>
          <p:nvPr>
            <p:ph type="body" idx="1"/>
          </p:nvPr>
        </p:nvSpPr>
        <p:spPr/>
        <p:txBody>
          <a:bodyPr/>
          <a:lstStyle/>
          <a:p>
            <a:endParaRPr lang="zh-CN" altLang="zh-CN"/>
          </a:p>
        </p:txBody>
      </p:sp>
      <p:graphicFrame>
        <p:nvGraphicFramePr>
          <p:cNvPr id="47110" name="Object 9"/>
          <p:cNvGraphicFramePr>
            <a:graphicFrameLocks noChangeAspect="1"/>
          </p:cNvGraphicFramePr>
          <p:nvPr/>
        </p:nvGraphicFramePr>
        <p:xfrm>
          <a:off x="1333500" y="1967865"/>
          <a:ext cx="6591300" cy="509588"/>
        </p:xfrm>
        <a:graphic>
          <a:graphicData uri="http://schemas.openxmlformats.org/presentationml/2006/ole">
            <mc:AlternateContent xmlns:mc="http://schemas.openxmlformats.org/markup-compatibility/2006">
              <mc:Choice xmlns:v="urn:schemas-microsoft-com:vml" Requires="v">
                <p:oleObj spid="_x0000_s26627" r:id="rId3" imgW="2451100" imgH="190500" progId="Equation.3">
                  <p:embed/>
                </p:oleObj>
              </mc:Choice>
              <mc:Fallback>
                <p:oleObj r:id="rId3" imgW="2451100" imgH="190500" progId="Equation.3">
                  <p:embed/>
                  <p:pic>
                    <p:nvPicPr>
                      <p:cNvPr id="0" name="图片 3106"/>
                      <p:cNvPicPr/>
                      <p:nvPr/>
                    </p:nvPicPr>
                    <p:blipFill>
                      <a:blip r:embed="rId4"/>
                      <a:stretch>
                        <a:fillRect/>
                      </a:stretch>
                    </p:blipFill>
                    <p:spPr>
                      <a:xfrm>
                        <a:off x="1333500" y="1967865"/>
                        <a:ext cx="6591300" cy="509588"/>
                      </a:xfrm>
                      <a:prstGeom prst="rect">
                        <a:avLst/>
                      </a:prstGeom>
                      <a:noFill/>
                      <a:ln w="38100">
                        <a:noFill/>
                        <a:miter/>
                      </a:ln>
                    </p:spPr>
                  </p:pic>
                </p:oleObj>
              </mc:Fallback>
            </mc:AlternateContent>
          </a:graphicData>
        </a:graphic>
      </p:graphicFrame>
      <p:graphicFrame>
        <p:nvGraphicFramePr>
          <p:cNvPr id="47112" name="Object 11"/>
          <p:cNvGraphicFramePr>
            <a:graphicFrameLocks noChangeAspect="1"/>
          </p:cNvGraphicFramePr>
          <p:nvPr/>
        </p:nvGraphicFramePr>
        <p:xfrm>
          <a:off x="735648" y="4368800"/>
          <a:ext cx="7786687" cy="458788"/>
        </p:xfrm>
        <a:graphic>
          <a:graphicData uri="http://schemas.openxmlformats.org/presentationml/2006/ole">
            <mc:AlternateContent xmlns:mc="http://schemas.openxmlformats.org/markup-compatibility/2006">
              <mc:Choice xmlns:v="urn:schemas-microsoft-com:vml" Requires="v">
                <p:oleObj spid="_x0000_s26628" r:id="rId5" imgW="3238500" imgH="190500" progId="Equation.3">
                  <p:embed/>
                </p:oleObj>
              </mc:Choice>
              <mc:Fallback>
                <p:oleObj r:id="rId5" imgW="3238500" imgH="190500" progId="Equation.3">
                  <p:embed/>
                  <p:pic>
                    <p:nvPicPr>
                      <p:cNvPr id="0" name="图片 3107"/>
                      <p:cNvPicPr/>
                      <p:nvPr/>
                    </p:nvPicPr>
                    <p:blipFill>
                      <a:blip r:embed="rId6"/>
                      <a:stretch>
                        <a:fillRect/>
                      </a:stretch>
                    </p:blipFill>
                    <p:spPr>
                      <a:xfrm>
                        <a:off x="735648" y="4368800"/>
                        <a:ext cx="7786687" cy="458788"/>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任意地形地物情况下的信号中值。 </a:t>
            </a:r>
            <a:r>
              <a:rPr lang="zh-CN" altLang="en-US" dirty="0"/>
              <a:t/>
            </a:r>
            <a:br>
              <a:rPr lang="zh-CN" altLang="en-US" dirty="0"/>
            </a:br>
            <a:r>
              <a:rPr lang="zh-CN" altLang="en-US" dirty="0">
                <a:sym typeface="+mn-ea"/>
              </a:rPr>
              <a:t>      任意地形地物情况下的传播信号中值</a:t>
            </a:r>
            <a:r>
              <a:rPr lang="en-US" altLang="zh-CN" i="1" dirty="0">
                <a:sym typeface="+mn-ea"/>
              </a:rPr>
              <a:t>L</a:t>
            </a:r>
            <a:r>
              <a:rPr lang="en-US" altLang="zh-CN" baseline="-25000" dirty="0">
                <a:sym typeface="+mn-ea"/>
              </a:rPr>
              <a:t>A</a:t>
            </a:r>
            <a:r>
              <a:rPr lang="zh-CN" altLang="en-US" dirty="0">
                <a:sym typeface="+mn-ea"/>
              </a:rPr>
              <a:t>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i="1" dirty="0">
                <a:sym typeface="+mn-ea"/>
              </a:rPr>
              <a:t>L</a:t>
            </a:r>
            <a:r>
              <a:rPr lang="en-US" altLang="zh-CN" baseline="-25000" dirty="0">
                <a:sym typeface="+mn-ea"/>
              </a:rPr>
              <a:t>T</a:t>
            </a:r>
            <a:r>
              <a:rPr lang="zh-CN" altLang="en-US" dirty="0">
                <a:sym typeface="+mn-ea"/>
              </a:rPr>
              <a:t>为准平滑地形市区的传播衰耗中值；</a:t>
            </a:r>
            <a:r>
              <a:rPr lang="en-US" altLang="zh-CN" i="1" dirty="0">
                <a:sym typeface="+mn-ea"/>
              </a:rPr>
              <a:t>K</a:t>
            </a:r>
            <a:r>
              <a:rPr lang="en-US" altLang="zh-CN" baseline="-25000" dirty="0">
                <a:sym typeface="+mn-ea"/>
              </a:rPr>
              <a:t>T</a:t>
            </a:r>
            <a:r>
              <a:rPr lang="zh-CN" altLang="en-US" dirty="0">
                <a:sym typeface="+mn-ea"/>
              </a:rPr>
              <a:t>为地形地物修正因子。 </a:t>
            </a:r>
            <a:br>
              <a:rPr lang="zh-CN" altLang="en-US" dirty="0">
                <a:sym typeface="+mn-ea"/>
              </a:rPr>
            </a:br>
            <a:r>
              <a:rPr lang="zh-CN" altLang="en-US" dirty="0">
                <a:sym typeface="+mn-ea"/>
              </a:rPr>
              <a:t>　　</a:t>
            </a:r>
            <a:r>
              <a:rPr lang="en-US" altLang="zh-CN" i="1" dirty="0">
                <a:sym typeface="+mn-ea"/>
              </a:rPr>
              <a:t>K</a:t>
            </a:r>
            <a:r>
              <a:rPr lang="en-US" altLang="zh-CN" baseline="-25000" dirty="0">
                <a:sym typeface="+mn-ea"/>
              </a:rPr>
              <a:t>T</a:t>
            </a:r>
            <a:r>
              <a:rPr lang="zh-CN" altLang="en-US" dirty="0">
                <a:sym typeface="+mn-ea"/>
              </a:rPr>
              <a:t>由如下项目构成：</a:t>
            </a:r>
          </a:p>
        </p:txBody>
      </p:sp>
      <p:sp>
        <p:nvSpPr>
          <p:cNvPr id="421891" name="Rectangle 3"/>
          <p:cNvSpPr>
            <a:spLocks noGrp="1" noChangeArrowheads="1"/>
          </p:cNvSpPr>
          <p:nvPr>
            <p:ph type="body" idx="1"/>
          </p:nvPr>
        </p:nvSpPr>
        <p:spPr/>
        <p:txBody>
          <a:bodyPr/>
          <a:lstStyle/>
          <a:p>
            <a:endParaRPr lang="zh-CN" altLang="zh-CN"/>
          </a:p>
        </p:txBody>
      </p:sp>
      <p:graphicFrame>
        <p:nvGraphicFramePr>
          <p:cNvPr id="48131" name="Object 5"/>
          <p:cNvGraphicFramePr>
            <a:graphicFrameLocks noChangeAspect="1"/>
          </p:cNvGraphicFramePr>
          <p:nvPr/>
        </p:nvGraphicFramePr>
        <p:xfrm>
          <a:off x="3344228" y="2291715"/>
          <a:ext cx="2109787" cy="528638"/>
        </p:xfrm>
        <a:graphic>
          <a:graphicData uri="http://schemas.openxmlformats.org/presentationml/2006/ole">
            <mc:AlternateContent xmlns:mc="http://schemas.openxmlformats.org/markup-compatibility/2006">
              <mc:Choice xmlns:v="urn:schemas-microsoft-com:vml" Requires="v">
                <p:oleObj spid="_x0000_s27651" r:id="rId3" imgW="761365" imgH="190500" progId="Equation.3">
                  <p:embed/>
                </p:oleObj>
              </mc:Choice>
              <mc:Fallback>
                <p:oleObj r:id="rId3" imgW="761365" imgH="190500" progId="Equation.3">
                  <p:embed/>
                  <p:pic>
                    <p:nvPicPr>
                      <p:cNvPr id="0" name="图片 3108"/>
                      <p:cNvPicPr/>
                      <p:nvPr/>
                    </p:nvPicPr>
                    <p:blipFill>
                      <a:blip r:embed="rId4"/>
                      <a:stretch>
                        <a:fillRect/>
                      </a:stretch>
                    </p:blipFill>
                    <p:spPr>
                      <a:xfrm>
                        <a:off x="3344228" y="2291715"/>
                        <a:ext cx="2109787" cy="528638"/>
                      </a:xfrm>
                      <a:prstGeom prst="rect">
                        <a:avLst/>
                      </a:prstGeom>
                      <a:noFill/>
                      <a:ln w="38100">
                        <a:noFill/>
                        <a:miter/>
                      </a:ln>
                    </p:spPr>
                  </p:pic>
                </p:oleObj>
              </mc:Fallback>
            </mc:AlternateContent>
          </a:graphicData>
        </a:graphic>
      </p:graphicFrame>
      <p:graphicFrame>
        <p:nvGraphicFramePr>
          <p:cNvPr id="48133" name="Object 7"/>
          <p:cNvGraphicFramePr>
            <a:graphicFrameLocks noChangeAspect="1"/>
          </p:cNvGraphicFramePr>
          <p:nvPr/>
        </p:nvGraphicFramePr>
        <p:xfrm>
          <a:off x="1204913" y="4709795"/>
          <a:ext cx="6734175" cy="566738"/>
        </p:xfrm>
        <a:graphic>
          <a:graphicData uri="http://schemas.openxmlformats.org/presentationml/2006/ole">
            <mc:AlternateContent xmlns:mc="http://schemas.openxmlformats.org/markup-compatibility/2006">
              <mc:Choice xmlns:v="urn:schemas-microsoft-com:vml" Requires="v">
                <p:oleObj spid="_x0000_s27652" r:id="rId5" imgW="2565400" imgH="215900" progId="Equation.3">
                  <p:embed/>
                </p:oleObj>
              </mc:Choice>
              <mc:Fallback>
                <p:oleObj r:id="rId5" imgW="2565400" imgH="215900" progId="Equation.3">
                  <p:embed/>
                  <p:pic>
                    <p:nvPicPr>
                      <p:cNvPr id="0" name="图片 3109"/>
                      <p:cNvPicPr/>
                      <p:nvPr/>
                    </p:nvPicPr>
                    <p:blipFill>
                      <a:blip r:embed="rId6"/>
                      <a:stretch>
                        <a:fillRect/>
                      </a:stretch>
                    </p:blipFill>
                    <p:spPr>
                      <a:xfrm>
                        <a:off x="1204913" y="4709795"/>
                        <a:ext cx="6734175" cy="566738"/>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p:txBody>
          <a:bodyPr/>
          <a:lstStyle/>
          <a:p>
            <a:r>
              <a:rPr lang="zh-CN" altLang="en-US" dirty="0">
                <a:sym typeface="+mn-ea"/>
              </a:rPr>
              <a:t>图</a:t>
            </a:r>
            <a:r>
              <a:rPr lang="en-US" altLang="zh-CN" dirty="0">
                <a:sym typeface="+mn-ea"/>
              </a:rPr>
              <a:t>3-2   </a:t>
            </a:r>
            <a:r>
              <a:rPr lang="zh-CN" altLang="en-US" dirty="0">
                <a:sym typeface="+mn-ea"/>
              </a:rPr>
              <a:t>视距传播的极限距离</a:t>
            </a:r>
            <a:endParaRPr lang="zh-CN" altLang="zh-CN"/>
          </a:p>
        </p:txBody>
      </p:sp>
      <p:pic>
        <p:nvPicPr>
          <p:cNvPr id="6148" name="Picture 9" descr="3-2"/>
          <p:cNvPicPr>
            <a:picLocks noChangeAspect="1"/>
          </p:cNvPicPr>
          <p:nvPr>
            <p:custDataLst>
              <p:tags r:id="rId1"/>
            </p:custDataLst>
          </p:nvPr>
        </p:nvPicPr>
        <p:blipFill>
          <a:blip r:embed="rId3"/>
          <a:stretch>
            <a:fillRect/>
          </a:stretch>
        </p:blipFill>
        <p:spPr>
          <a:xfrm>
            <a:off x="2002155" y="1310640"/>
            <a:ext cx="5253990" cy="408368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根据实际的地形地物情况，</a:t>
            </a:r>
            <a:r>
              <a:rPr lang="en-US" altLang="zh-CN" i="1" dirty="0">
                <a:sym typeface="+mn-ea"/>
              </a:rPr>
              <a:t>K</a:t>
            </a:r>
            <a:r>
              <a:rPr lang="en-US" altLang="zh-CN" baseline="-25000" dirty="0">
                <a:sym typeface="+mn-ea"/>
              </a:rPr>
              <a:t>T</a:t>
            </a:r>
            <a:r>
              <a:rPr lang="zh-CN" altLang="en-US" dirty="0">
                <a:sym typeface="+mn-ea"/>
              </a:rPr>
              <a:t>因子可能只有其中的某几项或为零。例如，传播路径是开阔区、斜坡地形，则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其余各项为零。其他情况可以类推。</a:t>
            </a:r>
            <a:r>
              <a:rPr lang="zh-CN" altLang="en-US" dirty="0"/>
              <a:t/>
            </a:r>
            <a:br>
              <a:rPr lang="zh-CN" altLang="en-US" dirty="0"/>
            </a:br>
            <a:endParaRPr lang="zh-CN" altLang="zh-CN"/>
          </a:p>
        </p:txBody>
      </p:sp>
      <p:sp>
        <p:nvSpPr>
          <p:cNvPr id="422915" name="Rectangle 3"/>
          <p:cNvSpPr>
            <a:spLocks noGrp="1" noChangeArrowheads="1"/>
          </p:cNvSpPr>
          <p:nvPr>
            <p:ph type="body" idx="1"/>
          </p:nvPr>
        </p:nvSpPr>
        <p:spPr/>
        <p:txBody>
          <a:bodyPr/>
          <a:lstStyle/>
          <a:p>
            <a:endParaRPr lang="zh-CN" altLang="zh-CN"/>
          </a:p>
        </p:txBody>
      </p:sp>
      <p:graphicFrame>
        <p:nvGraphicFramePr>
          <p:cNvPr id="49155" name="Object 5"/>
          <p:cNvGraphicFramePr>
            <a:graphicFrameLocks noChangeAspect="1"/>
          </p:cNvGraphicFramePr>
          <p:nvPr/>
        </p:nvGraphicFramePr>
        <p:xfrm>
          <a:off x="2604135" y="2350770"/>
          <a:ext cx="2468880" cy="666750"/>
        </p:xfrm>
        <a:graphic>
          <a:graphicData uri="http://schemas.openxmlformats.org/presentationml/2006/ole">
            <mc:AlternateContent xmlns:mc="http://schemas.openxmlformats.org/markup-compatibility/2006">
              <mc:Choice xmlns:v="urn:schemas-microsoft-com:vml" Requires="v">
                <p:oleObj spid="_x0000_s28674" r:id="rId3" imgW="799465" imgH="215900" progId="Equation.3">
                  <p:embed/>
                </p:oleObj>
              </mc:Choice>
              <mc:Fallback>
                <p:oleObj r:id="rId3" imgW="799465" imgH="215900" progId="Equation.3">
                  <p:embed/>
                  <p:pic>
                    <p:nvPicPr>
                      <p:cNvPr id="0" name="图片 3110"/>
                      <p:cNvPicPr/>
                      <p:nvPr/>
                    </p:nvPicPr>
                    <p:blipFill>
                      <a:blip r:embed="rId4"/>
                      <a:stretch>
                        <a:fillRect/>
                      </a:stretch>
                    </p:blipFill>
                    <p:spPr>
                      <a:xfrm>
                        <a:off x="2604135" y="2350770"/>
                        <a:ext cx="2468880" cy="666750"/>
                      </a:xfrm>
                      <a:prstGeom prst="rect">
                        <a:avLst/>
                      </a:prstGeom>
                      <a:noFill/>
                      <a:ln w="38100">
                        <a:noFill/>
                        <a:miter/>
                      </a:ln>
                    </p:spPr>
                  </p:pic>
                </p:oleObj>
              </mc:Fallback>
            </mc:AlternateContent>
          </a:graphicData>
        </a:graphic>
      </p:graphicFrame>
      <p:sp>
        <p:nvSpPr>
          <p:cNvPr id="49158" name="Text Box 8"/>
          <p:cNvSpPr txBox="1"/>
          <p:nvPr/>
        </p:nvSpPr>
        <p:spPr>
          <a:xfrm>
            <a:off x="6785610" y="24003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任意地形地物情况下接收信号的功率中值</a:t>
            </a:r>
            <a:r>
              <a:rPr lang="en-US" altLang="zh-CN" i="1" dirty="0">
                <a:sym typeface="+mn-ea"/>
              </a:rPr>
              <a:t>P</a:t>
            </a:r>
            <a:r>
              <a:rPr lang="en-US" altLang="zh-CN" baseline="-25000" dirty="0">
                <a:sym typeface="+mn-ea"/>
              </a:rPr>
              <a:t>PC</a:t>
            </a:r>
            <a:r>
              <a:rPr lang="zh-CN" altLang="en-US" dirty="0">
                <a:sym typeface="+mn-ea"/>
              </a:rPr>
              <a:t>是以市区准平滑地形的接收功率中值</a:t>
            </a:r>
            <a:r>
              <a:rPr lang="en-US" altLang="zh-CN" i="1" dirty="0">
                <a:sym typeface="+mn-ea"/>
              </a:rPr>
              <a:t>P</a:t>
            </a:r>
            <a:r>
              <a:rPr lang="en-US" altLang="zh-CN" baseline="-25000" dirty="0">
                <a:sym typeface="+mn-ea"/>
              </a:rPr>
              <a:t>P</a:t>
            </a:r>
            <a:r>
              <a:rPr lang="zh-CN" altLang="en-US" dirty="0">
                <a:sym typeface="+mn-ea"/>
              </a:rPr>
              <a:t>为基础，加上地形地物修正因子</a:t>
            </a:r>
            <a:r>
              <a:rPr lang="en-US" altLang="zh-CN" i="1" dirty="0">
                <a:sym typeface="+mn-ea"/>
              </a:rPr>
              <a:t>K</a:t>
            </a:r>
            <a:r>
              <a:rPr lang="en-US" altLang="zh-CN" baseline="-25000" dirty="0">
                <a:sym typeface="+mn-ea"/>
              </a:rPr>
              <a:t>T</a:t>
            </a:r>
            <a:r>
              <a:rPr lang="zh-CN" altLang="en-US" dirty="0">
                <a:sym typeface="+mn-ea"/>
              </a:rPr>
              <a:t>， 即 </a:t>
            </a:r>
            <a:r>
              <a:rPr lang="zh-CN" altLang="en-US" dirty="0"/>
              <a:t/>
            </a:r>
            <a:br>
              <a:rPr lang="zh-CN" altLang="en-US" dirty="0"/>
            </a:br>
            <a:endParaRPr lang="zh-CN" altLang="zh-CN"/>
          </a:p>
        </p:txBody>
      </p:sp>
      <p:sp>
        <p:nvSpPr>
          <p:cNvPr id="423939" name="Rectangle 3"/>
          <p:cNvSpPr>
            <a:spLocks noGrp="1" noChangeArrowheads="1"/>
          </p:cNvSpPr>
          <p:nvPr>
            <p:ph type="body" idx="1"/>
          </p:nvPr>
        </p:nvSpPr>
        <p:spPr/>
        <p:txBody>
          <a:bodyPr/>
          <a:lstStyle/>
          <a:p>
            <a:endParaRPr lang="zh-CN" altLang="zh-CN"/>
          </a:p>
        </p:txBody>
      </p:sp>
      <p:graphicFrame>
        <p:nvGraphicFramePr>
          <p:cNvPr id="49157" name="Object 7"/>
          <p:cNvGraphicFramePr>
            <a:graphicFrameLocks noChangeAspect="1"/>
          </p:cNvGraphicFramePr>
          <p:nvPr/>
        </p:nvGraphicFramePr>
        <p:xfrm>
          <a:off x="2287905" y="2994660"/>
          <a:ext cx="2703195" cy="715645"/>
        </p:xfrm>
        <a:graphic>
          <a:graphicData uri="http://schemas.openxmlformats.org/presentationml/2006/ole">
            <mc:AlternateContent xmlns:mc="http://schemas.openxmlformats.org/markup-compatibility/2006">
              <mc:Choice xmlns:v="urn:schemas-microsoft-com:vml" Requires="v">
                <p:oleObj spid="_x0000_s29698" r:id="rId3" imgW="862965" imgH="228600" progId="Equation.3">
                  <p:embed/>
                </p:oleObj>
              </mc:Choice>
              <mc:Fallback>
                <p:oleObj r:id="rId3" imgW="862965" imgH="228600" progId="Equation.3">
                  <p:embed/>
                  <p:pic>
                    <p:nvPicPr>
                      <p:cNvPr id="0" name="图片 3111"/>
                      <p:cNvPicPr/>
                      <p:nvPr/>
                    </p:nvPicPr>
                    <p:blipFill>
                      <a:blip r:embed="rId4"/>
                      <a:stretch>
                        <a:fillRect/>
                      </a:stretch>
                    </p:blipFill>
                    <p:spPr>
                      <a:xfrm>
                        <a:off x="2287905" y="2994660"/>
                        <a:ext cx="2703195" cy="715645"/>
                      </a:xfrm>
                      <a:prstGeom prst="rect">
                        <a:avLst/>
                      </a:prstGeom>
                      <a:noFill/>
                      <a:ln w="38100">
                        <a:noFill/>
                        <a:miter/>
                      </a:ln>
                    </p:spPr>
                  </p:pic>
                </p:oleObj>
              </mc:Fallback>
            </mc:AlternateContent>
          </a:graphicData>
        </a:graphic>
      </p:graphicFrame>
      <p:sp>
        <p:nvSpPr>
          <p:cNvPr id="49159" name="Text Box 9"/>
          <p:cNvSpPr txBox="1"/>
          <p:nvPr/>
        </p:nvSpPr>
        <p:spPr>
          <a:xfrm>
            <a:off x="6680200" y="3113405"/>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a:t>
            </a:r>
            <a:r>
              <a:rPr lang="zh-CN" altLang="en-US" b="1" dirty="0">
                <a:sym typeface="+mn-ea"/>
              </a:rPr>
              <a:t>例</a:t>
            </a:r>
            <a:r>
              <a:rPr lang="en-US" altLang="zh-CN" b="1" dirty="0">
                <a:sym typeface="+mn-ea"/>
              </a:rPr>
              <a:t>3-3</a:t>
            </a:r>
            <a:r>
              <a:rPr lang="en-US" altLang="zh-CN" dirty="0">
                <a:sym typeface="+mn-ea"/>
              </a:rPr>
              <a:t> </a:t>
            </a:r>
            <a:r>
              <a:rPr lang="zh-CN" altLang="en-US" dirty="0">
                <a:sym typeface="+mn-ea"/>
              </a:rPr>
              <a:t>某一移动电话系统，工作频率为</a:t>
            </a:r>
            <a:r>
              <a:rPr lang="en-US" altLang="zh-CN" dirty="0">
                <a:sym typeface="+mn-ea"/>
              </a:rPr>
              <a:t>450 MHz</a:t>
            </a:r>
            <a:r>
              <a:rPr lang="zh-CN" altLang="en-US" dirty="0">
                <a:sym typeface="+mn-ea"/>
              </a:rPr>
              <a:t>，基站天线高度为</a:t>
            </a:r>
            <a:r>
              <a:rPr lang="en-US" altLang="zh-CN" dirty="0">
                <a:sym typeface="+mn-ea"/>
              </a:rPr>
              <a:t>70 m</a:t>
            </a:r>
            <a:r>
              <a:rPr lang="zh-CN" altLang="en-US" dirty="0">
                <a:sym typeface="+mn-ea"/>
              </a:rPr>
              <a:t>，移动台天线高度为</a:t>
            </a:r>
            <a:r>
              <a:rPr lang="en-US" altLang="zh-CN" dirty="0">
                <a:sym typeface="+mn-ea"/>
              </a:rPr>
              <a:t>1.5 m</a:t>
            </a:r>
            <a:r>
              <a:rPr lang="zh-CN" altLang="en-US" dirty="0">
                <a:sym typeface="+mn-ea"/>
              </a:rPr>
              <a:t>，在市区工作，传播路径为准平滑地形，通信距离为</a:t>
            </a:r>
            <a:r>
              <a:rPr lang="en-US" altLang="zh-CN" dirty="0">
                <a:sym typeface="+mn-ea"/>
              </a:rPr>
              <a:t>20 km</a:t>
            </a:r>
            <a:r>
              <a:rPr lang="zh-CN" altLang="en-US" dirty="0">
                <a:sym typeface="+mn-ea"/>
              </a:rPr>
              <a:t>，求传播路径的衰耗中值。</a:t>
            </a:r>
            <a:r>
              <a:rPr lang="zh-CN" altLang="en-US" dirty="0"/>
              <a:t/>
            </a:r>
            <a:br>
              <a:rPr lang="zh-CN" altLang="en-US" dirty="0"/>
            </a:br>
            <a:r>
              <a:rPr lang="zh-CN" altLang="en-US" b="1" dirty="0">
                <a:sym typeface="+mn-ea"/>
              </a:rPr>
              <a:t>        解</a:t>
            </a:r>
            <a:r>
              <a:rPr lang="zh-CN" altLang="en-US" dirty="0">
                <a:sym typeface="+mn-ea"/>
              </a:rPr>
              <a:t>   </a:t>
            </a:r>
            <a:r>
              <a:rPr lang="en-US" altLang="zh-CN" dirty="0">
                <a:sym typeface="+mn-ea"/>
              </a:rPr>
              <a:t>(1) </a:t>
            </a:r>
            <a:r>
              <a:rPr lang="zh-CN" altLang="en-US" dirty="0">
                <a:sym typeface="+mn-ea"/>
              </a:rPr>
              <a:t>自由空间的传播衰耗</a:t>
            </a:r>
            <a:r>
              <a:rPr lang="en-US" altLang="zh-CN" dirty="0">
                <a:sym typeface="+mn-ea"/>
              </a:rPr>
              <a:t>: </a:t>
            </a:r>
            <a:r>
              <a:rPr lang="en-US" altLang="zh-CN" dirty="0"/>
              <a:t/>
            </a:r>
            <a:br>
              <a:rPr lang="en-US" altLang="zh-CN" dirty="0"/>
            </a:br>
            <a:endParaRPr lang="zh-CN" altLang="zh-CN"/>
          </a:p>
        </p:txBody>
      </p:sp>
      <p:sp>
        <p:nvSpPr>
          <p:cNvPr id="424963" name="Rectangle 3"/>
          <p:cNvSpPr>
            <a:spLocks noGrp="1" noChangeArrowheads="1"/>
          </p:cNvSpPr>
          <p:nvPr>
            <p:ph type="body" idx="1"/>
          </p:nvPr>
        </p:nvSpPr>
        <p:spPr/>
        <p:txBody>
          <a:bodyPr/>
          <a:lstStyle/>
          <a:p>
            <a:endParaRPr lang="zh-CN" altLang="zh-CN"/>
          </a:p>
        </p:txBody>
      </p:sp>
      <p:graphicFrame>
        <p:nvGraphicFramePr>
          <p:cNvPr id="50179" name="Object 5"/>
          <p:cNvGraphicFramePr>
            <a:graphicFrameLocks noChangeAspect="1"/>
          </p:cNvGraphicFramePr>
          <p:nvPr/>
        </p:nvGraphicFramePr>
        <p:xfrm>
          <a:off x="2146300" y="3800475"/>
          <a:ext cx="4965700" cy="1612900"/>
        </p:xfrm>
        <a:graphic>
          <a:graphicData uri="http://schemas.openxmlformats.org/presentationml/2006/ole">
            <mc:AlternateContent xmlns:mc="http://schemas.openxmlformats.org/markup-compatibility/2006">
              <mc:Choice xmlns:v="urn:schemas-microsoft-com:vml" Requires="v">
                <p:oleObj spid="_x0000_s30722" r:id="rId3" imgW="1993900" imgH="647700" progId="Equation.3">
                  <p:embed/>
                </p:oleObj>
              </mc:Choice>
              <mc:Fallback>
                <p:oleObj r:id="rId3" imgW="1993900" imgH="647700" progId="Equation.3">
                  <p:embed/>
                  <p:pic>
                    <p:nvPicPr>
                      <p:cNvPr id="0" name="图片 3112"/>
                      <p:cNvPicPr/>
                      <p:nvPr/>
                    </p:nvPicPr>
                    <p:blipFill>
                      <a:blip r:embed="rId4"/>
                      <a:stretch>
                        <a:fillRect/>
                      </a:stretch>
                    </p:blipFill>
                    <p:spPr>
                      <a:xfrm>
                        <a:off x="2146300" y="3800475"/>
                        <a:ext cx="4965700" cy="1612900"/>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 (2) </a:t>
            </a:r>
            <a:r>
              <a:rPr lang="zh-CN" altLang="en-US" dirty="0">
                <a:sym typeface="+mn-ea"/>
              </a:rPr>
              <a:t>市区准平滑地形的衰耗中值。</a:t>
            </a:r>
            <a:r>
              <a:rPr lang="zh-CN" altLang="en-US" dirty="0"/>
              <a:t/>
            </a:r>
            <a:br>
              <a:rPr lang="zh-CN" altLang="en-US" dirty="0"/>
            </a:br>
            <a:r>
              <a:rPr lang="zh-CN" altLang="en-US" dirty="0">
                <a:sym typeface="+mn-ea"/>
              </a:rPr>
              <a:t>     由图</a:t>
            </a:r>
            <a:r>
              <a:rPr lang="en-US" altLang="zh-CN" dirty="0">
                <a:sym typeface="+mn-ea"/>
              </a:rPr>
              <a:t>3-6</a:t>
            </a:r>
            <a:r>
              <a:rPr lang="zh-CN" altLang="en-US" dirty="0">
                <a:sym typeface="+mn-ea"/>
              </a:rPr>
              <a:t>查得</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由图</a:t>
            </a:r>
            <a:r>
              <a:rPr lang="en-US" altLang="zh-CN" dirty="0">
                <a:sym typeface="+mn-ea"/>
              </a:rPr>
              <a:t>3-7</a:t>
            </a:r>
            <a:r>
              <a:rPr lang="zh-CN" altLang="en-US" dirty="0">
                <a:sym typeface="+mn-ea"/>
              </a:rPr>
              <a:t>查得</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由图</a:t>
            </a:r>
            <a:r>
              <a:rPr lang="en-US" altLang="zh-CN" dirty="0">
                <a:sym typeface="+mn-ea"/>
              </a:rPr>
              <a:t>3-8</a:t>
            </a:r>
            <a:r>
              <a:rPr lang="zh-CN" altLang="en-US" dirty="0">
                <a:sym typeface="+mn-ea"/>
              </a:rPr>
              <a:t>查得</a:t>
            </a:r>
          </a:p>
        </p:txBody>
      </p:sp>
      <p:sp>
        <p:nvSpPr>
          <p:cNvPr id="425987" name="Rectangle 3"/>
          <p:cNvSpPr>
            <a:spLocks noGrp="1" noChangeArrowheads="1"/>
          </p:cNvSpPr>
          <p:nvPr>
            <p:ph type="body" idx="1"/>
          </p:nvPr>
        </p:nvSpPr>
        <p:spPr/>
        <p:txBody>
          <a:bodyPr/>
          <a:lstStyle/>
          <a:p>
            <a:endParaRPr lang="zh-CN" altLang="zh-CN"/>
          </a:p>
        </p:txBody>
      </p:sp>
      <p:graphicFrame>
        <p:nvGraphicFramePr>
          <p:cNvPr id="51203" name="Object 5"/>
          <p:cNvGraphicFramePr>
            <a:graphicFrameLocks noChangeAspect="1"/>
          </p:cNvGraphicFramePr>
          <p:nvPr/>
        </p:nvGraphicFramePr>
        <p:xfrm>
          <a:off x="2276475" y="2325688"/>
          <a:ext cx="4695825" cy="496887"/>
        </p:xfrm>
        <a:graphic>
          <a:graphicData uri="http://schemas.openxmlformats.org/presentationml/2006/ole">
            <mc:AlternateContent xmlns:mc="http://schemas.openxmlformats.org/markup-compatibility/2006">
              <mc:Choice xmlns:v="urn:schemas-microsoft-com:vml" Requires="v">
                <p:oleObj spid="_x0000_s31748" r:id="rId3" imgW="1803400" imgH="190500" progId="Equation.3">
                  <p:embed/>
                </p:oleObj>
              </mc:Choice>
              <mc:Fallback>
                <p:oleObj r:id="rId3" imgW="1803400" imgH="190500" progId="Equation.3">
                  <p:embed/>
                  <p:pic>
                    <p:nvPicPr>
                      <p:cNvPr id="0" name="图片 3113"/>
                      <p:cNvPicPr/>
                      <p:nvPr/>
                    </p:nvPicPr>
                    <p:blipFill>
                      <a:blip r:embed="rId4"/>
                      <a:stretch>
                        <a:fillRect/>
                      </a:stretch>
                    </p:blipFill>
                    <p:spPr>
                      <a:xfrm>
                        <a:off x="2276475" y="2325688"/>
                        <a:ext cx="4695825" cy="496887"/>
                      </a:xfrm>
                      <a:prstGeom prst="rect">
                        <a:avLst/>
                      </a:prstGeom>
                      <a:noFill/>
                      <a:ln w="38100">
                        <a:noFill/>
                        <a:miter/>
                      </a:ln>
                    </p:spPr>
                  </p:pic>
                </p:oleObj>
              </mc:Fallback>
            </mc:AlternateContent>
          </a:graphicData>
        </a:graphic>
      </p:graphicFrame>
      <p:graphicFrame>
        <p:nvGraphicFramePr>
          <p:cNvPr id="51205" name="Object 7"/>
          <p:cNvGraphicFramePr>
            <a:graphicFrameLocks noChangeAspect="1"/>
          </p:cNvGraphicFramePr>
          <p:nvPr/>
        </p:nvGraphicFramePr>
        <p:xfrm>
          <a:off x="1983423" y="3491865"/>
          <a:ext cx="5291137" cy="611188"/>
        </p:xfrm>
        <a:graphic>
          <a:graphicData uri="http://schemas.openxmlformats.org/presentationml/2006/ole">
            <mc:AlternateContent xmlns:mc="http://schemas.openxmlformats.org/markup-compatibility/2006">
              <mc:Choice xmlns:v="urn:schemas-microsoft-com:vml" Requires="v">
                <p:oleObj spid="_x0000_s31749" r:id="rId5" imgW="1981200" imgH="228600" progId="Equation.3">
                  <p:embed/>
                </p:oleObj>
              </mc:Choice>
              <mc:Fallback>
                <p:oleObj r:id="rId5" imgW="1981200" imgH="228600" progId="Equation.3">
                  <p:embed/>
                  <p:pic>
                    <p:nvPicPr>
                      <p:cNvPr id="0" name="图片 3114"/>
                      <p:cNvPicPr/>
                      <p:nvPr/>
                    </p:nvPicPr>
                    <p:blipFill>
                      <a:blip r:embed="rId6"/>
                      <a:stretch>
                        <a:fillRect/>
                      </a:stretch>
                    </p:blipFill>
                    <p:spPr>
                      <a:xfrm>
                        <a:off x="1983423" y="3491865"/>
                        <a:ext cx="5291137" cy="611188"/>
                      </a:xfrm>
                      <a:prstGeom prst="rect">
                        <a:avLst/>
                      </a:prstGeom>
                      <a:noFill/>
                      <a:ln w="38100">
                        <a:noFill/>
                        <a:miter/>
                      </a:ln>
                    </p:spPr>
                  </p:pic>
                </p:oleObj>
              </mc:Fallback>
            </mc:AlternateContent>
          </a:graphicData>
        </a:graphic>
      </p:graphicFrame>
      <p:graphicFrame>
        <p:nvGraphicFramePr>
          <p:cNvPr id="51207" name="Object 9"/>
          <p:cNvGraphicFramePr>
            <a:graphicFrameLocks noChangeAspect="1"/>
          </p:cNvGraphicFramePr>
          <p:nvPr/>
        </p:nvGraphicFramePr>
        <p:xfrm>
          <a:off x="1873250" y="5031105"/>
          <a:ext cx="5862638" cy="601663"/>
        </p:xfrm>
        <a:graphic>
          <a:graphicData uri="http://schemas.openxmlformats.org/presentationml/2006/ole">
            <mc:AlternateContent xmlns:mc="http://schemas.openxmlformats.org/markup-compatibility/2006">
              <mc:Choice xmlns:v="urn:schemas-microsoft-com:vml" Requires="v">
                <p:oleObj spid="_x0000_s31750" r:id="rId7" imgW="2094865" imgH="215900" progId="Equation.3">
                  <p:embed/>
                </p:oleObj>
              </mc:Choice>
              <mc:Fallback>
                <p:oleObj r:id="rId7" imgW="2094865" imgH="215900" progId="Equation.3">
                  <p:embed/>
                  <p:pic>
                    <p:nvPicPr>
                      <p:cNvPr id="0" name="图片 3115"/>
                      <p:cNvPicPr/>
                      <p:nvPr/>
                    </p:nvPicPr>
                    <p:blipFill>
                      <a:blip r:embed="rId8"/>
                      <a:stretch>
                        <a:fillRect/>
                      </a:stretch>
                    </p:blipFill>
                    <p:spPr>
                      <a:xfrm>
                        <a:off x="1873250" y="5031105"/>
                        <a:ext cx="5862638" cy="601663"/>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zh-CN"/>
              <a:t/>
            </a:r>
            <a:br>
              <a:rPr lang="zh-CN" altLang="zh-CN"/>
            </a:br>
            <a:r>
              <a:rPr lang="zh-CN" altLang="zh-CN"/>
              <a:t>　　</a:t>
            </a:r>
            <a:r>
              <a:rPr lang="zh-CN" altLang="en-US" b="1" dirty="0">
                <a:sym typeface="+mn-ea"/>
              </a:rPr>
              <a:t>例</a:t>
            </a:r>
            <a:r>
              <a:rPr lang="en-US" altLang="zh-CN" b="1" dirty="0">
                <a:sym typeface="+mn-ea"/>
              </a:rPr>
              <a:t>3-4 </a:t>
            </a:r>
            <a:r>
              <a:rPr lang="zh-CN" altLang="en-US" dirty="0">
                <a:sym typeface="+mn-ea"/>
              </a:rPr>
              <a:t>若上题改为在郊区工作，传播路径是正斜坡，且</a:t>
            </a:r>
            <a:r>
              <a:rPr lang="en-US" altLang="zh-CN" i="1" dirty="0">
                <a:sym typeface="+mn-ea"/>
              </a:rPr>
              <a:t>θ</a:t>
            </a:r>
            <a:r>
              <a:rPr lang="en-US" altLang="zh-CN" baseline="-25000" dirty="0">
                <a:sym typeface="+mn-ea"/>
              </a:rPr>
              <a:t>m</a:t>
            </a:r>
            <a:r>
              <a:rPr lang="en-US" altLang="zh-CN" dirty="0">
                <a:sym typeface="+mn-ea"/>
              </a:rPr>
              <a:t> =15 mrad</a:t>
            </a:r>
            <a:r>
              <a:rPr lang="zh-CN" altLang="en-US" dirty="0">
                <a:sym typeface="+mn-ea"/>
              </a:rPr>
              <a:t>，其他条件不变，再求传播路径的衰耗中值。</a:t>
            </a:r>
            <a:br>
              <a:rPr lang="zh-CN" altLang="en-US" dirty="0">
                <a:sym typeface="+mn-ea"/>
              </a:rPr>
            </a:br>
            <a:r>
              <a:rPr lang="zh-CN" altLang="en-US" dirty="0">
                <a:sym typeface="+mn-ea"/>
              </a:rPr>
              <a:t>　　</a:t>
            </a:r>
            <a:r>
              <a:rPr lang="zh-CN" altLang="en-US" b="1" dirty="0">
                <a:sym typeface="+mn-ea"/>
              </a:rPr>
              <a:t>解 </a:t>
            </a:r>
            <a:r>
              <a:rPr lang="zh-CN" altLang="en-US" dirty="0">
                <a:sym typeface="+mn-ea"/>
              </a:rPr>
              <a:t> 根据已知条件，由图</a:t>
            </a:r>
            <a:r>
              <a:rPr lang="en-US" altLang="zh-CN" dirty="0">
                <a:sym typeface="+mn-ea"/>
              </a:rPr>
              <a:t>3-9</a:t>
            </a:r>
            <a:r>
              <a:rPr lang="zh-CN" altLang="en-US" dirty="0">
                <a:sym typeface="+mn-ea"/>
              </a:rPr>
              <a:t>查得 </a:t>
            </a:r>
          </a:p>
        </p:txBody>
      </p:sp>
      <p:sp>
        <p:nvSpPr>
          <p:cNvPr id="4270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351915" y="2545080"/>
            <a:ext cx="5440680" cy="344805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5. </a:t>
            </a:r>
            <a:r>
              <a:rPr lang="zh-CN" altLang="en-US" b="1" dirty="0">
                <a:sym typeface="+mn-ea"/>
              </a:rPr>
              <a:t>其他因素的影响 </a:t>
            </a:r>
            <a:r>
              <a:rPr lang="zh-CN" altLang="en-US" b="1" dirty="0"/>
              <a:t/>
            </a:r>
            <a:br>
              <a:rPr lang="zh-CN" altLang="en-US" b="1" dirty="0"/>
            </a:br>
            <a:r>
              <a:rPr lang="zh-CN" altLang="en-US" b="1" dirty="0"/>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街道走向的影响。</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电波传播的衰耗中值与街道的走向（相对于电波传播方向）有关。特别是在市区，走向与电波传播方向平行（纵向）或垂直（横向）时，在距基站同一距离上，接收的场强中值相差很大。这是由于建筑物形成的沟道有利于电波的传播，因而在纵向街道上衰耗较小，横向街道上衰耗较大。也就是说，在纵向街道上的场强中值高于基准场强中值，在横向街道上的场强中值低于基准场强中值。</a:t>
            </a:r>
            <a:r>
              <a:rPr lang="zh-CN" altLang="en-US" dirty="0"/>
              <a:t/>
            </a:r>
            <a:br>
              <a:rPr lang="zh-CN" altLang="en-US" dirty="0"/>
            </a:br>
            <a:endParaRPr lang="zh-CN" altLang="zh-CN"/>
          </a:p>
        </p:txBody>
      </p:sp>
      <p:sp>
        <p:nvSpPr>
          <p:cNvPr id="428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图</a:t>
            </a:r>
            <a:r>
              <a:rPr lang="en-US" altLang="zh-CN" dirty="0">
                <a:sym typeface="+mn-ea"/>
              </a:rPr>
              <a:t>3-16</a:t>
            </a:r>
            <a:r>
              <a:rPr lang="zh-CN" altLang="en-US" dirty="0">
                <a:sym typeface="+mn-ea"/>
              </a:rPr>
              <a:t>给出了它们相对于基本衰耗中值的修正曲线。图中纵坐标分纵向修正因子</a:t>
            </a:r>
            <a:r>
              <a:rPr lang="en-US" altLang="zh-CN" i="1" dirty="0">
                <a:sym typeface="+mn-ea"/>
              </a:rPr>
              <a:t>K</a:t>
            </a:r>
            <a:r>
              <a:rPr lang="en-US" altLang="zh-CN" baseline="-25000" dirty="0">
                <a:sym typeface="+mn-ea"/>
              </a:rPr>
              <a:t>ai</a:t>
            </a:r>
            <a:r>
              <a:rPr lang="zh-CN" altLang="en-US" dirty="0">
                <a:sym typeface="+mn-ea"/>
              </a:rPr>
              <a:t>和横向修正因子</a:t>
            </a:r>
            <a:r>
              <a:rPr lang="en-US" altLang="zh-CN" i="1" dirty="0">
                <a:sym typeface="+mn-ea"/>
              </a:rPr>
              <a:t>K</a:t>
            </a:r>
            <a:r>
              <a:rPr lang="en-US" altLang="zh-CN" baseline="-25000" dirty="0">
                <a:sym typeface="+mn-ea"/>
              </a:rPr>
              <a:t>ac</a:t>
            </a:r>
            <a:r>
              <a:rPr lang="zh-CN" altLang="en-US" dirty="0">
                <a:sym typeface="+mn-ea"/>
              </a:rPr>
              <a:t>，它们均为增益因子，故而</a:t>
            </a:r>
            <a:r>
              <a:rPr lang="en-US" altLang="zh-CN" i="1" dirty="0">
                <a:sym typeface="+mn-ea"/>
              </a:rPr>
              <a:t>K</a:t>
            </a:r>
            <a:r>
              <a:rPr lang="en-US" altLang="zh-CN" baseline="-25000" dirty="0">
                <a:sym typeface="+mn-ea"/>
              </a:rPr>
              <a:t>ai</a:t>
            </a:r>
            <a:r>
              <a:rPr lang="en-US" altLang="zh-CN" dirty="0">
                <a:sym typeface="+mn-ea"/>
              </a:rPr>
              <a:t>&gt;0, </a:t>
            </a:r>
            <a:r>
              <a:rPr lang="en-US" altLang="zh-CN" i="1" dirty="0">
                <a:sym typeface="+mn-ea"/>
              </a:rPr>
              <a:t>K</a:t>
            </a:r>
            <a:r>
              <a:rPr lang="en-US" altLang="zh-CN" baseline="-25000" dirty="0">
                <a:sym typeface="+mn-ea"/>
              </a:rPr>
              <a:t>ac</a:t>
            </a:r>
            <a:r>
              <a:rPr lang="en-US" altLang="zh-CN" dirty="0">
                <a:sym typeface="+mn-ea"/>
              </a:rPr>
              <a:t>&lt;0</a:t>
            </a:r>
            <a:r>
              <a:rPr lang="zh-CN" altLang="en-US" dirty="0">
                <a:sym typeface="+mn-ea"/>
              </a:rPr>
              <a:t>。从图</a:t>
            </a:r>
            <a:r>
              <a:rPr lang="en-US" altLang="zh-CN" dirty="0">
                <a:sym typeface="+mn-ea"/>
              </a:rPr>
              <a:t>3-16</a:t>
            </a:r>
            <a:r>
              <a:rPr lang="zh-CN" altLang="en-US" dirty="0">
                <a:sym typeface="+mn-ea"/>
              </a:rPr>
              <a:t>中还可看出，随着传播距离的增加，这种街道走向的影响将变得越来越小。例如，在距基站</a:t>
            </a:r>
            <a:r>
              <a:rPr lang="en-US" altLang="zh-CN" dirty="0">
                <a:sym typeface="+mn-ea"/>
              </a:rPr>
              <a:t>5km</a:t>
            </a:r>
            <a:r>
              <a:rPr lang="zh-CN" altLang="en-US" dirty="0">
                <a:sym typeface="+mn-ea"/>
              </a:rPr>
              <a:t>处，纵向街道走向的接收场强中值比横向街道高出</a:t>
            </a:r>
            <a:r>
              <a:rPr lang="en-US" altLang="zh-CN" dirty="0">
                <a:sym typeface="+mn-ea"/>
              </a:rPr>
              <a:t>12 dB</a:t>
            </a:r>
            <a:r>
              <a:rPr lang="zh-CN" altLang="en-US" dirty="0">
                <a:sym typeface="+mn-ea"/>
              </a:rPr>
              <a:t>，而在</a:t>
            </a:r>
            <a:r>
              <a:rPr lang="en-US" altLang="zh-CN" dirty="0">
                <a:sym typeface="+mn-ea"/>
              </a:rPr>
              <a:t>50 km</a:t>
            </a:r>
            <a:r>
              <a:rPr lang="zh-CN" altLang="en-US" dirty="0">
                <a:sym typeface="+mn-ea"/>
              </a:rPr>
              <a:t>处则仅高出</a:t>
            </a:r>
            <a:r>
              <a:rPr lang="en-US" altLang="zh-CN" dirty="0">
                <a:sym typeface="+mn-ea"/>
              </a:rPr>
              <a:t>6.5 dB</a:t>
            </a:r>
            <a:r>
              <a:rPr lang="zh-CN" altLang="en-US" dirty="0">
                <a:sym typeface="+mn-ea"/>
              </a:rPr>
              <a:t>。</a:t>
            </a:r>
            <a:r>
              <a:rPr lang="zh-CN" altLang="en-US" dirty="0"/>
              <a:t/>
            </a:r>
            <a:br>
              <a:rPr lang="zh-CN" altLang="en-US" dirty="0"/>
            </a:br>
            <a:endParaRPr lang="zh-CN" altLang="zh-CN"/>
          </a:p>
        </p:txBody>
      </p:sp>
      <p:sp>
        <p:nvSpPr>
          <p:cNvPr id="429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endParaRPr lang="zh-CN" altLang="zh-CN"/>
          </a:p>
        </p:txBody>
      </p:sp>
      <p:sp>
        <p:nvSpPr>
          <p:cNvPr id="430083" name="Rectangle 3"/>
          <p:cNvSpPr>
            <a:spLocks noGrp="1" noChangeArrowheads="1"/>
          </p:cNvSpPr>
          <p:nvPr>
            <p:ph type="body" idx="1"/>
          </p:nvPr>
        </p:nvSpPr>
        <p:spPr/>
        <p:txBody>
          <a:bodyPr/>
          <a:lstStyle/>
          <a:p>
            <a:r>
              <a:rPr lang="zh-CN" altLang="en-US" b="1" dirty="0">
                <a:sym typeface="+mn-ea"/>
              </a:rPr>
              <a:t>图</a:t>
            </a:r>
            <a:r>
              <a:rPr lang="en-US" altLang="zh-CN" b="1" dirty="0">
                <a:sym typeface="+mn-ea"/>
              </a:rPr>
              <a:t>3-16  </a:t>
            </a:r>
            <a:r>
              <a:rPr lang="zh-CN" altLang="en-US" b="1" dirty="0">
                <a:sym typeface="+mn-ea"/>
              </a:rPr>
              <a:t>市区街道走向修正值 </a:t>
            </a:r>
            <a:endParaRPr lang="zh-CN" altLang="en-US" b="1" dirty="0"/>
          </a:p>
          <a:p>
            <a:endParaRPr lang="zh-CN" altLang="zh-CN"/>
          </a:p>
        </p:txBody>
      </p:sp>
      <p:pic>
        <p:nvPicPr>
          <p:cNvPr id="56323" name="Picture 6" descr="3-16"/>
          <p:cNvPicPr>
            <a:picLocks noChangeAspect="1"/>
          </p:cNvPicPr>
          <p:nvPr/>
        </p:nvPicPr>
        <p:blipFill>
          <a:blip r:embed="rId2"/>
          <a:stretch>
            <a:fillRect/>
          </a:stretch>
        </p:blipFill>
        <p:spPr>
          <a:xfrm>
            <a:off x="2090738" y="1285875"/>
            <a:ext cx="4962525" cy="428625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en-US" altLang="zh-CN" dirty="0">
                <a:sym typeface="+mn-ea"/>
              </a:rPr>
              <a:t>(2) </a:t>
            </a:r>
            <a:r>
              <a:rPr lang="zh-CN" altLang="en-US" dirty="0">
                <a:sym typeface="+mn-ea"/>
              </a:rPr>
              <a:t>建筑物的穿透衰耗</a:t>
            </a:r>
            <a:r>
              <a:rPr lang="en-US" altLang="zh-CN" i="1" dirty="0">
                <a:sym typeface="+mn-ea"/>
              </a:rPr>
              <a:t>L</a:t>
            </a:r>
            <a:r>
              <a:rPr lang="en-US" altLang="zh-CN" baseline="-25000" dirty="0">
                <a:sym typeface="+mn-ea"/>
              </a:rPr>
              <a:t>p</a:t>
            </a:r>
            <a:r>
              <a:rPr lang="zh-CN" altLang="en-US" dirty="0">
                <a:sym typeface="+mn-ea"/>
              </a:rPr>
              <a:t>。</a:t>
            </a:r>
            <a:br>
              <a:rPr lang="zh-CN" altLang="en-US" dirty="0">
                <a:sym typeface="+mn-ea"/>
              </a:rPr>
            </a:br>
            <a:r>
              <a:rPr lang="zh-CN" altLang="en-US" dirty="0">
                <a:sym typeface="+mn-ea"/>
              </a:rPr>
              <a:t>　　各个频段的电波穿透建筑物的能力是不同的。一般来说，波长越短，穿透能力越强。同时，各个建筑物对电波的吸收也是不同的。不同的材料、结构和楼房层数，其吸收衰耗的数据都不一样。例如，砖石的吸收较小，钢筋混凝土的大些， 钢结构的最大。一般介绍的经验传播模型都是以在街心或空阔地面为假设条件，故如果移动台要在室内使用， 在计算传播衰耗和场强时，需要把建筑物的穿透衰耗也计算进去，才能保持良好的可通率。即有 </a:t>
            </a:r>
            <a:r>
              <a:rPr lang="zh-CN" altLang="en-US" dirty="0"/>
              <a:t/>
            </a:r>
            <a:br>
              <a:rPr lang="zh-CN" altLang="en-US" dirty="0"/>
            </a:br>
            <a:endParaRPr lang="zh-CN" altLang="en-US" dirty="0">
              <a:sym typeface="+mn-ea"/>
            </a:endParaRPr>
          </a:p>
        </p:txBody>
      </p:sp>
      <p:sp>
        <p:nvSpPr>
          <p:cNvPr id="431107" name="Rectangle 3"/>
          <p:cNvSpPr>
            <a:spLocks noGrp="1" noChangeArrowheads="1"/>
          </p:cNvSpPr>
          <p:nvPr>
            <p:ph type="body" idx="1"/>
          </p:nvPr>
        </p:nvSpPr>
        <p:spPr/>
        <p:txBody>
          <a:bodyPr/>
          <a:lstStyle/>
          <a:p>
            <a:endParaRPr lang="zh-CN" altLang="zh-CN"/>
          </a:p>
        </p:txBody>
      </p:sp>
      <p:graphicFrame>
        <p:nvGraphicFramePr>
          <p:cNvPr id="57348" name="Object 6"/>
          <p:cNvGraphicFramePr>
            <a:graphicFrameLocks noChangeAspect="1"/>
          </p:cNvGraphicFramePr>
          <p:nvPr/>
        </p:nvGraphicFramePr>
        <p:xfrm>
          <a:off x="3015615" y="5077460"/>
          <a:ext cx="2292350" cy="720725"/>
        </p:xfrm>
        <a:graphic>
          <a:graphicData uri="http://schemas.openxmlformats.org/presentationml/2006/ole">
            <mc:AlternateContent xmlns:mc="http://schemas.openxmlformats.org/markup-compatibility/2006">
              <mc:Choice xmlns:v="urn:schemas-microsoft-com:vml" Requires="v">
                <p:oleObj spid="_x0000_s32770" r:id="rId3" imgW="685800" imgH="215900" progId="Equation.3">
                  <p:embed/>
                </p:oleObj>
              </mc:Choice>
              <mc:Fallback>
                <p:oleObj r:id="rId3" imgW="685800" imgH="215900" progId="Equation.3">
                  <p:embed/>
                  <p:pic>
                    <p:nvPicPr>
                      <p:cNvPr id="0" name="图片 3121"/>
                      <p:cNvPicPr/>
                      <p:nvPr/>
                    </p:nvPicPr>
                    <p:blipFill>
                      <a:blip r:embed="rId4"/>
                      <a:stretch>
                        <a:fillRect/>
                      </a:stretch>
                    </p:blipFill>
                    <p:spPr>
                      <a:xfrm>
                        <a:off x="3015615" y="5077460"/>
                        <a:ext cx="2292350" cy="720725"/>
                      </a:xfrm>
                      <a:prstGeom prst="rect">
                        <a:avLst/>
                      </a:prstGeom>
                      <a:noFill/>
                      <a:ln w="38100">
                        <a:noFill/>
                        <a:miter/>
                      </a:ln>
                    </p:spPr>
                  </p:pic>
                </p:oleObj>
              </mc:Fallback>
            </mc:AlternateContent>
          </a:graphicData>
        </a:graphic>
      </p:graphicFrame>
      <p:sp>
        <p:nvSpPr>
          <p:cNvPr id="57349" name="Text Box 7"/>
          <p:cNvSpPr txBox="1"/>
          <p:nvPr/>
        </p:nvSpPr>
        <p:spPr>
          <a:xfrm>
            <a:off x="6964680" y="5208905"/>
            <a:ext cx="135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t>（</a:t>
            </a:r>
            <a:r>
              <a:rPr lang="en-US" altLang="zh-CN" sz="2400" dirty="0"/>
              <a:t>3-27</a:t>
            </a:r>
            <a:r>
              <a:rPr lang="zh-CN" altLang="en-US" sz="2400"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一般情况下，</a:t>
            </a:r>
            <a:r>
              <a:rPr lang="en-US" altLang="zh-CN" i="1" dirty="0">
                <a:sym typeface="+mn-ea"/>
              </a:rPr>
              <a:t>L</a:t>
            </a:r>
            <a:r>
              <a:rPr lang="en-US" altLang="zh-CN" baseline="-25000" dirty="0">
                <a:sym typeface="+mn-ea"/>
              </a:rPr>
              <a:t>p</a:t>
            </a:r>
            <a:r>
              <a:rPr lang="zh-CN" altLang="en-US" dirty="0">
                <a:sym typeface="+mn-ea"/>
              </a:rPr>
              <a:t>不是一个固定的数值，而是一个</a:t>
            </a:r>
            <a:r>
              <a:rPr lang="en-US" altLang="zh-CN" dirty="0">
                <a:sym typeface="+mn-ea"/>
              </a:rPr>
              <a:t>0~30 dB</a:t>
            </a:r>
            <a:r>
              <a:rPr lang="zh-CN" altLang="en-US" dirty="0">
                <a:sym typeface="+mn-ea"/>
              </a:rPr>
              <a:t>的范围， 需根据具体情况而定</a:t>
            </a:r>
            <a:r>
              <a:rPr lang="en-US" altLang="zh-CN" dirty="0">
                <a:sym typeface="+mn-ea"/>
              </a:rPr>
              <a:t>, </a:t>
            </a:r>
            <a:r>
              <a:rPr lang="zh-CN" altLang="en-US" dirty="0">
                <a:sym typeface="+mn-ea"/>
              </a:rPr>
              <a:t>参见表</a:t>
            </a:r>
            <a:r>
              <a:rPr lang="en-US" altLang="zh-CN" dirty="0">
                <a:sym typeface="+mn-ea"/>
              </a:rPr>
              <a:t>3-1</a:t>
            </a:r>
            <a:r>
              <a:rPr lang="zh-CN" altLang="en-US" dirty="0">
                <a:sym typeface="+mn-ea"/>
              </a:rPr>
              <a:t>。此外，穿透衰耗还随不同的楼层高度而变化，衰耗中值随楼层的增高而近似线性下降，大致为</a:t>
            </a:r>
            <a:r>
              <a:rPr lang="en-US" altLang="zh-CN" dirty="0">
                <a:sym typeface="+mn-ea"/>
              </a:rPr>
              <a:t>-2 dB/</a:t>
            </a:r>
            <a:r>
              <a:rPr lang="zh-CN" altLang="en-US" dirty="0">
                <a:sym typeface="+mn-ea"/>
              </a:rPr>
              <a:t>层， 如图</a:t>
            </a:r>
            <a:r>
              <a:rPr lang="en-US" altLang="zh-CN" dirty="0">
                <a:sym typeface="+mn-ea"/>
              </a:rPr>
              <a:t>3-17</a:t>
            </a:r>
            <a:r>
              <a:rPr lang="zh-CN" altLang="en-US" dirty="0">
                <a:sym typeface="+mn-ea"/>
              </a:rPr>
              <a:t>所示。</a:t>
            </a:r>
            <a:r>
              <a:rPr lang="zh-CN" altLang="en-US" dirty="0"/>
              <a:t/>
            </a:r>
            <a:br>
              <a:rPr lang="zh-CN" altLang="en-US" dirty="0"/>
            </a:br>
            <a:r>
              <a:rPr lang="zh-CN" altLang="en-US" dirty="0">
                <a:sym typeface="+mn-ea"/>
              </a:rPr>
              <a:t>        此外，在建筑物内从建筑物的入口沿着走廊向建筑物中央每进入</a:t>
            </a:r>
            <a:r>
              <a:rPr lang="en-US" altLang="zh-CN" dirty="0">
                <a:sym typeface="+mn-ea"/>
              </a:rPr>
              <a:t>1</a:t>
            </a:r>
            <a:r>
              <a:rPr lang="zh-CN" altLang="en-US" dirty="0">
                <a:sym typeface="+mn-ea"/>
              </a:rPr>
              <a:t>米，穿透衰耗将增加</a:t>
            </a:r>
            <a:r>
              <a:rPr lang="en-US" altLang="zh-CN" dirty="0">
                <a:sym typeface="+mn-ea"/>
              </a:rPr>
              <a:t>1~2 dB</a:t>
            </a:r>
            <a:r>
              <a:rPr lang="zh-CN" altLang="en-US" dirty="0">
                <a:sym typeface="+mn-ea"/>
              </a:rPr>
              <a:t>。</a:t>
            </a:r>
            <a:endParaRPr lang="zh-CN" altLang="zh-CN"/>
          </a:p>
        </p:txBody>
      </p:sp>
      <p:sp>
        <p:nvSpPr>
          <p:cNvPr id="43213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483995" y="4039870"/>
            <a:ext cx="6661150" cy="1784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已知地球半径为</a:t>
            </a:r>
            <a:r>
              <a:rPr lang="en-US" altLang="zh-CN" i="1" dirty="0">
                <a:sym typeface="+mn-ea"/>
              </a:rPr>
              <a:t>R</a:t>
            </a:r>
            <a:r>
              <a:rPr lang="en-US" altLang="zh-CN" dirty="0">
                <a:sym typeface="+mn-ea"/>
              </a:rPr>
              <a:t>=6370 km, </a:t>
            </a:r>
            <a:r>
              <a:rPr lang="zh-CN" altLang="en-US" dirty="0">
                <a:sym typeface="+mn-ea"/>
              </a:rPr>
              <a:t>设发射天线和接收天线高度分别为</a:t>
            </a:r>
            <a:r>
              <a:rPr lang="en-US" altLang="zh-CN" i="1" dirty="0">
                <a:sym typeface="+mn-ea"/>
              </a:rPr>
              <a:t>h</a:t>
            </a:r>
            <a:r>
              <a:rPr lang="en-US" altLang="zh-CN" baseline="-25000" dirty="0">
                <a:sym typeface="+mn-ea"/>
              </a:rPr>
              <a:t>T</a:t>
            </a:r>
            <a:r>
              <a:rPr lang="zh-CN" altLang="en-US" dirty="0">
                <a:sym typeface="+mn-ea"/>
              </a:rPr>
              <a:t>和</a:t>
            </a:r>
            <a:r>
              <a:rPr lang="en-US" altLang="zh-CN" i="1" dirty="0">
                <a:sym typeface="+mn-ea"/>
              </a:rPr>
              <a:t>h</a:t>
            </a:r>
            <a:r>
              <a:rPr lang="en-US" altLang="zh-CN" baseline="-25000" dirty="0">
                <a:sym typeface="+mn-ea"/>
              </a:rPr>
              <a:t>R</a:t>
            </a:r>
            <a:r>
              <a:rPr lang="en-US" altLang="zh-CN" dirty="0">
                <a:sym typeface="+mn-ea"/>
              </a:rPr>
              <a:t>(</a:t>
            </a:r>
            <a:r>
              <a:rPr lang="zh-CN" altLang="en-US" dirty="0">
                <a:sym typeface="+mn-ea"/>
              </a:rPr>
              <a:t>单位为</a:t>
            </a:r>
            <a:r>
              <a:rPr lang="en-US" altLang="zh-CN" dirty="0">
                <a:sym typeface="+mn-ea"/>
              </a:rPr>
              <a:t>m), </a:t>
            </a:r>
            <a:r>
              <a:rPr lang="zh-CN" altLang="en-US" dirty="0">
                <a:sym typeface="+mn-ea"/>
              </a:rPr>
              <a:t>理论上可得视距传播的极限距离</a:t>
            </a:r>
            <a:r>
              <a:rPr lang="en-US" altLang="zh-CN" i="1" dirty="0">
                <a:sym typeface="+mn-ea"/>
              </a:rPr>
              <a:t>d</a:t>
            </a:r>
            <a:r>
              <a:rPr lang="en-US" altLang="zh-CN" baseline="-25000" dirty="0">
                <a:sym typeface="+mn-ea"/>
              </a:rPr>
              <a:t>0</a:t>
            </a:r>
            <a:r>
              <a:rPr lang="zh-CN" altLang="en-US" dirty="0">
                <a:sym typeface="+mn-ea"/>
              </a:rPr>
              <a:t>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由此可见</a:t>
            </a:r>
            <a:r>
              <a:rPr lang="en-US" altLang="zh-CN" dirty="0">
                <a:sym typeface="+mn-ea"/>
              </a:rPr>
              <a:t>, </a:t>
            </a:r>
            <a:r>
              <a:rPr lang="zh-CN" altLang="en-US" dirty="0">
                <a:sym typeface="+mn-ea"/>
              </a:rPr>
              <a:t>视距决定于收、发天线的高度。天线架设越高</a:t>
            </a:r>
            <a:r>
              <a:rPr lang="en-US" altLang="zh-CN" dirty="0">
                <a:sym typeface="+mn-ea"/>
              </a:rPr>
              <a:t>, </a:t>
            </a:r>
            <a:r>
              <a:rPr lang="zh-CN" altLang="en-US" dirty="0">
                <a:sym typeface="+mn-ea"/>
              </a:rPr>
              <a:t>视线距离越远。</a:t>
            </a:r>
          </a:p>
        </p:txBody>
      </p:sp>
      <p:sp>
        <p:nvSpPr>
          <p:cNvPr id="368643" name="Rectangle 3"/>
          <p:cNvSpPr>
            <a:spLocks noGrp="1" noChangeArrowheads="1"/>
          </p:cNvSpPr>
          <p:nvPr>
            <p:ph type="body" idx="1"/>
          </p:nvPr>
        </p:nvSpPr>
        <p:spPr/>
        <p:txBody>
          <a:bodyPr/>
          <a:lstStyle/>
          <a:p>
            <a:endParaRPr lang="zh-CN" altLang="zh-CN"/>
          </a:p>
        </p:txBody>
      </p:sp>
      <p:graphicFrame>
        <p:nvGraphicFramePr>
          <p:cNvPr id="7171" name="Object 5"/>
          <p:cNvGraphicFramePr>
            <a:graphicFrameLocks noChangeAspect="1"/>
          </p:cNvGraphicFramePr>
          <p:nvPr/>
        </p:nvGraphicFramePr>
        <p:xfrm>
          <a:off x="2343785" y="2759075"/>
          <a:ext cx="4286250" cy="646113"/>
        </p:xfrm>
        <a:graphic>
          <a:graphicData uri="http://schemas.openxmlformats.org/presentationml/2006/ole">
            <mc:AlternateContent xmlns:mc="http://schemas.openxmlformats.org/markup-compatibility/2006">
              <mc:Choice xmlns:v="urn:schemas-microsoft-com:vml" Requires="v">
                <p:oleObj spid="_x0000_s4098" r:id="rId3" imgW="1688465" imgH="254000" progId="Equation.3">
                  <p:embed/>
                </p:oleObj>
              </mc:Choice>
              <mc:Fallback>
                <p:oleObj r:id="rId3" imgW="1688465" imgH="254000" progId="Equation.3">
                  <p:embed/>
                  <p:pic>
                    <p:nvPicPr>
                      <p:cNvPr id="0" name="图片 3076"/>
                      <p:cNvPicPr/>
                      <p:nvPr/>
                    </p:nvPicPr>
                    <p:blipFill>
                      <a:blip r:embed="rId4"/>
                      <a:stretch>
                        <a:fillRect/>
                      </a:stretch>
                    </p:blipFill>
                    <p:spPr>
                      <a:xfrm>
                        <a:off x="2343785" y="2759075"/>
                        <a:ext cx="4286250" cy="646113"/>
                      </a:xfrm>
                      <a:prstGeom prst="rect">
                        <a:avLst/>
                      </a:prstGeom>
                      <a:noFill/>
                      <a:ln w="38100">
                        <a:noFill/>
                        <a:miter/>
                      </a:ln>
                    </p:spPr>
                  </p:pic>
                </p:oleObj>
              </mc:Fallback>
            </mc:AlternateContent>
          </a:graphicData>
        </a:graphic>
      </p:graphicFrame>
      <p:sp>
        <p:nvSpPr>
          <p:cNvPr id="7174" name="Text Box 8"/>
          <p:cNvSpPr txBox="1"/>
          <p:nvPr/>
        </p:nvSpPr>
        <p:spPr>
          <a:xfrm>
            <a:off x="7421245" y="2853690"/>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zh-CN" altLang="zh-CN"/>
          </a:p>
        </p:txBody>
      </p:sp>
      <p:sp>
        <p:nvSpPr>
          <p:cNvPr id="433155" name="Rectangle 3"/>
          <p:cNvSpPr>
            <a:spLocks noGrp="1" noChangeArrowheads="1"/>
          </p:cNvSpPr>
          <p:nvPr>
            <p:ph type="body" idx="1"/>
          </p:nvPr>
        </p:nvSpPr>
        <p:spPr/>
        <p:txBody>
          <a:bodyPr/>
          <a:lstStyle/>
          <a:p>
            <a:r>
              <a:rPr lang="zh-CN" altLang="en-US" dirty="0">
                <a:sym typeface="+mn-ea"/>
              </a:rPr>
              <a:t>图</a:t>
            </a:r>
            <a:r>
              <a:rPr lang="en-US" altLang="zh-CN" dirty="0">
                <a:sym typeface="+mn-ea"/>
              </a:rPr>
              <a:t>3-17   </a:t>
            </a:r>
            <a:r>
              <a:rPr lang="zh-CN" altLang="en-US" dirty="0">
                <a:sym typeface="+mn-ea"/>
              </a:rPr>
              <a:t>信号衰耗与楼层高度 </a:t>
            </a:r>
            <a:endParaRPr lang="zh-CN" altLang="en-US" dirty="0"/>
          </a:p>
          <a:p>
            <a:endParaRPr lang="zh-CN" altLang="zh-CN"/>
          </a:p>
        </p:txBody>
      </p:sp>
      <p:pic>
        <p:nvPicPr>
          <p:cNvPr id="59395" name="Picture 8" descr="3-17"/>
          <p:cNvPicPr>
            <a:picLocks noChangeAspect="1"/>
          </p:cNvPicPr>
          <p:nvPr/>
        </p:nvPicPr>
        <p:blipFill>
          <a:blip r:embed="rId2"/>
          <a:stretch>
            <a:fillRect/>
          </a:stretch>
        </p:blipFill>
        <p:spPr>
          <a:xfrm>
            <a:off x="1714500" y="1357313"/>
            <a:ext cx="5715000" cy="4143375"/>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植被衰耗</a:t>
            </a:r>
            <a:r>
              <a:rPr lang="en-US" altLang="zh-CN" i="1" dirty="0">
                <a:sym typeface="+mn-ea"/>
              </a:rPr>
              <a:t>L</a:t>
            </a:r>
            <a:r>
              <a:rPr lang="en-US" altLang="zh-CN" baseline="-25000" dirty="0">
                <a:sym typeface="+mn-ea"/>
              </a:rPr>
              <a:t>z</a:t>
            </a:r>
            <a:endParaRPr lang="zh-CN" altLang="zh-CN"/>
          </a:p>
        </p:txBody>
      </p:sp>
      <p:sp>
        <p:nvSpPr>
          <p:cNvPr id="434179" name="Rectangle 3"/>
          <p:cNvSpPr>
            <a:spLocks noGrp="1" noChangeArrowheads="1"/>
          </p:cNvSpPr>
          <p:nvPr>
            <p:ph type="body" idx="1"/>
          </p:nvPr>
        </p:nvSpPr>
        <p:spPr/>
        <p:txBody>
          <a:bodyPr/>
          <a:lstStyle/>
          <a:p>
            <a:r>
              <a:rPr lang="zh-CN" altLang="en-US" dirty="0">
                <a:sym typeface="+mn-ea"/>
              </a:rPr>
              <a:t>图</a:t>
            </a:r>
            <a:r>
              <a:rPr lang="en-US" altLang="zh-CN" dirty="0">
                <a:sym typeface="+mn-ea"/>
              </a:rPr>
              <a:t>3-18 </a:t>
            </a:r>
            <a:r>
              <a:rPr lang="zh-CN" altLang="en-US" dirty="0">
                <a:sym typeface="+mn-ea"/>
              </a:rPr>
              <a:t>森林地带的附加衰耗</a:t>
            </a:r>
            <a:endParaRPr lang="zh-CN" altLang="zh-CN"/>
          </a:p>
        </p:txBody>
      </p:sp>
      <p:graphicFrame>
        <p:nvGraphicFramePr>
          <p:cNvPr id="60420" name="Object 6"/>
          <p:cNvGraphicFramePr>
            <a:graphicFrameLocks noChangeAspect="1"/>
          </p:cNvGraphicFramePr>
          <p:nvPr/>
        </p:nvGraphicFramePr>
        <p:xfrm>
          <a:off x="4152265" y="998220"/>
          <a:ext cx="2057400" cy="628650"/>
        </p:xfrm>
        <a:graphic>
          <a:graphicData uri="http://schemas.openxmlformats.org/presentationml/2006/ole">
            <mc:AlternateContent xmlns:mc="http://schemas.openxmlformats.org/markup-compatibility/2006">
              <mc:Choice xmlns:v="urn:schemas-microsoft-com:vml" Requires="v">
                <p:oleObj spid="_x0000_s33794" r:id="rId3" imgW="749300" imgH="228600" progId="Equation.3">
                  <p:embed/>
                </p:oleObj>
              </mc:Choice>
              <mc:Fallback>
                <p:oleObj r:id="rId3" imgW="749300" imgH="228600" progId="Equation.3">
                  <p:embed/>
                  <p:pic>
                    <p:nvPicPr>
                      <p:cNvPr id="0" name="图片 3122"/>
                      <p:cNvPicPr/>
                      <p:nvPr/>
                    </p:nvPicPr>
                    <p:blipFill>
                      <a:blip r:embed="rId4"/>
                      <a:stretch>
                        <a:fillRect/>
                      </a:stretch>
                    </p:blipFill>
                    <p:spPr>
                      <a:xfrm>
                        <a:off x="4152265" y="998220"/>
                        <a:ext cx="2057400" cy="628650"/>
                      </a:xfrm>
                      <a:prstGeom prst="rect">
                        <a:avLst/>
                      </a:prstGeom>
                      <a:noFill/>
                      <a:ln w="38100">
                        <a:noFill/>
                        <a:miter/>
                      </a:ln>
                    </p:spPr>
                  </p:pic>
                </p:oleObj>
              </mc:Fallback>
            </mc:AlternateContent>
          </a:graphicData>
        </a:graphic>
      </p:graphicFrame>
      <p:pic>
        <p:nvPicPr>
          <p:cNvPr id="60421" name="Picture 9" descr="3-18"/>
          <p:cNvPicPr>
            <a:picLocks noChangeAspect="1"/>
          </p:cNvPicPr>
          <p:nvPr/>
        </p:nvPicPr>
        <p:blipFill>
          <a:blip r:embed="rId5"/>
          <a:stretch>
            <a:fillRect/>
          </a:stretch>
        </p:blipFill>
        <p:spPr>
          <a:xfrm>
            <a:off x="1771333" y="2027238"/>
            <a:ext cx="5715000" cy="3419475"/>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(4)</a:t>
            </a:r>
            <a:r>
              <a:rPr lang="zh-CN" altLang="en-US" dirty="0">
                <a:sym typeface="+mn-ea"/>
              </a:rPr>
              <a:t>隧道中的传播衰减</a:t>
            </a:r>
            <a:r>
              <a:rPr lang="en-US" altLang="zh-CN" i="1" dirty="0">
                <a:sym typeface="+mn-ea"/>
              </a:rPr>
              <a:t>L</a:t>
            </a:r>
            <a:r>
              <a:rPr lang="en-US" altLang="zh-CN" baseline="-25000" dirty="0">
                <a:sym typeface="+mn-ea"/>
              </a:rPr>
              <a:t>sd</a:t>
            </a:r>
            <a:r>
              <a:rPr lang="zh-CN" altLang="en-US" dirty="0">
                <a:sym typeface="+mn-ea"/>
              </a:rPr>
              <a:t>。</a:t>
            </a:r>
            <a:br>
              <a:rPr lang="zh-CN" altLang="en-US" dirty="0">
                <a:sym typeface="+mn-ea"/>
              </a:rPr>
            </a:br>
            <a:r>
              <a:rPr lang="zh-CN" altLang="en-US" dirty="0">
                <a:sym typeface="+mn-ea"/>
              </a:rPr>
              <a:t>　　移动通信的空间电波传播在遇到隧道等地理障碍时，将受到严重衰落而不能通信。例如，对于地铁，地下铁矿、煤矿井下无线调度系统，以及乘坐汽车、火车在穿越山洞隧道时使用移动电话等情况，均需解决隧道或地下通道的电波传播问题。空间电波在隧道中传播时，由于隧道壁的吸收及电波的干涉作用会有较大的衰耗。</a:t>
            </a:r>
            <a:endParaRPr lang="zh-CN" altLang="zh-CN"/>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在图</a:t>
            </a:r>
            <a:r>
              <a:rPr lang="en-US" altLang="zh-CN" dirty="0">
                <a:sym typeface="+mn-ea"/>
              </a:rPr>
              <a:t>3-19</a:t>
            </a:r>
            <a:r>
              <a:rPr lang="zh-CN" altLang="en-US" dirty="0">
                <a:sym typeface="+mn-ea"/>
              </a:rPr>
              <a:t>中，曲线</a:t>
            </a:r>
            <a:r>
              <a:rPr lang="en-US" altLang="zh-CN" dirty="0">
                <a:sym typeface="+mn-ea"/>
              </a:rPr>
              <a:t>A</a:t>
            </a:r>
            <a:r>
              <a:rPr lang="zh-CN" altLang="en-US" dirty="0">
                <a:sym typeface="+mn-ea"/>
              </a:rPr>
              <a:t>是</a:t>
            </a:r>
            <a:r>
              <a:rPr lang="en-US" altLang="zh-CN" dirty="0">
                <a:sym typeface="+mn-ea"/>
              </a:rPr>
              <a:t>160MHz</a:t>
            </a:r>
            <a:r>
              <a:rPr lang="zh-CN" altLang="en-US" dirty="0">
                <a:sym typeface="+mn-ea"/>
              </a:rPr>
              <a:t>时隧道内两半波偶极子天线之间的电波传播衰耗。由图</a:t>
            </a:r>
            <a:r>
              <a:rPr lang="en-US" altLang="zh-CN" dirty="0">
                <a:sym typeface="+mn-ea"/>
              </a:rPr>
              <a:t>3-19</a:t>
            </a:r>
            <a:r>
              <a:rPr lang="zh-CN" altLang="en-US" dirty="0">
                <a:sym typeface="+mn-ea"/>
              </a:rPr>
              <a:t>可知，在隧道内，中等功率通信设备间的通信距离在通常情况下为</a:t>
            </a:r>
            <a:r>
              <a:rPr lang="en-US" altLang="zh-CN" dirty="0">
                <a:sym typeface="+mn-ea"/>
              </a:rPr>
              <a:t>200m</a:t>
            </a:r>
            <a:r>
              <a:rPr lang="zh-CN" altLang="en-US" dirty="0">
                <a:sym typeface="+mn-ea"/>
              </a:rPr>
              <a:t>左右，在理想条件下不超过</a:t>
            </a:r>
            <a:r>
              <a:rPr lang="en-US" altLang="zh-CN" dirty="0">
                <a:sym typeface="+mn-ea"/>
              </a:rPr>
              <a:t>300m</a:t>
            </a:r>
            <a:r>
              <a:rPr lang="zh-CN" altLang="en-US" dirty="0">
                <a:sym typeface="+mn-ea"/>
              </a:rPr>
              <a:t>。当通信系统中的一方天线在隧道外时，由于地形、地物的阻挡，通信距离还要大大缩短。电波在隧道中的衰耗还与工作频率有关，频率越高，衰耗越小。这是由于隧道对较高频率电磁波形成了有效的波导，因而使传播得到改善。</a:t>
            </a:r>
            <a:br>
              <a:rPr lang="zh-CN" altLang="en-US" dirty="0">
                <a:sym typeface="+mn-ea"/>
              </a:rPr>
            </a:br>
            <a:r>
              <a:rPr lang="zh-CN" altLang="zh-CN"/>
              <a:t/>
            </a:r>
            <a:br>
              <a:rPr lang="zh-CN" altLang="zh-CN"/>
            </a:br>
            <a:endParaRPr lang="zh-CN" altLang="zh-CN"/>
          </a:p>
        </p:txBody>
      </p:sp>
      <p:sp>
        <p:nvSpPr>
          <p:cNvPr id="436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endParaRPr lang="zh-CN" altLang="zh-CN"/>
          </a:p>
        </p:txBody>
      </p:sp>
      <p:sp>
        <p:nvSpPr>
          <p:cNvPr id="437251" name="Rectangle 3"/>
          <p:cNvSpPr>
            <a:spLocks noGrp="1" noChangeArrowheads="1"/>
          </p:cNvSpPr>
          <p:nvPr>
            <p:ph type="body" idx="1"/>
          </p:nvPr>
        </p:nvSpPr>
        <p:spPr/>
        <p:txBody>
          <a:bodyPr/>
          <a:lstStyle/>
          <a:p>
            <a:r>
              <a:rPr lang="zh-CN" altLang="en-US" dirty="0">
                <a:sym typeface="+mn-ea"/>
              </a:rPr>
              <a:t>图 </a:t>
            </a:r>
            <a:r>
              <a:rPr lang="en-US" altLang="zh-CN" dirty="0">
                <a:sym typeface="+mn-ea"/>
              </a:rPr>
              <a:t>3-19 </a:t>
            </a:r>
            <a:r>
              <a:rPr lang="zh-CN" altLang="en-US" dirty="0">
                <a:sym typeface="+mn-ea"/>
              </a:rPr>
              <a:t>电波在隧道中的传播衰耗</a:t>
            </a:r>
            <a:endParaRPr lang="zh-CN" altLang="zh-CN"/>
          </a:p>
        </p:txBody>
      </p:sp>
      <p:pic>
        <p:nvPicPr>
          <p:cNvPr id="63491" name="Picture 6" descr="3-19"/>
          <p:cNvPicPr>
            <a:picLocks noChangeAspect="1"/>
          </p:cNvPicPr>
          <p:nvPr/>
        </p:nvPicPr>
        <p:blipFill>
          <a:blip r:embed="rId2"/>
          <a:stretch>
            <a:fillRect/>
          </a:stretch>
        </p:blipFill>
        <p:spPr>
          <a:xfrm>
            <a:off x="2019300" y="1285875"/>
            <a:ext cx="5105400" cy="428625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当隧道出现分支或转弯时，衰耗会急剧增加，弯曲度越大，衰耗越严重。例如，</a:t>
            </a:r>
            <a:r>
              <a:rPr lang="en-US" altLang="zh-CN" dirty="0">
                <a:sym typeface="+mn-ea"/>
              </a:rPr>
              <a:t>450MHz</a:t>
            </a:r>
            <a:r>
              <a:rPr lang="zh-CN" altLang="en-US" dirty="0">
                <a:sym typeface="+mn-ea"/>
              </a:rPr>
              <a:t>的电波，在直隧道内衰耗为</a:t>
            </a:r>
            <a:r>
              <a:rPr lang="en-US" altLang="zh-CN" dirty="0">
                <a:sym typeface="+mn-ea"/>
              </a:rPr>
              <a:t>6dB</a:t>
            </a:r>
            <a:r>
              <a:rPr lang="zh-CN" altLang="en-US" dirty="0">
                <a:sym typeface="+mn-ea"/>
              </a:rPr>
              <a:t>，一个直角转弯后，衰耗为</a:t>
            </a:r>
            <a:r>
              <a:rPr lang="en-US" altLang="zh-CN" dirty="0">
                <a:sym typeface="+mn-ea"/>
              </a:rPr>
              <a:t>58dB</a:t>
            </a:r>
            <a:r>
              <a:rPr lang="zh-CN" altLang="en-US" dirty="0">
                <a:sym typeface="+mn-ea"/>
              </a:rPr>
              <a:t>，所以转弯后通信距离将大大缩短。隧道中的实际路径衰耗中值为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i="1" dirty="0">
                <a:sym typeface="+mn-ea"/>
              </a:rPr>
              <a:t>L</a:t>
            </a:r>
            <a:r>
              <a:rPr lang="en-US" altLang="zh-CN" baseline="-25000" dirty="0">
                <a:sym typeface="+mn-ea"/>
              </a:rPr>
              <a:t>b</a:t>
            </a:r>
            <a:r>
              <a:rPr lang="zh-CN" altLang="en-US" dirty="0">
                <a:sym typeface="+mn-ea"/>
              </a:rPr>
              <a:t>为实际路径衰耗中值；</a:t>
            </a:r>
            <a:r>
              <a:rPr lang="en-US" altLang="zh-CN" i="1" dirty="0">
                <a:sym typeface="+mn-ea"/>
              </a:rPr>
              <a:t>L</a:t>
            </a:r>
            <a:r>
              <a:rPr lang="en-US" altLang="zh-CN" baseline="-25000" dirty="0">
                <a:sym typeface="+mn-ea"/>
              </a:rPr>
              <a:t>0</a:t>
            </a:r>
            <a:r>
              <a:rPr lang="zh-CN" altLang="en-US" dirty="0">
                <a:sym typeface="+mn-ea"/>
              </a:rPr>
              <a:t>为传播路径上的衰耗中值；</a:t>
            </a:r>
            <a:r>
              <a:rPr lang="en-US" altLang="zh-CN" i="1" dirty="0">
                <a:sym typeface="+mn-ea"/>
              </a:rPr>
              <a:t>L</a:t>
            </a:r>
            <a:r>
              <a:rPr lang="en-US" altLang="zh-CN" baseline="-25000" dirty="0">
                <a:sym typeface="+mn-ea"/>
              </a:rPr>
              <a:t>sd</a:t>
            </a:r>
            <a:r>
              <a:rPr lang="zh-CN" altLang="en-US" dirty="0">
                <a:sym typeface="+mn-ea"/>
              </a:rPr>
              <a:t>为隧道中的传播衰耗。 </a:t>
            </a:r>
            <a:r>
              <a:rPr lang="zh-CN" altLang="en-US" dirty="0"/>
              <a:t/>
            </a:r>
            <a:br>
              <a:rPr lang="zh-CN" altLang="en-US" dirty="0"/>
            </a:br>
            <a:r>
              <a:rPr lang="zh-CN" altLang="en-US" dirty="0"/>
              <a:t/>
            </a:r>
            <a:br>
              <a:rPr lang="zh-CN" altLang="en-US" dirty="0"/>
            </a:br>
            <a:endParaRPr lang="zh-CN" altLang="zh-CN"/>
          </a:p>
        </p:txBody>
      </p:sp>
      <p:sp>
        <p:nvSpPr>
          <p:cNvPr id="438275" name="Rectangle 3"/>
          <p:cNvSpPr>
            <a:spLocks noGrp="1" noChangeArrowheads="1"/>
          </p:cNvSpPr>
          <p:nvPr>
            <p:ph type="body" idx="1"/>
          </p:nvPr>
        </p:nvSpPr>
        <p:spPr/>
        <p:txBody>
          <a:bodyPr/>
          <a:lstStyle/>
          <a:p>
            <a:endParaRPr lang="zh-CN" altLang="zh-CN"/>
          </a:p>
        </p:txBody>
      </p:sp>
      <p:graphicFrame>
        <p:nvGraphicFramePr>
          <p:cNvPr id="62466" name="Object 4"/>
          <p:cNvGraphicFramePr>
            <a:graphicFrameLocks noGrp="1" noChangeAspect="1"/>
          </p:cNvGraphicFramePr>
          <p:nvPr>
            <p:ph/>
          </p:nvPr>
        </p:nvGraphicFramePr>
        <p:xfrm>
          <a:off x="2687955" y="3254375"/>
          <a:ext cx="2487930" cy="654050"/>
        </p:xfrm>
        <a:graphic>
          <a:graphicData uri="http://schemas.openxmlformats.org/presentationml/2006/ole">
            <mc:AlternateContent xmlns:mc="http://schemas.openxmlformats.org/markup-compatibility/2006">
              <mc:Choice xmlns:v="urn:schemas-microsoft-com:vml" Requires="v">
                <p:oleObj spid="_x0000_s34818" r:id="rId3" imgW="723900" imgH="190500" progId="Equation.3">
                  <p:embed/>
                </p:oleObj>
              </mc:Choice>
              <mc:Fallback>
                <p:oleObj r:id="rId3" imgW="723900" imgH="190500" progId="Equation.3">
                  <p:embed/>
                  <p:pic>
                    <p:nvPicPr>
                      <p:cNvPr id="0" name="图片 3123"/>
                      <p:cNvPicPr/>
                      <p:nvPr/>
                    </p:nvPicPr>
                    <p:blipFill>
                      <a:blip r:embed="rId4"/>
                      <a:srcRect/>
                      <a:stretch>
                        <a:fillRect/>
                      </a:stretch>
                    </p:blipFill>
                    <p:spPr>
                      <a:xfrm>
                        <a:off x="2687955" y="3254375"/>
                        <a:ext cx="2487930" cy="654050"/>
                      </a:xfrm>
                      <a:prstGeom prst="rect">
                        <a:avLst/>
                      </a:prstGeom>
                      <a:noFill/>
                      <a:ln w="38100">
                        <a:miter/>
                      </a:ln>
                    </p:spPr>
                  </p:pic>
                </p:oleObj>
              </mc:Fallback>
            </mc:AlternateContent>
          </a:graphicData>
        </a:graphic>
      </p:graphicFrame>
      <p:sp>
        <p:nvSpPr>
          <p:cNvPr id="62468" name="Text Box 7"/>
          <p:cNvSpPr txBox="1"/>
          <p:nvPr/>
        </p:nvSpPr>
        <p:spPr>
          <a:xfrm>
            <a:off x="6183630" y="3287395"/>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(3-29)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解决电波在隧道中的传播问题，通常可采用两种措施：</a:t>
            </a:r>
            <a:br>
              <a:rPr lang="zh-CN" altLang="en-US" dirty="0">
                <a:sym typeface="+mn-ea"/>
              </a:rPr>
            </a:br>
            <a:r>
              <a:rPr lang="zh-CN" altLang="en-US" dirty="0">
                <a:sym typeface="+mn-ea"/>
              </a:rPr>
              <a:t>　　一是在较高频段（数百兆赫），使用强方向性天线，把电磁波集中射入隧道内，但传播距离也不能很长，且会受到车体的影响（特别是地铁列车驶入隧道后，占用了隧道内绝大部分空间）；</a:t>
            </a:r>
            <a:br>
              <a:rPr lang="zh-CN" altLang="en-US" dirty="0">
                <a:sym typeface="+mn-ea"/>
              </a:rPr>
            </a:br>
            <a:r>
              <a:rPr lang="zh-CN" altLang="en-US" dirty="0">
                <a:sym typeface="+mn-ea"/>
              </a:rPr>
              <a:t>　　二是在隧道中，纵向沿隧道壁敷设导波线</a:t>
            </a:r>
            <a:r>
              <a:rPr lang="en-US" altLang="zh-CN" dirty="0">
                <a:sym typeface="+mn-ea"/>
              </a:rPr>
              <a:t>(</a:t>
            </a:r>
            <a:r>
              <a:rPr lang="zh-CN" altLang="en-US" dirty="0">
                <a:sym typeface="+mn-ea"/>
              </a:rPr>
              <a:t>通常为泄漏电缆</a:t>
            </a:r>
            <a:r>
              <a:rPr lang="en-US" altLang="zh-CN" dirty="0">
                <a:sym typeface="+mn-ea"/>
              </a:rPr>
              <a:t>)</a:t>
            </a:r>
            <a:r>
              <a:rPr lang="zh-CN" altLang="en-US" dirty="0">
                <a:sym typeface="+mn-ea"/>
              </a:rPr>
              <a:t>，使电磁波沿着导波线在隧道中传播，从而减小传播衰耗。在导波线附近的移动台天线可以通过与导波线开放式泄漏场发生耦合，实现与基站的通信。在图</a:t>
            </a:r>
            <a:r>
              <a:rPr lang="en-US" altLang="zh-CN" dirty="0">
                <a:sym typeface="+mn-ea"/>
              </a:rPr>
              <a:t>3-19</a:t>
            </a:r>
            <a:r>
              <a:rPr lang="zh-CN" altLang="en-US" dirty="0">
                <a:sym typeface="+mn-ea"/>
              </a:rPr>
              <a:t>中，曲线</a:t>
            </a:r>
            <a:r>
              <a:rPr lang="en-US" altLang="zh-CN" dirty="0">
                <a:sym typeface="+mn-ea"/>
              </a:rPr>
              <a:t>B</a:t>
            </a:r>
            <a:r>
              <a:rPr lang="zh-CN" altLang="en-US" dirty="0">
                <a:sym typeface="+mn-ea"/>
              </a:rPr>
              <a:t>为</a:t>
            </a:r>
            <a:r>
              <a:rPr lang="en-US" altLang="zh-CN" dirty="0">
                <a:sym typeface="+mn-ea"/>
              </a:rPr>
              <a:t>200Ω</a:t>
            </a:r>
            <a:r>
              <a:rPr lang="zh-CN" altLang="en-US" dirty="0">
                <a:sym typeface="+mn-ea"/>
              </a:rPr>
              <a:t>导波线的衰耗曲线。 </a:t>
            </a:r>
            <a:r>
              <a:rPr lang="zh-CN" altLang="en-US" dirty="0"/>
              <a:t/>
            </a:r>
            <a:br>
              <a:rPr lang="zh-CN" altLang="en-US" dirty="0"/>
            </a:br>
            <a:endParaRPr lang="zh-CN" altLang="zh-CN"/>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a:t/>
            </a:r>
            <a:br>
              <a:rPr lang="zh-CN" altLang="zh-CN"/>
            </a:br>
            <a:r>
              <a:rPr lang="en-US" altLang="zh-CN" b="1" dirty="0">
                <a:sym typeface="+mn-ea"/>
              </a:rPr>
              <a:t>3.2.3  Okumura-Hata</a:t>
            </a:r>
            <a:r>
              <a:rPr lang="zh-CN" altLang="en-US" b="1" dirty="0">
                <a:sym typeface="+mn-ea"/>
              </a:rPr>
              <a:t>方法</a:t>
            </a:r>
            <a:r>
              <a:rPr lang="zh-CN" altLang="en-US" b="1" dirty="0"/>
              <a:t/>
            </a:r>
            <a:br>
              <a:rPr lang="zh-CN" altLang="en-US" b="1" dirty="0"/>
            </a:br>
            <a:r>
              <a:rPr lang="zh-CN" altLang="en-US" b="1" dirty="0"/>
              <a:t>　　</a:t>
            </a:r>
            <a:r>
              <a:rPr lang="zh-CN" altLang="en-US" dirty="0">
                <a:sym typeface="+mn-ea"/>
              </a:rPr>
              <a:t>为了在系统设计时</a:t>
            </a:r>
            <a:r>
              <a:rPr lang="en-US" altLang="zh-CN" dirty="0">
                <a:sym typeface="+mn-ea"/>
              </a:rPr>
              <a:t>, </a:t>
            </a:r>
            <a:r>
              <a:rPr lang="zh-CN" altLang="en-US" dirty="0">
                <a:sym typeface="+mn-ea"/>
              </a:rPr>
              <a:t>使</a:t>
            </a:r>
            <a:r>
              <a:rPr lang="en-US" altLang="zh-CN" dirty="0">
                <a:sym typeface="+mn-ea"/>
              </a:rPr>
              <a:t>Okumura</a:t>
            </a:r>
            <a:r>
              <a:rPr lang="zh-CN" altLang="en-US" dirty="0">
                <a:sym typeface="+mn-ea"/>
              </a:rPr>
              <a:t>预测方法能采用计算机进行预测， </a:t>
            </a:r>
            <a:r>
              <a:rPr lang="en-US" altLang="zh-CN" dirty="0">
                <a:sym typeface="+mn-ea"/>
              </a:rPr>
              <a:t>Hata</a:t>
            </a:r>
            <a:r>
              <a:rPr lang="zh-CN" altLang="en-US" dirty="0">
                <a:sym typeface="+mn-ea"/>
              </a:rPr>
              <a:t>对</a:t>
            </a:r>
            <a:r>
              <a:rPr lang="en-US" altLang="zh-CN" dirty="0">
                <a:sym typeface="+mn-ea"/>
              </a:rPr>
              <a:t>Okumura</a:t>
            </a:r>
            <a:r>
              <a:rPr lang="zh-CN" altLang="en-US" dirty="0">
                <a:sym typeface="+mn-ea"/>
              </a:rPr>
              <a:t>提出的基本中值场强曲线进行了公式化处理， 所得基本传输损耗的计算公式如下：</a:t>
            </a:r>
            <a:endParaRPr lang="zh-CN" altLang="zh-CN"/>
          </a:p>
        </p:txBody>
      </p:sp>
      <p:sp>
        <p:nvSpPr>
          <p:cNvPr id="440323" name="Rectangle 3"/>
          <p:cNvSpPr>
            <a:spLocks noGrp="1" noChangeArrowheads="1"/>
          </p:cNvSpPr>
          <p:nvPr>
            <p:ph type="body" idx="1"/>
          </p:nvPr>
        </p:nvSpPr>
        <p:spPr/>
        <p:txBody>
          <a:bodyPr/>
          <a:lstStyle/>
          <a:p>
            <a:endParaRPr lang="zh-CN" altLang="zh-CN"/>
          </a:p>
        </p:txBody>
      </p:sp>
      <p:graphicFrame>
        <p:nvGraphicFramePr>
          <p:cNvPr id="65539" name="Object 5"/>
          <p:cNvGraphicFramePr>
            <a:graphicFrameLocks noChangeAspect="1"/>
          </p:cNvGraphicFramePr>
          <p:nvPr/>
        </p:nvGraphicFramePr>
        <p:xfrm>
          <a:off x="836930" y="3005455"/>
          <a:ext cx="5367655" cy="847090"/>
        </p:xfrm>
        <a:graphic>
          <a:graphicData uri="http://schemas.openxmlformats.org/presentationml/2006/ole">
            <mc:AlternateContent xmlns:mc="http://schemas.openxmlformats.org/markup-compatibility/2006">
              <mc:Choice xmlns:v="urn:schemas-microsoft-com:vml" Requires="v">
                <p:oleObj spid="_x0000_s35844" r:id="rId3" imgW="2730500" imgH="431800" progId="Equation.3">
                  <p:embed/>
                </p:oleObj>
              </mc:Choice>
              <mc:Fallback>
                <p:oleObj r:id="rId3" imgW="2730500" imgH="431800" progId="Equation.3">
                  <p:embed/>
                  <p:pic>
                    <p:nvPicPr>
                      <p:cNvPr id="0" name="图片 3124"/>
                      <p:cNvPicPr/>
                      <p:nvPr/>
                    </p:nvPicPr>
                    <p:blipFill>
                      <a:blip r:embed="rId4"/>
                      <a:stretch>
                        <a:fillRect/>
                      </a:stretch>
                    </p:blipFill>
                    <p:spPr>
                      <a:xfrm>
                        <a:off x="836930" y="3005455"/>
                        <a:ext cx="5367655" cy="847090"/>
                      </a:xfrm>
                      <a:prstGeom prst="rect">
                        <a:avLst/>
                      </a:prstGeom>
                      <a:noFill/>
                      <a:ln w="38100">
                        <a:noFill/>
                        <a:miter/>
                      </a:ln>
                    </p:spPr>
                  </p:pic>
                </p:oleObj>
              </mc:Fallback>
            </mc:AlternateContent>
          </a:graphicData>
        </a:graphic>
      </p:graphicFrame>
      <p:graphicFrame>
        <p:nvGraphicFramePr>
          <p:cNvPr id="65540" name="Object 6"/>
          <p:cNvGraphicFramePr>
            <a:graphicFrameLocks noChangeAspect="1"/>
          </p:cNvGraphicFramePr>
          <p:nvPr/>
        </p:nvGraphicFramePr>
        <p:xfrm>
          <a:off x="1236345" y="4359275"/>
          <a:ext cx="5189220" cy="962660"/>
        </p:xfrm>
        <a:graphic>
          <a:graphicData uri="http://schemas.openxmlformats.org/presentationml/2006/ole">
            <mc:AlternateContent xmlns:mc="http://schemas.openxmlformats.org/markup-compatibility/2006">
              <mc:Choice xmlns:v="urn:schemas-microsoft-com:vml" Requires="v">
                <p:oleObj spid="_x0000_s35845" r:id="rId5" imgW="2463800" imgH="457200" progId="Equation.3">
                  <p:embed/>
                </p:oleObj>
              </mc:Choice>
              <mc:Fallback>
                <p:oleObj r:id="rId5" imgW="2463800" imgH="457200" progId="Equation.3">
                  <p:embed/>
                  <p:pic>
                    <p:nvPicPr>
                      <p:cNvPr id="0" name="图片 3125"/>
                      <p:cNvPicPr/>
                      <p:nvPr/>
                    </p:nvPicPr>
                    <p:blipFill>
                      <a:blip r:embed="rId6"/>
                      <a:stretch>
                        <a:fillRect/>
                      </a:stretch>
                    </p:blipFill>
                    <p:spPr>
                      <a:xfrm>
                        <a:off x="1236345" y="4359275"/>
                        <a:ext cx="5189220" cy="962660"/>
                      </a:xfrm>
                      <a:prstGeom prst="rect">
                        <a:avLst/>
                      </a:prstGeom>
                      <a:noFill/>
                      <a:ln w="38100">
                        <a:noFill/>
                        <a:miter/>
                      </a:ln>
                    </p:spPr>
                  </p:pic>
                </p:oleObj>
              </mc:Fallback>
            </mc:AlternateContent>
          </a:graphicData>
        </a:graphic>
      </p:graphicFrame>
      <p:graphicFrame>
        <p:nvGraphicFramePr>
          <p:cNvPr id="65541" name="Object 7"/>
          <p:cNvGraphicFramePr>
            <a:graphicFrameLocks noChangeAspect="1"/>
          </p:cNvGraphicFramePr>
          <p:nvPr/>
        </p:nvGraphicFramePr>
        <p:xfrm>
          <a:off x="937895" y="5657850"/>
          <a:ext cx="6856095" cy="471170"/>
        </p:xfrm>
        <a:graphic>
          <a:graphicData uri="http://schemas.openxmlformats.org/presentationml/2006/ole">
            <mc:AlternateContent xmlns:mc="http://schemas.openxmlformats.org/markup-compatibility/2006">
              <mc:Choice xmlns:v="urn:schemas-microsoft-com:vml" Requires="v">
                <p:oleObj spid="_x0000_s35846" r:id="rId7" imgW="3327400" imgH="228600" progId="Equation.3">
                  <p:embed/>
                </p:oleObj>
              </mc:Choice>
              <mc:Fallback>
                <p:oleObj r:id="rId7" imgW="3327400" imgH="228600" progId="Equation.3">
                  <p:embed/>
                  <p:pic>
                    <p:nvPicPr>
                      <p:cNvPr id="0" name="图片 3126"/>
                      <p:cNvPicPr/>
                      <p:nvPr/>
                    </p:nvPicPr>
                    <p:blipFill>
                      <a:blip r:embed="rId8"/>
                      <a:stretch>
                        <a:fillRect/>
                      </a:stretch>
                    </p:blipFill>
                    <p:spPr>
                      <a:xfrm>
                        <a:off x="937895" y="5657850"/>
                        <a:ext cx="6856095" cy="471170"/>
                      </a:xfrm>
                      <a:prstGeom prst="rect">
                        <a:avLst/>
                      </a:prstGeom>
                      <a:noFill/>
                      <a:ln w="38100">
                        <a:noFill/>
                        <a:miter/>
                      </a:ln>
                    </p:spPr>
                  </p:pic>
                </p:oleObj>
              </mc:Fallback>
            </mc:AlternateContent>
          </a:graphicData>
        </a:graphic>
      </p:graphicFrame>
      <p:sp>
        <p:nvSpPr>
          <p:cNvPr id="65542" name="Text Box 8"/>
          <p:cNvSpPr txBox="1"/>
          <p:nvPr/>
        </p:nvSpPr>
        <p:spPr>
          <a:xfrm>
            <a:off x="7412355" y="3400425"/>
            <a:ext cx="85915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(3-30)</a:t>
            </a:r>
          </a:p>
        </p:txBody>
      </p:sp>
      <p:sp>
        <p:nvSpPr>
          <p:cNvPr id="65543" name="Text Box 9"/>
          <p:cNvSpPr txBox="1"/>
          <p:nvPr/>
        </p:nvSpPr>
        <p:spPr>
          <a:xfrm>
            <a:off x="7412355" y="4695825"/>
            <a:ext cx="85915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(3-31)</a:t>
            </a:r>
          </a:p>
        </p:txBody>
      </p:sp>
      <p:sp>
        <p:nvSpPr>
          <p:cNvPr id="65544" name="Text Box 10"/>
          <p:cNvSpPr txBox="1"/>
          <p:nvPr/>
        </p:nvSpPr>
        <p:spPr>
          <a:xfrm>
            <a:off x="7973060" y="5733415"/>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(3-32)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式中：</a:t>
            </a:r>
            <a:r>
              <a:rPr lang="en-US" altLang="zh-CN" i="1" dirty="0">
                <a:sym typeface="+mn-ea"/>
              </a:rPr>
              <a:t>d</a:t>
            </a:r>
            <a:r>
              <a:rPr lang="zh-CN" altLang="en-US" dirty="0">
                <a:sym typeface="+mn-ea"/>
              </a:rPr>
              <a:t>为收发天线之间的距离，单位为</a:t>
            </a:r>
            <a:r>
              <a:rPr lang="en-US" altLang="zh-CN" dirty="0">
                <a:sym typeface="+mn-ea"/>
              </a:rPr>
              <a:t>km</a:t>
            </a:r>
            <a:r>
              <a:rPr lang="zh-CN" altLang="en-US" dirty="0">
                <a:sym typeface="+mn-ea"/>
              </a:rPr>
              <a:t>；</a:t>
            </a:r>
            <a:r>
              <a:rPr lang="en-US" altLang="zh-CN" i="1" dirty="0">
                <a:sym typeface="+mn-ea"/>
              </a:rPr>
              <a:t>f</a:t>
            </a:r>
            <a:r>
              <a:rPr lang="zh-CN" altLang="en-US" dirty="0">
                <a:sym typeface="+mn-ea"/>
              </a:rPr>
              <a:t>为工作频率，单位为</a:t>
            </a:r>
            <a:r>
              <a:rPr lang="en-US" altLang="zh-CN" dirty="0">
                <a:sym typeface="+mn-ea"/>
              </a:rPr>
              <a:t>MHz</a:t>
            </a:r>
            <a:r>
              <a:rPr lang="zh-CN" altLang="en-US" dirty="0">
                <a:sym typeface="+mn-ea"/>
              </a:rPr>
              <a:t>；</a:t>
            </a:r>
            <a:r>
              <a:rPr lang="en-US" altLang="zh-CN" i="1" dirty="0">
                <a:sym typeface="+mn-ea"/>
              </a:rPr>
              <a:t>h</a:t>
            </a:r>
            <a:r>
              <a:rPr lang="en-US" altLang="zh-CN" baseline="-25000" dirty="0">
                <a:sym typeface="+mn-ea"/>
              </a:rPr>
              <a:t>b</a:t>
            </a:r>
            <a:r>
              <a:rPr lang="zh-CN" altLang="en-US" dirty="0">
                <a:sym typeface="+mn-ea"/>
              </a:rPr>
              <a:t>为基站天线的有效高度，单位为</a:t>
            </a:r>
            <a:r>
              <a:rPr lang="en-US" altLang="zh-CN" i="1" dirty="0">
                <a:sym typeface="+mn-ea"/>
              </a:rPr>
              <a:t>m</a:t>
            </a:r>
            <a:r>
              <a:rPr lang="zh-CN" altLang="en-US" dirty="0">
                <a:sym typeface="+mn-ea"/>
              </a:rPr>
              <a:t>；</a:t>
            </a:r>
            <a:r>
              <a:rPr lang="en-US" altLang="zh-CN" i="1" dirty="0">
                <a:sym typeface="+mn-ea"/>
              </a:rPr>
              <a:t>α</a:t>
            </a:r>
            <a:r>
              <a:rPr lang="zh-CN" altLang="en-US" dirty="0">
                <a:sym typeface="+mn-ea"/>
              </a:rPr>
              <a:t>（</a:t>
            </a:r>
            <a:r>
              <a:rPr lang="en-US" altLang="zh-CN" i="1" dirty="0">
                <a:sym typeface="+mn-ea"/>
              </a:rPr>
              <a:t>h</a:t>
            </a:r>
            <a:r>
              <a:rPr lang="en-US" altLang="zh-CN" baseline="-25000" dirty="0">
                <a:sym typeface="+mn-ea"/>
              </a:rPr>
              <a:t>m</a:t>
            </a:r>
            <a:r>
              <a:rPr lang="zh-CN" altLang="en-US" dirty="0">
                <a:sym typeface="+mn-ea"/>
              </a:rPr>
              <a:t>）为移动台天线高度校正因子，</a:t>
            </a:r>
            <a:r>
              <a:rPr lang="en-US" altLang="zh-CN" i="1" dirty="0">
                <a:sym typeface="+mn-ea"/>
              </a:rPr>
              <a:t>h</a:t>
            </a:r>
            <a:r>
              <a:rPr lang="en-US" altLang="zh-CN" baseline="-25000" dirty="0">
                <a:sym typeface="+mn-ea"/>
              </a:rPr>
              <a:t>m</a:t>
            </a:r>
            <a:r>
              <a:rPr lang="zh-CN" altLang="en-US" dirty="0">
                <a:sym typeface="+mn-ea"/>
              </a:rPr>
              <a:t>为移动台天线高度，单位为</a:t>
            </a:r>
            <a:r>
              <a:rPr lang="en-US" altLang="zh-CN" dirty="0">
                <a:sym typeface="+mn-ea"/>
              </a:rPr>
              <a:t>m</a:t>
            </a:r>
            <a:r>
              <a:rPr lang="zh-CN" altLang="en-US" dirty="0">
                <a:sym typeface="+mn-ea"/>
              </a:rPr>
              <a:t>。</a:t>
            </a:r>
            <a:r>
              <a:rPr lang="en-US" altLang="zh-CN" i="1" dirty="0">
                <a:sym typeface="+mn-ea"/>
              </a:rPr>
              <a:t>α</a:t>
            </a:r>
            <a:r>
              <a:rPr lang="zh-CN" altLang="en-US" dirty="0">
                <a:sym typeface="+mn-ea"/>
              </a:rPr>
              <a:t>（</a:t>
            </a:r>
            <a:r>
              <a:rPr lang="en-US" altLang="zh-CN" i="1" dirty="0">
                <a:sym typeface="+mn-ea"/>
              </a:rPr>
              <a:t>h</a:t>
            </a:r>
            <a:r>
              <a:rPr lang="en-US" altLang="zh-CN" baseline="-25000" dirty="0">
                <a:sym typeface="+mn-ea"/>
              </a:rPr>
              <a:t>m</a:t>
            </a:r>
            <a:r>
              <a:rPr lang="zh-CN" altLang="en-US" dirty="0">
                <a:sym typeface="+mn-ea"/>
              </a:rPr>
              <a:t>）由下式计算：</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这套公式的适用范围为：</a:t>
            </a:r>
            <a:r>
              <a:rPr lang="en-US" altLang="zh-CN" dirty="0">
                <a:sym typeface="+mn-ea"/>
              </a:rPr>
              <a:t>150 MHz≤</a:t>
            </a:r>
            <a:r>
              <a:rPr lang="en-US" altLang="zh-CN" i="1" dirty="0">
                <a:sym typeface="+mn-ea"/>
              </a:rPr>
              <a:t>f</a:t>
            </a:r>
            <a:r>
              <a:rPr lang="en-US" altLang="zh-CN" dirty="0">
                <a:sym typeface="+mn-ea"/>
              </a:rPr>
              <a:t>≤1920MHz</a:t>
            </a:r>
            <a:r>
              <a:rPr lang="zh-CN" altLang="en-US" dirty="0">
                <a:sym typeface="+mn-ea"/>
              </a:rPr>
              <a:t>，可扩展到</a:t>
            </a:r>
            <a:r>
              <a:rPr lang="en-US" altLang="zh-CN" dirty="0">
                <a:sym typeface="+mn-ea"/>
              </a:rPr>
              <a:t>3000MHz,20 m≤</a:t>
            </a:r>
            <a:r>
              <a:rPr lang="en-US" altLang="zh-CN" i="1" dirty="0">
                <a:sym typeface="+mn-ea"/>
              </a:rPr>
              <a:t>h</a:t>
            </a:r>
            <a:r>
              <a:rPr lang="en-US" altLang="zh-CN" baseline="-25000" dirty="0">
                <a:sym typeface="+mn-ea"/>
              </a:rPr>
              <a:t>b</a:t>
            </a:r>
            <a:r>
              <a:rPr lang="en-US" altLang="zh-CN" dirty="0">
                <a:sym typeface="+mn-ea"/>
              </a:rPr>
              <a:t>≤1000m</a:t>
            </a:r>
            <a:r>
              <a:rPr lang="zh-CN" altLang="en-US" dirty="0">
                <a:sym typeface="+mn-ea"/>
              </a:rPr>
              <a:t>，</a:t>
            </a:r>
            <a:r>
              <a:rPr lang="en-US" altLang="zh-CN" dirty="0">
                <a:sym typeface="+mn-ea"/>
              </a:rPr>
              <a:t>1m≤</a:t>
            </a:r>
            <a:r>
              <a:rPr lang="en-US" altLang="zh-CN" i="1" dirty="0">
                <a:sym typeface="+mn-ea"/>
              </a:rPr>
              <a:t>h</a:t>
            </a:r>
            <a:r>
              <a:rPr lang="en-US" altLang="zh-CN" baseline="-25000" dirty="0">
                <a:sym typeface="+mn-ea"/>
              </a:rPr>
              <a:t>m</a:t>
            </a:r>
            <a:r>
              <a:rPr lang="en-US" altLang="zh-CN" dirty="0">
                <a:sym typeface="+mn-ea"/>
              </a:rPr>
              <a:t>≤10m</a:t>
            </a:r>
            <a:r>
              <a:rPr lang="zh-CN" altLang="en-US" dirty="0">
                <a:sym typeface="+mn-ea"/>
              </a:rPr>
              <a:t>，</a:t>
            </a:r>
            <a:r>
              <a:rPr lang="en-US" altLang="zh-CN" dirty="0">
                <a:sym typeface="+mn-ea"/>
              </a:rPr>
              <a:t>1 km≤</a:t>
            </a:r>
            <a:r>
              <a:rPr lang="en-US" altLang="zh-CN" i="1" dirty="0">
                <a:sym typeface="+mn-ea"/>
              </a:rPr>
              <a:t>d</a:t>
            </a:r>
            <a:r>
              <a:rPr lang="en-US" altLang="zh-CN" dirty="0">
                <a:sym typeface="+mn-ea"/>
              </a:rPr>
              <a:t>≤ 100 km</a:t>
            </a:r>
            <a:r>
              <a:rPr lang="zh-CN" altLang="en-US" dirty="0">
                <a:sym typeface="+mn-ea"/>
              </a:rPr>
              <a:t>，准平坦地形。 </a:t>
            </a:r>
            <a:r>
              <a:rPr lang="zh-CN" altLang="en-US" dirty="0"/>
              <a:t/>
            </a:r>
            <a:br>
              <a:rPr lang="zh-CN" altLang="en-US" dirty="0"/>
            </a:br>
            <a:r>
              <a:rPr lang="zh-CN" altLang="en-US" dirty="0">
                <a:sym typeface="+mn-ea"/>
              </a:rPr>
              <a:t> </a:t>
            </a:r>
            <a:endParaRPr lang="zh-CN" altLang="zh-CN"/>
          </a:p>
        </p:txBody>
      </p:sp>
      <p:sp>
        <p:nvSpPr>
          <p:cNvPr id="441347" name="Rectangle 3"/>
          <p:cNvSpPr>
            <a:spLocks noGrp="1" noChangeArrowheads="1"/>
          </p:cNvSpPr>
          <p:nvPr>
            <p:ph type="body" idx="1"/>
          </p:nvPr>
        </p:nvSpPr>
        <p:spPr/>
        <p:txBody>
          <a:bodyPr/>
          <a:lstStyle/>
          <a:p>
            <a:endParaRPr lang="zh-CN" altLang="zh-CN"/>
          </a:p>
        </p:txBody>
      </p:sp>
      <p:sp>
        <p:nvSpPr>
          <p:cNvPr id="66566" name="Text Box 9"/>
          <p:cNvSpPr txBox="1"/>
          <p:nvPr/>
        </p:nvSpPr>
        <p:spPr>
          <a:xfrm>
            <a:off x="7112000" y="4224020"/>
            <a:ext cx="108902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000" dirty="0"/>
              <a:t>大城市 </a:t>
            </a:r>
          </a:p>
        </p:txBody>
      </p:sp>
      <p:graphicFrame>
        <p:nvGraphicFramePr>
          <p:cNvPr id="2" name="Object 6"/>
          <p:cNvGraphicFramePr>
            <a:graphicFrameLocks noChangeAspect="1"/>
          </p:cNvGraphicFramePr>
          <p:nvPr/>
        </p:nvGraphicFramePr>
        <p:xfrm>
          <a:off x="1010920" y="3201670"/>
          <a:ext cx="5870575" cy="1391285"/>
        </p:xfrm>
        <a:graphic>
          <a:graphicData uri="http://schemas.openxmlformats.org/presentationml/2006/ole">
            <mc:AlternateContent xmlns:mc="http://schemas.openxmlformats.org/markup-compatibility/2006">
              <mc:Choice xmlns:v="urn:schemas-microsoft-com:vml" Requires="v">
                <p:oleObj spid="_x0000_s36866" r:id="rId3" imgW="2946400" imgH="698500" progId="Equation.3">
                  <p:embed/>
                </p:oleObj>
              </mc:Choice>
              <mc:Fallback>
                <p:oleObj r:id="rId3" imgW="2946400" imgH="698500" progId="Equation.3">
                  <p:embed/>
                  <p:pic>
                    <p:nvPicPr>
                      <p:cNvPr id="0" name="图片 3127"/>
                      <p:cNvPicPr/>
                      <p:nvPr/>
                    </p:nvPicPr>
                    <p:blipFill>
                      <a:blip r:embed="rId4"/>
                      <a:stretch>
                        <a:fillRect/>
                      </a:stretch>
                    </p:blipFill>
                    <p:spPr>
                      <a:xfrm>
                        <a:off x="1010920" y="3201670"/>
                        <a:ext cx="5870575" cy="1391285"/>
                      </a:xfrm>
                      <a:prstGeom prst="rect">
                        <a:avLst/>
                      </a:prstGeom>
                      <a:noFill/>
                      <a:ln w="38100">
                        <a:noFill/>
                        <a:miter/>
                      </a:ln>
                    </p:spPr>
                  </p:pic>
                </p:oleObj>
              </mc:Fallback>
            </mc:AlternateContent>
          </a:graphicData>
        </a:graphic>
      </p:graphicFrame>
      <p:sp>
        <p:nvSpPr>
          <p:cNvPr id="4" name="Text Box 7"/>
          <p:cNvSpPr txBox="1"/>
          <p:nvPr/>
        </p:nvSpPr>
        <p:spPr>
          <a:xfrm>
            <a:off x="7065010" y="3104515"/>
            <a:ext cx="172466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000" dirty="0"/>
              <a:t>中、 小城市 </a:t>
            </a:r>
          </a:p>
        </p:txBody>
      </p:sp>
      <p:sp>
        <p:nvSpPr>
          <p:cNvPr id="5" name="Text Box 8"/>
          <p:cNvSpPr txBox="1"/>
          <p:nvPr/>
        </p:nvSpPr>
        <p:spPr>
          <a:xfrm>
            <a:off x="7112000" y="3706495"/>
            <a:ext cx="108902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000" dirty="0"/>
              <a:t>大城市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zh-CN" b="1" dirty="0">
                <a:sym typeface="+mn-ea"/>
              </a:rPr>
              <a:t/>
            </a:r>
            <a:br>
              <a:rPr lang="en-US" altLang="zh-CN" b="1" dirty="0">
                <a:sym typeface="+mn-ea"/>
              </a:rPr>
            </a:br>
            <a:r>
              <a:rPr lang="en-US" altLang="zh-CN" b="1" dirty="0">
                <a:sym typeface="+mn-ea"/>
              </a:rPr>
              <a:t>3.2.4 </a:t>
            </a:r>
            <a:r>
              <a:rPr lang="zh-CN" altLang="en-US" b="1" dirty="0">
                <a:sym typeface="+mn-ea"/>
              </a:rPr>
              <a:t>　</a:t>
            </a:r>
            <a:r>
              <a:rPr lang="en-US" altLang="zh-CN" b="1" dirty="0">
                <a:sym typeface="+mn-ea"/>
              </a:rPr>
              <a:t>COST – 231 Hata </a:t>
            </a:r>
            <a:r>
              <a:rPr lang="zh-CN" altLang="en-US" b="1" dirty="0">
                <a:sym typeface="+mn-ea"/>
              </a:rPr>
              <a:t>模型</a:t>
            </a:r>
            <a:br>
              <a:rPr lang="zh-CN" altLang="en-US" b="1" dirty="0">
                <a:sym typeface="+mn-ea"/>
              </a:rPr>
            </a:br>
            <a:r>
              <a:rPr lang="zh-CN" altLang="en-US" b="1" dirty="0">
                <a:sym typeface="+mn-ea"/>
              </a:rPr>
              <a:t>　　</a:t>
            </a:r>
            <a:r>
              <a:rPr lang="zh-CN" altLang="en-US" dirty="0">
                <a:sym typeface="+mn-ea"/>
              </a:rPr>
              <a:t>随着城市发展人口的聚焦而出现密集城区</a:t>
            </a:r>
            <a:r>
              <a:rPr lang="en-US" altLang="zh-CN" dirty="0">
                <a:sym typeface="+mn-ea"/>
              </a:rPr>
              <a:t>, </a:t>
            </a:r>
            <a:r>
              <a:rPr lang="zh-CN" altLang="en-US" dirty="0">
                <a:sym typeface="+mn-ea"/>
              </a:rPr>
              <a:t>为了提高话务量</a:t>
            </a:r>
            <a:r>
              <a:rPr lang="en-US" altLang="zh-CN" dirty="0">
                <a:sym typeface="+mn-ea"/>
              </a:rPr>
              <a:t>, </a:t>
            </a:r>
            <a:r>
              <a:rPr lang="zh-CN" altLang="en-US" dirty="0">
                <a:sym typeface="+mn-ea"/>
              </a:rPr>
              <a:t>通过小区分裂使得基站之间的距离缩到了几百米</a:t>
            </a:r>
            <a:r>
              <a:rPr lang="en-US" altLang="zh-CN" dirty="0">
                <a:sym typeface="+mn-ea"/>
              </a:rPr>
              <a:t>, </a:t>
            </a:r>
            <a:r>
              <a:rPr lang="zh-CN" altLang="en-US" dirty="0">
                <a:sym typeface="+mn-ea"/>
              </a:rPr>
              <a:t>这就造成了模型预测的困难</a:t>
            </a:r>
            <a:r>
              <a:rPr lang="en-US" altLang="zh-CN" dirty="0">
                <a:sym typeface="+mn-ea"/>
              </a:rPr>
              <a:t>, </a:t>
            </a:r>
            <a:r>
              <a:rPr lang="zh-CN" altLang="en-US" dirty="0">
                <a:sym typeface="+mn-ea"/>
              </a:rPr>
              <a:t>而在基站密集地区仍采用   </a:t>
            </a:r>
            <a:r>
              <a:rPr lang="en-US" altLang="zh-CN" dirty="0">
                <a:sym typeface="+mn-ea"/>
              </a:rPr>
              <a:t>Okumura - Hata</a:t>
            </a:r>
            <a:r>
              <a:rPr lang="zh-CN" altLang="en-US" dirty="0">
                <a:sym typeface="+mn-ea"/>
              </a:rPr>
              <a:t>模型会出现预测值比实际测量值明显偏高的问题。 因此</a:t>
            </a:r>
            <a:r>
              <a:rPr lang="en-US" altLang="zh-CN" dirty="0">
                <a:sym typeface="+mn-ea"/>
              </a:rPr>
              <a:t>, </a:t>
            </a:r>
            <a:r>
              <a:rPr lang="zh-CN" altLang="en-US" dirty="0">
                <a:sym typeface="+mn-ea"/>
              </a:rPr>
              <a:t>为了适应密集城区</a:t>
            </a:r>
            <a:r>
              <a:rPr lang="en-US" altLang="zh-CN" dirty="0">
                <a:sym typeface="+mn-ea"/>
              </a:rPr>
              <a:t>, </a:t>
            </a:r>
            <a:r>
              <a:rPr lang="zh-CN" altLang="en-US" dirty="0">
                <a:sym typeface="+mn-ea"/>
              </a:rPr>
              <a:t>由</a:t>
            </a:r>
            <a:r>
              <a:rPr lang="en-US" altLang="zh-CN" dirty="0">
                <a:sym typeface="+mn-ea"/>
              </a:rPr>
              <a:t>EURO - COST(</a:t>
            </a:r>
            <a:r>
              <a:rPr lang="zh-CN" altLang="en-US" dirty="0">
                <a:sym typeface="+mn-ea"/>
              </a:rPr>
              <a:t>科学和技术研究欧洲协会</a:t>
            </a:r>
            <a:r>
              <a:rPr lang="en-US" altLang="zh-CN" dirty="0">
                <a:sym typeface="+mn-ea"/>
              </a:rPr>
              <a:t>)</a:t>
            </a:r>
            <a:r>
              <a:rPr lang="zh-CN" altLang="en-US" dirty="0">
                <a:sym typeface="+mn-ea"/>
              </a:rPr>
              <a:t>组成的</a:t>
            </a:r>
            <a:r>
              <a:rPr lang="en-US" altLang="zh-CN" dirty="0">
                <a:sym typeface="+mn-ea"/>
              </a:rPr>
              <a:t>COST - 231</a:t>
            </a:r>
            <a:r>
              <a:rPr lang="zh-CN" altLang="en-US" dirty="0">
                <a:sym typeface="+mn-ea"/>
              </a:rPr>
              <a:t>工作委员会</a:t>
            </a:r>
            <a:r>
              <a:rPr lang="en-US" altLang="zh-CN" dirty="0">
                <a:sym typeface="+mn-ea"/>
              </a:rPr>
              <a:t>, </a:t>
            </a:r>
            <a:r>
              <a:rPr lang="zh-CN" altLang="en-US" dirty="0">
                <a:sym typeface="+mn-ea"/>
              </a:rPr>
              <a:t>在 </a:t>
            </a:r>
            <a:r>
              <a:rPr lang="en-US" altLang="zh-CN" dirty="0">
                <a:sym typeface="+mn-ea"/>
              </a:rPr>
              <a:t>Okumura - Hata</a:t>
            </a:r>
            <a:r>
              <a:rPr lang="zh-CN" altLang="en-US" dirty="0">
                <a:sym typeface="+mn-ea"/>
              </a:rPr>
              <a:t>的基础上提出了其扩展模型</a:t>
            </a:r>
            <a:r>
              <a:rPr lang="en-US" altLang="zh-CN" dirty="0">
                <a:sym typeface="+mn-ea"/>
              </a:rPr>
              <a:t>, </a:t>
            </a:r>
            <a:r>
              <a:rPr lang="zh-CN" altLang="en-US" dirty="0">
                <a:sym typeface="+mn-ea"/>
              </a:rPr>
              <a:t>即 </a:t>
            </a:r>
            <a:r>
              <a:rPr lang="en-US" altLang="zh-CN" dirty="0">
                <a:sym typeface="+mn-ea"/>
              </a:rPr>
              <a:t>COST - 231 Hata</a:t>
            </a:r>
            <a:r>
              <a:rPr lang="zh-CN" altLang="en-US" dirty="0">
                <a:sym typeface="+mn-ea"/>
              </a:rPr>
              <a:t>模型。</a:t>
            </a:r>
            <a:r>
              <a:rPr lang="zh-CN" altLang="en-US" dirty="0"/>
              <a:t/>
            </a:r>
            <a:br>
              <a:rPr lang="zh-CN" altLang="en-US" dirty="0"/>
            </a:br>
            <a:r>
              <a:rPr lang="zh-CN" altLang="en-US" b="1" dirty="0"/>
              <a:t/>
            </a:r>
            <a:br>
              <a:rPr lang="zh-CN" altLang="en-US" b="1" dirty="0"/>
            </a:br>
            <a:endParaRPr lang="zh-CN" altLang="zh-CN"/>
          </a:p>
        </p:txBody>
      </p:sp>
      <p:sp>
        <p:nvSpPr>
          <p:cNvPr id="442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zh-CN"/>
              <a:t>　</a:t>
            </a:r>
            <a:br>
              <a:rPr lang="zh-CN" altLang="zh-CN"/>
            </a:br>
            <a:r>
              <a:rPr lang="zh-CN" altLang="zh-CN"/>
              <a:t>　　</a:t>
            </a:r>
            <a:r>
              <a:rPr lang="zh-CN" altLang="en-US" dirty="0">
                <a:sym typeface="+mn-ea"/>
              </a:rPr>
              <a:t>实际上，当考虑了空气的不均匀性对电波传播轨迹的影响后</a:t>
            </a:r>
            <a:r>
              <a:rPr lang="en-US" altLang="zh-CN" dirty="0">
                <a:sym typeface="+mn-ea"/>
              </a:rPr>
              <a:t>, </a:t>
            </a:r>
            <a:r>
              <a:rPr lang="zh-CN" altLang="en-US" dirty="0">
                <a:sym typeface="+mn-ea"/>
              </a:rPr>
              <a:t>在标准大气折射情况下，等效地球半径</a:t>
            </a:r>
            <a:r>
              <a:rPr lang="en-US" altLang="zh-CN" i="1" dirty="0">
                <a:sym typeface="+mn-ea"/>
              </a:rPr>
              <a:t>R</a:t>
            </a:r>
            <a:r>
              <a:rPr lang="en-US" altLang="zh-CN" dirty="0">
                <a:sym typeface="+mn-ea"/>
              </a:rPr>
              <a:t>=8500 km, </a:t>
            </a:r>
            <a:r>
              <a:rPr lang="zh-CN" altLang="en-US" dirty="0">
                <a:sym typeface="+mn-ea"/>
              </a:rPr>
              <a:t>可得修正后的视距传播的极限距离</a:t>
            </a:r>
            <a:r>
              <a:rPr lang="en-US" altLang="zh-CN" i="1" dirty="0">
                <a:sym typeface="+mn-ea"/>
              </a:rPr>
              <a:t>d</a:t>
            </a:r>
            <a:r>
              <a:rPr lang="en-US" altLang="zh-CN" baseline="-25000" dirty="0">
                <a:sym typeface="+mn-ea"/>
              </a:rPr>
              <a:t>0</a:t>
            </a:r>
            <a:r>
              <a:rPr lang="zh-CN" altLang="en-US" dirty="0">
                <a:sym typeface="+mn-ea"/>
              </a:rPr>
              <a:t>为 </a:t>
            </a:r>
            <a:r>
              <a:rPr lang="zh-CN" altLang="en-US" dirty="0"/>
              <a:t/>
            </a:r>
            <a:br>
              <a:rPr lang="zh-CN" altLang="en-US" dirty="0"/>
            </a:br>
            <a:endParaRPr lang="zh-CN" altLang="zh-CN"/>
          </a:p>
        </p:txBody>
      </p:sp>
      <p:sp>
        <p:nvSpPr>
          <p:cNvPr id="369667" name="Rectangle 3"/>
          <p:cNvSpPr>
            <a:spLocks noGrp="1" noChangeArrowheads="1"/>
          </p:cNvSpPr>
          <p:nvPr>
            <p:ph type="body" idx="1"/>
          </p:nvPr>
        </p:nvSpPr>
        <p:spPr/>
        <p:txBody>
          <a:bodyPr/>
          <a:lstStyle/>
          <a:p>
            <a:endParaRPr lang="zh-CN" altLang="zh-CN"/>
          </a:p>
        </p:txBody>
      </p:sp>
      <p:graphicFrame>
        <p:nvGraphicFramePr>
          <p:cNvPr id="7173" name="Object 7"/>
          <p:cNvGraphicFramePr>
            <a:graphicFrameLocks noChangeAspect="1"/>
          </p:cNvGraphicFramePr>
          <p:nvPr/>
        </p:nvGraphicFramePr>
        <p:xfrm>
          <a:off x="2220278" y="3210878"/>
          <a:ext cx="4702175" cy="741362"/>
        </p:xfrm>
        <a:graphic>
          <a:graphicData uri="http://schemas.openxmlformats.org/presentationml/2006/ole">
            <mc:AlternateContent xmlns:mc="http://schemas.openxmlformats.org/markup-compatibility/2006">
              <mc:Choice xmlns:v="urn:schemas-microsoft-com:vml" Requires="v">
                <p:oleObj spid="_x0000_s5122" r:id="rId3" imgW="1854200" imgH="292100" progId="Equation.3">
                  <p:embed/>
                </p:oleObj>
              </mc:Choice>
              <mc:Fallback>
                <p:oleObj r:id="rId3" imgW="1854200" imgH="292100" progId="Equation.3">
                  <p:embed/>
                  <p:pic>
                    <p:nvPicPr>
                      <p:cNvPr id="0" name="图片 3077"/>
                      <p:cNvPicPr/>
                      <p:nvPr/>
                    </p:nvPicPr>
                    <p:blipFill>
                      <a:blip r:embed="rId4"/>
                      <a:stretch>
                        <a:fillRect/>
                      </a:stretch>
                    </p:blipFill>
                    <p:spPr>
                      <a:xfrm>
                        <a:off x="2220278" y="3210878"/>
                        <a:ext cx="4702175" cy="741362"/>
                      </a:xfrm>
                      <a:prstGeom prst="rect">
                        <a:avLst/>
                      </a:prstGeom>
                      <a:noFill/>
                      <a:ln w="38100">
                        <a:noFill/>
                        <a:miter/>
                      </a:ln>
                    </p:spPr>
                  </p:pic>
                </p:oleObj>
              </mc:Fallback>
            </mc:AlternateContent>
          </a:graphicData>
        </a:graphic>
      </p:graphicFrame>
      <p:sp>
        <p:nvSpPr>
          <p:cNvPr id="7175" name="Text Box 9"/>
          <p:cNvSpPr txBox="1"/>
          <p:nvPr/>
        </p:nvSpPr>
        <p:spPr>
          <a:xfrm>
            <a:off x="7620635" y="3493770"/>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(3-3)</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COST – 231 Hata </a:t>
            </a:r>
            <a:r>
              <a:rPr lang="zh-CN" altLang="en-US" dirty="0">
                <a:sym typeface="+mn-ea"/>
              </a:rPr>
              <a:t>模型路径损耗计算公式为</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t>
            </a:r>
            <a:r>
              <a:rPr lang="en-US" altLang="zh-CN" dirty="0">
                <a:sym typeface="+mn-ea"/>
              </a:rPr>
              <a:t>3 - 34</a:t>
            </a:r>
            <a:r>
              <a:rPr lang="zh-CN" altLang="en-US" dirty="0">
                <a:sym typeface="+mn-ea"/>
              </a:rPr>
              <a:t>）</a:t>
            </a:r>
            <a:br>
              <a:rPr lang="zh-CN" altLang="en-US" dirty="0">
                <a:sym typeface="+mn-ea"/>
              </a:rPr>
            </a:br>
            <a:r>
              <a:rPr lang="zh-CN" altLang="en-US" dirty="0">
                <a:sym typeface="+mn-ea"/>
              </a:rPr>
              <a:t/>
            </a:r>
            <a:br>
              <a:rPr lang="zh-CN" altLang="en-US" dirty="0">
                <a:sym typeface="+mn-ea"/>
              </a:rPr>
            </a:br>
            <a:r>
              <a:rPr lang="zh-CN" altLang="en-US" dirty="0">
                <a:sym typeface="+mn-ea"/>
              </a:rPr>
              <a:t>式中</a:t>
            </a:r>
            <a:r>
              <a:rPr lang="en-US" altLang="zh-CN" dirty="0">
                <a:sym typeface="+mn-ea"/>
              </a:rPr>
              <a:t>, C</a:t>
            </a:r>
            <a:r>
              <a:rPr lang="en-US" altLang="zh-CN" baseline="-25000" dirty="0">
                <a:sym typeface="+mn-ea"/>
              </a:rPr>
              <a:t>M</a:t>
            </a:r>
            <a:r>
              <a:rPr lang="en-US" altLang="zh-CN" dirty="0">
                <a:sym typeface="+mn-ea"/>
              </a:rPr>
              <a:t> </a:t>
            </a:r>
            <a:r>
              <a:rPr lang="zh-CN" altLang="en-US" dirty="0">
                <a:sym typeface="+mn-ea"/>
              </a:rPr>
              <a:t>为大城市中心校正因子。 在中等城市和郊区</a:t>
            </a:r>
            <a:r>
              <a:rPr lang="en-US" altLang="zh-CN" dirty="0">
                <a:sym typeface="+mn-ea"/>
              </a:rPr>
              <a:t>, C</a:t>
            </a:r>
            <a:r>
              <a:rPr lang="en-US" altLang="zh-CN" baseline="-25000" dirty="0">
                <a:sym typeface="+mn-ea"/>
              </a:rPr>
              <a:t>M</a:t>
            </a:r>
            <a:r>
              <a:rPr lang="en-US" altLang="zh-CN" dirty="0">
                <a:sym typeface="+mn-ea"/>
              </a:rPr>
              <a:t>=0dB; </a:t>
            </a:r>
            <a:r>
              <a:rPr lang="zh-CN" altLang="en-US" dirty="0">
                <a:sym typeface="+mn-ea"/>
              </a:rPr>
              <a:t>在市中心</a:t>
            </a:r>
            <a:r>
              <a:rPr lang="en-US" altLang="zh-CN" dirty="0">
                <a:sym typeface="+mn-ea"/>
              </a:rPr>
              <a:t>, C</a:t>
            </a:r>
            <a:r>
              <a:rPr lang="en-US" altLang="zh-CN" baseline="-25000" dirty="0">
                <a:sym typeface="+mn-ea"/>
              </a:rPr>
              <a:t>M </a:t>
            </a:r>
            <a:r>
              <a:rPr lang="en-US" altLang="zh-CN" dirty="0">
                <a:sym typeface="+mn-ea"/>
              </a:rPr>
              <a:t>=3dB</a:t>
            </a:r>
            <a:r>
              <a:rPr lang="zh-CN" altLang="en-US" dirty="0">
                <a:sym typeface="+mn-ea"/>
              </a:rPr>
              <a:t>。其他参数同 </a:t>
            </a:r>
            <a:r>
              <a:rPr lang="en-US" altLang="zh-CN" dirty="0">
                <a:sym typeface="+mn-ea"/>
              </a:rPr>
              <a:t>Okumura – Hata </a:t>
            </a:r>
            <a:r>
              <a:rPr lang="zh-CN" altLang="en-US" dirty="0">
                <a:sym typeface="+mn-ea"/>
              </a:rPr>
              <a:t>模型</a:t>
            </a:r>
            <a:r>
              <a:rPr lang="en-US" altLang="zh-CN" dirty="0">
                <a:sym typeface="+mn-ea"/>
              </a:rPr>
              <a:t>,</a:t>
            </a:r>
            <a:r>
              <a:rPr lang="el-GR" altLang="zh-CN" dirty="0">
                <a:sym typeface="+mn-ea"/>
              </a:rPr>
              <a:t>α(</a:t>
            </a:r>
            <a:r>
              <a:rPr lang="en-US" altLang="zh-CN" i="1" dirty="0">
                <a:sym typeface="+mn-ea"/>
              </a:rPr>
              <a:t>h</a:t>
            </a:r>
            <a:r>
              <a:rPr lang="en-US" altLang="zh-CN" baseline="-25000" dirty="0">
                <a:sym typeface="+mn-ea"/>
              </a:rPr>
              <a:t>m</a:t>
            </a:r>
            <a:r>
              <a:rPr lang="en-US" altLang="zh-CN" dirty="0">
                <a:sym typeface="+mn-ea"/>
              </a:rPr>
              <a:t>)</a:t>
            </a:r>
            <a:r>
              <a:rPr lang="zh-CN" altLang="en-US" dirty="0">
                <a:sym typeface="+mn-ea"/>
              </a:rPr>
              <a:t>按式</a:t>
            </a:r>
            <a:r>
              <a:rPr lang="en-US" altLang="zh-CN" dirty="0">
                <a:sym typeface="+mn-ea"/>
              </a:rPr>
              <a:t>(3 - 33)</a:t>
            </a:r>
            <a:r>
              <a:rPr lang="zh-CN" altLang="en-US" dirty="0">
                <a:sym typeface="+mn-ea"/>
              </a:rPr>
              <a:t>计算。</a:t>
            </a:r>
            <a:r>
              <a:rPr lang="zh-CN" altLang="en-US" dirty="0"/>
              <a:t/>
            </a:r>
            <a:br>
              <a:rPr lang="zh-CN" altLang="en-US" dirty="0"/>
            </a:br>
            <a:r>
              <a:rPr lang="en-US" altLang="zh-CN" dirty="0"/>
              <a:t/>
            </a:r>
            <a:br>
              <a:rPr lang="en-US" altLang="zh-CN" dirty="0"/>
            </a:br>
            <a:endParaRPr lang="zh-CN" altLang="zh-CN"/>
          </a:p>
        </p:txBody>
      </p:sp>
      <p:sp>
        <p:nvSpPr>
          <p:cNvPr id="443395" name="Rectangle 3"/>
          <p:cNvSpPr>
            <a:spLocks noGrp="1" noChangeArrowheads="1"/>
          </p:cNvSpPr>
          <p:nvPr>
            <p:ph type="body" idx="1"/>
          </p:nvPr>
        </p:nvSpPr>
        <p:spPr/>
        <p:txBody>
          <a:bodyPr/>
          <a:lstStyle/>
          <a:p>
            <a:endParaRPr lang="zh-CN" altLang="zh-CN"/>
          </a:p>
        </p:txBody>
      </p:sp>
      <p:pic>
        <p:nvPicPr>
          <p:cNvPr id="68611" name="图片 1"/>
          <p:cNvPicPr>
            <a:picLocks noChangeAspect="1"/>
          </p:cNvPicPr>
          <p:nvPr/>
        </p:nvPicPr>
        <p:blipFill>
          <a:blip r:embed="rId2"/>
          <a:stretch>
            <a:fillRect/>
          </a:stretch>
        </p:blipFill>
        <p:spPr>
          <a:xfrm>
            <a:off x="571500" y="1948180"/>
            <a:ext cx="8064500" cy="36068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t/>
            </a:r>
            <a:br>
              <a:rPr lang="en-US" altLang="zh-CN" dirty="0"/>
            </a:br>
            <a:endParaRPr lang="zh-CN" altLang="zh-CN"/>
          </a:p>
        </p:txBody>
      </p:sp>
      <p:sp>
        <p:nvSpPr>
          <p:cNvPr id="444419" name="Rectangle 3"/>
          <p:cNvSpPr>
            <a:spLocks noGrp="1" noChangeArrowheads="1"/>
          </p:cNvSpPr>
          <p:nvPr>
            <p:ph type="body" idx="1"/>
          </p:nvPr>
        </p:nvSpPr>
        <p:spPr/>
        <p:txBody>
          <a:bodyPr/>
          <a:lstStyle/>
          <a:p>
            <a:endParaRPr lang="zh-CN" altLang="zh-CN"/>
          </a:p>
        </p:txBody>
      </p:sp>
      <p:sp>
        <p:nvSpPr>
          <p:cNvPr id="2" name="Text Box 4"/>
          <p:cNvSpPr txBox="1"/>
          <p:nvPr/>
        </p:nvSpPr>
        <p:spPr>
          <a:xfrm>
            <a:off x="533400" y="850900"/>
            <a:ext cx="8610600" cy="4317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5000"/>
              </a:lnSpc>
              <a:spcBef>
                <a:spcPct val="50000"/>
              </a:spcBef>
              <a:buNone/>
            </a:pPr>
            <a:r>
              <a:rPr lang="zh-CN" altLang="en-US" sz="2400" dirty="0"/>
              <a:t>        </a:t>
            </a:r>
            <a:endParaRPr lang="en-US" altLang="zh-CN" sz="2400" dirty="0"/>
          </a:p>
          <a:p>
            <a:pPr marL="0" lvl="0" indent="0" algn="just" eaLnBrk="1" hangingPunct="1">
              <a:lnSpc>
                <a:spcPct val="135000"/>
              </a:lnSpc>
              <a:spcBef>
                <a:spcPct val="50000"/>
              </a:spcBef>
              <a:buNone/>
            </a:pPr>
            <a:r>
              <a:rPr lang="zh-CN" altLang="en-US" sz="2400" dirty="0"/>
              <a:t>接收到的场强为</a:t>
            </a:r>
            <a:endParaRPr lang="en-US" altLang="zh-CN" sz="2400" dirty="0"/>
          </a:p>
          <a:p>
            <a:pPr marL="0" lvl="0" indent="0" algn="just" eaLnBrk="1" hangingPunct="1">
              <a:lnSpc>
                <a:spcPct val="135000"/>
              </a:lnSpc>
              <a:spcBef>
                <a:spcPct val="50000"/>
              </a:spcBef>
              <a:buNone/>
            </a:pPr>
            <a:endParaRPr lang="en-US" altLang="zh-CN" sz="2400" dirty="0"/>
          </a:p>
          <a:p>
            <a:pPr marL="0" lvl="0" indent="0" algn="r" eaLnBrk="1" hangingPunct="1">
              <a:lnSpc>
                <a:spcPct val="135000"/>
              </a:lnSpc>
              <a:spcBef>
                <a:spcPct val="50000"/>
              </a:spcBef>
              <a:buNone/>
            </a:pPr>
            <a:r>
              <a:rPr lang="zh-CN" altLang="en-US" sz="2400" dirty="0"/>
              <a:t>（</a:t>
            </a:r>
            <a:r>
              <a:rPr lang="en-US" altLang="zh-CN" sz="2400" dirty="0"/>
              <a:t>3 - 35</a:t>
            </a:r>
            <a:r>
              <a:rPr lang="zh-CN" altLang="en-US" sz="2400" dirty="0"/>
              <a:t>）</a:t>
            </a:r>
            <a:endParaRPr lang="en-US" altLang="zh-CN" sz="2400" dirty="0"/>
          </a:p>
          <a:p>
            <a:pPr marL="0" lvl="0" indent="0" algn="just" eaLnBrk="1" hangingPunct="1">
              <a:lnSpc>
                <a:spcPct val="135000"/>
              </a:lnSpc>
              <a:spcBef>
                <a:spcPct val="50000"/>
              </a:spcBef>
              <a:buNone/>
            </a:pPr>
            <a:r>
              <a:rPr lang="zh-CN" altLang="en-US" sz="2400" dirty="0"/>
              <a:t>式中</a:t>
            </a:r>
            <a:r>
              <a:rPr lang="en-US" altLang="zh-CN" sz="2400" dirty="0"/>
              <a:t>, G</a:t>
            </a:r>
            <a:r>
              <a:rPr lang="en-US" altLang="zh-CN" sz="2400" baseline="-25000" dirty="0"/>
              <a:t>t</a:t>
            </a:r>
            <a:r>
              <a:rPr lang="en-US" altLang="zh-CN" sz="2400" dirty="0"/>
              <a:t> </a:t>
            </a:r>
            <a:r>
              <a:rPr lang="zh-CN" altLang="en-US" sz="2400" dirty="0"/>
              <a:t>为发射天线增益</a:t>
            </a:r>
            <a:r>
              <a:rPr lang="en-US" altLang="zh-CN" sz="2400" dirty="0"/>
              <a:t>(dBm), G</a:t>
            </a:r>
            <a:r>
              <a:rPr lang="en-US" altLang="zh-CN" sz="2400" baseline="-25000" dirty="0"/>
              <a:t>r</a:t>
            </a:r>
            <a:r>
              <a:rPr lang="en-US" altLang="zh-CN" sz="2400" dirty="0"/>
              <a:t> </a:t>
            </a:r>
            <a:r>
              <a:rPr lang="zh-CN" altLang="en-US" sz="2400" dirty="0"/>
              <a:t>为接收天线增益</a:t>
            </a:r>
            <a:r>
              <a:rPr lang="en-US" altLang="zh-CN" sz="2400" dirty="0"/>
              <a:t>(dBm), L</a:t>
            </a:r>
            <a:r>
              <a:rPr lang="en-US" altLang="zh-CN" sz="2400" baseline="-25000" dirty="0"/>
              <a:t>b</a:t>
            </a:r>
            <a:r>
              <a:rPr lang="en-US" altLang="zh-CN" sz="2400" dirty="0"/>
              <a:t>(d)</a:t>
            </a:r>
            <a:r>
              <a:rPr lang="zh-CN" altLang="en-US" sz="2400" dirty="0"/>
              <a:t>就是式</a:t>
            </a:r>
            <a:r>
              <a:rPr lang="en-US" altLang="zh-CN" sz="2400" dirty="0"/>
              <a:t>(3 - 34)</a:t>
            </a:r>
            <a:r>
              <a:rPr lang="zh-CN" altLang="en-US" sz="2400" dirty="0"/>
              <a:t>中的</a:t>
            </a:r>
            <a:r>
              <a:rPr lang="en-US" altLang="zh-CN" sz="2400" dirty="0"/>
              <a:t>L</a:t>
            </a:r>
            <a:r>
              <a:rPr lang="en-US" altLang="zh-CN" sz="2400" baseline="-25000" dirty="0"/>
              <a:t>b</a:t>
            </a:r>
            <a:r>
              <a:rPr lang="en-US" altLang="zh-CN" sz="2400" dirty="0"/>
              <a:t>(d)</a:t>
            </a:r>
            <a:r>
              <a:rPr lang="zh-CN" altLang="en-US" sz="2400" dirty="0"/>
              <a:t>。 当取定</a:t>
            </a:r>
            <a:r>
              <a:rPr lang="en-US" altLang="zh-CN" sz="2400" dirty="0"/>
              <a:t>P</a:t>
            </a:r>
            <a:r>
              <a:rPr lang="en-US" altLang="zh-CN" sz="2400" baseline="-25000" dirty="0"/>
              <a:t>t</a:t>
            </a:r>
            <a:r>
              <a:rPr lang="en-US" altLang="zh-CN" sz="2400" dirty="0"/>
              <a:t>=10</a:t>
            </a:r>
            <a:r>
              <a:rPr lang="en-US" altLang="zh-CN" sz="2400" baseline="30000" dirty="0"/>
              <a:t>-6</a:t>
            </a:r>
            <a:r>
              <a:rPr lang="en-US" altLang="zh-CN" sz="2400" dirty="0"/>
              <a:t>W, d=1km,f=1800MHz, </a:t>
            </a:r>
            <a:r>
              <a:rPr lang="en-US" altLang="zh-CN" sz="2400" i="1" dirty="0"/>
              <a:t>h</a:t>
            </a:r>
            <a:r>
              <a:rPr lang="en-US" altLang="zh-CN" sz="2400" baseline="-25000" dirty="0"/>
              <a:t>b</a:t>
            </a:r>
            <a:r>
              <a:rPr lang="en-US" altLang="zh-CN" sz="2400" dirty="0"/>
              <a:t>=40m, </a:t>
            </a:r>
            <a:r>
              <a:rPr lang="en-US" altLang="zh-CN" sz="2400" i="1" dirty="0"/>
              <a:t>h</a:t>
            </a:r>
            <a:r>
              <a:rPr lang="en-US" altLang="zh-CN" sz="2400" baseline="-25000" dirty="0"/>
              <a:t>m</a:t>
            </a:r>
            <a:r>
              <a:rPr lang="en-US" altLang="zh-CN" sz="2400" dirty="0"/>
              <a:t>=3m, </a:t>
            </a:r>
            <a:r>
              <a:rPr lang="zh-CN" altLang="en-US" sz="2400" dirty="0"/>
              <a:t>不考虑收发天线增益时</a:t>
            </a:r>
            <a:r>
              <a:rPr lang="en-US" altLang="zh-CN" sz="2400" dirty="0"/>
              <a:t>, </a:t>
            </a:r>
            <a:r>
              <a:rPr lang="zh-CN" altLang="en-US" sz="2400" dirty="0"/>
              <a:t>可以得到表</a:t>
            </a:r>
            <a:r>
              <a:rPr lang="en-US" altLang="zh-CN" sz="2400" dirty="0"/>
              <a:t>3 - 2</a:t>
            </a:r>
            <a:r>
              <a:rPr lang="zh-CN" altLang="en-US" sz="2400" dirty="0"/>
              <a:t>。</a:t>
            </a:r>
          </a:p>
        </p:txBody>
      </p:sp>
      <p:pic>
        <p:nvPicPr>
          <p:cNvPr id="3" name="图片 1"/>
          <p:cNvPicPr>
            <a:picLocks noChangeAspect="1"/>
          </p:cNvPicPr>
          <p:nvPr/>
        </p:nvPicPr>
        <p:blipFill>
          <a:blip r:embed="rId2"/>
          <a:stretch>
            <a:fillRect/>
          </a:stretch>
        </p:blipFill>
        <p:spPr>
          <a:xfrm>
            <a:off x="1137920" y="2300605"/>
            <a:ext cx="7759700" cy="65405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endParaRPr lang="zh-CN" altLang="zh-CN"/>
          </a:p>
        </p:txBody>
      </p:sp>
      <p:sp>
        <p:nvSpPr>
          <p:cNvPr id="445443" name="Rectangle 3"/>
          <p:cNvSpPr>
            <a:spLocks noGrp="1" noChangeArrowheads="1"/>
          </p:cNvSpPr>
          <p:nvPr>
            <p:ph type="body" idx="1"/>
          </p:nvPr>
        </p:nvSpPr>
        <p:spPr/>
        <p:txBody>
          <a:bodyPr/>
          <a:lstStyle/>
          <a:p>
            <a:endParaRPr lang="zh-CN" altLang="zh-CN"/>
          </a:p>
        </p:txBody>
      </p:sp>
      <p:pic>
        <p:nvPicPr>
          <p:cNvPr id="70659" name="图片 2"/>
          <p:cNvPicPr>
            <a:picLocks noChangeAspect="1"/>
          </p:cNvPicPr>
          <p:nvPr/>
        </p:nvPicPr>
        <p:blipFill>
          <a:blip r:embed="rId2"/>
          <a:stretch>
            <a:fillRect/>
          </a:stretch>
        </p:blipFill>
        <p:spPr>
          <a:xfrm>
            <a:off x="1318895" y="1781810"/>
            <a:ext cx="6812915" cy="2947670"/>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COST – 231 Hata</a:t>
            </a:r>
            <a:r>
              <a:rPr lang="zh-CN" altLang="en-US" dirty="0">
                <a:sym typeface="+mn-ea"/>
              </a:rPr>
              <a:t>模型的使用条件如表３－３所示</a:t>
            </a:r>
            <a:endParaRPr lang="zh-CN" altLang="zh-CN"/>
          </a:p>
        </p:txBody>
      </p:sp>
      <p:sp>
        <p:nvSpPr>
          <p:cNvPr id="44749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lum bright="6000" contrast="42000"/>
          </a:blip>
          <a:stretch>
            <a:fillRect/>
          </a:stretch>
        </p:blipFill>
        <p:spPr>
          <a:xfrm>
            <a:off x="1806575" y="2102485"/>
            <a:ext cx="6344285" cy="31038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t/>
            </a:r>
            <a:br>
              <a:rPr lang="en-US" altLang="zh-CN" dirty="0"/>
            </a:br>
            <a:r>
              <a:rPr lang="en-US" altLang="zh-CN" dirty="0">
                <a:sym typeface="+mn-ea"/>
              </a:rPr>
              <a:t>         COST – 231 Hata</a:t>
            </a:r>
            <a:r>
              <a:rPr lang="zh-CN" altLang="en-US" dirty="0">
                <a:sym typeface="+mn-ea"/>
              </a:rPr>
              <a:t>模型同 </a:t>
            </a:r>
            <a:r>
              <a:rPr lang="en-US" altLang="zh-CN" dirty="0">
                <a:sym typeface="+mn-ea"/>
              </a:rPr>
              <a:t>Okumura - Hata</a:t>
            </a:r>
            <a:r>
              <a:rPr lang="zh-CN" altLang="en-US" dirty="0">
                <a:sym typeface="+mn-ea"/>
              </a:rPr>
              <a:t>模型的最大区别在于两者有不同的频率衰减系数。 </a:t>
            </a:r>
            <a:r>
              <a:rPr lang="en-US" altLang="zh-CN" dirty="0">
                <a:sym typeface="+mn-ea"/>
              </a:rPr>
              <a:t>COST – 231 Hata</a:t>
            </a:r>
            <a:r>
              <a:rPr lang="zh-CN" altLang="en-US" dirty="0">
                <a:sym typeface="+mn-ea"/>
              </a:rPr>
              <a:t>模型中的频率衰减系数为</a:t>
            </a:r>
            <a:r>
              <a:rPr lang="en-US" altLang="zh-CN" dirty="0">
                <a:sym typeface="+mn-ea"/>
              </a:rPr>
              <a:t>33.9, </a:t>
            </a:r>
            <a:r>
              <a:rPr lang="zh-CN" altLang="en-US" dirty="0">
                <a:sym typeface="+mn-ea"/>
              </a:rPr>
              <a:t>而 </a:t>
            </a:r>
            <a:r>
              <a:rPr lang="en-US" altLang="zh-CN" dirty="0">
                <a:sym typeface="+mn-ea"/>
              </a:rPr>
              <a:t>Okumura - Hata</a:t>
            </a:r>
            <a:r>
              <a:rPr lang="zh-CN" altLang="en-US" dirty="0">
                <a:sym typeface="+mn-ea"/>
              </a:rPr>
              <a:t>模型中的频率衰减系数为</a:t>
            </a:r>
            <a:r>
              <a:rPr lang="en-US" altLang="zh-CN" dirty="0">
                <a:sym typeface="+mn-ea"/>
              </a:rPr>
              <a:t>26.16</a:t>
            </a:r>
            <a:r>
              <a:rPr lang="zh-CN" altLang="en-US" dirty="0">
                <a:sym typeface="+mn-ea"/>
              </a:rPr>
              <a:t>。 此外</a:t>
            </a:r>
            <a:r>
              <a:rPr lang="en-US" altLang="zh-CN" dirty="0">
                <a:sym typeface="+mn-ea"/>
              </a:rPr>
              <a:t>, COST – 231 Hata</a:t>
            </a:r>
            <a:r>
              <a:rPr lang="zh-CN" altLang="en-US" dirty="0">
                <a:sym typeface="+mn-ea"/>
              </a:rPr>
              <a:t>模型还新增了一个大城市中心衰减因子</a:t>
            </a:r>
            <a:r>
              <a:rPr lang="en-US" altLang="zh-CN" dirty="0">
                <a:sym typeface="+mn-ea"/>
              </a:rPr>
              <a:t>C</a:t>
            </a:r>
            <a:r>
              <a:rPr lang="en-US" altLang="zh-CN" baseline="-25000" dirty="0">
                <a:sym typeface="+mn-ea"/>
              </a:rPr>
              <a:t>M</a:t>
            </a:r>
            <a:r>
              <a:rPr lang="en-US" altLang="zh-CN" dirty="0">
                <a:sym typeface="+mn-ea"/>
              </a:rPr>
              <a:t>, </a:t>
            </a:r>
            <a:r>
              <a:rPr lang="zh-CN" altLang="en-US" dirty="0">
                <a:sym typeface="+mn-ea"/>
              </a:rPr>
              <a:t>对于大城市中心地区而言路径损耗增加</a:t>
            </a:r>
            <a:r>
              <a:rPr lang="en-US" altLang="zh-CN" dirty="0">
                <a:sym typeface="+mn-ea"/>
              </a:rPr>
              <a:t>3d B</a:t>
            </a:r>
            <a:r>
              <a:rPr lang="zh-CN" altLang="en-US" dirty="0">
                <a:sym typeface="+mn-ea"/>
              </a:rPr>
              <a:t>。</a:t>
            </a:r>
            <a:r>
              <a:rPr lang="zh-CN" altLang="en-US" dirty="0"/>
              <a:t/>
            </a:r>
            <a:br>
              <a:rPr lang="zh-CN" altLang="en-US" dirty="0"/>
            </a:br>
            <a:endParaRPr lang="zh-CN" altLang="zh-CN"/>
          </a:p>
        </p:txBody>
      </p:sp>
      <p:sp>
        <p:nvSpPr>
          <p:cNvPr id="446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zh-CN"/>
              <a:t/>
            </a:r>
            <a:br>
              <a:rPr lang="zh-CN" altLang="zh-CN"/>
            </a:br>
            <a:r>
              <a:rPr lang="en-US" altLang="zh-CN" b="1" dirty="0">
                <a:sym typeface="+mn-ea"/>
              </a:rPr>
              <a:t>3.2.5 </a:t>
            </a:r>
            <a:r>
              <a:rPr lang="zh-CN" altLang="en-US" b="1" dirty="0">
                <a:sym typeface="+mn-ea"/>
              </a:rPr>
              <a:t>　</a:t>
            </a:r>
            <a:r>
              <a:rPr lang="en-US" altLang="zh-CN" b="1" dirty="0">
                <a:sym typeface="+mn-ea"/>
              </a:rPr>
              <a:t>Walfisch – Bertoni </a:t>
            </a:r>
            <a:r>
              <a:rPr lang="zh-CN" altLang="en-US" b="1" dirty="0">
                <a:sym typeface="+mn-ea"/>
              </a:rPr>
              <a:t>模型</a:t>
            </a:r>
            <a:br>
              <a:rPr lang="zh-CN" altLang="en-US" b="1" dirty="0">
                <a:sym typeface="+mn-ea"/>
              </a:rPr>
            </a:br>
            <a:r>
              <a:rPr lang="zh-CN" altLang="en-US" b="1" dirty="0">
                <a:sym typeface="+mn-ea"/>
              </a:rPr>
              <a:t>　　</a:t>
            </a:r>
            <a:r>
              <a:rPr lang="en-US" altLang="zh-CN" dirty="0">
                <a:sym typeface="+mn-ea"/>
              </a:rPr>
              <a:t>Walfisch – Bertoni </a:t>
            </a:r>
            <a:r>
              <a:rPr lang="zh-CN" altLang="en-US" dirty="0">
                <a:sym typeface="+mn-ea"/>
              </a:rPr>
              <a:t>模型是通过绕射来计算街道的平均信号场强的</a:t>
            </a:r>
            <a:r>
              <a:rPr lang="en-US" altLang="zh-CN" dirty="0">
                <a:sym typeface="+mn-ea"/>
              </a:rPr>
              <a:t>, </a:t>
            </a:r>
            <a:r>
              <a:rPr lang="zh-CN" altLang="en-US" dirty="0">
                <a:sym typeface="+mn-ea"/>
              </a:rPr>
              <a:t>其模型公式主要考虑三个部分</a:t>
            </a:r>
            <a:r>
              <a:rPr lang="en-US" altLang="zh-CN" dirty="0">
                <a:sym typeface="+mn-ea"/>
              </a:rPr>
              <a:t>: </a:t>
            </a:r>
            <a:r>
              <a:rPr lang="zh-CN" altLang="en-US" dirty="0">
                <a:sym typeface="+mn-ea"/>
              </a:rPr>
              <a:t>自由空间损耗、 电波传播过程中的绕射损耗以及由建筑物高度造成的影响。</a:t>
            </a:r>
            <a:r>
              <a:rPr lang="en-US" altLang="zh-CN" dirty="0"/>
              <a:t/>
            </a:r>
            <a:br>
              <a:rPr lang="en-US" altLang="zh-CN" dirty="0"/>
            </a:br>
            <a:r>
              <a:rPr lang="en-US" altLang="zh-CN" dirty="0">
                <a:sym typeface="+mn-ea"/>
              </a:rPr>
              <a:t>        S </a:t>
            </a:r>
            <a:r>
              <a:rPr lang="zh-CN" altLang="en-US" dirty="0">
                <a:sym typeface="+mn-ea"/>
              </a:rPr>
              <a:t>表示路径损耗</a:t>
            </a:r>
            <a:r>
              <a:rPr lang="en-US" altLang="zh-CN" dirty="0">
                <a:sym typeface="+mn-ea"/>
              </a:rPr>
              <a:t>, </a:t>
            </a:r>
            <a:r>
              <a:rPr lang="zh-CN" altLang="en-US" dirty="0">
                <a:sym typeface="+mn-ea"/>
              </a:rPr>
              <a:t>其计算式为</a:t>
            </a:r>
            <a:br>
              <a:rPr lang="zh-CN" altLang="en-US" dirty="0">
                <a:sym typeface="+mn-ea"/>
              </a:rPr>
            </a:br>
            <a:r>
              <a:rPr lang="zh-CN" altLang="en-US" dirty="0">
                <a:sym typeface="+mn-ea"/>
              </a:rPr>
              <a:t/>
            </a:r>
            <a:br>
              <a:rPr lang="zh-CN" altLang="en-US" dirty="0">
                <a:sym typeface="+mn-ea"/>
              </a:rPr>
            </a:br>
            <a:r>
              <a:rPr lang="zh-CN" altLang="en-US" dirty="0">
                <a:sym typeface="+mn-ea"/>
              </a:rPr>
              <a:t>　　　　　　　　　　　　　　　　　　　　（</a:t>
            </a:r>
            <a:r>
              <a:rPr lang="en-US" altLang="zh-CN" dirty="0">
                <a:sym typeface="+mn-ea"/>
              </a:rPr>
              <a:t>3 - 36</a:t>
            </a:r>
            <a:r>
              <a:rPr lang="zh-CN" altLang="en-US" dirty="0">
                <a:sym typeface="+mn-ea"/>
              </a:rPr>
              <a:t>）</a:t>
            </a:r>
            <a:r>
              <a:rPr lang="en-US" altLang="zh-CN" dirty="0"/>
              <a:t/>
            </a:r>
            <a:br>
              <a:rPr lang="en-US" altLang="zh-CN" dirty="0"/>
            </a:br>
            <a:r>
              <a:rPr lang="zh-CN" altLang="en-US" dirty="0">
                <a:sym typeface="+mn-ea"/>
              </a:rPr>
              <a:t>式中</a:t>
            </a:r>
            <a:r>
              <a:rPr lang="en-US" altLang="zh-CN" dirty="0">
                <a:sym typeface="+mn-ea"/>
              </a:rPr>
              <a:t>: P</a:t>
            </a:r>
            <a:r>
              <a:rPr lang="en-US" altLang="zh-CN" baseline="-25000" dirty="0">
                <a:sym typeface="+mn-ea"/>
              </a:rPr>
              <a:t>0</a:t>
            </a:r>
            <a:r>
              <a:rPr lang="en-US" altLang="zh-CN" dirty="0">
                <a:sym typeface="+mn-ea"/>
              </a:rPr>
              <a:t> </a:t>
            </a:r>
            <a:r>
              <a:rPr lang="zh-CN" altLang="en-US" dirty="0">
                <a:sym typeface="+mn-ea"/>
              </a:rPr>
              <a:t>代表全向天线自由空间的路径损耗</a:t>
            </a:r>
            <a:r>
              <a:rPr lang="en-US" altLang="zh-CN" dirty="0">
                <a:sym typeface="+mn-ea"/>
              </a:rPr>
              <a:t>; Q</a:t>
            </a:r>
            <a:r>
              <a:rPr lang="en-US" altLang="zh-CN" baseline="30000" dirty="0">
                <a:sym typeface="+mn-ea"/>
              </a:rPr>
              <a:t>2</a:t>
            </a:r>
            <a:r>
              <a:rPr lang="en-US" altLang="zh-CN" dirty="0">
                <a:sym typeface="+mn-ea"/>
              </a:rPr>
              <a:t> </a:t>
            </a:r>
            <a:r>
              <a:rPr lang="zh-CN" altLang="en-US" dirty="0">
                <a:sym typeface="+mn-ea"/>
              </a:rPr>
              <a:t>是基于建筑物的信号衰减</a:t>
            </a:r>
            <a:r>
              <a:rPr lang="en-US" altLang="zh-CN" dirty="0">
                <a:sym typeface="+mn-ea"/>
              </a:rPr>
              <a:t>; P</a:t>
            </a:r>
            <a:r>
              <a:rPr lang="en-US" altLang="zh-CN" baseline="-25000" dirty="0">
                <a:sym typeface="+mn-ea"/>
              </a:rPr>
              <a:t>1</a:t>
            </a:r>
            <a:r>
              <a:rPr lang="en-US" altLang="zh-CN" dirty="0">
                <a:sym typeface="+mn-ea"/>
              </a:rPr>
              <a:t> </a:t>
            </a:r>
            <a:r>
              <a:rPr lang="zh-CN" altLang="en-US" dirty="0">
                <a:sym typeface="+mn-ea"/>
              </a:rPr>
              <a:t>是从建筑物屋顶到街道的基于绕射的信号衰减。</a:t>
            </a:r>
            <a:r>
              <a:rPr lang="en-US" altLang="zh-CN" dirty="0"/>
              <a:t/>
            </a:r>
            <a:br>
              <a:rPr lang="en-US" altLang="zh-CN" dirty="0"/>
            </a:br>
            <a:r>
              <a:rPr lang="en-US" altLang="zh-CN" dirty="0"/>
              <a:t/>
            </a:r>
            <a:br>
              <a:rPr lang="en-US" altLang="zh-CN" dirty="0"/>
            </a:br>
            <a:r>
              <a:rPr lang="zh-CN" altLang="en-US" b="1" dirty="0"/>
              <a:t/>
            </a:r>
            <a:br>
              <a:rPr lang="zh-CN" altLang="en-US" b="1" dirty="0"/>
            </a:br>
            <a:endParaRPr lang="zh-CN" altLang="zh-CN"/>
          </a:p>
        </p:txBody>
      </p:sp>
      <p:sp>
        <p:nvSpPr>
          <p:cNvPr id="448515" name="Rectangle 3"/>
          <p:cNvSpPr>
            <a:spLocks noGrp="1" noChangeArrowheads="1"/>
          </p:cNvSpPr>
          <p:nvPr>
            <p:ph type="body" idx="1"/>
          </p:nvPr>
        </p:nvSpPr>
        <p:spPr/>
        <p:txBody>
          <a:bodyPr/>
          <a:lstStyle/>
          <a:p>
            <a:endParaRPr lang="zh-CN" altLang="zh-CN"/>
          </a:p>
        </p:txBody>
      </p:sp>
      <p:pic>
        <p:nvPicPr>
          <p:cNvPr id="72708" name="图片 1"/>
          <p:cNvPicPr>
            <a:picLocks noChangeAspect="1"/>
          </p:cNvPicPr>
          <p:nvPr/>
        </p:nvPicPr>
        <p:blipFill>
          <a:blip r:embed="rId2"/>
          <a:stretch>
            <a:fillRect/>
          </a:stretch>
        </p:blipFill>
        <p:spPr>
          <a:xfrm>
            <a:off x="2974975" y="3525520"/>
            <a:ext cx="2256790" cy="54419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a:t>
            </a:r>
          </a:p>
        </p:txBody>
      </p:sp>
      <p:sp>
        <p:nvSpPr>
          <p:cNvPr id="449539" name="Rectangle 3"/>
          <p:cNvSpPr>
            <a:spLocks noGrp="1" noChangeArrowheads="1"/>
          </p:cNvSpPr>
          <p:nvPr>
            <p:ph type="body" idx="1"/>
          </p:nvPr>
        </p:nvSpPr>
        <p:spPr/>
        <p:txBody>
          <a:bodyPr/>
          <a:lstStyle/>
          <a:p>
            <a:endParaRPr lang="zh-CN" altLang="zh-CN"/>
          </a:p>
        </p:txBody>
      </p:sp>
      <p:sp>
        <p:nvSpPr>
          <p:cNvPr id="73730" name="Text Box 4"/>
          <p:cNvSpPr txBox="1"/>
          <p:nvPr/>
        </p:nvSpPr>
        <p:spPr>
          <a:xfrm>
            <a:off x="571500" y="1193800"/>
            <a:ext cx="8214995" cy="38188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5000"/>
              </a:lnSpc>
              <a:spcBef>
                <a:spcPct val="50000"/>
              </a:spcBef>
              <a:buNone/>
            </a:pPr>
            <a:r>
              <a:rPr lang="zh-CN" altLang="en-US" sz="2400" dirty="0"/>
              <a:t>        </a:t>
            </a:r>
            <a:endParaRPr lang="en-US" altLang="zh-CN" sz="2400" dirty="0"/>
          </a:p>
          <a:p>
            <a:pPr marL="0" lvl="0" indent="0" algn="just" eaLnBrk="1" hangingPunct="1">
              <a:lnSpc>
                <a:spcPct val="135000"/>
              </a:lnSpc>
              <a:spcBef>
                <a:spcPct val="50000"/>
              </a:spcBef>
              <a:buNone/>
            </a:pPr>
            <a:r>
              <a:rPr lang="zh-CN" altLang="en-US" sz="2400" dirty="0"/>
              <a:t>        路径衰减为</a:t>
            </a:r>
            <a:endParaRPr lang="en-US" altLang="zh-CN" sz="2400" dirty="0"/>
          </a:p>
          <a:p>
            <a:pPr marL="0" lvl="0" indent="0" algn="r" eaLnBrk="1" hangingPunct="1">
              <a:lnSpc>
                <a:spcPct val="135000"/>
              </a:lnSpc>
              <a:spcBef>
                <a:spcPct val="50000"/>
              </a:spcBef>
              <a:buNone/>
            </a:pPr>
            <a:r>
              <a:rPr lang="zh-CN" altLang="en-US" sz="2400" dirty="0"/>
              <a:t>（</a:t>
            </a:r>
            <a:r>
              <a:rPr lang="en-US" altLang="zh-CN" sz="2400" dirty="0"/>
              <a:t>3 - 37</a:t>
            </a:r>
            <a:r>
              <a:rPr lang="zh-CN" altLang="en-US" sz="2400" dirty="0"/>
              <a:t>）</a:t>
            </a:r>
            <a:endParaRPr lang="en-US" altLang="zh-CN" sz="2400" dirty="0"/>
          </a:p>
          <a:p>
            <a:pPr marL="0" lvl="0" indent="0" algn="just" eaLnBrk="1" hangingPunct="1">
              <a:lnSpc>
                <a:spcPct val="135000"/>
              </a:lnSpc>
              <a:spcBef>
                <a:spcPct val="50000"/>
              </a:spcBef>
              <a:buNone/>
            </a:pPr>
            <a:r>
              <a:rPr lang="zh-CN" altLang="en-US" sz="2400" dirty="0"/>
              <a:t>式中</a:t>
            </a:r>
            <a:r>
              <a:rPr lang="en-US" altLang="zh-CN" sz="2400" dirty="0"/>
              <a:t>: L</a:t>
            </a:r>
            <a:r>
              <a:rPr lang="en-US" altLang="zh-CN" sz="2400" baseline="-25000" dirty="0"/>
              <a:t>0</a:t>
            </a:r>
            <a:r>
              <a:rPr lang="en-US" altLang="zh-CN" sz="2400" dirty="0"/>
              <a:t> </a:t>
            </a:r>
            <a:r>
              <a:rPr lang="zh-CN" altLang="en-US" sz="2400" dirty="0"/>
              <a:t>是自由空间损耗</a:t>
            </a:r>
            <a:r>
              <a:rPr lang="en-US" altLang="zh-CN" sz="2400" dirty="0"/>
              <a:t>; L</a:t>
            </a:r>
            <a:r>
              <a:rPr lang="en-US" altLang="zh-CN" sz="2400" baseline="-25000" dirty="0"/>
              <a:t>rts</a:t>
            </a:r>
            <a:r>
              <a:rPr lang="zh-CN" altLang="en-US" sz="2400" dirty="0"/>
              <a:t>是从建筑物屋顶到街道的绕射和散射损失</a:t>
            </a:r>
            <a:r>
              <a:rPr lang="en-US" altLang="zh-CN" sz="2400" dirty="0"/>
              <a:t>; L</a:t>
            </a:r>
            <a:r>
              <a:rPr lang="en-US" altLang="zh-CN" sz="2400" baseline="-25000" dirty="0"/>
              <a:t>ms</a:t>
            </a:r>
            <a:r>
              <a:rPr lang="zh-CN" altLang="en-US" sz="2400" dirty="0"/>
              <a:t>是建筑物的多屏绕射损耗。</a:t>
            </a:r>
            <a:endParaRPr lang="en-US" altLang="zh-CN" sz="2400" dirty="0"/>
          </a:p>
          <a:p>
            <a:pPr marL="0" lvl="0" indent="0" algn="just" eaLnBrk="1" hangingPunct="1">
              <a:lnSpc>
                <a:spcPct val="135000"/>
              </a:lnSpc>
              <a:spcBef>
                <a:spcPct val="50000"/>
              </a:spcBef>
              <a:buNone/>
            </a:pPr>
            <a:r>
              <a:rPr lang="en-US" altLang="zh-CN" sz="2400" dirty="0"/>
              <a:t>        Walfisch – Bertoni </a:t>
            </a:r>
            <a:r>
              <a:rPr lang="zh-CN" altLang="en-US" sz="2400" dirty="0"/>
              <a:t>模型适用条件如表３－４所示</a:t>
            </a:r>
            <a:endParaRPr lang="en-US" altLang="zh-CN" sz="2400" dirty="0"/>
          </a:p>
        </p:txBody>
      </p:sp>
      <p:pic>
        <p:nvPicPr>
          <p:cNvPr id="73731" name="图片 1"/>
          <p:cNvPicPr>
            <a:picLocks noChangeAspect="1"/>
          </p:cNvPicPr>
          <p:nvPr/>
        </p:nvPicPr>
        <p:blipFill>
          <a:blip r:embed="rId2"/>
          <a:stretch>
            <a:fillRect/>
          </a:stretch>
        </p:blipFill>
        <p:spPr>
          <a:xfrm>
            <a:off x="2852420" y="2491105"/>
            <a:ext cx="3862070" cy="610235"/>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endParaRPr lang="zh-CN" altLang="zh-CN"/>
          </a:p>
        </p:txBody>
      </p:sp>
      <p:sp>
        <p:nvSpPr>
          <p:cNvPr id="45056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lum bright="-6000" contrast="6000"/>
          </a:blip>
          <a:stretch>
            <a:fillRect/>
          </a:stretch>
        </p:blipFill>
        <p:spPr>
          <a:xfrm>
            <a:off x="2131060" y="2073910"/>
            <a:ext cx="5633720" cy="255778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zh-CN"/>
              <a:t/>
            </a:r>
            <a:br>
              <a:rPr lang="zh-CN" altLang="zh-CN"/>
            </a:br>
            <a:r>
              <a:rPr lang="en-US" altLang="zh-CN" b="1" dirty="0">
                <a:sym typeface="+mn-ea"/>
              </a:rPr>
              <a:t>3.2.6 </a:t>
            </a:r>
            <a:r>
              <a:rPr lang="zh-CN" altLang="en-US" b="1" dirty="0">
                <a:sym typeface="+mn-ea"/>
              </a:rPr>
              <a:t>　</a:t>
            </a:r>
            <a:r>
              <a:rPr lang="en-US" altLang="zh-CN" b="1" dirty="0">
                <a:sym typeface="+mn-ea"/>
              </a:rPr>
              <a:t>COST 231 – W1 </a:t>
            </a:r>
            <a:r>
              <a:rPr lang="zh-CN" altLang="en-US" b="1" dirty="0">
                <a:sym typeface="+mn-ea"/>
              </a:rPr>
              <a:t>模型</a:t>
            </a:r>
            <a:r>
              <a:rPr lang="zh-CN" altLang="en-US" b="1" dirty="0"/>
              <a:t/>
            </a:r>
            <a:br>
              <a:rPr lang="zh-CN" altLang="en-US" b="1" dirty="0"/>
            </a:br>
            <a:r>
              <a:rPr lang="zh-CN" altLang="en-US" b="1" dirty="0"/>
              <a:t>　　</a:t>
            </a:r>
            <a:r>
              <a:rPr lang="en-US" altLang="zh-CN" dirty="0">
                <a:sym typeface="+mn-ea"/>
              </a:rPr>
              <a:t>COST 231 – W1</a:t>
            </a:r>
            <a:r>
              <a:rPr lang="zh-CN" altLang="en-US" dirty="0">
                <a:sym typeface="+mn-ea"/>
              </a:rPr>
              <a:t>模型广泛用于建筑物高度 近 似 一 致 的 郊 区 和 城 区 环 境。 它 是 基 于</a:t>
            </a:r>
            <a:r>
              <a:rPr lang="en-US" altLang="zh-CN" dirty="0">
                <a:sym typeface="+mn-ea"/>
              </a:rPr>
              <a:t>Walfisch – Bertoni</a:t>
            </a:r>
            <a:r>
              <a:rPr lang="zh-CN" altLang="en-US" dirty="0">
                <a:sym typeface="+mn-ea"/>
              </a:rPr>
              <a:t>模型和</a:t>
            </a:r>
            <a:r>
              <a:rPr lang="en-US" altLang="zh-CN" dirty="0">
                <a:sym typeface="+mn-ea"/>
              </a:rPr>
              <a:t>Ikegami</a:t>
            </a:r>
            <a:r>
              <a:rPr lang="zh-CN" altLang="en-US" dirty="0">
                <a:sym typeface="+mn-ea"/>
              </a:rPr>
              <a:t>模型得到的。 在使用高基站天线时</a:t>
            </a:r>
            <a:r>
              <a:rPr lang="en-US" altLang="zh-CN" dirty="0">
                <a:sym typeface="+mn-ea"/>
              </a:rPr>
              <a:t>, </a:t>
            </a:r>
            <a:r>
              <a:rPr lang="zh-CN" altLang="en-US" dirty="0">
                <a:sym typeface="+mn-ea"/>
              </a:rPr>
              <a:t>模型采用理论的</a:t>
            </a:r>
            <a:r>
              <a:rPr lang="en-US" altLang="zh-CN" dirty="0">
                <a:sym typeface="+mn-ea"/>
              </a:rPr>
              <a:t>Walfisch – Bertoni</a:t>
            </a:r>
            <a:r>
              <a:rPr lang="zh-CN" altLang="en-US" dirty="0">
                <a:sym typeface="+mn-ea"/>
              </a:rPr>
              <a:t>模型计算多屏绕射损耗</a:t>
            </a:r>
            <a:r>
              <a:rPr lang="en-US" altLang="zh-CN" dirty="0">
                <a:sym typeface="+mn-ea"/>
              </a:rPr>
              <a:t>; </a:t>
            </a:r>
            <a:r>
              <a:rPr lang="zh-CN" altLang="en-US" dirty="0">
                <a:sym typeface="+mn-ea"/>
              </a:rPr>
              <a:t>在使用低基站天线时</a:t>
            </a:r>
            <a:r>
              <a:rPr lang="en-US" altLang="zh-CN" dirty="0">
                <a:sym typeface="+mn-ea"/>
              </a:rPr>
              <a:t>, </a:t>
            </a:r>
            <a:r>
              <a:rPr lang="zh-CN" altLang="en-US" dirty="0">
                <a:sym typeface="+mn-ea"/>
              </a:rPr>
              <a:t>采用测试数据。 该模型也考虑了自由空间损耗、 从建筑物屋顶到街道的损耗以及街道方向的影响。 </a:t>
            </a:r>
            <a:r>
              <a:rPr lang="en-US" altLang="zh-CN" dirty="0">
                <a:sym typeface="+mn-ea"/>
              </a:rPr>
              <a:t>COST 231 – W1</a:t>
            </a:r>
            <a:r>
              <a:rPr lang="zh-CN" altLang="en-US" dirty="0">
                <a:sym typeface="+mn-ea"/>
              </a:rPr>
              <a:t>模型适用的范围为</a:t>
            </a:r>
            <a:r>
              <a:rPr lang="en-US" altLang="zh-CN" dirty="0">
                <a:sym typeface="+mn-ea"/>
              </a:rPr>
              <a:t>:800MHz≤f≤2000MHz,0.0 2km≤d≤5km,4m ≤h</a:t>
            </a:r>
            <a:r>
              <a:rPr lang="en-US" altLang="zh-CN" baseline="-25000" dirty="0">
                <a:sym typeface="+mn-ea"/>
              </a:rPr>
              <a:t>r</a:t>
            </a:r>
            <a:r>
              <a:rPr lang="en-US" altLang="zh-CN" dirty="0">
                <a:sym typeface="+mn-ea"/>
              </a:rPr>
              <a:t>≤5 0m</a:t>
            </a:r>
            <a:r>
              <a:rPr lang="zh-CN" altLang="en-US" dirty="0">
                <a:sym typeface="+mn-ea"/>
              </a:rPr>
              <a:t>。</a:t>
            </a:r>
            <a:r>
              <a:rPr lang="zh-CN" altLang="en-US" dirty="0"/>
              <a:t/>
            </a:r>
            <a:br>
              <a:rPr lang="zh-CN" altLang="en-US" dirty="0"/>
            </a:br>
            <a:endParaRPr lang="zh-CN" altLang="zh-CN"/>
          </a:p>
        </p:txBody>
      </p:sp>
      <p:sp>
        <p:nvSpPr>
          <p:cNvPr id="451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endParaRPr lang="zh-CN" altLang="zh-CN"/>
          </a:p>
        </p:txBody>
      </p:sp>
      <p:sp>
        <p:nvSpPr>
          <p:cNvPr id="452611" name="Rectangle 3"/>
          <p:cNvSpPr>
            <a:spLocks noGrp="1" noChangeArrowheads="1"/>
          </p:cNvSpPr>
          <p:nvPr>
            <p:ph type="body" idx="1"/>
          </p:nvPr>
        </p:nvSpPr>
        <p:spPr/>
        <p:txBody>
          <a:bodyPr/>
          <a:lstStyle/>
          <a:p>
            <a:endParaRPr lang="zh-CN" altLang="zh-CN"/>
          </a:p>
        </p:txBody>
      </p:sp>
      <p:sp>
        <p:nvSpPr>
          <p:cNvPr id="75778" name="Text Box 4"/>
          <p:cNvSpPr txBox="1"/>
          <p:nvPr/>
        </p:nvSpPr>
        <p:spPr>
          <a:xfrm>
            <a:off x="622300" y="991870"/>
            <a:ext cx="7900035" cy="4132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5000"/>
              </a:lnSpc>
              <a:spcBef>
                <a:spcPct val="50000"/>
              </a:spcBef>
              <a:buNone/>
            </a:pPr>
            <a:r>
              <a:rPr lang="zh-CN" altLang="en-US" sz="2400" dirty="0"/>
              <a:t>        </a:t>
            </a:r>
            <a:endParaRPr lang="en-US" altLang="zh-CN" sz="2400" dirty="0"/>
          </a:p>
          <a:p>
            <a:pPr marL="0" lvl="0" indent="0" algn="just" eaLnBrk="1" hangingPunct="1">
              <a:lnSpc>
                <a:spcPct val="135000"/>
              </a:lnSpc>
              <a:spcBef>
                <a:spcPct val="50000"/>
              </a:spcBef>
              <a:buNone/>
            </a:pPr>
            <a:r>
              <a:rPr lang="zh-CN" altLang="en-US" sz="2400" dirty="0"/>
              <a:t>         </a:t>
            </a:r>
            <a:r>
              <a:rPr lang="en-US" altLang="zh-CN" sz="2400" dirty="0"/>
              <a:t>COST 231 – W1</a:t>
            </a:r>
            <a:r>
              <a:rPr lang="zh-CN" altLang="en-US" sz="2400" dirty="0"/>
              <a:t>模型分视距传播</a:t>
            </a:r>
            <a:r>
              <a:rPr lang="en-US" altLang="zh-CN" sz="2400" dirty="0"/>
              <a:t>(LOS) </a:t>
            </a:r>
            <a:r>
              <a:rPr lang="zh-CN" altLang="en-US" sz="2400" dirty="0"/>
              <a:t>和非视距传播</a:t>
            </a:r>
            <a:r>
              <a:rPr lang="en-US" altLang="zh-CN" sz="2400" dirty="0"/>
              <a:t>(NLOS) </a:t>
            </a:r>
            <a:r>
              <a:rPr lang="zh-CN" altLang="en-US" sz="2400" dirty="0"/>
              <a:t>两种情况计算路径损耗。 对于视距传播</a:t>
            </a:r>
            <a:r>
              <a:rPr lang="en-US" altLang="zh-CN" sz="2400" dirty="0"/>
              <a:t>(LOS)</a:t>
            </a:r>
            <a:r>
              <a:rPr lang="zh-CN" altLang="en-US" sz="2400" dirty="0"/>
              <a:t>环境</a:t>
            </a:r>
            <a:r>
              <a:rPr lang="en-US" altLang="zh-CN" sz="2400" dirty="0"/>
              <a:t>, </a:t>
            </a:r>
            <a:r>
              <a:rPr lang="zh-CN" altLang="en-US" sz="2400" dirty="0"/>
              <a:t>其路径损耗为</a:t>
            </a:r>
            <a:endParaRPr lang="en-US" altLang="zh-CN" sz="2400" dirty="0"/>
          </a:p>
          <a:p>
            <a:pPr marL="0" lvl="0" indent="0" algn="r" eaLnBrk="1" hangingPunct="1">
              <a:lnSpc>
                <a:spcPct val="135000"/>
              </a:lnSpc>
              <a:spcBef>
                <a:spcPct val="50000"/>
              </a:spcBef>
              <a:buNone/>
            </a:pPr>
            <a:r>
              <a:rPr lang="zh-CN" altLang="en-US" sz="2400" dirty="0"/>
              <a:t>（</a:t>
            </a:r>
            <a:r>
              <a:rPr lang="en-US" altLang="zh-CN" sz="2400" dirty="0"/>
              <a:t>3 - 38</a:t>
            </a:r>
            <a:r>
              <a:rPr lang="zh-CN" altLang="en-US" sz="2400" dirty="0"/>
              <a:t>）</a:t>
            </a:r>
            <a:endParaRPr lang="en-US" altLang="zh-CN" sz="2400" dirty="0"/>
          </a:p>
          <a:p>
            <a:pPr marL="0" lvl="0" indent="0" eaLnBrk="1" hangingPunct="1">
              <a:lnSpc>
                <a:spcPct val="135000"/>
              </a:lnSpc>
              <a:spcBef>
                <a:spcPct val="50000"/>
              </a:spcBef>
              <a:buNone/>
            </a:pPr>
            <a:r>
              <a:rPr lang="zh-CN" altLang="en-US" sz="2400" dirty="0"/>
              <a:t>式中</a:t>
            </a:r>
            <a:r>
              <a:rPr lang="en-US" altLang="zh-CN" sz="2400" dirty="0"/>
              <a:t>:f </a:t>
            </a:r>
            <a:r>
              <a:rPr lang="zh-CN" altLang="en-US" sz="2400" dirty="0"/>
              <a:t>的单位为 </a:t>
            </a:r>
            <a:r>
              <a:rPr lang="en-US" altLang="zh-CN" sz="2400" dirty="0"/>
              <a:t>MHz; d </a:t>
            </a:r>
            <a:r>
              <a:rPr lang="zh-CN" altLang="en-US" sz="2400" dirty="0"/>
              <a:t>的单位为 </a:t>
            </a:r>
            <a:r>
              <a:rPr lang="en-US" altLang="zh-CN" sz="2400" dirty="0"/>
              <a:t>km</a:t>
            </a:r>
            <a:r>
              <a:rPr lang="zh-CN" altLang="en-US" sz="2400" dirty="0"/>
              <a:t>。 </a:t>
            </a:r>
            <a:br>
              <a:rPr lang="zh-CN" altLang="en-US" sz="2400" dirty="0"/>
            </a:br>
            <a:endParaRPr lang="en-US" altLang="zh-CN" sz="2400" dirty="0"/>
          </a:p>
        </p:txBody>
      </p:sp>
      <p:pic>
        <p:nvPicPr>
          <p:cNvPr id="75779" name="图片 2"/>
          <p:cNvPicPr>
            <a:picLocks noChangeAspect="1"/>
          </p:cNvPicPr>
          <p:nvPr/>
        </p:nvPicPr>
        <p:blipFill>
          <a:blip r:embed="rId2"/>
          <a:stretch>
            <a:fillRect/>
          </a:stretch>
        </p:blipFill>
        <p:spPr>
          <a:xfrm>
            <a:off x="1593215" y="3323590"/>
            <a:ext cx="5451475" cy="5734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zh-CN"/>
              <a:t/>
            </a:r>
            <a:br>
              <a:rPr lang="zh-CN" altLang="zh-CN"/>
            </a:br>
            <a:r>
              <a:rPr lang="en-US" altLang="zh-CN" b="1" dirty="0">
                <a:sym typeface="+mn-ea"/>
              </a:rPr>
              <a:t>3.1.3</a:t>
            </a:r>
            <a:r>
              <a:rPr lang="zh-CN" altLang="en-US" b="1" dirty="0">
                <a:sym typeface="+mn-ea"/>
              </a:rPr>
              <a:t>　绕射损耗</a:t>
            </a:r>
            <a:r>
              <a:rPr lang="zh-CN" altLang="en-US" b="1" dirty="0"/>
              <a:t/>
            </a:r>
            <a:br>
              <a:rPr lang="zh-CN" altLang="en-US" b="1" dirty="0"/>
            </a:br>
            <a:r>
              <a:rPr lang="zh-CN" altLang="en-US" dirty="0">
                <a:sym typeface="+mn-ea"/>
              </a:rPr>
              <a:t>　　在移动通信中，通信的地形环境十分复杂，很难对各种地形引起的电波损耗做出准确的定量计算，只能作出一些定性分析，采用工程估算的方法。在实际情况下，除了考虑在自由空间中的视距传输损耗外，还应考虑各种障碍物对电波传输所引起的损耗。通常将这种损耗称为绕射损耗。</a:t>
            </a:r>
            <a:br>
              <a:rPr lang="zh-CN" altLang="en-US" dirty="0">
                <a:sym typeface="+mn-ea"/>
              </a:rPr>
            </a:br>
            <a:r>
              <a:rPr lang="zh-CN" altLang="en-US" dirty="0">
                <a:sym typeface="+mn-ea"/>
              </a:rPr>
              <a:t>　　设障碍物与发射点、接收点的相对位置如图</a:t>
            </a:r>
            <a:r>
              <a:rPr lang="en-US" altLang="zh-CN" dirty="0">
                <a:sym typeface="+mn-ea"/>
              </a:rPr>
              <a:t>3-3</a:t>
            </a:r>
            <a:r>
              <a:rPr lang="zh-CN" altLang="en-US" dirty="0">
                <a:sym typeface="+mn-ea"/>
              </a:rPr>
              <a:t>所示，图中</a:t>
            </a:r>
            <a:r>
              <a:rPr lang="en-US" altLang="zh-CN" i="1" dirty="0">
                <a:sym typeface="+mn-ea"/>
              </a:rPr>
              <a:t>x</a:t>
            </a:r>
            <a:r>
              <a:rPr lang="zh-CN" altLang="en-US" dirty="0">
                <a:sym typeface="+mn-ea"/>
              </a:rPr>
              <a:t>表示障碍物顶点</a:t>
            </a:r>
            <a:r>
              <a:rPr lang="en-US" altLang="zh-CN" i="1" dirty="0">
                <a:sym typeface="+mn-ea"/>
              </a:rPr>
              <a:t>P</a:t>
            </a:r>
            <a:r>
              <a:rPr lang="zh-CN" altLang="en-US" dirty="0">
                <a:sym typeface="+mn-ea"/>
              </a:rPr>
              <a:t>至直线</a:t>
            </a:r>
            <a:r>
              <a:rPr lang="en-US" altLang="zh-CN" i="1" dirty="0">
                <a:sym typeface="+mn-ea"/>
              </a:rPr>
              <a:t>AB</a:t>
            </a:r>
            <a:r>
              <a:rPr lang="zh-CN" altLang="en-US" dirty="0">
                <a:sym typeface="+mn-ea"/>
              </a:rPr>
              <a:t>之间的垂直距离，在传播理论中</a:t>
            </a:r>
            <a:r>
              <a:rPr lang="en-US" altLang="zh-CN" dirty="0">
                <a:sym typeface="+mn-ea"/>
              </a:rPr>
              <a:t>x</a:t>
            </a:r>
            <a:r>
              <a:rPr lang="zh-CN" altLang="en-US" dirty="0">
                <a:sym typeface="+mn-ea"/>
              </a:rPr>
              <a:t>称为菲涅尔余隙。 </a:t>
            </a:r>
            <a:r>
              <a:rPr lang="zh-CN" altLang="en-US" dirty="0"/>
              <a:t/>
            </a:r>
            <a:br>
              <a:rPr lang="zh-CN" altLang="en-US" dirty="0"/>
            </a:br>
            <a:r>
              <a:rPr lang="zh-CN" altLang="en-US" dirty="0"/>
              <a:t/>
            </a:r>
            <a:br>
              <a:rPr lang="zh-CN" altLang="en-US" dirty="0"/>
            </a:br>
            <a:endParaRPr lang="zh-CN" altLang="zh-CN"/>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zh-CN"/>
              <a:t/>
            </a:r>
            <a:br>
              <a:rPr lang="zh-CN" altLang="zh-CN"/>
            </a:br>
            <a:r>
              <a:rPr lang="en-US" altLang="zh-CN" b="1" dirty="0">
                <a:sym typeface="+mn-ea"/>
              </a:rPr>
              <a:t>3.2.7 </a:t>
            </a:r>
            <a:r>
              <a:rPr lang="zh-CN" altLang="en-US" b="1" dirty="0">
                <a:sym typeface="+mn-ea"/>
              </a:rPr>
              <a:t>　</a:t>
            </a:r>
            <a:r>
              <a:rPr lang="en-US" altLang="zh-CN" b="1" dirty="0">
                <a:sym typeface="+mn-ea"/>
              </a:rPr>
              <a:t>SPM</a:t>
            </a:r>
            <a:r>
              <a:rPr lang="zh-CN" altLang="en-US" b="1" dirty="0">
                <a:sym typeface="+mn-ea"/>
              </a:rPr>
              <a:t>模型 </a:t>
            </a:r>
            <a:r>
              <a:rPr lang="zh-CN" altLang="en-US" b="1" dirty="0"/>
              <a:t/>
            </a:r>
            <a:br>
              <a:rPr lang="zh-CN" altLang="en-US" b="1" dirty="0"/>
            </a:br>
            <a:r>
              <a:rPr lang="zh-CN" altLang="en-US" b="1" dirty="0"/>
              <a:t>　　</a:t>
            </a:r>
            <a:r>
              <a:rPr lang="en-US" altLang="zh-CN" dirty="0">
                <a:sym typeface="+mn-ea"/>
              </a:rPr>
              <a:t>SPM </a:t>
            </a:r>
            <a:r>
              <a:rPr lang="zh-CN" altLang="en-US" dirty="0">
                <a:sym typeface="+mn-ea"/>
              </a:rPr>
              <a:t>模型是在</a:t>
            </a:r>
            <a:r>
              <a:rPr lang="en-US" altLang="zh-CN" dirty="0">
                <a:sym typeface="+mn-ea"/>
              </a:rPr>
              <a:t>3G / 4G </a:t>
            </a:r>
            <a:r>
              <a:rPr lang="zh-CN" altLang="en-US" dirty="0">
                <a:sym typeface="+mn-ea"/>
              </a:rPr>
              <a:t>无线网络规划中应用比较广泛的一种标准宏蜂窝模型</a:t>
            </a:r>
            <a:r>
              <a:rPr lang="en-US" altLang="zh-CN" dirty="0">
                <a:sym typeface="+mn-ea"/>
              </a:rPr>
              <a:t>, </a:t>
            </a:r>
            <a:r>
              <a:rPr lang="zh-CN" altLang="en-US" dirty="0">
                <a:sym typeface="+mn-ea"/>
              </a:rPr>
              <a:t>属于经验模型的一种。 该模型基于实际的数字地图信息</a:t>
            </a:r>
            <a:r>
              <a:rPr lang="en-US" altLang="zh-CN" dirty="0">
                <a:sym typeface="+mn-ea"/>
              </a:rPr>
              <a:t>, </a:t>
            </a:r>
            <a:r>
              <a:rPr lang="zh-CN" altLang="en-US" dirty="0">
                <a:sym typeface="+mn-ea"/>
              </a:rPr>
              <a:t>确定针对当地地物信息的地物损耗因子</a:t>
            </a:r>
            <a:r>
              <a:rPr lang="en-US" altLang="zh-CN" dirty="0">
                <a:sym typeface="+mn-ea"/>
              </a:rPr>
              <a:t>, </a:t>
            </a:r>
            <a:r>
              <a:rPr lang="zh-CN" altLang="en-US" dirty="0">
                <a:sym typeface="+mn-ea"/>
              </a:rPr>
              <a:t>从而更加准确地预测出规划网络在当地地物下的传播特性。</a:t>
            </a:r>
            <a:r>
              <a:rPr lang="en-US" altLang="zh-CN" dirty="0"/>
              <a:t/>
            </a:r>
            <a:br>
              <a:rPr lang="en-US" altLang="zh-CN" dirty="0"/>
            </a:br>
            <a:endParaRPr lang="zh-CN" altLang="zh-CN"/>
          </a:p>
        </p:txBody>
      </p:sp>
      <p:sp>
        <p:nvSpPr>
          <p:cNvPr id="453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SPM </a:t>
            </a:r>
            <a:r>
              <a:rPr lang="zh-CN" altLang="en-US" dirty="0">
                <a:sym typeface="+mn-ea"/>
              </a:rPr>
              <a:t>模型传播损耗的具体公式如下</a:t>
            </a:r>
            <a:r>
              <a:rPr lang="en-US" altLang="zh-CN" dirty="0">
                <a:sym typeface="+mn-ea"/>
              </a:rPr>
              <a:t>:</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zh-CN" altLang="en-US" dirty="0">
                <a:sym typeface="+mn-ea"/>
              </a:rPr>
              <a:t>式中</a:t>
            </a:r>
            <a:r>
              <a:rPr lang="en-US" altLang="zh-CN" dirty="0">
                <a:sym typeface="+mn-ea"/>
              </a:rPr>
              <a:t>:clutter</a:t>
            </a:r>
            <a:r>
              <a:rPr lang="zh-CN" altLang="en-US" dirty="0">
                <a:sym typeface="+mn-ea"/>
              </a:rPr>
              <a:t>为地物衰耗因子</a:t>
            </a:r>
            <a:r>
              <a:rPr lang="en-US" altLang="zh-CN" dirty="0">
                <a:sym typeface="+mn-ea"/>
              </a:rPr>
              <a:t>, </a:t>
            </a:r>
            <a:r>
              <a:rPr lang="zh-CN" altLang="en-US" dirty="0">
                <a:sym typeface="+mn-ea"/>
              </a:rPr>
              <a:t>结合函数</a:t>
            </a:r>
            <a:r>
              <a:rPr lang="en-US" altLang="zh-CN" dirty="0">
                <a:sym typeface="+mn-ea"/>
              </a:rPr>
              <a:t>f(dutter)</a:t>
            </a:r>
            <a:r>
              <a:rPr lang="zh-CN" altLang="en-US" dirty="0">
                <a:sym typeface="+mn-ea"/>
              </a:rPr>
              <a:t>得到不同地物的损耗</a:t>
            </a:r>
            <a:r>
              <a:rPr lang="en-US" altLang="zh-CN" dirty="0">
                <a:sym typeface="+mn-ea"/>
              </a:rPr>
              <a:t>; h</a:t>
            </a:r>
            <a:r>
              <a:rPr lang="en-US" altLang="zh-CN" baseline="-25000" dirty="0">
                <a:sym typeface="+mn-ea"/>
              </a:rPr>
              <a:t>b</a:t>
            </a:r>
            <a:r>
              <a:rPr lang="en-US" altLang="zh-CN" dirty="0">
                <a:sym typeface="+mn-ea"/>
              </a:rPr>
              <a:t> </a:t>
            </a:r>
            <a:r>
              <a:rPr lang="zh-CN" altLang="en-US" dirty="0">
                <a:sym typeface="+mn-ea"/>
              </a:rPr>
              <a:t>为发射天线的等效高度</a:t>
            </a:r>
            <a:r>
              <a:rPr lang="en-US" altLang="zh-CN" dirty="0">
                <a:sym typeface="+mn-ea"/>
              </a:rPr>
              <a:t>, </a:t>
            </a:r>
            <a:r>
              <a:rPr lang="zh-CN" altLang="en-US" dirty="0">
                <a:sym typeface="+mn-ea"/>
              </a:rPr>
              <a:t>单位为 </a:t>
            </a:r>
            <a:r>
              <a:rPr lang="en-US" altLang="zh-CN" dirty="0">
                <a:sym typeface="+mn-ea"/>
              </a:rPr>
              <a:t>m; h</a:t>
            </a:r>
            <a:r>
              <a:rPr lang="en-US" altLang="zh-CN" baseline="-25000" dirty="0">
                <a:sym typeface="+mn-ea"/>
              </a:rPr>
              <a:t>m</a:t>
            </a:r>
            <a:r>
              <a:rPr lang="en-US" altLang="zh-CN" dirty="0">
                <a:sym typeface="+mn-ea"/>
              </a:rPr>
              <a:t> </a:t>
            </a:r>
            <a:r>
              <a:rPr lang="zh-CN" altLang="en-US" dirty="0">
                <a:sym typeface="+mn-ea"/>
              </a:rPr>
              <a:t>为移动台的等效天线高度</a:t>
            </a:r>
            <a:r>
              <a:rPr lang="en-US" altLang="zh-CN" dirty="0">
                <a:sym typeface="+mn-ea"/>
              </a:rPr>
              <a:t>, </a:t>
            </a:r>
            <a:r>
              <a:rPr lang="zh-CN" altLang="en-US" dirty="0">
                <a:sym typeface="+mn-ea"/>
              </a:rPr>
              <a:t>单位为 </a:t>
            </a:r>
            <a:r>
              <a:rPr lang="en-US" altLang="zh-CN" dirty="0">
                <a:sym typeface="+mn-ea"/>
              </a:rPr>
              <a:t>m</a:t>
            </a:r>
            <a:r>
              <a:rPr lang="zh-CN" altLang="en-US" dirty="0">
                <a:sym typeface="+mn-ea"/>
              </a:rPr>
              <a:t>。</a:t>
            </a:r>
            <a:endParaRPr lang="zh-CN" altLang="zh-CN"/>
          </a:p>
        </p:txBody>
      </p:sp>
      <p:sp>
        <p:nvSpPr>
          <p:cNvPr id="454659" name="Rectangle 3"/>
          <p:cNvSpPr>
            <a:spLocks noGrp="1" noChangeArrowheads="1"/>
          </p:cNvSpPr>
          <p:nvPr>
            <p:ph type="body" idx="1"/>
          </p:nvPr>
        </p:nvSpPr>
        <p:spPr/>
        <p:txBody>
          <a:bodyPr/>
          <a:lstStyle/>
          <a:p>
            <a:endParaRPr lang="zh-CN" altLang="zh-CN"/>
          </a:p>
        </p:txBody>
      </p:sp>
      <p:pic>
        <p:nvPicPr>
          <p:cNvPr id="76804" name="图片 1"/>
          <p:cNvPicPr>
            <a:picLocks noChangeAspect="1"/>
          </p:cNvPicPr>
          <p:nvPr/>
        </p:nvPicPr>
        <p:blipFill>
          <a:blip r:embed="rId2"/>
          <a:stretch>
            <a:fillRect/>
          </a:stretch>
        </p:blipFill>
        <p:spPr>
          <a:xfrm>
            <a:off x="666750" y="2095500"/>
            <a:ext cx="8020050" cy="69342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en-US" altLang="zh-CN" dirty="0">
                <a:sym typeface="+mn-ea"/>
              </a:rPr>
              <a:t>K</a:t>
            </a:r>
            <a:r>
              <a:rPr lang="en-US" altLang="zh-CN" baseline="-25000" dirty="0">
                <a:sym typeface="+mn-ea"/>
              </a:rPr>
              <a:t>1 </a:t>
            </a:r>
            <a:r>
              <a:rPr lang="zh-CN" altLang="en-US" dirty="0">
                <a:sym typeface="+mn-ea"/>
              </a:rPr>
              <a:t>表征传播损耗的平均值</a:t>
            </a:r>
            <a:r>
              <a:rPr lang="en-US" altLang="zh-CN" dirty="0">
                <a:sym typeface="+mn-ea"/>
              </a:rPr>
              <a:t>, </a:t>
            </a:r>
            <a:r>
              <a:rPr lang="zh-CN" altLang="en-US" dirty="0">
                <a:sym typeface="+mn-ea"/>
              </a:rPr>
              <a:t>在地理位置上的每条传输路径都会产生一个固定损耗</a:t>
            </a:r>
            <a:r>
              <a:rPr lang="en-US" altLang="zh-CN" dirty="0">
                <a:sym typeface="+mn-ea"/>
              </a:rPr>
              <a:t>,</a:t>
            </a:r>
            <a:r>
              <a:rPr lang="zh-CN" altLang="en-US" dirty="0">
                <a:sym typeface="+mn-ea"/>
              </a:rPr>
              <a:t>表征地物的平均损耗以及频率损耗。 </a:t>
            </a:r>
            <a:r>
              <a:rPr lang="en-US" altLang="zh-CN" dirty="0">
                <a:sym typeface="+mn-ea"/>
              </a:rPr>
              <a:t>K</a:t>
            </a:r>
            <a:r>
              <a:rPr lang="en-US" altLang="zh-CN" baseline="-25000" dirty="0">
                <a:sym typeface="+mn-ea"/>
              </a:rPr>
              <a:t>2</a:t>
            </a:r>
            <a:r>
              <a:rPr lang="zh-CN" altLang="en-US" dirty="0">
                <a:sym typeface="+mn-ea"/>
              </a:rPr>
              <a:t>表征传播距离引起的损耗。</a:t>
            </a:r>
            <a:r>
              <a:rPr lang="en-US" altLang="zh-CN" dirty="0">
                <a:sym typeface="+mn-ea"/>
              </a:rPr>
              <a:t>K</a:t>
            </a:r>
            <a:r>
              <a:rPr lang="en-US" altLang="zh-CN" baseline="-25000"/>
              <a:t>3</a:t>
            </a:r>
            <a:r>
              <a:rPr lang="zh-CN" altLang="en-US" dirty="0">
                <a:sym typeface="+mn-ea"/>
              </a:rPr>
              <a:t>是由于发射机高度导致传播路径提高而引起的传播损耗</a:t>
            </a:r>
            <a:r>
              <a:rPr lang="en-US" altLang="zh-CN" dirty="0">
                <a:sym typeface="+mn-ea"/>
              </a:rPr>
              <a:t>, </a:t>
            </a:r>
            <a:r>
              <a:rPr lang="zh-CN" altLang="en-US" dirty="0">
                <a:sym typeface="+mn-ea"/>
              </a:rPr>
              <a:t>通常会对近场有较明显的影响</a:t>
            </a:r>
            <a:r>
              <a:rPr lang="en-US" altLang="zh-CN" dirty="0">
                <a:sym typeface="+mn-ea"/>
              </a:rPr>
              <a:t>, </a:t>
            </a:r>
            <a:r>
              <a:rPr lang="zh-CN" altLang="en-US" dirty="0">
                <a:sym typeface="+mn-ea"/>
              </a:rPr>
              <a:t>如塔下黑现象。</a:t>
            </a:r>
            <a:r>
              <a:rPr lang="en-US" altLang="zh-CN" dirty="0">
                <a:sym typeface="+mn-ea"/>
              </a:rPr>
              <a:t>K</a:t>
            </a:r>
            <a:r>
              <a:rPr lang="en-US" altLang="zh-CN" baseline="-25000" dirty="0">
                <a:sym typeface="+mn-ea"/>
              </a:rPr>
              <a:t>4</a:t>
            </a:r>
            <a:r>
              <a:rPr lang="zh-CN" altLang="en-US" dirty="0">
                <a:sym typeface="+mn-ea"/>
              </a:rPr>
              <a:t>描述绕射损耗</a:t>
            </a:r>
            <a:r>
              <a:rPr lang="en-US" altLang="zh-CN" dirty="0">
                <a:sym typeface="+mn-ea"/>
              </a:rPr>
              <a:t>, </a:t>
            </a:r>
            <a:r>
              <a:rPr lang="zh-CN" altLang="en-US" dirty="0">
                <a:sym typeface="+mn-ea"/>
              </a:rPr>
              <a:t>当发射机与接收机之间存在刃形山脉时会引起该损耗</a:t>
            </a:r>
            <a:r>
              <a:rPr lang="en-US" altLang="zh-CN" dirty="0">
                <a:sym typeface="+mn-ea"/>
              </a:rPr>
              <a:t>, </a:t>
            </a:r>
            <a:r>
              <a:rPr lang="zh-CN" altLang="en-US" dirty="0">
                <a:sym typeface="+mn-ea"/>
              </a:rPr>
              <a:t>通常在丘陵地带需要考虑</a:t>
            </a:r>
            <a:r>
              <a:rPr lang="en-US" altLang="zh-CN" dirty="0">
                <a:sym typeface="+mn-ea"/>
              </a:rPr>
              <a:t>, </a:t>
            </a:r>
            <a:r>
              <a:rPr lang="zh-CN" altLang="en-US" dirty="0">
                <a:sym typeface="+mn-ea"/>
              </a:rPr>
              <a:t>一般平原地带不用考虑。</a:t>
            </a:r>
            <a:r>
              <a:rPr lang="en-US" altLang="zh-CN" dirty="0">
                <a:sym typeface="+mn-ea"/>
              </a:rPr>
              <a:t>K</a:t>
            </a:r>
            <a:r>
              <a:rPr lang="en-US" altLang="zh-CN" baseline="-25000" dirty="0">
                <a:sym typeface="+mn-ea"/>
              </a:rPr>
              <a:t>5</a:t>
            </a:r>
            <a:r>
              <a:rPr lang="zh-CN" altLang="en-US" dirty="0">
                <a:sym typeface="+mn-ea"/>
              </a:rPr>
              <a:t>是考虑传播距离与发射机高度所引起的增益</a:t>
            </a:r>
            <a:r>
              <a:rPr lang="en-US" altLang="zh-CN" dirty="0">
                <a:sym typeface="+mn-ea"/>
              </a:rPr>
              <a:t>, </a:t>
            </a:r>
            <a:r>
              <a:rPr lang="zh-CN" altLang="en-US" dirty="0">
                <a:sym typeface="+mn-ea"/>
              </a:rPr>
              <a:t>因为发射机位置越高</a:t>
            </a:r>
            <a:r>
              <a:rPr lang="en-US" altLang="zh-CN" dirty="0">
                <a:sym typeface="+mn-ea"/>
              </a:rPr>
              <a:t>, </a:t>
            </a:r>
            <a:r>
              <a:rPr lang="zh-CN" altLang="en-US" dirty="0">
                <a:sym typeface="+mn-ea"/>
              </a:rPr>
              <a:t>接收距离相对较远时</a:t>
            </a:r>
            <a:r>
              <a:rPr lang="en-US" altLang="zh-CN" dirty="0">
                <a:sym typeface="+mn-ea"/>
              </a:rPr>
              <a:t>, </a:t>
            </a:r>
            <a:r>
              <a:rPr lang="zh-CN" altLang="en-US" dirty="0">
                <a:sym typeface="+mn-ea"/>
              </a:rPr>
              <a:t>接收功率会有增益</a:t>
            </a:r>
            <a:r>
              <a:rPr lang="en-US" altLang="zh-CN" dirty="0">
                <a:sym typeface="+mn-ea"/>
              </a:rPr>
              <a:t>, </a:t>
            </a:r>
            <a:r>
              <a:rPr lang="zh-CN" altLang="en-US" dirty="0">
                <a:sym typeface="+mn-ea"/>
              </a:rPr>
              <a:t>因此通常</a:t>
            </a:r>
            <a:r>
              <a:rPr lang="en-US" altLang="zh-CN" dirty="0">
                <a:sym typeface="+mn-ea"/>
              </a:rPr>
              <a:t>K</a:t>
            </a:r>
            <a:r>
              <a:rPr lang="en-US" altLang="zh-CN" baseline="-25000" dirty="0">
                <a:sym typeface="+mn-ea"/>
              </a:rPr>
              <a:t>5</a:t>
            </a:r>
            <a:r>
              <a:rPr lang="en-US" altLang="zh-CN" dirty="0">
                <a:sym typeface="+mn-ea"/>
              </a:rPr>
              <a:t>=-6.65</a:t>
            </a:r>
            <a:r>
              <a:rPr lang="zh-CN" altLang="en-US" dirty="0">
                <a:sym typeface="+mn-ea"/>
              </a:rPr>
              <a:t>。</a:t>
            </a:r>
            <a:r>
              <a:rPr lang="en-US" altLang="zh-CN" dirty="0">
                <a:sym typeface="+mn-ea"/>
              </a:rPr>
              <a:t>K</a:t>
            </a:r>
            <a:r>
              <a:rPr lang="en-US" altLang="zh-CN" baseline="-25000" dirty="0">
                <a:sym typeface="+mn-ea"/>
              </a:rPr>
              <a:t>6</a:t>
            </a:r>
            <a:r>
              <a:rPr lang="zh-CN" altLang="en-US" dirty="0">
                <a:sym typeface="+mn-ea"/>
              </a:rPr>
              <a:t>是接收机高度带来的增益</a:t>
            </a:r>
            <a:r>
              <a:rPr lang="en-US" altLang="zh-CN" dirty="0">
                <a:sym typeface="+mn-ea"/>
              </a:rPr>
              <a:t>, </a:t>
            </a:r>
            <a:r>
              <a:rPr lang="zh-CN" altLang="en-US" dirty="0">
                <a:sym typeface="+mn-ea"/>
              </a:rPr>
              <a:t>终端高度只有</a:t>
            </a:r>
            <a:r>
              <a:rPr lang="en-US" altLang="zh-CN" dirty="0">
                <a:sym typeface="+mn-ea"/>
              </a:rPr>
              <a:t>1.6m</a:t>
            </a:r>
            <a:r>
              <a:rPr lang="zh-CN" altLang="en-US" dirty="0">
                <a:sym typeface="+mn-ea"/>
              </a:rPr>
              <a:t>左右</a:t>
            </a:r>
            <a:r>
              <a:rPr lang="en-US" altLang="zh-CN" dirty="0">
                <a:sym typeface="+mn-ea"/>
              </a:rPr>
              <a:t>, </a:t>
            </a:r>
            <a:r>
              <a:rPr lang="zh-CN" altLang="en-US" dirty="0">
                <a:sym typeface="+mn-ea"/>
              </a:rPr>
              <a:t>通常可以忽略不计。</a:t>
            </a:r>
            <a:r>
              <a:rPr lang="en-US" altLang="zh-CN" dirty="0">
                <a:sym typeface="+mn-ea"/>
              </a:rPr>
              <a:t>K</a:t>
            </a:r>
            <a:r>
              <a:rPr lang="en-US" altLang="zh-CN" baseline="-25000" dirty="0">
                <a:sym typeface="+mn-ea"/>
              </a:rPr>
              <a:t>clutter</a:t>
            </a:r>
            <a:r>
              <a:rPr lang="zh-CN" altLang="en-US" dirty="0">
                <a:sym typeface="+mn-ea"/>
              </a:rPr>
              <a:t>表征各种地物类型的损耗。</a:t>
            </a:r>
            <a:endParaRPr lang="zh-CN" altLang="zh-CN"/>
          </a:p>
        </p:txBody>
      </p:sp>
      <p:sp>
        <p:nvSpPr>
          <p:cNvPr id="455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zh-CN"/>
              <a:t/>
            </a:r>
            <a:br>
              <a:rPr lang="zh-CN" altLang="zh-CN"/>
            </a:br>
            <a:r>
              <a:rPr lang="en-US" altLang="zh-CN" b="1" dirty="0">
                <a:sym typeface="+mn-ea"/>
              </a:rPr>
              <a:t>3.2.8</a:t>
            </a:r>
            <a:r>
              <a:rPr lang="zh-CN" altLang="zh-CN" b="1"/>
              <a:t>　</a:t>
            </a:r>
            <a:r>
              <a:rPr lang="en-US" altLang="zh-CN" b="1"/>
              <a:t>SUI</a:t>
            </a:r>
            <a:r>
              <a:rPr lang="zh-CN" altLang="zh-CN" b="1"/>
              <a:t>模型</a:t>
            </a:r>
            <a:r>
              <a:rPr lang="zh-CN" altLang="zh-CN"/>
              <a:t/>
            </a:r>
            <a:br>
              <a:rPr lang="zh-CN" altLang="zh-CN"/>
            </a:br>
            <a:r>
              <a:rPr lang="zh-CN" altLang="zh-CN"/>
              <a:t>        5G 系统的载波频率都在3GHz以上,超出了 Okumura-Hata模型和 COST231-Hata模型 的适用范围。宏蜂窝传播模型可以采用SUI模型进行分析。 SUI模型传播损耗的具体公式如下:</a:t>
            </a:r>
            <a:br>
              <a:rPr lang="zh-CN" altLang="zh-CN"/>
            </a:br>
            <a:r>
              <a:rPr lang="zh-CN" altLang="zh-CN"/>
              <a:t>  　　　　 </a:t>
            </a:r>
            <a:r>
              <a:rPr lang="zh-CN" altLang="zh-CN" i="1"/>
              <a:t>　</a:t>
            </a:r>
            <a:r>
              <a:rPr lang="zh-CN" altLang="zh-CN" b="1" i="1"/>
              <a:t>L =L</a:t>
            </a:r>
            <a:r>
              <a:rPr lang="zh-CN" altLang="zh-CN" b="1" i="1" baseline="-25000"/>
              <a:t>bs</a:t>
            </a:r>
            <a:r>
              <a:rPr lang="zh-CN" altLang="zh-CN" b="1" i="1"/>
              <a:t> +10×K</a:t>
            </a:r>
            <a:r>
              <a:rPr lang="zh-CN" altLang="zh-CN" b="1" i="1" baseline="-25000"/>
              <a:t>L </a:t>
            </a:r>
            <a:r>
              <a:rPr lang="zh-CN" altLang="zh-CN" b="1" i="1"/>
              <a:t>×lgd</a:t>
            </a:r>
            <a:r>
              <a:rPr lang="zh-CN" altLang="zh-CN" b="1"/>
              <a:t>　</a:t>
            </a:r>
            <a:r>
              <a:rPr lang="zh-CN" altLang="zh-CN"/>
              <a:t>　　　　 (3-40) </a:t>
            </a:r>
            <a:br>
              <a:rPr lang="zh-CN" altLang="zh-CN"/>
            </a:br>
            <a:r>
              <a:rPr lang="zh-CN" altLang="zh-CN"/>
              <a:t/>
            </a:r>
            <a:br>
              <a:rPr lang="zh-CN" altLang="zh-CN"/>
            </a:br>
            <a:r>
              <a:rPr lang="zh-CN" altLang="zh-CN"/>
              <a:t>其中,L</a:t>
            </a:r>
            <a:r>
              <a:rPr lang="zh-CN" altLang="zh-CN" baseline="-25000"/>
              <a:t>bs </a:t>
            </a:r>
            <a:r>
              <a:rPr lang="zh-CN" altLang="zh-CN"/>
              <a:t>为自由空间损耗,K</a:t>
            </a:r>
            <a:r>
              <a:rPr lang="zh-CN" altLang="zh-CN" baseline="-25000"/>
              <a:t>L </a:t>
            </a:r>
            <a:r>
              <a:rPr lang="zh-CN" altLang="zh-CN"/>
              <a:t>为路径损耗因子。</a:t>
            </a:r>
          </a:p>
        </p:txBody>
      </p:sp>
      <p:sp>
        <p:nvSpPr>
          <p:cNvPr id="456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b="1"/>
              <a:t>3.2.9 校正后的SUI传播模型</a:t>
            </a:r>
            <a:r>
              <a:rPr lang="zh-CN" altLang="zh-CN"/>
              <a:t> </a:t>
            </a:r>
            <a:br>
              <a:rPr lang="zh-CN" altLang="zh-CN"/>
            </a:br>
            <a:r>
              <a:rPr lang="zh-CN" altLang="zh-CN"/>
              <a:t>　</a:t>
            </a:r>
            <a:r>
              <a:rPr lang="zh-CN" altLang="zh-CN" b="1"/>
              <a:t>　(1)3.5GHz频段 </a:t>
            </a:r>
            <a:r>
              <a:rPr lang="zh-CN" altLang="zh-CN"/>
              <a:t/>
            </a:r>
            <a:br>
              <a:rPr lang="zh-CN" altLang="zh-CN"/>
            </a:br>
            <a:r>
              <a:rPr lang="zh-CN" altLang="zh-CN"/>
              <a:t>　　以SUI模型为基础,进行了3.5GHz频段在某城区的模型校正。根据实际的测试环境,比 对常见的城市环境,归类为密集市区和一般市区,结果如下: </a:t>
            </a:r>
            <a:br>
              <a:rPr lang="zh-CN" altLang="zh-CN"/>
            </a:br>
            <a:r>
              <a:rPr lang="zh-CN" altLang="zh-CN"/>
              <a:t>　　密集市区 NLOS:</a:t>
            </a:r>
            <a:br>
              <a:rPr lang="zh-CN" altLang="zh-CN"/>
            </a:br>
            <a:r>
              <a:rPr lang="zh-CN" altLang="zh-CN"/>
              <a:t>　　　　　　L =27.2+38.7lg</a:t>
            </a:r>
            <a:r>
              <a:rPr lang="zh-CN" altLang="zh-CN" i="1"/>
              <a:t>d </a:t>
            </a:r>
            <a:r>
              <a:rPr lang="zh-CN" altLang="zh-CN"/>
              <a:t>　　　　　　　(3-41) </a:t>
            </a:r>
            <a:br>
              <a:rPr lang="zh-CN" altLang="zh-CN"/>
            </a:br>
            <a:r>
              <a:rPr lang="zh-CN" altLang="zh-CN"/>
              <a:t>　　一般市区 NLOS:L =7.4+43.7lg</a:t>
            </a:r>
            <a:r>
              <a:rPr lang="zh-CN" altLang="zh-CN" i="1">
                <a:sym typeface="+mn-ea"/>
              </a:rPr>
              <a:t>d </a:t>
            </a:r>
            <a:r>
              <a:rPr lang="zh-CN" altLang="zh-CN"/>
              <a:t> 　　　　(3-42)</a:t>
            </a:r>
            <a:br>
              <a:rPr lang="zh-CN" altLang="zh-CN"/>
            </a:br>
            <a:r>
              <a:rPr lang="zh-CN" altLang="zh-CN"/>
              <a:t/>
            </a:r>
            <a:br>
              <a:rPr lang="zh-CN" altLang="zh-CN"/>
            </a:br>
            <a:r>
              <a:rPr lang="zh-CN" altLang="zh-CN"/>
              <a:t>其中, 基站天线高度30m; 终端天线高度1.5m; d 代表距离 (m)。</a:t>
            </a:r>
          </a:p>
        </p:txBody>
      </p:sp>
      <p:sp>
        <p:nvSpPr>
          <p:cNvPr id="457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在3.5GHz频段对某郊区进行了模型校正,比对实际测试环境,归类为郊区模型,结果如 下:</a:t>
            </a:r>
            <a:br>
              <a:rPr lang="zh-CN" altLang="zh-CN"/>
            </a:br>
            <a:r>
              <a:rPr lang="zh-CN" altLang="zh-CN"/>
              <a:t>　　　　郊区:</a:t>
            </a:r>
            <a:br>
              <a:rPr lang="zh-CN" altLang="zh-CN"/>
            </a:br>
            <a:r>
              <a:rPr lang="zh-CN" altLang="zh-CN"/>
              <a:t>　　　　　　　　L =33+33l g</a:t>
            </a:r>
            <a:r>
              <a:rPr lang="zh-CN" altLang="zh-CN" i="1"/>
              <a:t>d</a:t>
            </a:r>
            <a:r>
              <a:rPr lang="zh-CN" altLang="zh-CN"/>
              <a:t> 　　　　(3-43)</a:t>
            </a:r>
          </a:p>
        </p:txBody>
      </p:sp>
      <p:sp>
        <p:nvSpPr>
          <p:cNvPr id="458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a:t>　　(2)5.0GHz频段</a:t>
            </a:r>
            <a:br>
              <a:rPr lang="zh-CN" altLang="zh-CN"/>
            </a:br>
            <a:r>
              <a:rPr lang="zh-CN" altLang="zh-CN"/>
              <a:t>　　以SUI模型为基础,在5.0GHz对普通市区的模型进行了校正,模型结果如下。</a:t>
            </a:r>
            <a:br>
              <a:rPr lang="zh-CN" altLang="zh-CN"/>
            </a:br>
            <a:r>
              <a:rPr lang="zh-CN" altLang="zh-CN"/>
              <a:t>　　LOS环境:　　L =53.6+20.4lgd 　　　　　　(3-44)</a:t>
            </a:r>
            <a:br>
              <a:rPr lang="zh-CN" altLang="zh-CN"/>
            </a:br>
            <a:r>
              <a:rPr lang="zh-CN" altLang="zh-CN"/>
              <a:t>　　NLOS环境:　L =30.9+32.7lgd 　　　　　　(3-45) </a:t>
            </a:r>
            <a:br>
              <a:rPr lang="zh-CN" altLang="zh-CN"/>
            </a:br>
            <a:r>
              <a:rPr lang="zh-CN" altLang="zh-CN"/>
              <a:t>　　在5.0GHz对郊区的模型进行了校正,模型结果如下。</a:t>
            </a:r>
            <a:br>
              <a:rPr lang="zh-CN" altLang="zh-CN"/>
            </a:br>
            <a:r>
              <a:rPr lang="zh-CN" altLang="zh-CN"/>
              <a:t>　　LOS环境:　　L =47.6+22.2lgd　　　　　　 (3-46) </a:t>
            </a:r>
            <a:br>
              <a:rPr lang="zh-CN" altLang="zh-CN"/>
            </a:br>
            <a:r>
              <a:rPr lang="zh-CN" altLang="zh-CN"/>
              <a:t>　　NLOS环境:　L =21.9+35.5lgd 　　　　　　　(3-47) </a:t>
            </a:r>
            <a:br>
              <a:rPr lang="zh-CN" altLang="zh-CN"/>
            </a:br>
            <a:r>
              <a:rPr lang="zh-CN" altLang="zh-CN"/>
              <a:t>　　</a:t>
            </a:r>
          </a:p>
        </p:txBody>
      </p:sp>
      <p:sp>
        <p:nvSpPr>
          <p:cNvPr id="459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zh-CN"/>
              <a:t/>
            </a:r>
            <a:br>
              <a:rPr lang="zh-CN" altLang="zh-CN"/>
            </a:br>
            <a:r>
              <a:rPr lang="zh-CN" altLang="zh-CN"/>
              <a:t>　　在高频段的网络传播模型中,LOS和 NLOS对信号传播的影响大,路径损耗有较大差异, 因此,在网络覆盖分析中,需要根据不同的场景和覆盖特性选择合适的模型。高频段折射能力 弱,在 NLOS环境下,信号衰落较快。当传播信号第一菲涅耳区被遮挡时,信号衰减速度大幅 增加。</a:t>
            </a:r>
          </a:p>
        </p:txBody>
      </p:sp>
      <p:sp>
        <p:nvSpPr>
          <p:cNvPr id="460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(3)6GHz以上频段 对于6GHz以上的毫米波段,国内外已经有不少研究机构基于 SUI模型开展了针对高频段 候选频段的信道测量工作,取得了一些测试结果,如28GHz、38GHz、73GHz频段的测试结果。 </a:t>
            </a:r>
            <a:br>
              <a:rPr lang="zh-CN" altLang="zh-CN"/>
            </a:br>
            <a:r>
              <a:rPr lang="zh-CN" altLang="zh-CN"/>
              <a:t>　　无线电波的信号衰落的表达公式为:</a:t>
            </a:r>
            <a:br>
              <a:rPr lang="zh-CN" altLang="zh-CN"/>
            </a:br>
            <a:r>
              <a:rPr lang="zh-CN" altLang="zh-CN"/>
              <a:t/>
            </a:r>
            <a:br>
              <a:rPr lang="zh-CN" altLang="zh-CN"/>
            </a:br>
            <a:r>
              <a:rPr lang="zh-CN" altLang="zh-CN"/>
              <a:t/>
            </a:r>
            <a:br>
              <a:rPr lang="zh-CN" altLang="zh-CN"/>
            </a:br>
            <a:r>
              <a:rPr lang="zh-CN" altLang="zh-CN"/>
              <a:t/>
            </a:r>
            <a:br>
              <a:rPr lang="zh-CN" altLang="zh-CN"/>
            </a:br>
            <a:r>
              <a:rPr lang="zh-CN" altLang="zh-CN"/>
              <a:t>　　测试得到几个典型场景的 K</a:t>
            </a:r>
            <a:r>
              <a:rPr lang="zh-CN" altLang="zh-CN" baseline="-25000"/>
              <a:t>L </a:t>
            </a:r>
            <a:r>
              <a:rPr lang="zh-CN" altLang="zh-CN"/>
              <a:t>参数,见表3-5。</a:t>
            </a:r>
          </a:p>
        </p:txBody>
      </p:sp>
      <p:sp>
        <p:nvSpPr>
          <p:cNvPr id="4618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286000" y="3761105"/>
            <a:ext cx="4299585" cy="593090"/>
          </a:xfrm>
          <a:prstGeom prst="rect">
            <a:avLst/>
          </a:prstGeom>
        </p:spPr>
      </p:pic>
      <p:pic>
        <p:nvPicPr>
          <p:cNvPr id="3" name="图片 2"/>
          <p:cNvPicPr>
            <a:picLocks noChangeAspect="1"/>
          </p:cNvPicPr>
          <p:nvPr/>
        </p:nvPicPr>
        <p:blipFill>
          <a:blip r:embed="rId3"/>
          <a:stretch>
            <a:fillRect/>
          </a:stretch>
        </p:blipFill>
        <p:spPr>
          <a:xfrm>
            <a:off x="7418705" y="3862705"/>
            <a:ext cx="1057275" cy="39052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lgn="ctr"/>
            <a:r>
              <a:rPr lang="zh-CN" altLang="zh-CN"/>
              <a:t/>
            </a:r>
            <a:br>
              <a:rPr lang="zh-CN" altLang="zh-CN"/>
            </a:br>
            <a:r>
              <a:rPr lang="zh-CN" altLang="zh-CN"/>
              <a:t/>
            </a:r>
            <a:br>
              <a:rPr lang="zh-CN" altLang="zh-CN"/>
            </a:br>
            <a:r>
              <a:rPr lang="zh-CN" altLang="zh-CN"/>
              <a:t>表3-5 典型场景的 K</a:t>
            </a:r>
            <a:r>
              <a:rPr lang="zh-CN" altLang="zh-CN" i="1" baseline="-25000"/>
              <a:t>L</a:t>
            </a:r>
            <a:r>
              <a:rPr lang="zh-CN" altLang="zh-CN"/>
              <a:t> 参数</a:t>
            </a:r>
          </a:p>
        </p:txBody>
      </p:sp>
      <p:sp>
        <p:nvSpPr>
          <p:cNvPr id="462851" name="Rectangle 3"/>
          <p:cNvSpPr>
            <a:spLocks noGrp="1" noChangeArrowheads="1"/>
          </p:cNvSpPr>
          <p:nvPr>
            <p:ph type="body" idx="1"/>
          </p:nvPr>
        </p:nvSpPr>
        <p:spPr/>
        <p:txBody>
          <a:bodyPr/>
          <a:lstStyle/>
          <a:p>
            <a:endParaRPr lang="zh-CN" altLang="zh-CN"/>
          </a:p>
        </p:txBody>
      </p:sp>
      <p:pic>
        <p:nvPicPr>
          <p:cNvPr id="3" name="图片 2"/>
          <p:cNvPicPr>
            <a:picLocks noChangeAspect="1"/>
          </p:cNvPicPr>
          <p:nvPr/>
        </p:nvPicPr>
        <p:blipFill>
          <a:blip r:embed="rId2"/>
          <a:stretch>
            <a:fillRect/>
          </a:stretch>
        </p:blipFill>
        <p:spPr>
          <a:xfrm>
            <a:off x="1097280" y="2512060"/>
            <a:ext cx="7424420" cy="24079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50,&quot;width&quot;:868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全屏显示(4:3)</PresentationFormat>
  <Paragraphs>192</Paragraphs>
  <Slides>116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18" baseType="lpstr">
      <vt:lpstr>默认设计模板</vt:lpstr>
      <vt:lpstr>Microsoft 公式 3.0</vt:lpstr>
      <vt:lpstr>第3章 移动通信的电波传播</vt:lpstr>
      <vt:lpstr> 3.1  VHF、 UHF频段的电波传播特性  </vt:lpstr>
      <vt:lpstr>PowerPoint 演示文稿</vt:lpstr>
      <vt:lpstr> 3.1.1  直射波  　　 在自由空间中, 电波沿直线传播而不被吸收, 也不发生反射、 折射和散射等现象而直接到达接收点的传播方式称为直射波传播。直射波传播损耗可看成自由空间的电波传播损耗Lbs, Lbs的表示式为   　　　　　　　　　　　　　　　　　　　　　　(3-1)  式中, d为距离，单位为km, f为工作频率MHz。 </vt:lpstr>
      <vt:lpstr> 3.1.2  视距传播的极限距离 　　由于地球是球形的，因此凸起的地表面会挡住视线。视线所能到达的最远距离称为视线距离do(即图3-2中的AB)．</vt:lpstr>
      <vt:lpstr>PowerPoint 演示文稿</vt:lpstr>
      <vt:lpstr> 　　已知地球半径为R=6370 km, 设发射天线和接收天线高度分别为hT和hR(单位为m), 理论上可得视距传播的极限距离d0为     　　由此可见, 视距决定于收、发天线的高度。天线架设越高, 视线距离越远。</vt:lpstr>
      <vt:lpstr>　 　　实际上，当考虑了空气的不均匀性对电波传播轨迹的影响后, 在标准大气折射情况下，等效地球半径R=8500 km, 可得修正后的视距传播的极限距离d0为  </vt:lpstr>
      <vt:lpstr> 3.1.3　绕射损耗 　　在移动通信中，通信的地形环境十分复杂，很难对各种地形引起的电波损耗做出准确的定量计算，只能作出一些定性分析，采用工程估算的方法。在实际情况下，除了考虑在自由空间中的视距传输损耗外，还应考虑各种障碍物对电波传输所引起的损耗。通常将这种损耗称为绕射损耗。 　　设障碍物与发射点、接收点的相对位置如图3-3所示，图中x表示障碍物顶点P至直线AB之间的垂直距离，在传播理论中x称为菲涅尔余隙。   </vt:lpstr>
      <vt:lpstr>         （a） 负余隙; 　　　（b）正余隙</vt:lpstr>
      <vt:lpstr> 　　根据菲涅尔绕射理论，可得到障碍物引起的绕射损耗与菲涅尔余隙之间的关系如图3-4 所示。图中, 横坐标为x/x1，x1称菲涅尔半径（第一菲涅尔半径），且有  </vt:lpstr>
      <vt:lpstr> 　　由图3-4可见，当横坐标x/x1&gt;0.5时，则障碍物对直射波的传播基本上没有影响。当x=0时，AB直射线从障碍物顶点擦过时，绕射损耗约为6 dB；当x&lt;0时，AB直射线低于障碍物顶点，衰耗急剧增加。</vt:lpstr>
      <vt:lpstr>PowerPoint 演示文稿</vt:lpstr>
      <vt:lpstr> 3.1.4 反射波  　　电波在传输过程中，遇到两种不同介质的光滑界面时，就会发生发射现象。图３－５给出了从发射天线到接收天线的电波由反射波和直射波组成的情况。 　　反射波与直射波的行距差为   </vt:lpstr>
      <vt:lpstr>PowerPoint 演示文稿</vt:lpstr>
      <vt:lpstr> 　　 由于直射波和反射波的起始相位是一致的，因此两路信号到达接收天线的时间差换算成相位差Δφ0为     　　再加上地面反射时大都要发生一次反相， 实际的两路电波相位差Δφ为  </vt:lpstr>
      <vt:lpstr> 3.1.5  多径衰落 　　设发射机发A cosωct后, 接收机接收端收到的合成信号为     　　式中: Ri(t)为第i条路径的接收信号；τi(t)为第i条路径的传输时间；φi(t)为第i条路径的相位滞后，φi(t)=-ωcτi(t)。 </vt:lpstr>
      <vt:lpstr> 　　经大量观察表明，Ri(t)和φi(t)随时间的变化与发射信号的载频周期相比，通常要缓慢得多，所以，Ri(t)和φi(t)可以认为是缓慢变化的随机过程，故式（3-8)可以写成 </vt:lpstr>
      <vt:lpstr> 设:    则式（3-9）可写成     式中: U(t)为合成波R(t)的包络； φ(t)为合成波R(t)的相位。  </vt:lpstr>
      <vt:lpstr> U(t)和￠ (t)的表达式为   </vt:lpstr>
      <vt:lpstr> 　　由于Ri(t)和φi(t)随时间的变化与发射信号的载频周期相比，是缓慢变化的，因此xc（t）、xs（t）及包络U(t)、相位φ(t)也是缓慢变化的。通常，U(t)满足瑞利分布，相位φ(t)满足均匀分布， R(t)可视为一个窄带过程。假设噪声为高斯白噪声，σ为噪声方差，r为接收信号的损失幅度，则包络概率密度函数p(r)和相位概率密度函数p(θ)分别为： </vt:lpstr>
      <vt:lpstr>      由式（3-11）不难得出， 瑞利衰落的均值rmean和方差σ2r分别如下：  方差 </vt:lpstr>
      <vt:lpstr> 　　如果存在一个起支配作用的直达波， 则接收端接收信号的包络为莱斯（Riciean）分布。包络的概率密度函数为     式中：A为直达波振幅；r为接收信号的瞬时幅度；σ为噪声方差；I0（·）为第一类0阶Bessel函数。 </vt:lpstr>
      <vt:lpstr> 设     若A→0, K→-∞，则莱斯分布趋近于瑞利分布。</vt:lpstr>
      <vt:lpstr> 3.1.6   阴影衰落 　　当电波在市区传播时，必然会经过高度、位置、占地面积等都不同的建筑物， 而这些建筑物之间的距离也是各不相同的。 因此， 接收到的信号均值就会产生变化， 这就是阴影衰落。由于阴影衰落造成的信号电平变化较缓慢， 因此又称为慢衰落。  </vt:lpstr>
      <vt:lpstr> 　　产生阴影衰落的原因之一是建筑物的位置不同以及屋顶边缘的绕射特性不同， 这就导致了基站与移动台之间衍射衰耗的随机变化。 阴影衰落产生的另一原因是用户附近的屋顶接收到的场强在不断变化， 这是由于产生上一次反射的建筑物高度不同而导致的。 这些因素也同样会导致相同地区的不同街道之间接收信号均值的变化。 这两种因素对信号的影响是各自独立的。 </vt:lpstr>
      <vt:lpstr> 　　阴影衰落反映了在中等范围（数百倍的波长量级）内的接收信号电平平均值起伏变化的趋势，且一般服从对数正态分布。 对数正态分布的概率密度函数可表示为      　　式中，x为由对数正态随机变量x所假设的值，m为对应于正态分布的中值，σ为对应于正态分布的标准偏差。  </vt:lpstr>
      <vt:lpstr> 3.2 电波传播特性的估算</vt:lpstr>
      <vt:lpstr> 　　Egli John J.提出一种经验模型，并根据此模型提出经验修正公式，认为不平坦地区的场强等于平面大地反射公式算出的场强加上一个修正值，其修正值为      式中,  f为工作频率，以MHz为单位。 </vt:lpstr>
      <vt:lpstr>PowerPoint 演示文稿</vt:lpstr>
      <vt:lpstr> 3.2.2 奥村(Okumura)模型 　　移动通信中电波传播的实际情况是复杂多变的。实践证明，任何试图使用一个或几个理论公式计算所得的结果，都将引入较大误差，甚至与实测结果相差甚远。为此，人们通过大量的实地测量和分析，总结归纳了多种经验模型。在一定情况下，使用这些模型对移动通信电波传播特性进行估算，通常都能获得比较准确的预测结果。这里主要介绍目前应用较为广泛的奥村（Okumura）模型，简称OM模型。</vt:lpstr>
      <vt:lpstr> 它是由奥村等人在日本东京使用不同的频率、不同的天线高度，选择不同的距离进行一系列测试，最后绘成经验曲线而构成的模型。这一模型将城市视为“准平滑地形”，给出城市场强中值。对于郊区，给出开阔区的场强中值，以城市场强中值为基础进行修正。对于“不规划地形”，也给出了相应的修正因子。由于这种模型给出的修正因子较多，因此可以在掌握详细地形、地物的情况下，得到更加准确的预测结果。我国有关部门在移动通信工程设计中也建议采用OM模型进行场强预测。  </vt:lpstr>
      <vt:lpstr> 　　1. 市区传播衰耗中值  　　图3-6表明了基本衰耗中值Am(f, d)与工作频率、通信距离的关系。可以看出随着工作频率的升高或通信距离的增大，传播衰耗都会增加。图中，纵坐标以分贝计量，这是在基地站天线有效高度hb=200 m，移动台天线高度hm=3 m，以自由空间传播衰耗为基准(0 dB)， 求得的衰耗中值的修正值Am(f, d)。 换言之， 由曲线上查得的基本衰耗中值Am(f, d)加上自由空间的传播衰耗Lbs才是实际路径衰耗LT， 即   </vt:lpstr>
      <vt:lpstr>PowerPoint 演示文稿</vt:lpstr>
      <vt:lpstr> 　　例3-1 当d=10 km, hb=200 m, hm=3 m, f=900 MHz时，由式（３-１）可求得自由空间的传播衰耗中值Lbs为     查图3-6可求得Am(f, d)，即   </vt:lpstr>
      <vt:lpstr> 　　 利用式(3-18)就可以计算出城市街道地区准平滑地形的传播衰耗中值为 </vt:lpstr>
      <vt:lpstr>PowerPoint 演示文稿</vt:lpstr>
      <vt:lpstr>PowerPoint 演示文稿</vt:lpstr>
      <vt:lpstr> 　　在考虑基站天线高度因子与移动台天线高度因子的情况下，式（3-19）所示市区准平滑地形的路径传播衰耗中值应为</vt:lpstr>
      <vt:lpstr> 　　例3-2  在前面计算城市地区准平滑地形的路径衰耗中值的例子中，当hb=200 m, hm=3 m, d=10 km, f=900 MHz时，计算得LT=141.5 dB。 　　若将基地站天线高度改为hb=   50 m, 移动台天线高度改为hm=2 m, 利用图3-7、图3-8 可以对路径传播衰耗中值重新进行修正。  </vt:lpstr>
      <vt:lpstr>PowerPoint 演示文稿</vt:lpstr>
      <vt:lpstr> 　　2.郊区和开阔区的传播衰耗中值 　　郊区的建筑物一般是分散的、低矮的，电波传播条件优于市区，故其衰耗中值必然低于市区衰耗中值。郊区衰耗中值为市区衰耗中值减去郊区修正因子Kmr。Kmr的曲线如图3-9所示。在距离小于20km的范围内，Kmr随距离增加而减小，但当距离大于20km时，Kmr基本不变。</vt:lpstr>
      <vt:lpstr> 　　开阔区、准开阔区（开阔区与郊区之间的过渡地区）的衰耗中值相对于市区衰耗中值的修正曲线如图3-10所示。图3-10中，Qo为开阔区修正因子；Qr为准开阔区修正因子。由于开阔区的传播条件好于郊区，而郊区的传播条件又优于市区，因此Qo和Qr均为增益因子。在求郊区或开阔区、准开阔区的传播衰耗中值时，应在市区衰耗中值的基础上减去由图3-9或图3-10查得的修正因子。</vt:lpstr>
      <vt:lpstr>PowerPoint 演示文稿</vt:lpstr>
      <vt:lpstr>PowerPoint 演示文稿</vt:lpstr>
      <vt:lpstr> 　　  3.不规则地形上的传播衰耗中值 　　在计算不规则地形上的传播衰耗中值时，同样可以采用对基本衰耗中值修正的方法。 　　(1)丘陵地形的修正因子。丘陵地形的地形参数可用地形起伏高度Δh表示。其定义是：自接收点向发射点延伸10km的范围内，地形起伏的90%与10%处的高度差，如图3-11所示。此定义只适用于地形起伏达数次以上的情况。  　　图3-11中给出了相对于基本衰耗中值的修正值，即基本衰耗中值与丘陵地形衰耗中值之差，常称为丘陵地形修正因子Kh。很明显，Kh为增益因子。  </vt:lpstr>
      <vt:lpstr>PowerPoint 演示文稿</vt:lpstr>
      <vt:lpstr> 　　由于在丘陵地形中，起伏的顶部与谷部的衰耗中值相差较大，因此有必要进一步加以修正，如图3-12所示。图3-12中给出了丘陵地形中起伏的顶部和谷部的微小修正值Khf,它是在Kh的基础上，进一步修正的微小修正值。图3-12上方所示为地形起伏与场强变化的对应关系，顶部的修正值Khf为正,谷部的修正值Khf为负。总之，计算丘陵地形中不同位置的衰耗中值时，一般先参照图3-11修正后，再参照图3-12作进一步微小修正。  </vt:lpstr>
      <vt:lpstr>PowerPoint 演示文稿</vt:lpstr>
      <vt:lpstr> 　　(2) 孤立山岳地形的修正因子。 　　当电波传播路径上有近似刃形的单独山岳时，若求山背后的场强时， 则应考虑绕射衰耗、阴影效应、屏蔽吸收等附加衰耗。 这时可用孤立山岳修正因子Kjs加以修正，其曲线如图3-13所示。它表示在使用450 MHz，900 MHz频段，山岳高度H=（110~350）m时，基本衰耗中值与实测的衰耗中值的差值，并归一化为H=200 m 时的值，即孤立山岳修正因子Kjs。显然，Kjs亦为增益因子。</vt:lpstr>
      <vt:lpstr> 　　当山岳高度不等于200 m 时，查得的Kjs值还需乘以一个系数  </vt:lpstr>
      <vt:lpstr>PowerPoint 演示文稿</vt:lpstr>
      <vt:lpstr> 　　　(3)斜坡地形的修正因子。 　　斜坡地形系指在5～10km内倾斜的地形。若在电波传播方向上，地形逐渐升高，称为正斜坡，倾角为+θm；反之为负斜坡，倾角为-θm,如图3-14所示。图中曲线是450MHz和900MHz频段斜坡地形的修正因子曲线,其纵坐标为斜坡地形修正因子Ksp,它也是增益因子;横坐标为倾角θm，它以毫弧度（mrad）为单位，图中以收、发天线之间的距离为参变量给出了三种不同距离的修正值，其他距离的修正值可用内插法近似求得。  </vt:lpstr>
      <vt:lpstr>PowerPoint 演示文稿</vt:lpstr>
      <vt:lpstr>　 　　(4)水陆混合地形的修正因子。 　　在电波传播路径上如遇有湖泊或其他水域，接收信号的路径衰耗中值比单纯陆地传播时要低。不难想象，水陆混合地形修正因子Ks，亦应为增益因子。图3-15中的横坐标用水面距离dsR与全部距离d之比(dsR/d)作为地形参数。纵坐标为水陆混合地形修正因子Ks，其值还与水面所处的位置有关。图3-15中，曲线Ａ表示水面位于移动台一方时，水陆混合地形的修正值。曲线Ｂ表示水面位于基站一方时的修正值。当水面在传播路径的中间时，则取上述两曲线的中间值。</vt:lpstr>
      <vt:lpstr>PowerPoint 演示文稿</vt:lpstr>
      <vt:lpstr> 　　4. 任意地形的信号中值预测 　　(1) 计算自由空间的传播衰耗。  　　根据式（3-1），自由空间的传播衰耗Lbs为 </vt:lpstr>
      <vt:lpstr> 　　(2) 市区准平滑地形的信号中值。    如果发射机送至天线的发射功率为PT，则市区准平滑地形接收功率中值PP为  </vt:lpstr>
      <vt:lpstr> 　　(3) 任意地形地物情况下的信号中值。        任意地形地物情况下的传播信号中值LA为   式中：LT为准平滑地形市区的传播衰耗中值；KT为地形地物修正因子。  　　KT由如下项目构成：</vt:lpstr>
      <vt:lpstr> 　　根据实际的地形地物情况，KT因子可能只有其中的某几项或为零。例如，传播路径是开阔区、斜坡地形，则     其余各项为零。其他情况可以类推。 </vt:lpstr>
      <vt:lpstr> 　　任意地形地物情况下接收信号的功率中值PPC是以市区准平滑地形的接收功率中值PP为基础，加上地形地物修正因子KT， 即  </vt:lpstr>
      <vt:lpstr> 　　例3-3 某一移动电话系统，工作频率为450 MHz，基站天线高度为70 m，移动台天线高度为1.5 m，在市区工作，传播路径为准平滑地形，通信距离为20 km，求传播路径的衰耗中值。         解   (1) 自由空间的传播衰耗:  </vt:lpstr>
      <vt:lpstr> 　　 (2) 市区准平滑地形的衰耗中值。      由图3-6查得   　　由图3-7查得   　　由图3-8查得</vt:lpstr>
      <vt:lpstr> 　　例3-4 若上题改为在郊区工作，传播路径是正斜坡，且θm =15 mrad，其他条件不变，再求传播路径的衰耗中值。 　　解  根据已知条件，由图3-9查得 </vt:lpstr>
      <vt:lpstr> 　　5. 其他因素的影响  　　(1)街道走向的影响。 　　电波传播的衰耗中值与街道的走向（相对于电波传播方向）有关。特别是在市区，走向与电波传播方向平行（纵向）或垂直（横向）时，在距基站同一距离上，接收的场强中值相差很大。这是由于建筑物形成的沟道有利于电波的传播，因而在纵向街道上衰耗较小，横向街道上衰耗较大。也就是说，在纵向街道上的场强中值高于基准场强中值，在横向街道上的场强中值低于基准场强中值。 </vt:lpstr>
      <vt:lpstr> 　　图3-16给出了它们相对于基本衰耗中值的修正曲线。图中纵坐标分纵向修正因子Kai和横向修正因子Kac，它们均为增益因子，故而Kai&gt;0, Kac&lt;0。从图3-16中还可看出，随着传播距离的增加，这种街道走向的影响将变得越来越小。例如，在距基站5km处，纵向街道走向的接收场强中值比横向街道高出12 dB，而在50 km处则仅高出6.5 dB。 </vt:lpstr>
      <vt:lpstr>PowerPoint 演示文稿</vt:lpstr>
      <vt:lpstr> 　　(2) 建筑物的穿透衰耗Lp。 　　各个频段的电波穿透建筑物的能力是不同的。一般来说，波长越短，穿透能力越强。同时，各个建筑物对电波的吸收也是不同的。不同的材料、结构和楼房层数，其吸收衰耗的数据都不一样。例如，砖石的吸收较小，钢筋混凝土的大些， 钢结构的最大。一般介绍的经验传播模型都是以在街心或空阔地面为假设条件，故如果移动台要在室内使用， 在计算传播衰耗和场强时，需要把建筑物的穿透衰耗也计算进去，才能保持良好的可通率。即有  </vt:lpstr>
      <vt:lpstr> 　　一般情况下，Lp不是一个固定的数值，而是一个0~30 dB的范围， 需根据具体情况而定, 参见表3-1。此外，穿透衰耗还随不同的楼层高度而变化，衰耗中值随楼层的增高而近似线性下降，大致为-2 dB/层， 如图3-17所示。         此外，在建筑物内从建筑物的入口沿着走廊向建筑物中央每进入1米，穿透衰耗将增加1~2 dB。</vt:lpstr>
      <vt:lpstr>PowerPoint 演示文稿</vt:lpstr>
      <vt:lpstr> 　　3) 植被衰耗Lz</vt:lpstr>
      <vt:lpstr> 　　(4)隧道中的传播衰减Lsd。 　　移动通信的空间电波传播在遇到隧道等地理障碍时，将受到严重衰落而不能通信。例如，对于地铁，地下铁矿、煤矿井下无线调度系统，以及乘坐汽车、火车在穿越山洞隧道时使用移动电话等情况，均需解决隧道或地下通道的电波传播问题。空间电波在隧道中传播时，由于隧道壁的吸收及电波的干涉作用会有较大的衰耗。</vt:lpstr>
      <vt:lpstr> 　　在图3-19中，曲线A是160MHz时隧道内两半波偶极子天线之间的电波传播衰耗。由图3-19可知，在隧道内，中等功率通信设备间的通信距离在通常情况下为200m左右，在理想条件下不超过300m。当通信系统中的一方天线在隧道外时，由于地形、地物的阻挡，通信距离还要大大缩短。电波在隧道中的衰耗还与工作频率有关，频率越高，衰耗越小。这是由于隧道对较高频率电磁波形成了有效的波导，因而使传播得到改善。  </vt:lpstr>
      <vt:lpstr>PowerPoint 演示文稿</vt:lpstr>
      <vt:lpstr> 　　当隧道出现分支或转弯时，衰耗会急剧增加，弯曲度越大，衰耗越严重。例如，450MHz的电波，在直隧道内衰耗为6dB，一个直角转弯后，衰耗为58dB，所以转弯后通信距离将大大缩短。隧道中的实际路径衰耗中值为     式中：Lb为实际路径衰耗中值；L0为传播路径上的衰耗中值；Lsd为隧道中的传播衰耗。   </vt:lpstr>
      <vt:lpstr> 　　解决电波在隧道中的传播问题，通常可采用两种措施： 　　一是在较高频段（数百兆赫），使用强方向性天线，把电磁波集中射入隧道内，但传播距离也不能很长，且会受到车体的影响（特别是地铁列车驶入隧道后，占用了隧道内绝大部分空间）； 　　二是在隧道中，纵向沿隧道壁敷设导波线(通常为泄漏电缆)，使电磁波沿着导波线在隧道中传播，从而减小传播衰耗。在导波线附近的移动台天线可以通过与导波线开放式泄漏场发生耦合，实现与基站的通信。在图3-19中，曲线B为200Ω导波线的衰耗曲线。  </vt:lpstr>
      <vt:lpstr> 3.2.3  Okumura-Hata方法 　　为了在系统设计时, 使Okumura预测方法能采用计算机进行预测， Hata对Okumura提出的基本中值场强曲线进行了公式化处理， 所得基本传输损耗的计算公式如下：</vt:lpstr>
      <vt:lpstr> 　　式中：d为收发天线之间的距离，单位为km；f为工作频率，单位为MHz；hb为基站天线的有效高度，单位为m；α（hm）为移动台天线高度校正因子，hm为移动台天线高度，单位为m。α（hm）由下式计算：     　　这套公式的适用范围为：150 MHz≤f≤1920MHz，可扩展到3000MHz,20 m≤hb≤1000m，1m≤hm≤10m，1 km≤d≤ 100 km，准平坦地形。   </vt:lpstr>
      <vt:lpstr> 3.2.4 　COST – 231 Hata 模型 　　随着城市发展人口的聚焦而出现密集城区, 为了提高话务量, 通过小区分裂使得基站之间的距离缩到了几百米, 这就造成了模型预测的困难, 而在基站密集地区仍采用   Okumura - Hata模型会出现预测值比实际测量值明显偏高的问题。 因此, 为了适应密集城区, 由EURO - COST(科学和技术研究欧洲协会)组成的COST - 231工作委员会, 在 Okumura - Hata的基础上提出了其扩展模型, 即 COST - 231 Hata模型。  </vt:lpstr>
      <vt:lpstr> 　　COST – 231 Hata 模型路径损耗计算公式为   　　　　　　　　　　　　　　　　　　　　（3 - 34）  式中, CM 为大城市中心校正因子。 在中等城市和郊区, CM=0dB; 在市中心, CM =3dB。其他参数同 Okumura – Hata 模型,α(hm)按式(3 - 33)计算。  </vt:lpstr>
      <vt:lpstr> 　 </vt:lpstr>
      <vt:lpstr>PowerPoint 演示文稿</vt:lpstr>
      <vt:lpstr> 　　COST – 231 Hata模型的使用条件如表３－３所示</vt:lpstr>
      <vt:lpstr> 　　          COST – 231 Hata模型同 Okumura - Hata模型的最大区别在于两者有不同的频率衰减系数。 COST – 231 Hata模型中的频率衰减系数为33.9, 而 Okumura - Hata模型中的频率衰减系数为26.16。 此外, COST – 231 Hata模型还新增了一个大城市中心衰减因子CM, 对于大城市中心地区而言路径损耗增加3d B。 </vt:lpstr>
      <vt:lpstr> 3.2.5 　Walfisch – Bertoni 模型 　　Walfisch – Bertoni 模型是通过绕射来计算街道的平均信号场强的, 其模型公式主要考虑三个部分: 自由空间损耗、 电波传播过程中的绕射损耗以及由建筑物高度造成的影响。         S 表示路径损耗, 其计算式为  　　　　　　　　　　　　　　　　　　　　（3 - 36） 式中: P0 代表全向天线自由空间的路径损耗; Q2 是基于建筑物的信号衰减; P1 是从建筑物屋顶到街道的基于绕射的信号衰减。   </vt:lpstr>
      <vt:lpstr> 　　</vt:lpstr>
      <vt:lpstr>PowerPoint 演示文稿</vt:lpstr>
      <vt:lpstr> 3.2.6 　COST 231 – W1 模型 　　COST 231 – W1模型广泛用于建筑物高度 近 似 一 致 的 郊 区 和 城 区 环 境。 它 是 基 于Walfisch – Bertoni模型和Ikegami模型得到的。 在使用高基站天线时, 模型采用理论的Walfisch – Bertoni模型计算多屏绕射损耗; 在使用低基站天线时, 采用测试数据。 该模型也考虑了自由空间损耗、 从建筑物屋顶到街道的损耗以及街道方向的影响。 COST 231 – W1模型适用的范围为:800MHz≤f≤2000MHz,0.0 2km≤d≤5km,4m ≤hr≤5 0m。 </vt:lpstr>
      <vt:lpstr>PowerPoint 演示文稿</vt:lpstr>
      <vt:lpstr> 3.2.7 　SPM模型  　　SPM 模型是在3G / 4G 无线网络规划中应用比较广泛的一种标准宏蜂窝模型, 属于经验模型的一种。 该模型基于实际的数字地图信息, 确定针对当地地物信息的地物损耗因子, 从而更加准确地预测出规划网络在当地地物下的传播特性。 </vt:lpstr>
      <vt:lpstr> 　　SPM 模型传播损耗的具体公式如下:     式中:clutter为地物衰耗因子, 结合函数f(dutter)得到不同地物的损耗; hb 为发射天线的等效高度, 单位为 m; hm 为移动台的等效天线高度, 单位为 m。</vt:lpstr>
      <vt:lpstr> 　　K1 表征传播损耗的平均值, 在地理位置上的每条传输路径都会产生一个固定损耗,表征地物的平均损耗以及频率损耗。 K2表征传播距离引起的损耗。K3是由于发射机高度导致传播路径提高而引起的传播损耗, 通常会对近场有较明显的影响, 如塔下黑现象。K4描述绕射损耗, 当发射机与接收机之间存在刃形山脉时会引起该损耗, 通常在丘陵地带需要考虑, 一般平原地带不用考虑。K5是考虑传播距离与发射机高度所引起的增益, 因为发射机位置越高, 接收距离相对较远时, 接收功率会有增益, 因此通常K5=-6.65。K6是接收机高度带来的增益, 终端高度只有1.6m左右, 通常可以忽略不计。Kclutter表征各种地物类型的损耗。</vt:lpstr>
      <vt:lpstr> 3.2.8　SUI模型         5G 系统的载波频率都在3GHz以上,超出了 Okumura-Hata模型和 COST231-Hata模型 的适用范围。宏蜂窝传播模型可以采用SUI模型进行分析。 SUI模型传播损耗的具体公式如下:   　　　　 　L =Lbs +10×KL ×lgd　　　　　 (3-40)   其中,Lbs 为自由空间损耗,KL 为路径损耗因子。</vt:lpstr>
      <vt:lpstr> 3.2.9 校正后的SUI传播模型  　　(1)3.5GHz频段  　　以SUI模型为基础,进行了3.5GHz频段在某城区的模型校正。根据实际的测试环境,比 对常见的城市环境,归类为密集市区和一般市区,结果如下:  　　密集市区 NLOS: 　　　　　　L =27.2+38.7lgd 　　　　　　　(3-41)  　　一般市区 NLOS:L =7.4+43.7lgd  　　　　(3-42)  其中, 基站天线高度30m; 终端天线高度1.5m; d 代表距离 (m)。</vt:lpstr>
      <vt:lpstr> 　　在3.5GHz频段对某郊区进行了模型校正,比对实际测试环境,归类为郊区模型,结果如 下: 　　　　郊区: 　　　　　　　　L =33+33l gd 　　　　(3-43)</vt:lpstr>
      <vt:lpstr> 　　(2)5.0GHz频段 　　以SUI模型为基础,在5.0GHz对普通市区的模型进行了校正,模型结果如下。 　　LOS环境:　　L =53.6+20.4lgd 　　　　　　(3-44) 　　NLOS环境:　L =30.9+32.7lgd 　　　　　　(3-45)  　　在5.0GHz对郊区的模型进行了校正,模型结果如下。 　　LOS环境:　　L =47.6+22.2lgd　　　　　　 (3-46)  　　NLOS环境:　L =21.9+35.5lgd 　　　　　　　(3-47)  　　</vt:lpstr>
      <vt:lpstr> 　　在高频段的网络传播模型中,LOS和 NLOS对信号传播的影响大,路径损耗有较大差异, 因此,在网络覆盖分析中,需要根据不同的场景和覆盖特性选择合适的模型。高频段折射能力 弱,在 NLOS环境下,信号衰落较快。当传播信号第一菲涅耳区被遮挡时,信号衰减速度大幅 增加。</vt:lpstr>
      <vt:lpstr> 　　(3)6GHz以上频段 对于6GHz以上的毫米波段,国内外已经有不少研究机构基于 SUI模型开展了针对高频段 候选频段的信道测量工作,取得了一些测试结果,如28GHz、38GHz、73GHz频段的测试结果。  　　无线电波的信号衰落的表达公式为:    　　测试得到几个典型场景的 KL 参数,见表3-5。</vt:lpstr>
      <vt:lpstr>  表3-5 典型场景的 KL 参数</vt:lpstr>
      <vt:lpstr> 3.2.9　微蜂窝系统的覆盖区预测模式  　　在大蜂窝和小蜂窝系统中，基站天线都安装在高于屋顶的位置，这时传播路径衰耗主要由移动台附近的屋顶绕射波和散射波决定，即主要射线是在屋顶之上传播。OkumuraHata模式适用于基站天线高度高于其周围屋顶的宏蜂窝系统进行传播衰耗预测，而不适用于基站天线高度低于其周围屋顶的微蜂窝系统。</vt:lpstr>
      <vt:lpstr> 　　在微蜂窝系统中，基站天线高度通常低于其周围屋顶，电波传播由其周围建筑物的绕射和散射决定，即主要射线传播是在类似于槽形波导的街道峡谷中进行的。COST-231-Walfish-Ikegami模式可用于宏蜂窝及微蜂窝作传播衰耗预测。但是，在基站天线高度大致与其附近的屋顶高度同一水平时，屋顶高度的微小变化将引起路径衰耗的急剧变化，这时容易造成预测误差。所以，在这种情况下使用COST-231-Walfish-Ikegami模式要特别小心。</vt:lpstr>
      <vt:lpstr> 　　在作微蜂窝覆盖区预测时，必须有详细的街道及建筑物的数据，不能采用统计近似值。 　　市区环境的特性用下列参数表示（这些参数的定义见图3-20(a)和(b)）：建筑物高度hRoof，街道宽度w，建筑物间隔b，相对于街道平面的直射波方向角φ。以上参数适用于市区地形为平滑地形。  </vt:lpstr>
      <vt:lpstr>PowerPoint 演示文稿</vt:lpstr>
      <vt:lpstr> 　　微蜂窝覆盖区预测计算模式分为两部分： 　　（1） 视线传播。 基本传播损耗采用下式计算：    式中，d为基站至移动台之间的距离， 限于d≥20 m。</vt:lpstr>
      <vt:lpstr>PowerPoint 演示文稿</vt:lpstr>
      <vt:lpstr>PowerPoint 演示文稿</vt:lpstr>
      <vt:lpstr>PowerPoint 演示文稿</vt:lpstr>
      <vt:lpstr>PowerPoint 演示文稿</vt:lpstr>
      <vt:lpstr>         COST-231-Walfish-Ikegami计算模式应用于hb&lt;&lt;hRoof时，计算结果误差较大。         在同一条件下，f=1800 MHz的传输损耗可用900 MHz的损耗值求得，即                                    L1800=L900+10dB   　　以上微蜂窝覆盖区预测计算的适用条件是：f的范围为（800~2000）MHz；hb的范围为（4~50）m；hm的范围为（1~3）m；d的范围为（0.02~5）km。  </vt:lpstr>
      <vt:lpstr> 3.3 传输模型的校正——路测</vt:lpstr>
      <vt:lpstr> 　　传播模型的校正其常用方法是通过车载路测，得到本地的路径衰耗测试数据，通过软件对数据进行拟合，根据一般传播模型公式，对其各个系数及各种地理因子进行校正，是得矫正后的预测值与实际数据误差在规定准侧范围内。 　　路测是无线网络规划和优化的重要组成部分。它包括：路测的准备，测试及调整，调整总结。</vt:lpstr>
      <vt:lpstr> 　　路测是指借助仪表＼测试手机以及测试车辆等工具，沿着特定的路线进行无线网络参数和语音质量指标的测定和采集。测试设备可以记录无线环境参数以及移动台与基站之间的信令消息，路测系统具有对测试记录数据的分析与回放功能。他的目的是模拟移动用户呼叫状态，记录数并分析这些数据，把这些数据与原来的网络设计数据进行比较，若有差异及异常的呼叫信息，则设法修改各种参数，以便优化网络。路测是网络优化的重要手段，路测所采集的参数、呼叫接通情况以及测试者对通话质量的评估，为运营商提供了较为完备的网络覆盖情况，也为网络运行情况的分析提供了较为充分的数据基础。</vt:lpstr>
      <vt:lpstr> 　　路测在网络优化过程中起着重要作用。首先是网络质量的评估，此次是对于定点优化的测试。 　　现有的模型校正方案都是经典的传播模型的基础上进行系数的校正，从而是得矫正后的传播模型匹配当地的传播环境。 　　现有的模型校正方法大多数采取普通的拟合校正法对模型的系数经调整，普通的拟合矫正是在经典传播模型的基础上，首先对处理后的路测数据进行拟合，在根据拟合公式来调整经典传播模型路线衰耗公式中的各个系数，是的传播模型的预测数据曲线与实测数据拟合曲线尽可能重合，这样得到的新的路径衰耗公式就为矫正后的预测模型。</vt:lpstr>
      <vt:lpstr> 　　另一个传播模型校正方法是一元校正法，该法降低了计算复杂度，也属于低成本校正法，其只考虑距离因子系数K1，以及同频率有关的系数K2，并不考虑因地物所引起的地貌衰耗或者绕射衰耗等因子，用一元一次线性最小二乘法对模型的K1、K2两个系数进行校正。 　　拟合矫正法由于需要进行数据拟合，因此拟合的方法不同，校正后的额误差分析结果也会大不相同。而一元矫正法虽然降低了计算复杂度，但是由于地物信息复杂，实际应用价值并不高。</vt:lpstr>
      <vt:lpstr> 　　一般在进行无线网络规划设计时，根据计算机的模型软件进行模拟仿真预测，以提高网络规划涉及的合理性，有效性和准确度，从而减少网络规划过程中的资源浪费，提高资源利用率，达到节省成本的效果。然而在利用计算机的模拟软件进行仿真分析时，仿真结果的准确性在很大程度上依赖于模型中所使用的无线传播模型是否能有效抵匹配当地的无线传播环境，所以在进行系统级仿真前，必须要惊醒传播模型的校正，从而得到一个与当地无线传播环境相匹配的传播模型。</vt:lpstr>
      <vt:lpstr> 　　而我们所使用的的经典传播模型是根据大量的实际测试数据的统计，遵循数据变化的规律总结出来的，对于差异较大的传播环境区域，传播模型必须根据无线传播环境的变化进行调整。因为模型校正算法的选择会直接影响到校正后模型的准确性，所以对无线电波传播模型以及传播模型校正算法的研究显得非常重要。</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85</cp:revision>
  <dcterms:created xsi:type="dcterms:W3CDTF">2008-03-13T07:21:00Z</dcterms:created>
  <dcterms:modified xsi:type="dcterms:W3CDTF">2020-12-25T14:05:50Z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