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245"/>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3" r:id="rId75"/>
    <p:sldId id="332"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535" r:id="rId141"/>
    <p:sldId id="536" r:id="rId142"/>
    <p:sldId id="537" r:id="rId143"/>
    <p:sldId id="538" r:id="rId144"/>
    <p:sldId id="539" r:id="rId145"/>
    <p:sldId id="540" r:id="rId146"/>
    <p:sldId id="541" r:id="rId147"/>
    <p:sldId id="542" r:id="rId148"/>
    <p:sldId id="543" r:id="rId149"/>
    <p:sldId id="544" r:id="rId150"/>
    <p:sldId id="545" r:id="rId151"/>
    <p:sldId id="546" r:id="rId152"/>
    <p:sldId id="547" r:id="rId153"/>
    <p:sldId id="548" r:id="rId154"/>
    <p:sldId id="549" r:id="rId155"/>
    <p:sldId id="399" r:id="rId156"/>
    <p:sldId id="400" r:id="rId157"/>
    <p:sldId id="401" r:id="rId158"/>
    <p:sldId id="402" r:id="rId159"/>
    <p:sldId id="403" r:id="rId160"/>
    <p:sldId id="404" r:id="rId161"/>
    <p:sldId id="405" r:id="rId162"/>
    <p:sldId id="406" r:id="rId163"/>
    <p:sldId id="407" r:id="rId164"/>
    <p:sldId id="408" r:id="rId165"/>
    <p:sldId id="409" r:id="rId166"/>
    <p:sldId id="410" r:id="rId167"/>
    <p:sldId id="411" r:id="rId168"/>
    <p:sldId id="412" r:id="rId169"/>
    <p:sldId id="413" r:id="rId170"/>
    <p:sldId id="414" r:id="rId171"/>
    <p:sldId id="415" r:id="rId172"/>
    <p:sldId id="416" r:id="rId173"/>
    <p:sldId id="417" r:id="rId174"/>
    <p:sldId id="418" r:id="rId175"/>
    <p:sldId id="419" r:id="rId176"/>
    <p:sldId id="420" r:id="rId177"/>
    <p:sldId id="421" r:id="rId178"/>
    <p:sldId id="422" r:id="rId179"/>
    <p:sldId id="423" r:id="rId180"/>
    <p:sldId id="424" r:id="rId181"/>
    <p:sldId id="425" r:id="rId182"/>
    <p:sldId id="426" r:id="rId183"/>
    <p:sldId id="427" r:id="rId184"/>
    <p:sldId id="428" r:id="rId185"/>
    <p:sldId id="429" r:id="rId186"/>
    <p:sldId id="430" r:id="rId187"/>
    <p:sldId id="431" r:id="rId188"/>
    <p:sldId id="432" r:id="rId189"/>
    <p:sldId id="433" r:id="rId190"/>
    <p:sldId id="434" r:id="rId191"/>
    <p:sldId id="435" r:id="rId192"/>
    <p:sldId id="436" r:id="rId193"/>
    <p:sldId id="437" r:id="rId194"/>
    <p:sldId id="438" r:id="rId195"/>
    <p:sldId id="439" r:id="rId196"/>
    <p:sldId id="440" r:id="rId197"/>
    <p:sldId id="441" r:id="rId198"/>
    <p:sldId id="550" r:id="rId199"/>
    <p:sldId id="551" r:id="rId200"/>
    <p:sldId id="552" r:id="rId201"/>
    <p:sldId id="553" r:id="rId202"/>
    <p:sldId id="554" r:id="rId203"/>
    <p:sldId id="442" r:id="rId204"/>
    <p:sldId id="443" r:id="rId205"/>
    <p:sldId id="444" r:id="rId206"/>
    <p:sldId id="445" r:id="rId207"/>
    <p:sldId id="446" r:id="rId208"/>
    <p:sldId id="447" r:id="rId209"/>
    <p:sldId id="448" r:id="rId210"/>
    <p:sldId id="449" r:id="rId211"/>
    <p:sldId id="450" r:id="rId212"/>
    <p:sldId id="451" r:id="rId213"/>
    <p:sldId id="452" r:id="rId214"/>
    <p:sldId id="453" r:id="rId215"/>
    <p:sldId id="454" r:id="rId216"/>
    <p:sldId id="455" r:id="rId217"/>
    <p:sldId id="456" r:id="rId218"/>
    <p:sldId id="457" r:id="rId219"/>
    <p:sldId id="458" r:id="rId220"/>
    <p:sldId id="459" r:id="rId221"/>
    <p:sldId id="460" r:id="rId222"/>
    <p:sldId id="461" r:id="rId223"/>
    <p:sldId id="462" r:id="rId224"/>
    <p:sldId id="463" r:id="rId225"/>
    <p:sldId id="464" r:id="rId226"/>
    <p:sldId id="465" r:id="rId227"/>
    <p:sldId id="466" r:id="rId228"/>
    <p:sldId id="467" r:id="rId229"/>
    <p:sldId id="468" r:id="rId230"/>
    <p:sldId id="469" r:id="rId231"/>
    <p:sldId id="470" r:id="rId232"/>
    <p:sldId id="471" r:id="rId233"/>
    <p:sldId id="472" r:id="rId234"/>
    <p:sldId id="473" r:id="rId235"/>
    <p:sldId id="474" r:id="rId236"/>
    <p:sldId id="475" r:id="rId237"/>
    <p:sldId id="476" r:id="rId238"/>
    <p:sldId id="477" r:id="rId239"/>
    <p:sldId id="478" r:id="rId240"/>
    <p:sldId id="479" r:id="rId241"/>
    <p:sldId id="480" r:id="rId242"/>
    <p:sldId id="481" r:id="rId243"/>
    <p:sldId id="482" r:id="rId24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94660"/>
  </p:normalViewPr>
  <p:slideViewPr>
    <p:cSldViewPr>
      <p:cViewPr varScale="1">
        <p:scale>
          <a:sx n="80" d="100"/>
          <a:sy n="80" d="100"/>
        </p:scale>
        <p:origin x="-78" y="-2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handoutMaster" Target="handoutMasters/handout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4.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16.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60.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62.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70.wmf"/><Relationship Id="rId1" Type="http://schemas.openxmlformats.org/officeDocument/2006/relationships/image" Target="../media/image169.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75.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7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78.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82.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85.wmf"/><Relationship Id="rId1" Type="http://schemas.openxmlformats.org/officeDocument/2006/relationships/image" Target="../media/image184.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87.wmf"/><Relationship Id="rId1" Type="http://schemas.openxmlformats.org/officeDocument/2006/relationships/image" Target="../media/image186.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89.wmf"/><Relationship Id="rId1" Type="http://schemas.openxmlformats.org/officeDocument/2006/relationships/image" Target="../media/image188.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90.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91.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92.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9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94.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95.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96.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97.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99.wmf"/><Relationship Id="rId1" Type="http://schemas.openxmlformats.org/officeDocument/2006/relationships/image" Target="../media/image198.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00.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202.wmf"/><Relationship Id="rId1" Type="http://schemas.openxmlformats.org/officeDocument/2006/relationships/image" Target="../media/image20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2020/12/25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71352938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533400"/>
            <a:ext cx="81153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0" y="5733256"/>
            <a:ext cx="9144000" cy="43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endParaRPr lang="zh-CN" altLang="zh-CN" dirty="0" smtClean="0"/>
          </a:p>
        </p:txBody>
      </p:sp>
      <p:pic>
        <p:nvPicPr>
          <p:cNvPr id="1031" name="Picture 7" descr="BJ2048"/>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867400"/>
            <a:ext cx="9144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J209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29600" y="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GIF-396"/>
          <p:cNvPicPr>
            <a:picLocks noChangeAspect="1" noChangeArrowheads="1" noCrop="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2438" y="479425"/>
            <a:ext cx="3759200" cy="698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F-450"/>
          <p:cNvPicPr>
            <a:picLocks noChangeAspect="1" noChangeArrowheads="1" noCrop="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609600" cy="454025"/>
          </a:xfrm>
          <a:prstGeom prst="rect">
            <a:avLst/>
          </a:prstGeom>
          <a:noFill/>
          <a:extLst>
            <a:ext uri="{909E8E84-426E-40DD-AFC4-6F175D3DCCD1}">
              <a14:hiddenFill xmlns:a14="http://schemas.microsoft.com/office/drawing/2010/main">
                <a:solidFill>
                  <a:srgbClr val="FFFFFF"/>
                </a:solidFill>
              </a14:hiddenFill>
            </a:ext>
          </a:extLst>
        </p:spPr>
      </p:pic>
      <p:sp>
        <p:nvSpPr>
          <p:cNvPr id="1035" name="Text Box 11"/>
          <p:cNvSpPr txBox="1">
            <a:spLocks noChangeArrowheads="1"/>
          </p:cNvSpPr>
          <p:nvPr userDrawn="1"/>
        </p:nvSpPr>
        <p:spPr bwMode="auto">
          <a:xfrm>
            <a:off x="910099" y="65240"/>
            <a:ext cx="29290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smtClean="0">
                <a:latin typeface="华文行楷" panose="02010800040101010101" pitchFamily="2" charset="-122"/>
                <a:ea typeface="华文行楷" panose="02010800040101010101" pitchFamily="2" charset="-122"/>
              </a:rPr>
              <a:t>第</a:t>
            </a:r>
            <a:r>
              <a:rPr lang="en-US" altLang="zh-CN" sz="2400" dirty="0" smtClean="0">
                <a:latin typeface="华文行楷" panose="02010800040101010101" pitchFamily="2" charset="-122"/>
                <a:ea typeface="华文行楷" panose="02010800040101010101" pitchFamily="2" charset="-122"/>
              </a:rPr>
              <a:t>4</a:t>
            </a:r>
            <a:r>
              <a:rPr lang="zh-CN" altLang="en-US" sz="2400" dirty="0" smtClean="0">
                <a:latin typeface="华文行楷" panose="02010800040101010101" pitchFamily="2" charset="-122"/>
                <a:ea typeface="华文行楷" panose="02010800040101010101" pitchFamily="2" charset="-122"/>
              </a:rPr>
              <a:t>章 数字调制技术 </a:t>
            </a:r>
            <a:endParaRPr sz="2400" dirty="0" smtClean="0">
              <a:solidFill>
                <a:schemeClr val="tx1"/>
              </a:solidFill>
              <a:latin typeface="华文行楷" panose="02010800040101010101" pitchFamily="2" charset="-122"/>
              <a:ea typeface="华文行楷"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p:titleStyle>
    <p:bodyStyle>
      <a:lvl1pPr marL="342900" indent="-342900" algn="ctr" rtl="0" fontAlgn="base">
        <a:lnSpc>
          <a:spcPct val="130000"/>
        </a:lnSpc>
        <a:spcBef>
          <a:spcPct val="20000"/>
        </a:spcBef>
        <a:spcAft>
          <a:spcPct val="0"/>
        </a:spcAft>
        <a:defRPr kumimoji="1" sz="20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a:solidFill>
            <a:schemeClr val="tx1"/>
          </a:solidFill>
          <a:latin typeface="+mn-lt"/>
          <a:ea typeface="+mn-ea"/>
        </a:defRPr>
      </a:lvl2pPr>
      <a:lvl3pPr marL="1143000" indent="-228600" algn="l" rtl="0" fontAlgn="base">
        <a:lnSpc>
          <a:spcPct val="130000"/>
        </a:lnSpc>
        <a:spcBef>
          <a:spcPct val="20000"/>
        </a:spcBef>
        <a:spcAft>
          <a:spcPct val="0"/>
        </a:spcAft>
        <a:defRPr kumimoji="1" sz="2400">
          <a:solidFill>
            <a:schemeClr val="tx1"/>
          </a:solidFill>
          <a:latin typeface="+mn-lt"/>
          <a:ea typeface="+mn-ea"/>
        </a:defRPr>
      </a:lvl3pPr>
      <a:lvl4pPr marL="1600200" indent="-228600" algn="l" rtl="0" fontAlgn="base">
        <a:lnSpc>
          <a:spcPct val="130000"/>
        </a:lnSpc>
        <a:spcBef>
          <a:spcPct val="20000"/>
        </a:spcBef>
        <a:spcAft>
          <a:spcPct val="0"/>
        </a:spcAft>
        <a:defRPr kumimoji="1" sz="2400">
          <a:solidFill>
            <a:schemeClr val="tx1"/>
          </a:solidFill>
          <a:latin typeface="+mn-lt"/>
          <a:ea typeface="+mn-ea"/>
        </a:defRPr>
      </a:lvl4pPr>
      <a:lvl5pPr marL="2057400" indent="-228600" algn="l" rtl="0" fontAlgn="base">
        <a:lnSpc>
          <a:spcPct val="130000"/>
        </a:lnSpc>
        <a:spcBef>
          <a:spcPct val="20000"/>
        </a:spcBef>
        <a:spcAft>
          <a:spcPct val="0"/>
        </a:spcAft>
        <a:defRPr kumimoji="1" sz="2400">
          <a:solidFill>
            <a:schemeClr val="tx1"/>
          </a:solidFill>
          <a:latin typeface="+mn-lt"/>
          <a:ea typeface="+mn-ea"/>
        </a:defRPr>
      </a:lvl5pPr>
      <a:lvl6pPr marL="2514600" indent="-228600" algn="l" rtl="0" fontAlgn="base">
        <a:lnSpc>
          <a:spcPct val="130000"/>
        </a:lnSpc>
        <a:spcBef>
          <a:spcPct val="20000"/>
        </a:spcBef>
        <a:spcAft>
          <a:spcPct val="0"/>
        </a:spcAft>
        <a:defRPr kumimoji="1" sz="2400">
          <a:solidFill>
            <a:schemeClr val="tx1"/>
          </a:solidFill>
          <a:latin typeface="+mn-lt"/>
          <a:ea typeface="+mn-ea"/>
        </a:defRPr>
      </a:lvl6pPr>
      <a:lvl7pPr marL="2971800" indent="-228600" algn="l" rtl="0" fontAlgn="base">
        <a:lnSpc>
          <a:spcPct val="130000"/>
        </a:lnSpc>
        <a:spcBef>
          <a:spcPct val="20000"/>
        </a:spcBef>
        <a:spcAft>
          <a:spcPct val="0"/>
        </a:spcAft>
        <a:defRPr kumimoji="1" sz="2400">
          <a:solidFill>
            <a:schemeClr val="tx1"/>
          </a:solidFill>
          <a:latin typeface="+mn-lt"/>
          <a:ea typeface="+mn-ea"/>
        </a:defRPr>
      </a:lvl7pPr>
      <a:lvl8pPr marL="3429000" indent="-228600" algn="l" rtl="0" fontAlgn="base">
        <a:lnSpc>
          <a:spcPct val="130000"/>
        </a:lnSpc>
        <a:spcBef>
          <a:spcPct val="20000"/>
        </a:spcBef>
        <a:spcAft>
          <a:spcPct val="0"/>
        </a:spcAft>
        <a:defRPr kumimoji="1" sz="2400">
          <a:solidFill>
            <a:schemeClr val="tx1"/>
          </a:solidFill>
          <a:latin typeface="+mn-lt"/>
          <a:ea typeface="+mn-ea"/>
        </a:defRPr>
      </a:lvl8pPr>
      <a:lvl9pPr marL="3886200" indent="-228600" algn="l" rtl="0" fontAlgn="base">
        <a:lnSpc>
          <a:spcPct val="130000"/>
        </a:lnSpc>
        <a:spcBef>
          <a:spcPct val="20000"/>
        </a:spcBef>
        <a:spcAft>
          <a:spcPct val="0"/>
        </a:spcAft>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96.xml"/><Relationship Id="rId3" Type="http://schemas.openxmlformats.org/officeDocument/2006/relationships/slide" Target="slide2.xml"/><Relationship Id="rId7" Type="http://schemas.openxmlformats.org/officeDocument/2006/relationships/slide" Target="slide159.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 Target="slide138.xml"/><Relationship Id="rId11" Type="http://schemas.openxmlformats.org/officeDocument/2006/relationships/image" Target="../media/image6.GIF"/><Relationship Id="rId5" Type="http://schemas.openxmlformats.org/officeDocument/2006/relationships/slide" Target="slide61.xml"/><Relationship Id="rId10" Type="http://schemas.openxmlformats.org/officeDocument/2006/relationships/hyperlink" Target="&#23553;&#38754;&#21450;&#30446;&#24405;.pptx" TargetMode="External"/><Relationship Id="rId4" Type="http://schemas.openxmlformats.org/officeDocument/2006/relationships/slide" Target="slide10.xml"/><Relationship Id="rId9" Type="http://schemas.openxmlformats.org/officeDocument/2006/relationships/slide" Target="slide2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89.wmf"/><Relationship Id="rId5" Type="http://schemas.openxmlformats.org/officeDocument/2006/relationships/oleObject" Target="../embeddings/oleObject25.bin"/><Relationship Id="rId4" Type="http://schemas.openxmlformats.org/officeDocument/2006/relationships/image" Target="../media/image88.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91.wmf"/><Relationship Id="rId5" Type="http://schemas.openxmlformats.org/officeDocument/2006/relationships/oleObject" Target="../embeddings/oleObject27.bin"/><Relationship Id="rId4" Type="http://schemas.openxmlformats.org/officeDocument/2006/relationships/image" Target="../media/image90.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25.vml"/><Relationship Id="rId4" Type="http://schemas.openxmlformats.org/officeDocument/2006/relationships/image" Target="../media/image94.w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image" Target="../media/image96.wmf"/><Relationship Id="rId5" Type="http://schemas.openxmlformats.org/officeDocument/2006/relationships/oleObject" Target="../embeddings/oleObject30.bin"/><Relationship Id="rId4" Type="http://schemas.openxmlformats.org/officeDocument/2006/relationships/image" Target="../media/image95.w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xml"/><Relationship Id="rId1" Type="http://schemas.openxmlformats.org/officeDocument/2006/relationships/vmlDrawing" Target="../drawings/vmlDrawing27.vml"/><Relationship Id="rId4" Type="http://schemas.openxmlformats.org/officeDocument/2006/relationships/image" Target="../media/image9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110.xml.rels><?xml version="1.0" encoding="UTF-8" standalone="yes"?>
<Relationships xmlns="http://schemas.openxmlformats.org/package/2006/relationships"><Relationship Id="rId2" Type="http://schemas.openxmlformats.org/officeDocument/2006/relationships/image" Target="../media/image99.jpe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100.jpe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103.jpe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image" Target="../media/image104.jpe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106.jpe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Layout" Target="../slideLayouts/slideLayout1.xml"/><Relationship Id="rId1" Type="http://schemas.openxmlformats.org/officeDocument/2006/relationships/vmlDrawing" Target="../drawings/vmlDrawing28.vml"/><Relationship Id="rId5" Type="http://schemas.openxmlformats.org/officeDocument/2006/relationships/image" Target="../media/image109.wmf"/><Relationship Id="rId4" Type="http://schemas.openxmlformats.org/officeDocument/2006/relationships/oleObject" Target="../embeddings/oleObject33.bin"/></Relationships>
</file>

<file path=ppt/slides/_rels/slide125.xml.rels><?xml version="1.0" encoding="UTF-8" standalone="yes"?>
<Relationships xmlns="http://schemas.openxmlformats.org/package/2006/relationships"><Relationship Id="rId2" Type="http://schemas.openxmlformats.org/officeDocument/2006/relationships/image" Target="../media/image111.jpe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xml"/><Relationship Id="rId1" Type="http://schemas.openxmlformats.org/officeDocument/2006/relationships/vmlDrawing" Target="../drawings/vmlDrawing29.vml"/><Relationship Id="rId4" Type="http://schemas.openxmlformats.org/officeDocument/2006/relationships/image" Target="../media/image113.wmf"/></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xml"/><Relationship Id="rId1" Type="http://schemas.openxmlformats.org/officeDocument/2006/relationships/vmlDrawing" Target="../drawings/vmlDrawing30.vml"/><Relationship Id="rId4" Type="http://schemas.openxmlformats.org/officeDocument/2006/relationships/image" Target="../media/image114.png"/></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xml"/><Relationship Id="rId1" Type="http://schemas.openxmlformats.org/officeDocument/2006/relationships/vmlDrawing" Target="../drawings/vmlDrawing31.vml"/><Relationship Id="rId4" Type="http://schemas.openxmlformats.org/officeDocument/2006/relationships/image" Target="../media/image11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xml"/><Relationship Id="rId1" Type="http://schemas.openxmlformats.org/officeDocument/2006/relationships/vmlDrawing" Target="../drawings/vmlDrawing32.vml"/><Relationship Id="rId4" Type="http://schemas.openxmlformats.org/officeDocument/2006/relationships/image" Target="../media/image116.png"/></Relationships>
</file>

<file path=ppt/slides/_rels/slide131.xml.rels><?xml version="1.0" encoding="UTF-8" standalone="yes"?>
<Relationships xmlns="http://schemas.openxmlformats.org/package/2006/relationships"><Relationship Id="rId2" Type="http://schemas.openxmlformats.org/officeDocument/2006/relationships/image" Target="../media/image117.jpe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119.jpe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xml"/><Relationship Id="rId1" Type="http://schemas.openxmlformats.org/officeDocument/2006/relationships/vmlDrawing" Target="../drawings/vmlDrawing33.vml"/><Relationship Id="rId4" Type="http://schemas.openxmlformats.org/officeDocument/2006/relationships/image" Target="../media/image120.wmf"/></Relationships>
</file>

<file path=ppt/slides/_rels/slide136.xml.rels><?xml version="1.0" encoding="UTF-8" standalone="yes"?>
<Relationships xmlns="http://schemas.openxmlformats.org/package/2006/relationships"><Relationship Id="rId2" Type="http://schemas.openxmlformats.org/officeDocument/2006/relationships/image" Target="../media/image121.jpeg"/><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22.jpeg"/><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xml"/><Relationship Id="rId1" Type="http://schemas.openxmlformats.org/officeDocument/2006/relationships/vmlDrawing" Target="../drawings/vmlDrawing34.vml"/><Relationship Id="rId4" Type="http://schemas.openxmlformats.org/officeDocument/2006/relationships/image" Target="../media/image123.wmf"/></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image" Target="../media/image125.jpeg"/><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xml"/><Relationship Id="rId1" Type="http://schemas.openxmlformats.org/officeDocument/2006/relationships/vmlDrawing" Target="../drawings/vmlDrawing35.vml"/><Relationship Id="rId4" Type="http://schemas.openxmlformats.org/officeDocument/2006/relationships/image" Target="../media/image127.wmf"/></Relationships>
</file>

<file path=ppt/slides/_rels/slide14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image" Target="../media/image129.jpeg"/><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image" Target="../media/image131.jpeg"/><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image" Target="../media/image135.wmf"/><Relationship Id="rId5" Type="http://schemas.openxmlformats.org/officeDocument/2006/relationships/oleObject" Target="../embeddings/oleObject42.bin"/><Relationship Id="rId4" Type="http://schemas.openxmlformats.org/officeDocument/2006/relationships/image" Target="../media/image134.wmf"/></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image" Target="../media/image138.wmf"/><Relationship Id="rId5" Type="http://schemas.openxmlformats.org/officeDocument/2006/relationships/oleObject" Target="../embeddings/oleObject45.bin"/><Relationship Id="rId4" Type="http://schemas.openxmlformats.org/officeDocument/2006/relationships/image" Target="../media/image137.wmf"/></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xml"/><Relationship Id="rId1" Type="http://schemas.openxmlformats.org/officeDocument/2006/relationships/vmlDrawing" Target="../drawings/vmlDrawing38.vml"/><Relationship Id="rId6" Type="http://schemas.openxmlformats.org/officeDocument/2006/relationships/image" Target="../media/image140.wmf"/><Relationship Id="rId5" Type="http://schemas.openxmlformats.org/officeDocument/2006/relationships/oleObject" Target="../embeddings/oleObject47.bin"/><Relationship Id="rId4" Type="http://schemas.openxmlformats.org/officeDocument/2006/relationships/image" Target="../media/image139.wmf"/></Relationships>
</file>

<file path=ppt/slides/_rels/slide154.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xml"/><Relationship Id="rId1" Type="http://schemas.openxmlformats.org/officeDocument/2006/relationships/vmlDrawing" Target="../drawings/vmlDrawing39.vml"/><Relationship Id="rId4" Type="http://schemas.openxmlformats.org/officeDocument/2006/relationships/image" Target="../media/image142.wmf"/></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xml"/><Relationship Id="rId1" Type="http://schemas.openxmlformats.org/officeDocument/2006/relationships/vmlDrawing" Target="../drawings/vmlDrawing40.vml"/><Relationship Id="rId6" Type="http://schemas.openxmlformats.org/officeDocument/2006/relationships/image" Target="../media/image144.wmf"/><Relationship Id="rId5" Type="http://schemas.openxmlformats.org/officeDocument/2006/relationships/oleObject" Target="../embeddings/oleObject50.bin"/><Relationship Id="rId4" Type="http://schemas.openxmlformats.org/officeDocument/2006/relationships/image" Target="../media/image143.wmf"/></Relationships>
</file>

<file path=ppt/slides/_rels/slide157.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46.png"/><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image" Target="../media/image147.jpeg"/><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image" Target="../media/image150.jpeg"/><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xml"/><Relationship Id="rId1" Type="http://schemas.openxmlformats.org/officeDocument/2006/relationships/vmlDrawing" Target="../drawings/vmlDrawing41.vml"/><Relationship Id="rId4" Type="http://schemas.openxmlformats.org/officeDocument/2006/relationships/image" Target="../media/image153.wmf"/></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xml"/><Relationship Id="rId1" Type="http://schemas.openxmlformats.org/officeDocument/2006/relationships/vmlDrawing" Target="../drawings/vmlDrawing42.vml"/><Relationship Id="rId4" Type="http://schemas.openxmlformats.org/officeDocument/2006/relationships/image" Target="../media/image154.wmf"/></Relationships>
</file>

<file path=ppt/slides/_rels/slide166.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image" Target="../media/image156.jpeg"/><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xml"/><Relationship Id="rId1" Type="http://schemas.openxmlformats.org/officeDocument/2006/relationships/vmlDrawing" Target="../drawings/vmlDrawing43.vml"/><Relationship Id="rId4" Type="http://schemas.openxmlformats.org/officeDocument/2006/relationships/image" Target="../media/image159.wmf"/></Relationships>
</file>

<file path=ppt/slides/_rels/slide171.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1.xml"/><Relationship Id="rId1" Type="http://schemas.openxmlformats.org/officeDocument/2006/relationships/vmlDrawing" Target="../drawings/vmlDrawing44.vml"/><Relationship Id="rId4" Type="http://schemas.openxmlformats.org/officeDocument/2006/relationships/image" Target="../media/image160.wmf"/></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image" Target="../media/image161.jpeg"/><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1.xml"/><Relationship Id="rId1" Type="http://schemas.openxmlformats.org/officeDocument/2006/relationships/vmlDrawing" Target="../drawings/vmlDrawing45.vml"/><Relationship Id="rId4" Type="http://schemas.openxmlformats.org/officeDocument/2006/relationships/image" Target="../media/image162.wmf"/></Relationships>
</file>

<file path=ppt/slides/_rels/slide175.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1.xml"/><Relationship Id="rId1" Type="http://schemas.openxmlformats.org/officeDocument/2006/relationships/vmlDrawing" Target="../drawings/vmlDrawing46.vml"/><Relationship Id="rId6" Type="http://schemas.openxmlformats.org/officeDocument/2006/relationships/image" Target="../media/image164.wmf"/><Relationship Id="rId5" Type="http://schemas.openxmlformats.org/officeDocument/2006/relationships/oleObject" Target="../embeddings/oleObject57.bin"/><Relationship Id="rId4" Type="http://schemas.openxmlformats.org/officeDocument/2006/relationships/image" Target="../media/image163.wmf"/></Relationships>
</file>

<file path=ppt/slides/_rels/slide176.xml.rels><?xml version="1.0" encoding="UTF-8" standalone="yes"?>
<Relationships xmlns="http://schemas.openxmlformats.org/package/2006/relationships"><Relationship Id="rId2" Type="http://schemas.openxmlformats.org/officeDocument/2006/relationships/image" Target="../media/image166.jpeg"/><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image" Target="../media/image167.jpeg"/><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2" Type="http://schemas.openxmlformats.org/officeDocument/2006/relationships/image" Target="../media/image168.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xml"/><Relationship Id="rId1" Type="http://schemas.openxmlformats.org/officeDocument/2006/relationships/vmlDrawing" Target="../drawings/vmlDrawing47.vml"/><Relationship Id="rId6" Type="http://schemas.openxmlformats.org/officeDocument/2006/relationships/image" Target="../media/image170.wmf"/><Relationship Id="rId5" Type="http://schemas.openxmlformats.org/officeDocument/2006/relationships/oleObject" Target="../embeddings/oleObject60.bin"/><Relationship Id="rId4" Type="http://schemas.openxmlformats.org/officeDocument/2006/relationships/image" Target="../media/image169.wmf"/></Relationships>
</file>

<file path=ppt/slides/_rels/slide181.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2" Type="http://schemas.openxmlformats.org/officeDocument/2006/relationships/image" Target="../media/image172.jpeg"/><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2" Type="http://schemas.openxmlformats.org/officeDocument/2006/relationships/image" Target="../media/image173.jpeg"/><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image" Target="../media/image174.jpeg"/><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xml"/><Relationship Id="rId1" Type="http://schemas.openxmlformats.org/officeDocument/2006/relationships/vmlDrawing" Target="../drawings/vmlDrawing48.vml"/><Relationship Id="rId4" Type="http://schemas.openxmlformats.org/officeDocument/2006/relationships/image" Target="../media/image175.wmf"/></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xml"/><Relationship Id="rId1" Type="http://schemas.openxmlformats.org/officeDocument/2006/relationships/vmlDrawing" Target="../drawings/vmlDrawing49.vml"/><Relationship Id="rId4" Type="http://schemas.openxmlformats.org/officeDocument/2006/relationships/image" Target="../media/image176.wmf"/></Relationships>
</file>

<file path=ppt/slides/_rels/slide204.xml.rels><?xml version="1.0" encoding="UTF-8" standalone="yes"?>
<Relationships xmlns="http://schemas.openxmlformats.org/package/2006/relationships"><Relationship Id="rId2" Type="http://schemas.openxmlformats.org/officeDocument/2006/relationships/image" Target="../media/image177.jpeg"/><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xml"/><Relationship Id="rId1" Type="http://schemas.openxmlformats.org/officeDocument/2006/relationships/vmlDrawing" Target="../drawings/vmlDrawing50.vml"/><Relationship Id="rId4" Type="http://schemas.openxmlformats.org/officeDocument/2006/relationships/image" Target="../media/image178.wmf"/></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2" Type="http://schemas.openxmlformats.org/officeDocument/2006/relationships/image" Target="../media/image179.jpeg"/><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1.xml"/><Relationship Id="rId1" Type="http://schemas.openxmlformats.org/officeDocument/2006/relationships/vmlDrawing" Target="../drawings/vmlDrawing51.vml"/><Relationship Id="rId4" Type="http://schemas.openxmlformats.org/officeDocument/2006/relationships/image" Target="../media/image180.wmf"/></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2" Type="http://schemas.openxmlformats.org/officeDocument/2006/relationships/image" Target="../media/image181.jpeg"/><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xml"/><Relationship Id="rId1" Type="http://schemas.openxmlformats.org/officeDocument/2006/relationships/vmlDrawing" Target="../drawings/vmlDrawing52.vml"/><Relationship Id="rId4" Type="http://schemas.openxmlformats.org/officeDocument/2006/relationships/image" Target="../media/image182.wmf"/></Relationships>
</file>

<file path=ppt/slides/_rels/slide212.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xml"/><Relationship Id="rId1" Type="http://schemas.openxmlformats.org/officeDocument/2006/relationships/vmlDrawing" Target="../drawings/vmlDrawing53.vml"/><Relationship Id="rId6" Type="http://schemas.openxmlformats.org/officeDocument/2006/relationships/image" Target="../media/image185.wmf"/><Relationship Id="rId5" Type="http://schemas.openxmlformats.org/officeDocument/2006/relationships/oleObject" Target="../embeddings/oleObject67.bin"/><Relationship Id="rId4" Type="http://schemas.openxmlformats.org/officeDocument/2006/relationships/image" Target="../media/image184.wmf"/></Relationships>
</file>

<file path=ppt/slides/_rels/slide214.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xml"/><Relationship Id="rId1" Type="http://schemas.openxmlformats.org/officeDocument/2006/relationships/vmlDrawing" Target="../drawings/vmlDrawing54.vml"/><Relationship Id="rId6" Type="http://schemas.openxmlformats.org/officeDocument/2006/relationships/image" Target="../media/image187.wmf"/><Relationship Id="rId5" Type="http://schemas.openxmlformats.org/officeDocument/2006/relationships/oleObject" Target="../embeddings/oleObject69.bin"/><Relationship Id="rId4" Type="http://schemas.openxmlformats.org/officeDocument/2006/relationships/image" Target="../media/image186.wmf"/></Relationships>
</file>

<file path=ppt/slides/_rels/slide215.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xml"/><Relationship Id="rId1" Type="http://schemas.openxmlformats.org/officeDocument/2006/relationships/vmlDrawing" Target="../drawings/vmlDrawing55.vml"/><Relationship Id="rId6" Type="http://schemas.openxmlformats.org/officeDocument/2006/relationships/image" Target="../media/image189.wmf"/><Relationship Id="rId5" Type="http://schemas.openxmlformats.org/officeDocument/2006/relationships/oleObject" Target="../embeddings/oleObject71.bin"/><Relationship Id="rId4" Type="http://schemas.openxmlformats.org/officeDocument/2006/relationships/image" Target="../media/image188.wmf"/></Relationships>
</file>

<file path=ppt/slides/_rels/slide216.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1.xml"/><Relationship Id="rId1" Type="http://schemas.openxmlformats.org/officeDocument/2006/relationships/vmlDrawing" Target="../drawings/vmlDrawing56.vml"/><Relationship Id="rId4" Type="http://schemas.openxmlformats.org/officeDocument/2006/relationships/image" Target="../media/image190.wmf"/></Relationships>
</file>

<file path=ppt/slides/_rels/slide217.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1.xml"/><Relationship Id="rId1" Type="http://schemas.openxmlformats.org/officeDocument/2006/relationships/vmlDrawing" Target="../drawings/vmlDrawing57.vml"/><Relationship Id="rId4" Type="http://schemas.openxmlformats.org/officeDocument/2006/relationships/image" Target="../media/image191.wmf"/></Relationships>
</file>

<file path=ppt/slides/_rels/slide218.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1.xml"/><Relationship Id="rId1" Type="http://schemas.openxmlformats.org/officeDocument/2006/relationships/vmlDrawing" Target="../drawings/vmlDrawing58.vml"/><Relationship Id="rId4" Type="http://schemas.openxmlformats.org/officeDocument/2006/relationships/image" Target="../media/image192.wmf"/></Relationships>
</file>

<file path=ppt/slides/_rels/slide219.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xml"/><Relationship Id="rId1" Type="http://schemas.openxmlformats.org/officeDocument/2006/relationships/vmlDrawing" Target="../drawings/vmlDrawing59.vml"/><Relationship Id="rId4" Type="http://schemas.openxmlformats.org/officeDocument/2006/relationships/image" Target="../media/image193.wmf"/></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1.xml"/><Relationship Id="rId1" Type="http://schemas.openxmlformats.org/officeDocument/2006/relationships/vmlDrawing" Target="../drawings/vmlDrawing60.vml"/><Relationship Id="rId4" Type="http://schemas.openxmlformats.org/officeDocument/2006/relationships/image" Target="../media/image194.wmf"/></Relationships>
</file>

<file path=ppt/slides/_rels/slide221.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xml"/><Relationship Id="rId1" Type="http://schemas.openxmlformats.org/officeDocument/2006/relationships/vmlDrawing" Target="../drawings/vmlDrawing61.vml"/><Relationship Id="rId4" Type="http://schemas.openxmlformats.org/officeDocument/2006/relationships/image" Target="../media/image195.wmf"/></Relationships>
</file>

<file path=ppt/slides/_rels/slide222.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1.xml"/><Relationship Id="rId1" Type="http://schemas.openxmlformats.org/officeDocument/2006/relationships/vmlDrawing" Target="../drawings/vmlDrawing62.vml"/><Relationship Id="rId4" Type="http://schemas.openxmlformats.org/officeDocument/2006/relationships/image" Target="../media/image196.wmf"/></Relationships>
</file>

<file path=ppt/slides/_rels/slide223.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1.xml"/><Relationship Id="rId1" Type="http://schemas.openxmlformats.org/officeDocument/2006/relationships/vmlDrawing" Target="../drawings/vmlDrawing63.vml"/><Relationship Id="rId4" Type="http://schemas.openxmlformats.org/officeDocument/2006/relationships/image" Target="../media/image197.wmf"/></Relationships>
</file>

<file path=ppt/slides/_rels/slide22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1.xml"/><Relationship Id="rId1" Type="http://schemas.openxmlformats.org/officeDocument/2006/relationships/vmlDrawing" Target="../drawings/vmlDrawing64.vml"/><Relationship Id="rId6" Type="http://schemas.openxmlformats.org/officeDocument/2006/relationships/image" Target="../media/image199.wmf"/><Relationship Id="rId5" Type="http://schemas.openxmlformats.org/officeDocument/2006/relationships/oleObject" Target="../embeddings/oleObject81.bin"/><Relationship Id="rId4" Type="http://schemas.openxmlformats.org/officeDocument/2006/relationships/image" Target="../media/image198.wmf"/></Relationships>
</file>

<file path=ppt/slides/_rels/slide227.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1.xml"/><Relationship Id="rId1" Type="http://schemas.openxmlformats.org/officeDocument/2006/relationships/vmlDrawing" Target="../drawings/vmlDrawing65.vml"/><Relationship Id="rId4" Type="http://schemas.openxmlformats.org/officeDocument/2006/relationships/image" Target="../media/image200.wmf"/></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1.xml"/><Relationship Id="rId1" Type="http://schemas.openxmlformats.org/officeDocument/2006/relationships/vmlDrawing" Target="../drawings/vmlDrawing66.vml"/><Relationship Id="rId6" Type="http://schemas.openxmlformats.org/officeDocument/2006/relationships/image" Target="../media/image202.wmf"/><Relationship Id="rId5" Type="http://schemas.openxmlformats.org/officeDocument/2006/relationships/oleObject" Target="../embeddings/oleObject84.bin"/><Relationship Id="rId4" Type="http://schemas.openxmlformats.org/officeDocument/2006/relationships/image" Target="../media/image20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24.png"/></Relationships>
</file>

<file path=ppt/slides/_rels/slide230.xml.rels><?xml version="1.0" encoding="UTF-8" standalone="yes"?>
<Relationships xmlns="http://schemas.openxmlformats.org/package/2006/relationships"><Relationship Id="rId2" Type="http://schemas.openxmlformats.org/officeDocument/2006/relationships/image" Target="../media/image203.png"/><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2" Type="http://schemas.openxmlformats.org/officeDocument/2006/relationships/image" Target="../media/image204.png"/><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2" Type="http://schemas.openxmlformats.org/officeDocument/2006/relationships/image" Target="../media/image205.jpeg"/><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2" Type="http://schemas.openxmlformats.org/officeDocument/2006/relationships/image" Target="../media/image206.png"/><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2" Type="http://schemas.openxmlformats.org/officeDocument/2006/relationships/image" Target="../media/image207.png"/><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2" Type="http://schemas.openxmlformats.org/officeDocument/2006/relationships/image" Target="../media/image208.png"/><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2" Type="http://schemas.openxmlformats.org/officeDocument/2006/relationships/image" Target="../media/image209.png"/><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2" Type="http://schemas.openxmlformats.org/officeDocument/2006/relationships/image" Target="../media/image211.jpeg"/><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12.jpeg"/><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11.vml"/><Relationship Id="rId4" Type="http://schemas.openxmlformats.org/officeDocument/2006/relationships/image" Target="../media/image27.wmf"/></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image" Target="../media/image3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13.vml"/><Relationship Id="rId4" Type="http://schemas.openxmlformats.org/officeDocument/2006/relationships/image" Target="../media/image33.wmf"/></Relationships>
</file>

<file path=ppt/slides/_rels/slide3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14.vml"/><Relationship Id="rId4" Type="http://schemas.openxmlformats.org/officeDocument/2006/relationships/image" Target="../media/image3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oleObject" Target="../embeddings/oleObject16.bin"/><Relationship Id="rId4" Type="http://schemas.openxmlformats.org/officeDocument/2006/relationships/image" Target="../media/image42.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16.v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5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6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7.jpeg"/><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xml"/><Relationship Id="rId1" Type="http://schemas.openxmlformats.org/officeDocument/2006/relationships/vmlDrawing" Target="../drawings/vmlDrawing17.vml"/><Relationship Id="rId4" Type="http://schemas.openxmlformats.org/officeDocument/2006/relationships/image" Target="../media/image58.wmf"/></Relationships>
</file>

<file path=ppt/slides/_rels/slide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18.vml"/><Relationship Id="rId4" Type="http://schemas.openxmlformats.org/officeDocument/2006/relationships/image" Target="../media/image67.wmf"/></Relationships>
</file>

<file path=ppt/slides/_rels/slide75.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19.vml"/><Relationship Id="rId4" Type="http://schemas.openxmlformats.org/officeDocument/2006/relationships/image" Target="../media/image7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xml"/><Relationship Id="rId1" Type="http://schemas.openxmlformats.org/officeDocument/2006/relationships/vmlDrawing" Target="../drawings/vmlDrawing20.vml"/><Relationship Id="rId4" Type="http://schemas.openxmlformats.org/officeDocument/2006/relationships/image" Target="../media/image77.wmf"/></Relationships>
</file>

<file path=ppt/slides/_rels/slide89.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1.GIF"/><Relationship Id="rId5" Type="http://schemas.openxmlformats.org/officeDocument/2006/relationships/slide" Target="slide1.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21.vml"/><Relationship Id="rId4" Type="http://schemas.openxmlformats.org/officeDocument/2006/relationships/image" Target="../media/image83.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xml"/><Relationship Id="rId1" Type="http://schemas.openxmlformats.org/officeDocument/2006/relationships/vmlDrawing" Target="../drawings/vmlDrawing22.vml"/><Relationship Id="rId4" Type="http://schemas.openxmlformats.org/officeDocument/2006/relationships/image" Target="../media/image86.wmf"/></Relationships>
</file>

<file path=ppt/slides/_rels/slide9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出版社\t012454e922f58144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1737"/>
            <a:ext cx="9144000" cy="5686049"/>
          </a:xfrm>
          <a:prstGeom prst="rect">
            <a:avLst/>
          </a:prstGeom>
          <a:noFill/>
          <a:extLst>
            <a:ext uri="{909E8E84-426E-40DD-AFC4-6F175D3DCCD1}">
              <a14:hiddenFill xmlns:a14="http://schemas.microsoft.com/office/drawing/2010/main">
                <a:solidFill>
                  <a:srgbClr val="FFFFFF"/>
                </a:solidFill>
              </a14:hiddenFill>
            </a:ext>
          </a:extLst>
        </p:spPr>
      </p:pic>
      <p:sp>
        <p:nvSpPr>
          <p:cNvPr id="361474" name="Rectangle 2"/>
          <p:cNvSpPr>
            <a:spLocks noGrp="1" noChangeArrowheads="1"/>
          </p:cNvSpPr>
          <p:nvPr>
            <p:ph type="title"/>
          </p:nvPr>
        </p:nvSpPr>
        <p:spPr>
          <a:xfrm>
            <a:off x="460473" y="908720"/>
            <a:ext cx="8115300" cy="951384"/>
          </a:xfrm>
        </p:spPr>
        <p:txBody>
          <a:bodyPr/>
          <a:lstStyle/>
          <a:p>
            <a:pPr algn="ctr"/>
            <a:r>
              <a:rPr lang="zh-CN" altLang="en-US" sz="4400" dirty="0">
                <a:latin typeface="华文行楷" panose="02010800040101010101" pitchFamily="2" charset="-122"/>
                <a:ea typeface="华文行楷" panose="02010800040101010101" pitchFamily="2" charset="-122"/>
              </a:rPr>
              <a:t>第</a:t>
            </a:r>
            <a:r>
              <a:rPr lang="en-US" altLang="zh-CN" sz="4400" dirty="0">
                <a:latin typeface="华文行楷" panose="02010800040101010101" pitchFamily="2" charset="-122"/>
                <a:ea typeface="华文行楷" panose="02010800040101010101" pitchFamily="2" charset="-122"/>
              </a:rPr>
              <a:t>4</a:t>
            </a:r>
            <a:r>
              <a:rPr lang="zh-CN" altLang="en-US" sz="4400" dirty="0">
                <a:latin typeface="华文行楷" panose="02010800040101010101" pitchFamily="2" charset="-122"/>
                <a:ea typeface="华文行楷" panose="02010800040101010101" pitchFamily="2" charset="-122"/>
              </a:rPr>
              <a:t>章 数字调制技术 </a:t>
            </a:r>
            <a:endParaRPr lang="en-US" altLang="zh-CN" sz="4400" b="1" dirty="0">
              <a:solidFill>
                <a:schemeClr val="tx1"/>
              </a:solidFill>
              <a:latin typeface="华文行楷" panose="02010800040101010101" pitchFamily="2" charset="-122"/>
              <a:ea typeface="华文行楷" panose="02010800040101010101" pitchFamily="2" charset="-122"/>
            </a:endParaRPr>
          </a:p>
        </p:txBody>
      </p:sp>
      <p:sp>
        <p:nvSpPr>
          <p:cNvPr id="4" name="Rectangle 2"/>
          <p:cNvSpPr txBox="1">
            <a:spLocks noChangeArrowheads="1"/>
          </p:cNvSpPr>
          <p:nvPr/>
        </p:nvSpPr>
        <p:spPr bwMode="auto">
          <a:xfrm>
            <a:off x="2051720" y="1876226"/>
            <a:ext cx="5774753" cy="4073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200" b="1" dirty="0">
                <a:latin typeface="Times New Roman" panose="02020603050405020304" pitchFamily="18" charset="0"/>
                <a:hlinkClick r:id="rId3" action="ppaction://hlinksldjump"/>
              </a:rPr>
              <a:t>4.1  </a:t>
            </a:r>
            <a:r>
              <a:rPr lang="zh-CN" altLang="en-US" sz="2200" b="1" dirty="0">
                <a:latin typeface="Times New Roman" panose="02020603050405020304" pitchFamily="18" charset="0"/>
                <a:hlinkClick r:id="rId3" action="ppaction://hlinksldjump"/>
              </a:rPr>
              <a:t>引言</a:t>
            </a:r>
            <a:r>
              <a:rPr lang="zh-CN" altLang="en-US" sz="2200" b="1" dirty="0">
                <a:latin typeface="Times New Roman" panose="02020603050405020304" pitchFamily="18" charset="0"/>
              </a:rPr>
              <a:t> </a:t>
            </a:r>
          </a:p>
          <a:p>
            <a:pPr eaLnBrk="1" hangingPunct="1">
              <a:lnSpc>
                <a:spcPct val="150000"/>
              </a:lnSpc>
            </a:pPr>
            <a:r>
              <a:rPr lang="en-US" altLang="zh-CN" sz="2200" b="1" dirty="0">
                <a:latin typeface="Times New Roman" panose="02020603050405020304" pitchFamily="18" charset="0"/>
                <a:hlinkClick r:id="rId4" action="ppaction://hlinksldjump"/>
              </a:rPr>
              <a:t>4.2  </a:t>
            </a:r>
            <a:r>
              <a:rPr lang="zh-CN" altLang="en-US" sz="2200" b="1" dirty="0">
                <a:latin typeface="Times New Roman" panose="02020603050405020304" pitchFamily="18" charset="0"/>
                <a:hlinkClick r:id="rId4" action="ppaction://hlinksldjump"/>
              </a:rPr>
              <a:t>线性调制技术 </a:t>
            </a:r>
            <a:endParaRPr lang="zh-CN" altLang="en-US" sz="2200" b="1" dirty="0">
              <a:latin typeface="Times New Roman" panose="02020603050405020304" pitchFamily="18" charset="0"/>
            </a:endParaRPr>
          </a:p>
          <a:p>
            <a:pPr eaLnBrk="1" hangingPunct="1">
              <a:lnSpc>
                <a:spcPct val="150000"/>
              </a:lnSpc>
            </a:pPr>
            <a:r>
              <a:rPr lang="en-US" altLang="zh-CN" sz="2200" b="1" dirty="0">
                <a:latin typeface="Times New Roman" panose="02020603050405020304" pitchFamily="18" charset="0"/>
                <a:hlinkClick r:id="rId5" action="ppaction://hlinksldjump"/>
              </a:rPr>
              <a:t>4.3  </a:t>
            </a:r>
            <a:r>
              <a:rPr lang="zh-CN" altLang="en-US" sz="2200" b="1" dirty="0">
                <a:latin typeface="Times New Roman" panose="02020603050405020304" pitchFamily="18" charset="0"/>
                <a:hlinkClick r:id="rId5" action="ppaction://hlinksldjump"/>
              </a:rPr>
              <a:t>恒包络调制技术</a:t>
            </a:r>
            <a:r>
              <a:rPr lang="zh-CN" altLang="en-US" sz="2200" b="1" dirty="0">
                <a:latin typeface="Times New Roman" panose="02020603050405020304" pitchFamily="18" charset="0"/>
              </a:rPr>
              <a:t> </a:t>
            </a:r>
          </a:p>
          <a:p>
            <a:pPr eaLnBrk="1" hangingPunct="1">
              <a:lnSpc>
                <a:spcPct val="150000"/>
              </a:lnSpc>
            </a:pPr>
            <a:r>
              <a:rPr lang="en-US" altLang="zh-CN" sz="2200" b="1" dirty="0">
                <a:latin typeface="Times New Roman" panose="02020603050405020304" pitchFamily="18" charset="0"/>
                <a:hlinkClick r:id="rId6" action="ppaction://hlinksldjump"/>
              </a:rPr>
              <a:t>4.4  “</a:t>
            </a:r>
            <a:r>
              <a:rPr lang="zh-CN" altLang="en-US" sz="2200" b="1" dirty="0">
                <a:latin typeface="Times New Roman" panose="02020603050405020304" pitchFamily="18" charset="0"/>
                <a:hlinkClick r:id="rId6" action="ppaction://hlinksldjump"/>
              </a:rPr>
              <a:t>线性”和“恒包络”相结合的调制技术</a:t>
            </a:r>
            <a:endParaRPr lang="zh-CN" altLang="en-US" sz="2200" b="1" dirty="0">
              <a:latin typeface="Times New Roman" panose="02020603050405020304" pitchFamily="18" charset="0"/>
            </a:endParaRPr>
          </a:p>
          <a:p>
            <a:pPr eaLnBrk="1" hangingPunct="1">
              <a:lnSpc>
                <a:spcPct val="150000"/>
              </a:lnSpc>
            </a:pPr>
            <a:r>
              <a:rPr lang="en-US" altLang="zh-CN" sz="2200" b="1" dirty="0">
                <a:latin typeface="Times New Roman" panose="02020603050405020304" pitchFamily="18" charset="0"/>
                <a:hlinkClick r:id="rId7" action="ppaction://hlinksldjump"/>
              </a:rPr>
              <a:t>4.5  </a:t>
            </a:r>
            <a:r>
              <a:rPr lang="zh-CN" altLang="en-US" sz="2200" b="1" dirty="0">
                <a:latin typeface="宋体" panose="02010600030101010101" pitchFamily="2" charset="-122"/>
                <a:hlinkClick r:id="rId7" action="ppaction://hlinksldjump"/>
              </a:rPr>
              <a:t>正交频分复用</a:t>
            </a:r>
            <a:r>
              <a:rPr lang="en-US" altLang="zh-CN" sz="2200" b="1" dirty="0">
                <a:latin typeface="宋体" panose="02010600030101010101" pitchFamily="2" charset="-122"/>
                <a:hlinkClick r:id="rId7" action="ppaction://hlinksldjump"/>
              </a:rPr>
              <a:t>(</a:t>
            </a:r>
            <a:r>
              <a:rPr lang="en-US" altLang="zh-CN" sz="2200" b="1" dirty="0">
                <a:latin typeface="Times New Roman" panose="02020603050405020304" pitchFamily="18" charset="0"/>
                <a:hlinkClick r:id="rId7" action="ppaction://hlinksldjump"/>
              </a:rPr>
              <a:t>OFDM</a:t>
            </a:r>
            <a:r>
              <a:rPr lang="en-US" altLang="zh-CN" sz="2200" b="1" dirty="0">
                <a:latin typeface="宋体" panose="02010600030101010101" pitchFamily="2" charset="-122"/>
                <a:hlinkClick r:id="rId7" action="ppaction://hlinksldjump"/>
              </a:rPr>
              <a:t>)</a:t>
            </a:r>
            <a:r>
              <a:rPr lang="zh-CN" altLang="en-US" sz="2200" b="1" dirty="0">
                <a:latin typeface="宋体" panose="02010600030101010101" pitchFamily="2" charset="-122"/>
                <a:hlinkClick r:id="rId7" action="ppaction://hlinksldjump"/>
              </a:rPr>
              <a:t>技术</a:t>
            </a:r>
            <a:endParaRPr lang="zh-CN" altLang="en-US" sz="2200" b="1" dirty="0">
              <a:latin typeface="Times New Roman" panose="02020603050405020304" pitchFamily="18" charset="0"/>
            </a:endParaRPr>
          </a:p>
          <a:p>
            <a:pPr eaLnBrk="1" hangingPunct="1">
              <a:lnSpc>
                <a:spcPct val="150000"/>
              </a:lnSpc>
            </a:pPr>
            <a:r>
              <a:rPr lang="en-US" altLang="zh-CN" sz="2200" b="1" dirty="0">
                <a:latin typeface="Times New Roman" panose="02020603050405020304" pitchFamily="18" charset="0"/>
                <a:hlinkClick r:id="rId8" action="ppaction://hlinksldjump"/>
              </a:rPr>
              <a:t>4.6  </a:t>
            </a:r>
            <a:r>
              <a:rPr lang="zh-CN" altLang="en-US" sz="2200" b="1" dirty="0">
                <a:latin typeface="Times New Roman" panose="02020603050405020304" pitchFamily="18" charset="0"/>
                <a:hlinkClick r:id="rId8" action="ppaction://hlinksldjump"/>
              </a:rPr>
              <a:t>扩频调制技术</a:t>
            </a:r>
            <a:r>
              <a:rPr lang="zh-CN" altLang="en-US" sz="2200" b="1" dirty="0">
                <a:latin typeface="Times New Roman" panose="02020603050405020304" pitchFamily="18" charset="0"/>
              </a:rPr>
              <a:t> </a:t>
            </a:r>
          </a:p>
          <a:p>
            <a:pPr eaLnBrk="1" hangingPunct="1">
              <a:lnSpc>
                <a:spcPct val="150000"/>
              </a:lnSpc>
            </a:pPr>
            <a:r>
              <a:rPr lang="en-US" altLang="zh-CN" sz="2200" b="1" dirty="0">
                <a:latin typeface="Times New Roman" panose="02020603050405020304" pitchFamily="18" charset="0"/>
                <a:hlinkClick r:id="rId9" action="ppaction://hlinksldjump"/>
              </a:rPr>
              <a:t>4.7  </a:t>
            </a:r>
            <a:r>
              <a:rPr lang="zh-CN" altLang="en-US" sz="2200" b="1" dirty="0">
                <a:latin typeface="Times New Roman" panose="02020603050405020304" pitchFamily="18" charset="0"/>
                <a:hlinkClick r:id="rId9" action="ppaction://hlinksldjump"/>
              </a:rPr>
              <a:t>在多径衰落信道中的调制性能分析</a:t>
            </a:r>
            <a:r>
              <a:rPr lang="zh-CN" altLang="en-US" sz="2200" b="1" dirty="0">
                <a:latin typeface="Times New Roman" panose="02020603050405020304" pitchFamily="18" charset="0"/>
              </a:rPr>
              <a:t> </a:t>
            </a:r>
          </a:p>
        </p:txBody>
      </p:sp>
      <p:pic>
        <p:nvPicPr>
          <p:cNvPr id="7" name="Picture 10" descr="GIF014">
            <a:hlinkClick r:id="rId10" action="ppaction://hlinkpres?slideindex=2&amp;slidetitle=PowerPoint 演示文稿"/>
          </p:cNvPr>
          <p:cNvPicPr>
            <a:picLocks noChangeAspect="1" noChangeArrowheads="1" noCrop="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01903" y="6317786"/>
            <a:ext cx="1042097"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514350" y="518795"/>
            <a:ext cx="8115300" cy="1030605"/>
          </a:xfrm>
        </p:spPr>
        <p:txBody>
          <a:bodyPr/>
          <a:lstStyle/>
          <a:p>
            <a:pPr algn="ctr"/>
            <a:r>
              <a:rPr lang="zh-CN" altLang="zh-CN" b="1"/>
              <a:t/>
            </a:r>
            <a:br>
              <a:rPr lang="zh-CN" altLang="zh-CN" b="1"/>
            </a:br>
            <a:r>
              <a:rPr lang="en-US" altLang="zh-CN" b="1" dirty="0">
                <a:latin typeface="Times New Roman" panose="02020603050405020304" pitchFamily="18" charset="0"/>
                <a:sym typeface="+mn-ea"/>
              </a:rPr>
              <a:t>4.2  </a:t>
            </a:r>
            <a:r>
              <a:rPr lang="zh-CN" altLang="en-US" b="1" dirty="0">
                <a:latin typeface="Times New Roman" panose="02020603050405020304" pitchFamily="18" charset="0"/>
                <a:sym typeface="+mn-ea"/>
              </a:rPr>
              <a:t>线性调制技术 </a:t>
            </a:r>
            <a:r>
              <a:rPr lang="zh-CN" altLang="en-US" b="1" dirty="0">
                <a:latin typeface="Times New Roman" panose="02020603050405020304" pitchFamily="18" charset="0"/>
              </a:rPr>
              <a:t/>
            </a:r>
            <a:br>
              <a:rPr lang="zh-CN" altLang="en-US" b="1" dirty="0">
                <a:latin typeface="Times New Roman" panose="02020603050405020304" pitchFamily="18" charset="0"/>
              </a:rPr>
            </a:br>
            <a:endParaRPr lang="zh-CN" altLang="zh-CN" b="1"/>
          </a:p>
        </p:txBody>
      </p:sp>
      <p:sp>
        <p:nvSpPr>
          <p:cNvPr id="371715"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98500" y="1713865"/>
            <a:ext cx="8115300" cy="401955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a:t>
            </a:r>
            <a:r>
              <a:rPr lang="zh-CN" altLang="en-US" dirty="0">
                <a:latin typeface="Times New Roman" panose="02020603050405020304" pitchFamily="18" charset="0"/>
                <a:sym typeface="+mn-ea"/>
              </a:rPr>
              <a:t>数字调制技术可广义分为线性和非线性调制两类。在线性调制中</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发射信号</a:t>
            </a:r>
            <a:r>
              <a:rPr lang="en-US" altLang="zh-CN" i="1" dirty="0">
                <a:latin typeface="Times New Roman" panose="02020603050405020304" pitchFamily="18" charset="0"/>
                <a:sym typeface="+mn-ea"/>
              </a:rPr>
              <a:t>s</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的幅度随调制信号</a:t>
            </a:r>
            <a:r>
              <a:rPr lang="en-US" altLang="zh-CN" i="1" dirty="0">
                <a:latin typeface="Times New Roman" panose="02020603050405020304" pitchFamily="18" charset="0"/>
                <a:sym typeface="+mn-ea"/>
              </a:rPr>
              <a:t>a</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线性变化。线性调制技术</a:t>
            </a:r>
            <a:r>
              <a:rPr lang="en-US" altLang="zh-CN" dirty="0">
                <a:latin typeface="Times New Roman" panose="02020603050405020304" pitchFamily="18" charset="0"/>
                <a:sym typeface="+mn-ea"/>
              </a:rPr>
              <a:t>(Linear Modulation Techniques)</a:t>
            </a:r>
            <a:r>
              <a:rPr lang="zh-CN" altLang="en-US" dirty="0">
                <a:latin typeface="Times New Roman" panose="02020603050405020304" pitchFamily="18" charset="0"/>
                <a:sym typeface="+mn-ea"/>
              </a:rPr>
              <a:t>具有频道利用率高的优点。 因而对无线通信系统的应用有很大吸引力。</a:t>
            </a:r>
            <a:endParaRPr lang="zh-CN"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上两式相乘后，输出电压</a:t>
            </a:r>
            <a:r>
              <a:rPr lang="en-US" altLang="zh-CN" i="1" dirty="0">
                <a:latin typeface="Times New Roman" panose="02020603050405020304" pitchFamily="18" charset="0"/>
                <a:sym typeface="+mn-ea"/>
              </a:rPr>
              <a:t>u</a:t>
            </a:r>
            <a:r>
              <a:rPr lang="en-US" altLang="zh-CN" baseline="-25000" dirty="0">
                <a:latin typeface="Times New Roman" panose="02020603050405020304" pitchFamily="18" charset="0"/>
                <a:sym typeface="+mn-ea"/>
              </a:rPr>
              <a:t>d</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式</a:t>
            </a:r>
            <a:r>
              <a:rPr lang="en-US" altLang="zh-CN" dirty="0">
                <a:latin typeface="Times New Roman" panose="02020603050405020304" pitchFamily="18" charset="0"/>
                <a:sym typeface="+mn-ea"/>
              </a:rPr>
              <a:t>(4-97)</a:t>
            </a:r>
            <a:r>
              <a:rPr lang="zh-CN" altLang="en-US" dirty="0">
                <a:latin typeface="Times New Roman" panose="02020603050405020304" pitchFamily="18" charset="0"/>
                <a:sym typeface="+mn-ea"/>
              </a:rPr>
              <a:t>中的基带信号可提取为时钟信号</a:t>
            </a:r>
            <a:r>
              <a:rPr lang="en-US" altLang="zh-CN" i="1" dirty="0">
                <a:latin typeface="Times New Roman" panose="02020603050405020304" pitchFamily="18" charset="0"/>
                <a:sym typeface="+mn-ea"/>
              </a:rPr>
              <a:t>g</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因而有</a:t>
            </a:r>
          </a:p>
        </p:txBody>
      </p:sp>
      <p:sp>
        <p:nvSpPr>
          <p:cNvPr id="463875" name="Rectangle 3"/>
          <p:cNvSpPr>
            <a:spLocks noGrp="1" noChangeArrowheads="1"/>
          </p:cNvSpPr>
          <p:nvPr>
            <p:ph type="body" idx="1"/>
          </p:nvPr>
        </p:nvSpPr>
        <p:spPr/>
        <p:txBody>
          <a:bodyPr/>
          <a:lstStyle/>
          <a:p>
            <a:endParaRPr lang="zh-CN" altLang="zh-CN"/>
          </a:p>
        </p:txBody>
      </p:sp>
      <p:graphicFrame>
        <p:nvGraphicFramePr>
          <p:cNvPr id="95235" name="Object 5"/>
          <p:cNvGraphicFramePr>
            <a:graphicFrameLocks noChangeAspect="1"/>
          </p:cNvGraphicFramePr>
          <p:nvPr/>
        </p:nvGraphicFramePr>
        <p:xfrm>
          <a:off x="2161540" y="1590040"/>
          <a:ext cx="3487420" cy="896620"/>
        </p:xfrm>
        <a:graphic>
          <a:graphicData uri="http://schemas.openxmlformats.org/presentationml/2006/ole">
            <mc:AlternateContent xmlns:mc="http://schemas.openxmlformats.org/markup-compatibility/2006">
              <mc:Choice xmlns:v="urn:schemas-microsoft-com:vml" Requires="v">
                <p:oleObj spid="_x0000_s25605" r:id="rId3" imgW="1778000" imgH="457200" progId="Equation.3">
                  <p:embed/>
                </p:oleObj>
              </mc:Choice>
              <mc:Fallback>
                <p:oleObj r:id="rId3" imgW="1778000" imgH="457200" progId="Equation.3">
                  <p:embed/>
                  <p:pic>
                    <p:nvPicPr>
                      <p:cNvPr id="0" name="图片 3168"/>
                      <p:cNvPicPr/>
                      <p:nvPr/>
                    </p:nvPicPr>
                    <p:blipFill>
                      <a:blip r:embed="rId4"/>
                      <a:stretch>
                        <a:fillRect/>
                      </a:stretch>
                    </p:blipFill>
                    <p:spPr>
                      <a:xfrm>
                        <a:off x="2161540" y="1590040"/>
                        <a:ext cx="3487420" cy="896620"/>
                      </a:xfrm>
                      <a:prstGeom prst="rect">
                        <a:avLst/>
                      </a:prstGeom>
                      <a:noFill/>
                      <a:ln w="38100">
                        <a:noFill/>
                        <a:miter/>
                      </a:ln>
                    </p:spPr>
                  </p:pic>
                </p:oleObj>
              </mc:Fallback>
            </mc:AlternateContent>
          </a:graphicData>
        </a:graphic>
      </p:graphicFrame>
      <p:sp>
        <p:nvSpPr>
          <p:cNvPr id="95237" name="Rectangle 7"/>
          <p:cNvSpPr/>
          <p:nvPr/>
        </p:nvSpPr>
        <p:spPr>
          <a:xfrm>
            <a:off x="7306945" y="1807845"/>
            <a:ext cx="1238885" cy="460375"/>
          </a:xfrm>
          <a:prstGeom prst="rect">
            <a:avLst/>
          </a:prstGeom>
          <a:noFill/>
          <a:ln w="9525">
            <a:noFill/>
          </a:ln>
        </p:spPr>
        <p:txBody>
          <a:bodyPr wrap="square">
            <a:spAutoFit/>
          </a:bodyPr>
          <a:lstStyle/>
          <a:p>
            <a:pPr eaLnBrk="1" hangingPunct="1"/>
            <a:r>
              <a:rPr lang="en-US" altLang="zh-CN" dirty="0">
                <a:latin typeface="Times New Roman" panose="02020603050405020304" pitchFamily="18" charset="0"/>
              </a:rPr>
              <a:t>(4-97)</a:t>
            </a:r>
          </a:p>
        </p:txBody>
      </p:sp>
      <p:graphicFrame>
        <p:nvGraphicFramePr>
          <p:cNvPr id="95238" name="Object 8"/>
          <p:cNvGraphicFramePr>
            <a:graphicFrameLocks noChangeAspect="1"/>
          </p:cNvGraphicFramePr>
          <p:nvPr/>
        </p:nvGraphicFramePr>
        <p:xfrm>
          <a:off x="2791460" y="3241040"/>
          <a:ext cx="2054225" cy="868045"/>
        </p:xfrm>
        <a:graphic>
          <a:graphicData uri="http://schemas.openxmlformats.org/presentationml/2006/ole">
            <mc:AlternateContent xmlns:mc="http://schemas.openxmlformats.org/markup-compatibility/2006">
              <mc:Choice xmlns:v="urn:schemas-microsoft-com:vml" Requires="v">
                <p:oleObj spid="_x0000_s25606" r:id="rId5" imgW="901065" imgH="381000" progId="Equation.3">
                  <p:embed/>
                </p:oleObj>
              </mc:Choice>
              <mc:Fallback>
                <p:oleObj r:id="rId5" imgW="901065" imgH="381000" progId="Equation.3">
                  <p:embed/>
                  <p:pic>
                    <p:nvPicPr>
                      <p:cNvPr id="0" name="图片 3169"/>
                      <p:cNvPicPr/>
                      <p:nvPr/>
                    </p:nvPicPr>
                    <p:blipFill>
                      <a:blip r:embed="rId6"/>
                      <a:stretch>
                        <a:fillRect/>
                      </a:stretch>
                    </p:blipFill>
                    <p:spPr>
                      <a:xfrm>
                        <a:off x="2791460" y="3241040"/>
                        <a:ext cx="2054225" cy="868045"/>
                      </a:xfrm>
                      <a:prstGeom prst="rect">
                        <a:avLst/>
                      </a:prstGeom>
                      <a:noFill/>
                      <a:ln w="38100">
                        <a:noFill/>
                        <a:miter/>
                      </a:ln>
                    </p:spPr>
                  </p:pic>
                </p:oleObj>
              </mc:Fallback>
            </mc:AlternateContent>
          </a:graphicData>
        </a:graphic>
      </p:graphicFrame>
      <p:sp>
        <p:nvSpPr>
          <p:cNvPr id="95243" name="Rectangle 13"/>
          <p:cNvSpPr/>
          <p:nvPr/>
        </p:nvSpPr>
        <p:spPr>
          <a:xfrm>
            <a:off x="6939280" y="3466465"/>
            <a:ext cx="9461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(4-98)</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通过移相与相乘，取出直流分量，可得到环路的误差控制信号电压为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由于</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e</a:t>
            </a:r>
            <a:r>
              <a:rPr lang="zh-CN" altLang="en-US" dirty="0">
                <a:latin typeface="Times New Roman" panose="02020603050405020304" pitchFamily="18" charset="0"/>
                <a:sym typeface="+mn-ea"/>
              </a:rPr>
              <a:t>很小，所以上式可近似为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dirty="0">
              <a:latin typeface="Times New Roman" panose="02020603050405020304" pitchFamily="18" charset="0"/>
            </a:endParaRPr>
          </a:p>
        </p:txBody>
      </p:sp>
      <p:sp>
        <p:nvSpPr>
          <p:cNvPr id="464899" name="Rectangle 3"/>
          <p:cNvSpPr>
            <a:spLocks noGrp="1" noChangeArrowheads="1"/>
          </p:cNvSpPr>
          <p:nvPr>
            <p:ph type="body" idx="1"/>
          </p:nvPr>
        </p:nvSpPr>
        <p:spPr/>
        <p:txBody>
          <a:bodyPr/>
          <a:lstStyle/>
          <a:p>
            <a:endParaRPr lang="zh-CN" altLang="zh-CN"/>
          </a:p>
        </p:txBody>
      </p:sp>
      <p:graphicFrame>
        <p:nvGraphicFramePr>
          <p:cNvPr id="95239" name="Object 9"/>
          <p:cNvGraphicFramePr>
            <a:graphicFrameLocks noChangeAspect="1"/>
          </p:cNvGraphicFramePr>
          <p:nvPr/>
        </p:nvGraphicFramePr>
        <p:xfrm>
          <a:off x="3058160" y="2298065"/>
          <a:ext cx="1817370" cy="835025"/>
        </p:xfrm>
        <a:graphic>
          <a:graphicData uri="http://schemas.openxmlformats.org/presentationml/2006/ole">
            <mc:AlternateContent xmlns:mc="http://schemas.openxmlformats.org/markup-compatibility/2006">
              <mc:Choice xmlns:v="urn:schemas-microsoft-com:vml" Requires="v">
                <p:oleObj spid="_x0000_s26629" r:id="rId3" imgW="774065" imgH="355600" progId="Equation.3">
                  <p:embed/>
                </p:oleObj>
              </mc:Choice>
              <mc:Fallback>
                <p:oleObj r:id="rId3" imgW="774065" imgH="355600" progId="Equation.3">
                  <p:embed/>
                  <p:pic>
                    <p:nvPicPr>
                      <p:cNvPr id="0" name="图片 3170"/>
                      <p:cNvPicPr/>
                      <p:nvPr/>
                    </p:nvPicPr>
                    <p:blipFill>
                      <a:blip r:embed="rId4"/>
                      <a:stretch>
                        <a:fillRect/>
                      </a:stretch>
                    </p:blipFill>
                    <p:spPr>
                      <a:xfrm>
                        <a:off x="3058160" y="2298065"/>
                        <a:ext cx="1817370" cy="835025"/>
                      </a:xfrm>
                      <a:prstGeom prst="rect">
                        <a:avLst/>
                      </a:prstGeom>
                      <a:noFill/>
                      <a:ln w="38100">
                        <a:noFill/>
                        <a:miter/>
                      </a:ln>
                    </p:spPr>
                  </p:pic>
                </p:oleObj>
              </mc:Fallback>
            </mc:AlternateContent>
          </a:graphicData>
        </a:graphic>
      </p:graphicFrame>
      <p:sp>
        <p:nvSpPr>
          <p:cNvPr id="95244" name="Rectangle 14"/>
          <p:cNvSpPr/>
          <p:nvPr/>
        </p:nvSpPr>
        <p:spPr>
          <a:xfrm>
            <a:off x="6961505" y="2453640"/>
            <a:ext cx="9461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(4-99)</a:t>
            </a:r>
          </a:p>
        </p:txBody>
      </p:sp>
      <p:graphicFrame>
        <p:nvGraphicFramePr>
          <p:cNvPr id="95241" name="Object 11"/>
          <p:cNvGraphicFramePr>
            <a:graphicFrameLocks noChangeAspect="1"/>
          </p:cNvGraphicFramePr>
          <p:nvPr/>
        </p:nvGraphicFramePr>
        <p:xfrm>
          <a:off x="3248660" y="4232275"/>
          <a:ext cx="1283970" cy="833755"/>
        </p:xfrm>
        <a:graphic>
          <a:graphicData uri="http://schemas.openxmlformats.org/presentationml/2006/ole">
            <mc:AlternateContent xmlns:mc="http://schemas.openxmlformats.org/markup-compatibility/2006">
              <mc:Choice xmlns:v="urn:schemas-microsoft-com:vml" Requires="v">
                <p:oleObj spid="_x0000_s26630" r:id="rId5" imgW="545465" imgH="355600" progId="Equation.3">
                  <p:embed/>
                </p:oleObj>
              </mc:Choice>
              <mc:Fallback>
                <p:oleObj r:id="rId5" imgW="545465" imgH="355600" progId="Equation.3">
                  <p:embed/>
                  <p:pic>
                    <p:nvPicPr>
                      <p:cNvPr id="0" name="图片 3171"/>
                      <p:cNvPicPr/>
                      <p:nvPr/>
                    </p:nvPicPr>
                    <p:blipFill>
                      <a:blip r:embed="rId6"/>
                      <a:stretch>
                        <a:fillRect/>
                      </a:stretch>
                    </p:blipFill>
                    <p:spPr>
                      <a:xfrm>
                        <a:off x="3248660" y="4232275"/>
                        <a:ext cx="1283970" cy="833755"/>
                      </a:xfrm>
                      <a:prstGeom prst="rect">
                        <a:avLst/>
                      </a:prstGeom>
                      <a:noFill/>
                      <a:ln w="38100">
                        <a:noFill/>
                        <a:miter/>
                      </a:ln>
                    </p:spPr>
                  </p:pic>
                </p:oleObj>
              </mc:Fallback>
            </mc:AlternateContent>
          </a:graphicData>
        </a:graphic>
      </p:graphicFrame>
      <p:sp>
        <p:nvSpPr>
          <p:cNvPr id="95245" name="Rectangle 15"/>
          <p:cNvSpPr/>
          <p:nvPr/>
        </p:nvSpPr>
        <p:spPr>
          <a:xfrm>
            <a:off x="6961505" y="4392930"/>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(4-100)</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用这个误差电压对</a:t>
            </a:r>
            <a:r>
              <a:rPr lang="en-US" altLang="zh-CN" dirty="0">
                <a:latin typeface="Times New Roman" panose="02020603050405020304" pitchFamily="18" charset="0"/>
                <a:sym typeface="+mn-ea"/>
              </a:rPr>
              <a:t>VCO</a:t>
            </a:r>
            <a:r>
              <a:rPr lang="zh-CN" altLang="en-US" dirty="0">
                <a:latin typeface="Times New Roman" panose="02020603050405020304" pitchFamily="18" charset="0"/>
                <a:sym typeface="+mn-ea"/>
              </a:rPr>
              <a:t>进行控制，可得到精度满足一定要求的相干载波。由时钟恢复电路产生的二分频信号经</a:t>
            </a:r>
            <a:r>
              <a:rPr lang="en-US" altLang="zh-CN" dirty="0">
                <a:latin typeface="Times New Roman" panose="02020603050405020304" pitchFamily="18" charset="0"/>
                <a:sym typeface="+mn-ea"/>
              </a:rPr>
              <a:t>π</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0 </a:t>
            </a:r>
            <a:r>
              <a:rPr lang="zh-CN" altLang="en-US" dirty="0">
                <a:latin typeface="Times New Roman" panose="02020603050405020304" pitchFamily="18" charset="0"/>
                <a:sym typeface="+mn-ea"/>
              </a:rPr>
              <a:t>相移，分别对同相数据信号</a:t>
            </a:r>
            <a:r>
              <a:rPr lang="en-US" altLang="zh-CN" i="1" dirty="0">
                <a:latin typeface="Times New Roman" panose="02020603050405020304" pitchFamily="18" charset="0"/>
                <a:sym typeface="+mn-ea"/>
              </a:rPr>
              <a:t>x</a:t>
            </a:r>
            <a:r>
              <a:rPr lang="en-US" altLang="zh-CN" baseline="-25000" dirty="0">
                <a:latin typeface="Times New Roman" panose="02020603050405020304" pitchFamily="18" charset="0"/>
                <a:sym typeface="+mn-ea"/>
              </a:rPr>
              <a:t>2</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进行取样判决，合成后通过再生识别电路，可恢复原始数据。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Costas</a:t>
            </a:r>
            <a:r>
              <a:rPr lang="zh-CN" altLang="en-US" dirty="0">
                <a:latin typeface="Times New Roman" panose="02020603050405020304" pitchFamily="18" charset="0"/>
                <a:sym typeface="+mn-ea"/>
              </a:rPr>
              <a:t>环有两个主要优点：锁相环的工作频率为平方环工作频率的</a:t>
            </a:r>
            <a:r>
              <a:rPr lang="en-US" altLang="zh-CN" dirty="0">
                <a:latin typeface="Times New Roman" panose="02020603050405020304" pitchFamily="18" charset="0"/>
                <a:sym typeface="+mn-ea"/>
              </a:rPr>
              <a:t>1/2</a:t>
            </a:r>
            <a:r>
              <a:rPr lang="zh-CN" altLang="en-US" dirty="0">
                <a:latin typeface="Times New Roman" panose="02020603050405020304" pitchFamily="18" charset="0"/>
                <a:sym typeface="+mn-ea"/>
              </a:rPr>
              <a:t>；在高数据率和高中频的情况下，制作容易。此外，当环路锁定后，</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e</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，所以该电路得到较广泛的应用。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659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宋体" panose="02010600030101010101" pitchFamily="2" charset="-122"/>
                <a:sym typeface="+mn-ea"/>
              </a:rPr>
              <a:t>7.MSK</a:t>
            </a:r>
            <a:r>
              <a:rPr lang="zh-CN" altLang="en-US" b="1" dirty="0">
                <a:latin typeface="宋体" panose="02010600030101010101" pitchFamily="2" charset="-122"/>
                <a:sym typeface="+mn-ea"/>
              </a:rPr>
              <a:t>信号的性能</a:t>
            </a:r>
            <a:r>
              <a:rPr lang="zh-CN" altLang="en-US" b="1" dirty="0">
                <a:latin typeface="宋体" panose="02010600030101010101" pitchFamily="2" charset="-122"/>
              </a:rPr>
              <a:t/>
            </a:r>
            <a:br>
              <a:rPr lang="zh-CN" altLang="en-US" b="1" dirty="0">
                <a:latin typeface="宋体" panose="02010600030101010101" pitchFamily="2" charset="-122"/>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功率谱密度</a:t>
            </a:r>
            <a:r>
              <a:rPr lang="zh-CN" altLang="en-US" dirty="0">
                <a:latin typeface="宋体" panose="02010600030101010101" pitchFamily="2" charset="-122"/>
              </a:rPr>
              <a:t/>
            </a:r>
            <a:br>
              <a:rPr lang="zh-CN" altLang="en-US" dirty="0">
                <a:latin typeface="宋体" panose="02010600030101010101" pitchFamily="2" charset="-122"/>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MSK</a:t>
            </a:r>
            <a:r>
              <a:rPr lang="zh-CN" altLang="en-US" dirty="0">
                <a:latin typeface="宋体" panose="02010600030101010101" pitchFamily="2" charset="-122"/>
                <a:sym typeface="+mn-ea"/>
              </a:rPr>
              <a:t>信号不仅具有恒包络和连续相位的优点，而且功率谱密度特性也优于一般的数字调制器。下面分别列出</a:t>
            </a:r>
            <a:r>
              <a:rPr lang="en-US" altLang="zh-CN" dirty="0">
                <a:latin typeface="Times New Roman" panose="02020603050405020304" pitchFamily="18" charset="0"/>
                <a:sym typeface="+mn-ea"/>
              </a:rPr>
              <a:t>MSK</a:t>
            </a:r>
            <a:r>
              <a:rPr lang="zh-CN" altLang="en-US" dirty="0">
                <a:latin typeface="宋体" panose="02010600030101010101" pitchFamily="2" charset="-122"/>
                <a:sym typeface="+mn-ea"/>
              </a:rPr>
              <a:t>信号和</a:t>
            </a:r>
            <a:r>
              <a:rPr lang="en-US" altLang="zh-CN" dirty="0">
                <a:latin typeface="Times New Roman" panose="02020603050405020304" pitchFamily="18" charset="0"/>
                <a:sym typeface="+mn-ea"/>
              </a:rPr>
              <a:t>QPSK</a:t>
            </a:r>
            <a:r>
              <a:rPr lang="zh-CN" altLang="en-US" dirty="0">
                <a:latin typeface="宋体" panose="02010600030101010101" pitchFamily="2" charset="-122"/>
                <a:sym typeface="+mn-ea"/>
              </a:rPr>
              <a:t>信号功率谱密度的表达式，以作比较。</a:t>
            </a:r>
            <a:endParaRPr lang="zh-CN" altLang="zh-CN"/>
          </a:p>
        </p:txBody>
      </p:sp>
      <p:sp>
        <p:nvSpPr>
          <p:cNvPr id="46694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895475" y="3487420"/>
            <a:ext cx="5800090" cy="224599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它们的功率谱密度曲线如图</a:t>
            </a:r>
            <a:r>
              <a:rPr lang="en-US" altLang="zh-CN" dirty="0">
                <a:latin typeface="Times New Roman" panose="02020603050405020304" pitchFamily="18" charset="0"/>
                <a:sym typeface="+mn-ea"/>
              </a:rPr>
              <a:t>4-29</a:t>
            </a:r>
            <a:r>
              <a:rPr lang="zh-CN" altLang="en-US" dirty="0">
                <a:latin typeface="Times New Roman" panose="02020603050405020304" pitchFamily="18" charset="0"/>
                <a:sym typeface="+mn-ea"/>
              </a:rPr>
              <a:t>所示。</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信号的主瓣比较宽，第一个零点在</a:t>
            </a:r>
            <a:r>
              <a:rPr lang="en-US" altLang="zh-CN" dirty="0">
                <a:latin typeface="Times New Roman" panose="02020603050405020304" pitchFamily="18" charset="0"/>
                <a:sym typeface="+mn-ea"/>
              </a:rPr>
              <a:t>0.75/</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处，第一旁瓣峰值比主瓣低约</a:t>
            </a:r>
            <a:r>
              <a:rPr lang="en-US" altLang="zh-CN" dirty="0">
                <a:latin typeface="Times New Roman" panose="02020603050405020304" pitchFamily="18" charset="0"/>
                <a:sym typeface="+mn-ea"/>
              </a:rPr>
              <a:t>23dB</a:t>
            </a:r>
            <a:r>
              <a:rPr lang="zh-CN" altLang="en-US" dirty="0">
                <a:latin typeface="Times New Roman" panose="02020603050405020304" pitchFamily="18" charset="0"/>
                <a:sym typeface="+mn-ea"/>
              </a:rPr>
              <a:t>，旁瓣下降比较快。</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信号的主瓣比较窄，第一个零点在</a:t>
            </a:r>
            <a:r>
              <a:rPr lang="en-US" altLang="zh-CN" dirty="0">
                <a:latin typeface="Times New Roman" panose="02020603050405020304" pitchFamily="18" charset="0"/>
                <a:sym typeface="+mn-ea"/>
              </a:rPr>
              <a:t>0.5/</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处</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旁瓣下降比</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要慢，</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调制方式已在一些通信系统中得到应用。但是，就移动通信系统而言，通常要在</a:t>
            </a:r>
            <a:r>
              <a:rPr lang="en-US" altLang="zh-CN" dirty="0">
                <a:latin typeface="Times New Roman" panose="02020603050405020304" pitchFamily="18" charset="0"/>
                <a:sym typeface="+mn-ea"/>
              </a:rPr>
              <a:t>25kHz</a:t>
            </a:r>
            <a:r>
              <a:rPr lang="zh-CN" altLang="en-US" dirty="0">
                <a:latin typeface="Times New Roman" panose="02020603050405020304" pitchFamily="18" charset="0"/>
                <a:sym typeface="+mn-ea"/>
              </a:rPr>
              <a:t>的信道间隔中传输</a:t>
            </a:r>
            <a:r>
              <a:rPr lang="en-US" altLang="zh-CN" dirty="0">
                <a:latin typeface="Times New Roman" panose="02020603050405020304" pitchFamily="18" charset="0"/>
                <a:sym typeface="+mn-ea"/>
              </a:rPr>
              <a:t>16kb/s</a:t>
            </a:r>
            <a:r>
              <a:rPr lang="zh-CN" altLang="en-US" dirty="0">
                <a:latin typeface="Times New Roman" panose="02020603050405020304" pitchFamily="18" charset="0"/>
                <a:sym typeface="+mn-ea"/>
              </a:rPr>
              <a:t>的数字信号，邻道辐射功率要求低于</a:t>
            </a:r>
            <a:r>
              <a:rPr lang="en-US" altLang="zh-CN" dirty="0">
                <a:latin typeface="Times New Roman" panose="02020603050405020304" pitchFamily="18" charset="0"/>
                <a:sym typeface="+mn-ea"/>
              </a:rPr>
              <a:t>-80</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-70dB</a:t>
            </a:r>
            <a:r>
              <a:rPr lang="zh-CN" altLang="en-US" dirty="0">
                <a:latin typeface="Times New Roman" panose="02020603050405020304" pitchFamily="18" charset="0"/>
                <a:sym typeface="+mn-ea"/>
              </a:rPr>
              <a:t>，显然</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信号不能满足。而另一种数字调制方式</a:t>
            </a:r>
            <a:r>
              <a:rPr lang="en-US" altLang="zh-CN" dirty="0">
                <a:latin typeface="Times New Roman" panose="02020603050405020304" pitchFamily="18" charset="0"/>
                <a:sym typeface="+mn-ea"/>
              </a:rPr>
              <a:t>GMSK</a:t>
            </a:r>
            <a:r>
              <a:rPr lang="zh-CN" altLang="en-US" dirty="0">
                <a:latin typeface="Times New Roman" panose="02020603050405020304" pitchFamily="18" charset="0"/>
                <a:sym typeface="+mn-ea"/>
              </a:rPr>
              <a:t>能很好地满足要求。</a:t>
            </a:r>
            <a:endParaRPr lang="zh-CN" altLang="zh-CN"/>
          </a:p>
        </p:txBody>
      </p:sp>
      <p:sp>
        <p:nvSpPr>
          <p:cNvPr id="4679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endParaRPr lang="zh-CN" altLang="zh-CN"/>
          </a:p>
        </p:txBody>
      </p:sp>
      <p:sp>
        <p:nvSpPr>
          <p:cNvPr id="468995"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4-29  MSK</a:t>
            </a:r>
            <a:r>
              <a:rPr lang="zh-CN" altLang="en-US" dirty="0">
                <a:latin typeface="Times New Roman" panose="02020603050405020304" pitchFamily="18" charset="0"/>
                <a:sym typeface="+mn-ea"/>
              </a:rPr>
              <a:t>信号和</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信号功率谱密度</a:t>
            </a:r>
            <a:endParaRPr lang="zh-CN" altLang="zh-CN"/>
          </a:p>
        </p:txBody>
      </p:sp>
      <p:pic>
        <p:nvPicPr>
          <p:cNvPr id="99331" name="Picture 8" descr="4-29"/>
          <p:cNvPicPr>
            <a:picLocks noChangeAspect="1"/>
          </p:cNvPicPr>
          <p:nvPr/>
        </p:nvPicPr>
        <p:blipFill>
          <a:blip r:embed="rId2"/>
          <a:stretch>
            <a:fillRect/>
          </a:stretch>
        </p:blipFill>
        <p:spPr>
          <a:xfrm>
            <a:off x="2381250" y="1196975"/>
            <a:ext cx="4381500" cy="4286250"/>
          </a:xfrm>
          <a:prstGeom prst="rect">
            <a:avLst/>
          </a:prstGeom>
          <a:noFill/>
          <a:ln w="9525">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2) </a:t>
            </a:r>
            <a:r>
              <a:rPr lang="zh-CN" altLang="en-US" dirty="0">
                <a:latin typeface="Times New Roman" panose="02020603050405020304" pitchFamily="18" charset="0"/>
                <a:sym typeface="+mn-ea"/>
              </a:rPr>
              <a:t>误比特率性能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t>
            </a:r>
            <a:r>
              <a:rPr lang="zh-CN" altLang="en-US" dirty="0">
                <a:latin typeface="Times New Roman" panose="02020603050405020304" pitchFamily="18" charset="0"/>
                <a:sym typeface="+mn-ea"/>
              </a:rPr>
              <a:t>在高斯加性白噪声</a:t>
            </a:r>
            <a:r>
              <a:rPr lang="en-US" altLang="zh-CN" dirty="0">
                <a:latin typeface="Times New Roman" panose="02020603050405020304" pitchFamily="18" charset="0"/>
                <a:sym typeface="+mn-ea"/>
              </a:rPr>
              <a:t>(AWGN)</a:t>
            </a:r>
            <a:r>
              <a:rPr lang="zh-CN" altLang="en-US" dirty="0">
                <a:latin typeface="Times New Roman" panose="02020603050405020304" pitchFamily="18" charset="0"/>
                <a:sym typeface="+mn-ea"/>
              </a:rPr>
              <a:t>信道下， </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信号的误比特率为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70019" name="Rectangle 3"/>
          <p:cNvSpPr>
            <a:spLocks noGrp="1" noChangeArrowheads="1"/>
          </p:cNvSpPr>
          <p:nvPr>
            <p:ph type="body" idx="1"/>
          </p:nvPr>
        </p:nvSpPr>
        <p:spPr/>
        <p:txBody>
          <a:bodyPr/>
          <a:lstStyle/>
          <a:p>
            <a:endParaRPr lang="zh-CN" altLang="zh-CN"/>
          </a:p>
        </p:txBody>
      </p:sp>
      <p:graphicFrame>
        <p:nvGraphicFramePr>
          <p:cNvPr id="100356" name="Object 6"/>
          <p:cNvGraphicFramePr>
            <a:graphicFrameLocks noChangeAspect="1"/>
          </p:cNvGraphicFramePr>
          <p:nvPr/>
        </p:nvGraphicFramePr>
        <p:xfrm>
          <a:off x="2785745" y="2981325"/>
          <a:ext cx="2760980" cy="1306830"/>
        </p:xfrm>
        <a:graphic>
          <a:graphicData uri="http://schemas.openxmlformats.org/presentationml/2006/ole">
            <mc:AlternateContent xmlns:mc="http://schemas.openxmlformats.org/markup-compatibility/2006">
              <mc:Choice xmlns:v="urn:schemas-microsoft-com:vml" Requires="v">
                <p:oleObj spid="_x0000_s27651" r:id="rId3" imgW="965200" imgH="457200" progId="Equation.3">
                  <p:embed/>
                </p:oleObj>
              </mc:Choice>
              <mc:Fallback>
                <p:oleObj r:id="rId3" imgW="965200" imgH="457200" progId="Equation.3">
                  <p:embed/>
                  <p:pic>
                    <p:nvPicPr>
                      <p:cNvPr id="0" name="图片 3174"/>
                      <p:cNvPicPr/>
                      <p:nvPr/>
                    </p:nvPicPr>
                    <p:blipFill>
                      <a:blip r:embed="rId4"/>
                      <a:stretch>
                        <a:fillRect/>
                      </a:stretch>
                    </p:blipFill>
                    <p:spPr>
                      <a:xfrm>
                        <a:off x="2785745" y="2981325"/>
                        <a:ext cx="2760980" cy="1306830"/>
                      </a:xfrm>
                      <a:prstGeom prst="rect">
                        <a:avLst/>
                      </a:prstGeom>
                      <a:noFill/>
                      <a:ln w="38100">
                        <a:noFill/>
                        <a:miter/>
                      </a:ln>
                    </p:spPr>
                  </p:pic>
                </p:oleObj>
              </mc:Fallback>
            </mc:AlternateContent>
          </a:graphicData>
        </a:graphic>
      </p:graphicFrame>
      <p:sp>
        <p:nvSpPr>
          <p:cNvPr id="100357" name="Text Box 7"/>
          <p:cNvSpPr txBox="1"/>
          <p:nvPr/>
        </p:nvSpPr>
        <p:spPr>
          <a:xfrm>
            <a:off x="6703695" y="3406775"/>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(4-103)</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4.3.2  </a:t>
            </a:r>
            <a:r>
              <a:rPr lang="zh-CN" altLang="en-US" b="1" dirty="0">
                <a:latin typeface="Times New Roman" panose="02020603050405020304" pitchFamily="18" charset="0"/>
                <a:sym typeface="+mn-ea"/>
              </a:rPr>
              <a:t>高斯滤波最小移频键控</a:t>
            </a:r>
            <a:r>
              <a:rPr lang="en-US" altLang="zh-CN" b="1" dirty="0">
                <a:latin typeface="Times New Roman" panose="02020603050405020304" pitchFamily="18" charset="0"/>
                <a:sym typeface="+mn-ea"/>
              </a:rPr>
              <a:t>GMSK</a:t>
            </a:r>
            <a:br>
              <a:rPr lang="en-US" altLang="zh-CN" b="1" dirty="0">
                <a:latin typeface="Times New Roman" panose="02020603050405020304" pitchFamily="18" charset="0"/>
                <a:sym typeface="+mn-ea"/>
              </a:rPr>
            </a:br>
            <a:r>
              <a:rPr lang="zh-CN" altLang="en-US" b="1" dirty="0">
                <a:latin typeface="Times New Roman" panose="02020603050405020304" pitchFamily="18" charset="0"/>
                <a:sym typeface="+mn-ea"/>
              </a:rPr>
              <a:t>　　</a:t>
            </a:r>
            <a:r>
              <a:rPr lang="en-US" altLang="zh-CN" b="1" dirty="0">
                <a:latin typeface="Times New Roman" panose="02020603050405020304" pitchFamily="18" charset="0"/>
                <a:sym typeface="+mn-ea"/>
              </a:rPr>
              <a:t>1. GMSK</a:t>
            </a:r>
            <a:r>
              <a:rPr lang="zh-CN" altLang="en-US" b="1" dirty="0">
                <a:latin typeface="Times New Roman" panose="02020603050405020304" pitchFamily="18" charset="0"/>
                <a:sym typeface="+mn-ea"/>
              </a:rPr>
              <a:t>信号的基本原理</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实现</a:t>
            </a:r>
            <a:r>
              <a:rPr lang="en-US" altLang="zh-CN" dirty="0">
                <a:latin typeface="Times New Roman" panose="02020603050405020304" pitchFamily="18" charset="0"/>
                <a:sym typeface="+mn-ea"/>
              </a:rPr>
              <a:t>GMSK</a:t>
            </a:r>
            <a:r>
              <a:rPr lang="zh-CN" altLang="en-US" dirty="0">
                <a:latin typeface="Times New Roman" panose="02020603050405020304" pitchFamily="18" charset="0"/>
                <a:sym typeface="+mn-ea"/>
              </a:rPr>
              <a:t>信号的调制</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关键是设计性能良好的高斯低通滤波器</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它必须具有如下特性</a:t>
            </a:r>
            <a:r>
              <a:rPr lang="en-US" altLang="zh-CN" dirty="0">
                <a:latin typeface="Times New Roman" panose="02020603050405020304" pitchFamily="18" charset="0"/>
                <a:sym typeface="+mn-ea"/>
              </a:rPr>
              <a:t>: </a:t>
            </a:r>
            <a:r>
              <a:rPr lang="en-US" altLang="zh-CN" dirty="0">
                <a:latin typeface="Times New Roman" panose="02020603050405020304" pitchFamily="18" charset="0"/>
              </a:rPr>
              <a:t/>
            </a:r>
            <a:br>
              <a:rPr lang="en-US" altLang="zh-CN" dirty="0">
                <a:latin typeface="Times New Roman" panose="02020603050405020304" pitchFamily="18" charset="0"/>
              </a:rPr>
            </a:br>
            <a:r>
              <a:rPr lang="en-US" altLang="zh-CN" dirty="0">
                <a:latin typeface="Times New Roman" panose="02020603050405020304" pitchFamily="18" charset="0"/>
                <a:sym typeface="+mn-ea"/>
              </a:rPr>
              <a:t>        (1) </a:t>
            </a:r>
            <a:r>
              <a:rPr lang="zh-CN" altLang="en-US" dirty="0">
                <a:latin typeface="Times New Roman" panose="02020603050405020304" pitchFamily="18" charset="0"/>
                <a:sym typeface="+mn-ea"/>
              </a:rPr>
              <a:t>有良好的窄带和尖锐的截止特性</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以滤除基带信号中的高频成分。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(2) </a:t>
            </a:r>
            <a:r>
              <a:rPr lang="zh-CN" altLang="en-US" dirty="0">
                <a:latin typeface="Times New Roman" panose="02020603050405020304" pitchFamily="18" charset="0"/>
                <a:sym typeface="+mn-ea"/>
              </a:rPr>
              <a:t>脉冲响应过冲量应尽可能小</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防止已调波瞬时频偏过大。</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(3) </a:t>
            </a:r>
            <a:r>
              <a:rPr lang="zh-CN" altLang="en-US" dirty="0">
                <a:latin typeface="Times New Roman" panose="02020603050405020304" pitchFamily="18" charset="0"/>
                <a:sym typeface="+mn-ea"/>
              </a:rPr>
              <a:t>输出脉冲响应曲线的面积对应的相位为</a:t>
            </a:r>
            <a:r>
              <a:rPr lang="en-US" altLang="zh-CN" dirty="0">
                <a:latin typeface="Times New Roman" panose="02020603050405020304" pitchFamily="18" charset="0"/>
                <a:sym typeface="+mn-ea"/>
              </a:rPr>
              <a:t>π/2, </a:t>
            </a:r>
            <a:r>
              <a:rPr lang="zh-CN" altLang="en-US" dirty="0">
                <a:latin typeface="Times New Roman" panose="02020603050405020304" pitchFamily="18" charset="0"/>
                <a:sym typeface="+mn-ea"/>
              </a:rPr>
              <a:t>使调制系数为</a:t>
            </a:r>
            <a:r>
              <a:rPr lang="en-US" altLang="zh-CN" dirty="0">
                <a:latin typeface="Times New Roman" panose="02020603050405020304" pitchFamily="18" charset="0"/>
                <a:sym typeface="+mn-ea"/>
              </a:rPr>
              <a:t>1/2</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b="1" dirty="0">
              <a:latin typeface="Times New Roman" panose="02020603050405020304" pitchFamily="18" charset="0"/>
              <a:sym typeface="+mn-ea"/>
            </a:endParaRPr>
          </a:p>
        </p:txBody>
      </p:sp>
      <p:sp>
        <p:nvSpPr>
          <p:cNvPr id="4710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满足这些特性的高斯低通滤波器的频率传输函数</a:t>
            </a:r>
            <a:r>
              <a:rPr lang="en-US" altLang="zh-CN" i="1" dirty="0">
                <a:latin typeface="Times New Roman" panose="02020603050405020304" pitchFamily="18" charset="0"/>
                <a:sym typeface="+mn-ea"/>
              </a:rPr>
              <a:t>H</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f</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a:t>
            </a:r>
            <a:endParaRPr lang="zh-CN" altLang="zh-CN"/>
          </a:p>
        </p:txBody>
      </p:sp>
      <p:sp>
        <p:nvSpPr>
          <p:cNvPr id="472067" name="Rectangle 3"/>
          <p:cNvSpPr>
            <a:spLocks noGrp="1" noChangeArrowheads="1"/>
          </p:cNvSpPr>
          <p:nvPr>
            <p:ph type="body" idx="1"/>
          </p:nvPr>
        </p:nvSpPr>
        <p:spPr/>
        <p:txBody>
          <a:bodyPr/>
          <a:lstStyle/>
          <a:p>
            <a:endParaRPr lang="zh-CN" altLang="zh-CN"/>
          </a:p>
        </p:txBody>
      </p:sp>
      <p:graphicFrame>
        <p:nvGraphicFramePr>
          <p:cNvPr id="102403" name="Object 5"/>
          <p:cNvGraphicFramePr>
            <a:graphicFrameLocks noChangeAspect="1"/>
          </p:cNvGraphicFramePr>
          <p:nvPr/>
        </p:nvGraphicFramePr>
        <p:xfrm>
          <a:off x="2249170" y="1678940"/>
          <a:ext cx="3962400" cy="644525"/>
        </p:xfrm>
        <a:graphic>
          <a:graphicData uri="http://schemas.openxmlformats.org/presentationml/2006/ole">
            <mc:AlternateContent xmlns:mc="http://schemas.openxmlformats.org/markup-compatibility/2006">
              <mc:Choice xmlns:v="urn:schemas-microsoft-com:vml" Requires="v">
                <p:oleObj spid="_x0000_s28679" r:id="rId3" imgW="1282700" imgH="228600" progId="Equation.3">
                  <p:embed/>
                </p:oleObj>
              </mc:Choice>
              <mc:Fallback>
                <p:oleObj r:id="rId3" imgW="1282700" imgH="228600" progId="Equation.3">
                  <p:embed/>
                  <p:pic>
                    <p:nvPicPr>
                      <p:cNvPr id="0" name="图片 3175"/>
                      <p:cNvPicPr/>
                      <p:nvPr/>
                    </p:nvPicPr>
                    <p:blipFill>
                      <a:blip r:embed="rId4"/>
                      <a:stretch>
                        <a:fillRect/>
                      </a:stretch>
                    </p:blipFill>
                    <p:spPr>
                      <a:xfrm>
                        <a:off x="2249170" y="1678940"/>
                        <a:ext cx="3962400" cy="644525"/>
                      </a:xfrm>
                      <a:prstGeom prst="rect">
                        <a:avLst/>
                      </a:prstGeom>
                      <a:noFill/>
                      <a:ln w="38100">
                        <a:noFill/>
                        <a:miter/>
                      </a:ln>
                    </p:spPr>
                  </p:pic>
                </p:oleObj>
              </mc:Fallback>
            </mc:AlternateContent>
          </a:graphicData>
        </a:graphic>
      </p:graphicFrame>
      <p:sp>
        <p:nvSpPr>
          <p:cNvPr id="102408" name="Text Box 10"/>
          <p:cNvSpPr txBox="1"/>
          <p:nvPr/>
        </p:nvSpPr>
        <p:spPr>
          <a:xfrm>
            <a:off x="7110095" y="1720215"/>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(4-104)</a:t>
            </a:r>
          </a:p>
        </p:txBody>
      </p:sp>
      <p:sp>
        <p:nvSpPr>
          <p:cNvPr id="102404" name="Text Box 6"/>
          <p:cNvSpPr txBox="1"/>
          <p:nvPr/>
        </p:nvSpPr>
        <p:spPr>
          <a:xfrm>
            <a:off x="838200" y="2679700"/>
            <a:ext cx="8305800" cy="2136775"/>
          </a:xfrm>
          <a:prstGeom prst="rect">
            <a:avLst/>
          </a:prstGeom>
          <a:noFill/>
          <a:ln w="9525">
            <a:noFill/>
          </a:ln>
        </p:spPr>
        <p:txBody>
          <a:bodyPr>
            <a:spAutoFit/>
          </a:bodyPr>
          <a:lstStyle/>
          <a:p>
            <a:pPr algn="just" eaLnBrk="1" hangingPunct="1">
              <a:lnSpc>
                <a:spcPct val="140000"/>
              </a:lnSpc>
              <a:spcBef>
                <a:spcPct val="50000"/>
              </a:spcBef>
            </a:pPr>
            <a:r>
              <a:rPr lang="zh-CN" altLang="en-US" dirty="0">
                <a:latin typeface="Times New Roman" panose="02020603050405020304" pitchFamily="18" charset="0"/>
              </a:rPr>
              <a:t>式中</a:t>
            </a:r>
            <a:r>
              <a:rPr lang="en-US" altLang="zh-CN" dirty="0">
                <a:latin typeface="Times New Roman" panose="02020603050405020304" pitchFamily="18" charset="0"/>
              </a:rPr>
              <a:t>,</a:t>
            </a:r>
            <a:r>
              <a:rPr lang="en-US" altLang="zh-CN" i="1" dirty="0">
                <a:latin typeface="Times New Roman" panose="02020603050405020304" pitchFamily="18" charset="0"/>
              </a:rPr>
              <a:t>α</a:t>
            </a:r>
            <a:r>
              <a:rPr lang="zh-CN" altLang="en-US" dirty="0">
                <a:latin typeface="Times New Roman" panose="02020603050405020304" pitchFamily="18" charset="0"/>
              </a:rPr>
              <a:t>是与滤波器</a:t>
            </a:r>
            <a:r>
              <a:rPr lang="en-US" altLang="zh-CN" dirty="0">
                <a:latin typeface="Times New Roman" panose="02020603050405020304" pitchFamily="18" charset="0"/>
              </a:rPr>
              <a:t>3 dB</a:t>
            </a:r>
            <a:r>
              <a:rPr lang="zh-CN" altLang="en-US" dirty="0">
                <a:latin typeface="Times New Roman" panose="02020603050405020304" pitchFamily="18" charset="0"/>
              </a:rPr>
              <a:t>带宽</a:t>
            </a:r>
            <a:r>
              <a:rPr lang="en-US" altLang="zh-CN" i="1" dirty="0">
                <a:latin typeface="Times New Roman" panose="02020603050405020304" pitchFamily="18" charset="0"/>
              </a:rPr>
              <a:t>B</a:t>
            </a:r>
            <a:r>
              <a:rPr lang="en-US" altLang="zh-CN" baseline="-25000" dirty="0">
                <a:latin typeface="Times New Roman" panose="02020603050405020304" pitchFamily="18" charset="0"/>
              </a:rPr>
              <a:t>b</a:t>
            </a:r>
            <a:r>
              <a:rPr lang="zh-CN" altLang="en-US" dirty="0">
                <a:latin typeface="Times New Roman" panose="02020603050405020304" pitchFamily="18" charset="0"/>
              </a:rPr>
              <a:t>有关的一个系数，选择不同的</a:t>
            </a:r>
            <a:r>
              <a:rPr lang="en-US" altLang="zh-CN" i="1" dirty="0">
                <a:latin typeface="Times New Roman" panose="02020603050405020304" pitchFamily="18" charset="0"/>
              </a:rPr>
              <a:t>α</a:t>
            </a:r>
            <a:r>
              <a:rPr lang="zh-CN" altLang="en-US" dirty="0">
                <a:latin typeface="Times New Roman" panose="02020603050405020304" pitchFamily="18" charset="0"/>
              </a:rPr>
              <a:t>，滤波器的特性随之而改变。通常将高斯低通滤波器的传输函数值为              时的滤波器带宽，定义为滤波器的</a:t>
            </a:r>
            <a:r>
              <a:rPr lang="en-US" altLang="zh-CN" dirty="0">
                <a:latin typeface="Times New Roman" panose="02020603050405020304" pitchFamily="18" charset="0"/>
              </a:rPr>
              <a:t>3 dB</a:t>
            </a:r>
            <a:r>
              <a:rPr lang="zh-CN" altLang="en-US" dirty="0">
                <a:latin typeface="Times New Roman" panose="02020603050405020304" pitchFamily="18" charset="0"/>
              </a:rPr>
              <a:t>带宽， 即： </a:t>
            </a:r>
          </a:p>
        </p:txBody>
      </p:sp>
      <p:graphicFrame>
        <p:nvGraphicFramePr>
          <p:cNvPr id="102405" name="Object 7"/>
          <p:cNvGraphicFramePr>
            <a:graphicFrameLocks noChangeAspect="1"/>
          </p:cNvGraphicFramePr>
          <p:nvPr/>
        </p:nvGraphicFramePr>
        <p:xfrm>
          <a:off x="1963420" y="3852545"/>
          <a:ext cx="831850" cy="473075"/>
        </p:xfrm>
        <a:graphic>
          <a:graphicData uri="http://schemas.openxmlformats.org/presentationml/2006/ole">
            <mc:AlternateContent xmlns:mc="http://schemas.openxmlformats.org/markup-compatibility/2006">
              <mc:Choice xmlns:v="urn:schemas-microsoft-com:vml" Requires="v">
                <p:oleObj spid="_x0000_s28680" r:id="rId5" imgW="381000" imgH="215900" progId="Equation.3">
                  <p:embed/>
                </p:oleObj>
              </mc:Choice>
              <mc:Fallback>
                <p:oleObj r:id="rId5" imgW="381000" imgH="215900" progId="Equation.3">
                  <p:embed/>
                  <p:pic>
                    <p:nvPicPr>
                      <p:cNvPr id="0" name="图片 3176"/>
                      <p:cNvPicPr/>
                      <p:nvPr/>
                    </p:nvPicPr>
                    <p:blipFill>
                      <a:blip r:embed="rId6"/>
                      <a:stretch>
                        <a:fillRect/>
                      </a:stretch>
                    </p:blipFill>
                    <p:spPr>
                      <a:xfrm>
                        <a:off x="1963420" y="3852545"/>
                        <a:ext cx="831850" cy="473075"/>
                      </a:xfrm>
                      <a:prstGeom prst="rect">
                        <a:avLst/>
                      </a:prstGeom>
                      <a:noFill/>
                      <a:ln w="38100">
                        <a:noFill/>
                        <a:miter/>
                      </a:ln>
                    </p:spPr>
                  </p:pic>
                </p:oleObj>
              </mc:Fallback>
            </mc:AlternateContent>
          </a:graphicData>
        </a:graphic>
      </p:graphicFrame>
      <p:graphicFrame>
        <p:nvGraphicFramePr>
          <p:cNvPr id="102406" name="Object 8"/>
          <p:cNvGraphicFramePr>
            <a:graphicFrameLocks noChangeAspect="1"/>
          </p:cNvGraphicFramePr>
          <p:nvPr/>
        </p:nvGraphicFramePr>
        <p:xfrm>
          <a:off x="2668905" y="4606290"/>
          <a:ext cx="2781300" cy="1007745"/>
        </p:xfrm>
        <a:graphic>
          <a:graphicData uri="http://schemas.openxmlformats.org/presentationml/2006/ole">
            <mc:AlternateContent xmlns:mc="http://schemas.openxmlformats.org/markup-compatibility/2006">
              <mc:Choice xmlns:v="urn:schemas-microsoft-com:vml" Requires="v">
                <p:oleObj spid="_x0000_s28681" r:id="rId7" imgW="1155700" imgH="419100" progId="Equation.3">
                  <p:embed/>
                </p:oleObj>
              </mc:Choice>
              <mc:Fallback>
                <p:oleObj r:id="rId7" imgW="1155700" imgH="419100" progId="Equation.3">
                  <p:embed/>
                  <p:pic>
                    <p:nvPicPr>
                      <p:cNvPr id="0" name="图片 3177"/>
                      <p:cNvPicPr/>
                      <p:nvPr/>
                    </p:nvPicPr>
                    <p:blipFill>
                      <a:blip r:embed="rId8"/>
                      <a:stretch>
                        <a:fillRect/>
                      </a:stretch>
                    </p:blipFill>
                    <p:spPr>
                      <a:xfrm>
                        <a:off x="2668905" y="4606290"/>
                        <a:ext cx="2781300" cy="1007745"/>
                      </a:xfrm>
                      <a:prstGeom prst="rect">
                        <a:avLst/>
                      </a:prstGeom>
                      <a:noFill/>
                      <a:ln w="38100">
                        <a:noFill/>
                        <a:miter/>
                      </a:ln>
                    </p:spPr>
                  </p:pic>
                </p:oleObj>
              </mc:Fallback>
            </mc:AlternateContent>
          </a:graphicData>
        </a:graphic>
      </p:graphicFrame>
      <p:sp>
        <p:nvSpPr>
          <p:cNvPr id="102409" name="Text Box 11"/>
          <p:cNvSpPr txBox="1"/>
          <p:nvPr/>
        </p:nvSpPr>
        <p:spPr>
          <a:xfrm>
            <a:off x="6778625" y="4775835"/>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(4-105)</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根据传输函数可求出滤波器的冲激响应</a:t>
            </a:r>
            <a:r>
              <a:rPr lang="en-US" altLang="zh-CN" i="1" dirty="0">
                <a:latin typeface="Times New Roman" panose="02020603050405020304" pitchFamily="18" charset="0"/>
                <a:sym typeface="+mn-ea"/>
              </a:rPr>
              <a:t>h</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t>
            </a:r>
            <a:r>
              <a:rPr lang="zh-CN" altLang="en-US" dirty="0">
                <a:latin typeface="Times New Roman" panose="02020603050405020304" pitchFamily="18" charset="0"/>
                <a:sym typeface="+mn-ea"/>
              </a:rPr>
              <a:t>当</a:t>
            </a:r>
            <a:r>
              <a:rPr lang="en-US" altLang="zh-CN" dirty="0">
                <a:latin typeface="Times New Roman" panose="02020603050405020304" pitchFamily="18" charset="0"/>
                <a:sym typeface="+mn-ea"/>
              </a:rPr>
              <a:t>3 dB</a:t>
            </a:r>
            <a:r>
              <a:rPr lang="zh-CN" altLang="en-US" dirty="0">
                <a:latin typeface="Times New Roman" panose="02020603050405020304" pitchFamily="18" charset="0"/>
                <a:sym typeface="+mn-ea"/>
              </a:rPr>
              <a:t>带宽增大时，滤波器的传输函数随之变宽， 而冲激响应函数却随之变窄。 </a:t>
            </a:r>
            <a:endParaRPr lang="zh-CN" altLang="en-US" dirty="0">
              <a:latin typeface="Times New Roman" panose="02020603050405020304" pitchFamily="18" charset="0"/>
            </a:endParaRPr>
          </a:p>
        </p:txBody>
      </p:sp>
      <p:sp>
        <p:nvSpPr>
          <p:cNvPr id="473091" name="Rectangle 3"/>
          <p:cNvSpPr>
            <a:spLocks noGrp="1" noChangeArrowheads="1"/>
          </p:cNvSpPr>
          <p:nvPr>
            <p:ph type="body" idx="1"/>
          </p:nvPr>
        </p:nvSpPr>
        <p:spPr/>
        <p:txBody>
          <a:bodyPr/>
          <a:lstStyle/>
          <a:p>
            <a:endParaRPr lang="zh-CN" altLang="zh-CN"/>
          </a:p>
        </p:txBody>
      </p:sp>
      <p:graphicFrame>
        <p:nvGraphicFramePr>
          <p:cNvPr id="2" name="Object 5"/>
          <p:cNvGraphicFramePr>
            <a:graphicFrameLocks noChangeAspect="1"/>
          </p:cNvGraphicFramePr>
          <p:nvPr/>
        </p:nvGraphicFramePr>
        <p:xfrm>
          <a:off x="1128395" y="1954530"/>
          <a:ext cx="7002145" cy="1857375"/>
        </p:xfrm>
        <a:graphic>
          <a:graphicData uri="http://schemas.openxmlformats.org/presentationml/2006/ole">
            <mc:AlternateContent xmlns:mc="http://schemas.openxmlformats.org/markup-compatibility/2006">
              <mc:Choice xmlns:v="urn:schemas-microsoft-com:vml" Requires="v">
                <p:oleObj spid="_x0000_s29699" r:id="rId3" imgW="2921000" imgH="774700" progId="Equation.3">
                  <p:embed/>
                </p:oleObj>
              </mc:Choice>
              <mc:Fallback>
                <p:oleObj r:id="rId3" imgW="2921000" imgH="774700" progId="Equation.3">
                  <p:embed/>
                  <p:pic>
                    <p:nvPicPr>
                      <p:cNvPr id="0" name="图片 3178"/>
                      <p:cNvPicPr/>
                      <p:nvPr/>
                    </p:nvPicPr>
                    <p:blipFill>
                      <a:blip r:embed="rId4"/>
                      <a:stretch>
                        <a:fillRect/>
                      </a:stretch>
                    </p:blipFill>
                    <p:spPr>
                      <a:xfrm>
                        <a:off x="1128395" y="1954530"/>
                        <a:ext cx="7002145" cy="1857375"/>
                      </a:xfrm>
                      <a:prstGeom prst="rect">
                        <a:avLst/>
                      </a:prstGeom>
                      <a:noFill/>
                      <a:ln w="38100">
                        <a:noFill/>
                        <a:miter/>
                      </a:ln>
                    </p:spPr>
                  </p:pic>
                </p:oleObj>
              </mc:Fallback>
            </mc:AlternateContent>
          </a:graphicData>
        </a:graphic>
      </p:graphicFrame>
      <p:sp>
        <p:nvSpPr>
          <p:cNvPr id="4" name="Rectangle 7"/>
          <p:cNvSpPr/>
          <p:nvPr/>
        </p:nvSpPr>
        <p:spPr>
          <a:xfrm>
            <a:off x="7256145" y="3188335"/>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(4-106)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在线性调制方案中</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发射信号</a:t>
            </a:r>
            <a:r>
              <a:rPr lang="en-US" altLang="zh-CN" i="1" dirty="0">
                <a:latin typeface="Times New Roman" panose="02020603050405020304" pitchFamily="18" charset="0"/>
                <a:sym typeface="+mn-ea"/>
              </a:rPr>
              <a:t>s</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可表示如下：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372739" name="Rectangle 3"/>
          <p:cNvSpPr>
            <a:spLocks noGrp="1" noChangeArrowheads="1"/>
          </p:cNvSpPr>
          <p:nvPr>
            <p:ph type="body" idx="1"/>
          </p:nvPr>
        </p:nvSpPr>
        <p:spPr/>
        <p:txBody>
          <a:bodyPr/>
          <a:lstStyle/>
          <a:p>
            <a:endParaRPr lang="zh-CN" altLang="zh-CN"/>
          </a:p>
        </p:txBody>
      </p:sp>
      <p:graphicFrame>
        <p:nvGraphicFramePr>
          <p:cNvPr id="9220" name="Object 1030"/>
          <p:cNvGraphicFramePr>
            <a:graphicFrameLocks noChangeAspect="1"/>
          </p:cNvGraphicFramePr>
          <p:nvPr/>
        </p:nvGraphicFramePr>
        <p:xfrm>
          <a:off x="909320" y="2564130"/>
          <a:ext cx="5809615" cy="1000760"/>
        </p:xfrm>
        <a:graphic>
          <a:graphicData uri="http://schemas.openxmlformats.org/presentationml/2006/ole">
            <mc:AlternateContent xmlns:mc="http://schemas.openxmlformats.org/markup-compatibility/2006">
              <mc:Choice xmlns:v="urn:schemas-microsoft-com:vml" Requires="v">
                <p:oleObj spid="_x0000_s6147" r:id="rId3" imgW="2286000" imgH="393700" progId="Equation.3">
                  <p:embed/>
                </p:oleObj>
              </mc:Choice>
              <mc:Fallback>
                <p:oleObj r:id="rId3" imgW="2286000" imgH="393700" progId="Equation.3">
                  <p:embed/>
                  <p:pic>
                    <p:nvPicPr>
                      <p:cNvPr id="0" name="图片 3082"/>
                      <p:cNvPicPr/>
                      <p:nvPr/>
                    </p:nvPicPr>
                    <p:blipFill>
                      <a:blip r:embed="rId4"/>
                      <a:stretch>
                        <a:fillRect/>
                      </a:stretch>
                    </p:blipFill>
                    <p:spPr>
                      <a:xfrm>
                        <a:off x="909320" y="2564130"/>
                        <a:ext cx="5809615" cy="1000760"/>
                      </a:xfrm>
                      <a:prstGeom prst="rect">
                        <a:avLst/>
                      </a:prstGeom>
                      <a:noFill/>
                      <a:ln w="38100">
                        <a:noFill/>
                        <a:miter/>
                      </a:ln>
                    </p:spPr>
                  </p:pic>
                </p:oleObj>
              </mc:Fallback>
            </mc:AlternateContent>
          </a:graphicData>
        </a:graphic>
      </p:graphicFrame>
      <p:sp>
        <p:nvSpPr>
          <p:cNvPr id="9221" name="Text Box 1031"/>
          <p:cNvSpPr txBox="1"/>
          <p:nvPr/>
        </p:nvSpPr>
        <p:spPr>
          <a:xfrm>
            <a:off x="7936865" y="2295525"/>
            <a:ext cx="733425" cy="460375"/>
          </a:xfrm>
          <a:prstGeom prst="rect">
            <a:avLst/>
          </a:prstGeom>
          <a:noFill/>
          <a:ln w="9525">
            <a:noFill/>
          </a:ln>
        </p:spPr>
        <p:txBody>
          <a:bodyPr wrap="square">
            <a:spAutoFit/>
          </a:bodyPr>
          <a:lstStyle/>
          <a:p>
            <a:pPr eaLnBrk="1" hangingPunct="1"/>
            <a:r>
              <a:rPr lang="en-US" altLang="zh-CN" dirty="0">
                <a:latin typeface="Times New Roman" panose="02020603050405020304" pitchFamily="18" charset="0"/>
              </a:rPr>
              <a:t>(4-5)</a:t>
            </a:r>
          </a:p>
        </p:txBody>
      </p:sp>
      <p:sp>
        <p:nvSpPr>
          <p:cNvPr id="9222" name="Text Box 1032"/>
          <p:cNvSpPr txBox="1"/>
          <p:nvPr/>
        </p:nvSpPr>
        <p:spPr>
          <a:xfrm>
            <a:off x="7936865" y="3286125"/>
            <a:ext cx="733425" cy="460375"/>
          </a:xfrm>
          <a:prstGeom prst="rect">
            <a:avLst/>
          </a:prstGeom>
          <a:noFill/>
          <a:ln w="9525">
            <a:noFill/>
          </a:ln>
        </p:spPr>
        <p:txBody>
          <a:bodyPr wrap="square">
            <a:spAutoFit/>
          </a:bodyPr>
          <a:lstStyle/>
          <a:p>
            <a:pPr eaLnBrk="1" hangingPunct="1"/>
            <a:r>
              <a:rPr lang="en-US" altLang="zh-CN" dirty="0">
                <a:latin typeface="Times New Roman" panose="02020603050405020304" pitchFamily="18" charset="0"/>
              </a:rPr>
              <a:t>(4-6)</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endParaRPr lang="zh-CN" altLang="zh-CN"/>
          </a:p>
        </p:txBody>
      </p:sp>
      <p:sp>
        <p:nvSpPr>
          <p:cNvPr id="474115"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4-30  </a:t>
            </a:r>
            <a:r>
              <a:rPr lang="zh-CN" altLang="en-US" dirty="0">
                <a:latin typeface="Times New Roman" panose="02020603050405020304" pitchFamily="18" charset="0"/>
                <a:sym typeface="+mn-ea"/>
              </a:rPr>
              <a:t>高斯低通滤波器传输特性</a:t>
            </a:r>
            <a:endParaRPr lang="zh-CN" altLang="zh-CN"/>
          </a:p>
        </p:txBody>
      </p:sp>
      <p:pic>
        <p:nvPicPr>
          <p:cNvPr id="104451" name="Picture 8" descr="4-30"/>
          <p:cNvPicPr>
            <a:picLocks noChangeAspect="1"/>
          </p:cNvPicPr>
          <p:nvPr/>
        </p:nvPicPr>
        <p:blipFill>
          <a:blip r:embed="rId2"/>
          <a:stretch>
            <a:fillRect/>
          </a:stretch>
        </p:blipFill>
        <p:spPr>
          <a:xfrm>
            <a:off x="2376488" y="1285875"/>
            <a:ext cx="4391025" cy="4286250"/>
          </a:xfrm>
          <a:prstGeom prst="rect">
            <a:avLst/>
          </a:prstGeom>
          <a:noFill/>
          <a:ln w="9525">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endParaRPr lang="zh-CN" altLang="zh-CN"/>
          </a:p>
        </p:txBody>
      </p:sp>
      <p:sp>
        <p:nvSpPr>
          <p:cNvPr id="475139"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4-31 </a:t>
            </a:r>
            <a:r>
              <a:rPr lang="zh-CN" altLang="en-US" dirty="0">
                <a:latin typeface="Times New Roman" panose="02020603050405020304" pitchFamily="18" charset="0"/>
                <a:sym typeface="+mn-ea"/>
              </a:rPr>
              <a:t>高斯低通滤波器冲激响应</a:t>
            </a:r>
            <a:endParaRPr lang="zh-CN" altLang="zh-CN"/>
          </a:p>
        </p:txBody>
      </p:sp>
      <p:pic>
        <p:nvPicPr>
          <p:cNvPr id="105475" name="Picture 1032" descr="4-31"/>
          <p:cNvPicPr>
            <a:picLocks noChangeAspect="1"/>
          </p:cNvPicPr>
          <p:nvPr/>
        </p:nvPicPr>
        <p:blipFill>
          <a:blip r:embed="rId2"/>
          <a:stretch>
            <a:fillRect/>
          </a:stretch>
        </p:blipFill>
        <p:spPr>
          <a:xfrm>
            <a:off x="2590800" y="1285875"/>
            <a:ext cx="3962400" cy="4286250"/>
          </a:xfrm>
          <a:prstGeom prst="rect">
            <a:avLst/>
          </a:prstGeom>
          <a:noFill/>
          <a:ln w="9525">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endParaRPr lang="zh-CN" altLang="zh-CN"/>
          </a:p>
        </p:txBody>
      </p:sp>
      <p:sp>
        <p:nvSpPr>
          <p:cNvPr id="476163"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871855" y="1040765"/>
            <a:ext cx="7136130" cy="4364990"/>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zh-CN"/>
              <a:t/>
            </a:r>
            <a:br>
              <a:rPr lang="zh-CN" altLang="zh-CN"/>
            </a:br>
            <a:r>
              <a:rPr lang="zh-CN" altLang="zh-CN"/>
              <a:t>　　</a:t>
            </a:r>
            <a:r>
              <a:rPr lang="en-US" altLang="zh-CN" i="1" dirty="0">
                <a:latin typeface="Times New Roman" panose="02020603050405020304" pitchFamily="18" charset="0"/>
                <a:sym typeface="+mn-ea"/>
              </a:rPr>
              <a:t>r</a:t>
            </a:r>
            <a:r>
              <a:rPr lang="zh-CN" altLang="en-US" dirty="0">
                <a:latin typeface="Times New Roman" panose="02020603050405020304" pitchFamily="18" charset="0"/>
                <a:sym typeface="+mn-ea"/>
              </a:rPr>
              <a:t>与</a:t>
            </a:r>
            <a:r>
              <a:rPr lang="en-US" altLang="zh-CN" i="1" dirty="0">
                <a:latin typeface="Times New Roman" panose="02020603050405020304" pitchFamily="18" charset="0"/>
                <a:sym typeface="+mn-ea"/>
              </a:rPr>
              <a:t>B</a:t>
            </a:r>
            <a:r>
              <a:rPr lang="en-US" altLang="zh-CN" baseline="-25000" dirty="0">
                <a:latin typeface="Times New Roman" panose="02020603050405020304" pitchFamily="18" charset="0"/>
                <a:sym typeface="+mn-ea"/>
              </a:rPr>
              <a:t>b</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之间的关系如表</a:t>
            </a:r>
            <a:r>
              <a:rPr lang="en-US" altLang="zh-CN" dirty="0">
                <a:latin typeface="Times New Roman" panose="02020603050405020304" pitchFamily="18" charset="0"/>
                <a:sym typeface="+mn-ea"/>
              </a:rPr>
              <a:t>4-5</a:t>
            </a:r>
            <a:r>
              <a:rPr lang="zh-CN" altLang="en-US" dirty="0">
                <a:latin typeface="Times New Roman" panose="02020603050405020304" pitchFamily="18" charset="0"/>
                <a:sym typeface="+mn-ea"/>
              </a:rPr>
              <a:t>所示。从表中可以看出，在</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确定的情况下，带宽</a:t>
            </a:r>
            <a:r>
              <a:rPr lang="en-US" altLang="zh-CN" i="1" dirty="0">
                <a:latin typeface="Times New Roman" panose="02020603050405020304" pitchFamily="18" charset="0"/>
                <a:sym typeface="+mn-ea"/>
              </a:rPr>
              <a:t>B</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越窄，输出响应越宽。当</a:t>
            </a:r>
            <a:r>
              <a:rPr lang="en-US" altLang="zh-CN" i="1" dirty="0">
                <a:latin typeface="Times New Roman" panose="02020603050405020304" pitchFamily="18" charset="0"/>
                <a:sym typeface="+mn-ea"/>
              </a:rPr>
              <a:t>B</a:t>
            </a:r>
            <a:r>
              <a:rPr lang="en-US" altLang="zh-CN" baseline="-25000" dirty="0">
                <a:latin typeface="Times New Roman" panose="02020603050405020304" pitchFamily="18" charset="0"/>
                <a:sym typeface="+mn-ea"/>
              </a:rPr>
              <a:t>b</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&lt;0.25</a:t>
            </a:r>
            <a:r>
              <a:rPr lang="zh-CN" altLang="en-US" dirty="0">
                <a:latin typeface="Times New Roman" panose="02020603050405020304" pitchFamily="18" charset="0"/>
                <a:sym typeface="+mn-ea"/>
              </a:rPr>
              <a:t>时，输入宽度为</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的脉冲被展宽为</a:t>
            </a:r>
            <a:r>
              <a:rPr lang="en-US" altLang="zh-CN" dirty="0">
                <a:latin typeface="Times New Roman" panose="02020603050405020304" pitchFamily="18" charset="0"/>
                <a:sym typeface="+mn-ea"/>
              </a:rPr>
              <a:t>3</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的输出脉冲宽度，其输出将影响前后各一个码元的响应。同样，其本身也将受前后相邻码元的影响。所以输入原始数据在通过高斯型低通滤波之后，输出将会产生码间串扰</a:t>
            </a:r>
            <a:r>
              <a:rPr lang="en-US" altLang="zh-CN" dirty="0">
                <a:latin typeface="Times New Roman" panose="02020603050405020304" pitchFamily="18" charset="0"/>
                <a:sym typeface="+mn-ea"/>
              </a:rPr>
              <a:t>(ISI)</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7718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891665" y="3998595"/>
            <a:ext cx="5980430" cy="154749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2. GMSK</a:t>
            </a:r>
            <a:r>
              <a:rPr lang="zh-CN" altLang="en-US" b="1" dirty="0">
                <a:latin typeface="Times New Roman" panose="02020603050405020304" pitchFamily="18" charset="0"/>
                <a:sym typeface="+mn-ea"/>
              </a:rPr>
              <a:t>信号的相位路径</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高斯低通滤波器的输出脉冲经</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调制得到</a:t>
            </a:r>
            <a:r>
              <a:rPr lang="en-US" altLang="zh-CN" dirty="0">
                <a:latin typeface="Times New Roman" panose="02020603050405020304" pitchFamily="18" charset="0"/>
                <a:sym typeface="+mn-ea"/>
              </a:rPr>
              <a:t>GMSK</a:t>
            </a:r>
            <a:r>
              <a:rPr lang="zh-CN" altLang="en-US" dirty="0">
                <a:latin typeface="Times New Roman" panose="02020603050405020304" pitchFamily="18" charset="0"/>
                <a:sym typeface="+mn-ea"/>
              </a:rPr>
              <a:t>信号，其相位路径由脉冲形状决定，或者说在一个码元期间内，</a:t>
            </a:r>
            <a:r>
              <a:rPr lang="en-US" altLang="zh-CN" dirty="0">
                <a:latin typeface="Times New Roman" panose="02020603050405020304" pitchFamily="18" charset="0"/>
                <a:sym typeface="+mn-ea"/>
              </a:rPr>
              <a:t>GMSK</a:t>
            </a:r>
            <a:r>
              <a:rPr lang="zh-CN" altLang="en-US" dirty="0">
                <a:latin typeface="Times New Roman" panose="02020603050405020304" pitchFamily="18" charset="0"/>
                <a:sym typeface="+mn-ea"/>
              </a:rPr>
              <a:t>信号相位变化值取决于在此期间脉冲的面积，由于脉冲宽度大于</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，即相邻脉冲间出现重叠，因此在决定一个码元内脉冲面积时要考虑相邻码元的影响，为了简便，近似认为脉冲宽度为</a:t>
            </a:r>
            <a:r>
              <a:rPr lang="en-US" altLang="zh-CN" dirty="0">
                <a:latin typeface="Times New Roman" panose="02020603050405020304" pitchFamily="18" charset="0"/>
                <a:sym typeface="+mn-ea"/>
              </a:rPr>
              <a:t>3</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，脉冲波形的重叠只考虑相邻一个码元的影响。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782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与图</a:t>
            </a:r>
            <a:r>
              <a:rPr lang="en-US" altLang="zh-CN" dirty="0">
                <a:latin typeface="宋体" panose="02010600030101010101" pitchFamily="2" charset="-122"/>
                <a:sym typeface="+mn-ea"/>
              </a:rPr>
              <a:t>4-22</a:t>
            </a:r>
            <a:r>
              <a:rPr lang="zh-CN" altLang="en-US" dirty="0">
                <a:latin typeface="宋体" panose="02010600030101010101" pitchFamily="2" charset="-122"/>
                <a:sym typeface="+mn-ea"/>
              </a:rPr>
              <a:t>所示的</a:t>
            </a:r>
            <a:r>
              <a:rPr lang="en-US" altLang="zh-CN" dirty="0">
                <a:latin typeface="宋体" panose="02010600030101010101" pitchFamily="2" charset="-122"/>
                <a:sym typeface="+mn-ea"/>
              </a:rPr>
              <a:t>MSK</a:t>
            </a:r>
            <a:r>
              <a:rPr lang="zh-CN" altLang="en-US" dirty="0">
                <a:latin typeface="宋体" panose="02010600030101010101" pitchFamily="2" charset="-122"/>
                <a:sym typeface="+mn-ea"/>
              </a:rPr>
              <a:t>信号的附加相位路径图一样，当</a:t>
            </a:r>
            <a:r>
              <a:rPr lang="en-US" altLang="zh-CN" dirty="0">
                <a:latin typeface="宋体" panose="02010600030101010101" pitchFamily="2" charset="-122"/>
                <a:sym typeface="+mn-ea"/>
              </a:rPr>
              <a:t>GMSK</a:t>
            </a:r>
            <a:r>
              <a:rPr lang="zh-CN" altLang="en-US" dirty="0">
                <a:latin typeface="宋体" panose="02010600030101010101" pitchFamily="2" charset="-122"/>
                <a:sym typeface="+mn-ea"/>
              </a:rPr>
              <a:t>输入相邻三个码元为</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时，一个码元内相位增加</a:t>
            </a:r>
            <a:r>
              <a:rPr lang="en-US" altLang="zh-CN" dirty="0">
                <a:latin typeface="宋体" panose="02010600030101010101" pitchFamily="2" charset="-122"/>
                <a:sym typeface="+mn-ea"/>
              </a:rPr>
              <a:t>π/2</a:t>
            </a:r>
            <a:r>
              <a:rPr lang="zh-CN" altLang="en-US" dirty="0">
                <a:latin typeface="宋体" panose="02010600030101010101" pitchFamily="2" charset="-122"/>
                <a:sym typeface="+mn-ea"/>
              </a:rPr>
              <a:t>；当</a:t>
            </a:r>
            <a:r>
              <a:rPr lang="en-US" altLang="zh-CN" dirty="0">
                <a:latin typeface="宋体" panose="02010600030101010101" pitchFamily="2" charset="-122"/>
                <a:sym typeface="+mn-ea"/>
              </a:rPr>
              <a:t>GMSK</a:t>
            </a:r>
            <a:r>
              <a:rPr lang="zh-CN" altLang="en-US" dirty="0">
                <a:latin typeface="宋体" panose="02010600030101010101" pitchFamily="2" charset="-122"/>
                <a:sym typeface="+mn-ea"/>
              </a:rPr>
              <a:t>输入相邻三个码元为</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时，一个码元内相位减少</a:t>
            </a:r>
            <a:r>
              <a:rPr lang="en-US" altLang="zh-CN" dirty="0">
                <a:latin typeface="宋体" panose="02010600030101010101" pitchFamily="2" charset="-122"/>
                <a:sym typeface="+mn-ea"/>
              </a:rPr>
              <a:t>π/2</a:t>
            </a:r>
            <a:r>
              <a:rPr lang="zh-CN" altLang="en-US" dirty="0">
                <a:latin typeface="宋体" panose="02010600030101010101" pitchFamily="2" charset="-122"/>
                <a:sym typeface="+mn-ea"/>
              </a:rPr>
              <a:t>。在其他码流图案下，由于正负极性的抵消，迭加后脉冲波形面积比上述两种情况要小，即相位变化值小于</a:t>
            </a:r>
            <a:r>
              <a:rPr lang="en-US" altLang="zh-CN" dirty="0">
                <a:latin typeface="宋体" panose="02010600030101010101" pitchFamily="2" charset="-122"/>
                <a:sym typeface="+mn-ea"/>
              </a:rPr>
              <a:t>±π/2</a:t>
            </a:r>
            <a:r>
              <a:rPr lang="zh-CN" altLang="en-US" dirty="0">
                <a:latin typeface="宋体" panose="02010600030101010101" pitchFamily="2" charset="-122"/>
                <a:sym typeface="+mn-ea"/>
              </a:rPr>
              <a:t>。</a:t>
            </a:r>
            <a:br>
              <a:rPr lang="zh-CN" altLang="en-US" dirty="0">
                <a:latin typeface="宋体" panose="02010600030101010101" pitchFamily="2" charset="-122"/>
                <a:sym typeface="+mn-ea"/>
              </a:rPr>
            </a:br>
            <a:r>
              <a:rPr lang="zh-CN" altLang="en-US" dirty="0">
                <a:latin typeface="宋体" panose="02010600030101010101" pitchFamily="2" charset="-122"/>
                <a:sym typeface="+mn-ea"/>
              </a:rPr>
              <a:t>　　图</a:t>
            </a:r>
            <a:r>
              <a:rPr lang="en-US" altLang="zh-CN" dirty="0">
                <a:latin typeface="宋体" panose="02010600030101010101" pitchFamily="2" charset="-122"/>
                <a:sym typeface="+mn-ea"/>
              </a:rPr>
              <a:t>4-32</a:t>
            </a:r>
            <a:r>
              <a:rPr lang="zh-CN" altLang="en-US" dirty="0">
                <a:latin typeface="宋体" panose="02010600030101010101" pitchFamily="2" charset="-122"/>
                <a:sym typeface="+mn-ea"/>
              </a:rPr>
              <a:t>示出了当输入数据为</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时的</a:t>
            </a:r>
            <a:r>
              <a:rPr lang="en-US" altLang="zh-CN" dirty="0">
                <a:latin typeface="宋体" panose="02010600030101010101" pitchFamily="2" charset="-122"/>
                <a:sym typeface="+mn-ea"/>
              </a:rPr>
              <a:t>MSK</a:t>
            </a:r>
            <a:r>
              <a:rPr lang="zh-CN" altLang="en-US" dirty="0">
                <a:latin typeface="宋体" panose="02010600030101010101" pitchFamily="2" charset="-122"/>
                <a:sym typeface="+mn-ea"/>
              </a:rPr>
              <a:t>和</a:t>
            </a:r>
            <a:r>
              <a:rPr lang="en-US" altLang="zh-CN" dirty="0">
                <a:latin typeface="宋体" panose="02010600030101010101" pitchFamily="2" charset="-122"/>
                <a:sym typeface="+mn-ea"/>
              </a:rPr>
              <a:t>GMSK</a:t>
            </a:r>
            <a:r>
              <a:rPr lang="zh-CN" altLang="en-US" dirty="0">
                <a:latin typeface="宋体" panose="02010600030101010101" pitchFamily="2" charset="-122"/>
                <a:sym typeface="+mn-ea"/>
              </a:rPr>
              <a:t>信号的相位路径。由图中可见</a:t>
            </a:r>
            <a:r>
              <a:rPr lang="en-US" altLang="zh-CN" dirty="0">
                <a:latin typeface="宋体" panose="02010600030101010101" pitchFamily="2" charset="-122"/>
                <a:sym typeface="+mn-ea"/>
              </a:rPr>
              <a:t>,GMSK</a:t>
            </a:r>
            <a:r>
              <a:rPr lang="zh-CN" altLang="en-US" dirty="0">
                <a:latin typeface="宋体" panose="02010600030101010101" pitchFamily="2" charset="-122"/>
                <a:sym typeface="+mn-ea"/>
              </a:rPr>
              <a:t>信号在码元转换时刻其信号和相位不仅是连续的，而且是平滑的。这样就确保了</a:t>
            </a:r>
            <a:r>
              <a:rPr lang="en-US" altLang="zh-CN" dirty="0">
                <a:latin typeface="宋体" panose="02010600030101010101" pitchFamily="2" charset="-122"/>
                <a:sym typeface="+mn-ea"/>
              </a:rPr>
              <a:t>GMSK</a:t>
            </a:r>
            <a:r>
              <a:rPr lang="zh-CN" altLang="en-US" dirty="0">
                <a:latin typeface="宋体" panose="02010600030101010101" pitchFamily="2" charset="-122"/>
                <a:sym typeface="+mn-ea"/>
              </a:rPr>
              <a:t>信号比</a:t>
            </a:r>
            <a:r>
              <a:rPr lang="en-US" altLang="zh-CN" dirty="0">
                <a:latin typeface="Times New Roman" panose="02020603050405020304" pitchFamily="18" charset="0"/>
                <a:sym typeface="+mn-ea"/>
              </a:rPr>
              <a:t>MSK</a:t>
            </a:r>
            <a:r>
              <a:rPr lang="zh-CN" altLang="en-US" dirty="0">
                <a:latin typeface="宋体" panose="02010600030101010101" pitchFamily="2" charset="-122"/>
                <a:sym typeface="+mn-ea"/>
              </a:rPr>
              <a:t>信号具有更优良的频谱特性。</a:t>
            </a:r>
            <a:r>
              <a:rPr lang="zh-CN" altLang="en-US" dirty="0">
                <a:latin typeface="Times New Roman" panose="02020603050405020304" pitchFamily="18" charset="0"/>
                <a:sym typeface="+mn-ea"/>
              </a:rPr>
              <a:t> </a:t>
            </a:r>
            <a:br>
              <a:rPr lang="zh-CN" altLang="en-US" dirty="0">
                <a:latin typeface="Times New Roman" panose="02020603050405020304" pitchFamily="18" charset="0"/>
                <a:sym typeface="+mn-ea"/>
              </a:rPr>
            </a:br>
            <a:endParaRPr lang="zh-CN" altLang="en-US" dirty="0">
              <a:latin typeface="宋体" panose="02010600030101010101" pitchFamily="2" charset="-122"/>
              <a:sym typeface="+mn-ea"/>
            </a:endParaRPr>
          </a:p>
        </p:txBody>
      </p:sp>
      <p:sp>
        <p:nvSpPr>
          <p:cNvPr id="4792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endParaRPr lang="zh-CN" altLang="zh-CN"/>
          </a:p>
        </p:txBody>
      </p:sp>
      <p:sp>
        <p:nvSpPr>
          <p:cNvPr id="480259"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4-32  MSK</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GMSK</a:t>
            </a:r>
            <a:r>
              <a:rPr lang="zh-CN" altLang="en-US" dirty="0">
                <a:latin typeface="Times New Roman" panose="02020603050405020304" pitchFamily="18" charset="0"/>
                <a:sym typeface="+mn-ea"/>
              </a:rPr>
              <a:t>信号的相位路径</a:t>
            </a:r>
            <a:endParaRPr lang="zh-CN" altLang="zh-CN"/>
          </a:p>
        </p:txBody>
      </p:sp>
      <p:pic>
        <p:nvPicPr>
          <p:cNvPr id="110595" name="Picture 6" descr="4-32"/>
          <p:cNvPicPr>
            <a:picLocks noChangeAspect="1"/>
          </p:cNvPicPr>
          <p:nvPr/>
        </p:nvPicPr>
        <p:blipFill>
          <a:blip r:embed="rId2"/>
          <a:stretch>
            <a:fillRect/>
          </a:stretch>
        </p:blipFill>
        <p:spPr>
          <a:xfrm>
            <a:off x="1714500" y="2195513"/>
            <a:ext cx="5715000" cy="2466975"/>
          </a:xfrm>
          <a:prstGeom prst="rect">
            <a:avLst/>
          </a:prstGeom>
          <a:noFill/>
          <a:ln w="9525">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宋体" panose="02010600030101010101" pitchFamily="2" charset="-122"/>
                <a:sym typeface="+mn-ea"/>
              </a:rPr>
              <a:t>3.GMSK</a:t>
            </a:r>
            <a:r>
              <a:rPr lang="zh-CN" altLang="en-US" b="1" dirty="0">
                <a:latin typeface="宋体" panose="02010600030101010101" pitchFamily="2" charset="-122"/>
                <a:sym typeface="+mn-ea"/>
              </a:rPr>
              <a:t>信号的产生</a:t>
            </a:r>
            <a:r>
              <a:rPr lang="zh-CN" altLang="en-US" b="1" dirty="0">
                <a:latin typeface="宋体" panose="02010600030101010101" pitchFamily="2" charset="-122"/>
              </a:rPr>
              <a:t/>
            </a:r>
            <a:br>
              <a:rPr lang="zh-CN" altLang="en-US" b="1" dirty="0">
                <a:latin typeface="宋体" panose="02010600030101010101" pitchFamily="2" charset="-122"/>
              </a:rPr>
            </a:br>
            <a:r>
              <a:rPr lang="zh-CN" altLang="en-US" dirty="0">
                <a:latin typeface="宋体" panose="02010600030101010101" pitchFamily="2" charset="-122"/>
                <a:sym typeface="+mn-ea"/>
              </a:rPr>
              <a:t>　　产生</a:t>
            </a:r>
            <a:r>
              <a:rPr lang="en-US" altLang="zh-CN" dirty="0">
                <a:latin typeface="宋体" panose="02010600030101010101" pitchFamily="2" charset="-122"/>
                <a:sym typeface="+mn-ea"/>
              </a:rPr>
              <a:t>GMSK</a:t>
            </a:r>
            <a:r>
              <a:rPr lang="zh-CN" altLang="en-US" dirty="0">
                <a:latin typeface="宋体" panose="02010600030101010101" pitchFamily="2" charset="-122"/>
                <a:sym typeface="+mn-ea"/>
              </a:rPr>
              <a:t>信号时，只要将原始信号通过高斯低通滤波器后，再进行</a:t>
            </a:r>
            <a:r>
              <a:rPr lang="en-US" altLang="zh-CN" dirty="0">
                <a:latin typeface="宋体" panose="02010600030101010101" pitchFamily="2" charset="-122"/>
                <a:sym typeface="+mn-ea"/>
              </a:rPr>
              <a:t>MSK</a:t>
            </a:r>
            <a:r>
              <a:rPr lang="zh-CN" altLang="en-US" dirty="0">
                <a:latin typeface="宋体" panose="02010600030101010101" pitchFamily="2" charset="-122"/>
                <a:sym typeface="+mn-ea"/>
              </a:rPr>
              <a:t>调制即可。所以，</a:t>
            </a:r>
            <a:r>
              <a:rPr lang="en-US" altLang="zh-CN" dirty="0">
                <a:latin typeface="宋体" panose="02010600030101010101" pitchFamily="2" charset="-122"/>
                <a:sym typeface="+mn-ea"/>
              </a:rPr>
              <a:t>GMSK</a:t>
            </a:r>
            <a:r>
              <a:rPr lang="zh-CN" altLang="en-US" dirty="0">
                <a:latin typeface="宋体" panose="02010600030101010101" pitchFamily="2" charset="-122"/>
                <a:sym typeface="+mn-ea"/>
              </a:rPr>
              <a:t>信号的产生有多种方式。产生</a:t>
            </a:r>
            <a:r>
              <a:rPr lang="en-US" altLang="zh-CN" dirty="0">
                <a:latin typeface="宋体" panose="02010600030101010101" pitchFamily="2" charset="-122"/>
                <a:sym typeface="+mn-ea"/>
              </a:rPr>
              <a:t>GMSK</a:t>
            </a:r>
            <a:r>
              <a:rPr lang="zh-CN" altLang="en-US" dirty="0">
                <a:latin typeface="宋体" panose="02010600030101010101" pitchFamily="2" charset="-122"/>
                <a:sym typeface="+mn-ea"/>
              </a:rPr>
              <a:t>信号最简单的方法是输入的</a:t>
            </a:r>
            <a:r>
              <a:rPr lang="en-US" altLang="zh-CN" dirty="0">
                <a:latin typeface="宋体" panose="02010600030101010101" pitchFamily="2" charset="-122"/>
                <a:sym typeface="+mn-ea"/>
              </a:rPr>
              <a:t>NRZ</a:t>
            </a:r>
            <a:r>
              <a:rPr lang="zh-CN" altLang="en-US" dirty="0">
                <a:latin typeface="宋体" panose="02010600030101010101" pitchFamily="2" charset="-122"/>
                <a:sym typeface="+mn-ea"/>
              </a:rPr>
              <a:t>信息比特流通过滤波器的冲激响应具有如公式</a:t>
            </a:r>
            <a:r>
              <a:rPr lang="en-US" altLang="zh-CN" dirty="0">
                <a:latin typeface="宋体" panose="02010600030101010101" pitchFamily="2" charset="-122"/>
                <a:sym typeface="+mn-ea"/>
              </a:rPr>
              <a:t>(4-108)</a:t>
            </a:r>
            <a:r>
              <a:rPr lang="zh-CN" altLang="en-US" dirty="0">
                <a:latin typeface="宋体" panose="02010600030101010101" pitchFamily="2" charset="-122"/>
                <a:sym typeface="+mn-ea"/>
              </a:rPr>
              <a:t>所示的高斯低通滤波器</a:t>
            </a:r>
            <a:r>
              <a:rPr lang="en-US" altLang="zh-CN" dirty="0">
                <a:latin typeface="宋体" panose="02010600030101010101" pitchFamily="2" charset="-122"/>
                <a:sym typeface="+mn-ea"/>
              </a:rPr>
              <a:t>(GLPF)</a:t>
            </a:r>
            <a:r>
              <a:rPr lang="zh-CN" altLang="en-US" dirty="0">
                <a:latin typeface="宋体" panose="02010600030101010101" pitchFamily="2" charset="-122"/>
                <a:sym typeface="+mn-ea"/>
              </a:rPr>
              <a:t>，而后进行</a:t>
            </a:r>
            <a:r>
              <a:rPr lang="en-US" altLang="zh-CN" dirty="0">
                <a:latin typeface="宋体" panose="02010600030101010101" pitchFamily="2" charset="-122"/>
                <a:sym typeface="+mn-ea"/>
              </a:rPr>
              <a:t>FM</a:t>
            </a:r>
            <a:r>
              <a:rPr lang="zh-CN" altLang="en-US" dirty="0">
                <a:latin typeface="宋体" panose="02010600030101010101" pitchFamily="2" charset="-122"/>
                <a:sym typeface="+mn-ea"/>
              </a:rPr>
              <a:t>调制，如图</a:t>
            </a:r>
            <a:r>
              <a:rPr lang="en-US" altLang="zh-CN" dirty="0">
                <a:latin typeface="宋体" panose="02010600030101010101" pitchFamily="2" charset="-122"/>
                <a:sym typeface="+mn-ea"/>
              </a:rPr>
              <a:t>4-33</a:t>
            </a:r>
            <a:r>
              <a:rPr lang="zh-CN" altLang="en-US" dirty="0">
                <a:latin typeface="宋体" panose="02010600030101010101" pitchFamily="2" charset="-122"/>
                <a:sym typeface="+mn-ea"/>
              </a:rPr>
              <a:t>所示。该方法已广泛应用于各种模拟与数字移动通信系统，包括</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系统。</a:t>
            </a:r>
            <a:endParaRPr lang="zh-CN" altLang="zh-CN"/>
          </a:p>
        </p:txBody>
      </p:sp>
      <p:sp>
        <p:nvSpPr>
          <p:cNvPr id="4823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endParaRPr lang="zh-CN" altLang="zh-CN"/>
          </a:p>
        </p:txBody>
      </p:sp>
      <p:sp>
        <p:nvSpPr>
          <p:cNvPr id="483331"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4-33 </a:t>
            </a:r>
            <a:r>
              <a:rPr lang="zh-CN" altLang="en-US" dirty="0">
                <a:latin typeface="Times New Roman" panose="02020603050405020304" pitchFamily="18" charset="0"/>
                <a:sym typeface="+mn-ea"/>
              </a:rPr>
              <a:t>采用直接</a:t>
            </a:r>
            <a:r>
              <a:rPr lang="en-US" altLang="zh-CN" dirty="0">
                <a:latin typeface="Times New Roman" panose="02020603050405020304" pitchFamily="18" charset="0"/>
                <a:sym typeface="+mn-ea"/>
              </a:rPr>
              <a:t>FM</a:t>
            </a:r>
            <a:r>
              <a:rPr lang="zh-CN" altLang="en-US" dirty="0">
                <a:latin typeface="Times New Roman" panose="02020603050405020304" pitchFamily="18" charset="0"/>
                <a:sym typeface="+mn-ea"/>
              </a:rPr>
              <a:t>构成的</a:t>
            </a:r>
            <a:r>
              <a:rPr lang="en-US" altLang="zh-CN" dirty="0">
                <a:latin typeface="Times New Roman" panose="02020603050405020304" pitchFamily="18" charset="0"/>
                <a:sym typeface="+mn-ea"/>
              </a:rPr>
              <a:t>GMSK</a:t>
            </a:r>
            <a:r>
              <a:rPr lang="zh-CN" altLang="en-US" dirty="0">
                <a:latin typeface="Times New Roman" panose="02020603050405020304" pitchFamily="18" charset="0"/>
                <a:sym typeface="+mn-ea"/>
              </a:rPr>
              <a:t>发射机的原理框图 </a:t>
            </a:r>
            <a:endParaRPr lang="zh-CN" altLang="zh-CN"/>
          </a:p>
        </p:txBody>
      </p:sp>
      <p:pic>
        <p:nvPicPr>
          <p:cNvPr id="112643" name="Picture 1029" descr="4-33"/>
          <p:cNvPicPr>
            <a:picLocks noChangeAspect="1"/>
          </p:cNvPicPr>
          <p:nvPr/>
        </p:nvPicPr>
        <p:blipFill>
          <a:blip r:embed="rId2"/>
          <a:stretch>
            <a:fillRect/>
          </a:stretch>
        </p:blipFill>
        <p:spPr>
          <a:xfrm>
            <a:off x="1714500" y="3086100"/>
            <a:ext cx="5715000" cy="685800"/>
          </a:xfrm>
          <a:prstGeom prst="rect">
            <a:avLst/>
          </a:prstGeom>
          <a:noFill/>
          <a:ln w="9525">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endParaRPr lang="zh-CN" altLang="zh-CN"/>
          </a:p>
        </p:txBody>
      </p:sp>
      <p:sp>
        <p:nvSpPr>
          <p:cNvPr id="484355"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4-34  </a:t>
            </a:r>
            <a:r>
              <a:rPr lang="zh-CN" altLang="en-US" dirty="0">
                <a:latin typeface="Times New Roman" panose="02020603050405020304" pitchFamily="18" charset="0"/>
                <a:sym typeface="+mn-ea"/>
              </a:rPr>
              <a:t>采用正交调制和锁相环调制的</a:t>
            </a:r>
            <a:r>
              <a:rPr lang="en-US" altLang="zh-CN" dirty="0">
                <a:latin typeface="Times New Roman" panose="02020603050405020304" pitchFamily="18" charset="0"/>
                <a:sym typeface="+mn-ea"/>
              </a:rPr>
              <a:t>GMSK</a:t>
            </a:r>
            <a:r>
              <a:rPr lang="zh-CN" altLang="en-US" dirty="0">
                <a:latin typeface="Times New Roman" panose="02020603050405020304" pitchFamily="18" charset="0"/>
                <a:sym typeface="+mn-ea"/>
              </a:rPr>
              <a:t>信号调制原理框图</a:t>
            </a:r>
            <a:endParaRPr lang="zh-CN" altLang="zh-CN"/>
          </a:p>
        </p:txBody>
      </p:sp>
      <p:pic>
        <p:nvPicPr>
          <p:cNvPr id="113667" name="Picture 7" descr="4-34"/>
          <p:cNvPicPr>
            <a:picLocks noChangeAspect="1"/>
          </p:cNvPicPr>
          <p:nvPr/>
        </p:nvPicPr>
        <p:blipFill>
          <a:blip r:embed="rId2"/>
          <a:stretch>
            <a:fillRect/>
          </a:stretch>
        </p:blipFill>
        <p:spPr>
          <a:xfrm>
            <a:off x="1714500" y="2033588"/>
            <a:ext cx="5715000" cy="2790825"/>
          </a:xfrm>
          <a:prstGeom prst="rect">
            <a:avLst/>
          </a:prstGeom>
          <a:noFill/>
          <a:ln w="9525">
            <a:noFill/>
          </a:ln>
        </p:spPr>
      </p:pic>
      <p:sp>
        <p:nvSpPr>
          <p:cNvPr id="2" name="文本框 1"/>
          <p:cNvSpPr txBox="1"/>
          <p:nvPr/>
        </p:nvSpPr>
        <p:spPr>
          <a:xfrm>
            <a:off x="2552700" y="5096510"/>
            <a:ext cx="4153535" cy="460375"/>
          </a:xfrm>
          <a:prstGeom prst="rect">
            <a:avLst/>
          </a:prstGeom>
          <a:noFill/>
        </p:spPr>
        <p:txBody>
          <a:bodyPr wrap="none" rtlCol="0" anchor="t">
            <a:spAutoFit/>
          </a:bodyPr>
          <a:lstStyle/>
          <a:p>
            <a:pPr algn="ctr" eaLnBrk="1" hangingPunct="1"/>
            <a:r>
              <a:rPr lang="en-US" altLang="zh-CN" dirty="0">
                <a:sym typeface="+mn-ea"/>
              </a:rPr>
              <a:t>(a) </a:t>
            </a:r>
            <a:r>
              <a:rPr lang="zh-CN" altLang="en-US" dirty="0">
                <a:sym typeface="+mn-ea"/>
              </a:rPr>
              <a:t>正交调制； </a:t>
            </a:r>
            <a:r>
              <a:rPr lang="en-US" altLang="zh-CN" dirty="0">
                <a:sym typeface="+mn-ea"/>
              </a:rPr>
              <a:t>(b) </a:t>
            </a:r>
            <a:r>
              <a:rPr lang="zh-CN" altLang="en-US" dirty="0">
                <a:sym typeface="+mn-ea"/>
              </a:rPr>
              <a:t>锁相环调制 </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4.2.1   </a:t>
            </a:r>
            <a:r>
              <a:rPr lang="zh-CN" altLang="en-US" b="1" dirty="0">
                <a:latin typeface="Times New Roman" panose="02020603050405020304" pitchFamily="18" charset="0"/>
                <a:sym typeface="+mn-ea"/>
              </a:rPr>
              <a:t>二进制移相键控</a:t>
            </a:r>
            <a:r>
              <a:rPr lang="en-US" altLang="zh-CN" b="1" dirty="0">
                <a:latin typeface="Times New Roman" panose="02020603050405020304" pitchFamily="18" charset="0"/>
                <a:sym typeface="+mn-ea"/>
              </a:rPr>
              <a:t>(BPSK) </a:t>
            </a:r>
            <a:r>
              <a:rPr lang="en-US" altLang="zh-CN" b="1" dirty="0">
                <a:latin typeface="Times New Roman" panose="02020603050405020304" pitchFamily="18" charset="0"/>
              </a:rPr>
              <a:t/>
            </a:r>
            <a:br>
              <a:rPr lang="en-US" altLang="zh-CN" b="1" dirty="0">
                <a:latin typeface="Times New Roman" panose="02020603050405020304" pitchFamily="18" charset="0"/>
              </a:rPr>
            </a:br>
            <a:r>
              <a:rPr lang="en-US" altLang="zh-CN" b="1" dirty="0">
                <a:latin typeface="Times New Roman" panose="02020603050405020304" pitchFamily="18" charset="0"/>
              </a:rPr>
              <a:t>　</a:t>
            </a:r>
            <a:r>
              <a:rPr lang="zh-CN" altLang="en-US" b="1" dirty="0">
                <a:latin typeface="Times New Roman" panose="02020603050405020304" pitchFamily="18" charset="0"/>
              </a:rPr>
              <a:t>　</a:t>
            </a:r>
            <a:r>
              <a:rPr lang="en-US" altLang="zh-CN" b="1" dirty="0">
                <a:latin typeface="Times New Roman" panose="02020603050405020304" pitchFamily="18" charset="0"/>
                <a:sym typeface="+mn-ea"/>
              </a:rPr>
              <a:t>1. BPSK</a:t>
            </a:r>
            <a:r>
              <a:rPr lang="zh-CN" altLang="en-US" b="1" dirty="0">
                <a:latin typeface="Times New Roman" panose="02020603050405020304" pitchFamily="18" charset="0"/>
                <a:sym typeface="+mn-ea"/>
              </a:rPr>
              <a:t>信号的表示式</a:t>
            </a:r>
            <a:r>
              <a:rPr lang="en-US" altLang="zh-CN" b="1" i="1" dirty="0">
                <a:latin typeface="Times New Roman" panose="02020603050405020304" pitchFamily="18" charset="0"/>
                <a:sym typeface="+mn-ea"/>
              </a:rPr>
              <a:t>s</a:t>
            </a:r>
            <a:r>
              <a:rPr lang="en-US" altLang="zh-CN" b="1" baseline="-25000" dirty="0">
                <a:latin typeface="Times New Roman" panose="02020603050405020304" pitchFamily="18" charset="0"/>
                <a:sym typeface="+mn-ea"/>
              </a:rPr>
              <a:t>BPSK</a:t>
            </a:r>
            <a:r>
              <a:rPr lang="en-US" altLang="zh-CN" b="1" dirty="0">
                <a:latin typeface="Times New Roman" panose="02020603050405020304" pitchFamily="18" charset="0"/>
                <a:sym typeface="+mn-ea"/>
              </a:rPr>
              <a:t>(</a:t>
            </a:r>
            <a:r>
              <a:rPr lang="en-US" altLang="zh-CN" b="1" i="1" dirty="0">
                <a:latin typeface="Times New Roman" panose="02020603050405020304" pitchFamily="18" charset="0"/>
                <a:sym typeface="+mn-ea"/>
              </a:rPr>
              <a:t>t</a:t>
            </a:r>
            <a:r>
              <a:rPr lang="en-US" altLang="zh-CN" b="1" dirty="0">
                <a:latin typeface="Times New Roman" panose="02020603050405020304" pitchFamily="18" charset="0"/>
                <a:sym typeface="+mn-ea"/>
              </a:rPr>
              <a:t>)</a:t>
            </a:r>
            <a:r>
              <a:rPr lang="zh-CN" altLang="zh-CN" b="1" dirty="0">
                <a:latin typeface="Times New Roman" panose="02020603050405020304" pitchFamily="18" charset="0"/>
              </a:rPr>
              <a:t/>
            </a:r>
            <a:br>
              <a:rPr lang="zh-CN" altLang="zh-CN" b="1" dirty="0">
                <a:latin typeface="Times New Roman" panose="02020603050405020304" pitchFamily="18" charset="0"/>
              </a:rPr>
            </a:br>
            <a:r>
              <a:rPr lang="zh-CN" altLang="zh-CN"/>
              <a:t>　　</a:t>
            </a:r>
          </a:p>
        </p:txBody>
      </p:sp>
      <p:sp>
        <p:nvSpPr>
          <p:cNvPr id="373763" name="Rectangle 3"/>
          <p:cNvSpPr>
            <a:spLocks noGrp="1" noChangeArrowheads="1"/>
          </p:cNvSpPr>
          <p:nvPr>
            <p:ph type="body" idx="1"/>
          </p:nvPr>
        </p:nvSpPr>
        <p:spPr/>
        <p:txBody>
          <a:bodyPr/>
          <a:lstStyle/>
          <a:p>
            <a:endParaRPr lang="zh-CN" altLang="zh-CN"/>
          </a:p>
        </p:txBody>
      </p:sp>
      <p:graphicFrame>
        <p:nvGraphicFramePr>
          <p:cNvPr id="10244" name="Object 6"/>
          <p:cNvGraphicFramePr>
            <a:graphicFrameLocks noChangeAspect="1"/>
          </p:cNvGraphicFramePr>
          <p:nvPr/>
        </p:nvGraphicFramePr>
        <p:xfrm>
          <a:off x="1043940" y="2501900"/>
          <a:ext cx="5448300" cy="2444750"/>
        </p:xfrm>
        <a:graphic>
          <a:graphicData uri="http://schemas.openxmlformats.org/presentationml/2006/ole">
            <mc:AlternateContent xmlns:mc="http://schemas.openxmlformats.org/markup-compatibility/2006">
              <mc:Choice xmlns:v="urn:schemas-microsoft-com:vml" Requires="v">
                <p:oleObj spid="_x0000_s7171" r:id="rId3" imgW="1981200" imgH="889000" progId="Equation.3">
                  <p:embed/>
                </p:oleObj>
              </mc:Choice>
              <mc:Fallback>
                <p:oleObj r:id="rId3" imgW="1981200" imgH="889000" progId="Equation.3">
                  <p:embed/>
                  <p:pic>
                    <p:nvPicPr>
                      <p:cNvPr id="0" name="图片 3083"/>
                      <p:cNvPicPr/>
                      <p:nvPr/>
                    </p:nvPicPr>
                    <p:blipFill>
                      <a:blip r:embed="rId4"/>
                      <a:stretch>
                        <a:fillRect/>
                      </a:stretch>
                    </p:blipFill>
                    <p:spPr>
                      <a:xfrm>
                        <a:off x="1043940" y="2501900"/>
                        <a:ext cx="5448300" cy="2444750"/>
                      </a:xfrm>
                      <a:prstGeom prst="rect">
                        <a:avLst/>
                      </a:prstGeom>
                      <a:noFill/>
                      <a:ln w="38100">
                        <a:noFill/>
                        <a:miter/>
                      </a:ln>
                    </p:spPr>
                  </p:pic>
                </p:oleObj>
              </mc:Fallback>
            </mc:AlternateContent>
          </a:graphicData>
        </a:graphic>
      </p:graphicFrame>
      <p:sp>
        <p:nvSpPr>
          <p:cNvPr id="10245" name="Text Box 7"/>
          <p:cNvSpPr txBox="1"/>
          <p:nvPr/>
        </p:nvSpPr>
        <p:spPr>
          <a:xfrm>
            <a:off x="6353175" y="2714625"/>
            <a:ext cx="1719580" cy="460375"/>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0≤</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baseline="-25000" dirty="0">
                <a:latin typeface="Times New Roman" panose="02020603050405020304" pitchFamily="18" charset="0"/>
              </a:rPr>
              <a:t>b</a:t>
            </a:r>
            <a:r>
              <a:rPr lang="zh-CN" altLang="en-US" baseline="-25000" dirty="0">
                <a:latin typeface="Times New Roman" panose="02020603050405020304" pitchFamily="18" charset="0"/>
              </a:rPr>
              <a:t>　</a:t>
            </a:r>
            <a:r>
              <a:rPr lang="en-US" altLang="zh-CN" dirty="0">
                <a:latin typeface="Times New Roman" panose="02020603050405020304" pitchFamily="18" charset="0"/>
              </a:rPr>
              <a:t> “1”</a:t>
            </a:r>
          </a:p>
        </p:txBody>
      </p:sp>
      <p:sp>
        <p:nvSpPr>
          <p:cNvPr id="10246" name="Text Box 8"/>
          <p:cNvSpPr txBox="1"/>
          <p:nvPr/>
        </p:nvSpPr>
        <p:spPr>
          <a:xfrm>
            <a:off x="6651625" y="4238625"/>
            <a:ext cx="1876425"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0≤</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baseline="-25000" dirty="0">
                <a:latin typeface="Times New Roman" panose="02020603050405020304" pitchFamily="18" charset="0"/>
              </a:rPr>
              <a:t>b</a:t>
            </a:r>
            <a:r>
              <a:rPr lang="en-US" altLang="zh-CN" dirty="0">
                <a:latin typeface="Times New Roman" panose="02020603050405020304" pitchFamily="18" charset="0"/>
              </a:rPr>
              <a:t>  “0”</a:t>
            </a:r>
          </a:p>
        </p:txBody>
      </p:sp>
      <p:sp>
        <p:nvSpPr>
          <p:cNvPr id="10247" name="Text Box 9"/>
          <p:cNvSpPr txBox="1"/>
          <p:nvPr/>
        </p:nvSpPr>
        <p:spPr>
          <a:xfrm>
            <a:off x="7664450" y="4946650"/>
            <a:ext cx="7937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(4-7)</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宋体" panose="02010600030101010101" pitchFamily="2" charset="-122"/>
                <a:sym typeface="+mn-ea"/>
              </a:rPr>
              <a:t>4.GMSK</a:t>
            </a:r>
            <a:r>
              <a:rPr lang="zh-CN" altLang="en-US" b="1" dirty="0">
                <a:latin typeface="宋体" panose="02010600030101010101" pitchFamily="2" charset="-122"/>
                <a:sym typeface="+mn-ea"/>
              </a:rPr>
              <a:t>信号的解调</a:t>
            </a:r>
            <a:r>
              <a:rPr lang="zh-CN" altLang="en-US" dirty="0">
                <a:latin typeface="宋体" panose="02010600030101010101" pitchFamily="2" charset="-122"/>
              </a:rPr>
              <a:t/>
            </a:r>
            <a:br>
              <a:rPr lang="zh-CN" altLang="en-US" dirty="0">
                <a:latin typeface="宋体" panose="02010600030101010101" pitchFamily="2" charset="-122"/>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GMSK</a:t>
            </a:r>
            <a:r>
              <a:rPr lang="zh-CN" altLang="en-US" dirty="0">
                <a:latin typeface="宋体" panose="02010600030101010101" pitchFamily="2" charset="-122"/>
                <a:sym typeface="+mn-ea"/>
              </a:rPr>
              <a:t>信号的解调可以采用</a:t>
            </a:r>
            <a:r>
              <a:rPr lang="en-US" altLang="zh-CN" dirty="0">
                <a:latin typeface="宋体" panose="02010600030101010101" pitchFamily="2" charset="-122"/>
                <a:sym typeface="+mn-ea"/>
              </a:rPr>
              <a:t>MSK</a:t>
            </a:r>
            <a:r>
              <a:rPr lang="zh-CN" altLang="en-US" dirty="0">
                <a:latin typeface="宋体" panose="02010600030101010101" pitchFamily="2" charset="-122"/>
                <a:sym typeface="+mn-ea"/>
              </a:rPr>
              <a:t>信号的正交相干解调电路，如图</a:t>
            </a:r>
            <a:r>
              <a:rPr lang="en-US" altLang="zh-CN" dirty="0">
                <a:latin typeface="宋体" panose="02010600030101010101" pitchFamily="2" charset="-122"/>
                <a:sym typeface="+mn-ea"/>
              </a:rPr>
              <a:t>4-28</a:t>
            </a:r>
            <a:r>
              <a:rPr lang="zh-CN" altLang="en-US" dirty="0">
                <a:latin typeface="宋体" panose="02010600030101010101" pitchFamily="2" charset="-122"/>
                <a:sym typeface="+mn-ea"/>
              </a:rPr>
              <a:t>所示，也可采用非相干解调电路。在数字移动通信系统的信道中，由于多径干扰和深度瑞利衰落，引起接收机输入电平明显变化，因此要构成准确而稳定的产生参考载波的同步再生电路并非易事，所以</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进行相干检测往往比较困难；而使用非相干检测技术，可以避免因恢复载波而带来的复杂问题。简单的非相干检测器可采用标准的鉴频器检测，即将</a:t>
            </a:r>
            <a:r>
              <a:rPr lang="en-US" altLang="zh-CN" dirty="0">
                <a:latin typeface="宋体" panose="02010600030101010101" pitchFamily="2" charset="-122"/>
                <a:sym typeface="+mn-ea"/>
              </a:rPr>
              <a:t>FM</a:t>
            </a:r>
            <a:r>
              <a:rPr lang="zh-CN" altLang="en-US" dirty="0">
                <a:latin typeface="宋体" panose="02010600030101010101" pitchFamily="2" charset="-122"/>
                <a:sym typeface="+mn-ea"/>
              </a:rPr>
              <a:t>解调器的输出简单抽样。非相干解调电路有一比特延迟和二比特延迟两种差分检测电路。</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853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一比特延迟差分检测</a:t>
            </a:r>
            <a:r>
              <a:rPr lang="zh-CN" altLang="en-US" dirty="0">
                <a:latin typeface="宋体" panose="02010600030101010101" pitchFamily="2" charset="-122"/>
              </a:rPr>
              <a:t/>
            </a:r>
            <a:br>
              <a:rPr lang="zh-CN" altLang="en-US" dirty="0">
                <a:latin typeface="宋体" panose="02010600030101010101" pitchFamily="2" charset="-122"/>
              </a:rPr>
            </a:br>
            <a:r>
              <a:rPr lang="zh-CN" altLang="en-US" dirty="0">
                <a:latin typeface="宋体" panose="02010600030101010101" pitchFamily="2" charset="-122"/>
                <a:sym typeface="+mn-ea"/>
              </a:rPr>
              <a:t>一比特延迟差分检测电路框图如图</a:t>
            </a:r>
            <a:r>
              <a:rPr lang="en-US" altLang="zh-CN" dirty="0">
                <a:latin typeface="Times New Roman" panose="02020603050405020304" pitchFamily="18" charset="0"/>
                <a:sym typeface="+mn-ea"/>
              </a:rPr>
              <a:t>4-35</a:t>
            </a:r>
            <a:r>
              <a:rPr lang="zh-CN" altLang="en-US" dirty="0">
                <a:latin typeface="宋体" panose="02010600030101010101" pitchFamily="2" charset="-122"/>
                <a:sym typeface="+mn-ea"/>
              </a:rPr>
              <a:t>所示。</a:t>
            </a:r>
            <a:endParaRPr lang="zh-CN" altLang="zh-CN"/>
          </a:p>
        </p:txBody>
      </p:sp>
      <p:sp>
        <p:nvSpPr>
          <p:cNvPr id="486403"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4-35 </a:t>
            </a:r>
            <a:r>
              <a:rPr lang="zh-CN" altLang="en-US" dirty="0">
                <a:latin typeface="Times New Roman" panose="02020603050405020304" pitchFamily="18" charset="0"/>
                <a:sym typeface="+mn-ea"/>
              </a:rPr>
              <a:t>一比特延迟差分检测电路框图</a:t>
            </a:r>
            <a:endParaRPr lang="zh-CN" altLang="zh-CN"/>
          </a:p>
        </p:txBody>
      </p:sp>
      <p:pic>
        <p:nvPicPr>
          <p:cNvPr id="115716" name="Picture 1030" descr="4-35"/>
          <p:cNvPicPr>
            <a:picLocks noChangeAspect="1"/>
          </p:cNvPicPr>
          <p:nvPr/>
        </p:nvPicPr>
        <p:blipFill>
          <a:blip r:embed="rId2"/>
          <a:stretch>
            <a:fillRect/>
          </a:stretch>
        </p:blipFill>
        <p:spPr>
          <a:xfrm>
            <a:off x="1714500" y="2862263"/>
            <a:ext cx="5715000" cy="1133475"/>
          </a:xfrm>
          <a:prstGeom prst="rect">
            <a:avLst/>
          </a:prstGeom>
          <a:noFill/>
          <a:ln w="9525">
            <a:noFill/>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endParaRPr lang="zh-CN" altLang="zh-CN"/>
          </a:p>
        </p:txBody>
      </p:sp>
      <p:sp>
        <p:nvSpPr>
          <p:cNvPr id="48742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899795" y="915035"/>
            <a:ext cx="7343775" cy="4482465"/>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endParaRPr lang="zh-CN" altLang="zh-CN"/>
          </a:p>
        </p:txBody>
      </p:sp>
      <p:sp>
        <p:nvSpPr>
          <p:cNvPr id="48845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937260" y="1032510"/>
            <a:ext cx="6955155" cy="4029710"/>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在判决时刻，信号包络</a:t>
            </a:r>
            <a:r>
              <a:rPr lang="en-US" altLang="zh-CN" i="1" dirty="0">
                <a:latin typeface="Times New Roman" panose="02020603050405020304" pitchFamily="18" charset="0"/>
                <a:sym typeface="+mn-ea"/>
              </a:rPr>
              <a:t>E</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A</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en-US" altLang="zh-CN" dirty="0">
                <a:latin typeface="Courier New" panose="02070309020205020404" pitchFamily="49" charset="0"/>
                <a:sym typeface="+mn-ea"/>
              </a:rPr>
              <a:t>·</a:t>
            </a:r>
            <a:r>
              <a:rPr lang="en-US" altLang="zh-CN" i="1" dirty="0">
                <a:latin typeface="Times New Roman" panose="02020603050405020304" pitchFamily="18" charset="0"/>
                <a:sym typeface="+mn-ea"/>
              </a:rPr>
              <a:t>A</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恒为正值，因而</a:t>
            </a:r>
            <a:r>
              <a:rPr lang="en-US" altLang="zh-CN" i="1" dirty="0">
                <a:latin typeface="Times New Roman" panose="02020603050405020304" pitchFamily="18" charset="0"/>
                <a:sym typeface="+mn-ea"/>
              </a:rPr>
              <a:t>y</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的极性取决于相位差信息</a:t>
            </a:r>
            <a:r>
              <a:rPr lang="en-US" altLang="zh-CN" dirty="0">
                <a:latin typeface="Times New Roman" panose="02020603050405020304" pitchFamily="18" charset="0"/>
                <a:sym typeface="+mn-ea"/>
              </a:rPr>
              <a:t>Δ</a:t>
            </a:r>
            <a:r>
              <a:rPr lang="en-US" altLang="zh-CN" i="1" dirty="0">
                <a:latin typeface="Times New Roman" panose="02020603050405020304" pitchFamily="18" charset="0"/>
                <a:sym typeface="+mn-ea"/>
              </a:rPr>
              <a:t>θ</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，通常在输入“</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时，</a:t>
            </a:r>
            <a:r>
              <a:rPr lang="en-US" altLang="zh-CN" i="1" dirty="0">
                <a:latin typeface="Times New Roman" panose="02020603050405020304" pitchFamily="18" charset="0"/>
                <a:sym typeface="+mn-ea"/>
              </a:rPr>
              <a:t>θ</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增大</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输入“</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时，</a:t>
            </a:r>
            <a:r>
              <a:rPr lang="en-US" altLang="zh-CN" i="1" dirty="0">
                <a:latin typeface="Times New Roman" panose="02020603050405020304" pitchFamily="18" charset="0"/>
                <a:sym typeface="+mn-ea"/>
              </a:rPr>
              <a:t>θ</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减小。所以</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令判决门限值为零时的判决规则为：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由此可恢复得到原始数据</a:t>
            </a:r>
            <a:endParaRPr lang="zh-CN" altLang="en-US" dirty="0">
              <a:latin typeface="Times New Roman" panose="02020603050405020304" pitchFamily="18" charset="0"/>
            </a:endParaRPr>
          </a:p>
        </p:txBody>
      </p:sp>
      <p:sp>
        <p:nvSpPr>
          <p:cNvPr id="48947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3"/>
          <a:stretch>
            <a:fillRect/>
          </a:stretch>
        </p:blipFill>
        <p:spPr>
          <a:xfrm>
            <a:off x="2553970" y="3026410"/>
            <a:ext cx="4875530" cy="1207135"/>
          </a:xfrm>
          <a:prstGeom prst="rect">
            <a:avLst/>
          </a:prstGeom>
        </p:spPr>
      </p:pic>
      <p:graphicFrame>
        <p:nvGraphicFramePr>
          <p:cNvPr id="118789" name="Object 8"/>
          <p:cNvGraphicFramePr>
            <a:graphicFrameLocks noChangeAspect="1"/>
          </p:cNvGraphicFramePr>
          <p:nvPr/>
        </p:nvGraphicFramePr>
        <p:xfrm>
          <a:off x="4108450" y="4973955"/>
          <a:ext cx="1295400" cy="630238"/>
        </p:xfrm>
        <a:graphic>
          <a:graphicData uri="http://schemas.openxmlformats.org/presentationml/2006/ole">
            <mc:AlternateContent xmlns:mc="http://schemas.openxmlformats.org/markup-compatibility/2006">
              <mc:Choice xmlns:v="urn:schemas-microsoft-com:vml" Requires="v">
                <p:oleObj spid="_x0000_s30723" r:id="rId4" imgW="469900" imgH="228600" progId="Equation.3">
                  <p:embed/>
                </p:oleObj>
              </mc:Choice>
              <mc:Fallback>
                <p:oleObj r:id="rId4" imgW="469900" imgH="228600" progId="Equation.3">
                  <p:embed/>
                  <p:pic>
                    <p:nvPicPr>
                      <p:cNvPr id="0" name="图片 3185"/>
                      <p:cNvPicPr/>
                      <p:nvPr/>
                    </p:nvPicPr>
                    <p:blipFill>
                      <a:blip r:embed="rId5"/>
                      <a:stretch>
                        <a:fillRect/>
                      </a:stretch>
                    </p:blipFill>
                    <p:spPr>
                      <a:xfrm>
                        <a:off x="4108450" y="4973955"/>
                        <a:ext cx="1295400" cy="630238"/>
                      </a:xfrm>
                      <a:prstGeom prst="rect">
                        <a:avLst/>
                      </a:prstGeom>
                      <a:noFill/>
                      <a:ln w="38100">
                        <a:noFill/>
                        <a:miter/>
                      </a:ln>
                    </p:spPr>
                  </p:pic>
                </p:oleObj>
              </mc:Fallback>
            </mc:AlternateContent>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2) </a:t>
            </a:r>
            <a:r>
              <a:rPr lang="zh-CN" altLang="en-US" dirty="0">
                <a:latin typeface="Times New Roman" panose="02020603050405020304" pitchFamily="18" charset="0"/>
                <a:sym typeface="+mn-ea"/>
              </a:rPr>
              <a:t>二比特延迟差分检测电路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t>
            </a:r>
            <a:r>
              <a:rPr lang="zh-CN" altLang="en-US" dirty="0">
                <a:latin typeface="Times New Roman" panose="02020603050405020304" pitchFamily="18" charset="0"/>
                <a:sym typeface="+mn-ea"/>
              </a:rPr>
              <a:t>二比特延迟差分检测电路框图如图</a:t>
            </a:r>
            <a:r>
              <a:rPr lang="en-US" altLang="zh-CN" dirty="0">
                <a:latin typeface="Times New Roman" panose="02020603050405020304" pitchFamily="18" charset="0"/>
                <a:sym typeface="+mn-ea"/>
              </a:rPr>
              <a:t>4-36</a:t>
            </a:r>
            <a:r>
              <a:rPr lang="zh-CN" altLang="en-US" dirty="0">
                <a:latin typeface="Times New Roman" panose="02020603050405020304" pitchFamily="18" charset="0"/>
                <a:sym typeface="+mn-ea"/>
              </a:rPr>
              <a:t>所示。</a:t>
            </a:r>
            <a:endParaRPr lang="zh-CN" altLang="zh-CN"/>
          </a:p>
        </p:txBody>
      </p:sp>
      <p:sp>
        <p:nvSpPr>
          <p:cNvPr id="490499"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4-36 </a:t>
            </a:r>
            <a:r>
              <a:rPr lang="zh-CN" altLang="en-US" dirty="0">
                <a:latin typeface="Times New Roman" panose="02020603050405020304" pitchFamily="18" charset="0"/>
                <a:sym typeface="+mn-ea"/>
              </a:rPr>
              <a:t>二比特延迟差分检测电路框图</a:t>
            </a:r>
            <a:endParaRPr lang="zh-CN" altLang="zh-CN"/>
          </a:p>
        </p:txBody>
      </p:sp>
      <p:pic>
        <p:nvPicPr>
          <p:cNvPr id="119812" name="Picture 8" descr="4-36"/>
          <p:cNvPicPr>
            <a:picLocks noChangeAspect="1"/>
          </p:cNvPicPr>
          <p:nvPr/>
        </p:nvPicPr>
        <p:blipFill>
          <a:blip r:embed="rId2"/>
          <a:stretch>
            <a:fillRect/>
          </a:stretch>
        </p:blipFill>
        <p:spPr>
          <a:xfrm>
            <a:off x="1187450" y="3357563"/>
            <a:ext cx="6551613" cy="1300162"/>
          </a:xfrm>
          <a:prstGeom prst="rect">
            <a:avLst/>
          </a:prstGeom>
          <a:noFill/>
          <a:ln w="9525">
            <a:noFill/>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endParaRPr lang="zh-CN" altLang="zh-CN"/>
          </a:p>
        </p:txBody>
      </p:sp>
      <p:sp>
        <p:nvSpPr>
          <p:cNvPr id="491523"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807085" y="873760"/>
            <a:ext cx="7210425" cy="4827270"/>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zh-CN" altLang="zh-CN"/>
              <a:t/>
            </a:r>
            <a:br>
              <a:rPr lang="zh-CN" altLang="zh-CN"/>
            </a:br>
            <a:r>
              <a:rPr lang="zh-CN" altLang="en-US" dirty="0">
                <a:latin typeface="Times New Roman" panose="02020603050405020304" pitchFamily="18" charset="0"/>
                <a:sym typeface="+mn-ea"/>
              </a:rPr>
              <a:t>式中</a:t>
            </a:r>
            <a:r>
              <a:rPr lang="en-US" altLang="zh-CN" dirty="0">
                <a:latin typeface="Times New Roman" panose="02020603050405020304" pitchFamily="18" charset="0"/>
                <a:sym typeface="+mn-ea"/>
              </a:rPr>
              <a:t>,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zh-CN" altLang="en-US" dirty="0">
                <a:latin typeface="Times New Roman" panose="02020603050405020304" pitchFamily="18" charset="0"/>
                <a:sym typeface="+mn-ea"/>
              </a:rPr>
              <a:t>　　积分式中</a:t>
            </a:r>
            <a:r>
              <a:rPr lang="en-US" altLang="zh-CN" i="1" dirty="0">
                <a:latin typeface="Times New Roman" panose="02020603050405020304" pitchFamily="18" charset="0"/>
                <a:sym typeface="+mn-ea"/>
              </a:rPr>
              <a:t>P</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是经</a:t>
            </a:r>
            <a:r>
              <a:rPr lang="en-US" altLang="zh-CN" dirty="0">
                <a:latin typeface="Times New Roman" panose="02020603050405020304" pitchFamily="18" charset="0"/>
                <a:sym typeface="+mn-ea"/>
              </a:rPr>
              <a:t>GLPF</a:t>
            </a:r>
            <a:r>
              <a:rPr lang="zh-CN" altLang="en-US" dirty="0">
                <a:latin typeface="Times New Roman" panose="02020603050405020304" pitchFamily="18" charset="0"/>
                <a:sym typeface="+mn-ea"/>
              </a:rPr>
              <a:t>后宽为</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的矩形单位幅度脉冲响应</a:t>
            </a:r>
            <a:r>
              <a:rPr lang="en-US" altLang="zh-CN" dirty="0">
                <a:latin typeface="Times New Roman" panose="02020603050405020304" pitchFamily="18" charset="0"/>
                <a:sym typeface="+mn-ea"/>
              </a:rPr>
              <a:t>; </a:t>
            </a:r>
            <a:r>
              <a:rPr lang="en-US" altLang="zh-CN" i="1" dirty="0">
                <a:latin typeface="Times New Roman" panose="02020603050405020304" pitchFamily="18" charset="0"/>
                <a:sym typeface="+mn-ea"/>
              </a:rPr>
              <a:t>b</a:t>
            </a:r>
            <a:r>
              <a:rPr lang="en-US" altLang="zh-CN" i="1" baseline="-25000" dirty="0">
                <a:latin typeface="Times New Roman" panose="02020603050405020304" pitchFamily="18" charset="0"/>
                <a:sym typeface="+mn-ea"/>
              </a:rPr>
              <a:t>j</a:t>
            </a:r>
            <a:r>
              <a:rPr lang="zh-CN" altLang="en-US" dirty="0">
                <a:latin typeface="Times New Roman" panose="02020603050405020304" pitchFamily="18" charset="0"/>
                <a:sym typeface="+mn-ea"/>
              </a:rPr>
              <a:t>为经过差分编码后的二进制数据。对于不同的</a:t>
            </a:r>
            <a:r>
              <a:rPr lang="en-US" altLang="zh-CN" i="1" dirty="0">
                <a:latin typeface="Times New Roman" panose="02020603050405020304" pitchFamily="18" charset="0"/>
                <a:sym typeface="+mn-ea"/>
              </a:rPr>
              <a:t>B</a:t>
            </a:r>
            <a:r>
              <a:rPr lang="en-US" altLang="zh-CN" baseline="-25000" dirty="0">
                <a:latin typeface="Times New Roman" panose="02020603050405020304" pitchFamily="18" charset="0"/>
                <a:sym typeface="+mn-ea"/>
              </a:rPr>
              <a:t>b</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值</a:t>
            </a:r>
            <a:r>
              <a:rPr lang="en-US" altLang="zh-CN" dirty="0">
                <a:latin typeface="Times New Roman" panose="02020603050405020304" pitchFamily="18" charset="0"/>
                <a:sym typeface="+mn-ea"/>
              </a:rPr>
              <a:t>,  </a:t>
            </a:r>
            <a:r>
              <a:rPr lang="en-US" altLang="zh-CN" i="1" dirty="0">
                <a:latin typeface="Times New Roman" panose="02020603050405020304" pitchFamily="18" charset="0"/>
                <a:sym typeface="+mn-ea"/>
              </a:rPr>
              <a:t>θ</a:t>
            </a:r>
            <a:r>
              <a:rPr lang="en-US" altLang="zh-CN" i="1" baseline="-25000" dirty="0">
                <a:latin typeface="Times New Roman" panose="02020603050405020304" pitchFamily="18" charset="0"/>
                <a:sym typeface="+mn-ea"/>
              </a:rPr>
              <a:t>j</a:t>
            </a:r>
            <a:r>
              <a:rPr lang="zh-CN" altLang="en-US" dirty="0">
                <a:latin typeface="Times New Roman" panose="02020603050405020304" pitchFamily="18" charset="0"/>
                <a:sym typeface="+mn-ea"/>
              </a:rPr>
              <a:t>的值也不同，如表</a:t>
            </a:r>
            <a:r>
              <a:rPr lang="en-US" altLang="zh-CN" dirty="0">
                <a:latin typeface="Times New Roman" panose="02020603050405020304" pitchFamily="18" charset="0"/>
                <a:sym typeface="+mn-ea"/>
              </a:rPr>
              <a:t>4-6 </a:t>
            </a:r>
            <a:r>
              <a:rPr lang="zh-CN" altLang="en-US" dirty="0">
                <a:latin typeface="Times New Roman" panose="02020603050405020304" pitchFamily="18" charset="0"/>
                <a:sym typeface="+mn-ea"/>
              </a:rPr>
              <a:t>所示。 </a:t>
            </a:r>
            <a:r>
              <a:rPr lang="zh-CN" altLang="en-US" dirty="0">
                <a:latin typeface="Times New Roman" panose="02020603050405020304" pitchFamily="18" charset="0"/>
              </a:rPr>
              <a:t/>
            </a:r>
            <a:br>
              <a:rPr lang="zh-CN" altLang="en-US" dirty="0">
                <a:latin typeface="Times New Roman" panose="02020603050405020304" pitchFamily="18" charset="0"/>
              </a:rPr>
            </a:br>
            <a:r>
              <a:rPr lang="en-US" altLang="zh-CN" dirty="0">
                <a:latin typeface="Times New Roman" panose="02020603050405020304" pitchFamily="18" charset="0"/>
              </a:rPr>
              <a:t/>
            </a:r>
            <a:br>
              <a:rPr lang="en-US" altLang="zh-CN" dirty="0">
                <a:latin typeface="Times New Roman" panose="02020603050405020304" pitchFamily="18" charset="0"/>
              </a:rPr>
            </a:br>
            <a:endParaRPr lang="zh-CN" altLang="zh-CN"/>
          </a:p>
        </p:txBody>
      </p:sp>
      <p:sp>
        <p:nvSpPr>
          <p:cNvPr id="492547" name="Rectangle 3"/>
          <p:cNvSpPr>
            <a:spLocks noGrp="1" noChangeArrowheads="1"/>
          </p:cNvSpPr>
          <p:nvPr>
            <p:ph type="body" idx="1"/>
          </p:nvPr>
        </p:nvSpPr>
        <p:spPr/>
        <p:txBody>
          <a:bodyPr/>
          <a:lstStyle/>
          <a:p>
            <a:endParaRPr lang="zh-CN" altLang="zh-CN"/>
          </a:p>
        </p:txBody>
      </p:sp>
      <p:graphicFrame>
        <p:nvGraphicFramePr>
          <p:cNvPr id="121859" name="Object 1030"/>
          <p:cNvGraphicFramePr>
            <a:graphicFrameLocks noChangeAspect="1"/>
          </p:cNvGraphicFramePr>
          <p:nvPr/>
        </p:nvGraphicFramePr>
        <p:xfrm>
          <a:off x="2217420" y="1759585"/>
          <a:ext cx="5033963" cy="1052513"/>
        </p:xfrm>
        <a:graphic>
          <a:graphicData uri="http://schemas.openxmlformats.org/presentationml/2006/ole">
            <mc:AlternateContent xmlns:mc="http://schemas.openxmlformats.org/markup-compatibility/2006">
              <mc:Choice xmlns:v="urn:schemas-microsoft-com:vml" Requires="v">
                <p:oleObj spid="_x0000_s31747" r:id="rId3" imgW="1701800" imgH="355600" progId="Equation.3">
                  <p:embed/>
                </p:oleObj>
              </mc:Choice>
              <mc:Fallback>
                <p:oleObj r:id="rId3" imgW="1701800" imgH="355600" progId="Equation.3">
                  <p:embed/>
                  <p:pic>
                    <p:nvPicPr>
                      <p:cNvPr id="0" name="图片 3189"/>
                      <p:cNvPicPr/>
                      <p:nvPr/>
                    </p:nvPicPr>
                    <p:blipFill>
                      <a:blip r:embed="rId4"/>
                      <a:stretch>
                        <a:fillRect/>
                      </a:stretch>
                    </p:blipFill>
                    <p:spPr>
                      <a:xfrm>
                        <a:off x="2217420" y="1759585"/>
                        <a:ext cx="5033963" cy="1052513"/>
                      </a:xfrm>
                      <a:prstGeom prst="rect">
                        <a:avLst/>
                      </a:prstGeom>
                      <a:noFill/>
                      <a:ln w="38100">
                        <a:noFill/>
                        <a:miter/>
                      </a:ln>
                    </p:spPr>
                  </p:pic>
                </p:oleObj>
              </mc:Fallback>
            </mc:AlternateContent>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endParaRPr lang="zh-CN" altLang="zh-CN"/>
          </a:p>
        </p:txBody>
      </p:sp>
      <p:sp>
        <p:nvSpPr>
          <p:cNvPr id="493571" name="Rectangle 3"/>
          <p:cNvSpPr>
            <a:spLocks noGrp="1" noChangeArrowheads="1"/>
          </p:cNvSpPr>
          <p:nvPr>
            <p:ph type="body" idx="1"/>
          </p:nvPr>
        </p:nvSpPr>
        <p:spPr/>
        <p:txBody>
          <a:bodyPr/>
          <a:lstStyle/>
          <a:p>
            <a:endParaRPr lang="zh-CN" altLang="zh-CN"/>
          </a:p>
        </p:txBody>
      </p:sp>
      <p:graphicFrame>
        <p:nvGraphicFramePr>
          <p:cNvPr id="122882" name="Object 6"/>
          <p:cNvGraphicFramePr>
            <a:graphicFrameLocks noChangeAspect="1"/>
          </p:cNvGraphicFramePr>
          <p:nvPr/>
        </p:nvGraphicFramePr>
        <p:xfrm>
          <a:off x="1188720" y="1446530"/>
          <a:ext cx="6765925" cy="3521710"/>
        </p:xfrm>
        <a:graphic>
          <a:graphicData uri="http://schemas.openxmlformats.org/presentationml/2006/ole">
            <mc:AlternateContent xmlns:mc="http://schemas.openxmlformats.org/markup-compatibility/2006">
              <mc:Choice xmlns:v="urn:schemas-microsoft-com:vml" Requires="v">
                <p:oleObj spid="_x0000_s32771" r:id="rId3" imgW="27815540" imgH="14483080" progId="Photoshop.Image.6">
                  <p:embed/>
                </p:oleObj>
              </mc:Choice>
              <mc:Fallback>
                <p:oleObj r:id="rId3" imgW="27815540" imgH="14483080" progId="Photoshop.Image.6">
                  <p:embed/>
                  <p:pic>
                    <p:nvPicPr>
                      <p:cNvPr id="0" name="图片 3190"/>
                      <p:cNvPicPr/>
                      <p:nvPr/>
                    </p:nvPicPr>
                    <p:blipFill>
                      <a:blip r:embed="rId4"/>
                      <a:stretch>
                        <a:fillRect/>
                      </a:stretch>
                    </p:blipFill>
                    <p:spPr>
                      <a:xfrm>
                        <a:off x="1188720" y="1446530"/>
                        <a:ext cx="6765925" cy="3521710"/>
                      </a:xfrm>
                      <a:prstGeom prst="rect">
                        <a:avLst/>
                      </a:prstGeom>
                      <a:noFill/>
                      <a:ln w="38100">
                        <a:noFill/>
                        <a:miter/>
                      </a:ln>
                    </p:spPr>
                  </p:pic>
                </p:oleObj>
              </mc:Fallback>
            </mc:AlternateContent>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在表</a:t>
            </a:r>
            <a:r>
              <a:rPr lang="en-US" altLang="zh-CN" dirty="0">
                <a:latin typeface="Times New Roman" panose="02020603050405020304" pitchFamily="18" charset="0"/>
                <a:sym typeface="+mn-ea"/>
              </a:rPr>
              <a:t>4-7</a:t>
            </a:r>
            <a:r>
              <a:rPr lang="zh-CN" altLang="en-US" dirty="0">
                <a:latin typeface="Times New Roman" panose="02020603050405020304" pitchFamily="18" charset="0"/>
                <a:sym typeface="+mn-ea"/>
              </a:rPr>
              <a:t>中，同</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0</a:t>
            </a:r>
            <a:r>
              <a:rPr lang="en-US" altLang="zh-CN" dirty="0">
                <a:latin typeface="Times New Roman" panose="02020603050405020304" pitchFamily="18" charset="0"/>
                <a:sym typeface="+mn-ea"/>
              </a:rPr>
              <a:t>, </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1</a:t>
            </a:r>
            <a:r>
              <a:rPr lang="zh-CN" altLang="en-US" dirty="0">
                <a:latin typeface="Times New Roman" panose="02020603050405020304" pitchFamily="18" charset="0"/>
                <a:sym typeface="+mn-ea"/>
              </a:rPr>
              <a:t>代表信号分量，</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-3</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-2</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-1</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1</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2</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3</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4</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为符号间干扰</a:t>
            </a:r>
            <a:r>
              <a:rPr lang="en-US" altLang="zh-CN" dirty="0">
                <a:latin typeface="Times New Roman" panose="02020603050405020304" pitchFamily="18" charset="0"/>
                <a:sym typeface="+mn-ea"/>
              </a:rPr>
              <a:t>ISI(InterSybol  Interference)</a:t>
            </a:r>
            <a:r>
              <a:rPr lang="zh-CN" altLang="en-US" dirty="0">
                <a:latin typeface="Times New Roman" panose="02020603050405020304" pitchFamily="18" charset="0"/>
                <a:sym typeface="+mn-ea"/>
              </a:rPr>
              <a:t>成分，在表的任何一行中∑</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j</a:t>
            </a:r>
            <a:r>
              <a:rPr lang="en-US" altLang="zh-CN" dirty="0">
                <a:latin typeface="Times New Roman" panose="02020603050405020304" pitchFamily="18" charset="0"/>
                <a:sym typeface="+mn-ea"/>
              </a:rPr>
              <a:t>=180°</a:t>
            </a:r>
            <a:r>
              <a:rPr lang="zh-CN" altLang="en-US" dirty="0">
                <a:latin typeface="Times New Roman" panose="02020603050405020304" pitchFamily="18" charset="0"/>
                <a:sym typeface="+mn-ea"/>
              </a:rPr>
              <a:t>，从表</a:t>
            </a:r>
            <a:r>
              <a:rPr lang="en-US" altLang="zh-CN" dirty="0">
                <a:latin typeface="Times New Roman" panose="02020603050405020304" pitchFamily="18" charset="0"/>
                <a:sym typeface="+mn-ea"/>
              </a:rPr>
              <a:t>4-7</a:t>
            </a:r>
            <a:r>
              <a:rPr lang="zh-CN" altLang="en-US" dirty="0">
                <a:latin typeface="Times New Roman" panose="02020603050405020304" pitchFamily="18" charset="0"/>
                <a:sym typeface="+mn-ea"/>
              </a:rPr>
              <a:t>中可见，当</a:t>
            </a:r>
            <a:r>
              <a:rPr lang="en-US" altLang="zh-CN" i="1" dirty="0">
                <a:latin typeface="Times New Roman" panose="02020603050405020304" pitchFamily="18" charset="0"/>
                <a:sym typeface="+mn-ea"/>
              </a:rPr>
              <a:t>j</a:t>
            </a:r>
            <a:r>
              <a:rPr lang="en-US" altLang="zh-CN" dirty="0">
                <a:latin typeface="Times New Roman" panose="02020603050405020304" pitchFamily="18" charset="0"/>
                <a:sym typeface="+mn-ea"/>
              </a:rPr>
              <a:t>≥4</a:t>
            </a:r>
            <a:r>
              <a:rPr lang="zh-CN" altLang="en-US" dirty="0">
                <a:latin typeface="Times New Roman" panose="02020603050405020304" pitchFamily="18" charset="0"/>
                <a:sym typeface="+mn-ea"/>
              </a:rPr>
              <a:t>或</a:t>
            </a:r>
            <a:r>
              <a:rPr lang="en-US" altLang="zh-CN" i="1" dirty="0">
                <a:latin typeface="Times New Roman" panose="02020603050405020304" pitchFamily="18" charset="0"/>
                <a:sym typeface="+mn-ea"/>
              </a:rPr>
              <a:t>j</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时，</a:t>
            </a:r>
            <a:r>
              <a:rPr lang="en-US" altLang="zh-CN" i="1" dirty="0">
                <a:latin typeface="Times New Roman" panose="02020603050405020304" pitchFamily="18" charset="0"/>
                <a:sym typeface="+mn-ea"/>
              </a:rPr>
              <a:t>θ</a:t>
            </a:r>
            <a:r>
              <a:rPr lang="en-US" altLang="zh-CN" i="1" baseline="-25000" dirty="0">
                <a:latin typeface="Times New Roman" panose="02020603050405020304" pitchFamily="18" charset="0"/>
                <a:sym typeface="+mn-ea"/>
              </a:rPr>
              <a:t>j</a:t>
            </a:r>
            <a:r>
              <a:rPr lang="zh-CN" altLang="en-US" dirty="0">
                <a:latin typeface="Times New Roman" panose="02020603050405020304" pitchFamily="18" charset="0"/>
                <a:sym typeface="+mn-ea"/>
              </a:rPr>
              <a:t>几乎为零。 因此式</a:t>
            </a:r>
            <a:r>
              <a:rPr lang="en-US" altLang="zh-CN" dirty="0">
                <a:latin typeface="Times New Roman" panose="02020603050405020304" pitchFamily="18" charset="0"/>
                <a:sym typeface="+mn-ea"/>
              </a:rPr>
              <a:t>(4-116)</a:t>
            </a:r>
            <a:r>
              <a:rPr lang="zh-CN" altLang="en-US" dirty="0">
                <a:latin typeface="Times New Roman" panose="02020603050405020304" pitchFamily="18" charset="0"/>
                <a:sym typeface="+mn-ea"/>
              </a:rPr>
              <a:t>可以写成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式中，</a:t>
            </a:r>
            <a:r>
              <a:rPr lang="en-US" altLang="zh-CN" dirty="0">
                <a:latin typeface="Times New Roman" panose="02020603050405020304" pitchFamily="18" charset="0"/>
                <a:sym typeface="+mn-ea"/>
              </a:rPr>
              <a:t>Δ</a:t>
            </a:r>
            <a:r>
              <a:rPr lang="en-US" altLang="zh-CN" i="1" dirty="0">
                <a:latin typeface="Times New Roman" panose="02020603050405020304" pitchFamily="18" charset="0"/>
                <a:sym typeface="+mn-ea"/>
              </a:rPr>
              <a:t>θ</a:t>
            </a:r>
            <a:r>
              <a:rPr lang="en-US" altLang="zh-CN" i="1" baseline="-25000" dirty="0">
                <a:latin typeface="Times New Roman" panose="02020603050405020304" pitchFamily="18" charset="0"/>
                <a:sym typeface="+mn-ea"/>
              </a:rPr>
              <a:t>k</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b</a:t>
            </a:r>
            <a:r>
              <a:rPr lang="en-US" altLang="zh-CN" baseline="-25000" dirty="0">
                <a:latin typeface="Times New Roman" panose="02020603050405020304" pitchFamily="18" charset="0"/>
                <a:sym typeface="+mn-ea"/>
              </a:rPr>
              <a:t>k+2</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-2</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b</a:t>
            </a:r>
            <a:r>
              <a:rPr lang="en-US" altLang="zh-CN" i="1" baseline="-25000" dirty="0">
                <a:latin typeface="Times New Roman" panose="02020603050405020304" pitchFamily="18" charset="0"/>
                <a:sym typeface="+mn-ea"/>
              </a:rPr>
              <a:t>k</a:t>
            </a:r>
            <a:r>
              <a:rPr lang="en-US" altLang="zh-CN" baseline="-25000" dirty="0">
                <a:latin typeface="Times New Roman" panose="02020603050405020304" pitchFamily="18" charset="0"/>
                <a:sym typeface="+mn-ea"/>
              </a:rPr>
              <a:t>+1</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-1</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b</a:t>
            </a:r>
            <a:r>
              <a:rPr lang="en-US" altLang="zh-CN" i="1" baseline="-25000" dirty="0">
                <a:latin typeface="Times New Roman" panose="02020603050405020304" pitchFamily="18" charset="0"/>
                <a:sym typeface="+mn-ea"/>
              </a:rPr>
              <a:t>k</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0</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b</a:t>
            </a:r>
            <a:r>
              <a:rPr lang="en-US" altLang="zh-CN" i="1" baseline="-25000" dirty="0">
                <a:latin typeface="Times New Roman" panose="02020603050405020304" pitchFamily="18" charset="0"/>
                <a:sym typeface="+mn-ea"/>
              </a:rPr>
              <a:t>k</a:t>
            </a:r>
            <a:r>
              <a:rPr lang="en-US" altLang="zh-CN" baseline="-25000" dirty="0">
                <a:latin typeface="Times New Roman" panose="02020603050405020304" pitchFamily="18" charset="0"/>
                <a:sym typeface="+mn-ea"/>
              </a:rPr>
              <a:t>-1</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1</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b</a:t>
            </a:r>
            <a:r>
              <a:rPr lang="en-US" altLang="zh-CN" i="1" baseline="-25000" dirty="0">
                <a:latin typeface="Times New Roman" panose="02020603050405020304" pitchFamily="18" charset="0"/>
                <a:sym typeface="+mn-ea"/>
              </a:rPr>
              <a:t>k</a:t>
            </a:r>
            <a:r>
              <a:rPr lang="en-US" altLang="zh-CN" baseline="-25000" dirty="0">
                <a:latin typeface="Times New Roman" panose="02020603050405020304" pitchFamily="18" charset="0"/>
                <a:sym typeface="+mn-ea"/>
              </a:rPr>
              <a:t>-2</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2</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b</a:t>
            </a:r>
            <a:r>
              <a:rPr lang="en-US" altLang="zh-CN" i="1" baseline="-25000" dirty="0">
                <a:latin typeface="Times New Roman" panose="02020603050405020304" pitchFamily="18" charset="0"/>
                <a:sym typeface="+mn-ea"/>
              </a:rPr>
              <a:t>k</a:t>
            </a:r>
            <a:r>
              <a:rPr lang="en-US" altLang="zh-CN" baseline="-25000" dirty="0">
                <a:latin typeface="Times New Roman" panose="02020603050405020304" pitchFamily="18" charset="0"/>
                <a:sym typeface="+mn-ea"/>
              </a:rPr>
              <a:t>-3</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3</a:t>
            </a:r>
            <a:r>
              <a:rPr lang="zh-CN" altLang="en-US" dirty="0">
                <a:latin typeface="Times New Roman" panose="02020603050405020304" pitchFamily="18" charset="0"/>
                <a:sym typeface="+mn-ea"/>
              </a:rPr>
              <a:t>。 当</a:t>
            </a:r>
            <a:r>
              <a:rPr lang="en-US" altLang="zh-CN" i="1" dirty="0">
                <a:latin typeface="Times New Roman" panose="02020603050405020304" pitchFamily="18" charset="0"/>
                <a:sym typeface="+mn-ea"/>
              </a:rPr>
              <a:t>B</a:t>
            </a:r>
            <a:r>
              <a:rPr lang="en-US" altLang="zh-CN" baseline="-25000" dirty="0">
                <a:latin typeface="Times New Roman" panose="02020603050405020304" pitchFamily="18" charset="0"/>
                <a:sym typeface="+mn-ea"/>
              </a:rPr>
              <a:t>b</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=0.25 </a:t>
            </a:r>
            <a:r>
              <a:rPr lang="zh-CN" altLang="en-US" dirty="0">
                <a:latin typeface="Times New Roman" panose="02020603050405020304" pitchFamily="18" charset="0"/>
                <a:sym typeface="+mn-ea"/>
              </a:rPr>
              <a:t>时，对应于所有可能的数据组合的差分相解</a:t>
            </a:r>
            <a:r>
              <a:rPr lang="en-US" altLang="zh-CN" dirty="0">
                <a:latin typeface="Times New Roman" panose="02020603050405020304" pitchFamily="18" charset="0"/>
                <a:sym typeface="+mn-ea"/>
              </a:rPr>
              <a:t>Δ</a:t>
            </a:r>
            <a:r>
              <a:rPr lang="en-US" altLang="zh-CN" i="1" dirty="0">
                <a:latin typeface="Times New Roman" panose="02020603050405020304" pitchFamily="18" charset="0"/>
                <a:sym typeface="+mn-ea"/>
              </a:rPr>
              <a:t>θ</a:t>
            </a:r>
            <a:r>
              <a:rPr lang="en-US" altLang="zh-CN" i="1" baseline="-25000" dirty="0">
                <a:latin typeface="Times New Roman" panose="02020603050405020304" pitchFamily="18" charset="0"/>
                <a:sym typeface="+mn-ea"/>
              </a:rPr>
              <a:t>k</a:t>
            </a:r>
            <a:r>
              <a:rPr lang="zh-CN" altLang="en-US" dirty="0">
                <a:latin typeface="Times New Roman" panose="02020603050405020304" pitchFamily="18" charset="0"/>
                <a:sym typeface="+mn-ea"/>
              </a:rPr>
              <a:t>如表</a:t>
            </a:r>
            <a:r>
              <a:rPr lang="en-US" altLang="zh-CN" dirty="0">
                <a:latin typeface="Times New Roman" panose="02020603050405020304" pitchFamily="18" charset="0"/>
                <a:sym typeface="+mn-ea"/>
              </a:rPr>
              <a:t>4-7</a:t>
            </a:r>
            <a:r>
              <a:rPr lang="zh-CN" altLang="en-US" dirty="0">
                <a:latin typeface="Times New Roman" panose="02020603050405020304" pitchFamily="18" charset="0"/>
                <a:sym typeface="+mn-ea"/>
              </a:rPr>
              <a:t>所示。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94595" name="Rectangle 3"/>
          <p:cNvSpPr>
            <a:spLocks noGrp="1" noChangeArrowheads="1"/>
          </p:cNvSpPr>
          <p:nvPr>
            <p:ph type="body" idx="1"/>
          </p:nvPr>
        </p:nvSpPr>
        <p:spPr/>
        <p:txBody>
          <a:bodyPr/>
          <a:lstStyle/>
          <a:p>
            <a:endParaRPr lang="zh-CN" altLang="zh-CN"/>
          </a:p>
        </p:txBody>
      </p:sp>
      <p:graphicFrame>
        <p:nvGraphicFramePr>
          <p:cNvPr id="123907" name="Object 5"/>
          <p:cNvGraphicFramePr>
            <a:graphicFrameLocks noChangeAspect="1"/>
          </p:cNvGraphicFramePr>
          <p:nvPr/>
        </p:nvGraphicFramePr>
        <p:xfrm>
          <a:off x="1097915" y="3117850"/>
          <a:ext cx="6259830" cy="469900"/>
        </p:xfrm>
        <a:graphic>
          <a:graphicData uri="http://schemas.openxmlformats.org/presentationml/2006/ole">
            <mc:AlternateContent xmlns:mc="http://schemas.openxmlformats.org/markup-compatibility/2006">
              <mc:Choice xmlns:v="urn:schemas-microsoft-com:vml" Requires="v">
                <p:oleObj spid="_x0000_s33795" r:id="rId3" imgW="2540000" imgH="190500" progId="Equation.3">
                  <p:embed/>
                </p:oleObj>
              </mc:Choice>
              <mc:Fallback>
                <p:oleObj r:id="rId3" imgW="2540000" imgH="190500" progId="Equation.3">
                  <p:embed/>
                  <p:pic>
                    <p:nvPicPr>
                      <p:cNvPr id="0" name="图片 3191"/>
                      <p:cNvPicPr/>
                      <p:nvPr/>
                    </p:nvPicPr>
                    <p:blipFill>
                      <a:blip r:embed="rId4"/>
                      <a:stretch>
                        <a:fillRect/>
                      </a:stretch>
                    </p:blipFill>
                    <p:spPr>
                      <a:xfrm>
                        <a:off x="1097915" y="3117850"/>
                        <a:ext cx="6259830" cy="469900"/>
                      </a:xfrm>
                      <a:prstGeom prst="rect">
                        <a:avLst/>
                      </a:prstGeom>
                      <a:noFill/>
                      <a:ln w="38100">
                        <a:noFill/>
                        <a:miter/>
                      </a:ln>
                    </p:spPr>
                  </p:pic>
                </p:oleObj>
              </mc:Fallback>
            </mc:AlternateContent>
          </a:graphicData>
        </a:graphic>
      </p:graphicFrame>
      <p:sp>
        <p:nvSpPr>
          <p:cNvPr id="123909" name="Text Box 7"/>
          <p:cNvSpPr txBox="1"/>
          <p:nvPr/>
        </p:nvSpPr>
        <p:spPr>
          <a:xfrm>
            <a:off x="7657465" y="3528695"/>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(4-117)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zh-CN" altLang="zh-CN"/>
              <a:t/>
            </a:r>
            <a:br>
              <a:rPr lang="zh-CN" altLang="zh-CN"/>
            </a:br>
            <a:r>
              <a:rPr lang="zh-CN" altLang="en-US" dirty="0">
                <a:latin typeface="Times New Roman" panose="02020603050405020304" pitchFamily="18" charset="0"/>
                <a:sym typeface="+mn-ea"/>
              </a:rPr>
              <a:t>或写成：</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式中，</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为码元宽度， </a:t>
            </a:r>
            <a:r>
              <a:rPr lang="en-US" altLang="zh-CN" i="1" dirty="0">
                <a:latin typeface="Times New Roman" panose="02020603050405020304" pitchFamily="18" charset="0"/>
                <a:sym typeface="+mn-ea"/>
              </a:rPr>
              <a:t>a</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为调制信号。</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因此</a:t>
            </a:r>
            <a:r>
              <a:rPr lang="en-US" altLang="zh-CN" dirty="0">
                <a:latin typeface="Times New Roman" panose="02020603050405020304" pitchFamily="18" charset="0"/>
                <a:sym typeface="+mn-ea"/>
              </a:rPr>
              <a:t>, BPSK</a:t>
            </a:r>
            <a:r>
              <a:rPr lang="zh-CN" altLang="en-US" dirty="0">
                <a:latin typeface="Times New Roman" panose="02020603050405020304" pitchFamily="18" charset="0"/>
                <a:sym typeface="+mn-ea"/>
              </a:rPr>
              <a:t>可采用平衡调制器产生。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dirty="0">
              <a:latin typeface="Times New Roman" panose="02020603050405020304" pitchFamily="18" charset="0"/>
              <a:sym typeface="+mn-ea"/>
            </a:endParaRPr>
          </a:p>
        </p:txBody>
      </p:sp>
      <p:sp>
        <p:nvSpPr>
          <p:cNvPr id="374787" name="Rectangle 3"/>
          <p:cNvSpPr>
            <a:spLocks noGrp="1" noChangeArrowheads="1"/>
          </p:cNvSpPr>
          <p:nvPr>
            <p:ph type="body" idx="1"/>
          </p:nvPr>
        </p:nvSpPr>
        <p:spPr/>
        <p:txBody>
          <a:bodyPr/>
          <a:lstStyle/>
          <a:p>
            <a:endParaRPr lang="zh-CN" altLang="zh-CN"/>
          </a:p>
        </p:txBody>
      </p:sp>
      <p:graphicFrame>
        <p:nvGraphicFramePr>
          <p:cNvPr id="11267" name="Object 5"/>
          <p:cNvGraphicFramePr>
            <a:graphicFrameLocks noChangeAspect="1"/>
          </p:cNvGraphicFramePr>
          <p:nvPr/>
        </p:nvGraphicFramePr>
        <p:xfrm>
          <a:off x="1381760" y="1887855"/>
          <a:ext cx="4537075" cy="1520825"/>
        </p:xfrm>
        <a:graphic>
          <a:graphicData uri="http://schemas.openxmlformats.org/presentationml/2006/ole">
            <mc:AlternateContent xmlns:mc="http://schemas.openxmlformats.org/markup-compatibility/2006">
              <mc:Choice xmlns:v="urn:schemas-microsoft-com:vml" Requires="v">
                <p:oleObj spid="_x0000_s8195" r:id="rId3" imgW="1968500" imgH="660400" progId="Equation.3">
                  <p:embed/>
                </p:oleObj>
              </mc:Choice>
              <mc:Fallback>
                <p:oleObj r:id="rId3" imgW="1968500" imgH="660400" progId="Equation.3">
                  <p:embed/>
                  <p:pic>
                    <p:nvPicPr>
                      <p:cNvPr id="0" name="图片 3084"/>
                      <p:cNvPicPr/>
                      <p:nvPr/>
                    </p:nvPicPr>
                    <p:blipFill>
                      <a:blip r:embed="rId4"/>
                      <a:stretch>
                        <a:fillRect/>
                      </a:stretch>
                    </p:blipFill>
                    <p:spPr>
                      <a:xfrm>
                        <a:off x="1381760" y="1887855"/>
                        <a:ext cx="4537075" cy="1520825"/>
                      </a:xfrm>
                      <a:prstGeom prst="rect">
                        <a:avLst/>
                      </a:prstGeom>
                      <a:noFill/>
                      <a:ln w="38100">
                        <a:noFill/>
                        <a:miter/>
                      </a:ln>
                    </p:spPr>
                  </p:pic>
                </p:oleObj>
              </mc:Fallback>
            </mc:AlternateContent>
          </a:graphicData>
        </a:graphic>
      </p:graphicFrame>
      <p:sp>
        <p:nvSpPr>
          <p:cNvPr id="11269" name="Text Box 7"/>
          <p:cNvSpPr txBox="1"/>
          <p:nvPr/>
        </p:nvSpPr>
        <p:spPr>
          <a:xfrm>
            <a:off x="7077710" y="2054225"/>
            <a:ext cx="7937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(4-8)</a:t>
            </a:r>
          </a:p>
        </p:txBody>
      </p:sp>
      <p:sp>
        <p:nvSpPr>
          <p:cNvPr id="11270" name="Text Box 8"/>
          <p:cNvSpPr txBox="1"/>
          <p:nvPr/>
        </p:nvSpPr>
        <p:spPr>
          <a:xfrm>
            <a:off x="7054215" y="2879725"/>
            <a:ext cx="7937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(4-9)</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endParaRPr lang="zh-CN" altLang="zh-CN"/>
          </a:p>
        </p:txBody>
      </p:sp>
      <p:sp>
        <p:nvSpPr>
          <p:cNvPr id="495619" name="Rectangle 3"/>
          <p:cNvSpPr>
            <a:spLocks noGrp="1" noChangeArrowheads="1"/>
          </p:cNvSpPr>
          <p:nvPr>
            <p:ph type="body" idx="1"/>
          </p:nvPr>
        </p:nvSpPr>
        <p:spPr/>
        <p:txBody>
          <a:bodyPr/>
          <a:lstStyle/>
          <a:p>
            <a:endParaRPr lang="zh-CN" altLang="zh-CN"/>
          </a:p>
        </p:txBody>
      </p:sp>
      <p:graphicFrame>
        <p:nvGraphicFramePr>
          <p:cNvPr id="124930" name="Object 1030"/>
          <p:cNvGraphicFramePr>
            <a:graphicFrameLocks noChangeAspect="1"/>
          </p:cNvGraphicFramePr>
          <p:nvPr/>
        </p:nvGraphicFramePr>
        <p:xfrm>
          <a:off x="2412365" y="903605"/>
          <a:ext cx="4434205" cy="4899025"/>
        </p:xfrm>
        <a:graphic>
          <a:graphicData uri="http://schemas.openxmlformats.org/presentationml/2006/ole">
            <mc:AlternateContent xmlns:mc="http://schemas.openxmlformats.org/markup-compatibility/2006">
              <mc:Choice xmlns:v="urn:schemas-microsoft-com:vml" Requires="v">
                <p:oleObj spid="_x0000_s34819" r:id="rId3" imgW="20441285" imgH="22584410" progId="Photoshop.Image.6">
                  <p:embed/>
                </p:oleObj>
              </mc:Choice>
              <mc:Fallback>
                <p:oleObj r:id="rId3" imgW="20441285" imgH="22584410" progId="Photoshop.Image.6">
                  <p:embed/>
                  <p:pic>
                    <p:nvPicPr>
                      <p:cNvPr id="0" name="图片 3192"/>
                      <p:cNvPicPr/>
                      <p:nvPr/>
                    </p:nvPicPr>
                    <p:blipFill>
                      <a:blip r:embed="rId4"/>
                      <a:stretch>
                        <a:fillRect/>
                      </a:stretch>
                    </p:blipFill>
                    <p:spPr>
                      <a:xfrm>
                        <a:off x="2412365" y="903605"/>
                        <a:ext cx="4434205" cy="4899025"/>
                      </a:xfrm>
                      <a:prstGeom prst="rect">
                        <a:avLst/>
                      </a:prstGeom>
                      <a:noFill/>
                      <a:ln w="38100">
                        <a:noFill/>
                        <a:miter/>
                      </a:ln>
                    </p:spPr>
                  </p:pic>
                </p:oleObj>
              </mc:Fallback>
            </mc:AlternateContent>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endParaRPr lang="zh-CN" altLang="zh-CN"/>
          </a:p>
        </p:txBody>
      </p:sp>
      <p:sp>
        <p:nvSpPr>
          <p:cNvPr id="496643"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4-37  </a:t>
            </a:r>
            <a:r>
              <a:rPr lang="zh-CN" altLang="en-US" dirty="0">
                <a:latin typeface="Times New Roman" panose="02020603050405020304" pitchFamily="18" charset="0"/>
                <a:sym typeface="+mn-ea"/>
              </a:rPr>
              <a:t>二比特差分检测相位状态图</a:t>
            </a:r>
            <a:endParaRPr lang="zh-CN" altLang="zh-CN"/>
          </a:p>
        </p:txBody>
      </p:sp>
      <p:pic>
        <p:nvPicPr>
          <p:cNvPr id="125955" name="Picture 7" descr="4-37"/>
          <p:cNvPicPr>
            <a:picLocks noChangeAspect="1"/>
          </p:cNvPicPr>
          <p:nvPr/>
        </p:nvPicPr>
        <p:blipFill>
          <a:blip r:embed="rId2"/>
          <a:stretch>
            <a:fillRect/>
          </a:stretch>
        </p:blipFill>
        <p:spPr>
          <a:xfrm>
            <a:off x="1714500" y="1404938"/>
            <a:ext cx="5715000" cy="4048125"/>
          </a:xfrm>
          <a:prstGeom prst="rect">
            <a:avLst/>
          </a:prstGeom>
          <a:noFill/>
          <a:ln w="9525">
            <a:noFill/>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endParaRPr lang="zh-CN" altLang="zh-CN"/>
          </a:p>
        </p:txBody>
      </p:sp>
      <p:sp>
        <p:nvSpPr>
          <p:cNvPr id="49766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782955" y="821690"/>
            <a:ext cx="7700645" cy="4396740"/>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5.GMSK</a:t>
            </a:r>
            <a:r>
              <a:rPr lang="zh-CN" altLang="en-US" b="1" dirty="0">
                <a:latin typeface="Times New Roman" panose="02020603050405020304" pitchFamily="18" charset="0"/>
                <a:sym typeface="+mn-ea"/>
              </a:rPr>
              <a:t>信号的性能</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功率谱密度</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用计算机模拟得到的</a:t>
            </a:r>
            <a:r>
              <a:rPr lang="en-US" altLang="zh-CN" dirty="0">
                <a:latin typeface="Times New Roman" panose="02020603050405020304" pitchFamily="18" charset="0"/>
                <a:sym typeface="+mn-ea"/>
              </a:rPr>
              <a:t>GMSK</a:t>
            </a:r>
            <a:r>
              <a:rPr lang="zh-CN" altLang="en-US" dirty="0">
                <a:latin typeface="Times New Roman" panose="02020603050405020304" pitchFamily="18" charset="0"/>
                <a:sym typeface="+mn-ea"/>
              </a:rPr>
              <a:t>信号功率谱密度曲线如图</a:t>
            </a:r>
            <a:r>
              <a:rPr lang="en-US" altLang="zh-CN" dirty="0">
                <a:latin typeface="Times New Roman" panose="02020603050405020304" pitchFamily="18" charset="0"/>
                <a:sym typeface="+mn-ea"/>
              </a:rPr>
              <a:t>4-38</a:t>
            </a:r>
            <a:r>
              <a:rPr lang="zh-CN" altLang="en-US" dirty="0">
                <a:latin typeface="Times New Roman" panose="02020603050405020304" pitchFamily="18" charset="0"/>
                <a:sym typeface="+mn-ea"/>
              </a:rPr>
              <a:t>所示。图中，纵坐标是以分贝表示的归一化功率谱密度；横坐标是归一化频率</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f</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c</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；参数</a:t>
            </a:r>
            <a:r>
              <a:rPr lang="en-US" altLang="zh-CN" i="1" dirty="0">
                <a:latin typeface="Times New Roman" panose="02020603050405020304" pitchFamily="18" charset="0"/>
                <a:sym typeface="+mn-ea"/>
              </a:rPr>
              <a:t>B</a:t>
            </a:r>
            <a:r>
              <a:rPr lang="en-US" altLang="zh-CN" baseline="-25000" dirty="0">
                <a:latin typeface="Times New Roman" panose="02020603050405020304" pitchFamily="18" charset="0"/>
                <a:sym typeface="+mn-ea"/>
              </a:rPr>
              <a:t>b</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是归一化</a:t>
            </a:r>
            <a:r>
              <a:rPr lang="en-US" altLang="zh-CN" dirty="0">
                <a:latin typeface="Times New Roman" panose="02020603050405020304" pitchFamily="18" charset="0"/>
                <a:sym typeface="+mn-ea"/>
              </a:rPr>
              <a:t>3dB</a:t>
            </a:r>
            <a:r>
              <a:rPr lang="zh-CN" altLang="en-US" dirty="0">
                <a:latin typeface="Times New Roman" panose="02020603050405020304" pitchFamily="18" charset="0"/>
                <a:sym typeface="+mn-ea"/>
              </a:rPr>
              <a:t>带宽。</a:t>
            </a:r>
            <a:endParaRPr lang="zh-CN" altLang="zh-CN"/>
          </a:p>
        </p:txBody>
      </p:sp>
      <p:sp>
        <p:nvSpPr>
          <p:cNvPr id="4986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endParaRPr lang="zh-CN" altLang="zh-CN"/>
          </a:p>
        </p:txBody>
      </p:sp>
      <p:sp>
        <p:nvSpPr>
          <p:cNvPr id="499715"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4-38 GMSK</a:t>
            </a:r>
            <a:r>
              <a:rPr lang="zh-CN" altLang="en-US" dirty="0">
                <a:latin typeface="Times New Roman" panose="02020603050405020304" pitchFamily="18" charset="0"/>
                <a:sym typeface="+mn-ea"/>
              </a:rPr>
              <a:t>信号的功率谱密度</a:t>
            </a:r>
            <a:endParaRPr lang="zh-CN" altLang="zh-CN"/>
          </a:p>
        </p:txBody>
      </p:sp>
      <p:pic>
        <p:nvPicPr>
          <p:cNvPr id="129027" name="Picture 1029" descr="4-38"/>
          <p:cNvPicPr>
            <a:picLocks noChangeAspect="1"/>
          </p:cNvPicPr>
          <p:nvPr/>
        </p:nvPicPr>
        <p:blipFill>
          <a:blip r:embed="rId2"/>
          <a:stretch>
            <a:fillRect/>
          </a:stretch>
        </p:blipFill>
        <p:spPr>
          <a:xfrm>
            <a:off x="2452688" y="1285558"/>
            <a:ext cx="4238625" cy="4286250"/>
          </a:xfrm>
          <a:prstGeom prst="rect">
            <a:avLst/>
          </a:prstGeom>
          <a:noFill/>
          <a:ln w="9525">
            <a:noFill/>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误比特率性能</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当</a:t>
            </a:r>
            <a:r>
              <a:rPr lang="en-US" altLang="zh-CN" i="1" dirty="0">
                <a:latin typeface="Times New Roman" panose="02020603050405020304" pitchFamily="18" charset="0"/>
                <a:sym typeface="+mn-ea"/>
              </a:rPr>
              <a:t>B</a:t>
            </a:r>
            <a:r>
              <a:rPr lang="en-US" altLang="zh-CN" baseline="-25000" dirty="0">
                <a:latin typeface="Times New Roman" panose="02020603050405020304" pitchFamily="18" charset="0"/>
                <a:sym typeface="+mn-ea"/>
              </a:rPr>
              <a:t>b</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=0.25</a:t>
            </a:r>
            <a:r>
              <a:rPr lang="zh-CN" altLang="en-US" dirty="0">
                <a:latin typeface="Times New Roman" panose="02020603050405020304" pitchFamily="18" charset="0"/>
                <a:sym typeface="+mn-ea"/>
              </a:rPr>
              <a:t>时，在</a:t>
            </a:r>
            <a:r>
              <a:rPr lang="en-US" altLang="zh-CN" dirty="0">
                <a:latin typeface="Times New Roman" panose="02020603050405020304" pitchFamily="18" charset="0"/>
                <a:sym typeface="+mn-ea"/>
              </a:rPr>
              <a:t>AWGN</a:t>
            </a:r>
            <a:r>
              <a:rPr lang="zh-CN" altLang="en-US" dirty="0">
                <a:latin typeface="Times New Roman" panose="02020603050405020304" pitchFamily="18" charset="0"/>
                <a:sym typeface="+mn-ea"/>
              </a:rPr>
              <a:t>信道下采用相干解调方式的误比特率计算公式如下：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en-US" altLang="zh-CN" dirty="0">
                <a:latin typeface="Times New Roman" panose="02020603050405020304" pitchFamily="18" charset="0"/>
                <a:sym typeface="+mn-ea"/>
              </a:rPr>
              <a:t>GMSK</a:t>
            </a:r>
            <a:r>
              <a:rPr lang="zh-CN" altLang="en-US" dirty="0">
                <a:latin typeface="宋体" panose="02010600030101010101" pitchFamily="2" charset="-122"/>
                <a:sym typeface="+mn-ea"/>
              </a:rPr>
              <a:t>信号的误比特率性能与解调方式有密切关系。</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00739" name="Rectangle 3"/>
          <p:cNvSpPr>
            <a:spLocks noGrp="1" noChangeArrowheads="1"/>
          </p:cNvSpPr>
          <p:nvPr>
            <p:ph type="body" idx="1"/>
          </p:nvPr>
        </p:nvSpPr>
        <p:spPr/>
        <p:txBody>
          <a:bodyPr/>
          <a:lstStyle/>
          <a:p>
            <a:endParaRPr lang="zh-CN" altLang="zh-CN"/>
          </a:p>
        </p:txBody>
      </p:sp>
      <p:graphicFrame>
        <p:nvGraphicFramePr>
          <p:cNvPr id="130050" name="Object 5"/>
          <p:cNvGraphicFramePr>
            <a:graphicFrameLocks noChangeAspect="1"/>
          </p:cNvGraphicFramePr>
          <p:nvPr/>
        </p:nvGraphicFramePr>
        <p:xfrm>
          <a:off x="2613025" y="2811780"/>
          <a:ext cx="2816225" cy="1235075"/>
        </p:xfrm>
        <a:graphic>
          <a:graphicData uri="http://schemas.openxmlformats.org/presentationml/2006/ole">
            <mc:AlternateContent xmlns:mc="http://schemas.openxmlformats.org/markup-compatibility/2006">
              <mc:Choice xmlns:v="urn:schemas-microsoft-com:vml" Requires="v">
                <p:oleObj spid="_x0000_s35843" r:id="rId3" imgW="1041400" imgH="457200" progId="Equation.3">
                  <p:embed/>
                </p:oleObj>
              </mc:Choice>
              <mc:Fallback>
                <p:oleObj r:id="rId3" imgW="1041400" imgH="457200" progId="Equation.3">
                  <p:embed/>
                  <p:pic>
                    <p:nvPicPr>
                      <p:cNvPr id="0" name="图片 3195"/>
                      <p:cNvPicPr/>
                      <p:nvPr/>
                    </p:nvPicPr>
                    <p:blipFill>
                      <a:blip r:embed="rId4"/>
                      <a:stretch>
                        <a:fillRect/>
                      </a:stretch>
                    </p:blipFill>
                    <p:spPr>
                      <a:xfrm>
                        <a:off x="2613025" y="2811780"/>
                        <a:ext cx="2816225" cy="1235075"/>
                      </a:xfrm>
                      <a:prstGeom prst="rect">
                        <a:avLst/>
                      </a:prstGeom>
                      <a:noFill/>
                      <a:ln w="38100">
                        <a:noFill/>
                        <a:miter/>
                      </a:ln>
                    </p:spPr>
                  </p:pic>
                </p:oleObj>
              </mc:Fallback>
            </mc:AlternateContent>
          </a:graphicData>
        </a:graphic>
      </p:graphicFrame>
      <p:sp>
        <p:nvSpPr>
          <p:cNvPr id="130052" name="Text Box 9"/>
          <p:cNvSpPr txBox="1"/>
          <p:nvPr/>
        </p:nvSpPr>
        <p:spPr>
          <a:xfrm>
            <a:off x="6562725" y="3175000"/>
            <a:ext cx="11747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(4-120)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endParaRPr lang="zh-CN" altLang="zh-CN"/>
          </a:p>
        </p:txBody>
      </p:sp>
      <p:sp>
        <p:nvSpPr>
          <p:cNvPr id="501763"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4-39 </a:t>
            </a:r>
            <a:r>
              <a:rPr lang="zh-CN" altLang="en-US" dirty="0">
                <a:latin typeface="Times New Roman" panose="02020603050405020304" pitchFamily="18" charset="0"/>
                <a:sym typeface="+mn-ea"/>
              </a:rPr>
              <a:t>相干检测误码性能</a:t>
            </a:r>
            <a:endParaRPr lang="zh-CN" altLang="zh-CN"/>
          </a:p>
        </p:txBody>
      </p:sp>
      <p:pic>
        <p:nvPicPr>
          <p:cNvPr id="131075" name="Picture 6" descr="4-39"/>
          <p:cNvPicPr>
            <a:picLocks noChangeAspect="1"/>
          </p:cNvPicPr>
          <p:nvPr/>
        </p:nvPicPr>
        <p:blipFill>
          <a:blip r:embed="rId2"/>
          <a:stretch>
            <a:fillRect/>
          </a:stretch>
        </p:blipFill>
        <p:spPr>
          <a:xfrm>
            <a:off x="2547938" y="1268413"/>
            <a:ext cx="4048125" cy="4286250"/>
          </a:xfrm>
          <a:prstGeom prst="rect">
            <a:avLst/>
          </a:prstGeom>
          <a:noFill/>
          <a:ln w="9525">
            <a:noFill/>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endParaRPr lang="zh-CN" altLang="zh-CN"/>
          </a:p>
        </p:txBody>
      </p:sp>
      <p:sp>
        <p:nvSpPr>
          <p:cNvPr id="502787"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4-40 </a:t>
            </a:r>
            <a:r>
              <a:rPr lang="zh-CN" altLang="en-US" dirty="0">
                <a:latin typeface="Times New Roman" panose="02020603050405020304" pitchFamily="18" charset="0"/>
                <a:sym typeface="+mn-ea"/>
              </a:rPr>
              <a:t>二比特延迟差分检测误码性能</a:t>
            </a:r>
            <a:endParaRPr lang="zh-CN" altLang="zh-CN"/>
          </a:p>
        </p:txBody>
      </p:sp>
      <p:pic>
        <p:nvPicPr>
          <p:cNvPr id="132100" name="Picture 9" descr="4-40"/>
          <p:cNvPicPr>
            <a:picLocks noChangeAspect="1"/>
          </p:cNvPicPr>
          <p:nvPr/>
        </p:nvPicPr>
        <p:blipFill>
          <a:blip r:embed="rId2"/>
          <a:stretch>
            <a:fillRect/>
          </a:stretch>
        </p:blipFill>
        <p:spPr>
          <a:xfrm>
            <a:off x="2547938" y="1268413"/>
            <a:ext cx="4048125" cy="4286250"/>
          </a:xfrm>
          <a:prstGeom prst="rect">
            <a:avLst/>
          </a:prstGeom>
          <a:noFill/>
          <a:ln w="9525">
            <a:noFill/>
          </a:ln>
        </p:spPr>
      </p:pic>
      <p:pic>
        <p:nvPicPr>
          <p:cNvPr id="5" name="Picture 2" descr="H:\出版社\模板\课件素材\GIF动画插件1\GIF020.GIF">
            <a:hlinkClick r:id="rId3" action="ppaction://hlinksldjump"/>
          </p:cNvPr>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571500" y="533400"/>
            <a:ext cx="8115300" cy="1136015"/>
          </a:xfrm>
        </p:spPr>
        <p:txBody>
          <a:bodyPr/>
          <a:lstStyle/>
          <a:p>
            <a:pPr algn="ctr"/>
            <a:r>
              <a:rPr lang="zh-CN" altLang="zh-CN" b="1"/>
              <a:t/>
            </a:r>
            <a:br>
              <a:rPr lang="zh-CN" altLang="zh-CN" b="1"/>
            </a:br>
            <a:r>
              <a:rPr lang="en-US" altLang="zh-CN" b="1" dirty="0">
                <a:latin typeface="Times New Roman" panose="02020603050405020304" pitchFamily="18" charset="0"/>
                <a:sym typeface="+mn-ea"/>
              </a:rPr>
              <a:t>4.4  “</a:t>
            </a:r>
            <a:r>
              <a:rPr lang="zh-CN" altLang="en-US" b="1" dirty="0">
                <a:latin typeface="Times New Roman" panose="02020603050405020304" pitchFamily="18" charset="0"/>
                <a:sym typeface="+mn-ea"/>
              </a:rPr>
              <a:t>线性”和“恒包络”相结合的调制技术 </a:t>
            </a:r>
            <a:endParaRPr lang="zh-CN" altLang="zh-CN" b="1"/>
          </a:p>
        </p:txBody>
      </p:sp>
      <p:sp>
        <p:nvSpPr>
          <p:cNvPr id="503811"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26440" y="1669415"/>
            <a:ext cx="8115300" cy="406400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en-US" altLang="zh-CN" b="1" dirty="0">
                <a:latin typeface="Times New Roman" panose="02020603050405020304" pitchFamily="18" charset="0"/>
                <a:sym typeface="+mn-ea"/>
              </a:rPr>
              <a:t>4.4.1 </a:t>
            </a:r>
            <a:r>
              <a:rPr lang="en-US" altLang="zh-CN" b="1" i="1" dirty="0">
                <a:latin typeface="Times New Roman" panose="02020603050405020304" pitchFamily="18" charset="0"/>
                <a:sym typeface="+mn-ea"/>
              </a:rPr>
              <a:t>M</a:t>
            </a:r>
            <a:r>
              <a:rPr lang="zh-CN" altLang="en-US" b="1" dirty="0">
                <a:latin typeface="Times New Roman" panose="02020603050405020304" pitchFamily="18" charset="0"/>
                <a:sym typeface="+mn-ea"/>
              </a:rPr>
              <a:t>维相移键控</a:t>
            </a:r>
            <a:r>
              <a:rPr lang="en-US" altLang="zh-CN" b="1" dirty="0">
                <a:latin typeface="Times New Roman" panose="02020603050405020304" pitchFamily="18" charset="0"/>
                <a:sym typeface="+mn-ea"/>
              </a:rPr>
              <a:t>(MPSK) </a:t>
            </a:r>
          </a:p>
          <a:p>
            <a:pPr algn="just" eaLnBrk="1" hangingPunct="1">
              <a:lnSpc>
                <a:spcPct val="140000"/>
              </a:lnSpc>
              <a:spcBef>
                <a:spcPct val="50000"/>
              </a:spcBef>
            </a:pPr>
            <a:r>
              <a:rPr lang="zh-CN" altLang="en-US" b="1" dirty="0">
                <a:latin typeface="Times New Roman" panose="02020603050405020304" pitchFamily="18" charset="0"/>
                <a:sym typeface="+mn-ea"/>
              </a:rPr>
              <a:t>　　</a:t>
            </a:r>
            <a:r>
              <a:rPr lang="en-US" altLang="zh-CN" b="1" dirty="0">
                <a:latin typeface="Times New Roman" panose="02020603050405020304" pitchFamily="18" charset="0"/>
                <a:sym typeface="+mn-ea"/>
              </a:rPr>
              <a:t>1. MPSK</a:t>
            </a:r>
            <a:r>
              <a:rPr lang="zh-CN" altLang="en-US" b="1" dirty="0">
                <a:latin typeface="Times New Roman" panose="02020603050405020304" pitchFamily="18" charset="0"/>
                <a:sym typeface="+mn-ea"/>
              </a:rPr>
              <a:t>调制方式概述</a:t>
            </a:r>
            <a:endParaRPr lang="zh-CN" altLang="en-US" dirty="0">
              <a:latin typeface="Times New Roman" panose="02020603050405020304" pitchFamily="18" charset="0"/>
            </a:endParaRPr>
          </a:p>
          <a:p>
            <a:pPr algn="just" eaLnBrk="1" hangingPunct="1">
              <a:lnSpc>
                <a:spcPct val="140000"/>
              </a:lnSpc>
              <a:spcBef>
                <a:spcPct val="50000"/>
              </a:spcBef>
            </a:pPr>
            <a:r>
              <a:rPr lang="zh-CN" altLang="en-US" dirty="0">
                <a:latin typeface="Times New Roman" panose="02020603050405020304" pitchFamily="18" charset="0"/>
                <a:sym typeface="+mn-ea"/>
              </a:rPr>
              <a:t>        在</a:t>
            </a:r>
            <a:r>
              <a:rPr lang="en-US" altLang="zh-CN" i="1" dirty="0">
                <a:latin typeface="Times New Roman" panose="02020603050405020304" pitchFamily="18" charset="0"/>
                <a:sym typeface="+mn-ea"/>
              </a:rPr>
              <a:t>M</a:t>
            </a:r>
            <a:r>
              <a:rPr lang="zh-CN" altLang="en-US" dirty="0">
                <a:latin typeface="Times New Roman" panose="02020603050405020304" pitchFamily="18" charset="0"/>
                <a:sym typeface="+mn-ea"/>
              </a:rPr>
              <a:t>维相移键控</a:t>
            </a:r>
            <a:r>
              <a:rPr lang="en-US" altLang="zh-CN" dirty="0">
                <a:latin typeface="Times New Roman" panose="02020603050405020304" pitchFamily="18" charset="0"/>
                <a:sym typeface="+mn-ea"/>
              </a:rPr>
              <a:t>(MPSK)</a:t>
            </a:r>
            <a:r>
              <a:rPr lang="zh-CN" altLang="en-US" dirty="0">
                <a:latin typeface="Times New Roman" panose="02020603050405020304" pitchFamily="18" charset="0"/>
                <a:sym typeface="+mn-ea"/>
              </a:rPr>
              <a:t>中</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载波频率承载有</a:t>
            </a:r>
            <a:r>
              <a:rPr lang="en-US" altLang="zh-CN" i="1" dirty="0">
                <a:latin typeface="Times New Roman" panose="02020603050405020304" pitchFamily="18" charset="0"/>
                <a:sym typeface="+mn-ea"/>
              </a:rPr>
              <a:t>M</a:t>
            </a:r>
            <a:r>
              <a:rPr lang="zh-CN" altLang="en-US" dirty="0">
                <a:latin typeface="Times New Roman" panose="02020603050405020304" pitchFamily="18" charset="0"/>
                <a:sym typeface="+mn-ea"/>
              </a:rPr>
              <a:t>个可能值</a:t>
            </a:r>
            <a:r>
              <a:rPr lang="en-US" altLang="zh-CN" dirty="0">
                <a:latin typeface="Times New Roman" panose="02020603050405020304" pitchFamily="18" charset="0"/>
                <a:sym typeface="+mn-ea"/>
              </a:rPr>
              <a:t>, </a:t>
            </a:r>
            <a:r>
              <a:rPr lang="en-US" altLang="zh-CN" i="1" dirty="0">
                <a:latin typeface="Times New Roman" panose="02020603050405020304" pitchFamily="18" charset="0"/>
                <a:sym typeface="+mn-ea"/>
              </a:rPr>
              <a:t>θ</a:t>
            </a:r>
            <a:r>
              <a:rPr lang="en-US" altLang="zh-CN" dirty="0">
                <a:latin typeface="Times New Roman" panose="02020603050405020304" pitchFamily="18" charset="0"/>
                <a:sym typeface="+mn-ea"/>
              </a:rPr>
              <a:t> </a:t>
            </a:r>
            <a:r>
              <a:rPr lang="en-US" altLang="zh-CN" i="1" baseline="-25000" dirty="0">
                <a:latin typeface="Times New Roman" panose="02020603050405020304" pitchFamily="18" charset="0"/>
                <a:sym typeface="+mn-ea"/>
              </a:rPr>
              <a:t>i</a:t>
            </a:r>
            <a:r>
              <a:rPr lang="en-US" altLang="zh-CN" dirty="0">
                <a:latin typeface="Times New Roman" panose="02020603050405020304" pitchFamily="18" charset="0"/>
                <a:sym typeface="+mn-ea"/>
              </a:rPr>
              <a:t>=2(</a:t>
            </a:r>
            <a:r>
              <a:rPr lang="en-US" altLang="zh-CN" i="1" dirty="0">
                <a:latin typeface="Times New Roman" panose="02020603050405020304" pitchFamily="18" charset="0"/>
                <a:sym typeface="+mn-ea"/>
              </a:rPr>
              <a:t>i</a:t>
            </a:r>
            <a:r>
              <a:rPr lang="en-US" altLang="zh-CN" dirty="0">
                <a:latin typeface="Times New Roman" panose="02020603050405020304" pitchFamily="18" charset="0"/>
                <a:sym typeface="+mn-ea"/>
              </a:rPr>
              <a:t>-1)π/</a:t>
            </a:r>
            <a:r>
              <a:rPr lang="en-US" altLang="zh-CN" i="1" dirty="0">
                <a:latin typeface="Times New Roman" panose="02020603050405020304" pitchFamily="18" charset="0"/>
                <a:sym typeface="+mn-ea"/>
              </a:rPr>
              <a:t>M</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此处</a:t>
            </a:r>
            <a:r>
              <a:rPr lang="en-US" altLang="zh-CN" i="1" dirty="0">
                <a:latin typeface="Times New Roman" panose="02020603050405020304" pitchFamily="18" charset="0"/>
                <a:sym typeface="+mn-ea"/>
              </a:rPr>
              <a:t>M</a:t>
            </a:r>
            <a:r>
              <a:rPr lang="zh-CN" altLang="en-US" dirty="0">
                <a:latin typeface="Times New Roman" panose="02020603050405020304" pitchFamily="18" charset="0"/>
                <a:sym typeface="+mn-ea"/>
              </a:rPr>
              <a:t>为自然数。</a:t>
            </a:r>
            <a:endParaRPr lang="zh-CN" altLang="zh-CN"/>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调制波形表达如下</a:t>
            </a:r>
            <a:r>
              <a:rPr lang="en-US" altLang="zh-CN" dirty="0">
                <a:latin typeface="Times New Roman" panose="02020603050405020304" pitchFamily="18" charset="0"/>
                <a:sym typeface="+mn-ea"/>
              </a:rPr>
              <a:t>:</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zh-CN" altLang="en-US" dirty="0">
                <a:latin typeface="Times New Roman" panose="02020603050405020304" pitchFamily="18" charset="0"/>
                <a:sym typeface="+mn-ea"/>
              </a:rPr>
              <a:t>式中：</a:t>
            </a:r>
            <a:r>
              <a:rPr lang="en-US" altLang="zh-CN" i="1" dirty="0">
                <a:latin typeface="Times New Roman" panose="02020603050405020304" pitchFamily="18" charset="0"/>
                <a:sym typeface="+mn-ea"/>
              </a:rPr>
              <a:t>E</a:t>
            </a:r>
            <a:r>
              <a:rPr lang="en-US" altLang="zh-CN" baseline="-25000" dirty="0">
                <a:latin typeface="Times New Roman" panose="02020603050405020304" pitchFamily="18" charset="0"/>
                <a:sym typeface="+mn-ea"/>
              </a:rPr>
              <a:t>s</a:t>
            </a:r>
            <a:r>
              <a:rPr lang="en-US" altLang="zh-CN" dirty="0">
                <a:latin typeface="Times New Roman" panose="02020603050405020304" pitchFamily="18" charset="0"/>
                <a:sym typeface="+mn-ea"/>
              </a:rPr>
              <a:t>=(lb</a:t>
            </a:r>
            <a:r>
              <a:rPr lang="en-US" altLang="zh-CN" i="1" dirty="0">
                <a:latin typeface="Times New Roman" panose="02020603050405020304" pitchFamily="18" charset="0"/>
                <a:sym typeface="+mn-ea"/>
              </a:rPr>
              <a:t>M</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E</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为符号位的能值</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 T</a:t>
            </a:r>
            <a:r>
              <a:rPr lang="en-US" altLang="zh-CN" baseline="-25000" dirty="0">
                <a:latin typeface="Times New Roman" panose="02020603050405020304" pitchFamily="18" charset="0"/>
                <a:sym typeface="+mn-ea"/>
              </a:rPr>
              <a:t>s</a:t>
            </a:r>
            <a:r>
              <a:rPr lang="en-US" altLang="zh-CN" dirty="0">
                <a:latin typeface="Times New Roman" panose="02020603050405020304" pitchFamily="18" charset="0"/>
                <a:sym typeface="+mn-ea"/>
              </a:rPr>
              <a:t>=(lb</a:t>
            </a:r>
            <a:r>
              <a:rPr lang="en-US" altLang="zh-CN" i="1" dirty="0">
                <a:latin typeface="Times New Roman" panose="02020603050405020304" pitchFamily="18" charset="0"/>
                <a:sym typeface="+mn-ea"/>
              </a:rPr>
              <a:t>M</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为时隙周期。</a:t>
            </a:r>
            <a:r>
              <a:rPr lang="en-US" altLang="zh-CN" dirty="0">
                <a:latin typeface="Times New Roman" panose="02020603050405020304" pitchFamily="18" charset="0"/>
                <a:sym typeface="+mn-ea"/>
              </a:rPr>
              <a:t> </a:t>
            </a:r>
            <a:r>
              <a:rPr lang="en-US" altLang="zh-CN" dirty="0">
                <a:latin typeface="Times New Roman" panose="02020603050405020304" pitchFamily="18" charset="0"/>
              </a:rPr>
              <a:t/>
            </a:r>
            <a:br>
              <a:rPr lang="en-US" altLang="zh-CN" dirty="0">
                <a:latin typeface="Times New Roman" panose="02020603050405020304" pitchFamily="18" charset="0"/>
              </a:rPr>
            </a:br>
            <a:r>
              <a:rPr lang="zh-CN" altLang="en-US" b="1" dirty="0">
                <a:latin typeface="Times New Roman" panose="02020603050405020304" pitchFamily="18" charset="0"/>
                <a:sym typeface="+mn-ea"/>
              </a:rPr>
              <a:t> </a:t>
            </a:r>
            <a:r>
              <a:rPr lang="zh-CN" altLang="zh-CN"/>
              <a:t/>
            </a:r>
            <a:br>
              <a:rPr lang="zh-CN" altLang="zh-CN"/>
            </a:br>
            <a:endParaRPr lang="zh-CN" altLang="zh-CN"/>
          </a:p>
        </p:txBody>
      </p:sp>
      <p:sp>
        <p:nvSpPr>
          <p:cNvPr id="504835" name="Rectangle 3"/>
          <p:cNvSpPr>
            <a:spLocks noGrp="1" noChangeArrowheads="1"/>
          </p:cNvSpPr>
          <p:nvPr>
            <p:ph type="body" idx="1"/>
          </p:nvPr>
        </p:nvSpPr>
        <p:spPr/>
        <p:txBody>
          <a:bodyPr/>
          <a:lstStyle/>
          <a:p>
            <a:endParaRPr lang="zh-CN" altLang="zh-CN"/>
          </a:p>
        </p:txBody>
      </p:sp>
      <p:graphicFrame>
        <p:nvGraphicFramePr>
          <p:cNvPr id="2" name="Object 1031"/>
          <p:cNvGraphicFramePr>
            <a:graphicFrameLocks noChangeAspect="1"/>
          </p:cNvGraphicFramePr>
          <p:nvPr/>
        </p:nvGraphicFramePr>
        <p:xfrm>
          <a:off x="899795" y="1753870"/>
          <a:ext cx="4485005" cy="964565"/>
        </p:xfrm>
        <a:graphic>
          <a:graphicData uri="http://schemas.openxmlformats.org/presentationml/2006/ole">
            <mc:AlternateContent xmlns:mc="http://schemas.openxmlformats.org/markup-compatibility/2006">
              <mc:Choice xmlns:v="urn:schemas-microsoft-com:vml" Requires="v">
                <p:oleObj spid="_x0000_s36867" r:id="rId3" imgW="2006600" imgH="431800" progId="Equation.3">
                  <p:embed/>
                </p:oleObj>
              </mc:Choice>
              <mc:Fallback>
                <p:oleObj r:id="rId3" imgW="2006600" imgH="431800" progId="Equation.3">
                  <p:embed/>
                  <p:pic>
                    <p:nvPicPr>
                      <p:cNvPr id="0" name="图片 3196"/>
                      <p:cNvPicPr/>
                      <p:nvPr/>
                    </p:nvPicPr>
                    <p:blipFill>
                      <a:blip r:embed="rId4"/>
                      <a:stretch>
                        <a:fillRect/>
                      </a:stretch>
                    </p:blipFill>
                    <p:spPr>
                      <a:xfrm>
                        <a:off x="899795" y="1753870"/>
                        <a:ext cx="4485005" cy="964565"/>
                      </a:xfrm>
                      <a:prstGeom prst="rect">
                        <a:avLst/>
                      </a:prstGeom>
                      <a:noFill/>
                      <a:ln w="38100">
                        <a:noFill/>
                        <a:miter/>
                      </a:ln>
                    </p:spPr>
                  </p:pic>
                </p:oleObj>
              </mc:Fallback>
            </mc:AlternateContent>
          </a:graphicData>
        </a:graphic>
      </p:graphicFrame>
      <p:sp>
        <p:nvSpPr>
          <p:cNvPr id="4" name="Text Box 1032"/>
          <p:cNvSpPr txBox="1"/>
          <p:nvPr/>
        </p:nvSpPr>
        <p:spPr>
          <a:xfrm>
            <a:off x="5792470" y="2037715"/>
            <a:ext cx="2492375" cy="829945"/>
          </a:xfrm>
          <a:prstGeom prst="rect">
            <a:avLst/>
          </a:prstGeom>
          <a:noFill/>
          <a:ln w="9525">
            <a:noFill/>
          </a:ln>
        </p:spPr>
        <p:txBody>
          <a:bodyPr wrap="square">
            <a:spAutoFit/>
          </a:bodyPr>
          <a:lstStyle/>
          <a:p>
            <a:pPr eaLnBrk="1" hangingPunct="1"/>
            <a:r>
              <a:rPr lang="en-US" altLang="zh-CN" dirty="0">
                <a:latin typeface="Times New Roman" panose="02020603050405020304" pitchFamily="18" charset="0"/>
              </a:rPr>
              <a:t> 0≤</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baseline="-25000" dirty="0">
                <a:latin typeface="Times New Roman" panose="02020603050405020304" pitchFamily="18" charset="0"/>
              </a:rPr>
              <a:t>s</a:t>
            </a:r>
            <a:r>
              <a:rPr lang="zh-CN" altLang="en-US" baseline="-25000" dirty="0">
                <a:latin typeface="Times New Roman" panose="02020603050405020304" pitchFamily="18" charset="0"/>
              </a:rPr>
              <a:t>　</a:t>
            </a:r>
            <a:r>
              <a:rPr lang="en-US" altLang="zh-CN" i="1" dirty="0">
                <a:latin typeface="Times New Roman" panose="02020603050405020304" pitchFamily="18" charset="0"/>
              </a:rPr>
              <a:t>i</a:t>
            </a:r>
            <a:r>
              <a:rPr lang="en-US" altLang="zh-CN" dirty="0">
                <a:latin typeface="Times New Roman" panose="02020603050405020304" pitchFamily="18" charset="0"/>
              </a:rPr>
              <a:t>=1, 2,  :,</a:t>
            </a:r>
            <a:r>
              <a:rPr lang="en-US" altLang="zh-CN" i="1" dirty="0">
                <a:latin typeface="Times New Roman" panose="02020603050405020304" pitchFamily="18" charset="0"/>
              </a:rPr>
              <a:t> M</a:t>
            </a:r>
            <a:r>
              <a:rPr lang="en-US" altLang="zh-CN" dirty="0">
                <a:latin typeface="Times New Roman" panose="02020603050405020304" pitchFamily="18" charset="0"/>
              </a:rPr>
              <a:t> </a:t>
            </a:r>
          </a:p>
        </p:txBody>
      </p:sp>
      <p:sp>
        <p:nvSpPr>
          <p:cNvPr id="5" name="Text Box 1034"/>
          <p:cNvSpPr txBox="1"/>
          <p:nvPr/>
        </p:nvSpPr>
        <p:spPr>
          <a:xfrm>
            <a:off x="7887970" y="2799715"/>
            <a:ext cx="1011555" cy="460375"/>
          </a:xfrm>
          <a:prstGeom prst="rect">
            <a:avLst/>
          </a:prstGeom>
          <a:noFill/>
          <a:ln w="9525">
            <a:noFill/>
          </a:ln>
        </p:spPr>
        <p:txBody>
          <a:bodyPr wrap="square">
            <a:spAutoFit/>
          </a:bodyPr>
          <a:lstStyle/>
          <a:p>
            <a:pPr eaLnBrk="1" hangingPunct="1"/>
            <a:r>
              <a:rPr lang="en-US" altLang="zh-CN" dirty="0">
                <a:latin typeface="Times New Roman" panose="02020603050405020304" pitchFamily="18" charset="0"/>
              </a:rPr>
              <a:t>(4-121)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endParaRPr lang="zh-CN" altLang="zh-CN"/>
          </a:p>
        </p:txBody>
      </p:sp>
      <p:sp>
        <p:nvSpPr>
          <p:cNvPr id="37581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688975" y="694055"/>
            <a:ext cx="7766050" cy="5039360"/>
          </a:xfrm>
          <a:prstGeom prst="rect">
            <a:avLst/>
          </a:prstGeom>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endParaRPr lang="zh-CN" altLang="zh-CN"/>
          </a:p>
        </p:txBody>
      </p:sp>
      <p:sp>
        <p:nvSpPr>
          <p:cNvPr id="50483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849630" y="927735"/>
            <a:ext cx="7069455" cy="4658360"/>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endParaRPr lang="zh-CN" altLang="zh-CN"/>
          </a:p>
        </p:txBody>
      </p:sp>
      <p:sp>
        <p:nvSpPr>
          <p:cNvPr id="504835"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4-41  MPSK</a:t>
            </a:r>
            <a:r>
              <a:rPr lang="zh-CN" altLang="en-US" dirty="0">
                <a:latin typeface="Times New Roman" panose="02020603050405020304" pitchFamily="18" charset="0"/>
                <a:sym typeface="+mn-ea"/>
              </a:rPr>
              <a:t>星座分布图</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M</a:t>
            </a:r>
            <a:r>
              <a:rPr lang="en-US" altLang="zh-CN" dirty="0">
                <a:latin typeface="Times New Roman" panose="02020603050405020304" pitchFamily="18" charset="0"/>
                <a:sym typeface="+mn-ea"/>
              </a:rPr>
              <a:t>=8)</a:t>
            </a:r>
            <a:endParaRPr lang="zh-CN" altLang="zh-CN"/>
          </a:p>
        </p:txBody>
      </p:sp>
      <p:pic>
        <p:nvPicPr>
          <p:cNvPr id="135171" name="Picture 8" descr="4-41"/>
          <p:cNvPicPr>
            <a:picLocks noChangeAspect="1"/>
          </p:cNvPicPr>
          <p:nvPr/>
        </p:nvPicPr>
        <p:blipFill>
          <a:blip r:embed="rId2"/>
          <a:stretch>
            <a:fillRect/>
          </a:stretch>
        </p:blipFill>
        <p:spPr>
          <a:xfrm>
            <a:off x="2024063" y="1285875"/>
            <a:ext cx="5095875" cy="4286250"/>
          </a:xfrm>
          <a:prstGeom prst="rect">
            <a:avLst/>
          </a:prstGeom>
          <a:noFill/>
          <a:ln w="9525">
            <a:noFill/>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endParaRPr lang="zh-CN" altLang="zh-CN"/>
          </a:p>
        </p:txBody>
      </p:sp>
      <p:sp>
        <p:nvSpPr>
          <p:cNvPr id="50483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966470" y="1065530"/>
            <a:ext cx="7277735" cy="4559300"/>
          </a:xfrm>
          <a:prstGeom prst="rect">
            <a:avLst/>
          </a:prstGeom>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zh-CN"/>
              <a:t/>
            </a:r>
            <a:br>
              <a:rPr lang="zh-CN" altLang="zh-CN"/>
            </a:br>
            <a:r>
              <a:rPr lang="zh-CN" altLang="en-US" b="1" dirty="0">
                <a:latin typeface="Times New Roman" panose="02020603050405020304" pitchFamily="18" charset="0"/>
                <a:sym typeface="+mn-ea"/>
              </a:rPr>
              <a:t>　　</a:t>
            </a:r>
            <a:r>
              <a:rPr lang="en-US" altLang="zh-CN" b="1" dirty="0">
                <a:latin typeface="Times New Roman" panose="02020603050405020304" pitchFamily="18" charset="0"/>
                <a:sym typeface="+mn-ea"/>
              </a:rPr>
              <a:t>2. MPSK</a:t>
            </a:r>
            <a:r>
              <a:rPr lang="zh-CN" altLang="en-US" b="1" dirty="0">
                <a:latin typeface="Times New Roman" panose="02020603050405020304" pitchFamily="18" charset="0"/>
                <a:sym typeface="+mn-ea"/>
              </a:rPr>
              <a:t>的功率谱分布 </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rPr>
              <a:t>　　</a:t>
            </a:r>
            <a:r>
              <a:rPr lang="en-US" altLang="zh-CN" dirty="0">
                <a:latin typeface="Times New Roman" panose="02020603050405020304" pitchFamily="18" charset="0"/>
                <a:sym typeface="+mn-ea"/>
              </a:rPr>
              <a:t>MPSK</a:t>
            </a:r>
            <a:r>
              <a:rPr lang="zh-CN" altLang="en-US" dirty="0">
                <a:latin typeface="Times New Roman" panose="02020603050405020304" pitchFamily="18" charset="0"/>
                <a:sym typeface="+mn-ea"/>
              </a:rPr>
              <a:t>的功率谱密度</a:t>
            </a:r>
            <a:r>
              <a:rPr lang="en-US" altLang="zh-CN" dirty="0">
                <a:latin typeface="Times New Roman" panose="02020603050405020304" pitchFamily="18" charset="0"/>
                <a:sym typeface="+mn-ea"/>
              </a:rPr>
              <a:t>(PSD)</a:t>
            </a:r>
            <a:r>
              <a:rPr lang="zh-CN" altLang="en-US" dirty="0">
                <a:latin typeface="Times New Roman" panose="02020603050405020304" pitchFamily="18" charset="0"/>
                <a:sym typeface="+mn-ea"/>
              </a:rPr>
              <a:t>可以按照</a:t>
            </a:r>
            <a:r>
              <a:rPr lang="en-US" altLang="zh-CN" dirty="0">
                <a:latin typeface="Times New Roman" panose="02020603050405020304" pitchFamily="18" charset="0"/>
                <a:sym typeface="+mn-ea"/>
              </a:rPr>
              <a:t>BPSK</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相同的方式来表示。信息位的持续时间</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和比特位持续时间</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的关系如下式所示</a:t>
            </a:r>
            <a:r>
              <a:rPr lang="en-US" altLang="zh-CN" dirty="0">
                <a:latin typeface="Times New Roman" panose="02020603050405020304" pitchFamily="18" charset="0"/>
                <a:sym typeface="+mn-ea"/>
              </a:rPr>
              <a:t>: </a:t>
            </a:r>
            <a:r>
              <a:rPr lang="en-US" altLang="zh-CN" dirty="0">
                <a:latin typeface="Times New Roman" panose="02020603050405020304" pitchFamily="18" charset="0"/>
              </a:rPr>
              <a:t/>
            </a:r>
            <a:br>
              <a:rPr lang="en-US" altLang="zh-CN" dirty="0">
                <a:latin typeface="Times New Roman" panose="02020603050405020304" pitchFamily="18" charset="0"/>
              </a:rPr>
            </a:br>
            <a:endParaRPr lang="zh-CN" altLang="zh-CN"/>
          </a:p>
        </p:txBody>
      </p:sp>
      <p:sp>
        <p:nvSpPr>
          <p:cNvPr id="504835" name="Rectangle 3"/>
          <p:cNvSpPr>
            <a:spLocks noGrp="1" noChangeArrowheads="1"/>
          </p:cNvSpPr>
          <p:nvPr>
            <p:ph type="body" idx="1"/>
          </p:nvPr>
        </p:nvSpPr>
        <p:spPr/>
        <p:txBody>
          <a:bodyPr/>
          <a:lstStyle/>
          <a:p>
            <a:endParaRPr lang="zh-CN" altLang="zh-CN"/>
          </a:p>
        </p:txBody>
      </p:sp>
      <p:graphicFrame>
        <p:nvGraphicFramePr>
          <p:cNvPr id="137220" name="Object 6"/>
          <p:cNvGraphicFramePr>
            <a:graphicFrameLocks noChangeAspect="1"/>
          </p:cNvGraphicFramePr>
          <p:nvPr/>
        </p:nvGraphicFramePr>
        <p:xfrm>
          <a:off x="2864485" y="3580765"/>
          <a:ext cx="1746250" cy="502920"/>
        </p:xfrm>
        <a:graphic>
          <a:graphicData uri="http://schemas.openxmlformats.org/presentationml/2006/ole">
            <mc:AlternateContent xmlns:mc="http://schemas.openxmlformats.org/markup-compatibility/2006">
              <mc:Choice xmlns:v="urn:schemas-microsoft-com:vml" Requires="v">
                <p:oleObj spid="_x0000_s37891" r:id="rId3" imgW="660400" imgH="190500" progId="Equation.3">
                  <p:embed/>
                </p:oleObj>
              </mc:Choice>
              <mc:Fallback>
                <p:oleObj r:id="rId3" imgW="660400" imgH="190500" progId="Equation.3">
                  <p:embed/>
                  <p:pic>
                    <p:nvPicPr>
                      <p:cNvPr id="0" name="图片 3204"/>
                      <p:cNvPicPr/>
                      <p:nvPr/>
                    </p:nvPicPr>
                    <p:blipFill>
                      <a:blip r:embed="rId4"/>
                      <a:stretch>
                        <a:fillRect/>
                      </a:stretch>
                    </p:blipFill>
                    <p:spPr>
                      <a:xfrm>
                        <a:off x="2864485" y="3580765"/>
                        <a:ext cx="1746250" cy="502920"/>
                      </a:xfrm>
                      <a:prstGeom prst="rect">
                        <a:avLst/>
                      </a:prstGeom>
                      <a:noFill/>
                      <a:ln w="38100">
                        <a:noFill/>
                        <a:miter/>
                      </a:ln>
                    </p:spPr>
                  </p:pic>
                </p:oleObj>
              </mc:Fallback>
            </mc:AlternateContent>
          </a:graphicData>
        </a:graphic>
      </p:graphicFrame>
      <p:sp>
        <p:nvSpPr>
          <p:cNvPr id="137225" name="Text Box 11"/>
          <p:cNvSpPr txBox="1"/>
          <p:nvPr/>
        </p:nvSpPr>
        <p:spPr>
          <a:xfrm>
            <a:off x="6753860" y="3524885"/>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(4-126)</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具有矩形脉冲的</a:t>
            </a:r>
            <a:r>
              <a:rPr lang="en-US" altLang="zh-CN" dirty="0">
                <a:latin typeface="Times New Roman" panose="02020603050405020304" pitchFamily="18" charset="0"/>
                <a:sym typeface="+mn-ea"/>
              </a:rPr>
              <a:t>MPSK</a:t>
            </a:r>
            <a:r>
              <a:rPr lang="zh-CN" altLang="en-US" dirty="0">
                <a:latin typeface="Times New Roman" panose="02020603050405020304" pitchFamily="18" charset="0"/>
                <a:sym typeface="+mn-ea"/>
              </a:rPr>
              <a:t>功率谱密度</a:t>
            </a:r>
            <a:r>
              <a:rPr lang="en-US" altLang="zh-CN" dirty="0">
                <a:latin typeface="Times New Roman" panose="02020603050405020304" pitchFamily="18" charset="0"/>
                <a:sym typeface="+mn-ea"/>
              </a:rPr>
              <a:t>(PSD)</a:t>
            </a:r>
            <a:r>
              <a:rPr lang="zh-CN" altLang="en-US" dirty="0">
                <a:latin typeface="Times New Roman" panose="02020603050405020304" pitchFamily="18" charset="0"/>
                <a:sym typeface="+mn-ea"/>
              </a:rPr>
              <a:t>可表达如下：</a:t>
            </a:r>
            <a:endParaRPr lang="zh-CN" altLang="zh-CN"/>
          </a:p>
        </p:txBody>
      </p:sp>
      <p:sp>
        <p:nvSpPr>
          <p:cNvPr id="50483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003300" y="2054225"/>
            <a:ext cx="7251700" cy="2597785"/>
          </a:xfrm>
          <a:prstGeom prst="rect">
            <a:avLst/>
          </a:prstGeom>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endParaRPr lang="zh-CN" altLang="zh-CN"/>
          </a:p>
        </p:txBody>
      </p:sp>
      <p:sp>
        <p:nvSpPr>
          <p:cNvPr id="504835"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4-42 MPSK</a:t>
            </a:r>
            <a:r>
              <a:rPr lang="zh-CN" altLang="en-US" dirty="0">
                <a:latin typeface="Times New Roman" panose="02020603050405020304" pitchFamily="18" charset="0"/>
                <a:sym typeface="+mn-ea"/>
              </a:rPr>
              <a:t>功率谱密度</a:t>
            </a:r>
            <a:r>
              <a:rPr lang="en-US" altLang="zh-CN" dirty="0">
                <a:latin typeface="Times New Roman" panose="02020603050405020304" pitchFamily="18" charset="0"/>
                <a:sym typeface="+mn-ea"/>
              </a:rPr>
              <a:t>(</a:t>
            </a:r>
            <a:r>
              <a:rPr lang="en-US" altLang="zh-CN" b="1" i="1" dirty="0">
                <a:latin typeface="Times New Roman" panose="02020603050405020304" pitchFamily="18" charset="0"/>
                <a:sym typeface="+mn-ea"/>
              </a:rPr>
              <a:t>M</a:t>
            </a:r>
            <a:r>
              <a:rPr lang="en-US" altLang="zh-CN" dirty="0">
                <a:latin typeface="Times New Roman" panose="02020603050405020304" pitchFamily="18" charset="0"/>
                <a:sym typeface="+mn-ea"/>
              </a:rPr>
              <a:t>=8</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16) </a:t>
            </a:r>
            <a:endParaRPr lang="en-US" altLang="zh-CN" dirty="0">
              <a:latin typeface="Times New Roman" panose="02020603050405020304" pitchFamily="18" charset="0"/>
            </a:endParaRPr>
          </a:p>
          <a:p>
            <a:endParaRPr lang="zh-CN" altLang="zh-CN"/>
          </a:p>
        </p:txBody>
      </p:sp>
      <p:pic>
        <p:nvPicPr>
          <p:cNvPr id="138243" name="Picture 7" descr="4-42"/>
          <p:cNvPicPr>
            <a:picLocks noChangeAspect="1"/>
          </p:cNvPicPr>
          <p:nvPr/>
        </p:nvPicPr>
        <p:blipFill>
          <a:blip r:embed="rId2"/>
          <a:stretch>
            <a:fillRect/>
          </a:stretch>
        </p:blipFill>
        <p:spPr>
          <a:xfrm>
            <a:off x="1876425" y="1196975"/>
            <a:ext cx="5391150" cy="4286250"/>
          </a:xfrm>
          <a:prstGeom prst="rect">
            <a:avLst/>
          </a:prstGeom>
          <a:noFill/>
          <a:ln w="9525">
            <a:noFill/>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endParaRPr lang="zh-CN" altLang="zh-CN"/>
          </a:p>
        </p:txBody>
      </p:sp>
      <p:sp>
        <p:nvSpPr>
          <p:cNvPr id="50483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377950" y="1793875"/>
            <a:ext cx="6388735" cy="3270885"/>
          </a:xfrm>
          <a:prstGeom prst="rect">
            <a:avLst/>
          </a:prstGeo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zh-CN"/>
              <a:t/>
            </a:r>
            <a:br>
              <a:rPr lang="zh-CN" altLang="zh-CN"/>
            </a:br>
            <a:r>
              <a:rPr lang="en-US" altLang="zh-CN" b="1" dirty="0">
                <a:latin typeface="宋体" panose="02010600030101010101" pitchFamily="2" charset="-122"/>
                <a:sym typeface="+mn-ea"/>
              </a:rPr>
              <a:t>4.4.2</a:t>
            </a:r>
            <a:r>
              <a:rPr lang="zh-CN" altLang="en-US" b="1" dirty="0">
                <a:latin typeface="宋体" panose="02010600030101010101" pitchFamily="2" charset="-122"/>
                <a:sym typeface="+mn-ea"/>
              </a:rPr>
              <a:t>　</a:t>
            </a:r>
            <a:r>
              <a:rPr lang="en-US" altLang="zh-CN" b="1" dirty="0">
                <a:latin typeface="宋体" panose="02010600030101010101" pitchFamily="2" charset="-122"/>
                <a:sym typeface="+mn-ea"/>
              </a:rPr>
              <a:t>M</a:t>
            </a:r>
            <a:r>
              <a:rPr lang="zh-CN" altLang="en-US" b="1" dirty="0">
                <a:latin typeface="宋体" panose="02010600030101010101" pitchFamily="2" charset="-122"/>
                <a:sym typeface="+mn-ea"/>
              </a:rPr>
              <a:t>维正交振幅调制</a:t>
            </a:r>
            <a:r>
              <a:rPr lang="en-US" altLang="zh-CN" b="1" dirty="0">
                <a:latin typeface="宋体" panose="02010600030101010101" pitchFamily="2" charset="-122"/>
                <a:sym typeface="+mn-ea"/>
              </a:rPr>
              <a:t>(QAM)</a:t>
            </a:r>
            <a:r>
              <a:rPr lang="en-US" altLang="zh-CN" dirty="0">
                <a:latin typeface="宋体" panose="02010600030101010101" pitchFamily="2" charset="-122"/>
              </a:rPr>
              <a:t/>
            </a:r>
            <a:br>
              <a:rPr lang="en-US" altLang="zh-CN" dirty="0">
                <a:latin typeface="宋体" panose="02010600030101010101" pitchFamily="2" charset="-122"/>
              </a:rPr>
            </a:br>
            <a:r>
              <a:rPr lang="en-US" altLang="zh-CN" dirty="0">
                <a:latin typeface="宋体" panose="02010600030101010101" pitchFamily="2" charset="-122"/>
                <a:sym typeface="+mn-ea"/>
              </a:rPr>
              <a:t>    </a:t>
            </a:r>
            <a:r>
              <a:rPr lang="zh-CN" altLang="en-US" dirty="0">
                <a:latin typeface="宋体" panose="02010600030101010101" pitchFamily="2" charset="-122"/>
                <a:sym typeface="+mn-ea"/>
              </a:rPr>
              <a:t>在</a:t>
            </a:r>
            <a:r>
              <a:rPr lang="en-US" altLang="zh-CN" dirty="0">
                <a:latin typeface="宋体" panose="02010600030101010101" pitchFamily="2" charset="-122"/>
                <a:sym typeface="+mn-ea"/>
              </a:rPr>
              <a:t>M</a:t>
            </a:r>
            <a:r>
              <a:rPr lang="zh-CN" altLang="en-US" dirty="0">
                <a:latin typeface="宋体" panose="02010600030101010101" pitchFamily="2" charset="-122"/>
                <a:sym typeface="+mn-ea"/>
              </a:rPr>
              <a:t>维</a:t>
            </a:r>
            <a:r>
              <a:rPr lang="en-US" altLang="zh-CN" dirty="0">
                <a:latin typeface="宋体" panose="02010600030101010101" pitchFamily="2" charset="-122"/>
                <a:sym typeface="+mn-ea"/>
              </a:rPr>
              <a:t>PSK</a:t>
            </a:r>
            <a:r>
              <a:rPr lang="zh-CN" altLang="en-US" dirty="0">
                <a:latin typeface="宋体" panose="02010600030101010101" pitchFamily="2" charset="-122"/>
                <a:sym typeface="+mn-ea"/>
              </a:rPr>
              <a:t>调制中，传输信号的振幅是恒定的，因此形成了一个圆周形状的星座图。如果允许幅度可以随着相位的变化而变化，就可产生一种新的调制方式</a:t>
            </a:r>
            <a:r>
              <a:rPr lang="en-US" altLang="zh-CN" dirty="0">
                <a:latin typeface="Courier New" panose="02070309020205020404" pitchFamily="49" charset="0"/>
                <a:sym typeface="+mn-ea"/>
              </a:rPr>
              <a:t>——</a:t>
            </a:r>
            <a:r>
              <a:rPr lang="en-US" altLang="zh-CN" dirty="0">
                <a:latin typeface="宋体" panose="02010600030101010101" pitchFamily="2" charset="-122"/>
                <a:sym typeface="+mn-ea"/>
              </a:rPr>
              <a:t>M</a:t>
            </a:r>
            <a:r>
              <a:rPr lang="zh-CN" altLang="en-US" dirty="0">
                <a:latin typeface="宋体" panose="02010600030101010101" pitchFamily="2" charset="-122"/>
                <a:sym typeface="+mn-ea"/>
              </a:rPr>
              <a:t>维正交振幅调制</a:t>
            </a:r>
            <a:r>
              <a:rPr lang="en-US" altLang="zh-CN" dirty="0">
                <a:latin typeface="宋体" panose="02010600030101010101" pitchFamily="2" charset="-122"/>
                <a:sym typeface="+mn-ea"/>
              </a:rPr>
              <a:t>(QAM)</a:t>
            </a:r>
            <a:r>
              <a:rPr lang="zh-CN" altLang="en-US" dirty="0">
                <a:latin typeface="宋体" panose="02010600030101010101" pitchFamily="2" charset="-122"/>
                <a:sym typeface="+mn-ea"/>
              </a:rPr>
              <a:t>。图</a:t>
            </a:r>
            <a:r>
              <a:rPr lang="en-US" altLang="zh-CN" dirty="0">
                <a:latin typeface="宋体" panose="02010600030101010101" pitchFamily="2" charset="-122"/>
                <a:sym typeface="+mn-ea"/>
              </a:rPr>
              <a:t>4-43</a:t>
            </a:r>
            <a:r>
              <a:rPr lang="zh-CN" altLang="en-US" dirty="0">
                <a:latin typeface="宋体" panose="02010600030101010101" pitchFamily="2" charset="-122"/>
                <a:sym typeface="+mn-ea"/>
              </a:rPr>
              <a:t>说明了</a:t>
            </a:r>
            <a:r>
              <a:rPr lang="en-US" altLang="zh-CN" dirty="0">
                <a:latin typeface="宋体" panose="02010600030101010101" pitchFamily="2" charset="-122"/>
                <a:sym typeface="+mn-ea"/>
              </a:rPr>
              <a:t>16</a:t>
            </a:r>
            <a:r>
              <a:rPr lang="zh-CN" altLang="en-US" dirty="0">
                <a:latin typeface="宋体" panose="02010600030101010101" pitchFamily="2" charset="-122"/>
                <a:sym typeface="+mn-ea"/>
              </a:rPr>
              <a:t>维</a:t>
            </a:r>
            <a:r>
              <a:rPr lang="en-US" altLang="zh-CN" dirty="0">
                <a:latin typeface="宋体" panose="02010600030101010101" pitchFamily="2" charset="-122"/>
                <a:sym typeface="+mn-ea"/>
              </a:rPr>
              <a:t>QAM</a:t>
            </a:r>
            <a:r>
              <a:rPr lang="zh-CN" altLang="en-US" dirty="0">
                <a:latin typeface="宋体" panose="02010600030101010101" pitchFamily="2" charset="-122"/>
                <a:sym typeface="+mn-ea"/>
              </a:rPr>
              <a:t>的星座图。星座图中信号为格状分布。</a:t>
            </a:r>
            <a:endParaRPr lang="zh-CN" altLang="zh-CN"/>
          </a:p>
        </p:txBody>
      </p:sp>
      <p:sp>
        <p:nvSpPr>
          <p:cNvPr id="5048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endParaRPr lang="zh-CN" altLang="zh-CN"/>
          </a:p>
        </p:txBody>
      </p:sp>
      <p:sp>
        <p:nvSpPr>
          <p:cNvPr id="504835" name="Rectangle 3"/>
          <p:cNvSpPr>
            <a:spLocks noGrp="1" noChangeArrowheads="1"/>
          </p:cNvSpPr>
          <p:nvPr>
            <p:ph type="body" idx="1"/>
          </p:nvPr>
        </p:nvSpPr>
        <p:spPr/>
        <p:txBody>
          <a:bodyPr/>
          <a:lstStyle/>
          <a:p>
            <a:r>
              <a:rPr lang="zh-CN" altLang="en-US" dirty="0">
                <a:latin typeface="宋体" panose="02010600030101010101" pitchFamily="2" charset="-122"/>
                <a:sym typeface="+mn-ea"/>
              </a:rPr>
              <a:t>图</a:t>
            </a:r>
            <a:r>
              <a:rPr lang="en-US" altLang="zh-CN" dirty="0">
                <a:latin typeface="宋体" panose="02010600030101010101" pitchFamily="2" charset="-122"/>
                <a:sym typeface="+mn-ea"/>
              </a:rPr>
              <a:t>4-43  16</a:t>
            </a:r>
            <a:r>
              <a:rPr lang="zh-CN" altLang="en-US" dirty="0">
                <a:latin typeface="宋体" panose="02010600030101010101" pitchFamily="2" charset="-122"/>
                <a:sym typeface="+mn-ea"/>
              </a:rPr>
              <a:t>维</a:t>
            </a:r>
            <a:r>
              <a:rPr lang="en-US" altLang="zh-CN" dirty="0">
                <a:latin typeface="宋体" panose="02010600030101010101" pitchFamily="2" charset="-122"/>
                <a:sym typeface="+mn-ea"/>
              </a:rPr>
              <a:t>QAM</a:t>
            </a:r>
            <a:r>
              <a:rPr lang="zh-CN" altLang="en-US" dirty="0">
                <a:latin typeface="宋体" panose="02010600030101010101" pitchFamily="2" charset="-122"/>
                <a:sym typeface="+mn-ea"/>
              </a:rPr>
              <a:t>的星座图</a:t>
            </a:r>
            <a:endParaRPr lang="zh-CN" altLang="en-US" dirty="0">
              <a:latin typeface="宋体" panose="02010600030101010101" pitchFamily="2" charset="-122"/>
            </a:endParaRPr>
          </a:p>
          <a:p>
            <a:endParaRPr lang="zh-CN" altLang="zh-CN"/>
          </a:p>
        </p:txBody>
      </p:sp>
      <p:pic>
        <p:nvPicPr>
          <p:cNvPr id="141315" name="Picture 5" descr="4-43"/>
          <p:cNvPicPr>
            <a:picLocks noChangeAspect="1"/>
          </p:cNvPicPr>
          <p:nvPr/>
        </p:nvPicPr>
        <p:blipFill>
          <a:blip r:embed="rId2"/>
          <a:stretch>
            <a:fillRect/>
          </a:stretch>
        </p:blipFill>
        <p:spPr>
          <a:xfrm>
            <a:off x="2090738" y="1285875"/>
            <a:ext cx="4962525" cy="4286250"/>
          </a:xfrm>
          <a:prstGeom prst="rect">
            <a:avLst/>
          </a:prstGeom>
          <a:noFill/>
          <a:ln w="9525">
            <a:noFill/>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宋体" panose="02010600030101010101" pitchFamily="2" charset="-122"/>
                <a:sym typeface="+mn-ea"/>
              </a:rPr>
              <a:t>M</a:t>
            </a:r>
            <a:r>
              <a:rPr lang="zh-CN" altLang="en-US" dirty="0">
                <a:latin typeface="宋体" panose="02010600030101010101" pitchFamily="2" charset="-122"/>
                <a:sym typeface="+mn-ea"/>
              </a:rPr>
              <a:t>维正交振幅调制</a:t>
            </a:r>
            <a:r>
              <a:rPr lang="en-US" altLang="zh-CN" dirty="0">
                <a:latin typeface="宋体" panose="02010600030101010101" pitchFamily="2" charset="-122"/>
                <a:sym typeface="+mn-ea"/>
              </a:rPr>
              <a:t>(</a:t>
            </a:r>
            <a:r>
              <a:rPr lang="en-US" altLang="zh-CN" dirty="0">
                <a:latin typeface="Times New Roman" panose="02020603050405020304" pitchFamily="18" charset="0"/>
                <a:sym typeface="+mn-ea"/>
              </a:rPr>
              <a:t>QAM</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信号的一般形式如下式所示：</a:t>
            </a:r>
            <a:r>
              <a:rPr lang="zh-CN" altLang="zh-CN"/>
              <a:t/>
            </a:r>
            <a:br>
              <a:rPr lang="zh-CN" altLang="zh-CN"/>
            </a:br>
            <a:endParaRPr lang="zh-CN" altLang="zh-CN"/>
          </a:p>
        </p:txBody>
      </p:sp>
      <p:sp>
        <p:nvSpPr>
          <p:cNvPr id="50483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410970" y="1944370"/>
            <a:ext cx="6863715" cy="1971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endParaRPr lang="zh-CN" altLang="zh-CN"/>
          </a:p>
        </p:txBody>
      </p:sp>
      <p:sp>
        <p:nvSpPr>
          <p:cNvPr id="37683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939165" y="1252220"/>
            <a:ext cx="7265670" cy="2350135"/>
          </a:xfrm>
          <a:prstGeom prst="rect">
            <a:avLst/>
          </a:prstGeom>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假设</a:t>
            </a:r>
            <a:r>
              <a:rPr lang="en-US" altLang="zh-CN" i="1" dirty="0">
                <a:latin typeface="Times New Roman" panose="02020603050405020304" pitchFamily="18" charset="0"/>
                <a:sym typeface="+mn-ea"/>
              </a:rPr>
              <a:t>M</a:t>
            </a:r>
            <a:r>
              <a:rPr lang="zh-CN" altLang="en-US" dirty="0">
                <a:latin typeface="Times New Roman" panose="02020603050405020304" pitchFamily="18" charset="0"/>
                <a:sym typeface="+mn-ea"/>
              </a:rPr>
              <a:t>维正交振幅调制</a:t>
            </a:r>
            <a:r>
              <a:rPr lang="en-US" altLang="zh-CN" dirty="0">
                <a:latin typeface="Times New Roman" panose="02020603050405020304" pitchFamily="18" charset="0"/>
                <a:sym typeface="+mn-ea"/>
              </a:rPr>
              <a:t>(QAM)</a:t>
            </a:r>
            <a:r>
              <a:rPr lang="zh-CN" altLang="en-US" dirty="0">
                <a:latin typeface="Times New Roman" panose="02020603050405020304" pitchFamily="18" charset="0"/>
                <a:sym typeface="+mn-ea"/>
              </a:rPr>
              <a:t>为矩形脉冲。</a:t>
            </a:r>
            <a:r>
              <a:rPr lang="en-US" altLang="zh-CN" dirty="0">
                <a:latin typeface="Times New Roman" panose="02020603050405020304" pitchFamily="18" charset="0"/>
                <a:sym typeface="+mn-ea"/>
              </a:rPr>
              <a:t>QAM</a:t>
            </a:r>
            <a:r>
              <a:rPr lang="zh-CN" altLang="en-US" dirty="0">
                <a:latin typeface="Times New Roman" panose="02020603050405020304" pitchFamily="18" charset="0"/>
                <a:sym typeface="+mn-ea"/>
              </a:rPr>
              <a:t>信号</a:t>
            </a:r>
            <a:r>
              <a:rPr lang="en-US" altLang="zh-CN" i="1" dirty="0">
                <a:latin typeface="Times New Roman" panose="02020603050405020304" pitchFamily="18" charset="0"/>
                <a:sym typeface="+mn-ea"/>
              </a:rPr>
              <a:t>s</a:t>
            </a:r>
            <a:r>
              <a:rPr lang="en-US" altLang="zh-CN" i="1" baseline="-25000" dirty="0">
                <a:latin typeface="Times New Roman" panose="02020603050405020304" pitchFamily="18" charset="0"/>
                <a:sym typeface="+mn-ea"/>
              </a:rPr>
              <a:t>i</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可以通过以下一对基本函数</a:t>
            </a:r>
            <a:r>
              <a:rPr lang="en-US" altLang="zh-CN" i="1" dirty="0">
                <a:latin typeface="Times New Roman" panose="02020603050405020304" pitchFamily="18" charset="0"/>
                <a:sym typeface="+mn-ea"/>
              </a:rPr>
              <a:t>Φ</a:t>
            </a:r>
            <a:r>
              <a:rPr lang="en-US" altLang="zh-CN" baseline="-25000" dirty="0">
                <a:latin typeface="Times New Roman" panose="02020603050405020304" pitchFamily="18" charset="0"/>
                <a:sym typeface="+mn-ea"/>
              </a:rPr>
              <a:t>1</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 , </a:t>
            </a:r>
            <a:r>
              <a:rPr lang="en-US" altLang="zh-CN" i="1" dirty="0">
                <a:latin typeface="Times New Roman" panose="02020603050405020304" pitchFamily="18" charset="0"/>
                <a:sym typeface="+mn-ea"/>
              </a:rPr>
              <a:t>Φ</a:t>
            </a:r>
            <a:r>
              <a:rPr lang="en-US" altLang="zh-CN" baseline="-25000" dirty="0">
                <a:latin typeface="Times New Roman" panose="02020603050405020304" pitchFamily="18" charset="0"/>
                <a:sym typeface="+mn-ea"/>
              </a:rPr>
              <a:t>2</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来表示</a:t>
            </a:r>
            <a:r>
              <a:rPr lang="en-US" altLang="zh-CN" dirty="0">
                <a:latin typeface="Times New Roman" panose="02020603050405020304" pitchFamily="18" charset="0"/>
                <a:sym typeface="+mn-ea"/>
              </a:rPr>
              <a:t>: </a:t>
            </a:r>
            <a:r>
              <a:rPr lang="en-US" altLang="zh-CN" dirty="0">
                <a:latin typeface="Times New Roman" panose="02020603050405020304" pitchFamily="18" charset="0"/>
              </a:rPr>
              <a:t/>
            </a:r>
            <a:br>
              <a:rPr lang="en-US" altLang="zh-CN" dirty="0">
                <a:latin typeface="Times New Roman" panose="02020603050405020304" pitchFamily="18" charset="0"/>
              </a:rPr>
            </a:br>
            <a:endParaRPr lang="zh-CN" altLang="zh-CN"/>
          </a:p>
        </p:txBody>
      </p:sp>
      <p:sp>
        <p:nvSpPr>
          <p:cNvPr id="50483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572895" y="2487930"/>
            <a:ext cx="6290310" cy="2047240"/>
          </a:xfrm>
          <a:prstGeom prst="rect">
            <a:avLst/>
          </a:prstGeom>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对于第</a:t>
            </a:r>
            <a:r>
              <a:rPr lang="en-US" altLang="zh-CN" i="1" dirty="0">
                <a:latin typeface="Times New Roman" panose="02020603050405020304" pitchFamily="18" charset="0"/>
                <a:sym typeface="+mn-ea"/>
              </a:rPr>
              <a:t>i</a:t>
            </a:r>
            <a:r>
              <a:rPr lang="zh-CN" altLang="en-US" dirty="0">
                <a:latin typeface="Times New Roman" panose="02020603050405020304" pitchFamily="18" charset="0"/>
                <a:sym typeface="+mn-ea"/>
              </a:rPr>
              <a:t>个信号点的　            和                 来说，这里</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a</a:t>
            </a:r>
            <a:r>
              <a:rPr lang="en-US" altLang="zh-CN" i="1" baseline="-25000" dirty="0">
                <a:latin typeface="Times New Roman" panose="02020603050405020304" pitchFamily="18" charset="0"/>
                <a:sym typeface="+mn-ea"/>
              </a:rPr>
              <a:t>i</a:t>
            </a:r>
            <a:r>
              <a:rPr lang="zh-CN" altLang="en-US" dirty="0">
                <a:latin typeface="Times New Roman" panose="02020603050405020304" pitchFamily="18" charset="0"/>
                <a:sym typeface="+mn-ea"/>
              </a:rPr>
              <a:t>， </a:t>
            </a:r>
            <a:r>
              <a:rPr lang="en-US" altLang="zh-CN" i="1" dirty="0">
                <a:latin typeface="Times New Roman" panose="02020603050405020304" pitchFamily="18" charset="0"/>
                <a:sym typeface="+mn-ea"/>
              </a:rPr>
              <a:t>b</a:t>
            </a:r>
            <a:r>
              <a:rPr lang="en-US" altLang="zh-CN" i="1" baseline="-25000" dirty="0">
                <a:latin typeface="Times New Roman" panose="02020603050405020304" pitchFamily="18" charset="0"/>
                <a:sym typeface="+mn-ea"/>
              </a:rPr>
              <a:t>i</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可以从下面矩阵得到。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04835" name="Rectangle 3"/>
          <p:cNvSpPr>
            <a:spLocks noGrp="1" noChangeArrowheads="1"/>
          </p:cNvSpPr>
          <p:nvPr>
            <p:ph type="body" idx="1"/>
          </p:nvPr>
        </p:nvSpPr>
        <p:spPr/>
        <p:txBody>
          <a:bodyPr/>
          <a:lstStyle/>
          <a:p>
            <a:endParaRPr lang="zh-CN" altLang="zh-CN"/>
          </a:p>
        </p:txBody>
      </p:sp>
      <p:graphicFrame>
        <p:nvGraphicFramePr>
          <p:cNvPr id="2" name="Object 5"/>
          <p:cNvGraphicFramePr>
            <a:graphicFrameLocks noChangeAspect="1"/>
          </p:cNvGraphicFramePr>
          <p:nvPr/>
        </p:nvGraphicFramePr>
        <p:xfrm>
          <a:off x="3864610" y="1146175"/>
          <a:ext cx="1042670" cy="496570"/>
        </p:xfrm>
        <a:graphic>
          <a:graphicData uri="http://schemas.openxmlformats.org/presentationml/2006/ole">
            <mc:AlternateContent xmlns:mc="http://schemas.openxmlformats.org/markup-compatibility/2006">
              <mc:Choice xmlns:v="urn:schemas-microsoft-com:vml" Requires="v">
                <p:oleObj spid="_x0000_s38919" r:id="rId3" imgW="533400" imgH="254000" progId="Equation.3">
                  <p:embed/>
                </p:oleObj>
              </mc:Choice>
              <mc:Fallback>
                <p:oleObj r:id="rId3" imgW="533400" imgH="254000" progId="Equation.3">
                  <p:embed/>
                  <p:pic>
                    <p:nvPicPr>
                      <p:cNvPr id="0" name="图片 3209"/>
                      <p:cNvPicPr/>
                      <p:nvPr/>
                    </p:nvPicPr>
                    <p:blipFill>
                      <a:blip r:embed="rId4"/>
                      <a:stretch>
                        <a:fillRect/>
                      </a:stretch>
                    </p:blipFill>
                    <p:spPr>
                      <a:xfrm>
                        <a:off x="3864610" y="1146175"/>
                        <a:ext cx="1042670" cy="496570"/>
                      </a:xfrm>
                      <a:prstGeom prst="rect">
                        <a:avLst/>
                      </a:prstGeom>
                      <a:noFill/>
                      <a:ln w="38100">
                        <a:noFill/>
                        <a:miter/>
                      </a:ln>
                    </p:spPr>
                  </p:pic>
                </p:oleObj>
              </mc:Fallback>
            </mc:AlternateContent>
          </a:graphicData>
        </a:graphic>
      </p:graphicFrame>
      <p:graphicFrame>
        <p:nvGraphicFramePr>
          <p:cNvPr id="143370" name="Object 6"/>
          <p:cNvGraphicFramePr>
            <a:graphicFrameLocks noChangeAspect="1"/>
          </p:cNvGraphicFramePr>
          <p:nvPr/>
        </p:nvGraphicFramePr>
        <p:xfrm>
          <a:off x="5511800" y="1146175"/>
          <a:ext cx="941705" cy="459105"/>
        </p:xfrm>
        <a:graphic>
          <a:graphicData uri="http://schemas.openxmlformats.org/presentationml/2006/ole">
            <mc:AlternateContent xmlns:mc="http://schemas.openxmlformats.org/markup-compatibility/2006">
              <mc:Choice xmlns:v="urn:schemas-microsoft-com:vml" Requires="v">
                <p:oleObj spid="_x0000_s38920" r:id="rId5" imgW="520700" imgH="254000" progId="Equation.3">
                  <p:embed/>
                </p:oleObj>
              </mc:Choice>
              <mc:Fallback>
                <p:oleObj r:id="rId5" imgW="520700" imgH="254000" progId="Equation.3">
                  <p:embed/>
                  <p:pic>
                    <p:nvPicPr>
                      <p:cNvPr id="0" name="图片 3210"/>
                      <p:cNvPicPr/>
                      <p:nvPr/>
                    </p:nvPicPr>
                    <p:blipFill>
                      <a:blip r:embed="rId6"/>
                      <a:stretch>
                        <a:fillRect/>
                      </a:stretch>
                    </p:blipFill>
                    <p:spPr>
                      <a:xfrm>
                        <a:off x="5511800" y="1146175"/>
                        <a:ext cx="941705" cy="459105"/>
                      </a:xfrm>
                      <a:prstGeom prst="rect">
                        <a:avLst/>
                      </a:prstGeom>
                      <a:noFill/>
                      <a:ln w="38100">
                        <a:noFill/>
                        <a:miter/>
                      </a:ln>
                    </p:spPr>
                  </p:pic>
                </p:oleObj>
              </mc:Fallback>
            </mc:AlternateContent>
          </a:graphicData>
        </a:graphic>
      </p:graphicFrame>
      <p:graphicFrame>
        <p:nvGraphicFramePr>
          <p:cNvPr id="143363" name="Object 7"/>
          <p:cNvGraphicFramePr>
            <a:graphicFrameLocks noChangeAspect="1"/>
          </p:cNvGraphicFramePr>
          <p:nvPr/>
        </p:nvGraphicFramePr>
        <p:xfrm>
          <a:off x="1139190" y="2653030"/>
          <a:ext cx="6865620" cy="2358390"/>
        </p:xfrm>
        <a:graphic>
          <a:graphicData uri="http://schemas.openxmlformats.org/presentationml/2006/ole">
            <mc:AlternateContent xmlns:mc="http://schemas.openxmlformats.org/markup-compatibility/2006">
              <mc:Choice xmlns:v="urn:schemas-microsoft-com:vml" Requires="v">
                <p:oleObj spid="_x0000_s38921" r:id="rId7" imgW="3771900" imgH="1295400" progId="Equation.3">
                  <p:embed/>
                </p:oleObj>
              </mc:Choice>
              <mc:Fallback>
                <p:oleObj r:id="rId7" imgW="3771900" imgH="1295400" progId="Equation.3">
                  <p:embed/>
                  <p:pic>
                    <p:nvPicPr>
                      <p:cNvPr id="0" name="图片 3211"/>
                      <p:cNvPicPr/>
                      <p:nvPr/>
                    </p:nvPicPr>
                    <p:blipFill>
                      <a:blip r:embed="rId8"/>
                      <a:stretch>
                        <a:fillRect/>
                      </a:stretch>
                    </p:blipFill>
                    <p:spPr>
                      <a:xfrm>
                        <a:off x="1139190" y="2653030"/>
                        <a:ext cx="6865620" cy="2358390"/>
                      </a:xfrm>
                      <a:prstGeom prst="rect">
                        <a:avLst/>
                      </a:prstGeom>
                      <a:noFill/>
                      <a:ln w="38100">
                        <a:noFill/>
                        <a:miter/>
                      </a:ln>
                    </p:spPr>
                  </p:pic>
                </p:oleObj>
              </mc:Fallback>
            </mc:AlternateContent>
          </a:graphicData>
        </a:graphic>
      </p:graphicFrame>
      <p:sp>
        <p:nvSpPr>
          <p:cNvPr id="143367" name="Text Box 12"/>
          <p:cNvSpPr txBox="1"/>
          <p:nvPr/>
        </p:nvSpPr>
        <p:spPr>
          <a:xfrm>
            <a:off x="7588250" y="5276215"/>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(4-132)</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式中，        　。 举例来说，</a:t>
            </a:r>
            <a:r>
              <a:rPr lang="en-US" altLang="zh-CN" dirty="0">
                <a:latin typeface="Times New Roman" panose="02020603050405020304" pitchFamily="18" charset="0"/>
                <a:sym typeface="+mn-ea"/>
              </a:rPr>
              <a:t>16</a:t>
            </a:r>
            <a:r>
              <a:rPr lang="zh-CN" altLang="en-US" dirty="0">
                <a:latin typeface="Times New Roman" panose="02020603050405020304" pitchFamily="18" charset="0"/>
                <a:sym typeface="+mn-ea"/>
              </a:rPr>
              <a:t>维正交振幅调制</a:t>
            </a:r>
            <a:r>
              <a:rPr lang="en-US" altLang="zh-CN" dirty="0">
                <a:latin typeface="Times New Roman" panose="02020603050405020304" pitchFamily="18" charset="0"/>
                <a:sym typeface="+mn-ea"/>
              </a:rPr>
              <a:t>(QAM)</a:t>
            </a:r>
            <a:r>
              <a:rPr lang="zh-CN" altLang="en-US" dirty="0">
                <a:latin typeface="Times New Roman" panose="02020603050405020304" pitchFamily="18" charset="0"/>
                <a:sym typeface="+mn-ea"/>
              </a:rPr>
              <a:t>矩阵如下所示：</a:t>
            </a:r>
            <a:endParaRPr lang="zh-CN" altLang="zh-CN"/>
          </a:p>
        </p:txBody>
      </p:sp>
      <p:sp>
        <p:nvSpPr>
          <p:cNvPr id="504835" name="Rectangle 3"/>
          <p:cNvSpPr>
            <a:spLocks noGrp="1" noChangeArrowheads="1"/>
          </p:cNvSpPr>
          <p:nvPr>
            <p:ph type="body" idx="1"/>
          </p:nvPr>
        </p:nvSpPr>
        <p:spPr/>
        <p:txBody>
          <a:bodyPr/>
          <a:lstStyle/>
          <a:p>
            <a:endParaRPr lang="zh-CN" altLang="zh-CN"/>
          </a:p>
        </p:txBody>
      </p:sp>
      <p:graphicFrame>
        <p:nvGraphicFramePr>
          <p:cNvPr id="144387" name="Object 5"/>
          <p:cNvGraphicFramePr>
            <a:graphicFrameLocks noChangeAspect="1"/>
          </p:cNvGraphicFramePr>
          <p:nvPr/>
        </p:nvGraphicFramePr>
        <p:xfrm>
          <a:off x="2059305" y="1155065"/>
          <a:ext cx="1066800" cy="403225"/>
        </p:xfrm>
        <a:graphic>
          <a:graphicData uri="http://schemas.openxmlformats.org/presentationml/2006/ole">
            <mc:AlternateContent xmlns:mc="http://schemas.openxmlformats.org/markup-compatibility/2006">
              <mc:Choice xmlns:v="urn:schemas-microsoft-com:vml" Requires="v">
                <p:oleObj spid="_x0000_s39941" r:id="rId3" imgW="571500" imgH="215900" progId="Equation.3">
                  <p:embed/>
                </p:oleObj>
              </mc:Choice>
              <mc:Fallback>
                <p:oleObj r:id="rId3" imgW="571500" imgH="215900" progId="Equation.3">
                  <p:embed/>
                  <p:pic>
                    <p:nvPicPr>
                      <p:cNvPr id="0" name="图片 3212"/>
                      <p:cNvPicPr/>
                      <p:nvPr/>
                    </p:nvPicPr>
                    <p:blipFill>
                      <a:blip r:embed="rId4"/>
                      <a:stretch>
                        <a:fillRect/>
                      </a:stretch>
                    </p:blipFill>
                    <p:spPr>
                      <a:xfrm>
                        <a:off x="2059305" y="1155065"/>
                        <a:ext cx="1066800" cy="403225"/>
                      </a:xfrm>
                      <a:prstGeom prst="rect">
                        <a:avLst/>
                      </a:prstGeom>
                      <a:noFill/>
                      <a:ln w="38100">
                        <a:noFill/>
                        <a:miter/>
                      </a:ln>
                    </p:spPr>
                  </p:pic>
                </p:oleObj>
              </mc:Fallback>
            </mc:AlternateContent>
          </a:graphicData>
        </a:graphic>
      </p:graphicFrame>
      <p:graphicFrame>
        <p:nvGraphicFramePr>
          <p:cNvPr id="144388" name="Object 6"/>
          <p:cNvGraphicFramePr>
            <a:graphicFrameLocks noChangeAspect="1"/>
          </p:cNvGraphicFramePr>
          <p:nvPr/>
        </p:nvGraphicFramePr>
        <p:xfrm>
          <a:off x="1468755" y="2239010"/>
          <a:ext cx="5999480" cy="2813685"/>
        </p:xfrm>
        <a:graphic>
          <a:graphicData uri="http://schemas.openxmlformats.org/presentationml/2006/ole">
            <mc:AlternateContent xmlns:mc="http://schemas.openxmlformats.org/markup-compatibility/2006">
              <mc:Choice xmlns:v="urn:schemas-microsoft-com:vml" Requires="v">
                <p:oleObj spid="_x0000_s39942" r:id="rId5" imgW="2654300" imgH="1244600" progId="Equation.3">
                  <p:embed/>
                </p:oleObj>
              </mc:Choice>
              <mc:Fallback>
                <p:oleObj r:id="rId5" imgW="2654300" imgH="1244600" progId="Equation.3">
                  <p:embed/>
                  <p:pic>
                    <p:nvPicPr>
                      <p:cNvPr id="0" name="图片 3213"/>
                      <p:cNvPicPr/>
                      <p:nvPr/>
                    </p:nvPicPr>
                    <p:blipFill>
                      <a:blip r:embed="rId6"/>
                      <a:stretch>
                        <a:fillRect/>
                      </a:stretch>
                    </p:blipFill>
                    <p:spPr>
                      <a:xfrm>
                        <a:off x="1468755" y="2239010"/>
                        <a:ext cx="5999480" cy="2813685"/>
                      </a:xfrm>
                      <a:prstGeom prst="rect">
                        <a:avLst/>
                      </a:prstGeom>
                      <a:noFill/>
                      <a:ln w="38100">
                        <a:noFill/>
                        <a:miter/>
                      </a:ln>
                    </p:spPr>
                  </p:pic>
                </p:oleObj>
              </mc:Fallback>
            </mc:AlternateContent>
          </a:graphicData>
        </a:graphic>
      </p:graphicFrame>
      <p:sp>
        <p:nvSpPr>
          <p:cNvPr id="144389" name="Text Box 7"/>
          <p:cNvSpPr txBox="1"/>
          <p:nvPr/>
        </p:nvSpPr>
        <p:spPr>
          <a:xfrm>
            <a:off x="7588250" y="5276215"/>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(4-133)</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在加性高斯白噪声</a:t>
            </a:r>
            <a:r>
              <a:rPr lang="en-US" altLang="zh-CN" dirty="0">
                <a:latin typeface="Times New Roman" panose="02020603050405020304" pitchFamily="18" charset="0"/>
                <a:sym typeface="+mn-ea"/>
              </a:rPr>
              <a:t>AWGN</a:t>
            </a:r>
            <a:r>
              <a:rPr lang="zh-CN" altLang="en-US" dirty="0">
                <a:latin typeface="Times New Roman" panose="02020603050405020304" pitchFamily="18" charset="0"/>
                <a:sym typeface="+mn-ea"/>
              </a:rPr>
              <a:t>信道中，采用相关检测时，可求得</a:t>
            </a:r>
            <a:r>
              <a:rPr lang="en-US" altLang="zh-CN" dirty="0">
                <a:latin typeface="Times New Roman" panose="02020603050405020304" pitchFamily="18" charset="0"/>
                <a:sym typeface="+mn-ea"/>
              </a:rPr>
              <a:t>M</a:t>
            </a:r>
            <a:r>
              <a:rPr lang="zh-CN" altLang="en-US" dirty="0">
                <a:latin typeface="Times New Roman" panose="02020603050405020304" pitchFamily="18" charset="0"/>
                <a:sym typeface="+mn-ea"/>
              </a:rPr>
              <a:t>维正交振幅调制</a:t>
            </a:r>
            <a:r>
              <a:rPr lang="en-US" altLang="zh-CN" dirty="0">
                <a:latin typeface="Times New Roman" panose="02020603050405020304" pitchFamily="18" charset="0"/>
                <a:sym typeface="+mn-ea"/>
              </a:rPr>
              <a:t>(QAM)</a:t>
            </a:r>
            <a:r>
              <a:rPr lang="zh-CN" altLang="en-US" dirty="0">
                <a:latin typeface="Times New Roman" panose="02020603050405020304" pitchFamily="18" charset="0"/>
                <a:sym typeface="+mn-ea"/>
              </a:rPr>
              <a:t>的平均误字率估计如下：</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若用平均信号能量</a:t>
            </a:r>
            <a:r>
              <a:rPr lang="en-US" altLang="zh-CN" i="1" dirty="0">
                <a:latin typeface="Times New Roman" panose="02020603050405020304" pitchFamily="18" charset="0"/>
                <a:sym typeface="+mn-ea"/>
              </a:rPr>
              <a:t>E</a:t>
            </a:r>
            <a:r>
              <a:rPr lang="en-US" altLang="zh-CN" baseline="-25000" dirty="0">
                <a:latin typeface="Times New Roman" panose="02020603050405020304" pitchFamily="18" charset="0"/>
                <a:sym typeface="+mn-ea"/>
              </a:rPr>
              <a:t>av</a:t>
            </a:r>
            <a:r>
              <a:rPr lang="zh-CN" altLang="en-US" dirty="0">
                <a:latin typeface="Times New Roman" panose="02020603050405020304" pitchFamily="18" charset="0"/>
                <a:sym typeface="+mn-ea"/>
              </a:rPr>
              <a:t>来表示，可以有</a:t>
            </a:r>
          </a:p>
        </p:txBody>
      </p:sp>
      <p:sp>
        <p:nvSpPr>
          <p:cNvPr id="504835" name="Rectangle 3"/>
          <p:cNvSpPr>
            <a:spLocks noGrp="1" noChangeArrowheads="1"/>
          </p:cNvSpPr>
          <p:nvPr>
            <p:ph type="body" idx="1"/>
          </p:nvPr>
        </p:nvSpPr>
        <p:spPr/>
        <p:txBody>
          <a:bodyPr/>
          <a:lstStyle/>
          <a:p>
            <a:endParaRPr lang="zh-CN" altLang="zh-CN"/>
          </a:p>
        </p:txBody>
      </p:sp>
      <p:graphicFrame>
        <p:nvGraphicFramePr>
          <p:cNvPr id="145411" name="Object 5"/>
          <p:cNvGraphicFramePr>
            <a:graphicFrameLocks noChangeAspect="1"/>
          </p:cNvGraphicFramePr>
          <p:nvPr/>
        </p:nvGraphicFramePr>
        <p:xfrm>
          <a:off x="2168525" y="2312035"/>
          <a:ext cx="3946525" cy="1137920"/>
        </p:xfrm>
        <a:graphic>
          <a:graphicData uri="http://schemas.openxmlformats.org/presentationml/2006/ole">
            <mc:AlternateContent xmlns:mc="http://schemas.openxmlformats.org/markup-compatibility/2006">
              <mc:Choice xmlns:v="urn:schemas-microsoft-com:vml" Requires="v">
                <p:oleObj spid="_x0000_s40965" r:id="rId3" imgW="1587500" imgH="457200" progId="Equation.3">
                  <p:embed/>
                </p:oleObj>
              </mc:Choice>
              <mc:Fallback>
                <p:oleObj r:id="rId3" imgW="1587500" imgH="457200" progId="Equation.3">
                  <p:embed/>
                  <p:pic>
                    <p:nvPicPr>
                      <p:cNvPr id="0" name="图片 3214"/>
                      <p:cNvPicPr/>
                      <p:nvPr/>
                    </p:nvPicPr>
                    <p:blipFill>
                      <a:blip r:embed="rId4"/>
                      <a:stretch>
                        <a:fillRect/>
                      </a:stretch>
                    </p:blipFill>
                    <p:spPr>
                      <a:xfrm>
                        <a:off x="2168525" y="2312035"/>
                        <a:ext cx="3946525" cy="1137920"/>
                      </a:xfrm>
                      <a:prstGeom prst="rect">
                        <a:avLst/>
                      </a:prstGeom>
                      <a:noFill/>
                      <a:ln w="38100">
                        <a:noFill/>
                        <a:miter/>
                      </a:ln>
                    </p:spPr>
                  </p:pic>
                </p:oleObj>
              </mc:Fallback>
            </mc:AlternateContent>
          </a:graphicData>
        </a:graphic>
      </p:graphicFrame>
      <p:sp>
        <p:nvSpPr>
          <p:cNvPr id="145414" name="Text Box 8"/>
          <p:cNvSpPr txBox="1"/>
          <p:nvPr/>
        </p:nvSpPr>
        <p:spPr>
          <a:xfrm>
            <a:off x="7096125" y="2630805"/>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(4-134)</a:t>
            </a:r>
          </a:p>
        </p:txBody>
      </p:sp>
      <p:graphicFrame>
        <p:nvGraphicFramePr>
          <p:cNvPr id="145413" name="Object 7"/>
          <p:cNvGraphicFramePr>
            <a:graphicFrameLocks noChangeAspect="1"/>
          </p:cNvGraphicFramePr>
          <p:nvPr/>
        </p:nvGraphicFramePr>
        <p:xfrm>
          <a:off x="1992630" y="4596765"/>
          <a:ext cx="4576445" cy="1136650"/>
        </p:xfrm>
        <a:graphic>
          <a:graphicData uri="http://schemas.openxmlformats.org/presentationml/2006/ole">
            <mc:AlternateContent xmlns:mc="http://schemas.openxmlformats.org/markup-compatibility/2006">
              <mc:Choice xmlns:v="urn:schemas-microsoft-com:vml" Requires="v">
                <p:oleObj spid="_x0000_s40966" r:id="rId5" imgW="1841500" imgH="457200" progId="Equation.3">
                  <p:embed/>
                </p:oleObj>
              </mc:Choice>
              <mc:Fallback>
                <p:oleObj r:id="rId5" imgW="1841500" imgH="457200" progId="Equation.3">
                  <p:embed/>
                  <p:pic>
                    <p:nvPicPr>
                      <p:cNvPr id="0" name="图片 3215"/>
                      <p:cNvPicPr/>
                      <p:nvPr/>
                    </p:nvPicPr>
                    <p:blipFill>
                      <a:blip r:embed="rId6"/>
                      <a:stretch>
                        <a:fillRect/>
                      </a:stretch>
                    </p:blipFill>
                    <p:spPr>
                      <a:xfrm>
                        <a:off x="1992630" y="4596765"/>
                        <a:ext cx="4576445" cy="1136650"/>
                      </a:xfrm>
                      <a:prstGeom prst="rect">
                        <a:avLst/>
                      </a:prstGeom>
                      <a:noFill/>
                      <a:ln w="38100">
                        <a:noFill/>
                        <a:miter/>
                      </a:ln>
                    </p:spPr>
                  </p:pic>
                </p:oleObj>
              </mc:Fallback>
            </mc:AlternateContent>
          </a:graphicData>
        </a:graphic>
      </p:graphicFrame>
      <p:sp>
        <p:nvSpPr>
          <p:cNvPr id="145415" name="Text Box 9"/>
          <p:cNvSpPr txBox="1"/>
          <p:nvPr/>
        </p:nvSpPr>
        <p:spPr>
          <a:xfrm>
            <a:off x="7380605" y="4846320"/>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(4-135)</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endParaRPr lang="zh-CN" altLang="zh-CN"/>
          </a:p>
        </p:txBody>
      </p:sp>
      <p:sp>
        <p:nvSpPr>
          <p:cNvPr id="50483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924050" y="2042795"/>
            <a:ext cx="5295900" cy="2771775"/>
          </a:xfrm>
          <a:prstGeom prst="rect">
            <a:avLst/>
          </a:prstGeom>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4.4.3  </a:t>
            </a:r>
            <a:r>
              <a:rPr lang="en-US" altLang="zh-CN" b="1" i="1" dirty="0">
                <a:latin typeface="Times New Roman" panose="02020603050405020304" pitchFamily="18" charset="0"/>
                <a:sym typeface="+mn-ea"/>
              </a:rPr>
              <a:t>M</a:t>
            </a:r>
            <a:r>
              <a:rPr lang="zh-CN" altLang="en-US" b="1" dirty="0">
                <a:latin typeface="Times New Roman" panose="02020603050405020304" pitchFamily="18" charset="0"/>
                <a:sym typeface="+mn-ea"/>
              </a:rPr>
              <a:t>维移频键控</a:t>
            </a:r>
            <a:r>
              <a:rPr lang="en-US" altLang="zh-CN" b="1" dirty="0">
                <a:latin typeface="Times New Roman" panose="02020603050405020304" pitchFamily="18" charset="0"/>
                <a:sym typeface="+mn-ea"/>
              </a:rPr>
              <a:t>(MFSK) </a:t>
            </a:r>
            <a:r>
              <a:rPr lang="en-US" altLang="zh-CN" b="1" dirty="0">
                <a:latin typeface="Times New Roman" panose="02020603050405020304" pitchFamily="18" charset="0"/>
              </a:rPr>
              <a:t/>
            </a:r>
            <a:br>
              <a:rPr lang="en-US" altLang="zh-CN" b="1" dirty="0">
                <a:latin typeface="Times New Roman" panose="02020603050405020304" pitchFamily="18" charset="0"/>
              </a:rPr>
            </a:br>
            <a:r>
              <a:rPr lang="en-US" altLang="zh-CN" b="1" dirty="0">
                <a:latin typeface="Times New Roman" panose="02020603050405020304" pitchFamily="18" charset="0"/>
              </a:rPr>
              <a:t>　</a:t>
            </a:r>
            <a:r>
              <a:rPr lang="zh-CN" altLang="en-US" b="1" dirty="0">
                <a:latin typeface="Times New Roman" panose="02020603050405020304" pitchFamily="18" charset="0"/>
              </a:rPr>
              <a:t>　</a:t>
            </a:r>
            <a:r>
              <a:rPr lang="zh-CN" altLang="en-US" dirty="0">
                <a:latin typeface="Times New Roman" panose="02020603050405020304" pitchFamily="18" charset="0"/>
                <a:sym typeface="+mn-ea"/>
              </a:rPr>
              <a:t>在</a:t>
            </a:r>
            <a:r>
              <a:rPr lang="en-US" altLang="zh-CN" dirty="0">
                <a:latin typeface="Times New Roman" panose="02020603050405020304" pitchFamily="18" charset="0"/>
                <a:sym typeface="+mn-ea"/>
              </a:rPr>
              <a:t>MFSK</a:t>
            </a:r>
            <a:r>
              <a:rPr lang="zh-CN" altLang="en-US" dirty="0">
                <a:latin typeface="Times New Roman" panose="02020603050405020304" pitchFamily="18" charset="0"/>
                <a:sym typeface="+mn-ea"/>
              </a:rPr>
              <a:t>调制中，传输信号</a:t>
            </a:r>
            <a:r>
              <a:rPr lang="en-US" altLang="zh-CN" i="1" dirty="0">
                <a:latin typeface="Times New Roman" panose="02020603050405020304" pitchFamily="18" charset="0"/>
                <a:sym typeface="+mn-ea"/>
              </a:rPr>
              <a:t>s</a:t>
            </a:r>
            <a:r>
              <a:rPr lang="en-US" altLang="zh-CN" i="1" baseline="-25000" dirty="0">
                <a:latin typeface="Times New Roman" panose="02020603050405020304" pitchFamily="18" charset="0"/>
                <a:sym typeface="+mn-ea"/>
              </a:rPr>
              <a:t>i</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定义如下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式中，对于某些固定的整数</a:t>
            </a:r>
            <a:r>
              <a:rPr lang="en-US" altLang="zh-CN" i="1" dirty="0">
                <a:latin typeface="Times New Roman" panose="02020603050405020304" pitchFamily="18" charset="0"/>
                <a:sym typeface="+mn-ea"/>
              </a:rPr>
              <a:t>n</a:t>
            </a:r>
            <a:r>
              <a:rPr lang="en-US" altLang="zh-CN" baseline="-25000" dirty="0">
                <a:latin typeface="Times New Roman" panose="02020603050405020304" pitchFamily="18" charset="0"/>
                <a:sym typeface="+mn-ea"/>
              </a:rPr>
              <a:t>c</a:t>
            </a:r>
            <a:r>
              <a:rPr lang="zh-CN" altLang="en-US" dirty="0">
                <a:latin typeface="Times New Roman" panose="02020603050405020304" pitchFamily="18" charset="0"/>
                <a:sym typeface="+mn-ea"/>
              </a:rPr>
              <a:t>而言，</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c</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n</a:t>
            </a:r>
            <a:r>
              <a:rPr lang="en-US" altLang="zh-CN" baseline="-25000" dirty="0">
                <a:latin typeface="Times New Roman" panose="02020603050405020304" pitchFamily="18" charset="0"/>
                <a:sym typeface="+mn-ea"/>
              </a:rPr>
              <a:t>c</a:t>
            </a:r>
            <a:r>
              <a:rPr lang="en-US" altLang="zh-CN" dirty="0">
                <a:latin typeface="Times New Roman" panose="02020603050405020304" pitchFamily="18" charset="0"/>
                <a:sym typeface="+mn-ea"/>
              </a:rPr>
              <a:t>/2</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a:t>
            </a:r>
            <a:endParaRPr lang="zh-CN" altLang="en-US" b="1" dirty="0">
              <a:latin typeface="Times New Roman" panose="02020603050405020304" pitchFamily="18" charset="0"/>
            </a:endParaRPr>
          </a:p>
        </p:txBody>
      </p:sp>
      <p:sp>
        <p:nvSpPr>
          <p:cNvPr id="505859" name="Rectangle 3"/>
          <p:cNvSpPr>
            <a:spLocks noGrp="1" noChangeArrowheads="1"/>
          </p:cNvSpPr>
          <p:nvPr>
            <p:ph type="body" idx="1"/>
          </p:nvPr>
        </p:nvSpPr>
        <p:spPr/>
        <p:txBody>
          <a:bodyPr/>
          <a:lstStyle/>
          <a:p>
            <a:endParaRPr lang="zh-CN" altLang="zh-CN"/>
          </a:p>
        </p:txBody>
      </p:sp>
      <p:graphicFrame>
        <p:nvGraphicFramePr>
          <p:cNvPr id="147460" name="Object 7"/>
          <p:cNvGraphicFramePr>
            <a:graphicFrameLocks noChangeAspect="1"/>
          </p:cNvGraphicFramePr>
          <p:nvPr/>
        </p:nvGraphicFramePr>
        <p:xfrm>
          <a:off x="1367790" y="2584450"/>
          <a:ext cx="3792220" cy="1007745"/>
        </p:xfrm>
        <a:graphic>
          <a:graphicData uri="http://schemas.openxmlformats.org/presentationml/2006/ole">
            <mc:AlternateContent xmlns:mc="http://schemas.openxmlformats.org/markup-compatibility/2006">
              <mc:Choice xmlns:v="urn:schemas-microsoft-com:vml" Requires="v">
                <p:oleObj spid="_x0000_s41987" r:id="rId3" imgW="1625600" imgH="431800" progId="Equation.3">
                  <p:embed/>
                </p:oleObj>
              </mc:Choice>
              <mc:Fallback>
                <p:oleObj r:id="rId3" imgW="1625600" imgH="431800" progId="Equation.3">
                  <p:embed/>
                  <p:pic>
                    <p:nvPicPr>
                      <p:cNvPr id="0" name="图片 3216"/>
                      <p:cNvPicPr/>
                      <p:nvPr/>
                    </p:nvPicPr>
                    <p:blipFill>
                      <a:blip r:embed="rId4"/>
                      <a:stretch>
                        <a:fillRect/>
                      </a:stretch>
                    </p:blipFill>
                    <p:spPr>
                      <a:xfrm>
                        <a:off x="1367790" y="2584450"/>
                        <a:ext cx="3792220" cy="1007745"/>
                      </a:xfrm>
                      <a:prstGeom prst="rect">
                        <a:avLst/>
                      </a:prstGeom>
                      <a:noFill/>
                      <a:ln w="38100">
                        <a:noFill/>
                        <a:miter/>
                      </a:ln>
                    </p:spPr>
                  </p:pic>
                </p:oleObj>
              </mc:Fallback>
            </mc:AlternateContent>
          </a:graphicData>
        </a:graphic>
      </p:graphicFrame>
      <p:sp>
        <p:nvSpPr>
          <p:cNvPr id="147461" name="Text Box 8"/>
          <p:cNvSpPr txBox="1"/>
          <p:nvPr/>
        </p:nvSpPr>
        <p:spPr>
          <a:xfrm>
            <a:off x="5466715" y="2858135"/>
            <a:ext cx="2707640" cy="460375"/>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0≤</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baseline="-25000" dirty="0">
                <a:latin typeface="Times New Roman" panose="02020603050405020304" pitchFamily="18" charset="0"/>
              </a:rPr>
              <a:t>s</a:t>
            </a:r>
            <a:r>
              <a:rPr lang="zh-CN" altLang="en-US" baseline="-25000" dirty="0">
                <a:latin typeface="Times New Roman" panose="02020603050405020304" pitchFamily="18" charset="0"/>
              </a:rPr>
              <a:t>　</a:t>
            </a:r>
            <a:r>
              <a:rPr lang="en-US" altLang="zh-CN" i="1" dirty="0">
                <a:latin typeface="Times New Roman" panose="02020603050405020304" pitchFamily="18" charset="0"/>
              </a:rPr>
              <a:t> i</a:t>
            </a:r>
            <a:r>
              <a:rPr lang="en-US" altLang="zh-CN" dirty="0">
                <a:latin typeface="Times New Roman" panose="02020603050405020304" pitchFamily="18" charset="0"/>
              </a:rPr>
              <a:t>=1, 2,  :, </a:t>
            </a:r>
            <a:r>
              <a:rPr lang="en-US" altLang="zh-CN" i="1" dirty="0">
                <a:latin typeface="Times New Roman" panose="02020603050405020304" pitchFamily="18" charset="0"/>
              </a:rPr>
              <a:t>M</a:t>
            </a:r>
            <a:r>
              <a:rPr lang="en-US" altLang="zh-CN" dirty="0">
                <a:latin typeface="Times New Roman" panose="02020603050405020304" pitchFamily="18" charset="0"/>
              </a:rPr>
              <a:t> </a:t>
            </a:r>
          </a:p>
        </p:txBody>
      </p:sp>
      <p:sp>
        <p:nvSpPr>
          <p:cNvPr id="147464" name="Text Box 11"/>
          <p:cNvSpPr txBox="1"/>
          <p:nvPr/>
        </p:nvSpPr>
        <p:spPr>
          <a:xfrm>
            <a:off x="7588250" y="3731260"/>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(4-136)</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对于相关的</a:t>
            </a:r>
            <a:r>
              <a:rPr lang="en-US" altLang="zh-CN" dirty="0">
                <a:latin typeface="Times New Roman" panose="02020603050405020304" pitchFamily="18" charset="0"/>
                <a:sym typeface="+mn-ea"/>
              </a:rPr>
              <a:t>MFSK</a:t>
            </a:r>
            <a:r>
              <a:rPr lang="zh-CN" altLang="en-US" dirty="0">
                <a:latin typeface="Times New Roman" panose="02020603050405020304" pitchFamily="18" charset="0"/>
                <a:sym typeface="+mn-ea"/>
              </a:rPr>
              <a:t>而言，最佳接收机由</a:t>
            </a:r>
            <a:r>
              <a:rPr lang="en-US" altLang="zh-CN" dirty="0">
                <a:latin typeface="Times New Roman" panose="02020603050405020304" pitchFamily="18" charset="0"/>
                <a:sym typeface="+mn-ea"/>
              </a:rPr>
              <a:t>M</a:t>
            </a:r>
            <a:r>
              <a:rPr lang="zh-CN" altLang="en-US" dirty="0">
                <a:latin typeface="Times New Roman" panose="02020603050405020304" pitchFamily="18" charset="0"/>
                <a:sym typeface="+mn-ea"/>
              </a:rPr>
              <a:t>个相关器或匹配滤波器组成。平均错误率如下式所示</a:t>
            </a:r>
            <a:r>
              <a:rPr lang="en-US" altLang="zh-CN" dirty="0">
                <a:latin typeface="Times New Roman" panose="02020603050405020304" pitchFamily="18" charset="0"/>
                <a:sym typeface="+mn-ea"/>
              </a:rPr>
              <a:t>: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　在恒包络检测中，在采用匹配的滤波器进行非相关检测时， 平均错误率如下式所示： </a:t>
            </a:r>
            <a:r>
              <a:rPr lang="en-US" altLang="zh-CN" dirty="0">
                <a:latin typeface="Times New Roman" panose="02020603050405020304" pitchFamily="18" charset="0"/>
              </a:rPr>
              <a:t/>
            </a:r>
            <a:br>
              <a:rPr lang="en-US" altLang="zh-CN" dirty="0">
                <a:latin typeface="Times New Roman" panose="02020603050405020304" pitchFamily="18" charset="0"/>
              </a:rPr>
            </a:br>
            <a:endParaRPr lang="zh-CN" altLang="zh-CN"/>
          </a:p>
        </p:txBody>
      </p:sp>
      <p:sp>
        <p:nvSpPr>
          <p:cNvPr id="506883" name="Rectangle 3"/>
          <p:cNvSpPr>
            <a:spLocks noGrp="1" noChangeArrowheads="1"/>
          </p:cNvSpPr>
          <p:nvPr>
            <p:ph type="body" idx="1"/>
          </p:nvPr>
        </p:nvSpPr>
        <p:spPr/>
        <p:txBody>
          <a:bodyPr/>
          <a:lstStyle/>
          <a:p>
            <a:endParaRPr lang="zh-CN" altLang="zh-CN"/>
          </a:p>
        </p:txBody>
      </p:sp>
      <p:graphicFrame>
        <p:nvGraphicFramePr>
          <p:cNvPr id="148483" name="Object 5"/>
          <p:cNvGraphicFramePr>
            <a:graphicFrameLocks noChangeAspect="1"/>
          </p:cNvGraphicFramePr>
          <p:nvPr/>
        </p:nvGraphicFramePr>
        <p:xfrm>
          <a:off x="2374265" y="2167890"/>
          <a:ext cx="3336925" cy="1122680"/>
        </p:xfrm>
        <a:graphic>
          <a:graphicData uri="http://schemas.openxmlformats.org/presentationml/2006/ole">
            <mc:AlternateContent xmlns:mc="http://schemas.openxmlformats.org/markup-compatibility/2006">
              <mc:Choice xmlns:v="urn:schemas-microsoft-com:vml" Requires="v">
                <p:oleObj spid="_x0000_s43013" r:id="rId3" imgW="1282700" imgH="431800" progId="Equation.3">
                  <p:embed/>
                </p:oleObj>
              </mc:Choice>
              <mc:Fallback>
                <p:oleObj r:id="rId3" imgW="1282700" imgH="431800" progId="Equation.3">
                  <p:embed/>
                  <p:pic>
                    <p:nvPicPr>
                      <p:cNvPr id="0" name="图片 3217"/>
                      <p:cNvPicPr/>
                      <p:nvPr/>
                    </p:nvPicPr>
                    <p:blipFill>
                      <a:blip r:embed="rId4"/>
                      <a:stretch>
                        <a:fillRect/>
                      </a:stretch>
                    </p:blipFill>
                    <p:spPr>
                      <a:xfrm>
                        <a:off x="2374265" y="2167890"/>
                        <a:ext cx="3336925" cy="1122680"/>
                      </a:xfrm>
                      <a:prstGeom prst="rect">
                        <a:avLst/>
                      </a:prstGeom>
                      <a:noFill/>
                      <a:ln w="38100">
                        <a:noFill/>
                        <a:miter/>
                      </a:ln>
                    </p:spPr>
                  </p:pic>
                </p:oleObj>
              </mc:Fallback>
            </mc:AlternateContent>
          </a:graphicData>
        </a:graphic>
      </p:graphicFrame>
      <p:sp>
        <p:nvSpPr>
          <p:cNvPr id="148487" name="Text Box 9"/>
          <p:cNvSpPr txBox="1"/>
          <p:nvPr/>
        </p:nvSpPr>
        <p:spPr>
          <a:xfrm>
            <a:off x="7334250" y="2644140"/>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(4-137)</a:t>
            </a:r>
          </a:p>
        </p:txBody>
      </p:sp>
      <p:graphicFrame>
        <p:nvGraphicFramePr>
          <p:cNvPr id="148485" name="Object 7"/>
          <p:cNvGraphicFramePr>
            <a:graphicFrameLocks noChangeAspect="1"/>
          </p:cNvGraphicFramePr>
          <p:nvPr/>
        </p:nvGraphicFramePr>
        <p:xfrm>
          <a:off x="1485265" y="4530090"/>
          <a:ext cx="6287770" cy="1203325"/>
        </p:xfrm>
        <a:graphic>
          <a:graphicData uri="http://schemas.openxmlformats.org/presentationml/2006/ole">
            <mc:AlternateContent xmlns:mc="http://schemas.openxmlformats.org/markup-compatibility/2006">
              <mc:Choice xmlns:v="urn:schemas-microsoft-com:vml" Requires="v">
                <p:oleObj spid="_x0000_s43014" r:id="rId5" imgW="2324100" imgH="444500" progId="Equation.3">
                  <p:embed/>
                </p:oleObj>
              </mc:Choice>
              <mc:Fallback>
                <p:oleObj r:id="rId5" imgW="2324100" imgH="444500" progId="Equation.3">
                  <p:embed/>
                  <p:pic>
                    <p:nvPicPr>
                      <p:cNvPr id="0" name="图片 3218"/>
                      <p:cNvPicPr/>
                      <p:nvPr/>
                    </p:nvPicPr>
                    <p:blipFill>
                      <a:blip r:embed="rId6"/>
                      <a:stretch>
                        <a:fillRect/>
                      </a:stretch>
                    </p:blipFill>
                    <p:spPr>
                      <a:xfrm>
                        <a:off x="1485265" y="4530090"/>
                        <a:ext cx="6287770" cy="1203325"/>
                      </a:xfrm>
                      <a:prstGeom prst="rect">
                        <a:avLst/>
                      </a:prstGeom>
                      <a:noFill/>
                      <a:ln w="38100">
                        <a:noFill/>
                        <a:miter/>
                      </a:ln>
                    </p:spPr>
                  </p:pic>
                </p:oleObj>
              </mc:Fallback>
            </mc:AlternateContent>
          </a:graphicData>
        </a:graphic>
      </p:graphicFrame>
      <p:sp>
        <p:nvSpPr>
          <p:cNvPr id="148488" name="Text Box 10"/>
          <p:cNvSpPr txBox="1"/>
          <p:nvPr/>
        </p:nvSpPr>
        <p:spPr>
          <a:xfrm>
            <a:off x="7872730" y="4903470"/>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(4-138)</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endParaRPr lang="zh-CN" altLang="zh-CN"/>
          </a:p>
        </p:txBody>
      </p:sp>
      <p:sp>
        <p:nvSpPr>
          <p:cNvPr id="50790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793115" y="892175"/>
            <a:ext cx="7390765" cy="4697095"/>
          </a:xfrm>
          <a:prstGeom prst="rect">
            <a:avLst/>
          </a:prstGeom>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endParaRPr lang="zh-CN" altLang="zh-CN"/>
          </a:p>
        </p:txBody>
      </p:sp>
      <p:sp>
        <p:nvSpPr>
          <p:cNvPr id="50893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352550" y="1530985"/>
            <a:ext cx="6729730" cy="3324225"/>
          </a:xfrm>
          <a:prstGeom prst="rect">
            <a:avLst/>
          </a:prstGeom>
        </p:spPr>
      </p:pic>
      <p:pic>
        <p:nvPicPr>
          <p:cNvPr id="5" name="Picture 2" descr="H:\出版社\模板\课件素材\GIF动画插件1\GIF020.GIF">
            <a:hlinkClick r:id="rId3" action="ppaction://hlinksldjump"/>
          </p:cNvPr>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xfrm>
            <a:off x="571500" y="533400"/>
            <a:ext cx="8115300" cy="1080770"/>
          </a:xfrm>
        </p:spPr>
        <p:txBody>
          <a:bodyPr/>
          <a:lstStyle/>
          <a:p>
            <a:pPr algn="ctr"/>
            <a:r>
              <a:rPr lang="zh-CN" altLang="zh-CN" b="1"/>
              <a:t/>
            </a:r>
            <a:br>
              <a:rPr lang="zh-CN" altLang="zh-CN" b="1"/>
            </a:br>
            <a:r>
              <a:rPr lang="en-US" altLang="zh-CN" b="1" dirty="0">
                <a:latin typeface="Times New Roman" panose="02020603050405020304" pitchFamily="18" charset="0"/>
                <a:sym typeface="+mn-ea"/>
              </a:rPr>
              <a:t>4.5 </a:t>
            </a:r>
            <a:r>
              <a:rPr lang="zh-CN" altLang="en-US" b="1" dirty="0">
                <a:latin typeface="宋体" panose="02010600030101010101" pitchFamily="2" charset="-122"/>
                <a:sym typeface="+mn-ea"/>
              </a:rPr>
              <a:t>正交频分复用</a:t>
            </a:r>
            <a:r>
              <a:rPr lang="en-US" altLang="zh-CN" b="1" dirty="0">
                <a:latin typeface="宋体" panose="02010600030101010101" pitchFamily="2" charset="-122"/>
                <a:sym typeface="+mn-ea"/>
              </a:rPr>
              <a:t>(</a:t>
            </a:r>
            <a:r>
              <a:rPr lang="en-US" altLang="zh-CN" b="1" dirty="0">
                <a:latin typeface="Times New Roman" panose="02020603050405020304" pitchFamily="18" charset="0"/>
                <a:sym typeface="+mn-ea"/>
              </a:rPr>
              <a:t>OFDM</a:t>
            </a:r>
            <a:r>
              <a:rPr lang="en-US" altLang="zh-CN" b="1" dirty="0">
                <a:latin typeface="宋体" panose="02010600030101010101" pitchFamily="2" charset="-122"/>
                <a:sym typeface="+mn-ea"/>
              </a:rPr>
              <a:t>)</a:t>
            </a:r>
            <a:r>
              <a:rPr lang="zh-CN" altLang="en-US" b="1" dirty="0">
                <a:latin typeface="宋体" panose="02010600030101010101" pitchFamily="2" charset="-122"/>
                <a:sym typeface="+mn-ea"/>
              </a:rPr>
              <a:t>技术</a:t>
            </a:r>
            <a:endParaRPr lang="zh-CN" altLang="zh-CN" b="1"/>
          </a:p>
        </p:txBody>
      </p:sp>
      <p:sp>
        <p:nvSpPr>
          <p:cNvPr id="509955"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56590" y="1254125"/>
            <a:ext cx="8115300" cy="411988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pPr>
            <a:r>
              <a:rPr lang="zh-CN" altLang="zh-CN"/>
              <a:t/>
            </a:r>
            <a:br>
              <a:rPr lang="zh-CN" altLang="zh-CN"/>
            </a:br>
            <a:r>
              <a:rPr lang="en-US" altLang="zh-CN" b="1" dirty="0">
                <a:latin typeface="宋体" panose="02010600030101010101" pitchFamily="2" charset="-122"/>
                <a:sym typeface="+mn-ea"/>
              </a:rPr>
              <a:t>4.5.1</a:t>
            </a:r>
            <a:r>
              <a:rPr lang="zh-CN" altLang="en-US" b="1" dirty="0">
                <a:latin typeface="宋体" panose="02010600030101010101" pitchFamily="2" charset="-122"/>
                <a:sym typeface="+mn-ea"/>
              </a:rPr>
              <a:t>　正交频分复用的原理</a:t>
            </a:r>
            <a:endParaRPr lang="zh-CN" altLang="en-US" b="1" dirty="0">
              <a:latin typeface="宋体" panose="02010600030101010101" pitchFamily="2" charset="-122"/>
            </a:endParaRPr>
          </a:p>
          <a:p>
            <a:pPr algn="just" eaLnBrk="1" hangingPunct="1">
              <a:lnSpc>
                <a:spcPct val="130000"/>
              </a:lnSpc>
              <a:spcBef>
                <a:spcPct val="50000"/>
              </a:spcBef>
            </a:pPr>
            <a:r>
              <a:rPr lang="zh-CN" altLang="en-US" dirty="0">
                <a:latin typeface="宋体" panose="02010600030101010101" pitchFamily="2" charset="-122"/>
                <a:sym typeface="+mn-ea"/>
              </a:rPr>
              <a:t>　　</a:t>
            </a:r>
            <a:r>
              <a:rPr lang="zh-CN" altLang="en-US" dirty="0">
                <a:latin typeface="宋体" panose="02010600030101010101" pitchFamily="2" charset="-122"/>
                <a:cs typeface="Courier New" panose="02070309020205020404" pitchFamily="49" charset="0"/>
                <a:sym typeface="+mn-ea"/>
              </a:rPr>
              <a:t>采用并行系统可以减小串行传输所遇到的上述困难。这种系统把整个可用信道频带</a:t>
            </a:r>
            <a:r>
              <a:rPr lang="en-US" altLang="zh-CN" i="1" dirty="0">
                <a:latin typeface="宋体" panose="02010600030101010101" pitchFamily="2" charset="-122"/>
                <a:cs typeface="Courier New" panose="02070309020205020404" pitchFamily="49" charset="0"/>
                <a:sym typeface="+mn-ea"/>
              </a:rPr>
              <a:t>B</a:t>
            </a:r>
            <a:r>
              <a:rPr lang="zh-CN" altLang="en-US" dirty="0">
                <a:latin typeface="宋体" panose="02010600030101010101" pitchFamily="2" charset="-122"/>
                <a:cs typeface="Courier New" panose="02070309020205020404" pitchFamily="49" charset="0"/>
                <a:sym typeface="+mn-ea"/>
              </a:rPr>
              <a:t>划分为</a:t>
            </a:r>
            <a:r>
              <a:rPr lang="en-US" altLang="zh-CN" i="1" dirty="0">
                <a:latin typeface="宋体" panose="02010600030101010101" pitchFamily="2" charset="-122"/>
                <a:cs typeface="Courier New" panose="02070309020205020404" pitchFamily="49" charset="0"/>
                <a:sym typeface="+mn-ea"/>
              </a:rPr>
              <a:t>N</a:t>
            </a:r>
            <a:r>
              <a:rPr lang="zh-CN" altLang="en-US" dirty="0">
                <a:latin typeface="宋体" panose="02010600030101010101" pitchFamily="2" charset="-122"/>
                <a:cs typeface="Courier New" panose="02070309020205020404" pitchFamily="49" charset="0"/>
                <a:sym typeface="+mn-ea"/>
              </a:rPr>
              <a:t>个带宽为</a:t>
            </a:r>
            <a:r>
              <a:rPr lang="en-US" altLang="zh-CN" dirty="0">
                <a:latin typeface="宋体" panose="02010600030101010101" pitchFamily="2" charset="-122"/>
                <a:cs typeface="Courier New" panose="02070309020205020404" pitchFamily="49" charset="0"/>
                <a:sym typeface="+mn-ea"/>
              </a:rPr>
              <a:t>Δ</a:t>
            </a:r>
            <a:r>
              <a:rPr lang="en-US" altLang="zh-CN" i="1" dirty="0">
                <a:latin typeface="宋体" panose="02010600030101010101" pitchFamily="2" charset="-122"/>
                <a:cs typeface="Courier New" panose="02070309020205020404" pitchFamily="49" charset="0"/>
                <a:sym typeface="+mn-ea"/>
              </a:rPr>
              <a:t>f</a:t>
            </a:r>
            <a:r>
              <a:rPr lang="zh-CN" altLang="en-US" dirty="0">
                <a:latin typeface="宋体" panose="02010600030101010101" pitchFamily="2" charset="-122"/>
                <a:cs typeface="Courier New" panose="02070309020205020404" pitchFamily="49" charset="0"/>
                <a:sym typeface="+mn-ea"/>
              </a:rPr>
              <a:t>的子信道。把</a:t>
            </a:r>
            <a:r>
              <a:rPr lang="en-US" altLang="zh-CN" i="1" dirty="0">
                <a:latin typeface="宋体" panose="02010600030101010101" pitchFamily="2" charset="-122"/>
                <a:cs typeface="Courier New" panose="02070309020205020404" pitchFamily="49" charset="0"/>
                <a:sym typeface="+mn-ea"/>
              </a:rPr>
              <a:t>N</a:t>
            </a:r>
            <a:r>
              <a:rPr lang="zh-CN" altLang="en-US" dirty="0">
                <a:latin typeface="宋体" panose="02010600030101010101" pitchFamily="2" charset="-122"/>
                <a:cs typeface="Courier New" panose="02070309020205020404" pitchFamily="49" charset="0"/>
                <a:sym typeface="+mn-ea"/>
              </a:rPr>
              <a:t>个串行码元变换为</a:t>
            </a:r>
            <a:r>
              <a:rPr lang="en-US" altLang="zh-CN" i="1" dirty="0">
                <a:latin typeface="宋体" panose="02010600030101010101" pitchFamily="2" charset="-122"/>
                <a:cs typeface="Courier New" panose="02070309020205020404" pitchFamily="49" charset="0"/>
                <a:sym typeface="+mn-ea"/>
              </a:rPr>
              <a:t>N</a:t>
            </a:r>
            <a:r>
              <a:rPr lang="zh-CN" altLang="en-US" dirty="0">
                <a:latin typeface="宋体" panose="02010600030101010101" pitchFamily="2" charset="-122"/>
                <a:cs typeface="Courier New" panose="02070309020205020404" pitchFamily="49" charset="0"/>
                <a:sym typeface="+mn-ea"/>
              </a:rPr>
              <a:t>个并行的码元，分别调制这</a:t>
            </a:r>
            <a:r>
              <a:rPr lang="en-US" altLang="zh-CN" i="1" dirty="0">
                <a:latin typeface="宋体" panose="02010600030101010101" pitchFamily="2" charset="-122"/>
                <a:cs typeface="Courier New" panose="02070309020205020404" pitchFamily="49" charset="0"/>
                <a:sym typeface="+mn-ea"/>
              </a:rPr>
              <a:t>N</a:t>
            </a:r>
            <a:r>
              <a:rPr lang="zh-CN" altLang="en-US" dirty="0">
                <a:latin typeface="宋体" panose="02010600030101010101" pitchFamily="2" charset="-122"/>
                <a:cs typeface="Courier New" panose="02070309020205020404" pitchFamily="49" charset="0"/>
                <a:sym typeface="+mn-ea"/>
              </a:rPr>
              <a:t>个子信道载波进行同步传输，这就是频分复用。通常</a:t>
            </a:r>
            <a:r>
              <a:rPr lang="en-US" altLang="zh-CN" dirty="0">
                <a:latin typeface="宋体" panose="02010600030101010101" pitchFamily="2" charset="-122"/>
                <a:cs typeface="Courier New" panose="02070309020205020404" pitchFamily="49" charset="0"/>
                <a:sym typeface="+mn-ea"/>
              </a:rPr>
              <a:t>Δ</a:t>
            </a:r>
            <a:r>
              <a:rPr lang="en-US" altLang="zh-CN" i="1" dirty="0">
                <a:latin typeface="宋体" panose="02010600030101010101" pitchFamily="2" charset="-122"/>
                <a:cs typeface="Courier New" panose="02070309020205020404" pitchFamily="49" charset="0"/>
                <a:sym typeface="+mn-ea"/>
              </a:rPr>
              <a:t>f</a:t>
            </a:r>
            <a:r>
              <a:rPr lang="zh-CN" altLang="en-US" dirty="0">
                <a:latin typeface="宋体" panose="02010600030101010101" pitchFamily="2" charset="-122"/>
                <a:cs typeface="Courier New" panose="02070309020205020404" pitchFamily="49" charset="0"/>
                <a:sym typeface="+mn-ea"/>
              </a:rPr>
              <a:t>很窄，若子信道的码元速率</a:t>
            </a:r>
            <a:r>
              <a:rPr lang="en-US" altLang="zh-CN" dirty="0">
                <a:latin typeface="宋体" panose="02010600030101010101" pitchFamily="2" charset="-122"/>
                <a:cs typeface="Courier New" panose="02070309020205020404" pitchFamily="49" charset="0"/>
                <a:sym typeface="+mn-ea"/>
              </a:rPr>
              <a:t>1</a:t>
            </a:r>
            <a:r>
              <a:rPr lang="zh-CN" altLang="en-US" dirty="0">
                <a:latin typeface="宋体" panose="02010600030101010101" pitchFamily="2" charset="-122"/>
                <a:cs typeface="Courier New" panose="02070309020205020404" pitchFamily="49" charset="0"/>
                <a:sym typeface="+mn-ea"/>
              </a:rPr>
              <a:t>／</a:t>
            </a:r>
            <a:r>
              <a:rPr lang="en-US" altLang="zh-CN" i="1" dirty="0">
                <a:latin typeface="宋体" panose="02010600030101010101" pitchFamily="2" charset="-122"/>
                <a:cs typeface="Courier New" panose="02070309020205020404" pitchFamily="49" charset="0"/>
                <a:sym typeface="+mn-ea"/>
              </a:rPr>
              <a:t>T</a:t>
            </a:r>
            <a:r>
              <a:rPr lang="en-US" altLang="zh-CN" baseline="-25000" dirty="0">
                <a:latin typeface="宋体" panose="02010600030101010101" pitchFamily="2" charset="-122"/>
                <a:cs typeface="Courier New" panose="02070309020205020404" pitchFamily="49" charset="0"/>
                <a:sym typeface="+mn-ea"/>
              </a:rPr>
              <a:t>s</a:t>
            </a:r>
            <a:r>
              <a:rPr lang="en-US" altLang="zh-CN" dirty="0">
                <a:latin typeface="宋体" panose="02010600030101010101" pitchFamily="2" charset="-122"/>
                <a:cs typeface="Courier New" panose="02070309020205020404" pitchFamily="49" charset="0"/>
                <a:sym typeface="+mn-ea"/>
              </a:rPr>
              <a:t>≤Δ</a:t>
            </a:r>
            <a:r>
              <a:rPr lang="en-US" altLang="zh-CN" i="1" dirty="0">
                <a:latin typeface="宋体" panose="02010600030101010101" pitchFamily="2" charset="-122"/>
                <a:cs typeface="Courier New" panose="02070309020205020404" pitchFamily="49" charset="0"/>
                <a:sym typeface="+mn-ea"/>
              </a:rPr>
              <a:t>f</a:t>
            </a:r>
            <a:r>
              <a:rPr lang="zh-CN" altLang="en-US" dirty="0">
                <a:latin typeface="宋体" panose="02010600030101010101" pitchFamily="2" charset="-122"/>
                <a:cs typeface="Courier New" panose="02070309020205020404" pitchFamily="49" charset="0"/>
                <a:sym typeface="+mn-ea"/>
              </a:rPr>
              <a:t>，各子信道可以看做是平坦性衰落的信道，从而避免严重的码间干扰。另外</a:t>
            </a:r>
            <a:r>
              <a:rPr lang="en-US" altLang="zh-CN" dirty="0">
                <a:latin typeface="宋体" panose="02010600030101010101" pitchFamily="2" charset="-122"/>
                <a:cs typeface="Courier New" panose="02070309020205020404" pitchFamily="49" charset="0"/>
                <a:sym typeface="+mn-ea"/>
              </a:rPr>
              <a:t>,</a:t>
            </a:r>
            <a:r>
              <a:rPr lang="zh-CN" altLang="en-US" dirty="0">
                <a:latin typeface="宋体" panose="02010600030101010101" pitchFamily="2" charset="-122"/>
                <a:cs typeface="Courier New" panose="02070309020205020404" pitchFamily="49" charset="0"/>
                <a:sym typeface="+mn-ea"/>
              </a:rPr>
              <a:t>若频谱允许重叠，还</a:t>
            </a:r>
            <a:r>
              <a:rPr lang="zh-CN" altLang="en-US" dirty="0">
                <a:latin typeface="宋体" panose="02010600030101010101" pitchFamily="2" charset="-122"/>
                <a:sym typeface="+mn-ea"/>
              </a:rPr>
              <a:t>可以节省带宽而获得更高的频带效率，如图</a:t>
            </a:r>
            <a:r>
              <a:rPr lang="en-US" altLang="zh-CN" dirty="0">
                <a:latin typeface="Times New Roman" panose="02020603050405020304" pitchFamily="18" charset="0"/>
                <a:cs typeface="Times New Roman" panose="02020603050405020304" pitchFamily="18" charset="0"/>
                <a:sym typeface="+mn-ea"/>
              </a:rPr>
              <a:t>4-44</a:t>
            </a:r>
            <a:r>
              <a:rPr lang="zh-CN" altLang="en-US" dirty="0">
                <a:latin typeface="宋体" panose="02010600030101010101" pitchFamily="2" charset="-122"/>
                <a:sym typeface="+mn-ea"/>
              </a:rPr>
              <a:t>所示。</a:t>
            </a:r>
            <a:endParaRPr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endParaRPr lang="zh-CN" altLang="zh-CN"/>
          </a:p>
        </p:txBody>
      </p:sp>
      <p:sp>
        <p:nvSpPr>
          <p:cNvPr id="377859"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743585" y="857885"/>
            <a:ext cx="7656830" cy="4366260"/>
          </a:xfrm>
          <a:prstGeom prst="rect">
            <a:avLst/>
          </a:prstGeom>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endParaRPr lang="zh-CN" altLang="zh-CN"/>
          </a:p>
        </p:txBody>
      </p:sp>
      <p:sp>
        <p:nvSpPr>
          <p:cNvPr id="510979" name="Rectangle 3"/>
          <p:cNvSpPr>
            <a:spLocks noGrp="1" noChangeArrowheads="1"/>
          </p:cNvSpPr>
          <p:nvPr>
            <p:ph type="body" idx="1"/>
          </p:nvPr>
        </p:nvSpPr>
        <p:spPr/>
        <p:txBody>
          <a:bodyPr/>
          <a:lstStyle/>
          <a:p>
            <a:r>
              <a:rPr lang="zh-CN" altLang="en-US" dirty="0">
                <a:latin typeface="宋体" panose="02010600030101010101" pitchFamily="2" charset="-122"/>
                <a:sym typeface="+mn-ea"/>
              </a:rPr>
              <a:t>图</a:t>
            </a:r>
            <a:r>
              <a:rPr lang="en-US" altLang="zh-CN" dirty="0">
                <a:latin typeface="Times New Roman" panose="02020603050405020304" pitchFamily="18" charset="0"/>
                <a:sym typeface="+mn-ea"/>
              </a:rPr>
              <a:t>4-44</a:t>
            </a: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FDM</a:t>
            </a:r>
            <a:r>
              <a:rPr lang="en-US" altLang="zh-CN" dirty="0">
                <a:latin typeface="宋体" panose="02010600030101010101" pitchFamily="2" charset="-122"/>
                <a:sym typeface="+mn-ea"/>
              </a:rPr>
              <a:t>(</a:t>
            </a:r>
            <a:r>
              <a:rPr lang="en-US" altLang="zh-CN" dirty="0">
                <a:latin typeface="Times New Roman" panose="02020603050405020304" pitchFamily="18" charset="0"/>
                <a:sym typeface="+mn-ea"/>
              </a:rPr>
              <a:t>a</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a:t>
            </a:r>
            <a:r>
              <a:rPr lang="en-US" altLang="zh-CN" dirty="0">
                <a:latin typeface="Times New Roman" panose="02020603050405020304" pitchFamily="18" charset="0"/>
                <a:sym typeface="+mn-ea"/>
              </a:rPr>
              <a:t>OFDM(b)</a:t>
            </a:r>
            <a:r>
              <a:rPr lang="zh-CN" altLang="en-US" dirty="0">
                <a:latin typeface="宋体" panose="02010600030101010101" pitchFamily="2" charset="-122"/>
                <a:sym typeface="+mn-ea"/>
              </a:rPr>
              <a:t>带宽的比较</a:t>
            </a:r>
            <a:endParaRPr lang="zh-CN" altLang="zh-CN"/>
          </a:p>
        </p:txBody>
      </p:sp>
      <p:pic>
        <p:nvPicPr>
          <p:cNvPr id="152579" name="Picture 7" descr="4-44"/>
          <p:cNvPicPr>
            <a:picLocks noChangeAspect="1"/>
          </p:cNvPicPr>
          <p:nvPr/>
        </p:nvPicPr>
        <p:blipFill>
          <a:blip r:embed="rId2"/>
          <a:stretch>
            <a:fillRect/>
          </a:stretch>
        </p:blipFill>
        <p:spPr>
          <a:xfrm>
            <a:off x="1714500" y="1971675"/>
            <a:ext cx="5715000" cy="2914650"/>
          </a:xfrm>
          <a:prstGeom prst="rect">
            <a:avLst/>
          </a:prstGeom>
          <a:noFill/>
          <a:ln w="9525">
            <a:noFill/>
          </a:ln>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OFDM</a:t>
            </a:r>
            <a:r>
              <a:rPr lang="zh-CN" altLang="en-US" dirty="0">
                <a:latin typeface="Times New Roman" panose="02020603050405020304" pitchFamily="18" charset="0"/>
                <a:sym typeface="+mn-ea"/>
              </a:rPr>
              <a:t>系统如图</a:t>
            </a:r>
            <a:r>
              <a:rPr lang="en-US" altLang="zh-CN" dirty="0">
                <a:latin typeface="Times New Roman" panose="02020603050405020304" pitchFamily="18" charset="0"/>
                <a:sym typeface="+mn-ea"/>
              </a:rPr>
              <a:t>4-45</a:t>
            </a:r>
            <a:r>
              <a:rPr lang="zh-CN" altLang="en-US" dirty="0">
                <a:latin typeface="Times New Roman" panose="02020603050405020304" pitchFamily="18" charset="0"/>
                <a:sym typeface="+mn-ea"/>
              </a:rPr>
              <a:t>所示。设串行的码元周期为</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，速率为</a:t>
            </a:r>
            <a:r>
              <a:rPr lang="en-US" altLang="zh-CN" i="1" dirty="0">
                <a:latin typeface="Times New Roman" panose="02020603050405020304" pitchFamily="18" charset="0"/>
                <a:sym typeface="+mn-ea"/>
              </a:rPr>
              <a:t>r</a:t>
            </a:r>
            <a:r>
              <a:rPr lang="en-US" altLang="zh-CN" baseline="-25000" dirty="0">
                <a:latin typeface="Times New Roman" panose="02020603050405020304" pitchFamily="18" charset="0"/>
                <a:sym typeface="+mn-ea"/>
              </a:rPr>
              <a:t>s</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。经过串</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并变换后</a:t>
            </a:r>
            <a:r>
              <a:rPr lang="en-US" altLang="zh-CN" i="1" dirty="0">
                <a:latin typeface="Times New Roman" panose="02020603050405020304" pitchFamily="18" charset="0"/>
                <a:sym typeface="+mn-ea"/>
              </a:rPr>
              <a:t>N</a:t>
            </a:r>
            <a:r>
              <a:rPr lang="zh-CN" altLang="en-US" dirty="0">
                <a:latin typeface="Times New Roman" panose="02020603050405020304" pitchFamily="18" charset="0"/>
                <a:sym typeface="+mn-ea"/>
              </a:rPr>
              <a:t>个串行码元被转换为长度为</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s</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Nt</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、速率为</a:t>
            </a:r>
            <a:r>
              <a:rPr lang="en-US" altLang="zh-CN" i="1" dirty="0">
                <a:latin typeface="Times New Roman" panose="02020603050405020304" pitchFamily="18" charset="0"/>
                <a:sym typeface="+mn-ea"/>
              </a:rPr>
              <a:t>R</a:t>
            </a:r>
            <a:r>
              <a:rPr lang="en-US" altLang="zh-CN" baseline="-25000" dirty="0">
                <a:latin typeface="Times New Roman" panose="02020603050405020304" pitchFamily="18" charset="0"/>
                <a:sym typeface="+mn-ea"/>
              </a:rPr>
              <a:t>s</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s</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a:t>
            </a:r>
            <a:r>
              <a:rPr lang="en-US" altLang="zh-CN" i="1" dirty="0">
                <a:latin typeface="Times New Roman" panose="02020603050405020304" pitchFamily="18" charset="0"/>
                <a:sym typeface="+mn-ea"/>
              </a:rPr>
              <a:t>Nt</a:t>
            </a:r>
            <a:r>
              <a:rPr lang="en-US" altLang="zh-CN" baseline="-25000" dirty="0">
                <a:latin typeface="Times New Roman" panose="02020603050405020304" pitchFamily="18" charset="0"/>
                <a:sym typeface="+mn-ea"/>
              </a:rPr>
              <a:t>s</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r</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a:t>
            </a:r>
            <a:r>
              <a:rPr lang="en-US" altLang="zh-CN" i="1" dirty="0">
                <a:latin typeface="Times New Roman" panose="02020603050405020304" pitchFamily="18" charset="0"/>
                <a:sym typeface="+mn-ea"/>
              </a:rPr>
              <a:t>N</a:t>
            </a:r>
            <a:r>
              <a:rPr lang="zh-CN" altLang="en-US" dirty="0">
                <a:latin typeface="Times New Roman" panose="02020603050405020304" pitchFamily="18" charset="0"/>
                <a:sym typeface="+mn-ea"/>
              </a:rPr>
              <a:t>的并行码。</a:t>
            </a:r>
            <a:r>
              <a:rPr lang="en-US" altLang="zh-CN" i="1" dirty="0">
                <a:latin typeface="Times New Roman" panose="02020603050405020304" pitchFamily="18" charset="0"/>
                <a:sym typeface="+mn-ea"/>
              </a:rPr>
              <a:t>N</a:t>
            </a:r>
            <a:r>
              <a:rPr lang="zh-CN" altLang="en-US" dirty="0">
                <a:latin typeface="Times New Roman" panose="02020603050405020304" pitchFamily="18" charset="0"/>
                <a:sym typeface="+mn-ea"/>
              </a:rPr>
              <a:t>个码元分别调制</a:t>
            </a:r>
            <a:r>
              <a:rPr lang="en-US" altLang="zh-CN" i="1" dirty="0">
                <a:latin typeface="Times New Roman" panose="02020603050405020304" pitchFamily="18" charset="0"/>
                <a:sym typeface="+mn-ea"/>
              </a:rPr>
              <a:t>N</a:t>
            </a:r>
            <a:r>
              <a:rPr lang="zh-CN" altLang="en-US" dirty="0">
                <a:latin typeface="Times New Roman" panose="02020603050405020304" pitchFamily="18" charset="0"/>
                <a:sym typeface="+mn-ea"/>
              </a:rPr>
              <a:t>个子载波：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式中：</a:t>
            </a:r>
            <a:r>
              <a:rPr lang="en-US" altLang="zh-CN" dirty="0">
                <a:latin typeface="Times New Roman" panose="02020603050405020304" pitchFamily="18" charset="0"/>
                <a:sym typeface="+mn-ea"/>
              </a:rPr>
              <a:t>Δ</a:t>
            </a:r>
            <a:r>
              <a:rPr lang="en-US" altLang="zh-CN" i="1" dirty="0">
                <a:latin typeface="Times New Roman" panose="02020603050405020304" pitchFamily="18" charset="0"/>
                <a:sym typeface="+mn-ea"/>
              </a:rPr>
              <a:t>f</a:t>
            </a:r>
            <a:r>
              <a:rPr lang="zh-CN" altLang="en-US" dirty="0">
                <a:latin typeface="Times New Roman" panose="02020603050405020304" pitchFamily="18" charset="0"/>
                <a:sym typeface="+mn-ea"/>
              </a:rPr>
              <a:t>为子载波的间隔，设计为</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12003"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2357755" y="3052445"/>
            <a:ext cx="5484495" cy="1014730"/>
          </a:xfrm>
          <a:prstGeom prst="rect">
            <a:avLst/>
          </a:prstGeom>
        </p:spPr>
      </p:pic>
      <p:pic>
        <p:nvPicPr>
          <p:cNvPr id="3" name="图片 2"/>
          <p:cNvPicPr>
            <a:picLocks noChangeAspect="1"/>
          </p:cNvPicPr>
          <p:nvPr/>
        </p:nvPicPr>
        <p:blipFill>
          <a:blip r:embed="rId3"/>
          <a:stretch>
            <a:fillRect/>
          </a:stretch>
        </p:blipFill>
        <p:spPr>
          <a:xfrm>
            <a:off x="2946400" y="4849495"/>
            <a:ext cx="3719830" cy="883920"/>
          </a:xfrm>
          <a:prstGeom prst="rect">
            <a:avLst/>
          </a:prstGeom>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a:xfrm>
            <a:off x="514350" y="533400"/>
            <a:ext cx="8115300" cy="5638800"/>
          </a:xfrm>
        </p:spPr>
        <p:txBody>
          <a:bodyPr/>
          <a:lstStyle/>
          <a:p>
            <a:endParaRPr lang="zh-CN" altLang="zh-CN"/>
          </a:p>
        </p:txBody>
      </p:sp>
      <p:sp>
        <p:nvSpPr>
          <p:cNvPr id="513027"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4-45  OFDM</a:t>
            </a:r>
            <a:r>
              <a:rPr lang="zh-CN" altLang="en-US" dirty="0">
                <a:latin typeface="Times New Roman" panose="02020603050405020304" pitchFamily="18" charset="0"/>
                <a:sym typeface="+mn-ea"/>
              </a:rPr>
              <a:t>系统</a:t>
            </a:r>
            <a:endParaRPr lang="zh-CN" altLang="en-US" dirty="0">
              <a:latin typeface="Times New Roman" panose="02020603050405020304" pitchFamily="18" charset="0"/>
            </a:endParaRPr>
          </a:p>
          <a:p>
            <a:endParaRPr lang="zh-CN" altLang="zh-CN"/>
          </a:p>
        </p:txBody>
      </p:sp>
      <p:pic>
        <p:nvPicPr>
          <p:cNvPr id="154627" name="Picture 6" descr="4-45"/>
          <p:cNvPicPr>
            <a:picLocks noChangeAspect="1"/>
          </p:cNvPicPr>
          <p:nvPr/>
        </p:nvPicPr>
        <p:blipFill>
          <a:blip r:embed="rId2"/>
          <a:stretch>
            <a:fillRect/>
          </a:stretch>
        </p:blipFill>
        <p:spPr>
          <a:xfrm>
            <a:off x="468313" y="2781300"/>
            <a:ext cx="7920037" cy="1609725"/>
          </a:xfrm>
          <a:prstGeom prst="rect">
            <a:avLst/>
          </a:prstGeom>
          <a:noFill/>
          <a:ln w="9525">
            <a:noFill/>
          </a:ln>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它是</a:t>
            </a:r>
            <a:r>
              <a:rPr lang="en-US" altLang="zh-CN" dirty="0">
                <a:latin typeface="Times New Roman" panose="02020603050405020304" pitchFamily="18" charset="0"/>
                <a:sym typeface="+mn-ea"/>
              </a:rPr>
              <a:t>OFDM</a:t>
            </a:r>
            <a:r>
              <a:rPr lang="zh-CN" altLang="en-US" dirty="0">
                <a:latin typeface="Times New Roman" panose="02020603050405020304" pitchFamily="18" charset="0"/>
                <a:sym typeface="+mn-ea"/>
              </a:rPr>
              <a:t>系统的重要设计参数之一。当</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0</a:t>
            </a:r>
            <a:r>
              <a:rPr lang="en-US" altLang="zh-CN" dirty="0">
                <a:latin typeface="Times New Roman" panose="02020603050405020304" pitchFamily="18" charset="0"/>
                <a:sym typeface="+mn-ea"/>
              </a:rPr>
              <a:t>&gt;&gt;1/</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时，各子载波是两两正交的，即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其中</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f</a:t>
            </a:r>
            <a:r>
              <a:rPr lang="en-US" altLang="zh-CN" i="1" baseline="-25000" dirty="0">
                <a:latin typeface="Times New Roman" panose="02020603050405020304" pitchFamily="18" charset="0"/>
                <a:sym typeface="+mn-ea"/>
              </a:rPr>
              <a:t>k</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f</a:t>
            </a:r>
            <a:r>
              <a:rPr lang="en-US" altLang="zh-CN" i="1" baseline="-25000" dirty="0">
                <a:latin typeface="Times New Roman" panose="02020603050405020304" pitchFamily="18" charset="0"/>
                <a:sym typeface="+mn-ea"/>
              </a:rPr>
              <a:t>j</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m</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s</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m</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。把</a:t>
            </a:r>
            <a:r>
              <a:rPr lang="en-US" altLang="zh-CN" i="1" dirty="0">
                <a:latin typeface="Times New Roman" panose="02020603050405020304" pitchFamily="18" charset="0"/>
                <a:sym typeface="+mn-ea"/>
              </a:rPr>
              <a:t>N</a:t>
            </a:r>
            <a:r>
              <a:rPr lang="zh-CN" altLang="en-US" dirty="0">
                <a:latin typeface="Times New Roman" panose="02020603050405020304" pitchFamily="18" charset="0"/>
                <a:sym typeface="+mn-ea"/>
              </a:rPr>
              <a:t>个并行支路的已调子载波信号相加，便得到</a:t>
            </a:r>
            <a:r>
              <a:rPr lang="en-US" altLang="zh-CN" dirty="0">
                <a:latin typeface="Times New Roman" panose="02020603050405020304" pitchFamily="18" charset="0"/>
                <a:sym typeface="+mn-ea"/>
              </a:rPr>
              <a:t>OFDM</a:t>
            </a:r>
            <a:r>
              <a:rPr lang="zh-CN" altLang="en-US" dirty="0">
                <a:latin typeface="Times New Roman" panose="02020603050405020304" pitchFamily="18" charset="0"/>
                <a:sym typeface="+mn-ea"/>
              </a:rPr>
              <a:t>实际发射的信号：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dirty="0">
              <a:latin typeface="Times New Roman" panose="02020603050405020304" pitchFamily="18" charset="0"/>
            </a:endParaRPr>
          </a:p>
        </p:txBody>
      </p:sp>
      <p:sp>
        <p:nvSpPr>
          <p:cNvPr id="51405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897380" y="2143125"/>
            <a:ext cx="5914390" cy="1256030"/>
          </a:xfrm>
          <a:prstGeom prst="rect">
            <a:avLst/>
          </a:prstGeom>
        </p:spPr>
      </p:pic>
      <p:pic>
        <p:nvPicPr>
          <p:cNvPr id="3" name="图片 2"/>
          <p:cNvPicPr>
            <a:picLocks noChangeAspect="1"/>
          </p:cNvPicPr>
          <p:nvPr/>
        </p:nvPicPr>
        <p:blipFill>
          <a:blip r:embed="rId3"/>
          <a:stretch>
            <a:fillRect/>
          </a:stretch>
        </p:blipFill>
        <p:spPr>
          <a:xfrm>
            <a:off x="1897380" y="4546600"/>
            <a:ext cx="5681345" cy="1186815"/>
          </a:xfrm>
          <a:prstGeom prst="rect">
            <a:avLst/>
          </a:prstGeom>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在接收端，接收的信号同时进入</a:t>
            </a:r>
            <a:r>
              <a:rPr lang="en-US" altLang="zh-CN" dirty="0">
                <a:latin typeface="Times New Roman" panose="02020603050405020304" pitchFamily="18" charset="0"/>
                <a:sym typeface="+mn-ea"/>
              </a:rPr>
              <a:t>N</a:t>
            </a:r>
            <a:r>
              <a:rPr lang="zh-CN" altLang="en-US" dirty="0">
                <a:latin typeface="Times New Roman" panose="02020603050405020304" pitchFamily="18" charset="0"/>
                <a:sym typeface="+mn-ea"/>
              </a:rPr>
              <a:t>个并联支路，分别与</a:t>
            </a:r>
            <a:r>
              <a:rPr lang="en-US" altLang="zh-CN" i="1" dirty="0">
                <a:latin typeface="Times New Roman" panose="02020603050405020304" pitchFamily="18" charset="0"/>
                <a:sym typeface="+mn-ea"/>
              </a:rPr>
              <a:t>N</a:t>
            </a:r>
            <a:r>
              <a:rPr lang="zh-CN" altLang="en-US" dirty="0">
                <a:latin typeface="Times New Roman" panose="02020603050405020304" pitchFamily="18" charset="0"/>
                <a:sym typeface="+mn-ea"/>
              </a:rPr>
              <a:t>个子载波相乘和积分</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相干解调</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便可以恢复各并行支路的数据：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15075" name="Rectangle 3"/>
          <p:cNvSpPr>
            <a:spLocks noGrp="1" noChangeArrowheads="1"/>
          </p:cNvSpPr>
          <p:nvPr>
            <p:ph type="body" idx="1"/>
          </p:nvPr>
        </p:nvSpPr>
        <p:spPr/>
        <p:txBody>
          <a:bodyPr/>
          <a:lstStyle/>
          <a:p>
            <a:endParaRPr lang="zh-CN" altLang="zh-CN"/>
          </a:p>
        </p:txBody>
      </p:sp>
      <p:graphicFrame>
        <p:nvGraphicFramePr>
          <p:cNvPr id="156675" name="Object 1029"/>
          <p:cNvGraphicFramePr>
            <a:graphicFrameLocks noChangeAspect="1"/>
          </p:cNvGraphicFramePr>
          <p:nvPr/>
        </p:nvGraphicFramePr>
        <p:xfrm>
          <a:off x="776288" y="3002915"/>
          <a:ext cx="7591425" cy="852488"/>
        </p:xfrm>
        <a:graphic>
          <a:graphicData uri="http://schemas.openxmlformats.org/presentationml/2006/ole">
            <mc:AlternateContent xmlns:mc="http://schemas.openxmlformats.org/markup-compatibility/2006">
              <mc:Choice xmlns:v="urn:schemas-microsoft-com:vml" Requires="v">
                <p:oleObj spid="_x0000_s44035" r:id="rId3" imgW="3822700" imgH="431800" progId="Equation.DSMT4">
                  <p:embed/>
                </p:oleObj>
              </mc:Choice>
              <mc:Fallback>
                <p:oleObj r:id="rId3" imgW="3822700" imgH="431800" progId="Equation.DSMT4">
                  <p:embed/>
                  <p:pic>
                    <p:nvPicPr>
                      <p:cNvPr id="0" name="图片 3225"/>
                      <p:cNvPicPr/>
                      <p:nvPr/>
                    </p:nvPicPr>
                    <p:blipFill>
                      <a:blip r:embed="rId4"/>
                      <a:stretch>
                        <a:fillRect/>
                      </a:stretch>
                    </p:blipFill>
                    <p:spPr>
                      <a:xfrm>
                        <a:off x="776288" y="3002915"/>
                        <a:ext cx="7591425" cy="852488"/>
                      </a:xfrm>
                      <a:prstGeom prst="rect">
                        <a:avLst/>
                      </a:prstGeom>
                      <a:noFill/>
                      <a:ln w="38100">
                        <a:noFill/>
                        <a:miter/>
                      </a:ln>
                    </p:spPr>
                  </p:pic>
                </p:oleObj>
              </mc:Fallback>
            </mc:AlternateContent>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各支路的调制可以采用</a:t>
            </a:r>
            <a:r>
              <a:rPr lang="en-US" altLang="zh-CN" dirty="0">
                <a:latin typeface="Times New Roman" panose="02020603050405020304" pitchFamily="18" charset="0"/>
                <a:sym typeface="+mn-ea"/>
              </a:rPr>
              <a:t>PSK</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QAM</a:t>
            </a:r>
            <a:r>
              <a:rPr lang="zh-CN" altLang="en-US" dirty="0">
                <a:latin typeface="Times New Roman" panose="02020603050405020304" pitchFamily="18" charset="0"/>
                <a:sym typeface="+mn-ea"/>
              </a:rPr>
              <a:t>等数字调制方式。为了提高频谱的利用率，通常采用多进制的调制方式。一般地，并行支路的输入数据可以表示为</a:t>
            </a:r>
            <a:r>
              <a:rPr lang="en-US" altLang="zh-CN" i="1" dirty="0">
                <a:latin typeface="Times New Roman" panose="02020603050405020304" pitchFamily="18" charset="0"/>
                <a:sym typeface="+mn-ea"/>
              </a:rPr>
              <a:t>d</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n</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a</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n</a:t>
            </a:r>
            <a:r>
              <a:rPr lang="en-US" altLang="zh-CN" dirty="0">
                <a:latin typeface="Times New Roman" panose="02020603050405020304" pitchFamily="18" charset="0"/>
                <a:sym typeface="+mn-ea"/>
              </a:rPr>
              <a:t>)+j</a:t>
            </a:r>
            <a:r>
              <a:rPr lang="en-US" altLang="zh-CN" i="1" dirty="0">
                <a:latin typeface="Times New Roman" panose="02020603050405020304" pitchFamily="18" charset="0"/>
                <a:sym typeface="+mn-ea"/>
              </a:rPr>
              <a:t>b</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n</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，其中</a:t>
            </a:r>
            <a:r>
              <a:rPr lang="en-US" altLang="zh-CN" i="1" dirty="0">
                <a:latin typeface="Times New Roman" panose="02020603050405020304" pitchFamily="18" charset="0"/>
                <a:sym typeface="+mn-ea"/>
              </a:rPr>
              <a:t>a</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n</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a:t>
            </a:r>
            <a:r>
              <a:rPr lang="en-US" altLang="zh-CN" i="1" dirty="0">
                <a:latin typeface="Times New Roman" panose="02020603050405020304" pitchFamily="18" charset="0"/>
                <a:sym typeface="+mn-ea"/>
              </a:rPr>
              <a:t>b</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n</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表示输入的同相分量和正交分量的实序列</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例如</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a:t>
            </a:r>
            <a:r>
              <a:rPr lang="en-US" altLang="zh-CN" i="1" dirty="0">
                <a:latin typeface="Times New Roman" panose="02020603050405020304" pitchFamily="18" charset="0"/>
                <a:sym typeface="+mn-ea"/>
              </a:rPr>
              <a:t>a</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n</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a:t>
            </a:r>
            <a:r>
              <a:rPr lang="en-US" altLang="zh-CN" i="1" dirty="0">
                <a:latin typeface="Times New Roman" panose="02020603050405020304" pitchFamily="18" charset="0"/>
                <a:sym typeface="+mn-ea"/>
              </a:rPr>
              <a:t>b</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n</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取值</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16QAM</a:t>
            </a:r>
            <a:r>
              <a:rPr lang="zh-CN" altLang="en-US" dirty="0">
                <a:latin typeface="Times New Roman" panose="02020603050405020304" pitchFamily="18" charset="0"/>
                <a:sym typeface="+mn-ea"/>
              </a:rPr>
              <a:t>取值</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等等</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，它们在每个支路上调制一对正交载波，输出的</a:t>
            </a:r>
            <a:r>
              <a:rPr lang="en-US" altLang="zh-CN" dirty="0">
                <a:latin typeface="Times New Roman" panose="02020603050405020304" pitchFamily="18" charset="0"/>
                <a:sym typeface="+mn-ea"/>
              </a:rPr>
              <a:t>OFDM</a:t>
            </a:r>
            <a:r>
              <a:rPr lang="zh-CN" altLang="en-US" dirty="0">
                <a:latin typeface="Times New Roman" panose="02020603050405020304" pitchFamily="18" charset="0"/>
                <a:sym typeface="+mn-ea"/>
              </a:rPr>
              <a:t>信号便为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16099" name="Rectangle 3"/>
          <p:cNvSpPr>
            <a:spLocks noGrp="1" noChangeArrowheads="1"/>
          </p:cNvSpPr>
          <p:nvPr>
            <p:ph type="body" idx="1"/>
          </p:nvPr>
        </p:nvSpPr>
        <p:spPr/>
        <p:txBody>
          <a:bodyPr/>
          <a:lstStyle/>
          <a:p>
            <a:endParaRPr lang="zh-CN" altLang="zh-CN"/>
          </a:p>
        </p:txBody>
      </p:sp>
      <p:graphicFrame>
        <p:nvGraphicFramePr>
          <p:cNvPr id="157701" name="Object 1031"/>
          <p:cNvGraphicFramePr>
            <a:graphicFrameLocks noChangeAspect="1"/>
          </p:cNvGraphicFramePr>
          <p:nvPr/>
        </p:nvGraphicFramePr>
        <p:xfrm>
          <a:off x="1037273" y="4371340"/>
          <a:ext cx="7385050" cy="815975"/>
        </p:xfrm>
        <a:graphic>
          <a:graphicData uri="http://schemas.openxmlformats.org/presentationml/2006/ole">
            <mc:AlternateContent xmlns:mc="http://schemas.openxmlformats.org/markup-compatibility/2006">
              <mc:Choice xmlns:v="urn:schemas-microsoft-com:vml" Requires="v">
                <p:oleObj spid="_x0000_s45059" r:id="rId3" imgW="4140200" imgH="457200" progId="Equation.DSMT4">
                  <p:embed/>
                </p:oleObj>
              </mc:Choice>
              <mc:Fallback>
                <p:oleObj r:id="rId3" imgW="4140200" imgH="457200" progId="Equation.DSMT4">
                  <p:embed/>
                  <p:pic>
                    <p:nvPicPr>
                      <p:cNvPr id="0" name="图片 3226"/>
                      <p:cNvPicPr/>
                      <p:nvPr/>
                    </p:nvPicPr>
                    <p:blipFill>
                      <a:blip r:embed="rId4"/>
                      <a:stretch>
                        <a:fillRect/>
                      </a:stretch>
                    </p:blipFill>
                    <p:spPr>
                      <a:xfrm>
                        <a:off x="1037273" y="4371340"/>
                        <a:ext cx="7385050" cy="815975"/>
                      </a:xfrm>
                      <a:prstGeom prst="rect">
                        <a:avLst/>
                      </a:prstGeom>
                      <a:noFill/>
                      <a:ln w="38100">
                        <a:noFill/>
                        <a:miter/>
                      </a:ln>
                    </p:spPr>
                  </p:pic>
                </p:oleObj>
              </mc:Fallback>
            </mc:AlternateContent>
          </a:graphicData>
        </a:graphic>
      </p:graphicFrame>
      <p:sp>
        <p:nvSpPr>
          <p:cNvPr id="157698" name="Text Box 1028"/>
          <p:cNvSpPr txBox="1"/>
          <p:nvPr/>
        </p:nvSpPr>
        <p:spPr>
          <a:xfrm>
            <a:off x="7622540" y="5375910"/>
            <a:ext cx="11747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(4-146) </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zh-CN" altLang="zh-CN"/>
              <a:t/>
            </a:r>
            <a:br>
              <a:rPr lang="zh-CN" altLang="zh-CN"/>
            </a:br>
            <a:r>
              <a:rPr lang="zh-CN" altLang="en-US" dirty="0">
                <a:latin typeface="宋体" panose="02010600030101010101" pitchFamily="2" charset="-122"/>
                <a:sym typeface="+mn-ea"/>
              </a:rPr>
              <a:t>式中</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A</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为信号的复包络，即</a:t>
            </a:r>
            <a:br>
              <a:rPr lang="zh-CN" altLang="en-US" dirty="0">
                <a:latin typeface="宋体" panose="02010600030101010101" pitchFamily="2" charset="-122"/>
                <a:sym typeface="+mn-ea"/>
              </a:rPr>
            </a:br>
            <a:r>
              <a:rPr lang="zh-CN" altLang="en-US" dirty="0">
                <a:latin typeface="宋体" panose="02010600030101010101" pitchFamily="2" charset="-122"/>
                <a:sym typeface="+mn-ea"/>
              </a:rPr>
              <a:t/>
            </a:r>
            <a:br>
              <a:rPr lang="zh-CN" altLang="en-US" dirty="0">
                <a:latin typeface="宋体" panose="02010600030101010101" pitchFamily="2" charset="-122"/>
                <a:sym typeface="+mn-ea"/>
              </a:rPr>
            </a:br>
            <a:r>
              <a:rPr lang="zh-CN" altLang="en-US" dirty="0">
                <a:latin typeface="宋体" panose="02010600030101010101" pitchFamily="2" charset="-122"/>
                <a:sym typeface="+mn-ea"/>
              </a:rPr>
              <a:t/>
            </a:r>
            <a:br>
              <a:rPr lang="zh-CN" altLang="en-US" dirty="0">
                <a:latin typeface="宋体" panose="02010600030101010101" pitchFamily="2" charset="-122"/>
                <a:sym typeface="+mn-ea"/>
              </a:rPr>
            </a:br>
            <a:r>
              <a:rPr lang="zh-CN" altLang="en-US" dirty="0">
                <a:latin typeface="宋体" panose="02010600030101010101" pitchFamily="2" charset="-122"/>
                <a:sym typeface="+mn-ea"/>
              </a:rPr>
              <a:t/>
            </a:r>
            <a:br>
              <a:rPr lang="zh-CN" altLang="en-US" dirty="0">
                <a:latin typeface="宋体" panose="02010600030101010101" pitchFamily="2" charset="-122"/>
                <a:sym typeface="+mn-ea"/>
              </a:rPr>
            </a:br>
            <a:r>
              <a:rPr lang="zh-CN" altLang="en-US" dirty="0">
                <a:latin typeface="宋体" panose="02010600030101010101" pitchFamily="2" charset="-122"/>
                <a:sym typeface="+mn-ea"/>
              </a:rPr>
              <a:t/>
            </a:r>
            <a:br>
              <a:rPr lang="zh-CN" altLang="en-US" dirty="0">
                <a:latin typeface="宋体" panose="02010600030101010101" pitchFamily="2" charset="-122"/>
                <a:sym typeface="+mn-ea"/>
              </a:rPr>
            </a:br>
            <a:r>
              <a:rPr lang="zh-CN" altLang="en-US" dirty="0">
                <a:latin typeface="宋体" panose="02010600030101010101" pitchFamily="2" charset="-122"/>
                <a:sym typeface="+mn-ea"/>
              </a:rPr>
              <a:t>　　系统的发射频谱的形状是经过仔细设计的，使得每个子信道的频谱在其他子载波频率上为零，这样子信道之间就不会发生干扰。当子信道的脉冲为矩形脉冲时，具有</a:t>
            </a:r>
            <a:r>
              <a:rPr lang="en-US" altLang="zh-CN" dirty="0">
                <a:latin typeface="宋体" panose="02010600030101010101" pitchFamily="2" charset="-122"/>
                <a:sym typeface="+mn-ea"/>
              </a:rPr>
              <a:t>sinc</a:t>
            </a:r>
            <a:r>
              <a:rPr lang="zh-CN" altLang="en-US" dirty="0">
                <a:latin typeface="宋体" panose="02010600030101010101" pitchFamily="2" charset="-122"/>
                <a:sym typeface="+mn-ea"/>
              </a:rPr>
              <a:t>函数形式的频谱可以准确满足这一要求，如</a:t>
            </a:r>
            <a:r>
              <a:rPr lang="en-US" altLang="zh-CN" i="1" dirty="0">
                <a:latin typeface="宋体" panose="02010600030101010101" pitchFamily="2" charset="-122"/>
                <a:sym typeface="+mn-ea"/>
              </a:rPr>
              <a:t>N</a:t>
            </a:r>
            <a:r>
              <a:rPr lang="en-US" altLang="zh-CN" dirty="0">
                <a:latin typeface="宋体" panose="02010600030101010101" pitchFamily="2" charset="-122"/>
                <a:sym typeface="+mn-ea"/>
              </a:rPr>
              <a:t>=4</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N=32</a:t>
            </a:r>
            <a:r>
              <a:rPr lang="zh-CN" altLang="en-US" dirty="0">
                <a:latin typeface="宋体" panose="02010600030101010101" pitchFamily="2" charset="-122"/>
                <a:sym typeface="+mn-ea"/>
              </a:rPr>
              <a:t>的</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功率谱，如图</a:t>
            </a:r>
            <a:r>
              <a:rPr lang="en-US" altLang="zh-CN" dirty="0">
                <a:latin typeface="宋体" panose="02010600030101010101" pitchFamily="2" charset="-122"/>
                <a:sym typeface="+mn-ea"/>
              </a:rPr>
              <a:t>4-46</a:t>
            </a:r>
            <a:r>
              <a:rPr lang="zh-CN" altLang="en-US" dirty="0">
                <a:latin typeface="宋体" panose="02010600030101010101" pitchFamily="2" charset="-122"/>
                <a:sym typeface="+mn-ea"/>
              </a:rPr>
              <a:t>所示。</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dirty="0">
              <a:latin typeface="宋体" panose="02010600030101010101" pitchFamily="2" charset="-122"/>
              <a:sym typeface="+mn-ea"/>
            </a:endParaRPr>
          </a:p>
        </p:txBody>
      </p:sp>
      <p:sp>
        <p:nvSpPr>
          <p:cNvPr id="517123"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2441575" y="1744345"/>
            <a:ext cx="4869180" cy="1105535"/>
          </a:xfrm>
          <a:prstGeom prst="rect">
            <a:avLst/>
          </a:prstGeom>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endParaRPr lang="zh-CN" altLang="zh-CN"/>
          </a:p>
        </p:txBody>
      </p:sp>
      <p:sp>
        <p:nvSpPr>
          <p:cNvPr id="518147" name="Rectangle 3"/>
          <p:cNvSpPr>
            <a:spLocks noGrp="1" noChangeArrowheads="1"/>
          </p:cNvSpPr>
          <p:nvPr>
            <p:ph type="body" idx="1"/>
          </p:nvPr>
        </p:nvSpPr>
        <p:spPr/>
        <p:txBody>
          <a:bodyPr/>
          <a:lstStyle/>
          <a:p>
            <a:r>
              <a:rPr lang="zh-CN" altLang="en-US" dirty="0">
                <a:latin typeface="宋体" panose="02010600030101010101" pitchFamily="2" charset="-122"/>
                <a:sym typeface="+mn-ea"/>
              </a:rPr>
              <a:t>图</a:t>
            </a:r>
            <a:r>
              <a:rPr lang="en-US" altLang="zh-CN" dirty="0">
                <a:latin typeface="Times New Roman" panose="02020603050405020304" pitchFamily="18" charset="0"/>
                <a:sym typeface="+mn-ea"/>
              </a:rPr>
              <a:t>4-46  OFDM</a:t>
            </a:r>
            <a:r>
              <a:rPr lang="zh-CN" altLang="en-US" dirty="0">
                <a:latin typeface="宋体" panose="02010600030101010101" pitchFamily="2" charset="-122"/>
                <a:sym typeface="+mn-ea"/>
              </a:rPr>
              <a:t>的功率谱例子</a:t>
            </a:r>
            <a:endParaRPr lang="zh-CN" altLang="zh-CN"/>
          </a:p>
        </p:txBody>
      </p:sp>
      <p:pic>
        <p:nvPicPr>
          <p:cNvPr id="159747" name="Picture 7" descr="4-46"/>
          <p:cNvPicPr>
            <a:picLocks noChangeAspect="1"/>
          </p:cNvPicPr>
          <p:nvPr/>
        </p:nvPicPr>
        <p:blipFill>
          <a:blip r:embed="rId2"/>
          <a:stretch>
            <a:fillRect/>
          </a:stretch>
        </p:blipFill>
        <p:spPr>
          <a:xfrm>
            <a:off x="971233" y="2450783"/>
            <a:ext cx="7200900" cy="1955800"/>
          </a:xfrm>
          <a:prstGeom prst="rect">
            <a:avLst/>
          </a:prstGeom>
          <a:noFill/>
          <a:ln w="9525">
            <a:noFill/>
          </a:ln>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endParaRPr lang="zh-CN" altLang="zh-CN"/>
          </a:p>
        </p:txBody>
      </p:sp>
      <p:sp>
        <p:nvSpPr>
          <p:cNvPr id="51917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746760" y="1154430"/>
            <a:ext cx="7649845" cy="3994785"/>
          </a:xfrm>
          <a:prstGeom prst="rect">
            <a:avLst/>
          </a:prstGeom>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endParaRPr lang="zh-CN" altLang="zh-CN"/>
          </a:p>
        </p:txBody>
      </p:sp>
      <p:sp>
        <p:nvSpPr>
          <p:cNvPr id="52019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906145" y="958850"/>
            <a:ext cx="7048500" cy="43586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BPSK</a:t>
            </a:r>
            <a:r>
              <a:rPr lang="zh-CN" altLang="en-US" dirty="0">
                <a:latin typeface="Times New Roman" panose="02020603050405020304" pitchFamily="18" charset="0"/>
                <a:sym typeface="+mn-ea"/>
              </a:rPr>
              <a:t>可使用相干或同步解调。 但由于式</a:t>
            </a:r>
            <a:r>
              <a:rPr lang="en-US" altLang="zh-CN" dirty="0">
                <a:latin typeface="Times New Roman" panose="02020603050405020304" pitchFamily="18" charset="0"/>
                <a:sym typeface="+mn-ea"/>
              </a:rPr>
              <a:t>(4 - 14)</a:t>
            </a:r>
            <a:r>
              <a:rPr lang="zh-CN" altLang="en-US" dirty="0">
                <a:latin typeface="Times New Roman" panose="02020603050405020304" pitchFamily="18" charset="0"/>
                <a:sym typeface="+mn-ea"/>
              </a:rPr>
              <a:t>中不含</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c</a:t>
            </a:r>
            <a:r>
              <a:rPr lang="zh-CN" altLang="en-US" dirty="0">
                <a:latin typeface="Times New Roman" panose="02020603050405020304" pitchFamily="18" charset="0"/>
                <a:sym typeface="+mn-ea"/>
              </a:rPr>
              <a:t>离散谱， 因此接收机载波恢复需采用非线性电路而获得</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见图</a:t>
            </a:r>
            <a:r>
              <a:rPr lang="en-US" altLang="zh-CN" dirty="0">
                <a:latin typeface="Times New Roman" panose="02020603050405020304" pitchFamily="18" charset="0"/>
                <a:sym typeface="+mn-ea"/>
              </a:rPr>
              <a:t>4 - 1</a:t>
            </a:r>
            <a:r>
              <a:rPr lang="zh-CN" altLang="en-US" dirty="0">
                <a:latin typeface="Times New Roman" panose="02020603050405020304" pitchFamily="18" charset="0"/>
                <a:sym typeface="+mn-ea"/>
              </a:rPr>
              <a:t>中的载波恢复电路</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a:t>
            </a:r>
            <a:endParaRPr lang="zh-CN" altLang="zh-CN"/>
          </a:p>
        </p:txBody>
      </p:sp>
      <p:sp>
        <p:nvSpPr>
          <p:cNvPr id="378883"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4-1  </a:t>
            </a:r>
            <a:r>
              <a:rPr lang="zh-CN" altLang="en-US" dirty="0">
                <a:latin typeface="Times New Roman" panose="02020603050405020304" pitchFamily="18" charset="0"/>
                <a:sym typeface="+mn-ea"/>
              </a:rPr>
              <a:t>带载波恢复电路的</a:t>
            </a:r>
            <a:r>
              <a:rPr lang="en-US" altLang="zh-CN" dirty="0">
                <a:latin typeface="Times New Roman" panose="02020603050405020304" pitchFamily="18" charset="0"/>
                <a:sym typeface="+mn-ea"/>
              </a:rPr>
              <a:t>BPSK</a:t>
            </a:r>
            <a:r>
              <a:rPr lang="zh-CN" altLang="en-US" dirty="0">
                <a:latin typeface="Times New Roman" panose="02020603050405020304" pitchFamily="18" charset="0"/>
                <a:sym typeface="+mn-ea"/>
              </a:rPr>
              <a:t>接收机</a:t>
            </a:r>
            <a:endParaRPr lang="zh-CN" altLang="zh-CN"/>
          </a:p>
        </p:txBody>
      </p:sp>
      <p:pic>
        <p:nvPicPr>
          <p:cNvPr id="15363" name="Picture 8" descr="4-1"/>
          <p:cNvPicPr>
            <a:picLocks noChangeAspect="1"/>
          </p:cNvPicPr>
          <p:nvPr/>
        </p:nvPicPr>
        <p:blipFill>
          <a:blip r:embed="rId2"/>
          <a:stretch>
            <a:fillRect/>
          </a:stretch>
        </p:blipFill>
        <p:spPr>
          <a:xfrm>
            <a:off x="704850" y="2997200"/>
            <a:ext cx="7848600" cy="2001838"/>
          </a:xfrm>
          <a:prstGeom prst="rect">
            <a:avLst/>
          </a:prstGeom>
          <a:noFill/>
          <a:ln w="9525">
            <a:noFill/>
          </a:ln>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4.5.2</a:t>
            </a:r>
            <a:r>
              <a:rPr lang="zh-CN" altLang="en-US" b="1" dirty="0">
                <a:latin typeface="Times New Roman" panose="02020603050405020304" pitchFamily="18" charset="0"/>
                <a:sym typeface="+mn-ea"/>
              </a:rPr>
              <a:t>　子载波调制</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一个</a:t>
            </a:r>
            <a:r>
              <a:rPr lang="en-US" altLang="zh-CN" dirty="0">
                <a:latin typeface="Times New Roman" panose="02020603050405020304" pitchFamily="18" charset="0"/>
                <a:sym typeface="+mn-ea"/>
              </a:rPr>
              <a:t>OFDM</a:t>
            </a:r>
            <a:r>
              <a:rPr lang="zh-CN" altLang="en-US" dirty="0">
                <a:latin typeface="Times New Roman" panose="02020603050405020304" pitchFamily="18" charset="0"/>
                <a:sym typeface="+mn-ea"/>
              </a:rPr>
              <a:t>符号包含多个经过相移键控</a:t>
            </a:r>
            <a:r>
              <a:rPr lang="en-US" altLang="zh-CN" dirty="0">
                <a:latin typeface="Times New Roman" panose="02020603050405020304" pitchFamily="18" charset="0"/>
                <a:sym typeface="+mn-ea"/>
              </a:rPr>
              <a:t>(PSK)</a:t>
            </a:r>
            <a:r>
              <a:rPr lang="zh-CN" altLang="en-US" dirty="0">
                <a:latin typeface="Times New Roman" panose="02020603050405020304" pitchFamily="18" charset="0"/>
                <a:sym typeface="+mn-ea"/>
              </a:rPr>
              <a:t>或者正交幅度调制</a:t>
            </a:r>
            <a:r>
              <a:rPr lang="en-US" altLang="zh-CN" dirty="0">
                <a:latin typeface="Times New Roman" panose="02020603050405020304" pitchFamily="18" charset="0"/>
                <a:sym typeface="+mn-ea"/>
              </a:rPr>
              <a:t>(QAM)</a:t>
            </a:r>
            <a:r>
              <a:rPr lang="zh-CN" altLang="en-US" dirty="0">
                <a:latin typeface="Times New Roman" panose="02020603050405020304" pitchFamily="18" charset="0"/>
                <a:sym typeface="+mn-ea"/>
              </a:rPr>
              <a:t>的子载波。从</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i="1" baseline="-30000" dirty="0">
                <a:latin typeface="Times New Roman" panose="02020603050405020304" pitchFamily="18" charset="0"/>
                <a:sym typeface="+mn-ea"/>
              </a:rPr>
              <a:t>s</a:t>
            </a:r>
            <a:r>
              <a:rPr lang="zh-CN" altLang="en-US" dirty="0">
                <a:latin typeface="Times New Roman" panose="02020603050405020304" pitchFamily="18" charset="0"/>
                <a:sym typeface="+mn-ea"/>
              </a:rPr>
              <a:t>开始的</a:t>
            </a:r>
            <a:r>
              <a:rPr lang="en-US" altLang="zh-CN" dirty="0">
                <a:latin typeface="Times New Roman" panose="02020603050405020304" pitchFamily="18" charset="0"/>
                <a:sym typeface="+mn-ea"/>
              </a:rPr>
              <a:t>OFDM</a:t>
            </a:r>
            <a:r>
              <a:rPr lang="zh-CN" altLang="en-US" dirty="0">
                <a:latin typeface="Times New Roman" panose="02020603050405020304" pitchFamily="18" charset="0"/>
                <a:sym typeface="+mn-ea"/>
              </a:rPr>
              <a:t>符号可以表示为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21219" name="Rectangle 3"/>
          <p:cNvSpPr>
            <a:spLocks noGrp="1" noChangeArrowheads="1"/>
          </p:cNvSpPr>
          <p:nvPr>
            <p:ph type="body" idx="1"/>
          </p:nvPr>
        </p:nvSpPr>
        <p:spPr/>
        <p:txBody>
          <a:bodyPr/>
          <a:lstStyle/>
          <a:p>
            <a:endParaRPr lang="zh-CN" altLang="zh-CN"/>
          </a:p>
        </p:txBody>
      </p:sp>
      <p:graphicFrame>
        <p:nvGraphicFramePr>
          <p:cNvPr id="162819" name="Object 1029"/>
          <p:cNvGraphicFramePr>
            <a:graphicFrameLocks noChangeAspect="1"/>
          </p:cNvGraphicFramePr>
          <p:nvPr/>
        </p:nvGraphicFramePr>
        <p:xfrm>
          <a:off x="571183" y="3315653"/>
          <a:ext cx="8161337" cy="1319212"/>
        </p:xfrm>
        <a:graphic>
          <a:graphicData uri="http://schemas.openxmlformats.org/presentationml/2006/ole">
            <mc:AlternateContent xmlns:mc="http://schemas.openxmlformats.org/markup-compatibility/2006">
              <mc:Choice xmlns:v="urn:schemas-microsoft-com:vml" Requires="v">
                <p:oleObj spid="_x0000_s46083" r:id="rId3" imgW="4419600" imgH="711200" progId="Equation.DSMT4">
                  <p:embed/>
                </p:oleObj>
              </mc:Choice>
              <mc:Fallback>
                <p:oleObj r:id="rId3" imgW="4419600" imgH="711200" progId="Equation.DSMT4">
                  <p:embed/>
                  <p:pic>
                    <p:nvPicPr>
                      <p:cNvPr id="0" name="图片 3232"/>
                      <p:cNvPicPr/>
                      <p:nvPr/>
                    </p:nvPicPr>
                    <p:blipFill>
                      <a:blip r:embed="rId4"/>
                      <a:stretch>
                        <a:fillRect/>
                      </a:stretch>
                    </p:blipFill>
                    <p:spPr>
                      <a:xfrm>
                        <a:off x="571183" y="3315653"/>
                        <a:ext cx="8161337" cy="1319212"/>
                      </a:xfrm>
                      <a:prstGeom prst="rect">
                        <a:avLst/>
                      </a:prstGeom>
                      <a:noFill/>
                      <a:ln w="38100">
                        <a:noFill/>
                        <a:miter/>
                      </a:ln>
                    </p:spPr>
                  </p:pic>
                </p:oleObj>
              </mc:Fallback>
            </mc:AlternateContent>
          </a:graphicData>
        </a:graphic>
      </p:graphicFrame>
      <p:sp>
        <p:nvSpPr>
          <p:cNvPr id="162820" name="Text Box 1031"/>
          <p:cNvSpPr txBox="1"/>
          <p:nvPr/>
        </p:nvSpPr>
        <p:spPr>
          <a:xfrm>
            <a:off x="7557770" y="5073968"/>
            <a:ext cx="1174750" cy="457200"/>
          </a:xfrm>
          <a:prstGeom prst="rect">
            <a:avLst/>
          </a:prstGeom>
          <a:noFill/>
          <a:ln w="9525">
            <a:noFill/>
          </a:ln>
        </p:spPr>
        <p:txBody>
          <a:bodyPr>
            <a:spAutoFit/>
          </a:bodyPr>
          <a:lstStyle/>
          <a:p>
            <a:pPr eaLnBrk="1" hangingPunct="1"/>
            <a:r>
              <a:rPr lang="en-US" altLang="zh-CN" dirty="0">
                <a:latin typeface="Times New Roman" panose="02020603050405020304" pitchFamily="18" charset="0"/>
              </a:rPr>
              <a:t>(4-152)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一旦将要传输的比特分配到各个子载波上，某一种调制模式将它们映射为子载波的幅度和相位，通常采用等效基带信号来描述</a:t>
            </a:r>
            <a:r>
              <a:rPr lang="en-US" altLang="zh-CN" dirty="0">
                <a:latin typeface="Times New Roman" panose="02020603050405020304" pitchFamily="18" charset="0"/>
                <a:sym typeface="+mn-ea"/>
              </a:rPr>
              <a:t>OFDM</a:t>
            </a:r>
            <a:r>
              <a:rPr lang="zh-CN" altLang="en-US" dirty="0">
                <a:latin typeface="宋体" panose="02010600030101010101" pitchFamily="2" charset="-122"/>
                <a:sym typeface="+mn-ea"/>
              </a:rPr>
              <a:t>的输出信号，即</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22243" name="Rectangle 3"/>
          <p:cNvSpPr>
            <a:spLocks noGrp="1" noChangeArrowheads="1"/>
          </p:cNvSpPr>
          <p:nvPr>
            <p:ph type="body" idx="1"/>
          </p:nvPr>
        </p:nvSpPr>
        <p:spPr/>
        <p:txBody>
          <a:bodyPr/>
          <a:lstStyle/>
          <a:p>
            <a:endParaRPr lang="zh-CN" altLang="zh-CN"/>
          </a:p>
        </p:txBody>
      </p:sp>
      <p:graphicFrame>
        <p:nvGraphicFramePr>
          <p:cNvPr id="163843" name="Object 1029"/>
          <p:cNvGraphicFramePr>
            <a:graphicFrameLocks noChangeAspect="1"/>
          </p:cNvGraphicFramePr>
          <p:nvPr/>
        </p:nvGraphicFramePr>
        <p:xfrm>
          <a:off x="784860" y="3014345"/>
          <a:ext cx="7573645" cy="1275080"/>
        </p:xfrm>
        <a:graphic>
          <a:graphicData uri="http://schemas.openxmlformats.org/presentationml/2006/ole">
            <mc:AlternateContent xmlns:mc="http://schemas.openxmlformats.org/markup-compatibility/2006">
              <mc:Choice xmlns:v="urn:schemas-microsoft-com:vml" Requires="v">
                <p:oleObj spid="_x0000_s47107" r:id="rId3" imgW="4076700" imgH="685800" progId="Equation.DSMT4">
                  <p:embed/>
                </p:oleObj>
              </mc:Choice>
              <mc:Fallback>
                <p:oleObj r:id="rId3" imgW="4076700" imgH="685800" progId="Equation.DSMT4">
                  <p:embed/>
                  <p:pic>
                    <p:nvPicPr>
                      <p:cNvPr id="0" name="图片 3233"/>
                      <p:cNvPicPr/>
                      <p:nvPr/>
                    </p:nvPicPr>
                    <p:blipFill>
                      <a:blip r:embed="rId4"/>
                      <a:stretch>
                        <a:fillRect/>
                      </a:stretch>
                    </p:blipFill>
                    <p:spPr>
                      <a:xfrm>
                        <a:off x="784860" y="3014345"/>
                        <a:ext cx="7573645" cy="1275080"/>
                      </a:xfrm>
                      <a:prstGeom prst="rect">
                        <a:avLst/>
                      </a:prstGeom>
                      <a:noFill/>
                      <a:ln w="38100">
                        <a:noFill/>
                        <a:miter/>
                      </a:ln>
                    </p:spPr>
                  </p:pic>
                </p:oleObj>
              </mc:Fallback>
            </mc:AlternateContent>
          </a:graphicData>
        </a:graphic>
      </p:graphicFrame>
      <p:sp>
        <p:nvSpPr>
          <p:cNvPr id="163844" name="Text Box 1031"/>
          <p:cNvSpPr txBox="1"/>
          <p:nvPr/>
        </p:nvSpPr>
        <p:spPr>
          <a:xfrm>
            <a:off x="7934960" y="5195570"/>
            <a:ext cx="1075055" cy="460375"/>
          </a:xfrm>
          <a:prstGeom prst="rect">
            <a:avLst/>
          </a:prstGeom>
          <a:noFill/>
          <a:ln w="9525">
            <a:noFill/>
          </a:ln>
        </p:spPr>
        <p:txBody>
          <a:bodyPr wrap="square">
            <a:spAutoFit/>
          </a:bodyPr>
          <a:lstStyle/>
          <a:p>
            <a:pPr eaLnBrk="1" hangingPunct="1"/>
            <a:r>
              <a:rPr lang="en-US" altLang="zh-CN" dirty="0">
                <a:latin typeface="Times New Roman" panose="02020603050405020304" pitchFamily="18" charset="0"/>
              </a:rPr>
              <a:t>(4-153) </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其中</a:t>
            </a:r>
            <a:r>
              <a:rPr lang="en-US" altLang="zh-CN" i="1" dirty="0">
                <a:latin typeface="Times New Roman" panose="02020603050405020304" pitchFamily="18" charset="0"/>
                <a:sym typeface="+mn-ea"/>
              </a:rPr>
              <a:t>s</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的实部和虚部分别对应于</a:t>
            </a:r>
            <a:r>
              <a:rPr lang="en-US" altLang="zh-CN" dirty="0">
                <a:latin typeface="Times New Roman" panose="02020603050405020304" pitchFamily="18" charset="0"/>
                <a:sym typeface="+mn-ea"/>
              </a:rPr>
              <a:t>OFDM</a:t>
            </a:r>
            <a:r>
              <a:rPr lang="zh-CN" altLang="en-US" dirty="0">
                <a:latin typeface="宋体" panose="02010600030101010101" pitchFamily="2" charset="-122"/>
                <a:sym typeface="+mn-ea"/>
              </a:rPr>
              <a:t>符号的同相</a:t>
            </a:r>
            <a:r>
              <a:rPr lang="en-US" altLang="zh-CN" dirty="0">
                <a:latin typeface="Times New Roman" panose="02020603050405020304" pitchFamily="18" charset="0"/>
                <a:sym typeface="+mn-ea"/>
              </a:rPr>
              <a:t>(In-phase)</a:t>
            </a:r>
            <a:r>
              <a:rPr lang="zh-CN" altLang="en-US" dirty="0">
                <a:latin typeface="宋体" panose="02010600030101010101" pitchFamily="2" charset="-122"/>
                <a:sym typeface="+mn-ea"/>
              </a:rPr>
              <a:t>和正交</a:t>
            </a:r>
            <a:r>
              <a:rPr lang="en-US" altLang="zh-CN" dirty="0">
                <a:latin typeface="Times New Roman" panose="02020603050405020304" pitchFamily="18" charset="0"/>
                <a:sym typeface="+mn-ea"/>
              </a:rPr>
              <a:t>(Quadrature-phase)</a:t>
            </a:r>
            <a:r>
              <a:rPr lang="zh-CN" altLang="en-US" dirty="0">
                <a:latin typeface="宋体" panose="02010600030101010101" pitchFamily="2" charset="-122"/>
                <a:sym typeface="+mn-ea"/>
              </a:rPr>
              <a:t>分量，在实际中可以分别与相应子载波的</a:t>
            </a:r>
            <a:r>
              <a:rPr lang="en-US" altLang="zh-CN" dirty="0">
                <a:latin typeface="Times New Roman" panose="02020603050405020304" pitchFamily="18" charset="0"/>
                <a:sym typeface="+mn-ea"/>
              </a:rPr>
              <a:t>cos</a:t>
            </a:r>
            <a:r>
              <a:rPr lang="zh-CN" altLang="en-US" dirty="0">
                <a:latin typeface="宋体" panose="02010600030101010101" pitchFamily="2" charset="-122"/>
                <a:sym typeface="+mn-ea"/>
              </a:rPr>
              <a:t>分量和</a:t>
            </a:r>
            <a:r>
              <a:rPr lang="en-US" altLang="zh-CN" dirty="0">
                <a:latin typeface="Times New Roman" panose="02020603050405020304" pitchFamily="18" charset="0"/>
                <a:sym typeface="+mn-ea"/>
              </a:rPr>
              <a:t>sin</a:t>
            </a:r>
            <a:r>
              <a:rPr lang="zh-CN" altLang="en-US" dirty="0">
                <a:latin typeface="宋体" panose="02010600030101010101" pitchFamily="2" charset="-122"/>
                <a:sym typeface="+mn-ea"/>
              </a:rPr>
              <a:t>分量相乘，构成最终的子信道信号和合成的</a:t>
            </a:r>
            <a:r>
              <a:rPr lang="en-US" altLang="zh-CN" dirty="0">
                <a:latin typeface="Times New Roman" panose="02020603050405020304" pitchFamily="18" charset="0"/>
                <a:sym typeface="+mn-ea"/>
              </a:rPr>
              <a:t>OFDM</a:t>
            </a:r>
            <a:r>
              <a:rPr lang="zh-CN" altLang="en-US" dirty="0">
                <a:latin typeface="宋体" panose="02010600030101010101" pitchFamily="2" charset="-122"/>
                <a:sym typeface="+mn-ea"/>
              </a:rPr>
              <a:t>符号。在图</a:t>
            </a:r>
            <a:r>
              <a:rPr lang="en-US" altLang="zh-CN" dirty="0">
                <a:latin typeface="Times New Roman" panose="02020603050405020304" pitchFamily="18" charset="0"/>
                <a:sym typeface="+mn-ea"/>
              </a:rPr>
              <a:t>4.47</a:t>
            </a:r>
            <a:r>
              <a:rPr lang="zh-CN" altLang="en-US" dirty="0">
                <a:latin typeface="宋体" panose="02010600030101010101" pitchFamily="2" charset="-122"/>
                <a:sym typeface="+mn-ea"/>
              </a:rPr>
              <a:t>中给出了</a:t>
            </a:r>
            <a:r>
              <a:rPr lang="en-US" altLang="zh-CN" dirty="0">
                <a:latin typeface="Times New Roman" panose="02020603050405020304" pitchFamily="18" charset="0"/>
                <a:sym typeface="+mn-ea"/>
              </a:rPr>
              <a:t>OFDM</a:t>
            </a:r>
            <a:r>
              <a:rPr lang="zh-CN" altLang="en-US" dirty="0">
                <a:latin typeface="宋体" panose="02010600030101010101" pitchFamily="2" charset="-122"/>
                <a:sym typeface="+mn-ea"/>
              </a:rPr>
              <a:t>系统基本模型的框图，其中</a:t>
            </a:r>
            <a:r>
              <a:rPr lang="en-US" altLang="zh-CN" i="1" dirty="0">
                <a:latin typeface="Times New Roman" panose="02020603050405020304" pitchFamily="18" charset="0"/>
                <a:sym typeface="+mn-ea"/>
              </a:rPr>
              <a:t>f</a:t>
            </a:r>
            <a:r>
              <a:rPr lang="en-US" altLang="zh-CN" i="1" baseline="-30000" dirty="0">
                <a:latin typeface="Times New Roman" panose="02020603050405020304" pitchFamily="18" charset="0"/>
                <a:sym typeface="+mn-ea"/>
              </a:rPr>
              <a:t>i</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f</a:t>
            </a:r>
            <a:r>
              <a:rPr lang="en-US" altLang="zh-CN" i="1" baseline="-30000" dirty="0">
                <a:latin typeface="Times New Roman" panose="02020603050405020304" pitchFamily="18" charset="0"/>
                <a:sym typeface="+mn-ea"/>
              </a:rPr>
              <a:t>c</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i</a:t>
            </a:r>
            <a:r>
              <a:rPr lang="zh-CN" altLang="en-US" dirty="0">
                <a:latin typeface="宋体" panose="02010600030101010101" pitchFamily="2" charset="-122"/>
                <a:sym typeface="+mn-ea"/>
              </a:rPr>
              <a:t>／</a:t>
            </a:r>
            <a:r>
              <a:rPr lang="en-US" altLang="zh-CN" i="1" dirty="0">
                <a:latin typeface="Times New Roman" panose="02020603050405020304" pitchFamily="18" charset="0"/>
                <a:sym typeface="+mn-ea"/>
              </a:rPr>
              <a:t>T</a:t>
            </a:r>
            <a:r>
              <a:rPr lang="zh-CN" altLang="en-US" dirty="0">
                <a:latin typeface="宋体" panose="02010600030101010101" pitchFamily="2" charset="-122"/>
                <a:sym typeface="+mn-ea"/>
              </a:rPr>
              <a:t>。在接收端，将接收到的同相和正交分量映射回数据消息，完成子载波解调。</a:t>
            </a:r>
            <a:endParaRPr lang="zh-CN" altLang="zh-CN"/>
          </a:p>
        </p:txBody>
      </p:sp>
      <p:sp>
        <p:nvSpPr>
          <p:cNvPr id="5232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endParaRPr lang="zh-CN" altLang="zh-CN"/>
          </a:p>
        </p:txBody>
      </p:sp>
      <p:sp>
        <p:nvSpPr>
          <p:cNvPr id="524291" name="Rectangle 3"/>
          <p:cNvSpPr>
            <a:spLocks noGrp="1" noChangeArrowheads="1"/>
          </p:cNvSpPr>
          <p:nvPr>
            <p:ph type="body" idx="1"/>
          </p:nvPr>
        </p:nvSpPr>
        <p:spPr/>
        <p:txBody>
          <a:bodyPr/>
          <a:lstStyle/>
          <a:p>
            <a:r>
              <a:rPr lang="zh-CN" altLang="en-US" dirty="0">
                <a:latin typeface="宋体" panose="02010600030101010101" pitchFamily="2" charset="-122"/>
                <a:sym typeface="+mn-ea"/>
              </a:rPr>
              <a:t>图</a:t>
            </a:r>
            <a:r>
              <a:rPr lang="en-US" altLang="zh-CN" dirty="0">
                <a:latin typeface="Times New Roman" panose="02020603050405020304" pitchFamily="18" charset="0"/>
                <a:sym typeface="+mn-ea"/>
              </a:rPr>
              <a:t>4-47  OFDM</a:t>
            </a:r>
            <a:r>
              <a:rPr lang="zh-CN" altLang="en-US" dirty="0">
                <a:latin typeface="宋体" panose="02010600030101010101" pitchFamily="2" charset="-122"/>
                <a:sym typeface="+mn-ea"/>
              </a:rPr>
              <a:t>系统基本模型框图</a:t>
            </a:r>
            <a:endParaRPr lang="zh-CN" altLang="zh-CN"/>
          </a:p>
        </p:txBody>
      </p:sp>
      <p:pic>
        <p:nvPicPr>
          <p:cNvPr id="165891" name="Picture 7" descr="4-47"/>
          <p:cNvPicPr>
            <a:picLocks noChangeAspect="1"/>
          </p:cNvPicPr>
          <p:nvPr/>
        </p:nvPicPr>
        <p:blipFill>
          <a:blip r:embed="rId2"/>
          <a:stretch>
            <a:fillRect/>
          </a:stretch>
        </p:blipFill>
        <p:spPr>
          <a:xfrm>
            <a:off x="1714500" y="2443163"/>
            <a:ext cx="5715000" cy="1971675"/>
          </a:xfrm>
          <a:prstGeom prst="rect">
            <a:avLst/>
          </a:prstGeom>
          <a:noFill/>
          <a:ln w="9525">
            <a:noFill/>
          </a:ln>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图</a:t>
            </a:r>
            <a:r>
              <a:rPr lang="en-US" altLang="zh-CN" dirty="0">
                <a:latin typeface="宋体" panose="02010600030101010101" pitchFamily="2" charset="-122"/>
                <a:sym typeface="+mn-ea"/>
              </a:rPr>
              <a:t>4-48</a:t>
            </a:r>
            <a:r>
              <a:rPr lang="zh-CN" altLang="en-US" dirty="0">
                <a:latin typeface="宋体" panose="02010600030101010101" pitchFamily="2" charset="-122"/>
                <a:sym typeface="+mn-ea"/>
              </a:rPr>
              <a:t>是在一个</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符号内包含</a:t>
            </a:r>
            <a:r>
              <a:rPr lang="en-US" altLang="zh-CN" dirty="0">
                <a:latin typeface="宋体" panose="02010600030101010101" pitchFamily="2" charset="-122"/>
                <a:sym typeface="+mn-ea"/>
              </a:rPr>
              <a:t>4</a:t>
            </a:r>
            <a:r>
              <a:rPr lang="zh-CN" altLang="en-US" dirty="0">
                <a:latin typeface="宋体" panose="02010600030101010101" pitchFamily="2" charset="-122"/>
                <a:sym typeface="+mn-ea"/>
              </a:rPr>
              <a:t>个子载波的实例。其中，所有的子载波都具有相同的幅值和相位，但在实际应用中，根据数据符号的调制方式，每个子载波都有相同的幅值和相位是不可能的。从图</a:t>
            </a:r>
            <a:r>
              <a:rPr lang="en-US" altLang="zh-CN" dirty="0">
                <a:latin typeface="宋体" panose="02010600030101010101" pitchFamily="2" charset="-122"/>
                <a:sym typeface="+mn-ea"/>
              </a:rPr>
              <a:t>4-48</a:t>
            </a:r>
            <a:r>
              <a:rPr lang="zh-CN" altLang="en-US" dirty="0">
                <a:latin typeface="宋体" panose="02010600030101010101" pitchFamily="2" charset="-122"/>
                <a:sym typeface="+mn-ea"/>
              </a:rPr>
              <a:t>可以看出，每个子载波在一个</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符号周期内都包含整数倍个周期，而且各个相邻的子载波之间相差</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个周期。这一特性可以用来解释子载波之间的正交性，即</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25315" name="Rectangle 3"/>
          <p:cNvSpPr>
            <a:spLocks noGrp="1" noChangeArrowheads="1"/>
          </p:cNvSpPr>
          <p:nvPr>
            <p:ph type="body" idx="1"/>
          </p:nvPr>
        </p:nvSpPr>
        <p:spPr/>
        <p:txBody>
          <a:bodyPr/>
          <a:lstStyle/>
          <a:p>
            <a:endParaRPr lang="zh-CN" altLang="zh-CN"/>
          </a:p>
        </p:txBody>
      </p:sp>
      <p:graphicFrame>
        <p:nvGraphicFramePr>
          <p:cNvPr id="166915" name="Object 1029"/>
          <p:cNvGraphicFramePr>
            <a:graphicFrameLocks noChangeAspect="1"/>
          </p:cNvGraphicFramePr>
          <p:nvPr/>
        </p:nvGraphicFramePr>
        <p:xfrm>
          <a:off x="1374775" y="4365625"/>
          <a:ext cx="6394450" cy="1169988"/>
        </p:xfrm>
        <a:graphic>
          <a:graphicData uri="http://schemas.openxmlformats.org/presentationml/2006/ole">
            <mc:AlternateContent xmlns:mc="http://schemas.openxmlformats.org/markup-compatibility/2006">
              <mc:Choice xmlns:v="urn:schemas-microsoft-com:vml" Requires="v">
                <p:oleObj spid="_x0000_s48131" r:id="rId3" imgW="2501900" imgH="457200" progId="Equation.DSMT4">
                  <p:embed/>
                </p:oleObj>
              </mc:Choice>
              <mc:Fallback>
                <p:oleObj r:id="rId3" imgW="2501900" imgH="457200" progId="Equation.DSMT4">
                  <p:embed/>
                  <p:pic>
                    <p:nvPicPr>
                      <p:cNvPr id="0" name="图片 3234"/>
                      <p:cNvPicPr/>
                      <p:nvPr/>
                    </p:nvPicPr>
                    <p:blipFill>
                      <a:blip r:embed="rId4"/>
                      <a:stretch>
                        <a:fillRect/>
                      </a:stretch>
                    </p:blipFill>
                    <p:spPr>
                      <a:xfrm>
                        <a:off x="1374775" y="4365625"/>
                        <a:ext cx="6394450" cy="1169988"/>
                      </a:xfrm>
                      <a:prstGeom prst="rect">
                        <a:avLst/>
                      </a:prstGeom>
                      <a:noFill/>
                      <a:ln w="38100">
                        <a:noFill/>
                        <a:miter/>
                      </a:ln>
                    </p:spPr>
                  </p:pic>
                </p:oleObj>
              </mc:Fallback>
            </mc:AlternateContent>
          </a:graphicData>
        </a:graphic>
      </p:graphicFrame>
      <p:sp>
        <p:nvSpPr>
          <p:cNvPr id="166916" name="Text Box 1031"/>
          <p:cNvSpPr txBox="1"/>
          <p:nvPr/>
        </p:nvSpPr>
        <p:spPr>
          <a:xfrm>
            <a:off x="7454900" y="5638800"/>
            <a:ext cx="11747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(4-154) </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例如，对式</a:t>
            </a:r>
            <a:r>
              <a:rPr lang="en-US" altLang="zh-CN" dirty="0">
                <a:latin typeface="Times New Roman" panose="02020603050405020304" pitchFamily="18" charset="0"/>
                <a:sym typeface="+mn-ea"/>
              </a:rPr>
              <a:t>(4-154)</a:t>
            </a:r>
            <a:r>
              <a:rPr lang="zh-CN" altLang="en-US" dirty="0">
                <a:latin typeface="Times New Roman" panose="02020603050405020304" pitchFamily="18" charset="0"/>
                <a:sym typeface="+mn-ea"/>
              </a:rPr>
              <a:t>中的第</a:t>
            </a:r>
            <a:r>
              <a:rPr lang="en-US" altLang="zh-CN" i="1" dirty="0">
                <a:latin typeface="Times New Roman" panose="02020603050405020304" pitchFamily="18" charset="0"/>
                <a:sym typeface="+mn-ea"/>
              </a:rPr>
              <a:t>m</a:t>
            </a:r>
            <a:r>
              <a:rPr lang="zh-CN" altLang="en-US" dirty="0">
                <a:latin typeface="Times New Roman" panose="02020603050405020304" pitchFamily="18" charset="0"/>
                <a:sym typeface="+mn-ea"/>
              </a:rPr>
              <a:t>个子载波进行解调，然后在时间长度</a:t>
            </a:r>
            <a:r>
              <a:rPr lang="en-US" altLang="zh-CN" i="1" dirty="0">
                <a:latin typeface="Times New Roman" panose="02020603050405020304" pitchFamily="18" charset="0"/>
                <a:sym typeface="+mn-ea"/>
              </a:rPr>
              <a:t>T</a:t>
            </a:r>
            <a:r>
              <a:rPr lang="zh-CN" altLang="en-US" dirty="0">
                <a:latin typeface="Times New Roman" panose="02020603050405020304" pitchFamily="18" charset="0"/>
                <a:sym typeface="+mn-ea"/>
              </a:rPr>
              <a:t>内进行积分，即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26339" name="Rectangle 3"/>
          <p:cNvSpPr>
            <a:spLocks noGrp="1" noChangeArrowheads="1"/>
          </p:cNvSpPr>
          <p:nvPr>
            <p:ph type="body" idx="1"/>
          </p:nvPr>
        </p:nvSpPr>
        <p:spPr/>
        <p:txBody>
          <a:bodyPr/>
          <a:lstStyle/>
          <a:p>
            <a:endParaRPr lang="zh-CN" altLang="zh-CN"/>
          </a:p>
        </p:txBody>
      </p:sp>
      <p:grpSp>
        <p:nvGrpSpPr>
          <p:cNvPr id="167939" name="Group 1035"/>
          <p:cNvGrpSpPr/>
          <p:nvPr/>
        </p:nvGrpSpPr>
        <p:grpSpPr>
          <a:xfrm>
            <a:off x="1096010" y="2598420"/>
            <a:ext cx="7355205" cy="2391410"/>
            <a:chOff x="69" y="1296"/>
            <a:chExt cx="5623" cy="2169"/>
          </a:xfrm>
        </p:grpSpPr>
        <p:graphicFrame>
          <p:nvGraphicFramePr>
            <p:cNvPr id="167941" name="Object 1029"/>
            <p:cNvGraphicFramePr>
              <a:graphicFrameLocks noChangeAspect="1"/>
            </p:cNvGraphicFramePr>
            <p:nvPr/>
          </p:nvGraphicFramePr>
          <p:xfrm>
            <a:off x="69" y="1296"/>
            <a:ext cx="5623" cy="626"/>
          </p:xfrm>
          <a:graphic>
            <a:graphicData uri="http://schemas.openxmlformats.org/presentationml/2006/ole">
              <mc:AlternateContent xmlns:mc="http://schemas.openxmlformats.org/markup-compatibility/2006">
                <mc:Choice xmlns:v="urn:schemas-microsoft-com:vml" Requires="v">
                  <p:oleObj spid="_x0000_s49159" r:id="rId3" imgW="3848100" imgH="431800" progId="Equation.DSMT4">
                    <p:embed/>
                  </p:oleObj>
                </mc:Choice>
                <mc:Fallback>
                  <p:oleObj r:id="rId3" imgW="3848100" imgH="431800" progId="Equation.DSMT4">
                    <p:embed/>
                    <p:pic>
                      <p:nvPicPr>
                        <p:cNvPr id="0" name="图片 3235"/>
                        <p:cNvPicPr/>
                        <p:nvPr/>
                      </p:nvPicPr>
                      <p:blipFill>
                        <a:blip r:embed="rId4"/>
                        <a:stretch>
                          <a:fillRect/>
                        </a:stretch>
                      </p:blipFill>
                      <p:spPr>
                        <a:xfrm>
                          <a:off x="69" y="1296"/>
                          <a:ext cx="5623" cy="626"/>
                        </a:xfrm>
                        <a:prstGeom prst="rect">
                          <a:avLst/>
                        </a:prstGeom>
                        <a:noFill/>
                        <a:ln w="38100">
                          <a:noFill/>
                          <a:miter/>
                        </a:ln>
                      </p:spPr>
                    </p:pic>
                  </p:oleObj>
                </mc:Fallback>
              </mc:AlternateContent>
            </a:graphicData>
          </a:graphic>
        </p:graphicFrame>
        <p:graphicFrame>
          <p:nvGraphicFramePr>
            <p:cNvPr id="167942" name="Object 1031"/>
            <p:cNvGraphicFramePr>
              <a:graphicFrameLocks noChangeAspect="1"/>
            </p:cNvGraphicFramePr>
            <p:nvPr/>
          </p:nvGraphicFramePr>
          <p:xfrm>
            <a:off x="506" y="2112"/>
            <a:ext cx="4315" cy="740"/>
          </p:xfrm>
          <a:graphic>
            <a:graphicData uri="http://schemas.openxmlformats.org/presentationml/2006/ole">
              <mc:AlternateContent xmlns:mc="http://schemas.openxmlformats.org/markup-compatibility/2006">
                <mc:Choice xmlns:v="urn:schemas-microsoft-com:vml" Requires="v">
                  <p:oleObj spid="_x0000_s49160" r:id="rId5" imgW="2501900" imgH="431800" progId="Equation.DSMT4">
                    <p:embed/>
                  </p:oleObj>
                </mc:Choice>
                <mc:Fallback>
                  <p:oleObj r:id="rId5" imgW="2501900" imgH="431800" progId="Equation.DSMT4">
                    <p:embed/>
                    <p:pic>
                      <p:nvPicPr>
                        <p:cNvPr id="0" name="图片 3236"/>
                        <p:cNvPicPr/>
                        <p:nvPr/>
                      </p:nvPicPr>
                      <p:blipFill>
                        <a:blip r:embed="rId6"/>
                        <a:stretch>
                          <a:fillRect/>
                        </a:stretch>
                      </p:blipFill>
                      <p:spPr>
                        <a:xfrm>
                          <a:off x="506" y="2112"/>
                          <a:ext cx="4315" cy="740"/>
                        </a:xfrm>
                        <a:prstGeom prst="rect">
                          <a:avLst/>
                        </a:prstGeom>
                        <a:noFill/>
                        <a:ln w="38100">
                          <a:noFill/>
                          <a:miter/>
                        </a:ln>
                      </p:spPr>
                    </p:pic>
                  </p:oleObj>
                </mc:Fallback>
              </mc:AlternateContent>
            </a:graphicData>
          </a:graphic>
        </p:graphicFrame>
        <p:graphicFrame>
          <p:nvGraphicFramePr>
            <p:cNvPr id="167943" name="Object 1033"/>
            <p:cNvGraphicFramePr>
              <a:graphicFrameLocks noChangeAspect="1"/>
            </p:cNvGraphicFramePr>
            <p:nvPr/>
          </p:nvGraphicFramePr>
          <p:xfrm>
            <a:off x="576" y="2976"/>
            <a:ext cx="672" cy="489"/>
          </p:xfrm>
          <a:graphic>
            <a:graphicData uri="http://schemas.openxmlformats.org/presentationml/2006/ole">
              <mc:AlternateContent xmlns:mc="http://schemas.openxmlformats.org/markup-compatibility/2006">
                <mc:Choice xmlns:v="urn:schemas-microsoft-com:vml" Requires="v">
                  <p:oleObj spid="_x0000_s49161" r:id="rId7" imgW="317500" imgH="228600" progId="Equation.DSMT4">
                    <p:embed/>
                  </p:oleObj>
                </mc:Choice>
                <mc:Fallback>
                  <p:oleObj r:id="rId7" imgW="317500" imgH="228600" progId="Equation.DSMT4">
                    <p:embed/>
                    <p:pic>
                      <p:nvPicPr>
                        <p:cNvPr id="0" name="图片 3237"/>
                        <p:cNvPicPr/>
                        <p:nvPr/>
                      </p:nvPicPr>
                      <p:blipFill>
                        <a:blip r:embed="rId8"/>
                        <a:stretch>
                          <a:fillRect/>
                        </a:stretch>
                      </p:blipFill>
                      <p:spPr>
                        <a:xfrm>
                          <a:off x="576" y="2976"/>
                          <a:ext cx="672" cy="489"/>
                        </a:xfrm>
                        <a:prstGeom prst="rect">
                          <a:avLst/>
                        </a:prstGeom>
                        <a:noFill/>
                        <a:ln w="38100">
                          <a:noFill/>
                          <a:miter/>
                        </a:ln>
                      </p:spPr>
                    </p:pic>
                  </p:oleObj>
                </mc:Fallback>
              </mc:AlternateContent>
            </a:graphicData>
          </a:graphic>
        </p:graphicFrame>
      </p:grpSp>
      <p:sp>
        <p:nvSpPr>
          <p:cNvPr id="167940" name="Text Box 1036"/>
          <p:cNvSpPr txBox="1"/>
          <p:nvPr/>
        </p:nvSpPr>
        <p:spPr>
          <a:xfrm>
            <a:off x="7439660" y="4866005"/>
            <a:ext cx="1057275" cy="460375"/>
          </a:xfrm>
          <a:prstGeom prst="rect">
            <a:avLst/>
          </a:prstGeom>
          <a:noFill/>
          <a:ln w="9525">
            <a:noFill/>
          </a:ln>
        </p:spPr>
        <p:txBody>
          <a:bodyPr wrap="square">
            <a:spAutoFit/>
          </a:bodyPr>
          <a:lstStyle/>
          <a:p>
            <a:pPr eaLnBrk="1" hangingPunct="1"/>
            <a:r>
              <a:rPr lang="en-US" altLang="zh-CN" dirty="0">
                <a:latin typeface="Times New Roman" panose="02020603050405020304" pitchFamily="18" charset="0"/>
              </a:rPr>
              <a:t>(4-155) </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endParaRPr lang="zh-CN" altLang="zh-CN"/>
          </a:p>
        </p:txBody>
      </p:sp>
      <p:sp>
        <p:nvSpPr>
          <p:cNvPr id="527363" name="Rectangle 3"/>
          <p:cNvSpPr>
            <a:spLocks noGrp="1" noChangeArrowheads="1"/>
          </p:cNvSpPr>
          <p:nvPr>
            <p:ph type="body" idx="1"/>
          </p:nvPr>
        </p:nvSpPr>
        <p:spPr/>
        <p:txBody>
          <a:bodyPr/>
          <a:lstStyle/>
          <a:p>
            <a:r>
              <a:rPr lang="zh-CN" altLang="en-US" dirty="0">
                <a:latin typeface="宋体" panose="02010600030101010101" pitchFamily="2" charset="-122"/>
                <a:sym typeface="+mn-ea"/>
              </a:rPr>
              <a:t>图</a:t>
            </a:r>
            <a:r>
              <a:rPr lang="en-US" altLang="zh-CN" dirty="0">
                <a:latin typeface="Times New Roman" panose="02020603050405020304" pitchFamily="18" charset="0"/>
                <a:sym typeface="+mn-ea"/>
              </a:rPr>
              <a:t>4-48</a:t>
            </a: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OFDM</a:t>
            </a:r>
            <a:r>
              <a:rPr lang="zh-CN" altLang="en-US" dirty="0">
                <a:latin typeface="宋体" panose="02010600030101010101" pitchFamily="2" charset="-122"/>
                <a:sym typeface="+mn-ea"/>
              </a:rPr>
              <a:t>符号内包括</a:t>
            </a:r>
            <a:r>
              <a:rPr lang="en-US" altLang="zh-CN" dirty="0">
                <a:latin typeface="Times New Roman" panose="02020603050405020304" pitchFamily="18" charset="0"/>
                <a:sym typeface="+mn-ea"/>
              </a:rPr>
              <a:t>4</a:t>
            </a:r>
            <a:r>
              <a:rPr lang="zh-CN" altLang="en-US" dirty="0">
                <a:latin typeface="宋体" panose="02010600030101010101" pitchFamily="2" charset="-122"/>
                <a:sym typeface="+mn-ea"/>
              </a:rPr>
              <a:t>个子载波的情况</a:t>
            </a:r>
            <a:endParaRPr lang="zh-CN" altLang="zh-CN"/>
          </a:p>
        </p:txBody>
      </p:sp>
      <p:pic>
        <p:nvPicPr>
          <p:cNvPr id="168963" name="Picture 7" descr="4-48"/>
          <p:cNvPicPr>
            <a:picLocks noChangeAspect="1"/>
          </p:cNvPicPr>
          <p:nvPr/>
        </p:nvPicPr>
        <p:blipFill>
          <a:blip r:embed="rId2"/>
          <a:stretch>
            <a:fillRect/>
          </a:stretch>
        </p:blipFill>
        <p:spPr>
          <a:xfrm>
            <a:off x="1714500" y="1412875"/>
            <a:ext cx="5715000" cy="3800475"/>
          </a:xfrm>
          <a:prstGeom prst="rect">
            <a:avLst/>
          </a:prstGeom>
          <a:noFill/>
          <a:ln w="9525">
            <a:noFill/>
          </a:ln>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endParaRPr lang="zh-CN" altLang="zh-CN"/>
          </a:p>
        </p:txBody>
      </p:sp>
      <p:sp>
        <p:nvSpPr>
          <p:cNvPr id="528387" name="Rectangle 3"/>
          <p:cNvSpPr>
            <a:spLocks noGrp="1" noChangeArrowheads="1"/>
          </p:cNvSpPr>
          <p:nvPr>
            <p:ph type="body" idx="1"/>
          </p:nvPr>
        </p:nvSpPr>
        <p:spPr/>
        <p:txBody>
          <a:bodyPr/>
          <a:lstStyle/>
          <a:p>
            <a:r>
              <a:rPr lang="zh-CN" altLang="en-US" dirty="0">
                <a:latin typeface="宋体" panose="02010600030101010101" pitchFamily="2" charset="-122"/>
                <a:sym typeface="+mn-ea"/>
              </a:rPr>
              <a:t>图</a:t>
            </a:r>
            <a:r>
              <a:rPr lang="en-US" altLang="zh-CN" dirty="0">
                <a:latin typeface="Times New Roman" panose="02020603050405020304" pitchFamily="18" charset="0"/>
                <a:sym typeface="+mn-ea"/>
              </a:rPr>
              <a:t>4-49</a:t>
            </a: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OFDM</a:t>
            </a:r>
            <a:r>
              <a:rPr lang="zh-CN" altLang="en-US" dirty="0">
                <a:latin typeface="宋体" panose="02010600030101010101" pitchFamily="2" charset="-122"/>
                <a:sym typeface="+mn-ea"/>
              </a:rPr>
              <a:t>系统中子信道符号的频谱</a:t>
            </a:r>
            <a:endParaRPr lang="zh-CN" altLang="zh-CN"/>
          </a:p>
        </p:txBody>
      </p:sp>
      <p:pic>
        <p:nvPicPr>
          <p:cNvPr id="169987" name="Picture 7" descr="4-49"/>
          <p:cNvPicPr>
            <a:picLocks noChangeAspect="1"/>
          </p:cNvPicPr>
          <p:nvPr/>
        </p:nvPicPr>
        <p:blipFill>
          <a:blip r:embed="rId2"/>
          <a:stretch>
            <a:fillRect/>
          </a:stretch>
        </p:blipFill>
        <p:spPr>
          <a:xfrm>
            <a:off x="1795463" y="1285875"/>
            <a:ext cx="5553075" cy="4286250"/>
          </a:xfrm>
          <a:prstGeom prst="rect">
            <a:avLst/>
          </a:prstGeom>
          <a:noFill/>
          <a:ln w="9525">
            <a:noFill/>
          </a:ln>
        </p:spPr>
      </p:pic>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zh-CN" altLang="zh-CN"/>
              <a:t/>
            </a:r>
            <a:br>
              <a:rPr lang="zh-CN" altLang="zh-CN"/>
            </a:br>
            <a:r>
              <a:rPr lang="en-US" altLang="zh-CN" b="1" dirty="0">
                <a:latin typeface="宋体" panose="02010600030101010101" pitchFamily="2" charset="-122"/>
                <a:sym typeface="+mn-ea"/>
              </a:rPr>
              <a:t>4.5.3</a:t>
            </a:r>
            <a:r>
              <a:rPr lang="zh-CN" altLang="en-US" b="1" dirty="0">
                <a:latin typeface="宋体" panose="02010600030101010101" pitchFamily="2" charset="-122"/>
                <a:sym typeface="+mn-ea"/>
              </a:rPr>
              <a:t>　正交频分复用的</a:t>
            </a:r>
            <a:r>
              <a:rPr lang="en-US" altLang="zh-CN" b="1" dirty="0">
                <a:latin typeface="宋体" panose="02010600030101010101" pitchFamily="2" charset="-122"/>
                <a:sym typeface="+mn-ea"/>
              </a:rPr>
              <a:t>DFT</a:t>
            </a:r>
            <a:r>
              <a:rPr lang="zh-CN" altLang="en-US" b="1" dirty="0">
                <a:latin typeface="宋体" panose="02010600030101010101" pitchFamily="2" charset="-122"/>
                <a:sym typeface="+mn-ea"/>
              </a:rPr>
              <a:t>实现</a:t>
            </a:r>
            <a:r>
              <a:rPr lang="zh-CN" altLang="en-US" b="1" dirty="0">
                <a:latin typeface="宋体" panose="02010600030101010101" pitchFamily="2" charset="-122"/>
              </a:rPr>
              <a:t/>
            </a:r>
            <a:br>
              <a:rPr lang="zh-CN" altLang="en-US" b="1" dirty="0">
                <a:latin typeface="宋体" panose="02010600030101010101" pitchFamily="2" charset="-122"/>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技术早在</a:t>
            </a:r>
            <a:r>
              <a:rPr lang="en-US" altLang="zh-CN" dirty="0">
                <a:latin typeface="宋体" panose="02010600030101010101" pitchFamily="2" charset="-122"/>
                <a:sym typeface="+mn-ea"/>
              </a:rPr>
              <a:t>20</a:t>
            </a:r>
            <a:r>
              <a:rPr lang="zh-CN" altLang="en-US" dirty="0">
                <a:latin typeface="宋体" panose="02010600030101010101" pitchFamily="2" charset="-122"/>
                <a:sym typeface="+mn-ea"/>
              </a:rPr>
              <a:t>世纪中期就已出现，但信号的产生及解调需要许多的调制解调器，硬件结构的复杂性使得在当时的技术条件下难以在民用通信中普及，后来</a:t>
            </a:r>
            <a:r>
              <a:rPr lang="en-US" altLang="zh-CN" dirty="0">
                <a:latin typeface="宋体" panose="02010600030101010101" pitchFamily="2" charset="-122"/>
                <a:sym typeface="+mn-ea"/>
              </a:rPr>
              <a:t>(20</a:t>
            </a:r>
            <a:r>
              <a:rPr lang="zh-CN" altLang="en-US" dirty="0">
                <a:latin typeface="宋体" panose="02010600030101010101" pitchFamily="2" charset="-122"/>
                <a:sym typeface="+mn-ea"/>
              </a:rPr>
              <a:t>世纪</a:t>
            </a:r>
            <a:r>
              <a:rPr lang="en-US" altLang="zh-CN" dirty="0">
                <a:latin typeface="宋体" panose="02010600030101010101" pitchFamily="2" charset="-122"/>
                <a:sym typeface="+mn-ea"/>
              </a:rPr>
              <a:t>70</a:t>
            </a:r>
            <a:r>
              <a:rPr lang="zh-CN" altLang="en-US" dirty="0">
                <a:latin typeface="宋体" panose="02010600030101010101" pitchFamily="2" charset="-122"/>
                <a:sym typeface="+mn-ea"/>
              </a:rPr>
              <a:t>年代</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出现用离散傅氏变换</a:t>
            </a:r>
            <a:r>
              <a:rPr lang="en-US" altLang="zh-CN" dirty="0">
                <a:latin typeface="宋体" panose="02010600030101010101" pitchFamily="2" charset="-122"/>
                <a:sym typeface="+mn-ea"/>
              </a:rPr>
              <a:t>(DFT)</a:t>
            </a:r>
            <a:r>
              <a:rPr lang="zh-CN" altLang="en-US" dirty="0">
                <a:latin typeface="宋体" panose="02010600030101010101" pitchFamily="2" charset="-122"/>
                <a:sym typeface="+mn-ea"/>
              </a:rPr>
              <a:t>方法可以简化系统的结构，但也是在大规模集成电路和信号处理技术充分发展后才得到广泛的应用。使用</a:t>
            </a:r>
            <a:r>
              <a:rPr lang="en-US" altLang="zh-CN" dirty="0">
                <a:latin typeface="Times New Roman" panose="02020603050405020304" pitchFamily="18" charset="0"/>
                <a:sym typeface="+mn-ea"/>
              </a:rPr>
              <a:t>DFT</a:t>
            </a:r>
            <a:r>
              <a:rPr lang="zh-CN" altLang="en-US" dirty="0">
                <a:latin typeface="宋体" panose="02010600030101010101" pitchFamily="2" charset="-122"/>
                <a:sym typeface="+mn-ea"/>
              </a:rPr>
              <a:t>技术的</a:t>
            </a:r>
            <a:r>
              <a:rPr lang="en-US" altLang="zh-CN" dirty="0">
                <a:latin typeface="Times New Roman" panose="02020603050405020304" pitchFamily="18" charset="0"/>
                <a:sym typeface="+mn-ea"/>
              </a:rPr>
              <a:t>OFDM</a:t>
            </a:r>
            <a:r>
              <a:rPr lang="zh-CN" altLang="en-US" dirty="0">
                <a:latin typeface="宋体" panose="02010600030101010101" pitchFamily="2" charset="-122"/>
                <a:sym typeface="+mn-ea"/>
              </a:rPr>
              <a:t>系统如图</a:t>
            </a:r>
            <a:r>
              <a:rPr lang="en-US" altLang="zh-CN" dirty="0">
                <a:latin typeface="Times New Roman" panose="02020603050405020304" pitchFamily="18" charset="0"/>
                <a:sym typeface="+mn-ea"/>
              </a:rPr>
              <a:t>4-50</a:t>
            </a:r>
            <a:r>
              <a:rPr lang="zh-CN" altLang="en-US" dirty="0">
                <a:latin typeface="宋体" panose="02010600030101010101" pitchFamily="2" charset="-122"/>
                <a:sym typeface="+mn-ea"/>
              </a:rPr>
              <a:t>所示。</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294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endParaRPr lang="zh-CN" altLang="zh-CN"/>
          </a:p>
        </p:txBody>
      </p:sp>
      <p:sp>
        <p:nvSpPr>
          <p:cNvPr id="530435" name="Rectangle 3"/>
          <p:cNvSpPr>
            <a:spLocks noGrp="1" noChangeArrowheads="1"/>
          </p:cNvSpPr>
          <p:nvPr>
            <p:ph type="body" idx="1"/>
          </p:nvPr>
        </p:nvSpPr>
        <p:spPr/>
        <p:txBody>
          <a:bodyPr/>
          <a:lstStyle/>
          <a:p>
            <a:r>
              <a:rPr lang="zh-CN" altLang="en-US" dirty="0">
                <a:latin typeface="宋体" panose="02010600030101010101" pitchFamily="2" charset="-122"/>
                <a:sym typeface="+mn-ea"/>
              </a:rPr>
              <a:t>图</a:t>
            </a:r>
            <a:r>
              <a:rPr lang="en-US" altLang="zh-CN" dirty="0">
                <a:latin typeface="Times New Roman" panose="02020603050405020304" pitchFamily="18" charset="0"/>
                <a:sym typeface="+mn-ea"/>
              </a:rPr>
              <a:t>4-50</a:t>
            </a:r>
            <a:r>
              <a:rPr lang="zh-CN" altLang="en-US" dirty="0">
                <a:latin typeface="宋体" panose="02010600030101010101" pitchFamily="2" charset="-122"/>
                <a:sym typeface="+mn-ea"/>
              </a:rPr>
              <a:t>使用</a:t>
            </a:r>
            <a:r>
              <a:rPr lang="en-US" altLang="zh-CN" dirty="0">
                <a:latin typeface="Times New Roman" panose="02020603050405020304" pitchFamily="18" charset="0"/>
                <a:sym typeface="+mn-ea"/>
              </a:rPr>
              <a:t>DFT</a:t>
            </a:r>
            <a:r>
              <a:rPr lang="zh-CN" altLang="en-US" dirty="0">
                <a:latin typeface="宋体" panose="02010600030101010101" pitchFamily="2" charset="-122"/>
                <a:sym typeface="+mn-ea"/>
              </a:rPr>
              <a:t>技术的</a:t>
            </a:r>
            <a:r>
              <a:rPr lang="en-US" altLang="zh-CN" dirty="0">
                <a:latin typeface="Times New Roman" panose="02020603050405020304" pitchFamily="18" charset="0"/>
                <a:sym typeface="+mn-ea"/>
              </a:rPr>
              <a:t>OFDM</a:t>
            </a:r>
            <a:r>
              <a:rPr lang="zh-CN" altLang="en-US" dirty="0">
                <a:latin typeface="宋体" panose="02010600030101010101" pitchFamily="2" charset="-122"/>
                <a:sym typeface="+mn-ea"/>
              </a:rPr>
              <a:t>系统</a:t>
            </a:r>
            <a:endParaRPr lang="zh-CN" altLang="zh-CN"/>
          </a:p>
        </p:txBody>
      </p:sp>
      <p:pic>
        <p:nvPicPr>
          <p:cNvPr id="172035" name="Picture 7" descr="4-50"/>
          <p:cNvPicPr>
            <a:picLocks noChangeAspect="1"/>
          </p:cNvPicPr>
          <p:nvPr/>
        </p:nvPicPr>
        <p:blipFill>
          <a:blip r:embed="rId2"/>
          <a:stretch>
            <a:fillRect/>
          </a:stretch>
        </p:blipFill>
        <p:spPr>
          <a:xfrm>
            <a:off x="621030" y="2317115"/>
            <a:ext cx="8016875" cy="207200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endParaRPr lang="zh-CN" altLang="zh-CN"/>
          </a:p>
        </p:txBody>
      </p:sp>
      <p:sp>
        <p:nvSpPr>
          <p:cNvPr id="379907" name="Rectangle 3"/>
          <p:cNvSpPr>
            <a:spLocks noGrp="1" noChangeArrowheads="1"/>
          </p:cNvSpPr>
          <p:nvPr>
            <p:ph type="body" idx="1"/>
          </p:nvPr>
        </p:nvSpPr>
        <p:spPr/>
        <p:txBody>
          <a:bodyPr/>
          <a:lstStyle/>
          <a:p>
            <a:endParaRPr lang="zh-CN" altLang="zh-CN"/>
          </a:p>
        </p:txBody>
      </p:sp>
      <p:pic>
        <p:nvPicPr>
          <p:cNvPr id="3" name="图片 2"/>
          <p:cNvPicPr>
            <a:picLocks noChangeAspect="1"/>
          </p:cNvPicPr>
          <p:nvPr/>
        </p:nvPicPr>
        <p:blipFill>
          <a:blip r:embed="rId2"/>
          <a:stretch>
            <a:fillRect/>
          </a:stretch>
        </p:blipFill>
        <p:spPr>
          <a:xfrm>
            <a:off x="770255" y="886460"/>
            <a:ext cx="7422515" cy="4815205"/>
          </a:xfrm>
          <a:prstGeom prst="rect">
            <a:avLst/>
          </a:prstGeom>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zh-CN" altLang="en-US" dirty="0">
                <a:latin typeface="Times New Roman" panose="02020603050405020304" pitchFamily="18" charset="0"/>
                <a:sym typeface="+mn-ea"/>
              </a:rPr>
              <a:t>输入的串行比特以</a:t>
            </a:r>
            <a:r>
              <a:rPr lang="en-US" altLang="zh-CN" i="1" dirty="0">
                <a:latin typeface="Times New Roman" panose="02020603050405020304" pitchFamily="18" charset="0"/>
                <a:sym typeface="+mn-ea"/>
              </a:rPr>
              <a:t>L</a:t>
            </a:r>
            <a:r>
              <a:rPr lang="zh-CN" altLang="en-US" dirty="0">
                <a:latin typeface="Times New Roman" panose="02020603050405020304" pitchFamily="18" charset="0"/>
                <a:sym typeface="+mn-ea"/>
              </a:rPr>
              <a:t>比特为一帧，每帧分为</a:t>
            </a:r>
            <a:r>
              <a:rPr lang="en-US" altLang="zh-CN" dirty="0">
                <a:latin typeface="Times New Roman" panose="02020603050405020304" pitchFamily="18" charset="0"/>
                <a:sym typeface="+mn-ea"/>
              </a:rPr>
              <a:t>N</a:t>
            </a:r>
            <a:r>
              <a:rPr lang="zh-CN" altLang="en-US" dirty="0">
                <a:latin typeface="Times New Roman" panose="02020603050405020304" pitchFamily="18" charset="0"/>
                <a:sym typeface="+mn-ea"/>
              </a:rPr>
              <a:t>组，每组比特数可以不同，第</a:t>
            </a:r>
            <a:r>
              <a:rPr lang="en-US" altLang="zh-CN" i="1" dirty="0">
                <a:latin typeface="Times New Roman" panose="02020603050405020304" pitchFamily="18" charset="0"/>
                <a:sym typeface="+mn-ea"/>
              </a:rPr>
              <a:t>i</a:t>
            </a:r>
            <a:r>
              <a:rPr lang="zh-CN" altLang="en-US" dirty="0">
                <a:latin typeface="Times New Roman" panose="02020603050405020304" pitchFamily="18" charset="0"/>
                <a:sym typeface="+mn-ea"/>
              </a:rPr>
              <a:t>组有</a:t>
            </a:r>
            <a:r>
              <a:rPr lang="en-US" altLang="zh-CN" i="1" dirty="0">
                <a:latin typeface="Times New Roman" panose="02020603050405020304" pitchFamily="18" charset="0"/>
                <a:sym typeface="+mn-ea"/>
              </a:rPr>
              <a:t>q</a:t>
            </a:r>
            <a:r>
              <a:rPr lang="en-US" altLang="zh-CN" i="1" baseline="-25000" dirty="0">
                <a:latin typeface="Times New Roman" panose="02020603050405020304" pitchFamily="18" charset="0"/>
                <a:sym typeface="+mn-ea"/>
              </a:rPr>
              <a:t>i</a:t>
            </a:r>
            <a:r>
              <a:rPr lang="zh-CN" altLang="en-US" dirty="0">
                <a:latin typeface="Times New Roman" panose="02020603050405020304" pitchFamily="18" charset="0"/>
                <a:sym typeface="+mn-ea"/>
              </a:rPr>
              <a:t>个比特，即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宋体" panose="02010600030101010101" pitchFamily="2" charset="-122"/>
                <a:sym typeface="+mn-ea"/>
              </a:rPr>
              <a:t>第</a:t>
            </a:r>
            <a:r>
              <a:rPr lang="en-US" altLang="zh-CN" i="1" dirty="0">
                <a:latin typeface="Times New Roman" panose="02020603050405020304" pitchFamily="18" charset="0"/>
                <a:sym typeface="+mn-ea"/>
              </a:rPr>
              <a:t>i</a:t>
            </a:r>
            <a:r>
              <a:rPr lang="zh-CN" altLang="en-US" dirty="0">
                <a:latin typeface="宋体" panose="02010600030101010101" pitchFamily="2" charset="-122"/>
                <a:sym typeface="+mn-ea"/>
              </a:rPr>
              <a:t>组比特对应第</a:t>
            </a:r>
            <a:r>
              <a:rPr lang="en-US" altLang="zh-CN" i="1" dirty="0">
                <a:latin typeface="Times New Roman" panose="02020603050405020304" pitchFamily="18" charset="0"/>
                <a:sym typeface="+mn-ea"/>
              </a:rPr>
              <a:t>i</a:t>
            </a:r>
            <a:r>
              <a:rPr lang="zh-CN" altLang="en-US" dirty="0">
                <a:latin typeface="宋体" panose="02010600030101010101" pitchFamily="2" charset="-122"/>
                <a:sym typeface="+mn-ea"/>
              </a:rPr>
              <a:t>子信道的</a:t>
            </a:r>
            <a:r>
              <a:rPr lang="en-US" altLang="zh-CN" i="1" dirty="0">
                <a:latin typeface="Times New Roman" panose="02020603050405020304" pitchFamily="18" charset="0"/>
                <a:sym typeface="+mn-ea"/>
              </a:rPr>
              <a:t>M</a:t>
            </a:r>
            <a:r>
              <a:rPr lang="en-US" altLang="zh-CN" i="1" baseline="-30000" dirty="0">
                <a:latin typeface="Times New Roman" panose="02020603050405020304" pitchFamily="18" charset="0"/>
                <a:sym typeface="+mn-ea"/>
              </a:rPr>
              <a:t>i</a:t>
            </a:r>
            <a:r>
              <a:rPr lang="en-US" altLang="zh-CN" dirty="0">
                <a:latin typeface="Times New Roman" panose="02020603050405020304" pitchFamily="18" charset="0"/>
                <a:sym typeface="+mn-ea"/>
              </a:rPr>
              <a:t>=2</a:t>
            </a:r>
            <a:r>
              <a:rPr lang="en-US" altLang="zh-CN" i="1" baseline="30000" dirty="0">
                <a:latin typeface="Times New Roman" panose="02020603050405020304" pitchFamily="18" charset="0"/>
                <a:sym typeface="+mn-ea"/>
              </a:rPr>
              <a:t>q</a:t>
            </a:r>
            <a:r>
              <a:rPr lang="en-US" altLang="zh-CN" i="1" baseline="-30000" dirty="0">
                <a:latin typeface="Times New Roman" panose="02020603050405020304" pitchFamily="18" charset="0"/>
                <a:sym typeface="+mn-ea"/>
              </a:rPr>
              <a:t>i</a:t>
            </a:r>
            <a:r>
              <a:rPr lang="zh-CN" altLang="en-US" dirty="0">
                <a:latin typeface="宋体" panose="02010600030101010101" pitchFamily="2" charset="-122"/>
                <a:sym typeface="+mn-ea"/>
              </a:rPr>
              <a:t>个信号点。这些复数信号点对应这些子信道的信息符号，用</a:t>
            </a:r>
            <a:r>
              <a:rPr lang="en-US" altLang="zh-CN" i="1" dirty="0">
                <a:latin typeface="Times New Roman" panose="02020603050405020304" pitchFamily="18" charset="0"/>
                <a:sym typeface="+mn-ea"/>
              </a:rPr>
              <a:t>d</a:t>
            </a:r>
            <a:r>
              <a:rPr lang="en-US" altLang="zh-CN" i="1" baseline="-30000" dirty="0">
                <a:latin typeface="Times New Roman" panose="02020603050405020304" pitchFamily="18" charset="0"/>
                <a:sym typeface="+mn-ea"/>
              </a:rPr>
              <a:t>n</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n</a:t>
            </a:r>
            <a:r>
              <a:rPr lang="en-US" altLang="zh-CN" dirty="0">
                <a:latin typeface="Times New Roman" panose="02020603050405020304" pitchFamily="18" charset="0"/>
                <a:sym typeface="+mn-ea"/>
              </a:rPr>
              <a:t>=0</a:t>
            </a:r>
            <a:r>
              <a:rPr lang="zh-CN" altLang="en-US" dirty="0">
                <a:latin typeface="宋体" panose="02010600030101010101" pitchFamily="2" charset="-122"/>
                <a:sym typeface="+mn-ea"/>
              </a:rPr>
              <a:t>，</a:t>
            </a:r>
            <a:r>
              <a:rPr lang="en-US" altLang="zh-CN" dirty="0">
                <a:latin typeface="Times New Roman" panose="02020603050405020304" pitchFamily="18" charset="0"/>
                <a:sym typeface="+mn-ea"/>
              </a:rPr>
              <a:t>1</a:t>
            </a:r>
            <a:r>
              <a:rPr lang="zh-CN" altLang="en-US" dirty="0">
                <a:latin typeface="宋体" panose="02010600030101010101" pitchFamily="2" charset="-122"/>
                <a:sym typeface="+mn-ea"/>
              </a:rPr>
              <a:t>，</a:t>
            </a:r>
            <a:r>
              <a:rPr lang="en-US" altLang="zh-CN" dirty="0">
                <a:latin typeface="Times New Roman" panose="02020603050405020304" pitchFamily="18" charset="0"/>
                <a:sym typeface="+mn-ea"/>
              </a:rPr>
              <a:t>2</a:t>
            </a:r>
            <a:r>
              <a:rPr lang="zh-CN" altLang="en-US" dirty="0">
                <a:latin typeface="宋体" panose="02010600030101010101" pitchFamily="2" charset="-122"/>
                <a:sym typeface="+mn-ea"/>
              </a:rPr>
              <a:t>，</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a:t>
            </a:r>
            <a:r>
              <a:rPr lang="en-US" altLang="zh-CN" i="1" dirty="0">
                <a:latin typeface="Times New Roman" panose="02020603050405020304" pitchFamily="18" charset="0"/>
                <a:sym typeface="+mn-ea"/>
              </a:rPr>
              <a:t>N</a:t>
            </a:r>
            <a:r>
              <a:rPr lang="en-US" altLang="zh-CN" dirty="0">
                <a:latin typeface="Times New Roman" panose="02020603050405020304" pitchFamily="18" charset="0"/>
                <a:sym typeface="+mn-ea"/>
              </a:rPr>
              <a:t>-1)</a:t>
            </a:r>
            <a:r>
              <a:rPr lang="zh-CN" altLang="en-US" dirty="0">
                <a:latin typeface="宋体" panose="02010600030101010101" pitchFamily="2" charset="-122"/>
                <a:sym typeface="+mn-ea"/>
              </a:rPr>
              <a:t>表示。利用</a:t>
            </a:r>
            <a:r>
              <a:rPr lang="en-US" altLang="zh-CN" dirty="0">
                <a:latin typeface="Times New Roman" panose="02020603050405020304" pitchFamily="18" charset="0"/>
                <a:sym typeface="+mn-ea"/>
              </a:rPr>
              <a:t>IDFT</a:t>
            </a:r>
            <a:r>
              <a:rPr lang="zh-CN" altLang="en-US" dirty="0">
                <a:latin typeface="宋体" panose="02010600030101010101" pitchFamily="2" charset="-122"/>
                <a:sym typeface="+mn-ea"/>
              </a:rPr>
              <a:t>可以完成</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d</a:t>
            </a:r>
            <a:r>
              <a:rPr lang="en-US" altLang="zh-CN" i="1" baseline="-30000" dirty="0">
                <a:latin typeface="Times New Roman" panose="02020603050405020304" pitchFamily="18" charset="0"/>
                <a:sym typeface="+mn-ea"/>
              </a:rPr>
              <a:t>n</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的</a:t>
            </a:r>
            <a:r>
              <a:rPr lang="en-US" altLang="zh-CN" dirty="0">
                <a:latin typeface="Times New Roman" panose="02020603050405020304" pitchFamily="18" charset="0"/>
                <a:sym typeface="+mn-ea"/>
              </a:rPr>
              <a:t>OFDM</a:t>
            </a:r>
            <a:r>
              <a:rPr lang="zh-CN" altLang="en-US" dirty="0">
                <a:latin typeface="宋体" panose="02010600030101010101" pitchFamily="2" charset="-122"/>
                <a:sym typeface="+mn-ea"/>
              </a:rPr>
              <a:t>基带调制，因为式</a:t>
            </a:r>
            <a:r>
              <a:rPr lang="en-US" altLang="zh-CN" dirty="0">
                <a:latin typeface="Times New Roman" panose="02020603050405020304" pitchFamily="18" charset="0"/>
                <a:sym typeface="+mn-ea"/>
              </a:rPr>
              <a:t>(4-147)</a:t>
            </a:r>
            <a:r>
              <a:rPr lang="zh-CN" altLang="en-US" dirty="0">
                <a:latin typeface="宋体" panose="02010600030101010101" pitchFamily="2" charset="-122"/>
                <a:sym typeface="+mn-ea"/>
              </a:rPr>
              <a:t>的复包络可以表示为</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dirty="0">
              <a:latin typeface="Times New Roman" panose="02020603050405020304" pitchFamily="18" charset="0"/>
            </a:endParaRPr>
          </a:p>
        </p:txBody>
      </p:sp>
      <p:sp>
        <p:nvSpPr>
          <p:cNvPr id="531459" name="Rectangle 3"/>
          <p:cNvSpPr>
            <a:spLocks noGrp="1" noChangeArrowheads="1"/>
          </p:cNvSpPr>
          <p:nvPr>
            <p:ph type="body" idx="1"/>
          </p:nvPr>
        </p:nvSpPr>
        <p:spPr/>
        <p:txBody>
          <a:bodyPr/>
          <a:lstStyle/>
          <a:p>
            <a:endParaRPr lang="zh-CN" altLang="zh-CN"/>
          </a:p>
        </p:txBody>
      </p:sp>
      <p:graphicFrame>
        <p:nvGraphicFramePr>
          <p:cNvPr id="173059" name="Object 1029"/>
          <p:cNvGraphicFramePr>
            <a:graphicFrameLocks noChangeAspect="1"/>
          </p:cNvGraphicFramePr>
          <p:nvPr/>
        </p:nvGraphicFramePr>
        <p:xfrm>
          <a:off x="3880485" y="1995170"/>
          <a:ext cx="1496695" cy="1069340"/>
        </p:xfrm>
        <a:graphic>
          <a:graphicData uri="http://schemas.openxmlformats.org/presentationml/2006/ole">
            <mc:AlternateContent xmlns:mc="http://schemas.openxmlformats.org/markup-compatibility/2006">
              <mc:Choice xmlns:v="urn:schemas-microsoft-com:vml" Requires="v">
                <p:oleObj spid="_x0000_s50181" r:id="rId3" imgW="596900" imgH="431800" progId="Equation.DSMT4">
                  <p:embed/>
                </p:oleObj>
              </mc:Choice>
              <mc:Fallback>
                <p:oleObj r:id="rId3" imgW="596900" imgH="431800" progId="Equation.DSMT4">
                  <p:embed/>
                  <p:pic>
                    <p:nvPicPr>
                      <p:cNvPr id="0" name="图片 3238"/>
                      <p:cNvPicPr/>
                      <p:nvPr/>
                    </p:nvPicPr>
                    <p:blipFill>
                      <a:blip r:embed="rId4"/>
                      <a:stretch>
                        <a:fillRect/>
                      </a:stretch>
                    </p:blipFill>
                    <p:spPr>
                      <a:xfrm>
                        <a:off x="3880485" y="1995170"/>
                        <a:ext cx="1496695" cy="1069340"/>
                      </a:xfrm>
                      <a:prstGeom prst="rect">
                        <a:avLst/>
                      </a:prstGeom>
                      <a:noFill/>
                      <a:ln w="38100">
                        <a:noFill/>
                        <a:miter/>
                      </a:ln>
                    </p:spPr>
                  </p:pic>
                </p:oleObj>
              </mc:Fallback>
            </mc:AlternateContent>
          </a:graphicData>
        </a:graphic>
      </p:graphicFrame>
      <p:graphicFrame>
        <p:nvGraphicFramePr>
          <p:cNvPr id="173061" name="Object 1032"/>
          <p:cNvGraphicFramePr>
            <a:graphicFrameLocks noChangeAspect="1"/>
          </p:cNvGraphicFramePr>
          <p:nvPr/>
        </p:nvGraphicFramePr>
        <p:xfrm>
          <a:off x="3051175" y="5075555"/>
          <a:ext cx="3042285" cy="639445"/>
        </p:xfrm>
        <a:graphic>
          <a:graphicData uri="http://schemas.openxmlformats.org/presentationml/2006/ole">
            <mc:AlternateContent xmlns:mc="http://schemas.openxmlformats.org/markup-compatibility/2006">
              <mc:Choice xmlns:v="urn:schemas-microsoft-com:vml" Requires="v">
                <p:oleObj spid="_x0000_s50182" r:id="rId5" imgW="1218565" imgH="254000" progId="Equation.DSMT4">
                  <p:embed/>
                </p:oleObj>
              </mc:Choice>
              <mc:Fallback>
                <p:oleObj r:id="rId5" imgW="1218565" imgH="254000" progId="Equation.DSMT4">
                  <p:embed/>
                  <p:pic>
                    <p:nvPicPr>
                      <p:cNvPr id="0" name="图片 3239"/>
                      <p:cNvPicPr/>
                      <p:nvPr/>
                    </p:nvPicPr>
                    <p:blipFill>
                      <a:blip r:embed="rId6"/>
                      <a:stretch>
                        <a:fillRect/>
                      </a:stretch>
                    </p:blipFill>
                    <p:spPr>
                      <a:xfrm>
                        <a:off x="3051175" y="5075555"/>
                        <a:ext cx="3042285" cy="639445"/>
                      </a:xfrm>
                      <a:prstGeom prst="rect">
                        <a:avLst/>
                      </a:prstGeom>
                      <a:noFill/>
                      <a:ln w="38100">
                        <a:noFill/>
                        <a:miter/>
                      </a:ln>
                    </p:spPr>
                  </p:pic>
                </p:oleObj>
              </mc:Fallback>
            </mc:AlternateContent>
          </a:graphicData>
        </a:graphic>
      </p:graphicFrame>
      <p:sp>
        <p:nvSpPr>
          <p:cNvPr id="173062" name="Text Box 1034"/>
          <p:cNvSpPr txBox="1"/>
          <p:nvPr/>
        </p:nvSpPr>
        <p:spPr>
          <a:xfrm>
            <a:off x="7359650" y="5257800"/>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(4-156)</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endParaRPr lang="zh-CN" altLang="zh-CN"/>
          </a:p>
        </p:txBody>
      </p:sp>
      <p:sp>
        <p:nvSpPr>
          <p:cNvPr id="532483"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734060" y="923925"/>
            <a:ext cx="7390765" cy="4412615"/>
          </a:xfrm>
          <a:prstGeom prst="rect">
            <a:avLst/>
          </a:prstGeom>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可见，所得到的</a:t>
            </a:r>
            <a:r>
              <a:rPr lang="en-US" altLang="zh-CN" i="1" dirty="0">
                <a:latin typeface="Times New Roman" panose="02020603050405020304" pitchFamily="18" charset="0"/>
                <a:sym typeface="+mn-ea"/>
              </a:rPr>
              <a:t>A</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m</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是</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d</a:t>
            </a:r>
            <a:r>
              <a:rPr lang="en-US" altLang="zh-CN" i="1" baseline="-30000" dirty="0">
                <a:latin typeface="Times New Roman" panose="02020603050405020304" pitchFamily="18" charset="0"/>
                <a:sym typeface="+mn-ea"/>
              </a:rPr>
              <a:t>n</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的</a:t>
            </a:r>
            <a:r>
              <a:rPr lang="en-US" altLang="zh-CN" dirty="0">
                <a:latin typeface="Times New Roman" panose="02020603050405020304" pitchFamily="18" charset="0"/>
                <a:sym typeface="+mn-ea"/>
              </a:rPr>
              <a:t>IDFT</a:t>
            </a:r>
            <a:r>
              <a:rPr lang="zh-CN" altLang="en-US" dirty="0">
                <a:latin typeface="宋体" panose="02010600030101010101" pitchFamily="2" charset="-122"/>
                <a:sym typeface="+mn-ea"/>
              </a:rPr>
              <a:t>，或者说直接对</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d</a:t>
            </a:r>
            <a:r>
              <a:rPr lang="en-US" altLang="zh-CN" i="1" baseline="-30000" dirty="0">
                <a:latin typeface="Times New Roman" panose="02020603050405020304" pitchFamily="18" charset="0"/>
                <a:sym typeface="+mn-ea"/>
              </a:rPr>
              <a:t>n</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求离散傅氏反变换就得到</a:t>
            </a:r>
            <a:r>
              <a:rPr lang="en-US" altLang="zh-CN" i="1" dirty="0">
                <a:latin typeface="Times New Roman" panose="02020603050405020304" pitchFamily="18" charset="0"/>
                <a:sym typeface="+mn-ea"/>
              </a:rPr>
              <a:t>A</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的抽样</a:t>
            </a:r>
            <a:r>
              <a:rPr lang="en-US" altLang="zh-CN" i="1" dirty="0">
                <a:latin typeface="Times New Roman" panose="02020603050405020304" pitchFamily="18" charset="0"/>
                <a:sym typeface="+mn-ea"/>
              </a:rPr>
              <a:t>A</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m</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。而</a:t>
            </a:r>
            <a:r>
              <a:rPr lang="en-US" altLang="zh-CN" i="1" dirty="0">
                <a:latin typeface="Times New Roman" panose="02020603050405020304" pitchFamily="18" charset="0"/>
                <a:sym typeface="+mn-ea"/>
              </a:rPr>
              <a:t>A</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m</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经过低通滤波</a:t>
            </a:r>
            <a:r>
              <a:rPr lang="en-US" altLang="zh-CN" dirty="0">
                <a:latin typeface="Times New Roman" panose="02020603050405020304" pitchFamily="18" charset="0"/>
                <a:sym typeface="+mn-ea"/>
              </a:rPr>
              <a:t>(D/A</a:t>
            </a:r>
            <a:r>
              <a:rPr lang="zh-CN" altLang="en-US" dirty="0">
                <a:latin typeface="宋体" panose="02010600030101010101" pitchFamily="2" charset="-122"/>
                <a:sym typeface="+mn-ea"/>
              </a:rPr>
              <a:t>变换</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后所得到的模拟信号对载波进行调制便得到所需的</a:t>
            </a:r>
            <a:r>
              <a:rPr lang="en-US" altLang="zh-CN" dirty="0">
                <a:latin typeface="Times New Roman" panose="02020603050405020304" pitchFamily="18" charset="0"/>
                <a:sym typeface="+mn-ea"/>
              </a:rPr>
              <a:t>OFDM</a:t>
            </a:r>
            <a:r>
              <a:rPr lang="zh-CN" altLang="en-US" dirty="0">
                <a:latin typeface="宋体" panose="02010600030101010101" pitchFamily="2" charset="-122"/>
                <a:sym typeface="+mn-ea"/>
              </a:rPr>
              <a:t>信号。在接收端则进行相反的过程，把解调得到的基带信号经过</a:t>
            </a:r>
            <a:r>
              <a:rPr lang="en-US" altLang="zh-CN" dirty="0">
                <a:latin typeface="Times New Roman" panose="02020603050405020304" pitchFamily="18" charset="0"/>
                <a:sym typeface="+mn-ea"/>
              </a:rPr>
              <a:t>A/D</a:t>
            </a:r>
            <a:r>
              <a:rPr lang="zh-CN" altLang="en-US" dirty="0">
                <a:latin typeface="宋体" panose="02010600030101010101" pitchFamily="2" charset="-122"/>
                <a:sym typeface="+mn-ea"/>
              </a:rPr>
              <a:t>变换后得到</a:t>
            </a:r>
            <a:r>
              <a:rPr lang="en-US" altLang="zh-CN" i="1" dirty="0">
                <a:latin typeface="Times New Roman" panose="02020603050405020304" pitchFamily="18" charset="0"/>
                <a:sym typeface="+mn-ea"/>
              </a:rPr>
              <a:t>d</a:t>
            </a:r>
            <a:r>
              <a:rPr lang="en-US" altLang="zh-CN" i="1" baseline="-25000" dirty="0">
                <a:latin typeface="Times New Roman" panose="02020603050405020304" pitchFamily="18" charset="0"/>
                <a:sym typeface="+mn-ea"/>
              </a:rPr>
              <a:t>n</a:t>
            </a:r>
            <a:r>
              <a:rPr lang="zh-CN" altLang="en-US" dirty="0">
                <a:latin typeface="宋体" panose="02010600030101010101" pitchFamily="2" charset="-122"/>
                <a:sym typeface="+mn-ea"/>
              </a:rPr>
              <a:t>，在经过并串变换输出。当</a:t>
            </a:r>
            <a:r>
              <a:rPr lang="en-US" altLang="zh-CN" i="1" dirty="0">
                <a:latin typeface="Times New Roman" panose="02020603050405020304" pitchFamily="18" charset="0"/>
                <a:sym typeface="+mn-ea"/>
              </a:rPr>
              <a:t>N</a:t>
            </a:r>
            <a:r>
              <a:rPr lang="zh-CN" altLang="en-US" dirty="0">
                <a:latin typeface="宋体" panose="02010600030101010101" pitchFamily="2" charset="-122"/>
                <a:sym typeface="+mn-ea"/>
              </a:rPr>
              <a:t>比较大时可以采用高的效率</a:t>
            </a:r>
            <a:r>
              <a:rPr lang="en-US" altLang="zh-CN" dirty="0">
                <a:latin typeface="Times New Roman" panose="02020603050405020304" pitchFamily="18" charset="0"/>
                <a:sym typeface="+mn-ea"/>
              </a:rPr>
              <a:t>IFFT(FFT)</a:t>
            </a:r>
            <a:r>
              <a:rPr lang="zh-CN" altLang="en-US" dirty="0">
                <a:latin typeface="宋体" panose="02010600030101010101" pitchFamily="2" charset="-122"/>
                <a:sym typeface="+mn-ea"/>
              </a:rPr>
              <a:t>算法，现在已有专用的</a:t>
            </a:r>
            <a:r>
              <a:rPr lang="en-US" altLang="zh-CN" dirty="0">
                <a:latin typeface="Times New Roman" panose="02020603050405020304" pitchFamily="18" charset="0"/>
                <a:sym typeface="+mn-ea"/>
              </a:rPr>
              <a:t>IC</a:t>
            </a:r>
            <a:r>
              <a:rPr lang="zh-CN" altLang="en-US" dirty="0">
                <a:latin typeface="宋体" panose="02010600030101010101" pitchFamily="2" charset="-122"/>
                <a:sym typeface="+mn-ea"/>
              </a:rPr>
              <a:t>可用，利用它可以取代大量的调制解调器，使结构变得简单。</a:t>
            </a:r>
            <a:endParaRPr lang="zh-CN" altLang="zh-CN"/>
          </a:p>
        </p:txBody>
      </p:sp>
      <p:sp>
        <p:nvSpPr>
          <p:cNvPr id="5335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设信道的输入一个符号信号为</a:t>
            </a:r>
            <a:r>
              <a:rPr lang="en-US" altLang="zh-CN" i="1" dirty="0">
                <a:latin typeface="Times New Roman" panose="02020603050405020304" pitchFamily="18" charset="0"/>
                <a:sym typeface="+mn-ea"/>
              </a:rPr>
              <a:t>p</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，信道的冲激响应为</a:t>
            </a:r>
            <a:r>
              <a:rPr lang="en-US" altLang="zh-CN" i="1" dirty="0">
                <a:latin typeface="Times New Roman" panose="02020603050405020304" pitchFamily="18" charset="0"/>
                <a:sym typeface="+mn-ea"/>
              </a:rPr>
              <a:t>h</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，不考虑信道噪声的影响，信道的输出等于卷积</a:t>
            </a:r>
            <a:r>
              <a:rPr lang="en-US" altLang="zh-CN" i="1" dirty="0">
                <a:latin typeface="Times New Roman" panose="02020603050405020304" pitchFamily="18" charset="0"/>
                <a:sym typeface="+mn-ea"/>
              </a:rPr>
              <a:t>r</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p</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h</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a:t>
            </a:r>
            <a:r>
              <a:rPr lang="en-US" altLang="zh-CN" i="1" dirty="0">
                <a:latin typeface="Times New Roman" panose="02020603050405020304" pitchFamily="18" charset="0"/>
                <a:sym typeface="+mn-ea"/>
              </a:rPr>
              <a:t>r</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的时间长度将等于</a:t>
            </a:r>
            <a:r>
              <a:rPr lang="en-US" altLang="zh-CN" i="1" dirty="0">
                <a:latin typeface="Times New Roman" panose="02020603050405020304" pitchFamily="18" charset="0"/>
                <a:sym typeface="+mn-ea"/>
              </a:rPr>
              <a:t>T</a:t>
            </a:r>
            <a:r>
              <a:rPr lang="en-US" altLang="zh-CN" i="1" baseline="-30000" dirty="0">
                <a:latin typeface="Times New Roman" panose="02020603050405020304" pitchFamily="18" charset="0"/>
                <a:sym typeface="+mn-ea"/>
              </a:rPr>
              <a:t>r</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i="1" baseline="-30000" dirty="0">
                <a:latin typeface="Times New Roman" panose="02020603050405020304" pitchFamily="18" charset="0"/>
                <a:sym typeface="+mn-ea"/>
              </a:rPr>
              <a:t>s</a:t>
            </a:r>
            <a:r>
              <a:rPr lang="en-US" altLang="zh-CN" dirty="0">
                <a:latin typeface="Times New Roman" panose="02020603050405020304" pitchFamily="18" charset="0"/>
                <a:sym typeface="+mn-ea"/>
              </a:rPr>
              <a:t>+τ(τ</a:t>
            </a:r>
            <a:r>
              <a:rPr lang="zh-CN" altLang="en-US" dirty="0">
                <a:latin typeface="宋体" panose="02010600030101010101" pitchFamily="2" charset="-122"/>
                <a:sym typeface="+mn-ea"/>
              </a:rPr>
              <a:t>为信道冲激响应的持续时间</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。若发送的码元是一个接一个的无缝的连续发射，接收的信号由于</a:t>
            </a:r>
            <a:r>
              <a:rPr lang="en-US" altLang="zh-CN" i="1" dirty="0">
                <a:latin typeface="Times New Roman" panose="02020603050405020304" pitchFamily="18" charset="0"/>
                <a:sym typeface="+mn-ea"/>
              </a:rPr>
              <a:t>T</a:t>
            </a:r>
            <a:r>
              <a:rPr lang="en-US" altLang="zh-CN" i="1" baseline="-30000" dirty="0">
                <a:latin typeface="Times New Roman" panose="02020603050405020304" pitchFamily="18" charset="0"/>
                <a:sym typeface="+mn-ea"/>
              </a:rPr>
              <a:t>r</a:t>
            </a:r>
            <a:r>
              <a:rPr lang="en-US" altLang="zh-CN" dirty="0">
                <a:latin typeface="Times New Roman" panose="02020603050405020304" pitchFamily="18" charset="0"/>
                <a:sym typeface="+mn-ea"/>
              </a:rPr>
              <a:t>&gt;</a:t>
            </a:r>
            <a:r>
              <a:rPr lang="en-US" altLang="zh-CN" i="1" dirty="0">
                <a:latin typeface="Times New Roman" panose="02020603050405020304" pitchFamily="18" charset="0"/>
                <a:sym typeface="+mn-ea"/>
              </a:rPr>
              <a:t> T</a:t>
            </a:r>
            <a:r>
              <a:rPr lang="en-US" altLang="zh-CN" i="1" baseline="-30000" dirty="0">
                <a:latin typeface="Times New Roman" panose="02020603050405020304" pitchFamily="18" charset="0"/>
                <a:sym typeface="+mn-ea"/>
              </a:rPr>
              <a:t>s</a:t>
            </a:r>
            <a:r>
              <a:rPr lang="zh-CN" altLang="en-US" dirty="0">
                <a:latin typeface="宋体" panose="02010600030101010101" pitchFamily="2" charset="-122"/>
                <a:sym typeface="+mn-ea"/>
              </a:rPr>
              <a:t>而会产生码间干扰，应在数据块之间加入保护间隔</a:t>
            </a:r>
            <a:r>
              <a:rPr lang="en-US" altLang="zh-CN" i="1" dirty="0">
                <a:latin typeface="Times New Roman" panose="02020603050405020304" pitchFamily="18" charset="0"/>
                <a:sym typeface="+mn-ea"/>
              </a:rPr>
              <a:t>T</a:t>
            </a:r>
            <a:r>
              <a:rPr lang="en-US" altLang="zh-CN" i="1" baseline="-30000" dirty="0">
                <a:latin typeface="Times New Roman" panose="02020603050405020304" pitchFamily="18" charset="0"/>
                <a:sym typeface="+mn-ea"/>
              </a:rPr>
              <a:t>g</a:t>
            </a:r>
            <a:r>
              <a:rPr lang="zh-CN" altLang="en-US" dirty="0">
                <a:latin typeface="宋体" panose="02010600030101010101" pitchFamily="2" charset="-122"/>
                <a:sym typeface="+mn-ea"/>
              </a:rPr>
              <a:t>，只要</a:t>
            </a:r>
            <a:r>
              <a:rPr lang="en-US" altLang="zh-CN" i="1" dirty="0">
                <a:latin typeface="Times New Roman" panose="02020603050405020304" pitchFamily="18" charset="0"/>
                <a:sym typeface="+mn-ea"/>
              </a:rPr>
              <a:t>T</a:t>
            </a:r>
            <a:r>
              <a:rPr lang="en-US" altLang="zh-CN" i="1" baseline="-30000" dirty="0">
                <a:latin typeface="Times New Roman" panose="02020603050405020304" pitchFamily="18" charset="0"/>
                <a:sym typeface="+mn-ea"/>
              </a:rPr>
              <a:t>g</a:t>
            </a:r>
            <a:r>
              <a:rPr lang="en-US" altLang="zh-CN" dirty="0">
                <a:latin typeface="宋体" panose="02010600030101010101" pitchFamily="2" charset="-122"/>
                <a:sym typeface="+mn-ea"/>
              </a:rPr>
              <a:t>≥</a:t>
            </a:r>
            <a:r>
              <a:rPr lang="en-US" altLang="zh-CN" dirty="0">
                <a:latin typeface="Times New Roman" panose="02020603050405020304" pitchFamily="18" charset="0"/>
                <a:sym typeface="+mn-ea"/>
              </a:rPr>
              <a:t>τ</a:t>
            </a:r>
            <a:r>
              <a:rPr lang="zh-CN" altLang="en-US" dirty="0">
                <a:latin typeface="宋体" panose="02010600030101010101" pitchFamily="2" charset="-122"/>
                <a:sym typeface="+mn-ea"/>
              </a:rPr>
              <a:t>，就可以完全消除码间干扰。除了上述的载波间隔</a:t>
            </a:r>
            <a:r>
              <a:rPr lang="en-US" altLang="zh-CN" i="1" dirty="0">
                <a:latin typeface="宋体" panose="02010600030101010101" pitchFamily="2" charset="-122"/>
                <a:sym typeface="+mn-ea"/>
              </a:rPr>
              <a:t>Δ</a:t>
            </a:r>
            <a:r>
              <a:rPr lang="en-US" altLang="zh-CN" i="1" dirty="0">
                <a:latin typeface="Times New Roman" panose="02020603050405020304" pitchFamily="18" charset="0"/>
                <a:sym typeface="+mn-ea"/>
              </a:rPr>
              <a:t>f</a:t>
            </a:r>
            <a:r>
              <a:rPr lang="zh-CN" altLang="en-US" dirty="0">
                <a:latin typeface="宋体" panose="02010600030101010101" pitchFamily="2" charset="-122"/>
                <a:sym typeface="+mn-ea"/>
              </a:rPr>
              <a:t>，</a:t>
            </a:r>
            <a:r>
              <a:rPr lang="en-US" altLang="zh-CN" i="1" dirty="0">
                <a:latin typeface="Times New Roman" panose="02020603050405020304" pitchFamily="18" charset="0"/>
                <a:sym typeface="+mn-ea"/>
              </a:rPr>
              <a:t>T</a:t>
            </a:r>
            <a:r>
              <a:rPr lang="en-US" altLang="zh-CN" i="1" baseline="-30000" dirty="0">
                <a:latin typeface="Times New Roman" panose="02020603050405020304" pitchFamily="18" charset="0"/>
                <a:sym typeface="+mn-ea"/>
              </a:rPr>
              <a:t>g</a:t>
            </a:r>
            <a:r>
              <a:rPr lang="zh-CN" altLang="en-US" dirty="0">
                <a:latin typeface="宋体" panose="02010600030101010101" pitchFamily="2" charset="-122"/>
                <a:sym typeface="+mn-ea"/>
              </a:rPr>
              <a:t>是</a:t>
            </a:r>
            <a:r>
              <a:rPr lang="en-US" altLang="zh-CN" dirty="0">
                <a:latin typeface="Times New Roman" panose="02020603050405020304" pitchFamily="18" charset="0"/>
                <a:sym typeface="+mn-ea"/>
              </a:rPr>
              <a:t>OFDM</a:t>
            </a:r>
            <a:r>
              <a:rPr lang="zh-CN" altLang="en-US" dirty="0">
                <a:latin typeface="宋体" panose="02010600030101010101" pitchFamily="2" charset="-122"/>
                <a:sym typeface="+mn-ea"/>
              </a:rPr>
              <a:t>系统的另一个重要的设计参数。</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345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通常，</a:t>
            </a:r>
            <a:r>
              <a:rPr lang="en-US" altLang="zh-CN" i="1" dirty="0">
                <a:latin typeface="Times New Roman" panose="02020603050405020304" pitchFamily="18" charset="0"/>
                <a:sym typeface="+mn-ea"/>
              </a:rPr>
              <a:t>T</a:t>
            </a:r>
            <a:r>
              <a:rPr lang="en-US" altLang="zh-CN" i="1" baseline="-30000" dirty="0">
                <a:latin typeface="Times New Roman" panose="02020603050405020304" pitchFamily="18" charset="0"/>
                <a:sym typeface="+mn-ea"/>
              </a:rPr>
              <a:t>g</a:t>
            </a:r>
            <a:r>
              <a:rPr lang="zh-CN" altLang="en-US" dirty="0">
                <a:latin typeface="宋体" panose="02010600030101010101" pitchFamily="2" charset="-122"/>
                <a:sym typeface="+mn-ea"/>
              </a:rPr>
              <a:t>是以一个循环前缀的形式存在，这些前缀由信号</a:t>
            </a:r>
            <a:r>
              <a:rPr lang="en-US" altLang="zh-CN" i="1" dirty="0">
                <a:latin typeface="Times New Roman" panose="02020603050405020304" pitchFamily="18" charset="0"/>
                <a:sym typeface="+mn-ea"/>
              </a:rPr>
              <a:t>p</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的</a:t>
            </a:r>
            <a:r>
              <a:rPr lang="en-US" altLang="zh-CN" i="1" dirty="0">
                <a:latin typeface="Times New Roman" panose="02020603050405020304" pitchFamily="18" charset="0"/>
                <a:sym typeface="+mn-ea"/>
              </a:rPr>
              <a:t>g</a:t>
            </a:r>
            <a:r>
              <a:rPr lang="zh-CN" altLang="en-US" dirty="0">
                <a:latin typeface="宋体" panose="02010600030101010101" pitchFamily="2" charset="-122"/>
                <a:sym typeface="+mn-ea"/>
              </a:rPr>
              <a:t>个样值构成，使得发送的符号样值序列的长度增加到</a:t>
            </a:r>
            <a:r>
              <a:rPr lang="en-US" altLang="zh-CN" i="1" dirty="0">
                <a:latin typeface="Times New Roman" panose="02020603050405020304" pitchFamily="18" charset="0"/>
                <a:sym typeface="+mn-ea"/>
              </a:rPr>
              <a:t>N</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g</a:t>
            </a:r>
            <a:r>
              <a:rPr lang="zh-CN" altLang="en-US" dirty="0">
                <a:latin typeface="宋体" panose="02010600030101010101" pitchFamily="2" charset="-122"/>
                <a:sym typeface="+mn-ea"/>
              </a:rPr>
              <a:t>，如图</a:t>
            </a:r>
            <a:r>
              <a:rPr lang="en-US" altLang="zh-CN" dirty="0">
                <a:latin typeface="Times New Roman" panose="02020603050405020304" pitchFamily="18" charset="0"/>
                <a:sym typeface="+mn-ea"/>
              </a:rPr>
              <a:t>4.51</a:t>
            </a:r>
            <a:r>
              <a:rPr lang="zh-CN" altLang="en-US" dirty="0">
                <a:latin typeface="宋体" panose="02010600030101010101" pitchFamily="2" charset="-122"/>
                <a:sym typeface="+mn-ea"/>
              </a:rPr>
              <a:t>所示。由于是连续传输，若信道的冲激响应样值序列长度</a:t>
            </a:r>
            <a:r>
              <a:rPr lang="en-US" altLang="zh-CN" i="1" dirty="0">
                <a:latin typeface="Times New Roman" panose="02020603050405020304" pitchFamily="18" charset="0"/>
                <a:sym typeface="+mn-ea"/>
              </a:rPr>
              <a:t>j</a:t>
            </a:r>
            <a:r>
              <a:rPr lang="en-US" altLang="zh-CN" dirty="0">
                <a:latin typeface="宋体" panose="02010600030101010101" pitchFamily="2" charset="-122"/>
                <a:sym typeface="+mn-ea"/>
              </a:rPr>
              <a:t>≤</a:t>
            </a:r>
            <a:r>
              <a:rPr lang="en-US" altLang="zh-CN" i="1" dirty="0">
                <a:latin typeface="Times New Roman" panose="02020603050405020304" pitchFamily="18" charset="0"/>
                <a:sym typeface="+mn-ea"/>
              </a:rPr>
              <a:t>g</a:t>
            </a:r>
            <a:r>
              <a:rPr lang="zh-CN" altLang="en-US" dirty="0">
                <a:latin typeface="宋体" panose="02010600030101010101" pitchFamily="2" charset="-122"/>
                <a:sym typeface="+mn-ea"/>
              </a:rPr>
              <a:t>，则信道的输出序列</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r</a:t>
            </a:r>
            <a:r>
              <a:rPr lang="en-US" altLang="zh-CN" i="1" baseline="-30000" dirty="0">
                <a:latin typeface="Times New Roman" panose="02020603050405020304" pitchFamily="18" charset="0"/>
                <a:sym typeface="+mn-ea"/>
              </a:rPr>
              <a:t>n</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的前</a:t>
            </a:r>
            <a:r>
              <a:rPr lang="en-US" altLang="zh-CN" i="1" dirty="0">
                <a:latin typeface="Times New Roman" panose="02020603050405020304" pitchFamily="18" charset="0"/>
                <a:sym typeface="+mn-ea"/>
              </a:rPr>
              <a:t>g</a:t>
            </a:r>
            <a:r>
              <a:rPr lang="zh-CN" altLang="en-US" dirty="0">
                <a:latin typeface="宋体" panose="02010600030101010101" pitchFamily="2" charset="-122"/>
                <a:sym typeface="+mn-ea"/>
              </a:rPr>
              <a:t>个样值会受到前一分组拖尾的干扰，把它们舍去，然后根据</a:t>
            </a:r>
            <a:r>
              <a:rPr lang="en-US" altLang="zh-CN" dirty="0">
                <a:latin typeface="Times New Roman" panose="02020603050405020304" pitchFamily="18" charset="0"/>
                <a:sym typeface="+mn-ea"/>
              </a:rPr>
              <a:t>N</a:t>
            </a:r>
            <a:r>
              <a:rPr lang="zh-CN" altLang="en-US" dirty="0">
                <a:latin typeface="宋体" panose="02010600030101010101" pitchFamily="2" charset="-122"/>
                <a:sym typeface="+mn-ea"/>
              </a:rPr>
              <a:t>个接收到的信号样值</a:t>
            </a:r>
            <a:r>
              <a:rPr lang="en-US" altLang="zh-CN" i="1" dirty="0">
                <a:latin typeface="Times New Roman" panose="02020603050405020304" pitchFamily="18" charset="0"/>
                <a:sym typeface="+mn-ea"/>
              </a:rPr>
              <a:t>r</a:t>
            </a:r>
            <a:r>
              <a:rPr lang="en-US" altLang="zh-CN" i="1" baseline="-30000" dirty="0">
                <a:latin typeface="Times New Roman" panose="02020603050405020304" pitchFamily="18" charset="0"/>
                <a:sym typeface="+mn-ea"/>
              </a:rPr>
              <a:t>n</a:t>
            </a:r>
            <a:r>
              <a:rPr lang="en-US" altLang="zh-CN" dirty="0">
                <a:latin typeface="Times New Roman" panose="02020603050405020304" pitchFamily="18" charset="0"/>
                <a:sym typeface="+mn-ea"/>
              </a:rPr>
              <a:t> (0</a:t>
            </a:r>
            <a:r>
              <a:rPr lang="en-US" altLang="zh-CN" dirty="0">
                <a:latin typeface="宋体" panose="02010600030101010101" pitchFamily="2" charset="-122"/>
                <a:sym typeface="+mn-ea"/>
              </a:rPr>
              <a:t>≤</a:t>
            </a:r>
            <a:r>
              <a:rPr lang="en-US" altLang="zh-CN" i="1" dirty="0">
                <a:latin typeface="Times New Roman" panose="02020603050405020304" pitchFamily="18" charset="0"/>
                <a:sym typeface="+mn-ea"/>
              </a:rPr>
              <a:t>n</a:t>
            </a:r>
            <a:r>
              <a:rPr lang="en-US" altLang="zh-CN" dirty="0">
                <a:latin typeface="宋体" panose="02010600030101010101" pitchFamily="2" charset="-122"/>
                <a:sym typeface="+mn-ea"/>
              </a:rPr>
              <a:t>≤</a:t>
            </a:r>
            <a:r>
              <a:rPr lang="en-US" altLang="zh-CN" i="1" dirty="0">
                <a:latin typeface="Times New Roman" panose="02020603050405020304" pitchFamily="18" charset="0"/>
                <a:sym typeface="+mn-ea"/>
              </a:rPr>
              <a:t>N</a:t>
            </a:r>
            <a:r>
              <a:rPr lang="en-US" altLang="zh-CN" dirty="0">
                <a:latin typeface="Times New Roman" panose="02020603050405020304" pitchFamily="18" charset="0"/>
                <a:sym typeface="+mn-ea"/>
              </a:rPr>
              <a:t>-1)</a:t>
            </a:r>
            <a:r>
              <a:rPr lang="zh-CN" altLang="en-US" dirty="0">
                <a:latin typeface="宋体" panose="02010600030101010101" pitchFamily="2" charset="-122"/>
                <a:sym typeface="+mn-ea"/>
              </a:rPr>
              <a:t>来解调。用循环前缀填入保护间隔内，</a:t>
            </a:r>
            <a:r>
              <a:rPr lang="zh-CN" altLang="en-US" dirty="0">
                <a:solidFill>
                  <a:srgbClr val="000000"/>
                </a:solidFill>
                <a:latin typeface="宋体" panose="02010600030101010101" pitchFamily="2" charset="-122"/>
                <a:sym typeface="+mn-ea"/>
              </a:rPr>
              <a:t>将时域线性卷积变成了圆周卷积，从而可以用简单的一阶频域均衡恢复发送数据。</a:t>
            </a:r>
            <a:r>
              <a:rPr lang="zh-CN" altLang="en-US" dirty="0">
                <a:latin typeface="宋体" panose="02010600030101010101" pitchFamily="2" charset="-122"/>
                <a:sym typeface="+mn-ea"/>
              </a:rPr>
              <a:t>在此段时间必须传输信号而不能让它空白。由于加入了循环前缀，为了保持原信息传输速率不变，信号的抽样速率应提高到原来的</a:t>
            </a:r>
            <a:r>
              <a:rPr lang="en-US" altLang="zh-CN" dirty="0">
                <a:latin typeface="Times New Roman" panose="02020603050405020304" pitchFamily="18" charset="0"/>
                <a:sym typeface="+mn-ea"/>
              </a:rPr>
              <a:t>1+</a:t>
            </a:r>
            <a:r>
              <a:rPr lang="en-US" altLang="zh-CN" i="1" dirty="0">
                <a:latin typeface="Times New Roman" panose="02020603050405020304" pitchFamily="18" charset="0"/>
                <a:sym typeface="+mn-ea"/>
              </a:rPr>
              <a:t>N</a:t>
            </a:r>
            <a:r>
              <a:rPr lang="zh-CN" altLang="en-US" dirty="0">
                <a:latin typeface="宋体" panose="02010600030101010101" pitchFamily="2" charset="-122"/>
                <a:sym typeface="+mn-ea"/>
              </a:rPr>
              <a:t>／</a:t>
            </a:r>
            <a:r>
              <a:rPr lang="en-US" altLang="zh-CN" i="1" dirty="0">
                <a:latin typeface="Times New Roman" panose="02020603050405020304" pitchFamily="18" charset="0"/>
                <a:sym typeface="+mn-ea"/>
              </a:rPr>
              <a:t>g</a:t>
            </a:r>
            <a:r>
              <a:rPr lang="zh-CN" altLang="en-US" dirty="0">
                <a:latin typeface="宋体" panose="02010600030101010101" pitchFamily="2" charset="-122"/>
                <a:sym typeface="+mn-ea"/>
              </a:rPr>
              <a:t>倍。</a:t>
            </a:r>
            <a:r>
              <a:rPr lang="zh-CN" altLang="en-US" dirty="0">
                <a:latin typeface="Times New Roman" panose="02020603050405020304" pitchFamily="18" charset="0"/>
                <a:sym typeface="+mn-ea"/>
              </a:rPr>
              <a:t> </a:t>
            </a:r>
            <a:endParaRPr lang="zh-CN" altLang="zh-CN"/>
          </a:p>
        </p:txBody>
      </p:sp>
      <p:sp>
        <p:nvSpPr>
          <p:cNvPr id="5355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endParaRPr lang="zh-CN" altLang="zh-CN"/>
          </a:p>
        </p:txBody>
      </p:sp>
      <p:sp>
        <p:nvSpPr>
          <p:cNvPr id="536579" name="Rectangle 3"/>
          <p:cNvSpPr>
            <a:spLocks noGrp="1" noChangeArrowheads="1"/>
          </p:cNvSpPr>
          <p:nvPr>
            <p:ph type="body" idx="1"/>
          </p:nvPr>
        </p:nvSpPr>
        <p:spPr/>
        <p:txBody>
          <a:bodyPr/>
          <a:lstStyle/>
          <a:p>
            <a:r>
              <a:rPr lang="zh-CN" altLang="en-US" dirty="0">
                <a:latin typeface="宋体" panose="02010600030101010101" pitchFamily="2" charset="-122"/>
                <a:sym typeface="+mn-ea"/>
              </a:rPr>
              <a:t>图</a:t>
            </a:r>
            <a:r>
              <a:rPr lang="en-US" altLang="zh-CN" dirty="0">
                <a:latin typeface="Times New Roman" panose="02020603050405020304" pitchFamily="18" charset="0"/>
                <a:sym typeface="+mn-ea"/>
              </a:rPr>
              <a:t>4-51  </a:t>
            </a:r>
            <a:r>
              <a:rPr lang="zh-CN" altLang="en-US" dirty="0">
                <a:latin typeface="宋体" panose="02010600030101010101" pitchFamily="2" charset="-122"/>
                <a:sym typeface="+mn-ea"/>
              </a:rPr>
              <a:t>循环前缀的加入</a:t>
            </a:r>
            <a:endParaRPr lang="zh-CN" altLang="zh-CN"/>
          </a:p>
        </p:txBody>
      </p:sp>
      <p:pic>
        <p:nvPicPr>
          <p:cNvPr id="178179" name="Picture 7" descr="4-51"/>
          <p:cNvPicPr>
            <a:picLocks noChangeAspect="1"/>
          </p:cNvPicPr>
          <p:nvPr/>
        </p:nvPicPr>
        <p:blipFill>
          <a:blip r:embed="rId2"/>
          <a:stretch>
            <a:fillRect/>
          </a:stretch>
        </p:blipFill>
        <p:spPr>
          <a:xfrm>
            <a:off x="1714500" y="2609850"/>
            <a:ext cx="5715000" cy="1638300"/>
          </a:xfrm>
          <a:prstGeom prst="rect">
            <a:avLst/>
          </a:prstGeom>
          <a:noFill/>
          <a:ln w="9525">
            <a:noFill/>
          </a:ln>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zh-CN" altLang="zh-CN"/>
              <a:t/>
            </a:r>
            <a:br>
              <a:rPr lang="zh-CN" altLang="zh-CN"/>
            </a:br>
            <a:r>
              <a:rPr lang="en-US" altLang="zh-CN" b="1" dirty="0">
                <a:latin typeface="宋体" panose="02010600030101010101" pitchFamily="2" charset="-122"/>
                <a:sym typeface="+mn-ea"/>
              </a:rPr>
              <a:t>4.5.4 OFDM</a:t>
            </a:r>
            <a:r>
              <a:rPr lang="zh-CN" altLang="en-US" b="1" dirty="0">
                <a:latin typeface="宋体" panose="02010600030101010101" pitchFamily="2" charset="-122"/>
                <a:sym typeface="+mn-ea"/>
              </a:rPr>
              <a:t>的特点</a:t>
            </a:r>
            <a:r>
              <a:rPr lang="zh-CN" altLang="en-US" b="1" dirty="0">
                <a:latin typeface="宋体" panose="02010600030101010101" pitchFamily="2" charset="-122"/>
              </a:rPr>
              <a:t/>
            </a:r>
            <a:br>
              <a:rPr lang="zh-CN" altLang="en-US" b="1" dirty="0">
                <a:latin typeface="宋体" panose="02010600030101010101" pitchFamily="2" charset="-122"/>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系统具有以下优点：</a:t>
            </a:r>
            <a:r>
              <a:rPr lang="zh-CN" altLang="en-US" dirty="0">
                <a:latin typeface="宋体" panose="02010600030101010101" pitchFamily="2" charset="-122"/>
              </a:rPr>
              <a:t/>
            </a:r>
            <a:br>
              <a:rPr lang="zh-CN" altLang="en-US" dirty="0">
                <a:latin typeface="宋体" panose="02010600030101010101" pitchFamily="2" charset="-122"/>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高速率数据流通过串</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并转换，使得每个子载波上的数据符号持续长度相对增加，从而有效地减少了无线信道的时间弥散所带来的符号间干扰</a:t>
            </a:r>
            <a:r>
              <a:rPr lang="en-US" altLang="zh-CN" dirty="0">
                <a:latin typeface="宋体" panose="02010600030101010101" pitchFamily="2" charset="-122"/>
                <a:sym typeface="+mn-ea"/>
              </a:rPr>
              <a:t>(InterSymbolInterfe</a:t>
            </a:r>
            <a:r>
              <a:rPr lang="en-US" altLang="zh-CN" dirty="0">
                <a:latin typeface="Times New Roman" panose="02020603050405020304" pitchFamily="18" charset="0"/>
                <a:sym typeface="+mn-ea"/>
              </a:rPr>
              <a:t>rence</a:t>
            </a:r>
            <a:r>
              <a:rPr lang="zh-CN" altLang="en-US" dirty="0">
                <a:latin typeface="宋体" panose="02010600030101010101" pitchFamily="2" charset="-122"/>
                <a:sym typeface="+mn-ea"/>
              </a:rPr>
              <a:t>，</a:t>
            </a:r>
            <a:r>
              <a:rPr lang="en-US" altLang="zh-CN" dirty="0">
                <a:latin typeface="Times New Roman" panose="02020603050405020304" pitchFamily="18" charset="0"/>
                <a:sym typeface="+mn-ea"/>
              </a:rPr>
              <a:t>ISI)</a:t>
            </a:r>
            <a:r>
              <a:rPr lang="zh-CN" altLang="en-US" dirty="0">
                <a:latin typeface="宋体" panose="02010600030101010101" pitchFamily="2" charset="-122"/>
                <a:sym typeface="+mn-ea"/>
              </a:rPr>
              <a:t>，这样就减小了接收机内均衡的复杂度。</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376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宋体" panose="02010600030101010101" pitchFamily="2" charset="-122"/>
                <a:sym typeface="+mn-ea"/>
              </a:rPr>
              <a:t>(2)</a:t>
            </a:r>
            <a:r>
              <a:rPr lang="zh-CN" altLang="en-US" dirty="0">
                <a:latin typeface="宋体" panose="02010600030101010101" pitchFamily="2" charset="-122"/>
                <a:sym typeface="+mn-ea"/>
              </a:rPr>
              <a:t>传统的频分多路传输方法，将频带分为若干个不相交的子频带来传输并行数据流，子信道之间要保留足够的保护频带。而</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系统由于各个子载波之间存在正交性，允许子信道的频谱相互重叠，因此与常规的频分复用系统相比，</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系统可以最大限度地利用频谱资源。当子载波个数很大时，系统的频谱利用率趋于</a:t>
            </a:r>
            <a:r>
              <a:rPr lang="en-US" altLang="zh-CN" dirty="0">
                <a:latin typeface="Times New Roman" panose="02020603050405020304" pitchFamily="18" charset="0"/>
                <a:sym typeface="+mn-ea"/>
              </a:rPr>
              <a:t>2Baud</a:t>
            </a:r>
            <a:r>
              <a:rPr lang="zh-CN" altLang="en-US" dirty="0">
                <a:latin typeface="宋体" panose="02010600030101010101" pitchFamily="2" charset="-122"/>
                <a:sym typeface="+mn-ea"/>
              </a:rPr>
              <a:t>／</a:t>
            </a:r>
            <a:r>
              <a:rPr lang="en-US" altLang="zh-CN" dirty="0">
                <a:latin typeface="Times New Roman" panose="02020603050405020304" pitchFamily="18" charset="0"/>
                <a:sym typeface="+mn-ea"/>
              </a:rPr>
              <a:t>Hz</a:t>
            </a:r>
            <a:r>
              <a:rPr lang="zh-CN" altLang="en-US" dirty="0">
                <a:latin typeface="宋体" panose="02010600030101010101" pitchFamily="2" charset="-122"/>
                <a:sym typeface="+mn-ea"/>
              </a:rPr>
              <a:t>。</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386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宋体" panose="02010600030101010101" pitchFamily="2" charset="-122"/>
                <a:sym typeface="+mn-ea"/>
              </a:rPr>
              <a:t>(3)</a:t>
            </a:r>
            <a:r>
              <a:rPr lang="zh-CN" altLang="en-US" dirty="0">
                <a:latin typeface="宋体" panose="02010600030101010101" pitchFamily="2" charset="-122"/>
                <a:sym typeface="+mn-ea"/>
              </a:rPr>
              <a:t>各个子信道中的正交调制和解调可以通过采用反离散傅里叶变换</a:t>
            </a:r>
            <a:r>
              <a:rPr lang="en-US" altLang="zh-CN" dirty="0">
                <a:latin typeface="宋体" panose="02010600030101010101" pitchFamily="2" charset="-122"/>
                <a:sym typeface="+mn-ea"/>
              </a:rPr>
              <a:t>(IDFT)</a:t>
            </a:r>
            <a:r>
              <a:rPr lang="zh-CN" altLang="en-US" dirty="0">
                <a:latin typeface="宋体" panose="02010600030101010101" pitchFamily="2" charset="-122"/>
                <a:sym typeface="+mn-ea"/>
              </a:rPr>
              <a:t>和离散傅里叶变换</a:t>
            </a:r>
            <a:r>
              <a:rPr lang="en-US" altLang="zh-CN" dirty="0">
                <a:latin typeface="宋体" panose="02010600030101010101" pitchFamily="2" charset="-122"/>
                <a:sym typeface="+mn-ea"/>
              </a:rPr>
              <a:t>(DFT)</a:t>
            </a:r>
            <a:r>
              <a:rPr lang="zh-CN" altLang="en-US" dirty="0">
                <a:latin typeface="宋体" panose="02010600030101010101" pitchFamily="2" charset="-122"/>
                <a:sym typeface="+mn-ea"/>
              </a:rPr>
              <a:t>的方法来实现。对于子载波数目较大的系统，可以通过采用快速傅里叶变换</a:t>
            </a:r>
            <a:r>
              <a:rPr lang="en-US" altLang="zh-CN" dirty="0">
                <a:latin typeface="宋体" panose="02010600030101010101" pitchFamily="2" charset="-122"/>
                <a:sym typeface="+mn-ea"/>
              </a:rPr>
              <a:t>(FFT)</a:t>
            </a:r>
            <a:r>
              <a:rPr lang="zh-CN" altLang="en-US" dirty="0">
                <a:latin typeface="宋体" panose="02010600030101010101" pitchFamily="2" charset="-122"/>
                <a:sym typeface="+mn-ea"/>
              </a:rPr>
              <a:t>来实现。而随着大规模集成电路技术与</a:t>
            </a:r>
            <a:r>
              <a:rPr lang="en-US" altLang="zh-CN" dirty="0">
                <a:latin typeface="宋体" panose="02010600030101010101" pitchFamily="2" charset="-122"/>
                <a:sym typeface="+mn-ea"/>
              </a:rPr>
              <a:t>DSP</a:t>
            </a:r>
            <a:r>
              <a:rPr lang="zh-CN" altLang="en-US" dirty="0">
                <a:latin typeface="宋体" panose="02010600030101010101" pitchFamily="2" charset="-122"/>
                <a:sym typeface="+mn-ea"/>
              </a:rPr>
              <a:t>技术的发展，</a:t>
            </a:r>
            <a:r>
              <a:rPr lang="en-US" altLang="zh-CN" dirty="0">
                <a:latin typeface="宋体" panose="02010600030101010101" pitchFamily="2" charset="-122"/>
                <a:sym typeface="+mn-ea"/>
              </a:rPr>
              <a:t>IFFT</a:t>
            </a:r>
            <a:r>
              <a:rPr lang="zh-CN" altLang="en-US" dirty="0">
                <a:latin typeface="宋体" panose="02010600030101010101" pitchFamily="2" charset="-122"/>
                <a:sym typeface="+mn-ea"/>
              </a:rPr>
              <a:t>与</a:t>
            </a:r>
            <a:r>
              <a:rPr lang="en-US" altLang="zh-CN" dirty="0">
                <a:latin typeface="宋体" panose="02010600030101010101" pitchFamily="2" charset="-122"/>
                <a:sym typeface="+mn-ea"/>
              </a:rPr>
              <a:t>FFT</a:t>
            </a:r>
            <a:r>
              <a:rPr lang="zh-CN" altLang="en-US" dirty="0">
                <a:latin typeface="宋体" panose="02010600030101010101" pitchFamily="2" charset="-122"/>
                <a:sym typeface="+mn-ea"/>
              </a:rPr>
              <a:t>都是非常容易实现的。</a:t>
            </a:r>
            <a:r>
              <a:rPr lang="zh-CN" altLang="en-US" dirty="0">
                <a:latin typeface="宋体" panose="02010600030101010101" pitchFamily="2" charset="-122"/>
              </a:rPr>
              <a:t/>
            </a:r>
            <a:br>
              <a:rPr lang="zh-CN" altLang="en-US" dirty="0">
                <a:latin typeface="宋体" panose="02010600030101010101" pitchFamily="2" charset="-122"/>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(4)</a:t>
            </a:r>
            <a:r>
              <a:rPr lang="zh-CN" altLang="en-US" dirty="0">
                <a:latin typeface="宋体" panose="02010600030101010101" pitchFamily="2" charset="-122"/>
                <a:sym typeface="+mn-ea"/>
              </a:rPr>
              <a:t>无线数据业务一般存在非对称性，即下行链路中传输的数据量要大于上行链路中的数据传输量，这就要求物理层支持非对称高速率数据传输。</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系统可以通过使用不同数量的子信道来实现上行和下行链路中不同的传输速率。</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396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宋体" panose="02010600030101010101" pitchFamily="2" charset="-122"/>
                <a:sym typeface="+mn-ea"/>
              </a:rPr>
              <a:t>(5)OFDM</a:t>
            </a:r>
            <a:r>
              <a:rPr lang="zh-CN" altLang="en-US" dirty="0">
                <a:latin typeface="宋体" panose="02010600030101010101" pitchFamily="2" charset="-122"/>
                <a:sym typeface="+mn-ea"/>
              </a:rPr>
              <a:t>可以容易地与其他多种接入方式结合使用，构成各种系统，其中包括多载波码分多址</a:t>
            </a:r>
            <a:r>
              <a:rPr lang="en-US" altLang="zh-CN" dirty="0">
                <a:latin typeface="宋体" panose="02010600030101010101" pitchFamily="2" charset="-122"/>
                <a:sym typeface="+mn-ea"/>
              </a:rPr>
              <a:t>MC-CDMA</a:t>
            </a:r>
            <a:r>
              <a:rPr lang="zh-CN" altLang="en-US" dirty="0">
                <a:latin typeface="宋体" panose="02010600030101010101" pitchFamily="2" charset="-122"/>
                <a:sym typeface="+mn-ea"/>
              </a:rPr>
              <a:t>、跳频</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以及</a:t>
            </a:r>
            <a:r>
              <a:rPr lang="en-US" altLang="zh-CN" dirty="0">
                <a:latin typeface="宋体" panose="02010600030101010101" pitchFamily="2" charset="-122"/>
                <a:sym typeface="+mn-ea"/>
              </a:rPr>
              <a:t>OFDM-TDMA</a:t>
            </a:r>
            <a:r>
              <a:rPr lang="zh-CN" altLang="en-US" dirty="0">
                <a:latin typeface="宋体" panose="02010600030101010101" pitchFamily="2" charset="-122"/>
                <a:sym typeface="+mn-ea"/>
              </a:rPr>
              <a:t>等等，使得多个用户可以同时利用</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技术进行信息的传输。</a:t>
            </a:r>
            <a:r>
              <a:rPr lang="zh-CN" altLang="en-US" dirty="0">
                <a:latin typeface="宋体" panose="02010600030101010101" pitchFamily="2" charset="-122"/>
              </a:rPr>
              <a:t/>
            </a:r>
            <a:br>
              <a:rPr lang="zh-CN" altLang="en-US" dirty="0">
                <a:latin typeface="宋体" panose="02010600030101010101" pitchFamily="2" charset="-122"/>
              </a:rPr>
            </a:br>
            <a:endParaRPr lang="zh-CN" altLang="zh-CN"/>
          </a:p>
        </p:txBody>
      </p:sp>
      <p:sp>
        <p:nvSpPr>
          <p:cNvPr id="5406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zh-CN" altLang="zh-CN"/>
              <a:t/>
            </a:r>
            <a:br>
              <a:rPr lang="zh-CN" altLang="zh-CN"/>
            </a:br>
            <a:r>
              <a:rPr lang="en-US" altLang="zh-CN" b="1" dirty="0">
                <a:latin typeface="宋体" panose="02010600030101010101" pitchFamily="2" charset="-122"/>
                <a:sym typeface="+mn-ea"/>
              </a:rPr>
              <a:t>4.2.2  </a:t>
            </a:r>
            <a:r>
              <a:rPr lang="zh-CN" altLang="en-US" b="1" dirty="0">
                <a:latin typeface="宋体" panose="02010600030101010101" pitchFamily="2" charset="-122"/>
                <a:sym typeface="+mn-ea"/>
              </a:rPr>
              <a:t>差分移相键控</a:t>
            </a:r>
            <a:r>
              <a:rPr lang="en-US" altLang="zh-CN" b="1" dirty="0">
                <a:latin typeface="宋体" panose="02010600030101010101" pitchFamily="2" charset="-122"/>
                <a:sym typeface="+mn-ea"/>
              </a:rPr>
              <a:t>(DPSK)</a:t>
            </a:r>
            <a:r>
              <a:rPr lang="en-US" altLang="zh-CN" b="1" dirty="0">
                <a:latin typeface="宋体" panose="02010600030101010101" pitchFamily="2" charset="-122"/>
              </a:rPr>
              <a:t/>
            </a:r>
            <a:br>
              <a:rPr lang="en-US" altLang="zh-CN" b="1" dirty="0">
                <a:latin typeface="宋体" panose="02010600030101010101" pitchFamily="2" charset="-122"/>
              </a:rPr>
            </a:br>
            <a:r>
              <a:rPr lang="en-US" altLang="zh-CN" dirty="0">
                <a:latin typeface="宋体" panose="02010600030101010101" pitchFamily="2" charset="-122"/>
                <a:sym typeface="+mn-ea"/>
              </a:rPr>
              <a:t>    DPSK</a:t>
            </a:r>
            <a:r>
              <a:rPr lang="zh-CN" altLang="en-US" dirty="0">
                <a:latin typeface="宋体" panose="02010600030101010101" pitchFamily="2" charset="-122"/>
                <a:sym typeface="+mn-ea"/>
              </a:rPr>
              <a:t>避免了接收机需要相干参考信号。这在非相干接收机中比较容易实现，且价格低廉，因而广泛应用于无线通信系统。</a:t>
            </a:r>
            <a:r>
              <a:rPr lang="en-US" altLang="zh-CN" dirty="0">
                <a:latin typeface="Times New Roman" panose="02020603050405020304" pitchFamily="18" charset="0"/>
                <a:sym typeface="+mn-ea"/>
              </a:rPr>
              <a:t>DPSK</a:t>
            </a:r>
            <a:r>
              <a:rPr lang="zh-CN" altLang="en-US" dirty="0">
                <a:latin typeface="宋体" panose="02010600030101010101" pitchFamily="2" charset="-122"/>
                <a:sym typeface="+mn-ea"/>
              </a:rPr>
              <a:t>调制器框图如图</a:t>
            </a:r>
            <a:r>
              <a:rPr lang="en-US" altLang="zh-CN" dirty="0">
                <a:latin typeface="Times New Roman" panose="02020603050405020304" pitchFamily="18" charset="0"/>
                <a:sym typeface="+mn-ea"/>
              </a:rPr>
              <a:t>4-2</a:t>
            </a:r>
            <a:r>
              <a:rPr lang="zh-CN" altLang="en-US" dirty="0">
                <a:latin typeface="宋体" panose="02010600030101010101" pitchFamily="2" charset="-122"/>
                <a:sym typeface="+mn-ea"/>
              </a:rPr>
              <a:t>所示。图中有</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380931" name="Rectangle 3"/>
          <p:cNvSpPr>
            <a:spLocks noGrp="1" noChangeArrowheads="1"/>
          </p:cNvSpPr>
          <p:nvPr>
            <p:ph type="body" idx="1"/>
          </p:nvPr>
        </p:nvSpPr>
        <p:spPr/>
        <p:txBody>
          <a:bodyPr/>
          <a:lstStyle/>
          <a:p>
            <a:endParaRPr lang="zh-CN" altLang="zh-CN"/>
          </a:p>
        </p:txBody>
      </p:sp>
      <p:graphicFrame>
        <p:nvGraphicFramePr>
          <p:cNvPr id="17410" name="Object 6"/>
          <p:cNvGraphicFramePr>
            <a:graphicFrameLocks noChangeAspect="1"/>
          </p:cNvGraphicFramePr>
          <p:nvPr/>
        </p:nvGraphicFramePr>
        <p:xfrm>
          <a:off x="3276600" y="3581400"/>
          <a:ext cx="2590800" cy="739775"/>
        </p:xfrm>
        <a:graphic>
          <a:graphicData uri="http://schemas.openxmlformats.org/presentationml/2006/ole">
            <mc:AlternateContent xmlns:mc="http://schemas.openxmlformats.org/markup-compatibility/2006">
              <mc:Choice xmlns:v="urn:schemas-microsoft-com:vml" Requires="v">
                <p:oleObj spid="_x0000_s9219" r:id="rId3" imgW="888365" imgH="254000" progId="Equation.3">
                  <p:embed/>
                </p:oleObj>
              </mc:Choice>
              <mc:Fallback>
                <p:oleObj r:id="rId3" imgW="888365" imgH="254000" progId="Equation.3">
                  <p:embed/>
                  <p:pic>
                    <p:nvPicPr>
                      <p:cNvPr id="0" name="图片 3082"/>
                      <p:cNvPicPr/>
                      <p:nvPr/>
                    </p:nvPicPr>
                    <p:blipFill>
                      <a:blip r:embed="rId4"/>
                      <a:stretch>
                        <a:fillRect/>
                      </a:stretch>
                    </p:blipFill>
                    <p:spPr>
                      <a:xfrm>
                        <a:off x="3276600" y="3581400"/>
                        <a:ext cx="2590800" cy="739775"/>
                      </a:xfrm>
                      <a:prstGeom prst="rect">
                        <a:avLst/>
                      </a:prstGeom>
                      <a:noFill/>
                      <a:ln w="38100">
                        <a:noFill/>
                        <a:miter/>
                      </a:ln>
                    </p:spPr>
                  </p:pic>
                </p:oleObj>
              </mc:Fallback>
            </mc:AlternateContent>
          </a:graphicData>
        </a:graphic>
      </p:graphicFrame>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但是</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系统内由于存在有多个正交的子载波，而且其输出信号是多个子信道的叠加，因此与单载波系统相比，存在以下缺点：</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易受频率偏差的影响。由于子信道的频谱相互覆盖，这就对它们之间的正交性提出了严格的要求。由于无线信道的时变性，在传输过程中出现无线信号的频谱偏移，或发射机与接收机本地振荡器之间存在的频率偏差，都会使</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系统子载波之间的正交性遭到破坏，导致子信道的信号相互干扰</a:t>
            </a:r>
            <a:r>
              <a:rPr lang="en-US" altLang="zh-CN" dirty="0">
                <a:latin typeface="宋体" panose="02010600030101010101" pitchFamily="2" charset="-122"/>
                <a:sym typeface="+mn-ea"/>
              </a:rPr>
              <a:t>(ISI)</a:t>
            </a:r>
            <a:r>
              <a:rPr lang="zh-CN" altLang="en-US" dirty="0">
                <a:latin typeface="宋体" panose="02010600030101010101" pitchFamily="2" charset="-122"/>
                <a:sym typeface="+mn-ea"/>
              </a:rPr>
              <a:t>。这种对频率偏差的敏感是</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系统的主要缺点之一。</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416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宋体" panose="02010600030101010101" pitchFamily="2" charset="-122"/>
                <a:sym typeface="+mn-ea"/>
              </a:rPr>
              <a:t>(2)</a:t>
            </a:r>
            <a:r>
              <a:rPr lang="zh-CN" altLang="en-US" dirty="0">
                <a:latin typeface="宋体" panose="02010600030101010101" pitchFamily="2" charset="-122"/>
                <a:sym typeface="+mn-ea"/>
              </a:rPr>
              <a:t>存在较高的峰值平均功率比。多载波系统的输出是多个子信道信号的叠加，因此如果多个信号的相位一致，所得到的叠加信号的瞬时功率就会远远高于信号的平均功率，导致出现较大的峰值平均功率比</a:t>
            </a:r>
            <a:r>
              <a:rPr lang="en-US" altLang="zh-CN" dirty="0">
                <a:latin typeface="宋体" panose="02010600030101010101" pitchFamily="2" charset="-122"/>
                <a:sym typeface="+mn-ea"/>
              </a:rPr>
              <a:t>(Peak-to-AveragePowerRatio</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PAPR)</a:t>
            </a:r>
            <a:r>
              <a:rPr lang="zh-CN" altLang="en-US" dirty="0">
                <a:latin typeface="宋体" panose="02010600030101010101" pitchFamily="2" charset="-122"/>
                <a:sym typeface="+mn-ea"/>
              </a:rPr>
              <a:t>，可能带来信号畸变，使信号的频谱发生变化，从而导致各个子信道间的正交性遭到破坏，产生干扰，使系统的性能恶化，这就对发射机内功率放大器提出了很高的要求。</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427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514350" y="408940"/>
            <a:ext cx="8115300" cy="5638800"/>
          </a:xfrm>
        </p:spPr>
        <p:txBody>
          <a:bodyPr/>
          <a:lstStyle/>
          <a:p>
            <a:pPr eaLnBrk="1" latinLnBrk="0" hangingPunct="1">
              <a:lnSpc>
                <a:spcPct val="115000"/>
              </a:lnSpc>
            </a:pPr>
            <a:r>
              <a:rPr lang="zh-CN" altLang="zh-CN"/>
              <a:t/>
            </a:r>
            <a:br>
              <a:rPr lang="zh-CN" altLang="zh-CN"/>
            </a:br>
            <a:r>
              <a:rPr lang="en-US" altLang="zh-CN" b="1" dirty="0">
                <a:latin typeface="宋体" panose="02010600030101010101" pitchFamily="2" charset="-122"/>
                <a:sym typeface="+mn-ea"/>
              </a:rPr>
              <a:t>4.5.5 OFDM</a:t>
            </a:r>
            <a:r>
              <a:rPr lang="zh-CN" altLang="en-US" b="1" dirty="0">
                <a:latin typeface="宋体" panose="02010600030101010101" pitchFamily="2" charset="-122"/>
                <a:sym typeface="+mn-ea"/>
              </a:rPr>
              <a:t>系统关键技术</a:t>
            </a:r>
            <a:r>
              <a:rPr lang="zh-CN" altLang="en-US" b="1" dirty="0">
                <a:latin typeface="宋体" panose="02010600030101010101" pitchFamily="2" charset="-122"/>
              </a:rPr>
              <a:t/>
            </a:r>
            <a:br>
              <a:rPr lang="zh-CN" altLang="en-US" b="1" dirty="0">
                <a:latin typeface="宋体" panose="02010600030101010101" pitchFamily="2" charset="-122"/>
              </a:rPr>
            </a:br>
            <a:r>
              <a:rPr lang="zh-CN" altLang="en-US" b="1" dirty="0">
                <a:latin typeface="宋体" panose="02010600030101010101" pitchFamily="2" charset="-122"/>
                <a:sym typeface="+mn-ea"/>
              </a:rPr>
              <a:t>　　</a:t>
            </a:r>
            <a:r>
              <a:rPr lang="en-US" altLang="zh-CN" b="1" dirty="0">
                <a:latin typeface="宋体" panose="02010600030101010101" pitchFamily="2" charset="-122"/>
                <a:sym typeface="+mn-ea"/>
              </a:rPr>
              <a:t>1.</a:t>
            </a:r>
            <a:r>
              <a:rPr lang="zh-CN" altLang="en-US" b="1" dirty="0">
                <a:latin typeface="宋体" panose="02010600030101010101" pitchFamily="2" charset="-122"/>
                <a:sym typeface="+mn-ea"/>
              </a:rPr>
              <a:t>时域和频域同步</a:t>
            </a:r>
            <a:r>
              <a:rPr lang="zh-CN" altLang="en-US" dirty="0">
                <a:latin typeface="宋体" panose="02010600030101010101" pitchFamily="2" charset="-122"/>
              </a:rPr>
              <a:t/>
            </a:r>
            <a:br>
              <a:rPr lang="zh-CN" altLang="en-US" dirty="0">
                <a:latin typeface="宋体" panose="02010600030101010101" pitchFamily="2" charset="-122"/>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系统对定时和频率偏移敏感，特别是实际应用中可能与</a:t>
            </a:r>
            <a:r>
              <a:rPr lang="en-US" altLang="zh-CN" dirty="0">
                <a:latin typeface="宋体" panose="02010600030101010101" pitchFamily="2" charset="-122"/>
                <a:sym typeface="+mn-ea"/>
              </a:rPr>
              <a:t>FDMA</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TDMA</a:t>
            </a:r>
            <a:r>
              <a:rPr lang="zh-CN" altLang="en-US" dirty="0">
                <a:latin typeface="宋体" panose="02010600030101010101" pitchFamily="2" charset="-122"/>
                <a:sym typeface="+mn-ea"/>
              </a:rPr>
              <a:t>和</a:t>
            </a:r>
            <a:r>
              <a:rPr lang="en-US" altLang="zh-CN" dirty="0">
                <a:latin typeface="宋体" panose="02010600030101010101" pitchFamily="2" charset="-122"/>
                <a:sym typeface="+mn-ea"/>
              </a:rPr>
              <a:t>CDMA</a:t>
            </a:r>
            <a:r>
              <a:rPr lang="zh-CN" altLang="en-US" dirty="0">
                <a:latin typeface="宋体" panose="02010600030101010101" pitchFamily="2" charset="-122"/>
                <a:sym typeface="+mn-ea"/>
              </a:rPr>
              <a:t>等多址方式结合使用时，时域和频域同步显得尤为重要。与其他数字通信系统一样，同步分为捕获和跟踪两个阶段。在下行链路中，基站向各个移动终端广播式发送同步信号，所以，下行链路同步相对简单，较易实现。在上行链路中，来自不同移动终端的信号必须同步到达基站，才能保证子载波间的正交性。基站根据各移动终端发来的子载波携带的信息进行时域和频域同步信息的提取，再由基站发回移动终端，以便让移动终端进行同步。具体实现时，同步可以分别在时域或频域进行，也可以时、频域同步同时进行。</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437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宋体" panose="02010600030101010101" pitchFamily="2" charset="-122"/>
                <a:sym typeface="+mn-ea"/>
              </a:rPr>
              <a:t>2.</a:t>
            </a:r>
            <a:r>
              <a:rPr lang="zh-CN" altLang="en-US" b="1" dirty="0">
                <a:latin typeface="宋体" panose="02010600030101010101" pitchFamily="2" charset="-122"/>
                <a:sym typeface="+mn-ea"/>
              </a:rPr>
              <a:t>信道估计</a:t>
            </a:r>
            <a:r>
              <a:rPr lang="zh-CN" altLang="en-US" b="1" dirty="0">
                <a:latin typeface="宋体" panose="02010600030101010101" pitchFamily="2" charset="-122"/>
              </a:rPr>
              <a:t/>
            </a:r>
            <a:br>
              <a:rPr lang="zh-CN" altLang="en-US" b="1" dirty="0">
                <a:latin typeface="宋体" panose="02010600030101010101" pitchFamily="2" charset="-122"/>
              </a:rPr>
            </a:br>
            <a:r>
              <a:rPr lang="zh-CN" altLang="en-US" dirty="0">
                <a:latin typeface="宋体" panose="02010600030101010101" pitchFamily="2" charset="-122"/>
                <a:sym typeface="+mn-ea"/>
              </a:rPr>
              <a:t>　　在</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系统中，信道估计器的设计主要有两个问题。一是导频信息的选择，由于无线信道常常是衰落信道，需要不断对信道进行跟踪，因此导频信息也必须不断地传送。二是既有较低的复杂度又有良好的导频跟踪能力的信道估计器的设计。在实际设计中，导频信息的选择和最佳估计器的设计通常又是相互关联的，因为估计器的性能与导频信息的传输方式有关。</a:t>
            </a:r>
            <a:r>
              <a:rPr lang="zh-CN" altLang="en-US" dirty="0">
                <a:latin typeface="Times New Roman" panose="02020603050405020304" pitchFamily="18" charset="0"/>
                <a:sym typeface="+mn-ea"/>
              </a:rPr>
              <a:t> </a:t>
            </a:r>
            <a:endParaRPr lang="zh-CN" altLang="zh-CN"/>
          </a:p>
        </p:txBody>
      </p:sp>
      <p:sp>
        <p:nvSpPr>
          <p:cNvPr id="5447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en-US" altLang="zh-CN" b="1" dirty="0">
                <a:latin typeface="宋体" panose="02010600030101010101" pitchFamily="2" charset="-122"/>
                <a:sym typeface="+mn-ea"/>
              </a:rPr>
              <a:t>3.</a:t>
            </a:r>
            <a:r>
              <a:rPr lang="zh-CN" altLang="en-US" b="1" dirty="0">
                <a:latin typeface="宋体" panose="02010600030101010101" pitchFamily="2" charset="-122"/>
                <a:sym typeface="+mn-ea"/>
              </a:rPr>
              <a:t>信道编码和交织</a:t>
            </a:r>
            <a:r>
              <a:rPr lang="zh-CN" altLang="en-US" b="1" dirty="0">
                <a:latin typeface="宋体" panose="02010600030101010101" pitchFamily="2" charset="-122"/>
              </a:rPr>
              <a:t/>
            </a:r>
            <a:br>
              <a:rPr lang="zh-CN" altLang="en-US" b="1" dirty="0">
                <a:latin typeface="宋体" panose="02010600030101010101" pitchFamily="2" charset="-122"/>
              </a:rPr>
            </a:br>
            <a:r>
              <a:rPr lang="zh-CN" altLang="en-US" dirty="0">
                <a:latin typeface="宋体" panose="02010600030101010101" pitchFamily="2" charset="-122"/>
                <a:sym typeface="+mn-ea"/>
              </a:rPr>
              <a:t>　　为了提高数字通信系统性能，信道编码和交织是通常采用的方法。对于衰落信道中的随机错误，可以采用信道编码；对于衰落信道中的突发错误，可以采用交织。实际应用中，通常同时采用信道编码和交织，进一步改善整个系统的性能。在</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系统中，如果信道频域特性比较平缓，均衡是无法再利用信道的分集特性来改善系统性能的，因为</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系统自身具有利用信道分集特性的能力，一般的信道特性信息已经被</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这种调制方式本身所利用了。但是，</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系统的结构却为在子载波间进行编码提供了机会，形成编码</a:t>
            </a:r>
            <a:r>
              <a:rPr lang="en-US" altLang="zh-CN" dirty="0">
                <a:latin typeface="宋体" panose="02010600030101010101" pitchFamily="2" charset="-122"/>
                <a:sym typeface="+mn-ea"/>
              </a:rPr>
              <a:t>OFDM(COFDM)</a:t>
            </a:r>
            <a:r>
              <a:rPr lang="zh-CN" altLang="en-US" dirty="0">
                <a:latin typeface="宋体" panose="02010600030101010101" pitchFamily="2" charset="-122"/>
                <a:sym typeface="+mn-ea"/>
              </a:rPr>
              <a:t>方式。编码可以采用各种码，如分组码、卷积码等，卷积码的效果要比分组码好。</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457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宋体" panose="02010600030101010101" pitchFamily="2" charset="-122"/>
                <a:sym typeface="+mn-ea"/>
              </a:rPr>
              <a:t>4.</a:t>
            </a:r>
            <a:r>
              <a:rPr lang="zh-CN" altLang="en-US" b="1" dirty="0">
                <a:latin typeface="宋体" panose="02010600030101010101" pitchFamily="2" charset="-122"/>
                <a:sym typeface="+mn-ea"/>
              </a:rPr>
              <a:t>降低峰均功率比</a:t>
            </a:r>
            <a:r>
              <a:rPr lang="zh-CN" altLang="en-US" b="1" dirty="0">
                <a:latin typeface="宋体" panose="02010600030101010101" pitchFamily="2" charset="-122"/>
              </a:rPr>
              <a:t/>
            </a:r>
            <a:br>
              <a:rPr lang="zh-CN" altLang="en-US" b="1" dirty="0">
                <a:latin typeface="宋体" panose="02010600030101010101" pitchFamily="2" charset="-122"/>
              </a:rPr>
            </a:br>
            <a:r>
              <a:rPr lang="zh-CN" altLang="en-US" dirty="0">
                <a:latin typeface="宋体" panose="02010600030101010101" pitchFamily="2" charset="-122"/>
                <a:sym typeface="+mn-ea"/>
              </a:rPr>
              <a:t>　　由于</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信号时域上表现为</a:t>
            </a:r>
            <a:r>
              <a:rPr lang="en-US" altLang="zh-CN" i="1" dirty="0">
                <a:latin typeface="宋体" panose="02010600030101010101" pitchFamily="2" charset="-122"/>
                <a:sym typeface="+mn-ea"/>
              </a:rPr>
              <a:t>n</a:t>
            </a:r>
            <a:r>
              <a:rPr lang="zh-CN" altLang="en-US" dirty="0">
                <a:latin typeface="宋体" panose="02010600030101010101" pitchFamily="2" charset="-122"/>
                <a:sym typeface="+mn-ea"/>
              </a:rPr>
              <a:t>个正交子载波信号的叠加，当这</a:t>
            </a:r>
            <a:r>
              <a:rPr lang="en-US" altLang="zh-CN" dirty="0">
                <a:latin typeface="宋体" panose="02010600030101010101" pitchFamily="2" charset="-122"/>
                <a:sym typeface="+mn-ea"/>
              </a:rPr>
              <a:t>n</a:t>
            </a:r>
            <a:r>
              <a:rPr lang="zh-CN" altLang="en-US" dirty="0">
                <a:latin typeface="宋体" panose="02010600030101010101" pitchFamily="2" charset="-122"/>
                <a:sym typeface="+mn-ea"/>
              </a:rPr>
              <a:t>个信号恰好均以峰值相加时，</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信号也将产生最大峰值，该峰值功率是平均功率的</a:t>
            </a:r>
            <a:r>
              <a:rPr lang="en-US" altLang="zh-CN" i="1" dirty="0">
                <a:latin typeface="宋体" panose="02010600030101010101" pitchFamily="2" charset="-122"/>
                <a:sym typeface="+mn-ea"/>
              </a:rPr>
              <a:t>n</a:t>
            </a:r>
            <a:r>
              <a:rPr lang="zh-CN" altLang="en-US" dirty="0">
                <a:latin typeface="宋体" panose="02010600030101010101" pitchFamily="2" charset="-122"/>
                <a:sym typeface="+mn-ea"/>
              </a:rPr>
              <a:t>倍。尽管峰值功率出现的概率较低，但为了不失真地传输这些高峰均功率比的</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信号，发送端对高功率放大器</a:t>
            </a:r>
            <a:r>
              <a:rPr lang="en-US" altLang="zh-CN" dirty="0">
                <a:latin typeface="宋体" panose="02010600030101010101" pitchFamily="2" charset="-122"/>
                <a:sym typeface="+mn-ea"/>
              </a:rPr>
              <a:t>(HPA)</a:t>
            </a:r>
            <a:r>
              <a:rPr lang="zh-CN" altLang="en-US" dirty="0">
                <a:latin typeface="宋体" panose="02010600030101010101" pitchFamily="2" charset="-122"/>
                <a:sym typeface="+mn-ea"/>
              </a:rPr>
              <a:t>的线性度要求很高，且发送效率极低，接收端对前端放大器以及</a:t>
            </a:r>
            <a:r>
              <a:rPr lang="en-US" altLang="zh-CN" dirty="0">
                <a:latin typeface="宋体" panose="02010600030101010101" pitchFamily="2" charset="-122"/>
                <a:sym typeface="+mn-ea"/>
              </a:rPr>
              <a:t>A/D</a:t>
            </a:r>
            <a:r>
              <a:rPr lang="zh-CN" altLang="en-US" dirty="0">
                <a:latin typeface="宋体" panose="02010600030101010101" pitchFamily="2" charset="-122"/>
                <a:sym typeface="+mn-ea"/>
              </a:rPr>
              <a:t>变换器的线性度要求也很高。因此，高的</a:t>
            </a:r>
            <a:r>
              <a:rPr lang="en-US" altLang="zh-CN" dirty="0">
                <a:latin typeface="宋体" panose="02010600030101010101" pitchFamily="2" charset="-122"/>
                <a:sym typeface="+mn-ea"/>
              </a:rPr>
              <a:t>PAPR</a:t>
            </a:r>
            <a:r>
              <a:rPr lang="zh-CN" altLang="en-US" dirty="0">
                <a:latin typeface="宋体" panose="02010600030101010101" pitchFamily="2" charset="-122"/>
                <a:sym typeface="+mn-ea"/>
              </a:rPr>
              <a:t>使得</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系统的性能大大下降，甚至直接影响实际应用。为了解决这一问题，人们提出了基于信号畸变技术、信号扰码技术和基于信号空间扩展等降低</a:t>
            </a:r>
            <a:r>
              <a:rPr lang="en-US" altLang="zh-CN" dirty="0">
                <a:latin typeface="宋体" panose="02010600030101010101" pitchFamily="2" charset="-122"/>
                <a:sym typeface="+mn-ea"/>
              </a:rPr>
              <a:t>OFDM</a:t>
            </a:r>
            <a:r>
              <a:rPr lang="zh-CN" altLang="en-US" dirty="0">
                <a:latin typeface="宋体" panose="02010600030101010101" pitchFamily="2" charset="-122"/>
                <a:sym typeface="+mn-ea"/>
              </a:rPr>
              <a:t>系统</a:t>
            </a:r>
            <a:r>
              <a:rPr lang="en-US" altLang="zh-CN" dirty="0">
                <a:latin typeface="宋体" panose="02010600030101010101" pitchFamily="2" charset="-122"/>
                <a:sym typeface="+mn-ea"/>
              </a:rPr>
              <a:t>PAPR</a:t>
            </a:r>
            <a:r>
              <a:rPr lang="zh-CN" altLang="en-US" dirty="0">
                <a:latin typeface="宋体" panose="02010600030101010101" pitchFamily="2" charset="-122"/>
                <a:sym typeface="+mn-ea"/>
              </a:rPr>
              <a:t>的方法。</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46819"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571500" y="533400"/>
            <a:ext cx="8115300" cy="997585"/>
          </a:xfrm>
        </p:spPr>
        <p:txBody>
          <a:bodyPr/>
          <a:lstStyle/>
          <a:p>
            <a:pPr algn="ctr"/>
            <a:r>
              <a:rPr lang="zh-CN" altLang="zh-CN" b="1"/>
              <a:t/>
            </a:r>
            <a:br>
              <a:rPr lang="zh-CN" altLang="zh-CN" b="1"/>
            </a:br>
            <a:r>
              <a:rPr lang="en-US" altLang="zh-CN" b="1" dirty="0">
                <a:latin typeface="Times New Roman" panose="02020603050405020304" pitchFamily="18" charset="0"/>
                <a:sym typeface="+mn-ea"/>
              </a:rPr>
              <a:t>4.6  </a:t>
            </a:r>
            <a:r>
              <a:rPr lang="zh-CN" altLang="en-US" b="1" dirty="0">
                <a:latin typeface="Times New Roman" panose="02020603050405020304" pitchFamily="18" charset="0"/>
                <a:sym typeface="+mn-ea"/>
              </a:rPr>
              <a:t>扩频调制技术</a:t>
            </a:r>
            <a:r>
              <a:rPr lang="zh-CN" altLang="en-US" b="1" dirty="0">
                <a:latin typeface="Times New Roman" panose="02020603050405020304" pitchFamily="18" charset="0"/>
              </a:rPr>
              <a:t/>
            </a:r>
            <a:br>
              <a:rPr lang="zh-CN" altLang="en-US" b="1" dirty="0">
                <a:latin typeface="Times New Roman" panose="02020603050405020304" pitchFamily="18" charset="0"/>
              </a:rPr>
            </a:br>
            <a:endParaRPr lang="zh-CN" altLang="zh-CN" b="1"/>
          </a:p>
        </p:txBody>
      </p:sp>
      <p:sp>
        <p:nvSpPr>
          <p:cNvPr id="547843"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12470" y="1616075"/>
            <a:ext cx="8115300" cy="411670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pPr>
            <a:r>
              <a:rPr lang="zh-CN" altLang="zh-CN"/>
              <a:t/>
            </a:r>
            <a:br>
              <a:rPr lang="zh-CN" altLang="zh-CN"/>
            </a:br>
            <a:r>
              <a:rPr lang="en-US" altLang="zh-CN" b="1" dirty="0">
                <a:latin typeface="宋体" panose="02010600030101010101" pitchFamily="2" charset="-122"/>
                <a:sym typeface="+mn-ea"/>
              </a:rPr>
              <a:t>4.6.1 PN</a:t>
            </a:r>
            <a:r>
              <a:rPr lang="zh-CN" altLang="en-US" b="1" dirty="0">
                <a:latin typeface="宋体" panose="02010600030101010101" pitchFamily="2" charset="-122"/>
                <a:sym typeface="+mn-ea"/>
              </a:rPr>
              <a:t>码序列</a:t>
            </a:r>
            <a:endParaRPr lang="zh-CN" altLang="en-US" b="1" dirty="0">
              <a:latin typeface="宋体" panose="02010600030101010101" pitchFamily="2" charset="-122"/>
            </a:endParaRPr>
          </a:p>
          <a:p>
            <a:pPr algn="just" eaLnBrk="1" hangingPunct="1">
              <a:lnSpc>
                <a:spcPct val="120000"/>
              </a:lnSpc>
              <a:spcBef>
                <a:spcPct val="50000"/>
              </a:spcBef>
            </a:pPr>
            <a:r>
              <a:rPr lang="zh-CN" altLang="en-US" dirty="0">
                <a:latin typeface="宋体" panose="02010600030101010101" pitchFamily="2" charset="-122"/>
                <a:sym typeface="+mn-ea"/>
              </a:rPr>
              <a:t>    伪随机</a:t>
            </a:r>
            <a:r>
              <a:rPr lang="en-US" altLang="zh-CN" dirty="0">
                <a:latin typeface="宋体" panose="02010600030101010101" pitchFamily="2" charset="-122"/>
                <a:sym typeface="+mn-ea"/>
              </a:rPr>
              <a:t>(PseudorandomNoise</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PN)</a:t>
            </a:r>
            <a:r>
              <a:rPr lang="zh-CN" altLang="en-US" dirty="0">
                <a:latin typeface="宋体" panose="02010600030101010101" pitchFamily="2" charset="-122"/>
                <a:sym typeface="+mn-ea"/>
              </a:rPr>
              <a:t>序列在一定的周期内具有自相关特性。它的自相关特性和白噪声的自相关特性相似。虽然它是预先可知的，但性质上和那些随机序列具有相同的性质。比如，具有相同数目的</a:t>
            </a:r>
            <a:r>
              <a:rPr lang="en-US" altLang="zh-CN" dirty="0">
                <a:latin typeface="宋体" panose="02010600030101010101" pitchFamily="2" charset="-122"/>
                <a:sym typeface="+mn-ea"/>
              </a:rPr>
              <a:t>0</a:t>
            </a:r>
            <a:r>
              <a:rPr lang="zh-CN" altLang="en-US" dirty="0">
                <a:latin typeface="宋体" panose="02010600030101010101" pitchFamily="2" charset="-122"/>
                <a:sym typeface="+mn-ea"/>
              </a:rPr>
              <a:t>和</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，系列的不同部分具有很小的相关性，任何两串序列具有很小的相关性，等等。</a:t>
            </a:r>
            <a:r>
              <a:rPr lang="en-US" altLang="zh-CN" dirty="0">
                <a:latin typeface="宋体" panose="02010600030101010101" pitchFamily="2" charset="-122"/>
                <a:sym typeface="+mn-ea"/>
              </a:rPr>
              <a:t>PN</a:t>
            </a:r>
            <a:r>
              <a:rPr lang="zh-CN" altLang="en-US" dirty="0">
                <a:latin typeface="宋体" panose="02010600030101010101" pitchFamily="2" charset="-122"/>
                <a:sym typeface="+mn-ea"/>
              </a:rPr>
              <a:t>码通常是通过序列逻辑电路得到的。</a:t>
            </a:r>
            <a:endParaRPr lang="zh-CN" altLang="zh-CN"/>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一个具有反馈逻辑电路的移位寄存器设计如图</a:t>
            </a:r>
            <a:r>
              <a:rPr lang="en-US" altLang="zh-CN" dirty="0">
                <a:latin typeface="宋体" panose="02010600030101010101" pitchFamily="2" charset="-122"/>
                <a:sym typeface="+mn-ea"/>
              </a:rPr>
              <a:t>4-52</a:t>
            </a:r>
            <a:r>
              <a:rPr lang="zh-CN" altLang="en-US" dirty="0">
                <a:latin typeface="宋体" panose="02010600030101010101" pitchFamily="2" charset="-122"/>
                <a:sym typeface="+mn-ea"/>
              </a:rPr>
              <a:t>所示。二进制序列依据时钟依次通过移位寄存器，输出的各种状态进行各种组合，反馈到第</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级移位寄存器的输入作为新的初始状态。当反馈逻辑电路为异或门时，如图</a:t>
            </a:r>
            <a:r>
              <a:rPr lang="en-US" altLang="zh-CN" dirty="0">
                <a:latin typeface="宋体" panose="02010600030101010101" pitchFamily="2" charset="-122"/>
                <a:sym typeface="+mn-ea"/>
              </a:rPr>
              <a:t>4-52</a:t>
            </a:r>
            <a:r>
              <a:rPr lang="zh-CN" altLang="en-US" dirty="0">
                <a:latin typeface="宋体" panose="02010600030101010101" pitchFamily="2" charset="-122"/>
                <a:sym typeface="+mn-ea"/>
              </a:rPr>
              <a:t>所示的</a:t>
            </a:r>
            <a:r>
              <a:rPr lang="en-US" altLang="zh-CN" dirty="0">
                <a:latin typeface="宋体" panose="02010600030101010101" pitchFamily="2" charset="-122"/>
                <a:sym typeface="+mn-ea"/>
              </a:rPr>
              <a:t>PN</a:t>
            </a:r>
            <a:r>
              <a:rPr lang="zh-CN" altLang="en-US" dirty="0">
                <a:latin typeface="宋体" panose="02010600030101010101" pitchFamily="2" charset="-122"/>
                <a:sym typeface="+mn-ea"/>
              </a:rPr>
              <a:t>码产生器称为线性</a:t>
            </a:r>
            <a:r>
              <a:rPr lang="en-US" altLang="zh-CN" dirty="0">
                <a:latin typeface="宋体" panose="02010600030101010101" pitchFamily="2" charset="-122"/>
                <a:sym typeface="+mn-ea"/>
              </a:rPr>
              <a:t>PN</a:t>
            </a:r>
            <a:r>
              <a:rPr lang="zh-CN" altLang="en-US" dirty="0">
                <a:latin typeface="宋体" panose="02010600030101010101" pitchFamily="2" charset="-122"/>
                <a:sym typeface="+mn-ea"/>
              </a:rPr>
              <a:t>码产生器。</a:t>
            </a:r>
            <a:endParaRPr lang="zh-CN" altLang="zh-CN"/>
          </a:p>
        </p:txBody>
      </p:sp>
      <p:sp>
        <p:nvSpPr>
          <p:cNvPr id="5488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endParaRPr lang="zh-CN" altLang="zh-CN"/>
          </a:p>
        </p:txBody>
      </p:sp>
      <p:sp>
        <p:nvSpPr>
          <p:cNvPr id="548867"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4-52 </a:t>
            </a:r>
            <a:r>
              <a:rPr lang="en-US" altLang="zh-CN" i="1" dirty="0">
                <a:latin typeface="Times New Roman" panose="02020603050405020304" pitchFamily="18" charset="0"/>
                <a:sym typeface="+mn-ea"/>
              </a:rPr>
              <a:t>M</a:t>
            </a:r>
            <a:r>
              <a:rPr lang="zh-CN" altLang="en-US" dirty="0">
                <a:latin typeface="Times New Roman" panose="02020603050405020304" pitchFamily="18" charset="0"/>
                <a:sym typeface="+mn-ea"/>
              </a:rPr>
              <a:t>级广义反馈移位寄存器框图 </a:t>
            </a:r>
            <a:endParaRPr lang="zh-CN" altLang="en-US" dirty="0">
              <a:latin typeface="Times New Roman" panose="02020603050405020304" pitchFamily="18" charset="0"/>
            </a:endParaRPr>
          </a:p>
          <a:p>
            <a:endParaRPr lang="zh-CN" altLang="zh-CN"/>
          </a:p>
        </p:txBody>
      </p:sp>
      <p:pic>
        <p:nvPicPr>
          <p:cNvPr id="190467" name="Picture 1029" descr="4-52"/>
          <p:cNvPicPr>
            <a:picLocks noChangeAspect="1"/>
          </p:cNvPicPr>
          <p:nvPr/>
        </p:nvPicPr>
        <p:blipFill>
          <a:blip r:embed="rId2"/>
          <a:stretch>
            <a:fillRect/>
          </a:stretch>
        </p:blipFill>
        <p:spPr>
          <a:xfrm>
            <a:off x="1714500" y="2505075"/>
            <a:ext cx="5715000" cy="1847850"/>
          </a:xfrm>
          <a:prstGeom prst="rect">
            <a:avLst/>
          </a:prstGeom>
          <a:noFill/>
          <a:ln w="9525">
            <a:noFill/>
          </a:ln>
        </p:spPr>
      </p:pic>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zh-CN" altLang="zh-CN"/>
              <a:t/>
            </a:r>
            <a:br>
              <a:rPr lang="zh-CN" altLang="zh-CN"/>
            </a:br>
            <a:r>
              <a:rPr lang="en-US" altLang="zh-CN" b="1" dirty="0">
                <a:latin typeface="宋体" panose="02010600030101010101" pitchFamily="2" charset="-122"/>
                <a:sym typeface="+mn-ea"/>
              </a:rPr>
              <a:t>4.6.2 </a:t>
            </a:r>
            <a:r>
              <a:rPr lang="zh-CN" altLang="en-US" b="1" dirty="0">
                <a:latin typeface="宋体" panose="02010600030101010101" pitchFamily="2" charset="-122"/>
                <a:sym typeface="+mn-ea"/>
              </a:rPr>
              <a:t>直接序列扩频</a:t>
            </a:r>
            <a:r>
              <a:rPr lang="en-US" altLang="zh-CN" b="1" dirty="0">
                <a:latin typeface="宋体" panose="02010600030101010101" pitchFamily="2" charset="-122"/>
                <a:sym typeface="+mn-ea"/>
              </a:rPr>
              <a:t>(DS-SS)</a:t>
            </a:r>
            <a:r>
              <a:rPr lang="en-US" altLang="zh-CN" b="1" dirty="0">
                <a:latin typeface="宋体" panose="02010600030101010101" pitchFamily="2" charset="-122"/>
              </a:rPr>
              <a:t/>
            </a:r>
            <a:br>
              <a:rPr lang="en-US" altLang="zh-CN" b="1" dirty="0">
                <a:latin typeface="宋体" panose="02010600030101010101" pitchFamily="2" charset="-122"/>
              </a:rPr>
            </a:br>
            <a:r>
              <a:rPr lang="en-US" altLang="zh-CN" dirty="0">
                <a:latin typeface="宋体" panose="02010600030101010101" pitchFamily="2" charset="-122"/>
                <a:sym typeface="+mn-ea"/>
              </a:rPr>
              <a:t>    </a:t>
            </a:r>
            <a:r>
              <a:rPr lang="zh-CN" altLang="en-US" dirty="0">
                <a:latin typeface="宋体" panose="02010600030101010101" pitchFamily="2" charset="-122"/>
                <a:sym typeface="+mn-ea"/>
              </a:rPr>
              <a:t>直接序列扩频</a:t>
            </a:r>
            <a:r>
              <a:rPr lang="en-US" altLang="zh-CN" dirty="0">
                <a:latin typeface="宋体" panose="02010600030101010101" pitchFamily="2" charset="-122"/>
                <a:sym typeface="+mn-ea"/>
              </a:rPr>
              <a:t>(DS-SS)</a:t>
            </a:r>
            <a:r>
              <a:rPr lang="zh-CN" altLang="en-US" dirty="0">
                <a:latin typeface="宋体" panose="02010600030101010101" pitchFamily="2" charset="-122"/>
                <a:sym typeface="+mn-ea"/>
              </a:rPr>
              <a:t>通过直接用伪随机信号产生的随机序列对多个基带信号脉冲进行直接相乘。</a:t>
            </a:r>
            <a:r>
              <a:rPr lang="en-US" altLang="zh-CN" dirty="0">
                <a:latin typeface="宋体" panose="02010600030101010101" pitchFamily="2" charset="-122"/>
                <a:sym typeface="+mn-ea"/>
              </a:rPr>
              <a:t>PN</a:t>
            </a:r>
            <a:r>
              <a:rPr lang="zh-CN" altLang="en-US" dirty="0">
                <a:latin typeface="宋体" panose="02010600030101010101" pitchFamily="2" charset="-122"/>
                <a:sym typeface="+mn-ea"/>
              </a:rPr>
              <a:t>码中的每一个脉冲或符号位称为码片</a:t>
            </a:r>
            <a:r>
              <a:rPr lang="en-US" altLang="zh-CN" dirty="0">
                <a:latin typeface="宋体" panose="02010600030101010101" pitchFamily="2" charset="-122"/>
                <a:sym typeface="+mn-ea"/>
              </a:rPr>
              <a:t>(Chip)</a:t>
            </a:r>
            <a:r>
              <a:rPr lang="zh-CN" altLang="en-US" dirty="0">
                <a:latin typeface="宋体" panose="02010600030101010101" pitchFamily="2" charset="-122"/>
                <a:sym typeface="+mn-ea"/>
              </a:rPr>
              <a:t>。图</a:t>
            </a:r>
            <a:r>
              <a:rPr lang="en-US" altLang="zh-CN" dirty="0">
                <a:latin typeface="宋体" panose="02010600030101010101" pitchFamily="2" charset="-122"/>
                <a:sym typeface="+mn-ea"/>
              </a:rPr>
              <a:t>4-53</a:t>
            </a:r>
            <a:r>
              <a:rPr lang="zh-CN" altLang="en-US" dirty="0">
                <a:latin typeface="宋体" panose="02010600030101010101" pitchFamily="2" charset="-122"/>
                <a:sym typeface="+mn-ea"/>
              </a:rPr>
              <a:t>说明了用二进制进行调制的</a:t>
            </a:r>
            <a:r>
              <a:rPr lang="en-US" altLang="zh-CN" dirty="0">
                <a:latin typeface="宋体" panose="02010600030101010101" pitchFamily="2" charset="-122"/>
                <a:sym typeface="+mn-ea"/>
              </a:rPr>
              <a:t>DS</a:t>
            </a:r>
            <a:r>
              <a:rPr lang="zh-CN" altLang="en-US" dirty="0">
                <a:latin typeface="宋体" panose="02010600030101010101" pitchFamily="2" charset="-122"/>
                <a:sym typeface="+mn-ea"/>
              </a:rPr>
              <a:t>系统功能框图。同步数据符号位有可能是信息位也有可能是二进制编码符号位。在相位调制前进行模</a:t>
            </a:r>
            <a:r>
              <a:rPr lang="en-US" altLang="zh-CN" dirty="0">
                <a:latin typeface="Times New Roman" panose="02020603050405020304" pitchFamily="18" charset="0"/>
                <a:sym typeface="+mn-ea"/>
              </a:rPr>
              <a:t>2</a:t>
            </a:r>
            <a:r>
              <a:rPr lang="zh-CN" altLang="en-US" dirty="0">
                <a:latin typeface="宋体" panose="02010600030101010101" pitchFamily="2" charset="-122"/>
                <a:sym typeface="+mn-ea"/>
              </a:rPr>
              <a:t>运算。在接收端可能会采用相干或差分</a:t>
            </a:r>
            <a:r>
              <a:rPr lang="en-US" altLang="zh-CN" dirty="0">
                <a:latin typeface="Times New Roman" panose="02020603050405020304" pitchFamily="18" charset="0"/>
                <a:sym typeface="+mn-ea"/>
              </a:rPr>
              <a:t>PSK</a:t>
            </a:r>
            <a:r>
              <a:rPr lang="zh-CN" altLang="en-US" dirty="0">
                <a:latin typeface="宋体" panose="02010600030101010101" pitchFamily="2" charset="-122"/>
                <a:sym typeface="+mn-ea"/>
              </a:rPr>
              <a:t>解调。</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488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571500" y="533400"/>
            <a:ext cx="8115300" cy="1030605"/>
          </a:xfrm>
        </p:spPr>
        <p:txBody>
          <a:bodyPr/>
          <a:lstStyle/>
          <a:p>
            <a:pPr algn="ctr"/>
            <a:r>
              <a:rPr lang="zh-CN" altLang="zh-CN" b="1" dirty="0"/>
              <a:t/>
            </a:r>
            <a:br>
              <a:rPr lang="zh-CN" altLang="zh-CN" b="1" dirty="0"/>
            </a:br>
            <a:r>
              <a:rPr lang="en-US" altLang="zh-CN" b="1" dirty="0">
                <a:latin typeface="Times New Roman" panose="02020603050405020304" pitchFamily="18" charset="0"/>
                <a:sym typeface="+mn-ea"/>
              </a:rPr>
              <a:t>4.1  </a:t>
            </a:r>
            <a:r>
              <a:rPr lang="zh-CN" altLang="en-US" b="1" dirty="0">
                <a:latin typeface="Times New Roman" panose="02020603050405020304" pitchFamily="18" charset="0"/>
                <a:sym typeface="+mn-ea"/>
              </a:rPr>
              <a:t>引言 </a:t>
            </a:r>
            <a:r>
              <a:rPr lang="zh-CN" altLang="en-US" b="1" dirty="0">
                <a:latin typeface="Times New Roman" panose="02020603050405020304" pitchFamily="18" charset="0"/>
              </a:rPr>
              <a:t/>
            </a:r>
            <a:br>
              <a:rPr lang="zh-CN" altLang="en-US" b="1" dirty="0">
                <a:latin typeface="Times New Roman" panose="02020603050405020304" pitchFamily="18" charset="0"/>
              </a:rPr>
            </a:br>
            <a:endParaRPr lang="zh-CN" altLang="zh-CN" b="1" dirty="0"/>
          </a:p>
        </p:txBody>
      </p:sp>
      <p:sp>
        <p:nvSpPr>
          <p:cNvPr id="363523"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42315" y="1670050"/>
            <a:ext cx="8115300" cy="406336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pPr>
            <a:r>
              <a:rPr lang="zh-CN" altLang="zh-CN" dirty="0"/>
              <a:t/>
            </a:r>
            <a:br>
              <a:rPr lang="zh-CN" altLang="zh-CN" dirty="0"/>
            </a:br>
            <a:r>
              <a:rPr lang="zh-CN" altLang="zh-CN" dirty="0"/>
              <a:t>　　</a:t>
            </a:r>
            <a:r>
              <a:rPr lang="zh-CN" altLang="en-US" b="1" dirty="0">
                <a:latin typeface="Times New Roman" panose="02020603050405020304" pitchFamily="18" charset="0"/>
                <a:sym typeface="+mn-ea"/>
              </a:rPr>
              <a:t>移动通信的数字调制要求是</a:t>
            </a:r>
            <a:r>
              <a:rPr lang="en-US" altLang="zh-CN" b="1" dirty="0">
                <a:latin typeface="Times New Roman" panose="02020603050405020304" pitchFamily="18" charset="0"/>
                <a:sym typeface="+mn-ea"/>
              </a:rPr>
              <a:t>: </a:t>
            </a:r>
            <a:endParaRPr lang="en-US" altLang="zh-CN" dirty="0">
              <a:latin typeface="Times New Roman" panose="02020603050405020304" pitchFamily="18" charset="0"/>
            </a:endParaRPr>
          </a:p>
          <a:p>
            <a:pPr algn="just" eaLnBrk="1" hangingPunct="1">
              <a:lnSpc>
                <a:spcPct val="120000"/>
              </a:lnSpc>
              <a:spcBef>
                <a:spcPct val="50000"/>
              </a:spcBef>
            </a:pPr>
            <a:r>
              <a:rPr lang="en-US" altLang="zh-CN" dirty="0">
                <a:latin typeface="Times New Roman" panose="02020603050405020304" pitchFamily="18" charset="0"/>
                <a:sym typeface="+mn-ea"/>
              </a:rPr>
              <a:t>       (1) </a:t>
            </a:r>
            <a:r>
              <a:rPr lang="zh-CN" altLang="en-US" dirty="0">
                <a:latin typeface="Times New Roman" panose="02020603050405020304" pitchFamily="18" charset="0"/>
                <a:sym typeface="+mn-ea"/>
              </a:rPr>
              <a:t>必须采用抗干扰能力较强的调制方式</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采用恒包络角调制方式以抗严重的多径衰落影响</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 </a:t>
            </a:r>
            <a:endParaRPr lang="zh-CN" altLang="en-US" dirty="0">
              <a:latin typeface="Times New Roman" panose="02020603050405020304" pitchFamily="18" charset="0"/>
            </a:endParaRPr>
          </a:p>
          <a:p>
            <a:pPr algn="just" eaLnBrk="1" hangingPunct="1">
              <a:lnSpc>
                <a:spcPct val="120000"/>
              </a:lnSpc>
              <a:spcBef>
                <a:spcPct val="50000"/>
              </a:spcBef>
            </a:pPr>
            <a:r>
              <a:rPr lang="zh-CN" altLang="en-US" dirty="0">
                <a:latin typeface="Times New Roman" panose="02020603050405020304" pitchFamily="18" charset="0"/>
                <a:sym typeface="+mn-ea"/>
              </a:rPr>
              <a:t>        </a:t>
            </a:r>
            <a:endParaRPr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endParaRPr lang="zh-CN" altLang="zh-CN"/>
          </a:p>
        </p:txBody>
      </p:sp>
      <p:sp>
        <p:nvSpPr>
          <p:cNvPr id="381955" name="Rectangle 3"/>
          <p:cNvSpPr>
            <a:spLocks noGrp="1" noChangeArrowheads="1"/>
          </p:cNvSpPr>
          <p:nvPr>
            <p:ph type="body" idx="1"/>
          </p:nvPr>
        </p:nvSpPr>
        <p:spPr/>
        <p:txBody>
          <a:bodyPr/>
          <a:lstStyle/>
          <a:p>
            <a:r>
              <a:rPr lang="zh-CN" altLang="en-US" b="1" dirty="0">
                <a:latin typeface="Times New Roman" panose="02020603050405020304" pitchFamily="18" charset="0"/>
                <a:sym typeface="+mn-ea"/>
              </a:rPr>
              <a:t>图 </a:t>
            </a:r>
            <a:r>
              <a:rPr lang="en-US" altLang="zh-CN" b="1" dirty="0">
                <a:latin typeface="Times New Roman" panose="02020603050405020304" pitchFamily="18" charset="0"/>
                <a:sym typeface="+mn-ea"/>
              </a:rPr>
              <a:t>4-2  DPSK</a:t>
            </a:r>
            <a:r>
              <a:rPr lang="zh-CN" altLang="en-US" b="1" dirty="0">
                <a:latin typeface="Times New Roman" panose="02020603050405020304" pitchFamily="18" charset="0"/>
                <a:sym typeface="+mn-ea"/>
              </a:rPr>
              <a:t>调制器框图</a:t>
            </a:r>
            <a:endParaRPr lang="zh-CN" altLang="zh-CN"/>
          </a:p>
        </p:txBody>
      </p:sp>
      <p:pic>
        <p:nvPicPr>
          <p:cNvPr id="18435" name="Picture 6" descr="4-2"/>
          <p:cNvPicPr>
            <a:picLocks noChangeAspect="1"/>
          </p:cNvPicPr>
          <p:nvPr/>
        </p:nvPicPr>
        <p:blipFill>
          <a:blip r:embed="rId2"/>
          <a:stretch>
            <a:fillRect/>
          </a:stretch>
        </p:blipFill>
        <p:spPr>
          <a:xfrm>
            <a:off x="1714500" y="2743200"/>
            <a:ext cx="5715000" cy="1371600"/>
          </a:xfrm>
          <a:prstGeom prst="rect">
            <a:avLst/>
          </a:prstGeom>
          <a:noFill/>
          <a:ln w="9525">
            <a:noFill/>
          </a:ln>
        </p:spPr>
      </p:pic>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endParaRPr lang="zh-CN" altLang="zh-CN"/>
          </a:p>
        </p:txBody>
      </p:sp>
      <p:sp>
        <p:nvSpPr>
          <p:cNvPr id="548867" name="Rectangle 3"/>
          <p:cNvSpPr>
            <a:spLocks noGrp="1" noChangeArrowheads="1"/>
          </p:cNvSpPr>
          <p:nvPr>
            <p:ph type="body" idx="1"/>
          </p:nvPr>
        </p:nvSpPr>
        <p:spPr/>
        <p:txBody>
          <a:bodyPr/>
          <a:lstStyle/>
          <a:p>
            <a:r>
              <a:rPr lang="zh-CN" altLang="en-US" b="1" dirty="0">
                <a:latin typeface="Times New Roman" panose="02020603050405020304" pitchFamily="18" charset="0"/>
                <a:sym typeface="+mn-ea"/>
              </a:rPr>
              <a:t>图</a:t>
            </a:r>
            <a:r>
              <a:rPr lang="en-US" altLang="zh-CN" b="1" dirty="0">
                <a:latin typeface="Times New Roman" panose="02020603050405020304" pitchFamily="18" charset="0"/>
                <a:sym typeface="+mn-ea"/>
              </a:rPr>
              <a:t>4-53  </a:t>
            </a:r>
            <a:r>
              <a:rPr lang="zh-CN" altLang="en-US" b="1" dirty="0">
                <a:latin typeface="Times New Roman" panose="02020603050405020304" pitchFamily="18" charset="0"/>
                <a:sym typeface="+mn-ea"/>
              </a:rPr>
              <a:t>二进制调制的</a:t>
            </a:r>
            <a:r>
              <a:rPr lang="en-US" altLang="zh-CN" b="1" dirty="0">
                <a:latin typeface="Times New Roman" panose="02020603050405020304" pitchFamily="18" charset="0"/>
                <a:sym typeface="+mn-ea"/>
              </a:rPr>
              <a:t>DS-SS</a:t>
            </a:r>
            <a:r>
              <a:rPr lang="zh-CN" altLang="en-US" b="1" dirty="0">
                <a:latin typeface="Times New Roman" panose="02020603050405020304" pitchFamily="18" charset="0"/>
                <a:sym typeface="+mn-ea"/>
              </a:rPr>
              <a:t>发射机和接收机的原理框图</a:t>
            </a:r>
            <a:endParaRPr lang="zh-CN" altLang="en-US" b="1" dirty="0">
              <a:latin typeface="Times New Roman" panose="02020603050405020304" pitchFamily="18" charset="0"/>
            </a:endParaRPr>
          </a:p>
          <a:p>
            <a:endParaRPr lang="zh-CN" altLang="zh-CN"/>
          </a:p>
        </p:txBody>
      </p:sp>
      <p:pic>
        <p:nvPicPr>
          <p:cNvPr id="192515" name="Picture 1029" descr="4-53"/>
          <p:cNvPicPr>
            <a:picLocks noChangeAspect="1"/>
          </p:cNvPicPr>
          <p:nvPr/>
        </p:nvPicPr>
        <p:blipFill>
          <a:blip r:embed="rId2"/>
          <a:stretch>
            <a:fillRect/>
          </a:stretch>
        </p:blipFill>
        <p:spPr>
          <a:xfrm>
            <a:off x="988695" y="2091055"/>
            <a:ext cx="7281545" cy="2147570"/>
          </a:xfrm>
          <a:prstGeom prst="rect">
            <a:avLst/>
          </a:prstGeom>
          <a:noFill/>
          <a:ln w="9525">
            <a:noFill/>
          </a:ln>
        </p:spPr>
      </p:pic>
      <p:sp>
        <p:nvSpPr>
          <p:cNvPr id="2" name="文本框 1"/>
          <p:cNvSpPr txBox="1"/>
          <p:nvPr/>
        </p:nvSpPr>
        <p:spPr>
          <a:xfrm>
            <a:off x="1880235" y="4756150"/>
            <a:ext cx="5383530" cy="460375"/>
          </a:xfrm>
          <a:prstGeom prst="rect">
            <a:avLst/>
          </a:prstGeom>
          <a:noFill/>
        </p:spPr>
        <p:txBody>
          <a:bodyPr wrap="square" rtlCol="0" anchor="t">
            <a:spAutoFit/>
          </a:bodyPr>
          <a:lstStyle/>
          <a:p>
            <a:r>
              <a:rPr lang="zh-CN" altLang="en-US" b="1" dirty="0">
                <a:sym typeface="+mn-ea"/>
              </a:rPr>
              <a:t> </a:t>
            </a:r>
            <a:r>
              <a:rPr lang="en-US" altLang="zh-CN" dirty="0">
                <a:sym typeface="+mn-ea"/>
              </a:rPr>
              <a:t>(</a:t>
            </a:r>
            <a:r>
              <a:rPr lang="en-US" altLang="zh-CN" i="1" dirty="0">
                <a:sym typeface="+mn-ea"/>
              </a:rPr>
              <a:t>a</a:t>
            </a:r>
            <a:r>
              <a:rPr lang="en-US" altLang="zh-CN" dirty="0">
                <a:sym typeface="+mn-ea"/>
              </a:rPr>
              <a:t>)</a:t>
            </a:r>
            <a:r>
              <a:rPr lang="zh-CN" altLang="en-US" dirty="0">
                <a:sym typeface="+mn-ea"/>
              </a:rPr>
              <a:t>发射机；　　　　　　 </a:t>
            </a:r>
            <a:r>
              <a:rPr lang="en-US" altLang="zh-CN" dirty="0">
                <a:sym typeface="+mn-ea"/>
              </a:rPr>
              <a:t>(</a:t>
            </a:r>
            <a:r>
              <a:rPr lang="en-US" altLang="zh-CN" i="1" dirty="0">
                <a:sym typeface="+mn-ea"/>
              </a:rPr>
              <a:t>b</a:t>
            </a:r>
            <a:r>
              <a:rPr lang="en-US" altLang="zh-CN" dirty="0">
                <a:sym typeface="+mn-ea"/>
              </a:rPr>
              <a:t>) </a:t>
            </a:r>
            <a:r>
              <a:rPr lang="zh-CN" altLang="en-US" dirty="0">
                <a:sym typeface="+mn-ea"/>
              </a:rPr>
              <a:t>接收机</a:t>
            </a:r>
            <a:endParaRPr lang="zh-CN" altLang="en-US"/>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对于单用户来说，接收到的扩频信号可用下式来表示：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式中：</a:t>
            </a:r>
            <a:r>
              <a:rPr lang="en-US" altLang="zh-CN" i="1" dirty="0">
                <a:latin typeface="Times New Roman" panose="02020603050405020304" pitchFamily="18" charset="0"/>
                <a:sym typeface="+mn-ea"/>
              </a:rPr>
              <a:t>m</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为数据系列，</a:t>
            </a:r>
            <a:r>
              <a:rPr lang="en-US" altLang="zh-CN" i="1" dirty="0">
                <a:latin typeface="Times New Roman" panose="02020603050405020304" pitchFamily="18" charset="0"/>
                <a:sym typeface="+mn-ea"/>
              </a:rPr>
              <a:t>p</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码序列，</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c</a:t>
            </a:r>
            <a:r>
              <a:rPr lang="zh-CN" altLang="en-US" dirty="0">
                <a:latin typeface="Times New Roman" panose="02020603050405020304" pitchFamily="18" charset="0"/>
                <a:sym typeface="+mn-ea"/>
              </a:rPr>
              <a:t>为载波频率， </a:t>
            </a:r>
            <a:r>
              <a:rPr lang="en-US" altLang="zh-CN" i="1" dirty="0">
                <a:latin typeface="Times New Roman" panose="02020603050405020304" pitchFamily="18" charset="0"/>
                <a:sym typeface="+mn-ea"/>
              </a:rPr>
              <a:t>θ</a:t>
            </a:r>
            <a:r>
              <a:rPr lang="zh-CN" altLang="en-US" dirty="0">
                <a:latin typeface="Times New Roman" panose="02020603050405020304" pitchFamily="18" charset="0"/>
                <a:sym typeface="+mn-ea"/>
              </a:rPr>
              <a:t>为载波初始相位。</a:t>
            </a:r>
            <a:endParaRPr lang="zh-CN" altLang="en-US" dirty="0">
              <a:latin typeface="Times New Roman" panose="02020603050405020304" pitchFamily="18" charset="0"/>
            </a:endParaRPr>
          </a:p>
        </p:txBody>
      </p:sp>
      <p:sp>
        <p:nvSpPr>
          <p:cNvPr id="548867" name="Rectangle 3"/>
          <p:cNvSpPr>
            <a:spLocks noGrp="1" noChangeArrowheads="1"/>
          </p:cNvSpPr>
          <p:nvPr>
            <p:ph type="body" idx="1"/>
          </p:nvPr>
        </p:nvSpPr>
        <p:spPr/>
        <p:txBody>
          <a:bodyPr/>
          <a:lstStyle/>
          <a:p>
            <a:endParaRPr lang="zh-CN" altLang="zh-CN"/>
          </a:p>
        </p:txBody>
      </p:sp>
      <p:graphicFrame>
        <p:nvGraphicFramePr>
          <p:cNvPr id="193539" name="Object 5"/>
          <p:cNvGraphicFramePr>
            <a:graphicFrameLocks noChangeAspect="1"/>
          </p:cNvGraphicFramePr>
          <p:nvPr/>
        </p:nvGraphicFramePr>
        <p:xfrm>
          <a:off x="1848803" y="1823085"/>
          <a:ext cx="4973637" cy="1076325"/>
        </p:xfrm>
        <a:graphic>
          <a:graphicData uri="http://schemas.openxmlformats.org/presentationml/2006/ole">
            <mc:AlternateContent xmlns:mc="http://schemas.openxmlformats.org/markup-compatibility/2006">
              <mc:Choice xmlns:v="urn:schemas-microsoft-com:vml" Requires="v">
                <p:oleObj spid="_x0000_s51203" r:id="rId3" imgW="1993900" imgH="431800" progId="Equation.3">
                  <p:embed/>
                </p:oleObj>
              </mc:Choice>
              <mc:Fallback>
                <p:oleObj r:id="rId3" imgW="1993900" imgH="431800" progId="Equation.3">
                  <p:embed/>
                  <p:pic>
                    <p:nvPicPr>
                      <p:cNvPr id="0" name="图片 3243"/>
                      <p:cNvPicPr/>
                      <p:nvPr/>
                    </p:nvPicPr>
                    <p:blipFill>
                      <a:blip r:embed="rId4"/>
                      <a:stretch>
                        <a:fillRect/>
                      </a:stretch>
                    </p:blipFill>
                    <p:spPr>
                      <a:xfrm>
                        <a:off x="1848803" y="1823085"/>
                        <a:ext cx="4973637" cy="1076325"/>
                      </a:xfrm>
                      <a:prstGeom prst="rect">
                        <a:avLst/>
                      </a:prstGeom>
                      <a:noFill/>
                      <a:ln w="38100">
                        <a:noFill/>
                        <a:miter/>
                      </a:ln>
                    </p:spPr>
                  </p:pic>
                </p:oleObj>
              </mc:Fallback>
            </mc:AlternateContent>
          </a:graphicData>
        </a:graphic>
      </p:graphicFrame>
      <p:sp>
        <p:nvSpPr>
          <p:cNvPr id="193541" name="Text Box 7"/>
          <p:cNvSpPr txBox="1"/>
          <p:nvPr/>
        </p:nvSpPr>
        <p:spPr>
          <a:xfrm>
            <a:off x="7424103" y="2126298"/>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(4-159)</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数据波形</a:t>
            </a:r>
            <a:r>
              <a:rPr lang="en-US" altLang="zh-CN" i="1" dirty="0">
                <a:latin typeface="Times New Roman" panose="02020603050405020304" pitchFamily="18" charset="0"/>
                <a:sym typeface="+mn-ea"/>
              </a:rPr>
              <a:t>m</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为一串非重叠的矩形波形，每个波形的幅度等于</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或</a:t>
            </a:r>
            <a:r>
              <a:rPr lang="en-US" altLang="zh-CN" dirty="0">
                <a:latin typeface="Times New Roman" panose="02020603050405020304" pitchFamily="18" charset="0"/>
                <a:sym typeface="+mn-ea"/>
              </a:rPr>
              <a:t>-1,  </a:t>
            </a:r>
            <a:r>
              <a:rPr lang="zh-CN" altLang="en-US" dirty="0">
                <a:latin typeface="Times New Roman" panose="02020603050405020304" pitchFamily="18" charset="0"/>
                <a:sym typeface="+mn-ea"/>
              </a:rPr>
              <a:t>在</a:t>
            </a:r>
            <a:r>
              <a:rPr lang="en-US" altLang="zh-CN" i="1" dirty="0">
                <a:latin typeface="Times New Roman" panose="02020603050405020304" pitchFamily="18" charset="0"/>
                <a:sym typeface="+mn-ea"/>
              </a:rPr>
              <a:t>m</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中每个符号代表一个数据且持续时间为</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。在</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码系列</a:t>
            </a:r>
            <a:r>
              <a:rPr lang="en-US" altLang="zh-CN" i="1" dirty="0">
                <a:latin typeface="Times New Roman" panose="02020603050405020304" pitchFamily="18" charset="0"/>
                <a:sym typeface="+mn-ea"/>
              </a:rPr>
              <a:t>p</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中每个脉冲代表一个时间片，通常也是矩形波形， 每个波形的幅度等于</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或</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，持续时间为</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c</a:t>
            </a:r>
            <a:r>
              <a:rPr lang="zh-CN" altLang="en-US" dirty="0">
                <a:latin typeface="Times New Roman" panose="02020603050405020304" pitchFamily="18" charset="0"/>
                <a:sym typeface="+mn-ea"/>
              </a:rPr>
              <a:t>。</a:t>
            </a:r>
            <a:r>
              <a:rPr lang="en-US" altLang="zh-CN" i="1" dirty="0">
                <a:latin typeface="Times New Roman" panose="02020603050405020304" pitchFamily="18" charset="0"/>
                <a:sym typeface="+mn-ea"/>
              </a:rPr>
              <a:t>m</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的数据符号和</a:t>
            </a:r>
            <a:r>
              <a:rPr lang="en-US" altLang="zh-CN" i="1" dirty="0">
                <a:latin typeface="Times New Roman" panose="02020603050405020304" pitchFamily="18" charset="0"/>
                <a:sym typeface="+mn-ea"/>
              </a:rPr>
              <a:t>p</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的时间片是重叠的</a:t>
            </a:r>
            <a:r>
              <a:rPr lang="en-US" altLang="zh-CN" dirty="0">
                <a:latin typeface="Times New Roman" panose="02020603050405020304" pitchFamily="18" charset="0"/>
                <a:sym typeface="+mn-ea"/>
              </a:rPr>
              <a:t>, </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s</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c</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与</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c</a:t>
            </a:r>
            <a:r>
              <a:rPr lang="zh-CN" altLang="en-US" dirty="0">
                <a:latin typeface="Times New Roman" panose="02020603050405020304" pitchFamily="18" charset="0"/>
                <a:sym typeface="+mn-ea"/>
              </a:rPr>
              <a:t>之比</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是一个整数。设扩频信号</a:t>
            </a:r>
            <a:r>
              <a:rPr lang="en-US" altLang="zh-CN" i="1" dirty="0">
                <a:latin typeface="Times New Roman" panose="02020603050405020304" pitchFamily="18" charset="0"/>
                <a:sym typeface="+mn-ea"/>
              </a:rPr>
              <a:t>s</a:t>
            </a:r>
            <a:r>
              <a:rPr lang="en-US" altLang="zh-CN" baseline="-25000" dirty="0">
                <a:latin typeface="Times New Roman" panose="02020603050405020304" pitchFamily="18" charset="0"/>
                <a:sym typeface="+mn-ea"/>
              </a:rPr>
              <a:t>ss</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的带宽为</a:t>
            </a:r>
            <a:r>
              <a:rPr lang="en-US" altLang="zh-CN" i="1" dirty="0">
                <a:latin typeface="Times New Roman" panose="02020603050405020304" pitchFamily="18" charset="0"/>
                <a:sym typeface="+mn-ea"/>
              </a:rPr>
              <a:t>W</a:t>
            </a:r>
            <a:r>
              <a:rPr lang="en-US" altLang="zh-CN" baseline="-25000" dirty="0">
                <a:latin typeface="Times New Roman" panose="02020603050405020304" pitchFamily="18" charset="0"/>
                <a:sym typeface="+mn-ea"/>
              </a:rPr>
              <a:t>ss</a:t>
            </a:r>
            <a:r>
              <a:rPr lang="zh-CN" altLang="en-US" dirty="0">
                <a:latin typeface="Times New Roman" panose="02020603050405020304" pitchFamily="18" charset="0"/>
                <a:sym typeface="+mn-ea"/>
              </a:rPr>
              <a:t>，</a:t>
            </a:r>
            <a:r>
              <a:rPr lang="en-US" altLang="zh-CN" i="1" dirty="0">
                <a:latin typeface="Times New Roman" panose="02020603050405020304" pitchFamily="18" charset="0"/>
                <a:sym typeface="+mn-ea"/>
              </a:rPr>
              <a:t>m</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)cos(2π</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c</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θ</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的带宽为</a:t>
            </a:r>
            <a:r>
              <a:rPr lang="en-US" altLang="zh-CN" i="1" dirty="0">
                <a:latin typeface="Times New Roman" panose="02020603050405020304" pitchFamily="18" charset="0"/>
                <a:sym typeface="+mn-ea"/>
              </a:rPr>
              <a:t>B</a:t>
            </a:r>
            <a:r>
              <a:rPr lang="zh-CN" altLang="en-US" dirty="0">
                <a:latin typeface="Times New Roman" panose="02020603050405020304" pitchFamily="18" charset="0"/>
                <a:sym typeface="+mn-ea"/>
              </a:rPr>
              <a:t>，</a:t>
            </a:r>
            <a:r>
              <a:rPr lang="en-US" altLang="zh-CN" i="1" dirty="0">
                <a:latin typeface="Times New Roman" panose="02020603050405020304" pitchFamily="18" charset="0"/>
                <a:sym typeface="+mn-ea"/>
              </a:rPr>
              <a:t>p</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的带宽远远超过</a:t>
            </a:r>
            <a:r>
              <a:rPr lang="en-US" altLang="zh-CN" i="1" dirty="0">
                <a:latin typeface="Times New Roman" panose="02020603050405020304" pitchFamily="18" charset="0"/>
                <a:sym typeface="+mn-ea"/>
              </a:rPr>
              <a:t>B</a:t>
            </a:r>
            <a:r>
              <a:rPr lang="zh-CN" altLang="en-US" dirty="0">
                <a:latin typeface="Times New Roman" panose="02020603050405020304" pitchFamily="18" charset="0"/>
                <a:sym typeface="+mn-ea"/>
              </a:rPr>
              <a:t>，即</a:t>
            </a:r>
            <a:r>
              <a:rPr lang="en-US" altLang="zh-CN" i="1" dirty="0">
                <a:latin typeface="Times New Roman" panose="02020603050405020304" pitchFamily="18" charset="0"/>
                <a:sym typeface="+mn-ea"/>
              </a:rPr>
              <a:t>W</a:t>
            </a:r>
            <a:r>
              <a:rPr lang="en-US" altLang="zh-CN" baseline="-25000" dirty="0">
                <a:latin typeface="Times New Roman" panose="02020603050405020304" pitchFamily="18" charset="0"/>
                <a:sym typeface="+mn-ea"/>
              </a:rPr>
              <a:t>ss</a:t>
            </a:r>
            <a:r>
              <a:rPr lang="zh-CN" altLang="en-US" dirty="0">
                <a:latin typeface="Times New Roman" panose="02020603050405020304" pitchFamily="18" charset="0"/>
                <a:sym typeface="+mn-ea"/>
              </a:rPr>
              <a:t>远大于</a:t>
            </a:r>
            <a:r>
              <a:rPr lang="en-US" altLang="zh-CN" i="1" dirty="0">
                <a:latin typeface="Times New Roman" panose="02020603050405020304" pitchFamily="18" charset="0"/>
                <a:sym typeface="+mn-ea"/>
              </a:rPr>
              <a:t>B</a:t>
            </a:r>
            <a:r>
              <a:rPr lang="zh-CN" altLang="en-US" dirty="0">
                <a:latin typeface="Times New Roman" panose="02020603050405020304" pitchFamily="18" charset="0"/>
                <a:sym typeface="+mn-ea"/>
              </a:rPr>
              <a:t>。</a:t>
            </a:r>
            <a:endParaRPr lang="zh-CN" altLang="zh-CN"/>
          </a:p>
        </p:txBody>
      </p:sp>
      <p:sp>
        <p:nvSpPr>
          <p:cNvPr id="5488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假设接收机已实现码元同步，接收到的信号通过宽带滤波，与本地的</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码相乘。如果</a:t>
            </a:r>
            <a:r>
              <a:rPr lang="en-US" altLang="zh-CN" i="1" dirty="0">
                <a:latin typeface="Times New Roman" panose="02020603050405020304" pitchFamily="18" charset="0"/>
                <a:sym typeface="+mn-ea"/>
              </a:rPr>
              <a:t>p</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或</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，则</a:t>
            </a:r>
            <a:r>
              <a:rPr lang="en-US" altLang="zh-CN" i="1" dirty="0">
                <a:latin typeface="Times New Roman" panose="02020603050405020304" pitchFamily="18" charset="0"/>
                <a:sym typeface="+mn-ea"/>
              </a:rPr>
              <a:t>p</a:t>
            </a:r>
            <a:r>
              <a:rPr lang="en-US" altLang="zh-CN" baseline="30000" dirty="0">
                <a:latin typeface="Times New Roman" panose="02020603050405020304" pitchFamily="18" charset="0"/>
                <a:sym typeface="+mn-ea"/>
              </a:rPr>
              <a:t>2</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，这样就得到中频解扩频信号为</a:t>
            </a:r>
            <a:r>
              <a:rPr lang="en-US" altLang="zh-CN" i="1" dirty="0">
                <a:latin typeface="Times New Roman" panose="02020603050405020304" pitchFamily="18" charset="0"/>
                <a:sym typeface="+mn-ea"/>
              </a:rPr>
              <a:t>s</a:t>
            </a:r>
            <a:r>
              <a:rPr lang="en-US" altLang="zh-CN" i="1" baseline="-25000" dirty="0">
                <a:latin typeface="Times New Roman" panose="02020603050405020304" pitchFamily="18" charset="0"/>
                <a:sym typeface="+mn-ea"/>
              </a:rPr>
              <a:t>I</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这信号进入解调器输入端。因为</a:t>
            </a:r>
            <a:r>
              <a:rPr lang="en-US" altLang="zh-CN" i="1" dirty="0">
                <a:latin typeface="Times New Roman" panose="02020603050405020304" pitchFamily="18" charset="0"/>
                <a:sym typeface="+mn-ea"/>
              </a:rPr>
              <a:t>s</a:t>
            </a:r>
            <a:r>
              <a:rPr lang="en-US" altLang="zh-CN" i="1" baseline="-25000" dirty="0">
                <a:latin typeface="Times New Roman" panose="02020603050405020304" pitchFamily="18" charset="0"/>
                <a:sym typeface="+mn-ea"/>
              </a:rPr>
              <a:t>I</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具有</a:t>
            </a:r>
            <a:r>
              <a:rPr lang="en-US" altLang="zh-CN" dirty="0">
                <a:latin typeface="Times New Roman" panose="02020603050405020304" pitchFamily="18" charset="0"/>
                <a:sym typeface="+mn-ea"/>
              </a:rPr>
              <a:t>BPSK</a:t>
            </a:r>
            <a:r>
              <a:rPr lang="zh-CN" altLang="en-US" dirty="0">
                <a:latin typeface="Times New Roman" panose="02020603050405020304" pitchFamily="18" charset="0"/>
                <a:sym typeface="+mn-ea"/>
              </a:rPr>
              <a:t>信号的性质， 通过相关的解调即可提取</a:t>
            </a:r>
            <a:r>
              <a:rPr lang="en-US" altLang="zh-CN" i="1" dirty="0">
                <a:latin typeface="Times New Roman" panose="02020603050405020304" pitchFamily="18" charset="0"/>
                <a:sym typeface="+mn-ea"/>
              </a:rPr>
              <a:t>m</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a:t>
            </a:r>
            <a:endParaRPr lang="zh-CN" altLang="en-US" dirty="0">
              <a:latin typeface="Times New Roman" panose="02020603050405020304" pitchFamily="18" charset="0"/>
            </a:endParaRPr>
          </a:p>
        </p:txBody>
      </p:sp>
      <p:sp>
        <p:nvSpPr>
          <p:cNvPr id="549891" name="Rectangle 3"/>
          <p:cNvSpPr>
            <a:spLocks noGrp="1" noChangeArrowheads="1"/>
          </p:cNvSpPr>
          <p:nvPr>
            <p:ph type="body" idx="1"/>
          </p:nvPr>
        </p:nvSpPr>
        <p:spPr/>
        <p:txBody>
          <a:bodyPr/>
          <a:lstStyle/>
          <a:p>
            <a:endParaRPr lang="zh-CN" altLang="zh-CN"/>
          </a:p>
        </p:txBody>
      </p:sp>
      <p:graphicFrame>
        <p:nvGraphicFramePr>
          <p:cNvPr id="194563" name="Object 5"/>
          <p:cNvGraphicFramePr>
            <a:graphicFrameLocks noChangeAspect="1"/>
          </p:cNvGraphicFramePr>
          <p:nvPr/>
        </p:nvGraphicFramePr>
        <p:xfrm>
          <a:off x="2197100" y="2624138"/>
          <a:ext cx="4749800" cy="1169987"/>
        </p:xfrm>
        <a:graphic>
          <a:graphicData uri="http://schemas.openxmlformats.org/presentationml/2006/ole">
            <mc:AlternateContent xmlns:mc="http://schemas.openxmlformats.org/markup-compatibility/2006">
              <mc:Choice xmlns:v="urn:schemas-microsoft-com:vml" Requires="v">
                <p:oleObj spid="_x0000_s52227" r:id="rId3" imgW="1752600" imgH="431800" progId="Equation.3">
                  <p:embed/>
                </p:oleObj>
              </mc:Choice>
              <mc:Fallback>
                <p:oleObj r:id="rId3" imgW="1752600" imgH="431800" progId="Equation.3">
                  <p:embed/>
                  <p:pic>
                    <p:nvPicPr>
                      <p:cNvPr id="0" name="图片 3244"/>
                      <p:cNvPicPr/>
                      <p:nvPr/>
                    </p:nvPicPr>
                    <p:blipFill>
                      <a:blip r:embed="rId4"/>
                      <a:stretch>
                        <a:fillRect/>
                      </a:stretch>
                    </p:blipFill>
                    <p:spPr>
                      <a:xfrm>
                        <a:off x="2197100" y="2624138"/>
                        <a:ext cx="4749800" cy="1169987"/>
                      </a:xfrm>
                      <a:prstGeom prst="rect">
                        <a:avLst/>
                      </a:prstGeom>
                      <a:noFill/>
                      <a:ln w="38100">
                        <a:noFill/>
                        <a:miter/>
                      </a:ln>
                    </p:spPr>
                  </p:pic>
                </p:oleObj>
              </mc:Fallback>
            </mc:AlternateContent>
          </a:graphicData>
        </a:graphic>
      </p:graphicFrame>
      <p:sp>
        <p:nvSpPr>
          <p:cNvPr id="194565" name="Text Box 7"/>
          <p:cNvSpPr txBox="1"/>
          <p:nvPr/>
        </p:nvSpPr>
        <p:spPr>
          <a:xfrm>
            <a:off x="7215188" y="3563938"/>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(4-160)</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endParaRPr lang="zh-CN" altLang="zh-CN"/>
          </a:p>
        </p:txBody>
      </p:sp>
      <p:sp>
        <p:nvSpPr>
          <p:cNvPr id="550915"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4-54 </a:t>
            </a:r>
            <a:r>
              <a:rPr lang="zh-CN" altLang="en-US" dirty="0">
                <a:latin typeface="Times New Roman" panose="02020603050405020304" pitchFamily="18" charset="0"/>
                <a:sym typeface="+mn-ea"/>
              </a:rPr>
              <a:t>信号及干扰的频谱图</a:t>
            </a:r>
            <a:endParaRPr lang="zh-CN" altLang="zh-CN"/>
          </a:p>
        </p:txBody>
      </p:sp>
      <p:pic>
        <p:nvPicPr>
          <p:cNvPr id="195587" name="Picture 7" descr="4-54"/>
          <p:cNvPicPr>
            <a:picLocks noChangeAspect="1"/>
          </p:cNvPicPr>
          <p:nvPr/>
        </p:nvPicPr>
        <p:blipFill>
          <a:blip r:embed="rId2"/>
          <a:stretch>
            <a:fillRect/>
          </a:stretch>
        </p:blipFill>
        <p:spPr>
          <a:xfrm>
            <a:off x="1714500" y="1928813"/>
            <a:ext cx="5715000" cy="3000375"/>
          </a:xfrm>
          <a:prstGeom prst="rect">
            <a:avLst/>
          </a:prstGeom>
          <a:noFill/>
          <a:ln w="9525">
            <a:noFill/>
          </a:ln>
        </p:spPr>
      </p:pic>
      <p:sp>
        <p:nvSpPr>
          <p:cNvPr id="2" name="文本框 1"/>
          <p:cNvSpPr txBox="1"/>
          <p:nvPr/>
        </p:nvSpPr>
        <p:spPr>
          <a:xfrm>
            <a:off x="1957070" y="5273040"/>
            <a:ext cx="5008880" cy="460375"/>
          </a:xfrm>
          <a:prstGeom prst="rect">
            <a:avLst/>
          </a:prstGeom>
          <a:noFill/>
        </p:spPr>
        <p:txBody>
          <a:bodyPr wrap="none" rtlCol="0" anchor="t">
            <a:spAutoFit/>
          </a:bodyPr>
          <a:lstStyle/>
          <a:p>
            <a:r>
              <a:rPr lang="en-US" altLang="zh-CN" dirty="0">
                <a:sym typeface="+mn-ea"/>
              </a:rPr>
              <a:t>(</a:t>
            </a:r>
            <a:r>
              <a:rPr lang="en-US" altLang="zh-CN" i="1" dirty="0">
                <a:sym typeface="+mn-ea"/>
              </a:rPr>
              <a:t>a</a:t>
            </a:r>
            <a:r>
              <a:rPr lang="en-US" altLang="zh-CN" dirty="0">
                <a:sym typeface="+mn-ea"/>
              </a:rPr>
              <a:t>) </a:t>
            </a:r>
            <a:r>
              <a:rPr lang="zh-CN" altLang="en-US" dirty="0">
                <a:sym typeface="+mn-ea"/>
              </a:rPr>
              <a:t>宽带滤波器输出；</a:t>
            </a:r>
            <a:r>
              <a:rPr lang="en-US" altLang="zh-CN" dirty="0">
                <a:sym typeface="+mn-ea"/>
              </a:rPr>
              <a:t>(</a:t>
            </a:r>
            <a:r>
              <a:rPr lang="en-US" altLang="zh-CN" i="1" dirty="0">
                <a:sym typeface="+mn-ea"/>
              </a:rPr>
              <a:t>b</a:t>
            </a:r>
            <a:r>
              <a:rPr lang="en-US" altLang="zh-CN" dirty="0">
                <a:sym typeface="+mn-ea"/>
              </a:rPr>
              <a:t>) </a:t>
            </a:r>
            <a:r>
              <a:rPr lang="zh-CN" altLang="en-US" dirty="0">
                <a:sym typeface="+mn-ea"/>
              </a:rPr>
              <a:t>校正器输出</a:t>
            </a:r>
            <a:endParaRPr lang="zh-CN" altLang="en-US"/>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zh-CN" altLang="en-US" dirty="0">
                <a:latin typeface="Times New Roman" panose="02020603050405020304" pitchFamily="18" charset="0"/>
                <a:sym typeface="+mn-ea"/>
              </a:rPr>
              <a:t>接收端信号解扩后的输出如图</a:t>
            </a:r>
            <a:r>
              <a:rPr lang="en-US" altLang="zh-CN" dirty="0">
                <a:latin typeface="Times New Roman" panose="02020603050405020304" pitchFamily="18" charset="0"/>
                <a:sym typeface="+mn-ea"/>
              </a:rPr>
              <a:t>4-54(b) </a:t>
            </a:r>
            <a:r>
              <a:rPr lang="zh-CN" altLang="en-US" dirty="0">
                <a:latin typeface="Times New Roman" panose="02020603050405020304" pitchFamily="18" charset="0"/>
                <a:sym typeface="+mn-ea"/>
              </a:rPr>
              <a:t>所示。图中，信号的带宽降低到</a:t>
            </a:r>
            <a:r>
              <a:rPr lang="en-US" altLang="zh-CN" i="1" dirty="0">
                <a:latin typeface="Times New Roman" panose="02020603050405020304" pitchFamily="18" charset="0"/>
                <a:sym typeface="+mn-ea"/>
              </a:rPr>
              <a:t>B</a:t>
            </a:r>
            <a:r>
              <a:rPr lang="zh-CN" altLang="en-US" dirty="0">
                <a:latin typeface="Times New Roman" panose="02020603050405020304" pitchFamily="18" charset="0"/>
                <a:sym typeface="+mn-ea"/>
              </a:rPr>
              <a:t>，干扰信号的带宽为</a:t>
            </a:r>
            <a:r>
              <a:rPr lang="en-US" altLang="zh-CN" i="1" dirty="0">
                <a:latin typeface="Times New Roman" panose="02020603050405020304" pitchFamily="18" charset="0"/>
                <a:sym typeface="+mn-ea"/>
              </a:rPr>
              <a:t>W</a:t>
            </a:r>
            <a:r>
              <a:rPr lang="en-US" altLang="zh-CN" baseline="-25000" dirty="0">
                <a:latin typeface="Times New Roman" panose="02020603050405020304" pitchFamily="18" charset="0"/>
                <a:sym typeface="+mn-ea"/>
              </a:rPr>
              <a:t>ss</a:t>
            </a:r>
            <a:r>
              <a:rPr lang="zh-CN" altLang="en-US" dirty="0">
                <a:latin typeface="Times New Roman" panose="02020603050405020304" pitchFamily="18" charset="0"/>
                <a:sym typeface="+mn-ea"/>
              </a:rPr>
              <a:t>。 解调器中滤波器的作用在于过滤掉大部分干扰，使之不超过信号的能量。 这样原来的大多数干扰被排除了， 不会再影响接收性能。 排除干扰的能力和</a:t>
            </a:r>
            <a:r>
              <a:rPr lang="en-US" altLang="zh-CN" i="1" dirty="0">
                <a:latin typeface="Times New Roman" panose="02020603050405020304" pitchFamily="18" charset="0"/>
                <a:sym typeface="+mn-ea"/>
              </a:rPr>
              <a:t>W</a:t>
            </a:r>
            <a:r>
              <a:rPr lang="en-US" altLang="zh-CN" baseline="-25000" dirty="0">
                <a:latin typeface="Times New Roman" panose="02020603050405020304" pitchFamily="18" charset="0"/>
                <a:sym typeface="+mn-ea"/>
              </a:rPr>
              <a:t>ss</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B</a:t>
            </a:r>
            <a:r>
              <a:rPr lang="zh-CN" altLang="en-US" dirty="0">
                <a:latin typeface="Times New Roman" panose="02020603050405020304" pitchFamily="18" charset="0"/>
                <a:sym typeface="+mn-ea"/>
              </a:rPr>
              <a:t>的比值有关，其处理增益为</a:t>
            </a:r>
            <a:r>
              <a:rPr lang="en-US" altLang="zh-CN" dirty="0">
                <a:latin typeface="Times New Roman" panose="02020603050405020304" pitchFamily="18" charset="0"/>
                <a:sym typeface="+mn-ea"/>
              </a:rPr>
              <a:t>PG</a:t>
            </a:r>
            <a:r>
              <a:rPr lang="zh-CN" altLang="en-US" dirty="0">
                <a:latin typeface="Times New Roman" panose="02020603050405020304" pitchFamily="18" charset="0"/>
                <a:sym typeface="+mn-ea"/>
              </a:rPr>
              <a:t>。 系统处理的增益越大，压制带内干扰的能力就越强。 处理增益</a:t>
            </a:r>
            <a:r>
              <a:rPr lang="en-US" altLang="zh-CN" dirty="0">
                <a:latin typeface="Times New Roman" panose="02020603050405020304" pitchFamily="18" charset="0"/>
                <a:sym typeface="+mn-ea"/>
              </a:rPr>
              <a:t>PG</a:t>
            </a:r>
            <a:r>
              <a:rPr lang="zh-CN" altLang="en-US" dirty="0">
                <a:latin typeface="Times New Roman" panose="02020603050405020304" pitchFamily="18" charset="0"/>
                <a:sym typeface="+mn-ea"/>
              </a:rPr>
              <a:t>的计算式为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51939" name="Rectangle 3"/>
          <p:cNvSpPr>
            <a:spLocks noGrp="1" noChangeArrowheads="1"/>
          </p:cNvSpPr>
          <p:nvPr>
            <p:ph type="body" idx="1"/>
          </p:nvPr>
        </p:nvSpPr>
        <p:spPr/>
        <p:txBody>
          <a:bodyPr/>
          <a:lstStyle/>
          <a:p>
            <a:endParaRPr lang="zh-CN" altLang="zh-CN"/>
          </a:p>
        </p:txBody>
      </p:sp>
      <p:graphicFrame>
        <p:nvGraphicFramePr>
          <p:cNvPr id="196611" name="Object 5"/>
          <p:cNvGraphicFramePr>
            <a:graphicFrameLocks noChangeAspect="1"/>
          </p:cNvGraphicFramePr>
          <p:nvPr/>
        </p:nvGraphicFramePr>
        <p:xfrm>
          <a:off x="3051175" y="4002088"/>
          <a:ext cx="3165475" cy="1042987"/>
        </p:xfrm>
        <a:graphic>
          <a:graphicData uri="http://schemas.openxmlformats.org/presentationml/2006/ole">
            <mc:AlternateContent xmlns:mc="http://schemas.openxmlformats.org/markup-compatibility/2006">
              <mc:Choice xmlns:v="urn:schemas-microsoft-com:vml" Requires="v">
                <p:oleObj spid="_x0000_s53251" r:id="rId3" imgW="1155700" imgH="381000" progId="Equation.3">
                  <p:embed/>
                </p:oleObj>
              </mc:Choice>
              <mc:Fallback>
                <p:oleObj r:id="rId3" imgW="1155700" imgH="381000" progId="Equation.3">
                  <p:embed/>
                  <p:pic>
                    <p:nvPicPr>
                      <p:cNvPr id="0" name="图片 3245"/>
                      <p:cNvPicPr/>
                      <p:nvPr/>
                    </p:nvPicPr>
                    <p:blipFill>
                      <a:blip r:embed="rId4"/>
                      <a:stretch>
                        <a:fillRect/>
                      </a:stretch>
                    </p:blipFill>
                    <p:spPr>
                      <a:xfrm>
                        <a:off x="3051175" y="4002088"/>
                        <a:ext cx="3165475" cy="1042987"/>
                      </a:xfrm>
                      <a:prstGeom prst="rect">
                        <a:avLst/>
                      </a:prstGeom>
                      <a:noFill/>
                      <a:ln w="38100">
                        <a:noFill/>
                        <a:miter/>
                      </a:ln>
                    </p:spPr>
                  </p:pic>
                </p:oleObj>
              </mc:Fallback>
            </mc:AlternateContent>
          </a:graphicData>
        </a:graphic>
      </p:graphicFrame>
      <p:sp>
        <p:nvSpPr>
          <p:cNvPr id="196612" name="Text Box 6"/>
          <p:cNvSpPr txBox="1"/>
          <p:nvPr/>
        </p:nvSpPr>
        <p:spPr>
          <a:xfrm>
            <a:off x="611188" y="5373688"/>
            <a:ext cx="3498850" cy="457200"/>
          </a:xfrm>
          <a:prstGeom prst="rect">
            <a:avLst/>
          </a:prstGeom>
          <a:noFill/>
          <a:ln w="9525">
            <a:noFill/>
          </a:ln>
        </p:spPr>
        <p:txBody>
          <a:bodyPr wrap="none">
            <a:spAutoFit/>
          </a:bodyPr>
          <a:lstStyle/>
          <a:p>
            <a:pPr eaLnBrk="1" hangingPunct="1"/>
            <a:r>
              <a:rPr lang="zh-CN" altLang="en-US" dirty="0">
                <a:latin typeface="Times New Roman" panose="02020603050405020304" pitchFamily="18" charset="0"/>
              </a:rPr>
              <a:t>式中：</a:t>
            </a:r>
            <a:r>
              <a:rPr lang="en-US" altLang="zh-CN" i="1" dirty="0">
                <a:latin typeface="Times New Roman" panose="02020603050405020304" pitchFamily="18" charset="0"/>
              </a:rPr>
              <a:t>R</a:t>
            </a:r>
            <a:r>
              <a:rPr lang="en-US" altLang="zh-CN" baseline="-25000" dirty="0">
                <a:latin typeface="Times New Roman" panose="02020603050405020304" pitchFamily="18" charset="0"/>
              </a:rPr>
              <a:t>s</a:t>
            </a:r>
            <a:r>
              <a:rPr lang="en-US" altLang="zh-CN" dirty="0">
                <a:latin typeface="Times New Roman" panose="02020603050405020304" pitchFamily="18" charset="0"/>
              </a:rPr>
              <a:t>=1/</a:t>
            </a:r>
            <a:r>
              <a:rPr lang="en-US" altLang="zh-CN" i="1" dirty="0">
                <a:latin typeface="Times New Roman" panose="02020603050405020304" pitchFamily="18" charset="0"/>
              </a:rPr>
              <a:t>T</a:t>
            </a:r>
            <a:r>
              <a:rPr lang="en-US" altLang="zh-CN" baseline="-25000" dirty="0">
                <a:latin typeface="Times New Roman" panose="02020603050405020304" pitchFamily="18" charset="0"/>
              </a:rPr>
              <a:t>s</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baseline="-25000" dirty="0">
                <a:latin typeface="Times New Roman" panose="02020603050405020304" pitchFamily="18" charset="0"/>
              </a:rPr>
              <a:t>c</a:t>
            </a:r>
            <a:r>
              <a:rPr lang="en-US" altLang="zh-CN" dirty="0">
                <a:latin typeface="Times New Roman" panose="02020603050405020304" pitchFamily="18" charset="0"/>
              </a:rPr>
              <a:t>=1/</a:t>
            </a:r>
            <a:r>
              <a:rPr lang="en-US" altLang="zh-CN" i="1" dirty="0">
                <a:latin typeface="Times New Roman" panose="02020603050405020304" pitchFamily="18" charset="0"/>
              </a:rPr>
              <a:t>T</a:t>
            </a:r>
            <a:r>
              <a:rPr lang="en-US" altLang="zh-CN" baseline="-25000" dirty="0">
                <a:latin typeface="Times New Roman" panose="02020603050405020304" pitchFamily="18" charset="0"/>
              </a:rPr>
              <a:t>c</a:t>
            </a:r>
            <a:r>
              <a:rPr lang="zh-CN" altLang="en-US" dirty="0">
                <a:latin typeface="Times New Roman" panose="02020603050405020304" pitchFamily="18" charset="0"/>
              </a:rPr>
              <a:t>。 </a:t>
            </a:r>
          </a:p>
        </p:txBody>
      </p:sp>
      <p:sp>
        <p:nvSpPr>
          <p:cNvPr id="196613" name="Text Box 7"/>
          <p:cNvSpPr txBox="1"/>
          <p:nvPr/>
        </p:nvSpPr>
        <p:spPr>
          <a:xfrm>
            <a:off x="7019925" y="4292600"/>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(4-161)</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zh-CN" altLang="zh-CN"/>
              <a:t/>
            </a:r>
            <a:br>
              <a:rPr lang="zh-CN" altLang="zh-CN"/>
            </a:br>
            <a:r>
              <a:rPr lang="en-US" altLang="zh-CN" b="1" dirty="0">
                <a:latin typeface="宋体" panose="02010600030101010101" pitchFamily="2" charset="-122"/>
                <a:sym typeface="+mn-ea"/>
              </a:rPr>
              <a:t>4.6.3 </a:t>
            </a:r>
            <a:r>
              <a:rPr lang="zh-CN" altLang="en-US" b="1" dirty="0">
                <a:latin typeface="宋体" panose="02010600030101010101" pitchFamily="2" charset="-122"/>
                <a:sym typeface="+mn-ea"/>
              </a:rPr>
              <a:t>跳频扩频技术</a:t>
            </a:r>
            <a:r>
              <a:rPr lang="en-US" altLang="zh-CN" b="1" dirty="0">
                <a:latin typeface="宋体" panose="02010600030101010101" pitchFamily="2" charset="-122"/>
                <a:sym typeface="+mn-ea"/>
              </a:rPr>
              <a:t>(FH-SS)</a:t>
            </a:r>
            <a:r>
              <a:rPr lang="en-US" altLang="zh-CN" b="1" dirty="0">
                <a:latin typeface="宋体" panose="02010600030101010101" pitchFamily="2" charset="-122"/>
              </a:rPr>
              <a:t/>
            </a:r>
            <a:br>
              <a:rPr lang="en-US" altLang="zh-CN" b="1" dirty="0">
                <a:latin typeface="宋体" panose="02010600030101010101" pitchFamily="2" charset="-122"/>
              </a:rPr>
            </a:br>
            <a:r>
              <a:rPr lang="en-US" altLang="zh-CN" dirty="0">
                <a:latin typeface="宋体" panose="02010600030101010101" pitchFamily="2" charset="-122"/>
                <a:sym typeface="+mn-ea"/>
              </a:rPr>
              <a:t>    </a:t>
            </a:r>
            <a:r>
              <a:rPr lang="zh-CN" altLang="en-US" dirty="0">
                <a:latin typeface="宋体" panose="02010600030101010101" pitchFamily="2" charset="-122"/>
                <a:sym typeface="+mn-ea"/>
              </a:rPr>
              <a:t>跳频扩频技术</a:t>
            </a:r>
            <a:r>
              <a:rPr lang="en-US" altLang="zh-CN" dirty="0">
                <a:latin typeface="宋体" panose="02010600030101010101" pitchFamily="2" charset="-122"/>
                <a:sym typeface="+mn-ea"/>
              </a:rPr>
              <a:t>(FH-SS)</a:t>
            </a:r>
            <a:r>
              <a:rPr lang="zh-CN" altLang="en-US" dirty="0">
                <a:latin typeface="宋体" panose="02010600030101010101" pitchFamily="2" charset="-122"/>
                <a:sym typeface="+mn-ea"/>
              </a:rPr>
              <a:t>通过看似随机的载波跳频达到传输数据的目的，而这只有相应的接收机知道。在每一信道上，发射机再次跳频之前一小串的传输数据在窄带内依据传统的调制技术进行传输。一串可能的跳跃序列被称为跳跃集</a:t>
            </a:r>
            <a:r>
              <a:rPr lang="en-US" altLang="zh-CN" dirty="0">
                <a:latin typeface="宋体" panose="02010600030101010101" pitchFamily="2" charset="-122"/>
                <a:sym typeface="+mn-ea"/>
              </a:rPr>
              <a:t>(Hopset)</a:t>
            </a:r>
            <a:r>
              <a:rPr lang="zh-CN" altLang="en-US" dirty="0">
                <a:latin typeface="宋体" panose="02010600030101010101" pitchFamily="2" charset="-122"/>
                <a:sym typeface="+mn-ea"/>
              </a:rPr>
              <a:t>。跳跃发生在频带上并跨越一系列的信道。每一个信道由具有中心频点的频带区域而构成。在这个频带内能够在相干的载波频率上足以进行窄带编码调制</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通常为</a:t>
            </a:r>
            <a:r>
              <a:rPr lang="en-US" altLang="zh-CN" dirty="0">
                <a:latin typeface="宋体" panose="02010600030101010101" pitchFamily="2" charset="-122"/>
                <a:sym typeface="+mn-ea"/>
              </a:rPr>
              <a:t>FSK)</a:t>
            </a:r>
            <a:r>
              <a:rPr lang="zh-CN" altLang="en-US" dirty="0">
                <a:latin typeface="宋体" panose="02010600030101010101" pitchFamily="2" charset="-122"/>
                <a:sym typeface="+mn-ea"/>
              </a:rPr>
              <a:t>。在跳跃集中的信道带宽通常称为瞬时带宽</a:t>
            </a:r>
            <a:r>
              <a:rPr lang="en-US" altLang="zh-CN" dirty="0">
                <a:latin typeface="宋体" panose="02010600030101010101" pitchFamily="2" charset="-122"/>
                <a:sym typeface="+mn-ea"/>
              </a:rPr>
              <a:t>(Instantaneous</a:t>
            </a:r>
            <a:r>
              <a:rPr lang="zh-CN" altLang="en-US" dirty="0">
                <a:latin typeface="宋体" panose="02010600030101010101" pitchFamily="2" charset="-122"/>
                <a:sym typeface="+mn-ea"/>
              </a:rPr>
              <a:t>　</a:t>
            </a:r>
            <a:r>
              <a:rPr lang="en-US" altLang="zh-CN" dirty="0">
                <a:latin typeface="宋体" panose="02010600030101010101" pitchFamily="2" charset="-122"/>
                <a:sym typeface="+mn-ea"/>
              </a:rPr>
              <a:t>Bandwidth)</a:t>
            </a:r>
            <a:r>
              <a:rPr lang="zh-CN" altLang="en-US" dirty="0">
                <a:latin typeface="宋体" panose="02010600030101010101" pitchFamily="2" charset="-122"/>
                <a:sym typeface="+mn-ea"/>
              </a:rPr>
              <a:t>。在跳频中所跨越的频谱称为跳频总带宽</a:t>
            </a:r>
            <a:r>
              <a:rPr lang="en-US" altLang="zh-CN" dirty="0">
                <a:latin typeface="宋体" panose="02010600030101010101" pitchFamily="2" charset="-122"/>
                <a:sym typeface="+mn-ea"/>
              </a:rPr>
              <a:t>(</a:t>
            </a:r>
            <a:r>
              <a:rPr lang="en-US" altLang="zh-CN" dirty="0">
                <a:latin typeface="Times New Roman" panose="02020603050405020304" pitchFamily="18" charset="0"/>
                <a:sym typeface="+mn-ea"/>
              </a:rPr>
              <a:t>TotalHoppingBandwidth</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529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599440" y="533400"/>
            <a:ext cx="8115300" cy="5638800"/>
          </a:xfrm>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如果在跳跃中对于每条信道采用一个基本载波频率，这样的频率调制称为单信道调制</a:t>
            </a:r>
            <a:r>
              <a:rPr lang="en-US" altLang="zh-CN" dirty="0">
                <a:latin typeface="Times New Roman" panose="02020603050405020304" pitchFamily="18" charset="0"/>
                <a:sym typeface="+mn-ea"/>
              </a:rPr>
              <a:t>(SingleChannelModulation)</a:t>
            </a:r>
            <a:r>
              <a:rPr lang="zh-CN" altLang="en-US" dirty="0">
                <a:latin typeface="Times New Roman" panose="02020603050405020304" pitchFamily="18" charset="0"/>
                <a:sym typeface="+mn-ea"/>
              </a:rPr>
              <a:t>。跳变之间的时间称为跳频持续时间</a:t>
            </a:r>
            <a:r>
              <a:rPr lang="en-US" altLang="zh-CN" dirty="0">
                <a:latin typeface="Times New Roman" panose="02020603050405020304" pitchFamily="18" charset="0"/>
                <a:sym typeface="+mn-ea"/>
              </a:rPr>
              <a:t>(HopDuration)</a:t>
            </a:r>
            <a:r>
              <a:rPr lang="zh-CN" altLang="en-US" dirty="0">
                <a:latin typeface="Times New Roman" panose="02020603050405020304" pitchFamily="18" charset="0"/>
                <a:sym typeface="+mn-ea"/>
              </a:rPr>
              <a:t>，用</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h</a:t>
            </a:r>
            <a:r>
              <a:rPr lang="zh-CN" altLang="en-US" dirty="0">
                <a:latin typeface="Times New Roman" panose="02020603050405020304" pitchFamily="18" charset="0"/>
                <a:sym typeface="+mn-ea"/>
              </a:rPr>
              <a:t>表示。跳变总带宽和瞬时带宽由</a:t>
            </a:r>
            <a:r>
              <a:rPr lang="en-US" altLang="zh-CN" i="1" dirty="0">
                <a:latin typeface="Times New Roman" panose="02020603050405020304" pitchFamily="18" charset="0"/>
                <a:sym typeface="+mn-ea"/>
              </a:rPr>
              <a:t>W</a:t>
            </a:r>
            <a:r>
              <a:rPr lang="en-US" altLang="zh-CN" baseline="-25000" dirty="0">
                <a:latin typeface="Times New Roman" panose="02020603050405020304" pitchFamily="18" charset="0"/>
                <a:sym typeface="+mn-ea"/>
              </a:rPr>
              <a:t>ss</a:t>
            </a:r>
            <a:r>
              <a:rPr lang="zh-CN" altLang="en-US" dirty="0">
                <a:latin typeface="Times New Roman" panose="02020603050405020304" pitchFamily="18" charset="0"/>
                <a:sym typeface="+mn-ea"/>
              </a:rPr>
              <a:t>和</a:t>
            </a:r>
            <a:r>
              <a:rPr lang="en-US" altLang="zh-CN" i="1" dirty="0">
                <a:latin typeface="Times New Roman" panose="02020603050405020304" pitchFamily="18" charset="0"/>
                <a:sym typeface="+mn-ea"/>
              </a:rPr>
              <a:t>B</a:t>
            </a:r>
            <a:r>
              <a:rPr lang="zh-CN" altLang="en-US" dirty="0">
                <a:latin typeface="Times New Roman" panose="02020603050405020304" pitchFamily="18" charset="0"/>
                <a:sym typeface="+mn-ea"/>
              </a:rPr>
              <a:t>表示。处理增益为</a:t>
            </a:r>
            <a:r>
              <a:rPr lang="en-US" altLang="zh-CN" i="1" dirty="0">
                <a:latin typeface="Times New Roman" panose="02020603050405020304" pitchFamily="18" charset="0"/>
                <a:sym typeface="+mn-ea"/>
              </a:rPr>
              <a:t>W</a:t>
            </a:r>
            <a:r>
              <a:rPr lang="en-US" altLang="zh-CN" baseline="-25000" dirty="0">
                <a:latin typeface="Times New Roman" panose="02020603050405020304" pitchFamily="18" charset="0"/>
                <a:sym typeface="+mn-ea"/>
              </a:rPr>
              <a:t>ss</a:t>
            </a:r>
            <a:r>
              <a:rPr lang="en-US" altLang="zh-CN" dirty="0">
                <a:latin typeface="Times New Roman" panose="02020603050405020304" pitchFamily="18" charset="0"/>
                <a:sym typeface="+mn-ea"/>
              </a:rPr>
              <a:t>/B</a:t>
            </a:r>
            <a:r>
              <a:rPr lang="zh-CN" altLang="en-US" dirty="0">
                <a:latin typeface="Times New Roman" panose="02020603050405020304" pitchFamily="18" charset="0"/>
                <a:sym typeface="+mn-ea"/>
              </a:rPr>
              <a:t>。</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t>
            </a:r>
            <a:r>
              <a:rPr lang="zh-CN" altLang="en-US" dirty="0">
                <a:latin typeface="Times New Roman" panose="02020603050405020304" pitchFamily="18" charset="0"/>
                <a:sym typeface="+mn-ea"/>
              </a:rPr>
              <a:t>如果跳频的序列能被接收机产生并和接收信号同步，则可以得到固定的差频信号，尔后进入传统的接收机中。在</a:t>
            </a:r>
            <a:r>
              <a:rPr lang="en-US" altLang="zh-CN" dirty="0">
                <a:latin typeface="Times New Roman" panose="02020603050405020304" pitchFamily="18" charset="0"/>
                <a:sym typeface="+mn-ea"/>
              </a:rPr>
              <a:t>FH</a:t>
            </a:r>
            <a:r>
              <a:rPr lang="zh-CN" altLang="en-US" dirty="0">
                <a:latin typeface="Times New Roman" panose="02020603050405020304" pitchFamily="18" charset="0"/>
                <a:sym typeface="+mn-ea"/>
              </a:rPr>
              <a:t>中，一旦一个非预测到的信号占据了跳频信道，就会在该信道中带入干扰和噪声并因此进入解调器。这就是在相同的时刻、在相同的信道上，可能和非预测到的信号发生冲突的原因。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dirty="0">
              <a:latin typeface="Times New Roman" panose="02020603050405020304" pitchFamily="18" charset="0"/>
            </a:endParaRPr>
          </a:p>
        </p:txBody>
      </p:sp>
      <p:sp>
        <p:nvSpPr>
          <p:cNvPr id="5539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endParaRPr lang="zh-CN" altLang="zh-CN"/>
          </a:p>
        </p:txBody>
      </p:sp>
      <p:sp>
        <p:nvSpPr>
          <p:cNvPr id="555011" name="Rectangle 3"/>
          <p:cNvSpPr>
            <a:spLocks noGrp="1" noChangeArrowheads="1"/>
          </p:cNvSpPr>
          <p:nvPr>
            <p:ph type="body" idx="1"/>
          </p:nvPr>
        </p:nvSpPr>
        <p:spPr/>
        <p:txBody>
          <a:bodyPr/>
          <a:lstStyle/>
          <a:p>
            <a:r>
              <a:rPr lang="zh-CN" altLang="en-US" dirty="0">
                <a:latin typeface="宋体" panose="02010600030101010101" pitchFamily="2" charset="-122"/>
                <a:sym typeface="+mn-ea"/>
              </a:rPr>
              <a:t>图</a:t>
            </a:r>
            <a:r>
              <a:rPr lang="en-US" altLang="zh-CN" dirty="0">
                <a:latin typeface="宋体" panose="02010600030101010101" pitchFamily="2" charset="-122"/>
                <a:sym typeface="+mn-ea"/>
              </a:rPr>
              <a:t>4-55 </a:t>
            </a:r>
            <a:r>
              <a:rPr lang="zh-CN" altLang="en-US" dirty="0">
                <a:latin typeface="宋体" panose="02010600030101010101" pitchFamily="2" charset="-122"/>
                <a:sym typeface="+mn-ea"/>
              </a:rPr>
              <a:t>单信道调制</a:t>
            </a:r>
            <a:r>
              <a:rPr lang="en-US" altLang="zh-CN" dirty="0">
                <a:latin typeface="宋体" panose="02010600030101010101" pitchFamily="2" charset="-122"/>
                <a:sym typeface="+mn-ea"/>
              </a:rPr>
              <a:t>FH</a:t>
            </a:r>
            <a:r>
              <a:rPr lang="zh-CN" altLang="en-US" dirty="0">
                <a:latin typeface="宋体" panose="02010600030101010101" pitchFamily="2" charset="-122"/>
                <a:sym typeface="+mn-ea"/>
              </a:rPr>
              <a:t>系统框图</a:t>
            </a:r>
            <a:endParaRPr lang="zh-CN" altLang="en-US" dirty="0">
              <a:latin typeface="宋体" panose="02010600030101010101" pitchFamily="2" charset="-122"/>
            </a:endParaRPr>
          </a:p>
          <a:p>
            <a:endParaRPr lang="zh-CN" altLang="zh-CN"/>
          </a:p>
        </p:txBody>
      </p:sp>
      <p:pic>
        <p:nvPicPr>
          <p:cNvPr id="199683" name="Picture 1029" descr="4-55"/>
          <p:cNvPicPr>
            <a:picLocks noChangeAspect="1"/>
          </p:cNvPicPr>
          <p:nvPr/>
        </p:nvPicPr>
        <p:blipFill>
          <a:blip r:embed="rId2"/>
          <a:stretch>
            <a:fillRect/>
          </a:stretch>
        </p:blipFill>
        <p:spPr>
          <a:xfrm>
            <a:off x="684213" y="1844675"/>
            <a:ext cx="7488237" cy="2459038"/>
          </a:xfrm>
          <a:prstGeom prst="rect">
            <a:avLst/>
          </a:prstGeom>
          <a:noFill/>
          <a:ln w="9525">
            <a:noFill/>
          </a:ln>
        </p:spPr>
      </p:pic>
      <p:sp>
        <p:nvSpPr>
          <p:cNvPr id="2" name="文本框 1"/>
          <p:cNvSpPr txBox="1"/>
          <p:nvPr/>
        </p:nvSpPr>
        <p:spPr>
          <a:xfrm>
            <a:off x="1989455" y="4788535"/>
            <a:ext cx="5279390" cy="460375"/>
          </a:xfrm>
          <a:prstGeom prst="rect">
            <a:avLst/>
          </a:prstGeom>
          <a:noFill/>
        </p:spPr>
        <p:txBody>
          <a:bodyPr wrap="none" rtlCol="0" anchor="t">
            <a:spAutoFit/>
          </a:bodyPr>
          <a:lstStyle/>
          <a:p>
            <a:r>
              <a:rPr lang="en-US" altLang="zh-CN" dirty="0">
                <a:latin typeface="宋体" panose="02010600030101010101" pitchFamily="2" charset="-122"/>
                <a:sym typeface="+mn-ea"/>
              </a:rPr>
              <a:t>(</a:t>
            </a:r>
            <a:r>
              <a:rPr lang="en-US" altLang="zh-CN" dirty="0">
                <a:sym typeface="+mn-ea"/>
              </a:rPr>
              <a:t>a)</a:t>
            </a:r>
            <a:r>
              <a:rPr lang="zh-CN" altLang="en-US" dirty="0">
                <a:latin typeface="宋体" panose="02010600030101010101" pitchFamily="2" charset="-122"/>
                <a:sym typeface="+mn-ea"/>
              </a:rPr>
              <a:t>发射机</a:t>
            </a:r>
            <a:r>
              <a:rPr lang="en-US" altLang="zh-CN" dirty="0">
                <a:sym typeface="+mn-ea"/>
              </a:rPr>
              <a:t>;</a:t>
            </a:r>
            <a:r>
              <a:rPr lang="zh-CN" altLang="en-US" dirty="0">
                <a:sym typeface="+mn-ea"/>
              </a:rPr>
              <a:t>　　　　　　　　</a:t>
            </a:r>
            <a:r>
              <a:rPr lang="en-US" altLang="zh-CN" dirty="0">
                <a:sym typeface="+mn-ea"/>
              </a:rPr>
              <a:t>(b)</a:t>
            </a:r>
            <a:r>
              <a:rPr lang="zh-CN" altLang="en-US" dirty="0">
                <a:latin typeface="宋体" panose="02010600030101010101" pitchFamily="2" charset="-122"/>
                <a:sym typeface="+mn-ea"/>
              </a:rPr>
              <a:t>接收机</a:t>
            </a:r>
            <a:endParaRPr lang="zh-CN" altLang="en-US"/>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4.6.4 </a:t>
            </a:r>
            <a:r>
              <a:rPr lang="zh-CN" altLang="en-US" b="1" dirty="0">
                <a:latin typeface="Times New Roman" panose="02020603050405020304" pitchFamily="18" charset="0"/>
                <a:sym typeface="+mn-ea"/>
              </a:rPr>
              <a:t>直扩的性能 </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rPr>
              <a:t>　　</a:t>
            </a:r>
            <a:r>
              <a:rPr lang="en-US" altLang="zh-CN" i="1" dirty="0">
                <a:latin typeface="Times New Roman" panose="02020603050405020304" pitchFamily="18" charset="0"/>
                <a:sym typeface="+mn-ea"/>
              </a:rPr>
              <a:t>  k</a:t>
            </a:r>
            <a:r>
              <a:rPr lang="zh-CN" altLang="en-US" dirty="0">
                <a:latin typeface="Times New Roman" panose="02020603050405020304" pitchFamily="18" charset="0"/>
                <a:sym typeface="+mn-ea"/>
              </a:rPr>
              <a:t>个用户接入的直扩系统如图</a:t>
            </a:r>
            <a:r>
              <a:rPr lang="en-US" altLang="zh-CN" dirty="0">
                <a:latin typeface="Times New Roman" panose="02020603050405020304" pitchFamily="18" charset="0"/>
                <a:sym typeface="+mn-ea"/>
              </a:rPr>
              <a:t>4-56</a:t>
            </a:r>
            <a:r>
              <a:rPr lang="zh-CN" altLang="en-US" dirty="0">
                <a:latin typeface="Times New Roman" panose="02020603050405020304" pitchFamily="18" charset="0"/>
                <a:sym typeface="+mn-ea"/>
              </a:rPr>
              <a:t>所示。假设每个用户都有一个</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序列，每个符号位含有</a:t>
            </a:r>
            <a:r>
              <a:rPr lang="en-US" altLang="zh-CN" i="1" dirty="0">
                <a:latin typeface="Times New Roman" panose="02020603050405020304" pitchFamily="18" charset="0"/>
                <a:sym typeface="+mn-ea"/>
              </a:rPr>
              <a:t>N</a:t>
            </a:r>
            <a:r>
              <a:rPr lang="zh-CN" altLang="en-US" dirty="0">
                <a:latin typeface="Times New Roman" panose="02020603050405020304" pitchFamily="18" charset="0"/>
                <a:sym typeface="+mn-ea"/>
              </a:rPr>
              <a:t>个时间片，每个时间片占时</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c</a:t>
            </a:r>
            <a:r>
              <a:rPr lang="zh-CN" altLang="en-US" dirty="0">
                <a:latin typeface="Times New Roman" panose="02020603050405020304" pitchFamily="18" charset="0"/>
                <a:sym typeface="+mn-ea"/>
              </a:rPr>
              <a:t>， </a:t>
            </a:r>
            <a:r>
              <a:rPr lang="en-US" altLang="zh-CN" i="1" dirty="0">
                <a:latin typeface="Times New Roman" panose="02020603050405020304" pitchFamily="18" charset="0"/>
                <a:sym typeface="+mn-ea"/>
              </a:rPr>
              <a:t>NT</a:t>
            </a:r>
            <a:r>
              <a:rPr lang="en-US" altLang="zh-CN" baseline="-25000" dirty="0">
                <a:latin typeface="Times New Roman" panose="02020603050405020304" pitchFamily="18" charset="0"/>
                <a:sym typeface="+mn-ea"/>
              </a:rPr>
              <a:t>c</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zh-CN" altLang="en-US" dirty="0">
                <a:latin typeface="Times New Roman" panose="02020603050405020304" pitchFamily="18" charset="0"/>
                <a:sym typeface="+mn-ea"/>
              </a:rPr>
              <a:t>。第</a:t>
            </a:r>
            <a:r>
              <a:rPr lang="en-US" altLang="zh-CN" i="1" dirty="0">
                <a:latin typeface="Times New Roman" panose="02020603050405020304" pitchFamily="18" charset="0"/>
                <a:sym typeface="+mn-ea"/>
              </a:rPr>
              <a:t>k</a:t>
            </a:r>
            <a:r>
              <a:rPr lang="zh-CN" altLang="en-US" dirty="0">
                <a:latin typeface="Times New Roman" panose="02020603050405020304" pitchFamily="18" charset="0"/>
                <a:sym typeface="+mn-ea"/>
              </a:rPr>
              <a:t>个用户的传输信号表达式如下：</a:t>
            </a:r>
            <a:endParaRPr lang="zh-CN" altLang="zh-CN"/>
          </a:p>
        </p:txBody>
      </p:sp>
      <p:sp>
        <p:nvSpPr>
          <p:cNvPr id="556035" name="Rectangle 3"/>
          <p:cNvSpPr>
            <a:spLocks noGrp="1" noChangeArrowheads="1"/>
          </p:cNvSpPr>
          <p:nvPr>
            <p:ph type="body" idx="1"/>
          </p:nvPr>
        </p:nvSpPr>
        <p:spPr/>
        <p:txBody>
          <a:bodyPr/>
          <a:lstStyle/>
          <a:p>
            <a:endParaRPr lang="zh-CN" altLang="zh-CN"/>
          </a:p>
        </p:txBody>
      </p:sp>
      <p:graphicFrame>
        <p:nvGraphicFramePr>
          <p:cNvPr id="200708" name="Object 6"/>
          <p:cNvGraphicFramePr>
            <a:graphicFrameLocks noChangeAspect="1"/>
          </p:cNvGraphicFramePr>
          <p:nvPr/>
        </p:nvGraphicFramePr>
        <p:xfrm>
          <a:off x="1735138" y="3497263"/>
          <a:ext cx="5788025" cy="1171575"/>
        </p:xfrm>
        <a:graphic>
          <a:graphicData uri="http://schemas.openxmlformats.org/presentationml/2006/ole">
            <mc:AlternateContent xmlns:mc="http://schemas.openxmlformats.org/markup-compatibility/2006">
              <mc:Choice xmlns:v="urn:schemas-microsoft-com:vml" Requires="v">
                <p:oleObj spid="_x0000_s54275" r:id="rId3" imgW="2133600" imgH="431800" progId="Equation.3">
                  <p:embed/>
                </p:oleObj>
              </mc:Choice>
              <mc:Fallback>
                <p:oleObj r:id="rId3" imgW="2133600" imgH="431800" progId="Equation.3">
                  <p:embed/>
                  <p:pic>
                    <p:nvPicPr>
                      <p:cNvPr id="0" name="图片 3246"/>
                      <p:cNvPicPr/>
                      <p:nvPr/>
                    </p:nvPicPr>
                    <p:blipFill>
                      <a:blip r:embed="rId4"/>
                      <a:stretch>
                        <a:fillRect/>
                      </a:stretch>
                    </p:blipFill>
                    <p:spPr>
                      <a:xfrm>
                        <a:off x="1735138" y="3497263"/>
                        <a:ext cx="5788025" cy="1171575"/>
                      </a:xfrm>
                      <a:prstGeom prst="rect">
                        <a:avLst/>
                      </a:prstGeom>
                      <a:noFill/>
                      <a:ln w="38100">
                        <a:noFill/>
                        <a:miter/>
                      </a:ln>
                    </p:spPr>
                  </p:pic>
                </p:oleObj>
              </mc:Fallback>
            </mc:AlternateContent>
          </a:graphicData>
        </a:graphic>
      </p:graphicFrame>
      <p:sp>
        <p:nvSpPr>
          <p:cNvPr id="200709" name="Text Box 7"/>
          <p:cNvSpPr txBox="1"/>
          <p:nvPr/>
        </p:nvSpPr>
        <p:spPr>
          <a:xfrm>
            <a:off x="7410450" y="4800600"/>
            <a:ext cx="11747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(4-162)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endParaRPr lang="zh-CN" altLang="zh-CN"/>
          </a:p>
        </p:txBody>
      </p:sp>
      <p:sp>
        <p:nvSpPr>
          <p:cNvPr id="382979"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 </a:t>
            </a:r>
            <a:r>
              <a:rPr lang="en-US" altLang="zh-CN" dirty="0">
                <a:latin typeface="Times New Roman" panose="02020603050405020304" pitchFamily="18" charset="0"/>
                <a:sym typeface="+mn-ea"/>
              </a:rPr>
              <a:t>4-3 </a:t>
            </a:r>
            <a:r>
              <a:rPr lang="zh-CN" altLang="en-US" dirty="0">
                <a:latin typeface="Times New Roman" panose="02020603050405020304" pitchFamily="18" charset="0"/>
                <a:sym typeface="+mn-ea"/>
              </a:rPr>
              <a:t>差分编码实现</a:t>
            </a:r>
            <a:endParaRPr lang="zh-CN" altLang="zh-CN"/>
          </a:p>
        </p:txBody>
      </p:sp>
      <p:pic>
        <p:nvPicPr>
          <p:cNvPr id="19459" name="Picture 8" descr="4-3"/>
          <p:cNvPicPr>
            <a:picLocks noChangeAspect="1"/>
          </p:cNvPicPr>
          <p:nvPr/>
        </p:nvPicPr>
        <p:blipFill>
          <a:blip r:embed="rId2"/>
          <a:stretch>
            <a:fillRect/>
          </a:stretch>
        </p:blipFill>
        <p:spPr>
          <a:xfrm>
            <a:off x="1714500" y="2623503"/>
            <a:ext cx="5715000" cy="1609725"/>
          </a:xfrm>
          <a:prstGeom prst="rect">
            <a:avLst/>
          </a:prstGeom>
          <a:noFill/>
          <a:ln w="9525">
            <a:noFill/>
          </a:ln>
        </p:spPr>
      </p:pic>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endParaRPr lang="zh-CN" altLang="zh-CN"/>
          </a:p>
        </p:txBody>
      </p:sp>
      <p:sp>
        <p:nvSpPr>
          <p:cNvPr id="557059"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4-56 CDMA</a:t>
            </a:r>
            <a:r>
              <a:rPr lang="zh-CN" altLang="en-US" dirty="0">
                <a:latin typeface="Times New Roman" panose="02020603050405020304" pitchFamily="18" charset="0"/>
                <a:sym typeface="+mn-ea"/>
              </a:rPr>
              <a:t>扩频系统</a:t>
            </a:r>
            <a:r>
              <a:rPr lang="en-US" altLang="zh-CN" i="1" dirty="0">
                <a:latin typeface="Times New Roman" panose="02020603050405020304" pitchFamily="18" charset="0"/>
                <a:sym typeface="+mn-ea"/>
              </a:rPr>
              <a:t>k</a:t>
            </a:r>
            <a:r>
              <a:rPr lang="zh-CN" altLang="en-US" dirty="0">
                <a:latin typeface="Times New Roman" panose="02020603050405020304" pitchFamily="18" charset="0"/>
                <a:sym typeface="+mn-ea"/>
              </a:rPr>
              <a:t>个用户的模型和单个用户接收机结构</a:t>
            </a:r>
            <a:endParaRPr lang="zh-CN" altLang="zh-CN"/>
          </a:p>
        </p:txBody>
      </p:sp>
      <p:pic>
        <p:nvPicPr>
          <p:cNvPr id="201731" name="Picture 7" descr="4-56"/>
          <p:cNvPicPr>
            <a:picLocks noChangeAspect="1"/>
          </p:cNvPicPr>
          <p:nvPr/>
        </p:nvPicPr>
        <p:blipFill>
          <a:blip r:embed="rId2"/>
          <a:stretch>
            <a:fillRect/>
          </a:stretch>
        </p:blipFill>
        <p:spPr>
          <a:xfrm>
            <a:off x="1771650" y="955993"/>
            <a:ext cx="5715000" cy="4029075"/>
          </a:xfrm>
          <a:prstGeom prst="rect">
            <a:avLst/>
          </a:prstGeom>
          <a:noFill/>
          <a:ln w="9525">
            <a:noFill/>
          </a:ln>
        </p:spPr>
      </p:pic>
      <p:sp>
        <p:nvSpPr>
          <p:cNvPr id="2" name="文本框 1"/>
          <p:cNvSpPr txBox="1"/>
          <p:nvPr/>
        </p:nvSpPr>
        <p:spPr>
          <a:xfrm>
            <a:off x="1023620" y="5334635"/>
            <a:ext cx="7097395" cy="398780"/>
          </a:xfrm>
          <a:prstGeom prst="rect">
            <a:avLst/>
          </a:prstGeom>
          <a:noFill/>
        </p:spPr>
        <p:txBody>
          <a:bodyPr wrap="none" rtlCol="0" anchor="t">
            <a:spAutoFit/>
          </a:bodyPr>
          <a:lstStyle/>
          <a:p>
            <a:pPr eaLnBrk="1" hangingPunct="1"/>
            <a:r>
              <a:rPr lang="en-US" altLang="zh-CN" sz="2000" dirty="0">
                <a:sym typeface="+mn-ea"/>
              </a:rPr>
              <a:t>(a) CDMA</a:t>
            </a:r>
            <a:r>
              <a:rPr lang="zh-CN" altLang="en-US" sz="2000" dirty="0">
                <a:sym typeface="+mn-ea"/>
              </a:rPr>
              <a:t>扩频系统的</a:t>
            </a:r>
            <a:r>
              <a:rPr lang="en-US" altLang="zh-CN" sz="2000" i="1" dirty="0">
                <a:sym typeface="+mn-ea"/>
              </a:rPr>
              <a:t>k</a:t>
            </a:r>
            <a:r>
              <a:rPr lang="zh-CN" altLang="en-US" sz="2000" dirty="0">
                <a:sym typeface="+mn-ea"/>
              </a:rPr>
              <a:t>个用户的模型； </a:t>
            </a:r>
            <a:r>
              <a:rPr lang="en-US" altLang="zh-CN" sz="2000" dirty="0">
                <a:sym typeface="+mn-ea"/>
              </a:rPr>
              <a:t>(b)</a:t>
            </a:r>
            <a:r>
              <a:rPr lang="zh-CN" altLang="en-US" sz="2000" dirty="0">
                <a:sym typeface="+mn-ea"/>
              </a:rPr>
              <a:t>单个用户接收机结构</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式中：</a:t>
            </a:r>
            <a:r>
              <a:rPr lang="en-US" altLang="zh-CN" i="1" dirty="0">
                <a:latin typeface="Times New Roman" panose="02020603050405020304" pitchFamily="18" charset="0"/>
                <a:sym typeface="+mn-ea"/>
              </a:rPr>
              <a:t>p</a:t>
            </a:r>
            <a:r>
              <a:rPr lang="en-US" altLang="zh-CN" i="1" baseline="-25000" dirty="0">
                <a:latin typeface="Times New Roman" panose="02020603050405020304" pitchFamily="18" charset="0"/>
                <a:sym typeface="+mn-ea"/>
              </a:rPr>
              <a:t>k</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为第</a:t>
            </a:r>
            <a:r>
              <a:rPr lang="en-US" altLang="zh-CN" i="1" dirty="0">
                <a:latin typeface="Times New Roman" panose="02020603050405020304" pitchFamily="18" charset="0"/>
                <a:sym typeface="+mn-ea"/>
              </a:rPr>
              <a:t>k</a:t>
            </a:r>
            <a:r>
              <a:rPr lang="zh-CN" altLang="en-US" dirty="0">
                <a:latin typeface="Times New Roman" panose="02020603050405020304" pitchFamily="18" charset="0"/>
                <a:sym typeface="+mn-ea"/>
              </a:rPr>
              <a:t>个用户的</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码；</a:t>
            </a:r>
            <a:r>
              <a:rPr lang="en-US" altLang="zh-CN" i="1" dirty="0">
                <a:latin typeface="Times New Roman" panose="02020603050405020304" pitchFamily="18" charset="0"/>
                <a:sym typeface="+mn-ea"/>
              </a:rPr>
              <a:t>m</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为第</a:t>
            </a:r>
            <a:r>
              <a:rPr lang="en-US" altLang="zh-CN" i="1" dirty="0">
                <a:latin typeface="Times New Roman" panose="02020603050405020304" pitchFamily="18" charset="0"/>
                <a:sym typeface="+mn-ea"/>
              </a:rPr>
              <a:t>k</a:t>
            </a:r>
            <a:r>
              <a:rPr lang="zh-CN" altLang="en-US" dirty="0">
                <a:latin typeface="Times New Roman" panose="02020603050405020304" pitchFamily="18" charset="0"/>
                <a:sym typeface="+mn-ea"/>
              </a:rPr>
              <a:t>个用户的传输数据。接收机接收到共</a:t>
            </a:r>
            <a:r>
              <a:rPr lang="en-US" altLang="zh-CN" i="1" dirty="0">
                <a:latin typeface="Times New Roman" panose="02020603050405020304" pitchFamily="18" charset="0"/>
                <a:sym typeface="+mn-ea"/>
              </a:rPr>
              <a:t>K</a:t>
            </a:r>
            <a:r>
              <a:rPr lang="zh-CN" altLang="en-US" dirty="0">
                <a:latin typeface="Times New Roman" panose="02020603050405020304" pitchFamily="18" charset="0"/>
                <a:sym typeface="+mn-ea"/>
              </a:rPr>
              <a:t>个不同的信号，只有一个是所需的，其他都是不需要的。接收过程是通过对适宜的信号序列进行参变量估计得出的。对于第一个用户的第</a:t>
            </a:r>
            <a:r>
              <a:rPr lang="en-US" altLang="zh-CN" i="1" dirty="0">
                <a:latin typeface="Times New Roman" panose="02020603050405020304" pitchFamily="18" charset="0"/>
                <a:sym typeface="+mn-ea"/>
              </a:rPr>
              <a:t>i</a:t>
            </a:r>
            <a:r>
              <a:rPr lang="zh-CN" altLang="en-US" dirty="0">
                <a:latin typeface="Times New Roman" panose="02020603050405020304" pitchFamily="18" charset="0"/>
                <a:sym typeface="+mn-ea"/>
              </a:rPr>
              <a:t>个符号进行的变量估计为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58083" name="Rectangle 3"/>
          <p:cNvSpPr>
            <a:spLocks noGrp="1" noChangeArrowheads="1"/>
          </p:cNvSpPr>
          <p:nvPr>
            <p:ph type="body" idx="1"/>
          </p:nvPr>
        </p:nvSpPr>
        <p:spPr/>
        <p:txBody>
          <a:bodyPr/>
          <a:lstStyle/>
          <a:p>
            <a:endParaRPr lang="zh-CN" altLang="zh-CN"/>
          </a:p>
        </p:txBody>
      </p:sp>
      <p:graphicFrame>
        <p:nvGraphicFramePr>
          <p:cNvPr id="2" name="Object 4"/>
          <p:cNvGraphicFramePr>
            <a:graphicFrameLocks noChangeAspect="1"/>
          </p:cNvGraphicFramePr>
          <p:nvPr/>
        </p:nvGraphicFramePr>
        <p:xfrm>
          <a:off x="1416685" y="3678555"/>
          <a:ext cx="6668135" cy="868045"/>
        </p:xfrm>
        <a:graphic>
          <a:graphicData uri="http://schemas.openxmlformats.org/presentationml/2006/ole">
            <mc:AlternateContent xmlns:mc="http://schemas.openxmlformats.org/markup-compatibility/2006">
              <mc:Choice xmlns:v="urn:schemas-microsoft-com:vml" Requires="v">
                <p:oleObj spid="_x0000_s55299" r:id="rId3" imgW="2730500" imgH="355600" progId="Equation.3">
                  <p:embed/>
                </p:oleObj>
              </mc:Choice>
              <mc:Fallback>
                <p:oleObj r:id="rId3" imgW="2730500" imgH="355600" progId="Equation.3">
                  <p:embed/>
                  <p:pic>
                    <p:nvPicPr>
                      <p:cNvPr id="0" name="图片 3247"/>
                      <p:cNvPicPr/>
                      <p:nvPr/>
                    </p:nvPicPr>
                    <p:blipFill>
                      <a:blip r:embed="rId4"/>
                      <a:stretch>
                        <a:fillRect/>
                      </a:stretch>
                    </p:blipFill>
                    <p:spPr>
                      <a:xfrm>
                        <a:off x="1416685" y="3678555"/>
                        <a:ext cx="6668135" cy="868045"/>
                      </a:xfrm>
                      <a:prstGeom prst="rect">
                        <a:avLst/>
                      </a:prstGeom>
                      <a:noFill/>
                      <a:ln w="38100">
                        <a:noFill/>
                        <a:miter/>
                      </a:ln>
                    </p:spPr>
                  </p:pic>
                </p:oleObj>
              </mc:Fallback>
            </mc:AlternateContent>
          </a:graphicData>
        </a:graphic>
      </p:graphicFrame>
      <p:sp>
        <p:nvSpPr>
          <p:cNvPr id="4" name="Text Box 11"/>
          <p:cNvSpPr txBox="1"/>
          <p:nvPr/>
        </p:nvSpPr>
        <p:spPr>
          <a:xfrm>
            <a:off x="7346315" y="4855845"/>
            <a:ext cx="1340485" cy="460375"/>
          </a:xfrm>
          <a:prstGeom prst="rect">
            <a:avLst/>
          </a:prstGeom>
          <a:noFill/>
          <a:ln w="9525">
            <a:noFill/>
          </a:ln>
        </p:spPr>
        <p:txBody>
          <a:bodyPr wrap="square">
            <a:spAutoFit/>
          </a:bodyPr>
          <a:lstStyle/>
          <a:p>
            <a:pPr eaLnBrk="1" hangingPunct="1"/>
            <a:r>
              <a:rPr lang="en-US" altLang="zh-CN" dirty="0">
                <a:latin typeface="Times New Roman" panose="02020603050405020304" pitchFamily="18" charset="0"/>
              </a:rPr>
              <a:t>(4-163) </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endParaRPr lang="zh-CN" altLang="zh-CN"/>
          </a:p>
        </p:txBody>
      </p:sp>
      <p:sp>
        <p:nvSpPr>
          <p:cNvPr id="55910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989965" y="958215"/>
            <a:ext cx="6955790" cy="4430395"/>
          </a:xfrm>
          <a:prstGeom prst="rect">
            <a:avLst/>
          </a:prstGeom>
        </p:spPr>
      </p:pic>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zh-CN" altLang="zh-CN"/>
              <a:t/>
            </a:r>
            <a:br>
              <a:rPr lang="zh-CN" altLang="zh-CN"/>
            </a:br>
            <a:r>
              <a:rPr lang="zh-CN" altLang="en-US" dirty="0">
                <a:latin typeface="Times New Roman" panose="02020603050405020304" pitchFamily="18" charset="0"/>
                <a:sym typeface="+mn-ea"/>
              </a:rPr>
              <a:t>式中：</a:t>
            </a:r>
            <a:r>
              <a:rPr lang="en-US" altLang="zh-CN" i="1" dirty="0">
                <a:latin typeface="Times New Roman" panose="02020603050405020304" pitchFamily="18" charset="0"/>
                <a:sym typeface="+mn-ea"/>
              </a:rPr>
              <a:t>I</a:t>
            </a:r>
            <a:r>
              <a:rPr lang="en-US" altLang="zh-CN" baseline="-25000" dirty="0">
                <a:latin typeface="Times New Roman" panose="02020603050405020304" pitchFamily="18" charset="0"/>
                <a:sym typeface="+mn-ea"/>
              </a:rPr>
              <a:t>1</a:t>
            </a:r>
            <a:r>
              <a:rPr lang="zh-CN" altLang="en-US" dirty="0">
                <a:latin typeface="Times New Roman" panose="02020603050405020304" pitchFamily="18" charset="0"/>
                <a:sym typeface="+mn-ea"/>
              </a:rPr>
              <a:t>就是第一个用户接收到的信号的响应</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　　是除第一个用户外，共</a:t>
            </a:r>
            <a:r>
              <a:rPr lang="en-US" altLang="zh-CN" i="1" dirty="0">
                <a:latin typeface="Times New Roman" panose="02020603050405020304" pitchFamily="18" charset="0"/>
                <a:sym typeface="+mn-ea"/>
              </a:rPr>
              <a:t>K</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个用户造成的总接入干扰；</a:t>
            </a:r>
            <a:r>
              <a:rPr lang="en-US" altLang="zh-CN" i="1" dirty="0">
                <a:latin typeface="Times New Roman" panose="02020603050405020304" pitchFamily="18" charset="0"/>
                <a:sym typeface="+mn-ea"/>
              </a:rPr>
              <a:t>ξ</a:t>
            </a:r>
            <a:r>
              <a:rPr lang="zh-CN" altLang="en-US" dirty="0">
                <a:latin typeface="Times New Roman" panose="02020603050405020304" pitchFamily="18" charset="0"/>
                <a:sym typeface="+mn-ea"/>
              </a:rPr>
              <a:t>是反映其他噪声影响的高斯随机变量，</a:t>
            </a:r>
            <a:r>
              <a:rPr lang="en-US" altLang="zh-CN" i="1" dirty="0">
                <a:latin typeface="Times New Roman" panose="02020603050405020304" pitchFamily="18" charset="0"/>
                <a:sym typeface="+mn-ea"/>
              </a:rPr>
              <a:t>ξ</a:t>
            </a:r>
            <a:r>
              <a:rPr lang="zh-CN" altLang="en-US" dirty="0">
                <a:latin typeface="Times New Roman" panose="02020603050405020304" pitchFamily="18" charset="0"/>
                <a:sym typeface="+mn-ea"/>
              </a:rPr>
              <a:t>为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式中，</a:t>
            </a:r>
            <a:r>
              <a:rPr lang="en-US" altLang="zh-CN" i="1" dirty="0">
                <a:latin typeface="Times New Roman" panose="02020603050405020304" pitchFamily="18" charset="0"/>
                <a:sym typeface="+mn-ea"/>
              </a:rPr>
              <a:t>n</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为加性噪声。</a:t>
            </a:r>
          </a:p>
        </p:txBody>
      </p:sp>
      <p:sp>
        <p:nvSpPr>
          <p:cNvPr id="560131" name="Rectangle 3"/>
          <p:cNvSpPr>
            <a:spLocks noGrp="1" noChangeArrowheads="1"/>
          </p:cNvSpPr>
          <p:nvPr>
            <p:ph type="body" idx="1"/>
          </p:nvPr>
        </p:nvSpPr>
        <p:spPr/>
        <p:txBody>
          <a:bodyPr/>
          <a:lstStyle/>
          <a:p>
            <a:endParaRPr lang="zh-CN" altLang="zh-CN"/>
          </a:p>
        </p:txBody>
      </p:sp>
      <p:graphicFrame>
        <p:nvGraphicFramePr>
          <p:cNvPr id="204810" name="Object 5"/>
          <p:cNvGraphicFramePr>
            <a:graphicFrameLocks noChangeAspect="1"/>
          </p:cNvGraphicFramePr>
          <p:nvPr/>
        </p:nvGraphicFramePr>
        <p:xfrm>
          <a:off x="6854190" y="989330"/>
          <a:ext cx="485140" cy="589915"/>
        </p:xfrm>
        <a:graphic>
          <a:graphicData uri="http://schemas.openxmlformats.org/presentationml/2006/ole">
            <mc:AlternateContent xmlns:mc="http://schemas.openxmlformats.org/markup-compatibility/2006">
              <mc:Choice xmlns:v="urn:schemas-microsoft-com:vml" Requires="v">
                <p:oleObj spid="_x0000_s56325" r:id="rId3" imgW="355600" imgH="431800" progId="Equation.3">
                  <p:embed/>
                </p:oleObj>
              </mc:Choice>
              <mc:Fallback>
                <p:oleObj r:id="rId3" imgW="355600" imgH="431800" progId="Equation.3">
                  <p:embed/>
                  <p:pic>
                    <p:nvPicPr>
                      <p:cNvPr id="0" name="图片 3252"/>
                      <p:cNvPicPr/>
                      <p:nvPr/>
                    </p:nvPicPr>
                    <p:blipFill>
                      <a:blip r:embed="rId4"/>
                      <a:stretch>
                        <a:fillRect/>
                      </a:stretch>
                    </p:blipFill>
                    <p:spPr>
                      <a:xfrm>
                        <a:off x="6854190" y="989330"/>
                        <a:ext cx="485140" cy="589915"/>
                      </a:xfrm>
                      <a:prstGeom prst="rect">
                        <a:avLst/>
                      </a:prstGeom>
                      <a:noFill/>
                      <a:ln w="38100">
                        <a:noFill/>
                        <a:miter/>
                      </a:ln>
                    </p:spPr>
                  </p:pic>
                </p:oleObj>
              </mc:Fallback>
            </mc:AlternateContent>
          </a:graphicData>
        </a:graphic>
      </p:graphicFrame>
      <p:graphicFrame>
        <p:nvGraphicFramePr>
          <p:cNvPr id="204803" name="Object 6"/>
          <p:cNvGraphicFramePr>
            <a:graphicFrameLocks noChangeAspect="1"/>
          </p:cNvGraphicFramePr>
          <p:nvPr/>
        </p:nvGraphicFramePr>
        <p:xfrm>
          <a:off x="2144713" y="2745105"/>
          <a:ext cx="3808412" cy="887413"/>
        </p:xfrm>
        <a:graphic>
          <a:graphicData uri="http://schemas.openxmlformats.org/presentationml/2006/ole">
            <mc:AlternateContent xmlns:mc="http://schemas.openxmlformats.org/markup-compatibility/2006">
              <mc:Choice xmlns:v="urn:schemas-microsoft-com:vml" Requires="v">
                <p:oleObj spid="_x0000_s56326" r:id="rId5" imgW="1473200" imgH="342900" progId="Equation.3">
                  <p:embed/>
                </p:oleObj>
              </mc:Choice>
              <mc:Fallback>
                <p:oleObj r:id="rId5" imgW="1473200" imgH="342900" progId="Equation.3">
                  <p:embed/>
                  <p:pic>
                    <p:nvPicPr>
                      <p:cNvPr id="0" name="图片 3253"/>
                      <p:cNvPicPr/>
                      <p:nvPr/>
                    </p:nvPicPr>
                    <p:blipFill>
                      <a:blip r:embed="rId6"/>
                      <a:stretch>
                        <a:fillRect/>
                      </a:stretch>
                    </p:blipFill>
                    <p:spPr>
                      <a:xfrm>
                        <a:off x="2144713" y="2745105"/>
                        <a:ext cx="3808412" cy="887413"/>
                      </a:xfrm>
                      <a:prstGeom prst="rect">
                        <a:avLst/>
                      </a:prstGeom>
                      <a:noFill/>
                      <a:ln w="38100">
                        <a:noFill/>
                        <a:miter/>
                      </a:ln>
                    </p:spPr>
                  </p:pic>
                </p:oleObj>
              </mc:Fallback>
            </mc:AlternateContent>
          </a:graphicData>
        </a:graphic>
      </p:graphicFrame>
      <p:sp>
        <p:nvSpPr>
          <p:cNvPr id="204806" name="Text Box 11"/>
          <p:cNvSpPr txBox="1"/>
          <p:nvPr/>
        </p:nvSpPr>
        <p:spPr>
          <a:xfrm>
            <a:off x="6975475" y="2999105"/>
            <a:ext cx="11747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(4-166) </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由式</a:t>
            </a:r>
            <a:r>
              <a:rPr lang="en-US" altLang="zh-CN" dirty="0">
                <a:latin typeface="Times New Roman" panose="02020603050405020304" pitchFamily="18" charset="0"/>
                <a:sym typeface="+mn-ea"/>
              </a:rPr>
              <a:t>(4-166)</a:t>
            </a:r>
            <a:r>
              <a:rPr lang="zh-CN" altLang="en-US" dirty="0">
                <a:latin typeface="宋体" panose="02010600030101010101" pitchFamily="2" charset="-122"/>
                <a:sym typeface="+mn-ea"/>
              </a:rPr>
              <a:t>可见，</a:t>
            </a:r>
            <a:r>
              <a:rPr lang="en-US" altLang="zh-CN" dirty="0">
                <a:latin typeface="宋体" panose="02010600030101010101" pitchFamily="2" charset="-122"/>
                <a:sym typeface="+mn-ea"/>
              </a:rPr>
              <a:t>ξ</a:t>
            </a:r>
            <a:r>
              <a:rPr lang="zh-CN" altLang="en-US" dirty="0">
                <a:latin typeface="宋体" panose="02010600030101010101" pitchFamily="2" charset="-122"/>
                <a:sym typeface="+mn-ea"/>
              </a:rPr>
              <a:t>变量的均值为零，它的方差为</a:t>
            </a:r>
            <a:br>
              <a:rPr lang="zh-CN" altLang="en-US" dirty="0">
                <a:latin typeface="宋体" panose="02010600030101010101" pitchFamily="2" charset="-122"/>
                <a:sym typeface="+mn-ea"/>
              </a:rPr>
            </a:br>
            <a:r>
              <a:rPr lang="zh-CN" altLang="en-US" dirty="0">
                <a:latin typeface="宋体" panose="02010600030101010101" pitchFamily="2" charset="-122"/>
                <a:sym typeface="+mn-ea"/>
              </a:rPr>
              <a:t/>
            </a:r>
            <a:br>
              <a:rPr lang="zh-CN" altLang="en-US" dirty="0">
                <a:latin typeface="宋体" panose="02010600030101010101" pitchFamily="2" charset="-122"/>
                <a:sym typeface="+mn-ea"/>
              </a:rPr>
            </a:br>
            <a:r>
              <a:rPr lang="zh-CN" altLang="en-US" dirty="0">
                <a:latin typeface="宋体" panose="02010600030101010101" pitchFamily="2" charset="-122"/>
                <a:sym typeface="+mn-ea"/>
              </a:rPr>
              <a:t/>
            </a:r>
            <a:br>
              <a:rPr lang="zh-CN" altLang="en-US" dirty="0">
                <a:latin typeface="宋体" panose="02010600030101010101" pitchFamily="2" charset="-122"/>
                <a:sym typeface="+mn-ea"/>
              </a:rPr>
            </a:br>
            <a:r>
              <a:rPr lang="zh-CN" altLang="en-US" dirty="0">
                <a:latin typeface="宋体" panose="02010600030101010101" pitchFamily="2" charset="-122"/>
                <a:sym typeface="+mn-ea"/>
              </a:rPr>
              <a:t/>
            </a:r>
            <a:br>
              <a:rPr lang="zh-CN" altLang="en-US" dirty="0">
                <a:latin typeface="宋体" panose="02010600030101010101" pitchFamily="2" charset="-122"/>
                <a:sym typeface="+mn-ea"/>
              </a:rPr>
            </a:br>
            <a:r>
              <a:rPr lang="zh-CN" altLang="en-US" dirty="0">
                <a:latin typeface="宋体" panose="02010600030101010101" pitchFamily="2" charset="-122"/>
                <a:sym typeface="+mn-ea"/>
              </a:rPr>
              <a:t/>
            </a:r>
            <a:br>
              <a:rPr lang="zh-CN" altLang="en-US" dirty="0">
                <a:latin typeface="宋体" panose="02010600030101010101" pitchFamily="2" charset="-122"/>
                <a:sym typeface="+mn-ea"/>
              </a:rPr>
            </a:br>
            <a:r>
              <a:rPr lang="zh-CN" altLang="en-US" dirty="0">
                <a:latin typeface="宋体" panose="02010600030101010101" pitchFamily="2" charset="-122"/>
                <a:sym typeface="+mn-ea"/>
              </a:rPr>
              <a:t>　　式</a:t>
            </a:r>
            <a:r>
              <a:rPr lang="en-US" altLang="zh-CN" dirty="0">
                <a:latin typeface="Times New Roman" panose="02020603050405020304" pitchFamily="18" charset="0"/>
                <a:sym typeface="+mn-ea"/>
              </a:rPr>
              <a:t>(4-164)</a:t>
            </a:r>
            <a:r>
              <a:rPr lang="zh-CN" altLang="en-US" dirty="0">
                <a:latin typeface="宋体" panose="02010600030101010101" pitchFamily="2" charset="-122"/>
                <a:sym typeface="+mn-ea"/>
              </a:rPr>
              <a:t>中，</a:t>
            </a:r>
            <a:r>
              <a:rPr lang="en-US" altLang="zh-CN" i="1" dirty="0">
                <a:latin typeface="Times New Roman" panose="02020603050405020304" pitchFamily="18" charset="0"/>
                <a:sym typeface="+mn-ea"/>
              </a:rPr>
              <a:t>I</a:t>
            </a:r>
            <a:r>
              <a:rPr lang="en-US" altLang="zh-CN" i="1" baseline="-25000" dirty="0">
                <a:latin typeface="Times New Roman" panose="02020603050405020304" pitchFamily="18" charset="0"/>
                <a:sym typeface="+mn-ea"/>
              </a:rPr>
              <a:t>k</a:t>
            </a:r>
            <a:r>
              <a:rPr lang="zh-CN" altLang="en-US" dirty="0">
                <a:latin typeface="宋体" panose="02010600030101010101" pitchFamily="2" charset="-122"/>
                <a:sym typeface="+mn-ea"/>
              </a:rPr>
              <a:t>表示来自第</a:t>
            </a:r>
            <a:r>
              <a:rPr lang="en-US" altLang="zh-CN" i="1" dirty="0">
                <a:latin typeface="Times New Roman" panose="02020603050405020304" pitchFamily="18" charset="0"/>
                <a:sym typeface="+mn-ea"/>
              </a:rPr>
              <a:t>k</a:t>
            </a:r>
            <a:r>
              <a:rPr lang="zh-CN" altLang="en-US" dirty="0">
                <a:latin typeface="宋体" panose="02010600030101010101" pitchFamily="2" charset="-122"/>
                <a:sym typeface="+mn-ea"/>
              </a:rPr>
              <a:t>个用户的干扰，有</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dirty="0">
              <a:latin typeface="宋体" panose="02010600030101010101" pitchFamily="2" charset="-122"/>
              <a:sym typeface="+mn-ea"/>
            </a:endParaRPr>
          </a:p>
        </p:txBody>
      </p:sp>
      <p:sp>
        <p:nvSpPr>
          <p:cNvPr id="561155" name="Rectangle 3"/>
          <p:cNvSpPr>
            <a:spLocks noGrp="1" noChangeArrowheads="1"/>
          </p:cNvSpPr>
          <p:nvPr>
            <p:ph type="body" idx="1"/>
          </p:nvPr>
        </p:nvSpPr>
        <p:spPr/>
        <p:txBody>
          <a:bodyPr/>
          <a:lstStyle/>
          <a:p>
            <a:endParaRPr lang="zh-CN" altLang="zh-CN"/>
          </a:p>
        </p:txBody>
      </p:sp>
      <p:graphicFrame>
        <p:nvGraphicFramePr>
          <p:cNvPr id="204805" name="Object 8"/>
          <p:cNvGraphicFramePr>
            <a:graphicFrameLocks noChangeAspect="1"/>
          </p:cNvGraphicFramePr>
          <p:nvPr/>
        </p:nvGraphicFramePr>
        <p:xfrm>
          <a:off x="2824163" y="1981200"/>
          <a:ext cx="2209800" cy="1038225"/>
        </p:xfrm>
        <a:graphic>
          <a:graphicData uri="http://schemas.openxmlformats.org/presentationml/2006/ole">
            <mc:AlternateContent xmlns:mc="http://schemas.openxmlformats.org/markup-compatibility/2006">
              <mc:Choice xmlns:v="urn:schemas-microsoft-com:vml" Requires="v">
                <p:oleObj spid="_x0000_s57349" r:id="rId3" imgW="837565" imgH="393700" progId="Equation.3">
                  <p:embed/>
                </p:oleObj>
              </mc:Choice>
              <mc:Fallback>
                <p:oleObj r:id="rId3" imgW="837565" imgH="393700" progId="Equation.3">
                  <p:embed/>
                  <p:pic>
                    <p:nvPicPr>
                      <p:cNvPr id="0" name="图片 3254"/>
                      <p:cNvPicPr/>
                      <p:nvPr/>
                    </p:nvPicPr>
                    <p:blipFill>
                      <a:blip r:embed="rId4"/>
                      <a:stretch>
                        <a:fillRect/>
                      </a:stretch>
                    </p:blipFill>
                    <p:spPr>
                      <a:xfrm>
                        <a:off x="2824163" y="1981200"/>
                        <a:ext cx="2209800" cy="1038225"/>
                      </a:xfrm>
                      <a:prstGeom prst="rect">
                        <a:avLst/>
                      </a:prstGeom>
                      <a:noFill/>
                      <a:ln w="38100">
                        <a:noFill/>
                        <a:miter/>
                      </a:ln>
                    </p:spPr>
                  </p:pic>
                </p:oleObj>
              </mc:Fallback>
            </mc:AlternateContent>
          </a:graphicData>
        </a:graphic>
      </p:graphicFrame>
      <p:sp>
        <p:nvSpPr>
          <p:cNvPr id="204807" name="Text Box 12"/>
          <p:cNvSpPr txBox="1"/>
          <p:nvPr/>
        </p:nvSpPr>
        <p:spPr>
          <a:xfrm>
            <a:off x="6496050" y="2198688"/>
            <a:ext cx="11747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(4-167) </a:t>
            </a:r>
          </a:p>
        </p:txBody>
      </p:sp>
      <p:graphicFrame>
        <p:nvGraphicFramePr>
          <p:cNvPr id="205826" name="Object 2"/>
          <p:cNvGraphicFramePr>
            <a:graphicFrameLocks noChangeAspect="1"/>
          </p:cNvGraphicFramePr>
          <p:nvPr/>
        </p:nvGraphicFramePr>
        <p:xfrm>
          <a:off x="1960563" y="4324350"/>
          <a:ext cx="4972050" cy="939800"/>
        </p:xfrm>
        <a:graphic>
          <a:graphicData uri="http://schemas.openxmlformats.org/presentationml/2006/ole">
            <mc:AlternateContent xmlns:mc="http://schemas.openxmlformats.org/markup-compatibility/2006">
              <mc:Choice xmlns:v="urn:schemas-microsoft-com:vml" Requires="v">
                <p:oleObj spid="_x0000_s57350" r:id="rId5" imgW="1816100" imgH="342900" progId="Equation.3">
                  <p:embed/>
                </p:oleObj>
              </mc:Choice>
              <mc:Fallback>
                <p:oleObj r:id="rId5" imgW="1816100" imgH="342900" progId="Equation.3">
                  <p:embed/>
                  <p:pic>
                    <p:nvPicPr>
                      <p:cNvPr id="0" name="图片 3255"/>
                      <p:cNvPicPr/>
                      <p:nvPr/>
                    </p:nvPicPr>
                    <p:blipFill>
                      <a:blip r:embed="rId6"/>
                      <a:stretch>
                        <a:fillRect/>
                      </a:stretch>
                    </p:blipFill>
                    <p:spPr>
                      <a:xfrm>
                        <a:off x="1960563" y="4324350"/>
                        <a:ext cx="4972050" cy="939800"/>
                      </a:xfrm>
                      <a:prstGeom prst="rect">
                        <a:avLst/>
                      </a:prstGeom>
                      <a:noFill/>
                      <a:ln w="38100">
                        <a:noFill/>
                        <a:miter/>
                      </a:ln>
                    </p:spPr>
                  </p:pic>
                </p:oleObj>
              </mc:Fallback>
            </mc:AlternateContent>
          </a:graphicData>
        </a:graphic>
      </p:graphicFrame>
      <p:sp>
        <p:nvSpPr>
          <p:cNvPr id="205828" name="Text Box 4"/>
          <p:cNvSpPr txBox="1"/>
          <p:nvPr/>
        </p:nvSpPr>
        <p:spPr>
          <a:xfrm>
            <a:off x="7588250" y="4557713"/>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(4-168)</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假设</a:t>
            </a:r>
            <a:r>
              <a:rPr lang="en-US" altLang="zh-CN" i="1" dirty="0">
                <a:latin typeface="Times New Roman" panose="02020603050405020304" pitchFamily="18" charset="0"/>
                <a:sym typeface="+mn-ea"/>
              </a:rPr>
              <a:t>I</a:t>
            </a:r>
            <a:r>
              <a:rPr lang="en-US" altLang="zh-CN" i="1" baseline="-25000" dirty="0">
                <a:latin typeface="Times New Roman" panose="02020603050405020304" pitchFamily="18" charset="0"/>
                <a:sym typeface="+mn-ea"/>
              </a:rPr>
              <a:t>k</a:t>
            </a:r>
            <a:r>
              <a:rPr lang="zh-CN" altLang="en-US" dirty="0">
                <a:latin typeface="Times New Roman" panose="02020603050405020304" pitchFamily="18" charset="0"/>
                <a:sym typeface="+mn-ea"/>
              </a:rPr>
              <a:t>是由第</a:t>
            </a:r>
            <a:r>
              <a:rPr lang="en-US" altLang="zh-CN" i="1" dirty="0">
                <a:latin typeface="Times New Roman" panose="02020603050405020304" pitchFamily="18" charset="0"/>
                <a:sym typeface="+mn-ea"/>
              </a:rPr>
              <a:t>k</a:t>
            </a:r>
            <a:r>
              <a:rPr lang="zh-CN" altLang="en-US" dirty="0">
                <a:latin typeface="Times New Roman" panose="02020603050405020304" pitchFamily="18" charset="0"/>
                <a:sym typeface="+mn-ea"/>
              </a:rPr>
              <a:t>个干扰在某一符号整位</a:t>
            </a:r>
            <a:r>
              <a:rPr lang="en-US" altLang="zh-CN" i="1" dirty="0">
                <a:latin typeface="Times New Roman" panose="02020603050405020304" pitchFamily="18" charset="0"/>
                <a:sym typeface="+mn-ea"/>
              </a:rPr>
              <a:t>N</a:t>
            </a:r>
            <a:r>
              <a:rPr lang="zh-CN" altLang="en-US" dirty="0">
                <a:latin typeface="Times New Roman" panose="02020603050405020304" pitchFamily="18" charset="0"/>
                <a:sym typeface="+mn-ea"/>
              </a:rPr>
              <a:t>个时间片的随机组成。大数定理告诉我们这些随机信号产生的总和仍是随机过程。</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K</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个用户作为完全独立的干扰，总的接入干扰可表示为　            。采用高斯表达式可以推导得到平均错误比特率</a:t>
            </a:r>
            <a:r>
              <a:rPr lang="en-US" altLang="zh-CN" i="1" dirty="0">
                <a:latin typeface="Times New Roman" panose="02020603050405020304" pitchFamily="18" charset="0"/>
                <a:sym typeface="+mn-ea"/>
              </a:rPr>
              <a:t>P</a:t>
            </a:r>
            <a:r>
              <a:rPr lang="en-US" altLang="zh-CN" baseline="-25000" dirty="0">
                <a:latin typeface="Times New Roman" panose="02020603050405020304" pitchFamily="18" charset="0"/>
                <a:sym typeface="+mn-ea"/>
              </a:rPr>
              <a:t>e</a:t>
            </a:r>
            <a:r>
              <a:rPr lang="zh-CN" altLang="en-US" dirty="0">
                <a:latin typeface="Times New Roman" panose="02020603050405020304" pitchFamily="18" charset="0"/>
                <a:sym typeface="+mn-ea"/>
              </a:rPr>
              <a:t>的简单表达式为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62179" name="Rectangle 3"/>
          <p:cNvSpPr>
            <a:spLocks noGrp="1" noChangeArrowheads="1"/>
          </p:cNvSpPr>
          <p:nvPr>
            <p:ph type="body" idx="1"/>
          </p:nvPr>
        </p:nvSpPr>
        <p:spPr/>
        <p:txBody>
          <a:bodyPr/>
          <a:lstStyle/>
          <a:p>
            <a:endParaRPr lang="zh-CN" altLang="zh-CN"/>
          </a:p>
        </p:txBody>
      </p:sp>
      <p:graphicFrame>
        <p:nvGraphicFramePr>
          <p:cNvPr id="2" name="Object 6"/>
          <p:cNvGraphicFramePr>
            <a:graphicFrameLocks noChangeAspect="1"/>
          </p:cNvGraphicFramePr>
          <p:nvPr/>
        </p:nvGraphicFramePr>
        <p:xfrm>
          <a:off x="2635885" y="3712845"/>
          <a:ext cx="3275013" cy="2132013"/>
        </p:xfrm>
        <a:graphic>
          <a:graphicData uri="http://schemas.openxmlformats.org/presentationml/2006/ole">
            <mc:AlternateContent xmlns:mc="http://schemas.openxmlformats.org/markup-compatibility/2006">
              <mc:Choice xmlns:v="urn:schemas-microsoft-com:vml" Requires="v">
                <p:oleObj spid="_x0000_s58373" r:id="rId3" imgW="1308100" imgH="850900" progId="Equation.3">
                  <p:embed/>
                </p:oleObj>
              </mc:Choice>
              <mc:Fallback>
                <p:oleObj r:id="rId3" imgW="1308100" imgH="850900" progId="Equation.3">
                  <p:embed/>
                  <p:pic>
                    <p:nvPicPr>
                      <p:cNvPr id="0" name="图片 3257"/>
                      <p:cNvPicPr/>
                      <p:nvPr/>
                    </p:nvPicPr>
                    <p:blipFill>
                      <a:blip r:embed="rId4"/>
                      <a:stretch>
                        <a:fillRect/>
                      </a:stretch>
                    </p:blipFill>
                    <p:spPr>
                      <a:xfrm>
                        <a:off x="2635885" y="3712845"/>
                        <a:ext cx="3275013" cy="2132013"/>
                      </a:xfrm>
                      <a:prstGeom prst="rect">
                        <a:avLst/>
                      </a:prstGeom>
                      <a:noFill/>
                      <a:ln w="38100">
                        <a:noFill/>
                        <a:miter/>
                      </a:ln>
                    </p:spPr>
                  </p:pic>
                </p:oleObj>
              </mc:Fallback>
            </mc:AlternateContent>
          </a:graphicData>
        </a:graphic>
      </p:graphicFrame>
      <p:sp>
        <p:nvSpPr>
          <p:cNvPr id="4" name="Rectangle 7"/>
          <p:cNvSpPr/>
          <p:nvPr/>
        </p:nvSpPr>
        <p:spPr>
          <a:xfrm>
            <a:off x="7245985" y="4668520"/>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(4-169)</a:t>
            </a:r>
          </a:p>
        </p:txBody>
      </p:sp>
      <p:graphicFrame>
        <p:nvGraphicFramePr>
          <p:cNvPr id="206851" name="Object 5"/>
          <p:cNvGraphicFramePr>
            <a:graphicFrameLocks noChangeAspect="1"/>
          </p:cNvGraphicFramePr>
          <p:nvPr/>
        </p:nvGraphicFramePr>
        <p:xfrm>
          <a:off x="1727200" y="2464435"/>
          <a:ext cx="908685" cy="671195"/>
        </p:xfrm>
        <a:graphic>
          <a:graphicData uri="http://schemas.openxmlformats.org/presentationml/2006/ole">
            <mc:AlternateContent xmlns:mc="http://schemas.openxmlformats.org/markup-compatibility/2006">
              <mc:Choice xmlns:v="urn:schemas-microsoft-com:vml" Requires="v">
                <p:oleObj spid="_x0000_s58374" r:id="rId5" imgW="584200" imgH="431800" progId="Equation.3">
                  <p:embed/>
                </p:oleObj>
              </mc:Choice>
              <mc:Fallback>
                <p:oleObj r:id="rId5" imgW="584200" imgH="431800" progId="Equation.3">
                  <p:embed/>
                  <p:pic>
                    <p:nvPicPr>
                      <p:cNvPr id="0" name="图片 3256"/>
                      <p:cNvPicPr/>
                      <p:nvPr/>
                    </p:nvPicPr>
                    <p:blipFill>
                      <a:blip r:embed="rId6"/>
                      <a:stretch>
                        <a:fillRect/>
                      </a:stretch>
                    </p:blipFill>
                    <p:spPr>
                      <a:xfrm>
                        <a:off x="1727200" y="2464435"/>
                        <a:ext cx="908685" cy="671195"/>
                      </a:xfrm>
                      <a:prstGeom prst="rect">
                        <a:avLst/>
                      </a:prstGeom>
                      <a:noFill/>
                      <a:ln w="38100">
                        <a:noFill/>
                        <a:miter/>
                      </a:ln>
                    </p:spPr>
                  </p:pic>
                </p:oleObj>
              </mc:Fallback>
            </mc:AlternateContent>
          </a:graphicData>
        </a:graphic>
      </p:graphicFrame>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对于单个用户来说，以上的平均错误比特率表达式就可转变为</a:t>
            </a:r>
            <a:r>
              <a:rPr lang="en-US" altLang="zh-CN" dirty="0">
                <a:latin typeface="Times New Roman" panose="02020603050405020304" pitchFamily="18" charset="0"/>
                <a:sym typeface="+mn-ea"/>
              </a:rPr>
              <a:t>BPSK</a:t>
            </a:r>
            <a:r>
              <a:rPr lang="zh-CN" altLang="en-US" dirty="0">
                <a:latin typeface="Times New Roman" panose="02020603050405020304" pitchFamily="18" charset="0"/>
                <a:sym typeface="+mn-ea"/>
              </a:rPr>
              <a:t>调制的错误比特率</a:t>
            </a:r>
            <a:r>
              <a:rPr lang="en-US" altLang="zh-CN" dirty="0">
                <a:latin typeface="Times New Roman" panose="02020603050405020304" pitchFamily="18" charset="0"/>
                <a:sym typeface="+mn-ea"/>
              </a:rPr>
              <a:t>BER</a:t>
            </a:r>
            <a:r>
              <a:rPr lang="zh-CN" altLang="en-US" dirty="0">
                <a:latin typeface="Times New Roman" panose="02020603050405020304" pitchFamily="18" charset="0"/>
                <a:sym typeface="+mn-ea"/>
              </a:rPr>
              <a:t>表达式。 </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对于干扰受限系统来讲， 热噪声并不是惟一因素。</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如果</a:t>
            </a:r>
            <a:r>
              <a:rPr lang="en-US" altLang="zh-CN" i="1" dirty="0">
                <a:latin typeface="Times New Roman" panose="02020603050405020304" pitchFamily="18" charset="0"/>
                <a:sym typeface="+mn-ea"/>
              </a:rPr>
              <a:t>E</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N</a:t>
            </a:r>
            <a:r>
              <a:rPr lang="en-US" altLang="zh-CN" baseline="-25000" dirty="0">
                <a:latin typeface="Times New Roman" panose="02020603050405020304" pitchFamily="18" charset="0"/>
                <a:sym typeface="+mn-ea"/>
              </a:rPr>
              <a:t>0</a:t>
            </a:r>
            <a:r>
              <a:rPr lang="zh-CN" altLang="en-US" dirty="0">
                <a:latin typeface="Times New Roman" panose="02020603050405020304" pitchFamily="18" charset="0"/>
                <a:sym typeface="+mn-ea"/>
              </a:rPr>
              <a:t>趋向于无穷大，式</a:t>
            </a:r>
            <a:r>
              <a:rPr lang="en-US" altLang="zh-CN" dirty="0">
                <a:latin typeface="Times New Roman" panose="02020603050405020304" pitchFamily="18" charset="0"/>
                <a:sym typeface="+mn-ea"/>
              </a:rPr>
              <a:t>(4-152)</a:t>
            </a:r>
            <a:r>
              <a:rPr lang="zh-CN" altLang="en-US" dirty="0">
                <a:latin typeface="Times New Roman" panose="02020603050405020304" pitchFamily="18" charset="0"/>
                <a:sym typeface="+mn-ea"/>
              </a:rPr>
              <a:t>可改写如下：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63203" name="Rectangle 3"/>
          <p:cNvSpPr>
            <a:spLocks noGrp="1" noChangeArrowheads="1"/>
          </p:cNvSpPr>
          <p:nvPr>
            <p:ph type="body" idx="1"/>
          </p:nvPr>
        </p:nvSpPr>
        <p:spPr/>
        <p:txBody>
          <a:bodyPr/>
          <a:lstStyle/>
          <a:p>
            <a:endParaRPr lang="zh-CN" altLang="zh-CN"/>
          </a:p>
        </p:txBody>
      </p:sp>
      <p:graphicFrame>
        <p:nvGraphicFramePr>
          <p:cNvPr id="207875" name="Object 7"/>
          <p:cNvGraphicFramePr>
            <a:graphicFrameLocks noChangeAspect="1"/>
          </p:cNvGraphicFramePr>
          <p:nvPr/>
        </p:nvGraphicFramePr>
        <p:xfrm>
          <a:off x="2780030" y="3510598"/>
          <a:ext cx="2709863" cy="1355725"/>
        </p:xfrm>
        <a:graphic>
          <a:graphicData uri="http://schemas.openxmlformats.org/presentationml/2006/ole">
            <mc:AlternateContent xmlns:mc="http://schemas.openxmlformats.org/markup-compatibility/2006">
              <mc:Choice xmlns:v="urn:schemas-microsoft-com:vml" Requires="v">
                <p:oleObj spid="_x0000_s59395" r:id="rId3" imgW="914400" imgH="457200" progId="Equation.3">
                  <p:embed/>
                </p:oleObj>
              </mc:Choice>
              <mc:Fallback>
                <p:oleObj r:id="rId3" imgW="914400" imgH="457200" progId="Equation.3">
                  <p:embed/>
                  <p:pic>
                    <p:nvPicPr>
                      <p:cNvPr id="0" name="图片 3258"/>
                      <p:cNvPicPr/>
                      <p:nvPr/>
                    </p:nvPicPr>
                    <p:blipFill>
                      <a:blip r:embed="rId4"/>
                      <a:stretch>
                        <a:fillRect/>
                      </a:stretch>
                    </p:blipFill>
                    <p:spPr>
                      <a:xfrm>
                        <a:off x="2780030" y="3510598"/>
                        <a:ext cx="2709863" cy="1355725"/>
                      </a:xfrm>
                      <a:prstGeom prst="rect">
                        <a:avLst/>
                      </a:prstGeom>
                      <a:noFill/>
                      <a:ln w="38100">
                        <a:noFill/>
                        <a:miter/>
                      </a:ln>
                    </p:spPr>
                  </p:pic>
                </p:oleObj>
              </mc:Fallback>
            </mc:AlternateContent>
          </a:graphicData>
        </a:graphic>
      </p:graphicFrame>
      <p:sp>
        <p:nvSpPr>
          <p:cNvPr id="207876" name="Text Box 8"/>
          <p:cNvSpPr txBox="1"/>
          <p:nvPr/>
        </p:nvSpPr>
        <p:spPr>
          <a:xfrm>
            <a:off x="6939280" y="4010660"/>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(4-170)</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4.6.5  </a:t>
            </a:r>
            <a:r>
              <a:rPr lang="zh-CN" altLang="en-US" b="1" dirty="0">
                <a:latin typeface="Times New Roman" panose="02020603050405020304" pitchFamily="18" charset="0"/>
                <a:sym typeface="+mn-ea"/>
              </a:rPr>
              <a:t>跳频扩频的性能 </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rPr>
              <a:t>　　</a:t>
            </a:r>
            <a:r>
              <a:rPr lang="zh-CN" altLang="en-US" dirty="0">
                <a:latin typeface="Times New Roman" panose="02020603050405020304" pitchFamily="18" charset="0"/>
                <a:sym typeface="+mn-ea"/>
              </a:rPr>
              <a:t>在</a:t>
            </a:r>
            <a:r>
              <a:rPr lang="en-US" altLang="zh-CN" dirty="0">
                <a:latin typeface="Times New Roman" panose="02020603050405020304" pitchFamily="18" charset="0"/>
                <a:sym typeface="+mn-ea"/>
              </a:rPr>
              <a:t>FH-SS</a:t>
            </a:r>
            <a:r>
              <a:rPr lang="zh-CN" altLang="en-US" dirty="0">
                <a:latin typeface="Times New Roman" panose="02020603050405020304" pitchFamily="18" charset="0"/>
                <a:sym typeface="+mn-ea"/>
              </a:rPr>
              <a:t>系统中，几个用户独立地采用</a:t>
            </a:r>
            <a:r>
              <a:rPr lang="en-US" altLang="zh-CN" dirty="0">
                <a:latin typeface="Times New Roman" panose="02020603050405020304" pitchFamily="18" charset="0"/>
                <a:sym typeface="+mn-ea"/>
              </a:rPr>
              <a:t>BFSK</a:t>
            </a:r>
            <a:r>
              <a:rPr lang="zh-CN" altLang="en-US" dirty="0">
                <a:latin typeface="Times New Roman" panose="02020603050405020304" pitchFamily="18" charset="0"/>
                <a:sym typeface="+mn-ea"/>
              </a:rPr>
              <a:t>调制系统在他们的频带上跳跃。假设任何两个用户不会在同一个信道中发生冲突， 那么</a:t>
            </a:r>
            <a:r>
              <a:rPr lang="en-US" altLang="zh-CN" dirty="0">
                <a:latin typeface="Times New Roman" panose="02020603050405020304" pitchFamily="18" charset="0"/>
                <a:sym typeface="+mn-ea"/>
              </a:rPr>
              <a:t>BFSK</a:t>
            </a:r>
            <a:r>
              <a:rPr lang="zh-CN" altLang="en-US" dirty="0">
                <a:latin typeface="Times New Roman" panose="02020603050405020304" pitchFamily="18" charset="0"/>
                <a:sym typeface="+mn-ea"/>
              </a:rPr>
              <a:t>系统的错误比特率</a:t>
            </a:r>
            <a:r>
              <a:rPr lang="en-US" altLang="zh-CN" dirty="0">
                <a:latin typeface="Times New Roman" panose="02020603050405020304" pitchFamily="18" charset="0"/>
                <a:sym typeface="+mn-ea"/>
              </a:rPr>
              <a:t>BER</a:t>
            </a:r>
            <a:r>
              <a:rPr lang="zh-CN" altLang="en-US" dirty="0">
                <a:latin typeface="Times New Roman" panose="02020603050405020304" pitchFamily="18" charset="0"/>
                <a:sym typeface="+mn-ea"/>
              </a:rPr>
              <a:t>表达如下：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64227" name="Rectangle 3"/>
          <p:cNvSpPr>
            <a:spLocks noGrp="1" noChangeArrowheads="1"/>
          </p:cNvSpPr>
          <p:nvPr>
            <p:ph type="body" idx="1"/>
          </p:nvPr>
        </p:nvSpPr>
        <p:spPr/>
        <p:txBody>
          <a:bodyPr/>
          <a:lstStyle/>
          <a:p>
            <a:endParaRPr lang="zh-CN" altLang="zh-CN"/>
          </a:p>
        </p:txBody>
      </p:sp>
      <p:graphicFrame>
        <p:nvGraphicFramePr>
          <p:cNvPr id="208900" name="Object 1030"/>
          <p:cNvGraphicFramePr>
            <a:graphicFrameLocks noChangeAspect="1"/>
          </p:cNvGraphicFramePr>
          <p:nvPr/>
        </p:nvGraphicFramePr>
        <p:xfrm>
          <a:off x="2450465" y="3443605"/>
          <a:ext cx="2393950" cy="1030288"/>
        </p:xfrm>
        <a:graphic>
          <a:graphicData uri="http://schemas.openxmlformats.org/presentationml/2006/ole">
            <mc:AlternateContent xmlns:mc="http://schemas.openxmlformats.org/markup-compatibility/2006">
              <mc:Choice xmlns:v="urn:schemas-microsoft-com:vml" Requires="v">
                <p:oleObj spid="_x0000_s60419" r:id="rId3" imgW="1002665" imgH="431800" progId="Equation.3">
                  <p:embed/>
                </p:oleObj>
              </mc:Choice>
              <mc:Fallback>
                <p:oleObj r:id="rId3" imgW="1002665" imgH="431800" progId="Equation.3">
                  <p:embed/>
                  <p:pic>
                    <p:nvPicPr>
                      <p:cNvPr id="0" name="图片 3259"/>
                      <p:cNvPicPr/>
                      <p:nvPr/>
                    </p:nvPicPr>
                    <p:blipFill>
                      <a:blip r:embed="rId4"/>
                      <a:stretch>
                        <a:fillRect/>
                      </a:stretch>
                    </p:blipFill>
                    <p:spPr>
                      <a:xfrm>
                        <a:off x="2450465" y="3443605"/>
                        <a:ext cx="2393950" cy="1030288"/>
                      </a:xfrm>
                      <a:prstGeom prst="rect">
                        <a:avLst/>
                      </a:prstGeom>
                      <a:noFill/>
                      <a:ln w="38100">
                        <a:noFill/>
                        <a:miter/>
                      </a:ln>
                    </p:spPr>
                  </p:pic>
                </p:oleObj>
              </mc:Fallback>
            </mc:AlternateContent>
          </a:graphicData>
        </a:graphic>
      </p:graphicFrame>
      <p:sp>
        <p:nvSpPr>
          <p:cNvPr id="208903" name="Text Box 1033"/>
          <p:cNvSpPr txBox="1"/>
          <p:nvPr/>
        </p:nvSpPr>
        <p:spPr>
          <a:xfrm>
            <a:off x="7158990" y="3696018"/>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(4-171)</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如果有两个用户同时在一个信道中传输，发生了碰撞，在这种情况下，则可按</a:t>
            </a:r>
            <a:r>
              <a:rPr lang="en-US" altLang="zh-CN" dirty="0">
                <a:latin typeface="Times New Roman" panose="02020603050405020304" pitchFamily="18" charset="0"/>
                <a:sym typeface="+mn-ea"/>
              </a:rPr>
              <a:t>0.5</a:t>
            </a:r>
            <a:r>
              <a:rPr lang="zh-CN" altLang="en-US" dirty="0">
                <a:latin typeface="Times New Roman" panose="02020603050405020304" pitchFamily="18" charset="0"/>
                <a:sym typeface="+mn-ea"/>
              </a:rPr>
              <a:t>的概率进行分配。这样，总的错误概率可表达如下：</a:t>
            </a:r>
            <a:endParaRPr lang="zh-CN" altLang="zh-CN"/>
          </a:p>
        </p:txBody>
      </p:sp>
      <p:sp>
        <p:nvSpPr>
          <p:cNvPr id="565251" name="Rectangle 3"/>
          <p:cNvSpPr>
            <a:spLocks noGrp="1" noChangeArrowheads="1"/>
          </p:cNvSpPr>
          <p:nvPr>
            <p:ph type="body" idx="1"/>
          </p:nvPr>
        </p:nvSpPr>
        <p:spPr/>
        <p:txBody>
          <a:bodyPr/>
          <a:lstStyle/>
          <a:p>
            <a:endParaRPr lang="zh-CN" altLang="zh-CN"/>
          </a:p>
        </p:txBody>
      </p:sp>
      <p:graphicFrame>
        <p:nvGraphicFramePr>
          <p:cNvPr id="208902" name="Object 1032"/>
          <p:cNvGraphicFramePr>
            <a:graphicFrameLocks noChangeAspect="1"/>
          </p:cNvGraphicFramePr>
          <p:nvPr/>
        </p:nvGraphicFramePr>
        <p:xfrm>
          <a:off x="1977073" y="3106738"/>
          <a:ext cx="4676775" cy="1177925"/>
        </p:xfrm>
        <a:graphic>
          <a:graphicData uri="http://schemas.openxmlformats.org/presentationml/2006/ole">
            <mc:AlternateContent xmlns:mc="http://schemas.openxmlformats.org/markup-compatibility/2006">
              <mc:Choice xmlns:v="urn:schemas-microsoft-com:vml" Requires="v">
                <p:oleObj spid="_x0000_s61443" r:id="rId3" imgW="1764665" imgH="444500" progId="Equation.3">
                  <p:embed/>
                </p:oleObj>
              </mc:Choice>
              <mc:Fallback>
                <p:oleObj r:id="rId3" imgW="1764665" imgH="444500" progId="Equation.3">
                  <p:embed/>
                  <p:pic>
                    <p:nvPicPr>
                      <p:cNvPr id="0" name="图片 3260"/>
                      <p:cNvPicPr/>
                      <p:nvPr/>
                    </p:nvPicPr>
                    <p:blipFill>
                      <a:blip r:embed="rId4"/>
                      <a:stretch>
                        <a:fillRect/>
                      </a:stretch>
                    </p:blipFill>
                    <p:spPr>
                      <a:xfrm>
                        <a:off x="1977073" y="3106738"/>
                        <a:ext cx="4676775" cy="1177925"/>
                      </a:xfrm>
                      <a:prstGeom prst="rect">
                        <a:avLst/>
                      </a:prstGeom>
                      <a:noFill/>
                      <a:ln w="38100">
                        <a:noFill/>
                        <a:miter/>
                      </a:ln>
                    </p:spPr>
                  </p:pic>
                </p:oleObj>
              </mc:Fallback>
            </mc:AlternateContent>
          </a:graphicData>
        </a:graphic>
      </p:graphicFrame>
      <p:sp>
        <p:nvSpPr>
          <p:cNvPr id="208904" name="Text Box 1034"/>
          <p:cNvSpPr txBox="1"/>
          <p:nvPr/>
        </p:nvSpPr>
        <p:spPr>
          <a:xfrm>
            <a:off x="7560310" y="3429000"/>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(4-172)</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zh-CN" altLang="zh-CN"/>
              <a:t/>
            </a:r>
            <a:br>
              <a:rPr lang="zh-CN" altLang="zh-CN"/>
            </a:br>
            <a:r>
              <a:rPr lang="zh-CN" altLang="en-US" dirty="0">
                <a:latin typeface="Times New Roman" panose="02020603050405020304" pitchFamily="18" charset="0"/>
                <a:sym typeface="+mn-ea"/>
              </a:rPr>
              <a:t>式中，</a:t>
            </a:r>
            <a:r>
              <a:rPr lang="en-US" altLang="zh-CN" i="1" dirty="0">
                <a:latin typeface="Times New Roman" panose="02020603050405020304" pitchFamily="18" charset="0"/>
                <a:sym typeface="+mn-ea"/>
              </a:rPr>
              <a:t>p</a:t>
            </a:r>
            <a:r>
              <a:rPr lang="en-US" altLang="zh-CN" baseline="-25000" dirty="0">
                <a:latin typeface="Times New Roman" panose="02020603050405020304" pitchFamily="18" charset="0"/>
                <a:sym typeface="+mn-ea"/>
              </a:rPr>
              <a:t>h</a:t>
            </a:r>
            <a:r>
              <a:rPr lang="zh-CN" altLang="en-US" dirty="0">
                <a:latin typeface="Times New Roman" panose="02020603050405020304" pitchFamily="18" charset="0"/>
                <a:sym typeface="+mn-ea"/>
              </a:rPr>
              <a:t>为碰撞的可能性，这事先可以得到。如果有</a:t>
            </a:r>
            <a:r>
              <a:rPr lang="en-US" altLang="zh-CN" i="1" dirty="0">
                <a:latin typeface="Times New Roman" panose="02020603050405020304" pitchFamily="18" charset="0"/>
                <a:sym typeface="+mn-ea"/>
              </a:rPr>
              <a:t>M</a:t>
            </a:r>
            <a:r>
              <a:rPr lang="zh-CN" altLang="en-US" dirty="0">
                <a:latin typeface="Times New Roman" panose="02020603050405020304" pitchFamily="18" charset="0"/>
                <a:sym typeface="+mn-ea"/>
              </a:rPr>
              <a:t>个信道可以传输，那么在用户的接收信道时间片上有</a:t>
            </a:r>
            <a:r>
              <a:rPr lang="en-US" altLang="zh-CN" dirty="0">
                <a:latin typeface="Times New Roman" panose="02020603050405020304" pitchFamily="18" charset="0"/>
                <a:sym typeface="+mn-ea"/>
              </a:rPr>
              <a:t>1/</a:t>
            </a:r>
            <a:r>
              <a:rPr lang="en-US" altLang="zh-CN" i="1" dirty="0">
                <a:latin typeface="Times New Roman" panose="02020603050405020304" pitchFamily="18" charset="0"/>
                <a:sym typeface="+mn-ea"/>
              </a:rPr>
              <a:t>M</a:t>
            </a:r>
            <a:r>
              <a:rPr lang="zh-CN" altLang="en-US" dirty="0">
                <a:latin typeface="Times New Roman" panose="02020603050405020304" pitchFamily="18" charset="0"/>
                <a:sym typeface="+mn-ea"/>
              </a:rPr>
              <a:t>的可能性发生碰撞。如果有</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K</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个用户干扰，那么在所接收的信道上，至少有一个发生碰撞的可能性，这时的</a:t>
            </a:r>
            <a:r>
              <a:rPr lang="en-US" altLang="zh-CN" i="1" dirty="0">
                <a:latin typeface="Times New Roman" panose="02020603050405020304" pitchFamily="18" charset="0"/>
                <a:sym typeface="+mn-ea"/>
              </a:rPr>
              <a:t>p</a:t>
            </a:r>
            <a:r>
              <a:rPr lang="en-US" altLang="zh-CN" baseline="-25000" dirty="0">
                <a:latin typeface="Times New Roman" panose="02020603050405020304" pitchFamily="18" charset="0"/>
                <a:sym typeface="+mn-ea"/>
              </a:rPr>
              <a:t>h</a:t>
            </a:r>
            <a:r>
              <a:rPr lang="zh-CN" altLang="en-US" dirty="0">
                <a:latin typeface="Times New Roman" panose="02020603050405020304" pitchFamily="18" charset="0"/>
                <a:sym typeface="+mn-ea"/>
              </a:rPr>
              <a:t>表达式如下：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66275" name="Rectangle 3"/>
          <p:cNvSpPr>
            <a:spLocks noGrp="1" noChangeArrowheads="1"/>
          </p:cNvSpPr>
          <p:nvPr>
            <p:ph type="body" idx="1"/>
          </p:nvPr>
        </p:nvSpPr>
        <p:spPr/>
        <p:txBody>
          <a:bodyPr/>
          <a:lstStyle/>
          <a:p>
            <a:endParaRPr lang="zh-CN" altLang="zh-CN"/>
          </a:p>
        </p:txBody>
      </p:sp>
      <p:graphicFrame>
        <p:nvGraphicFramePr>
          <p:cNvPr id="209923" name="Object 5"/>
          <p:cNvGraphicFramePr>
            <a:graphicFrameLocks noChangeAspect="1"/>
          </p:cNvGraphicFramePr>
          <p:nvPr/>
        </p:nvGraphicFramePr>
        <p:xfrm>
          <a:off x="2069783" y="3473450"/>
          <a:ext cx="3595687" cy="1001713"/>
        </p:xfrm>
        <a:graphic>
          <a:graphicData uri="http://schemas.openxmlformats.org/presentationml/2006/ole">
            <mc:AlternateContent xmlns:mc="http://schemas.openxmlformats.org/markup-compatibility/2006">
              <mc:Choice xmlns:v="urn:schemas-microsoft-com:vml" Requires="v">
                <p:oleObj spid="_x0000_s62467" r:id="rId3" imgW="1548765" imgH="431800" progId="Equation.3">
                  <p:embed/>
                </p:oleObj>
              </mc:Choice>
              <mc:Fallback>
                <p:oleObj r:id="rId3" imgW="1548765" imgH="431800" progId="Equation.3">
                  <p:embed/>
                  <p:pic>
                    <p:nvPicPr>
                      <p:cNvPr id="0" name="图片 3261"/>
                      <p:cNvPicPr/>
                      <p:nvPr/>
                    </p:nvPicPr>
                    <p:blipFill>
                      <a:blip r:embed="rId4"/>
                      <a:stretch>
                        <a:fillRect/>
                      </a:stretch>
                    </p:blipFill>
                    <p:spPr>
                      <a:xfrm>
                        <a:off x="2069783" y="3473450"/>
                        <a:ext cx="3595687" cy="1001713"/>
                      </a:xfrm>
                      <a:prstGeom prst="rect">
                        <a:avLst/>
                      </a:prstGeom>
                      <a:noFill/>
                      <a:ln w="38100">
                        <a:noFill/>
                        <a:miter/>
                      </a:ln>
                    </p:spPr>
                  </p:pic>
                </p:oleObj>
              </mc:Fallback>
            </mc:AlternateContent>
          </a:graphicData>
        </a:graphic>
      </p:graphicFrame>
      <p:sp>
        <p:nvSpPr>
          <p:cNvPr id="209927" name="Text Box 9"/>
          <p:cNvSpPr txBox="1"/>
          <p:nvPr/>
        </p:nvSpPr>
        <p:spPr>
          <a:xfrm>
            <a:off x="7379970" y="3822700"/>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(4-173)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endParaRPr lang="zh-CN" altLang="zh-CN"/>
          </a:p>
        </p:txBody>
      </p:sp>
      <p:sp>
        <p:nvSpPr>
          <p:cNvPr id="384003"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4-4 DPSK</a:t>
            </a:r>
            <a:r>
              <a:rPr lang="zh-CN" altLang="en-US" dirty="0">
                <a:latin typeface="Times New Roman" panose="02020603050405020304" pitchFamily="18" charset="0"/>
                <a:sym typeface="+mn-ea"/>
              </a:rPr>
              <a:t>接收机框图</a:t>
            </a:r>
            <a:endParaRPr lang="zh-CN" altLang="zh-CN"/>
          </a:p>
        </p:txBody>
      </p:sp>
      <p:pic>
        <p:nvPicPr>
          <p:cNvPr id="20483" name="Picture 8" descr="4-4"/>
          <p:cNvPicPr>
            <a:picLocks noChangeAspect="1"/>
          </p:cNvPicPr>
          <p:nvPr/>
        </p:nvPicPr>
        <p:blipFill>
          <a:blip r:embed="rId2"/>
          <a:stretch>
            <a:fillRect/>
          </a:stretch>
        </p:blipFill>
        <p:spPr>
          <a:xfrm>
            <a:off x="1714500" y="2767013"/>
            <a:ext cx="5715000" cy="1323975"/>
          </a:xfrm>
          <a:prstGeom prst="rect">
            <a:avLst/>
          </a:prstGeom>
          <a:noFill/>
          <a:ln w="9525">
            <a:noFill/>
          </a:ln>
        </p:spPr>
      </p:pic>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假设</a:t>
            </a:r>
            <a:r>
              <a:rPr lang="en-US" altLang="zh-CN" i="1" dirty="0">
                <a:latin typeface="Times New Roman" panose="02020603050405020304" pitchFamily="18" charset="0"/>
                <a:sym typeface="+mn-ea"/>
              </a:rPr>
              <a:t>M</a:t>
            </a:r>
            <a:r>
              <a:rPr lang="zh-CN" altLang="en-US" dirty="0">
                <a:latin typeface="Times New Roman" panose="02020603050405020304" pitchFamily="18" charset="0"/>
                <a:sym typeface="+mn-ea"/>
              </a:rPr>
              <a:t>很大，则错误率</a:t>
            </a:r>
            <a:r>
              <a:rPr lang="en-US" altLang="zh-CN" i="1" dirty="0">
                <a:latin typeface="Times New Roman" panose="02020603050405020304" pitchFamily="18" charset="0"/>
                <a:sym typeface="+mn-ea"/>
              </a:rPr>
              <a:t>P</a:t>
            </a:r>
            <a:r>
              <a:rPr lang="en-US" altLang="zh-CN" baseline="-25000" dirty="0">
                <a:latin typeface="Times New Roman" panose="02020603050405020304" pitchFamily="18" charset="0"/>
                <a:sym typeface="+mn-ea"/>
              </a:rPr>
              <a:t>e</a:t>
            </a:r>
            <a:r>
              <a:rPr lang="zh-CN" altLang="en-US" dirty="0">
                <a:latin typeface="Times New Roman" panose="02020603050405020304" pitchFamily="18" charset="0"/>
                <a:sym typeface="+mn-ea"/>
              </a:rPr>
              <a:t>的表达式如下</a:t>
            </a:r>
            <a:r>
              <a:rPr lang="en-US" altLang="zh-CN" dirty="0">
                <a:latin typeface="Times New Roman" panose="02020603050405020304" pitchFamily="18" charset="0"/>
                <a:sym typeface="+mn-ea"/>
              </a:rPr>
              <a:t>:</a:t>
            </a:r>
            <a:endParaRPr lang="zh-CN" altLang="zh-CN"/>
          </a:p>
        </p:txBody>
      </p:sp>
      <p:sp>
        <p:nvSpPr>
          <p:cNvPr id="567299" name="Rectangle 3"/>
          <p:cNvSpPr>
            <a:spLocks noGrp="1" noChangeArrowheads="1"/>
          </p:cNvSpPr>
          <p:nvPr>
            <p:ph type="body" idx="1"/>
          </p:nvPr>
        </p:nvSpPr>
        <p:spPr/>
        <p:txBody>
          <a:bodyPr/>
          <a:lstStyle/>
          <a:p>
            <a:endParaRPr lang="zh-CN" altLang="zh-CN"/>
          </a:p>
        </p:txBody>
      </p:sp>
      <p:graphicFrame>
        <p:nvGraphicFramePr>
          <p:cNvPr id="209925" name="Object 7"/>
          <p:cNvGraphicFramePr>
            <a:graphicFrameLocks noChangeAspect="1"/>
          </p:cNvGraphicFramePr>
          <p:nvPr/>
        </p:nvGraphicFramePr>
        <p:xfrm>
          <a:off x="1239520" y="2572385"/>
          <a:ext cx="5551488" cy="1176338"/>
        </p:xfrm>
        <a:graphic>
          <a:graphicData uri="http://schemas.openxmlformats.org/presentationml/2006/ole">
            <mc:AlternateContent xmlns:mc="http://schemas.openxmlformats.org/markup-compatibility/2006">
              <mc:Choice xmlns:v="urn:schemas-microsoft-com:vml" Requires="v">
                <p:oleObj spid="_x0000_s63491" r:id="rId3" imgW="2094865" imgH="444500" progId="Equation.3">
                  <p:embed/>
                </p:oleObj>
              </mc:Choice>
              <mc:Fallback>
                <p:oleObj r:id="rId3" imgW="2094865" imgH="444500" progId="Equation.3">
                  <p:embed/>
                  <p:pic>
                    <p:nvPicPr>
                      <p:cNvPr id="0" name="图片 3262"/>
                      <p:cNvPicPr/>
                      <p:nvPr/>
                    </p:nvPicPr>
                    <p:blipFill>
                      <a:blip r:embed="rId4"/>
                      <a:stretch>
                        <a:fillRect/>
                      </a:stretch>
                    </p:blipFill>
                    <p:spPr>
                      <a:xfrm>
                        <a:off x="1239520" y="2572385"/>
                        <a:ext cx="5551488" cy="1176338"/>
                      </a:xfrm>
                      <a:prstGeom prst="rect">
                        <a:avLst/>
                      </a:prstGeom>
                      <a:noFill/>
                      <a:ln w="38100">
                        <a:noFill/>
                        <a:miter/>
                      </a:ln>
                    </p:spPr>
                  </p:pic>
                </p:oleObj>
              </mc:Fallback>
            </mc:AlternateContent>
          </a:graphicData>
        </a:graphic>
      </p:graphicFrame>
      <p:sp>
        <p:nvSpPr>
          <p:cNvPr id="209926" name="Rectangle 8"/>
          <p:cNvSpPr/>
          <p:nvPr/>
        </p:nvSpPr>
        <p:spPr>
          <a:xfrm>
            <a:off x="7560945" y="3081973"/>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(4-174)</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现在考虑下一个特殊情况。如果</a:t>
            </a:r>
            <a:r>
              <a:rPr lang="en-US" altLang="zh-CN" i="1" dirty="0">
                <a:latin typeface="Times New Roman" panose="02020603050405020304" pitchFamily="18" charset="0"/>
                <a:sym typeface="+mn-ea"/>
              </a:rPr>
              <a:t>K</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，错误概率如式</a:t>
            </a:r>
            <a:r>
              <a:rPr lang="en-US" altLang="zh-CN" dirty="0">
                <a:latin typeface="Times New Roman" panose="02020603050405020304" pitchFamily="18" charset="0"/>
                <a:sym typeface="+mn-ea"/>
              </a:rPr>
              <a:t>(4-154)</a:t>
            </a:r>
            <a:r>
              <a:rPr lang="zh-CN" altLang="en-US" dirty="0">
                <a:latin typeface="Times New Roman" panose="02020603050405020304" pitchFamily="18" charset="0"/>
                <a:sym typeface="+mn-ea"/>
              </a:rPr>
              <a:t>所示，是一个标准的</a:t>
            </a:r>
            <a:r>
              <a:rPr lang="en-US" altLang="zh-CN" dirty="0">
                <a:latin typeface="Times New Roman" panose="02020603050405020304" pitchFamily="18" charset="0"/>
                <a:sym typeface="+mn-ea"/>
              </a:rPr>
              <a:t>BFSK</a:t>
            </a:r>
            <a:r>
              <a:rPr lang="zh-CN" altLang="en-US" dirty="0">
                <a:latin typeface="Times New Roman" panose="02020603050405020304" pitchFamily="18" charset="0"/>
                <a:sym typeface="+mn-ea"/>
              </a:rPr>
              <a:t>错误概率。同样假设</a:t>
            </a:r>
            <a:r>
              <a:rPr lang="en-US" altLang="zh-CN" i="1" dirty="0">
                <a:latin typeface="Times New Roman" panose="02020603050405020304" pitchFamily="18" charset="0"/>
                <a:sym typeface="+mn-ea"/>
              </a:rPr>
              <a:t>E</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N</a:t>
            </a:r>
            <a:r>
              <a:rPr lang="en-US" altLang="zh-CN" baseline="-25000" dirty="0">
                <a:latin typeface="Times New Roman" panose="02020603050405020304" pitchFamily="18" charset="0"/>
                <a:sym typeface="+mn-ea"/>
              </a:rPr>
              <a:t>0</a:t>
            </a:r>
            <a:r>
              <a:rPr lang="zh-CN" altLang="en-US" dirty="0">
                <a:latin typeface="Times New Roman" panose="02020603050405020304" pitchFamily="18" charset="0"/>
                <a:sym typeface="+mn-ea"/>
              </a:rPr>
              <a:t>趋向于无穷大，式</a:t>
            </a:r>
            <a:r>
              <a:rPr lang="en-US" altLang="zh-CN" dirty="0">
                <a:latin typeface="Times New Roman" panose="02020603050405020304" pitchFamily="18" charset="0"/>
                <a:sym typeface="+mn-ea"/>
              </a:rPr>
              <a:t>(4-157)</a:t>
            </a:r>
            <a:r>
              <a:rPr lang="zh-CN" altLang="en-US" dirty="0">
                <a:latin typeface="Times New Roman" panose="02020603050405020304" pitchFamily="18" charset="0"/>
                <a:sym typeface="+mn-ea"/>
              </a:rPr>
              <a:t>可改写如下：</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68323" name="Rectangle 3"/>
          <p:cNvSpPr>
            <a:spLocks noGrp="1" noChangeArrowheads="1"/>
          </p:cNvSpPr>
          <p:nvPr>
            <p:ph type="body" idx="1"/>
          </p:nvPr>
        </p:nvSpPr>
        <p:spPr/>
        <p:txBody>
          <a:bodyPr/>
          <a:lstStyle/>
          <a:p>
            <a:endParaRPr lang="zh-CN" altLang="zh-CN"/>
          </a:p>
        </p:txBody>
      </p:sp>
      <p:graphicFrame>
        <p:nvGraphicFramePr>
          <p:cNvPr id="210947" name="Object 1029"/>
          <p:cNvGraphicFramePr>
            <a:graphicFrameLocks noChangeAspect="1"/>
          </p:cNvGraphicFramePr>
          <p:nvPr/>
        </p:nvGraphicFramePr>
        <p:xfrm>
          <a:off x="2614613" y="3124835"/>
          <a:ext cx="3000375" cy="954088"/>
        </p:xfrm>
        <a:graphic>
          <a:graphicData uri="http://schemas.openxmlformats.org/presentationml/2006/ole">
            <mc:AlternateContent xmlns:mc="http://schemas.openxmlformats.org/markup-compatibility/2006">
              <mc:Choice xmlns:v="urn:schemas-microsoft-com:vml" Requires="v">
                <p:oleObj spid="_x0000_s64515" r:id="rId3" imgW="1116965" imgH="355600" progId="Equation.3">
                  <p:embed/>
                </p:oleObj>
              </mc:Choice>
              <mc:Fallback>
                <p:oleObj r:id="rId3" imgW="1116965" imgH="355600" progId="Equation.3">
                  <p:embed/>
                  <p:pic>
                    <p:nvPicPr>
                      <p:cNvPr id="0" name="图片 3263"/>
                      <p:cNvPicPr/>
                      <p:nvPr/>
                    </p:nvPicPr>
                    <p:blipFill>
                      <a:blip r:embed="rId4"/>
                      <a:stretch>
                        <a:fillRect/>
                      </a:stretch>
                    </p:blipFill>
                    <p:spPr>
                      <a:xfrm>
                        <a:off x="2614613" y="3124835"/>
                        <a:ext cx="3000375" cy="954088"/>
                      </a:xfrm>
                      <a:prstGeom prst="rect">
                        <a:avLst/>
                      </a:prstGeom>
                      <a:noFill/>
                      <a:ln w="38100">
                        <a:noFill/>
                        <a:miter/>
                      </a:ln>
                    </p:spPr>
                  </p:pic>
                </p:oleObj>
              </mc:Fallback>
            </mc:AlternateContent>
          </a:graphicData>
        </a:graphic>
      </p:graphicFrame>
      <p:sp>
        <p:nvSpPr>
          <p:cNvPr id="210951" name="Text Box 1033"/>
          <p:cNvSpPr txBox="1"/>
          <p:nvPr/>
        </p:nvSpPr>
        <p:spPr>
          <a:xfrm>
            <a:off x="7070725" y="3373120"/>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(4-175)</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以上的分析都是假设用户的跳频会同步发生，这称为时隙跳频</a:t>
            </a:r>
            <a:r>
              <a:rPr lang="en-US" altLang="zh-CN" dirty="0">
                <a:latin typeface="Times New Roman" panose="02020603050405020304" pitchFamily="18" charset="0"/>
                <a:sym typeface="+mn-ea"/>
              </a:rPr>
              <a:t>(slotted frequency hopping)</a:t>
            </a:r>
            <a:r>
              <a:rPr lang="zh-CN" altLang="en-US" dirty="0">
                <a:latin typeface="Times New Roman" panose="02020603050405020304" pitchFamily="18" charset="0"/>
                <a:sym typeface="+mn-ea"/>
              </a:rPr>
              <a:t>。但对于许多</a:t>
            </a:r>
            <a:r>
              <a:rPr lang="en-US" altLang="zh-CN" dirty="0">
                <a:latin typeface="Times New Roman" panose="02020603050405020304" pitchFamily="18" charset="0"/>
                <a:sym typeface="+mn-ea"/>
              </a:rPr>
              <a:t>FH-SS</a:t>
            </a:r>
            <a:r>
              <a:rPr lang="zh-CN" altLang="en-US" dirty="0">
                <a:latin typeface="Times New Roman" panose="02020603050405020304" pitchFamily="18" charset="0"/>
                <a:sym typeface="+mn-ea"/>
              </a:rPr>
              <a:t>系统来说，实际情况并非如此。 即使两个独立用户的时钟能够同步，不同的传输路径也会造成不同的时延。在这种异步的情况下，发生碰撞的可能性为 </a:t>
            </a:r>
            <a:endParaRPr lang="zh-CN" altLang="zh-CN"/>
          </a:p>
        </p:txBody>
      </p:sp>
      <p:sp>
        <p:nvSpPr>
          <p:cNvPr id="569347" name="Rectangle 3"/>
          <p:cNvSpPr>
            <a:spLocks noGrp="1" noChangeArrowheads="1"/>
          </p:cNvSpPr>
          <p:nvPr>
            <p:ph type="body" idx="1"/>
          </p:nvPr>
        </p:nvSpPr>
        <p:spPr/>
        <p:txBody>
          <a:bodyPr/>
          <a:lstStyle/>
          <a:p>
            <a:endParaRPr lang="zh-CN" altLang="zh-CN"/>
          </a:p>
        </p:txBody>
      </p:sp>
      <p:graphicFrame>
        <p:nvGraphicFramePr>
          <p:cNvPr id="210949" name="Object 1031"/>
          <p:cNvGraphicFramePr>
            <a:graphicFrameLocks noChangeAspect="1"/>
          </p:cNvGraphicFramePr>
          <p:nvPr/>
        </p:nvGraphicFramePr>
        <p:xfrm>
          <a:off x="2513965" y="4108133"/>
          <a:ext cx="3357563" cy="996950"/>
        </p:xfrm>
        <a:graphic>
          <a:graphicData uri="http://schemas.openxmlformats.org/presentationml/2006/ole">
            <mc:AlternateContent xmlns:mc="http://schemas.openxmlformats.org/markup-compatibility/2006">
              <mc:Choice xmlns:v="urn:schemas-microsoft-com:vml" Requires="v">
                <p:oleObj spid="_x0000_s65539" r:id="rId3" imgW="1625600" imgH="482600" progId="Equation.3">
                  <p:embed/>
                </p:oleObj>
              </mc:Choice>
              <mc:Fallback>
                <p:oleObj r:id="rId3" imgW="1625600" imgH="482600" progId="Equation.3">
                  <p:embed/>
                  <p:pic>
                    <p:nvPicPr>
                      <p:cNvPr id="0" name="图片 3264"/>
                      <p:cNvPicPr/>
                      <p:nvPr/>
                    </p:nvPicPr>
                    <p:blipFill>
                      <a:blip r:embed="rId4"/>
                      <a:stretch>
                        <a:fillRect/>
                      </a:stretch>
                    </p:blipFill>
                    <p:spPr>
                      <a:xfrm>
                        <a:off x="2513965" y="4108133"/>
                        <a:ext cx="3357563" cy="996950"/>
                      </a:xfrm>
                      <a:prstGeom prst="rect">
                        <a:avLst/>
                      </a:prstGeom>
                      <a:noFill/>
                      <a:ln w="38100">
                        <a:noFill/>
                        <a:miter/>
                      </a:ln>
                    </p:spPr>
                  </p:pic>
                </p:oleObj>
              </mc:Fallback>
            </mc:AlternateContent>
          </a:graphicData>
        </a:graphic>
      </p:graphicFrame>
      <p:sp>
        <p:nvSpPr>
          <p:cNvPr id="210950" name="Rectangle 1032"/>
          <p:cNvSpPr/>
          <p:nvPr/>
        </p:nvSpPr>
        <p:spPr>
          <a:xfrm>
            <a:off x="6830060" y="4648200"/>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(4-176)</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将式</a:t>
            </a:r>
            <a:r>
              <a:rPr lang="en-US" altLang="zh-CN" dirty="0">
                <a:latin typeface="Times New Roman" panose="02020603050405020304" pitchFamily="18" charset="0"/>
                <a:sym typeface="+mn-ea"/>
              </a:rPr>
              <a:t>(4-176)</a:t>
            </a:r>
            <a:r>
              <a:rPr lang="zh-CN" altLang="en-US" dirty="0">
                <a:latin typeface="Times New Roman" panose="02020603050405020304" pitchFamily="18" charset="0"/>
                <a:sym typeface="+mn-ea"/>
              </a:rPr>
              <a:t>和以前的式子比较</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可以看出异步情况下发生碰撞的可能性增加了。 在异步情况下发生错误的可能性为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70371" name="Rectangle 3"/>
          <p:cNvSpPr>
            <a:spLocks noGrp="1" noChangeArrowheads="1"/>
          </p:cNvSpPr>
          <p:nvPr>
            <p:ph type="body" idx="1"/>
          </p:nvPr>
        </p:nvSpPr>
        <p:spPr/>
        <p:txBody>
          <a:bodyPr/>
          <a:lstStyle/>
          <a:p>
            <a:endParaRPr lang="zh-CN" altLang="zh-CN"/>
          </a:p>
        </p:txBody>
      </p:sp>
      <p:graphicFrame>
        <p:nvGraphicFramePr>
          <p:cNvPr id="211971" name="Object 5"/>
          <p:cNvGraphicFramePr>
            <a:graphicFrameLocks noChangeAspect="1"/>
          </p:cNvGraphicFramePr>
          <p:nvPr/>
        </p:nvGraphicFramePr>
        <p:xfrm>
          <a:off x="681673" y="2810193"/>
          <a:ext cx="7780337" cy="1084262"/>
        </p:xfrm>
        <a:graphic>
          <a:graphicData uri="http://schemas.openxmlformats.org/presentationml/2006/ole">
            <mc:AlternateContent xmlns:mc="http://schemas.openxmlformats.org/markup-compatibility/2006">
              <mc:Choice xmlns:v="urn:schemas-microsoft-com:vml" Requires="v">
                <p:oleObj spid="_x0000_s66563" r:id="rId3" imgW="3924300" imgH="546100" progId="Equation.3">
                  <p:embed/>
                </p:oleObj>
              </mc:Choice>
              <mc:Fallback>
                <p:oleObj r:id="rId3" imgW="3924300" imgH="546100" progId="Equation.3">
                  <p:embed/>
                  <p:pic>
                    <p:nvPicPr>
                      <p:cNvPr id="0" name="图片 3265"/>
                      <p:cNvPicPr/>
                      <p:nvPr/>
                    </p:nvPicPr>
                    <p:blipFill>
                      <a:blip r:embed="rId4"/>
                      <a:stretch>
                        <a:fillRect/>
                      </a:stretch>
                    </p:blipFill>
                    <p:spPr>
                      <a:xfrm>
                        <a:off x="681673" y="2810193"/>
                        <a:ext cx="7780337" cy="1084262"/>
                      </a:xfrm>
                      <a:prstGeom prst="rect">
                        <a:avLst/>
                      </a:prstGeom>
                      <a:noFill/>
                      <a:ln w="38100">
                        <a:noFill/>
                        <a:miter/>
                      </a:ln>
                    </p:spPr>
                  </p:pic>
                </p:oleObj>
              </mc:Fallback>
            </mc:AlternateContent>
          </a:graphicData>
        </a:graphic>
      </p:graphicFrame>
      <p:sp>
        <p:nvSpPr>
          <p:cNvPr id="211974" name="Text Box 8"/>
          <p:cNvSpPr txBox="1"/>
          <p:nvPr/>
        </p:nvSpPr>
        <p:spPr>
          <a:xfrm>
            <a:off x="7849235" y="3764280"/>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(4-177)</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与</a:t>
            </a:r>
            <a:r>
              <a:rPr lang="en-US" altLang="zh-CN" dirty="0">
                <a:latin typeface="Times New Roman" panose="02020603050405020304" pitchFamily="18" charset="0"/>
                <a:sym typeface="+mn-ea"/>
              </a:rPr>
              <a:t>DS-SS</a:t>
            </a:r>
            <a:r>
              <a:rPr lang="zh-CN" altLang="en-US" dirty="0">
                <a:latin typeface="Times New Roman" panose="02020603050405020304" pitchFamily="18" charset="0"/>
                <a:sym typeface="+mn-ea"/>
              </a:rPr>
              <a:t>系统相比，</a:t>
            </a:r>
            <a:r>
              <a:rPr lang="en-US" altLang="zh-CN" dirty="0">
                <a:latin typeface="Times New Roman" panose="02020603050405020304" pitchFamily="18" charset="0"/>
                <a:sym typeface="+mn-ea"/>
              </a:rPr>
              <a:t>FH-SS</a:t>
            </a:r>
            <a:r>
              <a:rPr lang="zh-CN" altLang="en-US" dirty="0">
                <a:latin typeface="Times New Roman" panose="02020603050405020304" pitchFamily="18" charset="0"/>
                <a:sym typeface="+mn-ea"/>
              </a:rPr>
              <a:t>系统优越的地方在于它更能抗远近效应。由于信号一般不会同时使用同样的频率，接收机的功率就不会像</a:t>
            </a:r>
            <a:r>
              <a:rPr lang="en-US" altLang="zh-CN" dirty="0">
                <a:latin typeface="Times New Roman" panose="02020603050405020304" pitchFamily="18" charset="0"/>
                <a:sym typeface="+mn-ea"/>
              </a:rPr>
              <a:t>DS-SS</a:t>
            </a:r>
            <a:r>
              <a:rPr lang="zh-CN" altLang="en-US" dirty="0">
                <a:latin typeface="Times New Roman" panose="02020603050405020304" pitchFamily="18" charset="0"/>
                <a:sym typeface="+mn-ea"/>
              </a:rPr>
              <a:t>那样要求严格。但远近效应并不能完全避免，这是由于滤波过程中并不能避免强信号干扰弱信号。为此，在传输中要求有纠错码。通过应用较强的</a:t>
            </a:r>
            <a:r>
              <a:rPr lang="en-US" altLang="zh-CN" dirty="0">
                <a:latin typeface="Times New Roman" panose="02020603050405020304" pitchFamily="18" charset="0"/>
                <a:sym typeface="+mn-ea"/>
              </a:rPr>
              <a:t>RS</a:t>
            </a:r>
            <a:r>
              <a:rPr lang="zh-CN" altLang="en-US" dirty="0">
                <a:latin typeface="Times New Roman" panose="02020603050405020304" pitchFamily="18" charset="0"/>
                <a:sym typeface="+mn-ea"/>
              </a:rPr>
              <a:t>码以及其他抗突发错误的码，可以在即使发生了偶然碰撞的情况下，也能较好地提高性能。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71395" name="Rectangle 3"/>
          <p:cNvSpPr>
            <a:spLocks noGrp="1" noChangeArrowheads="1"/>
          </p:cNvSpPr>
          <p:nvPr>
            <p:ph type="body" idx="1"/>
          </p:nvPr>
        </p:nvSpPr>
        <p:spPr/>
        <p:txBody>
          <a:bodyPr/>
          <a:lstStyle/>
          <a:p>
            <a:endParaRPr lang="zh-CN" altLang="zh-CN"/>
          </a:p>
        </p:txBody>
      </p:sp>
      <p:pic>
        <p:nvPicPr>
          <p:cNvPr id="4"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571500" y="533400"/>
            <a:ext cx="8115300" cy="1191895"/>
          </a:xfrm>
        </p:spPr>
        <p:txBody>
          <a:bodyPr/>
          <a:lstStyle/>
          <a:p>
            <a:pPr algn="ctr"/>
            <a:r>
              <a:rPr lang="zh-CN" altLang="zh-CN"/>
              <a:t/>
            </a:r>
            <a:br>
              <a:rPr lang="zh-CN" altLang="zh-CN"/>
            </a:br>
            <a:r>
              <a:rPr lang="en-US" altLang="zh-CN" b="1" dirty="0">
                <a:latin typeface="Times New Roman" panose="02020603050405020304" pitchFamily="18" charset="0"/>
                <a:sym typeface="+mn-ea"/>
              </a:rPr>
              <a:t>4.7 </a:t>
            </a:r>
            <a:r>
              <a:rPr lang="zh-CN" altLang="en-US" b="1" dirty="0">
                <a:latin typeface="Times New Roman" panose="02020603050405020304" pitchFamily="18" charset="0"/>
                <a:sym typeface="+mn-ea"/>
              </a:rPr>
              <a:t>在多径衰落信道中的调制性能分析 </a:t>
            </a:r>
            <a:r>
              <a:rPr lang="zh-CN" altLang="en-US" b="1" dirty="0">
                <a:latin typeface="Times New Roman" panose="02020603050405020304" pitchFamily="18" charset="0"/>
              </a:rPr>
              <a:t/>
            </a:r>
            <a:br>
              <a:rPr lang="zh-CN" altLang="en-US" b="1" dirty="0">
                <a:latin typeface="Times New Roman" panose="02020603050405020304" pitchFamily="18" charset="0"/>
              </a:rPr>
            </a:br>
            <a:endParaRPr lang="zh-CN" altLang="zh-CN"/>
          </a:p>
        </p:txBody>
      </p:sp>
      <p:sp>
        <p:nvSpPr>
          <p:cNvPr id="572419"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57225" y="1725295"/>
            <a:ext cx="8115300" cy="400748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en-US" altLang="zh-CN" b="1" dirty="0">
                <a:latin typeface="Times New Roman" panose="02020603050405020304" pitchFamily="18" charset="0"/>
                <a:sym typeface="+mn-ea"/>
              </a:rPr>
              <a:t>4.7.1 </a:t>
            </a:r>
            <a:r>
              <a:rPr lang="zh-CN" altLang="en-US" b="1" dirty="0">
                <a:latin typeface="Times New Roman" panose="02020603050405020304" pitchFamily="18" charset="0"/>
                <a:sym typeface="+mn-ea"/>
              </a:rPr>
              <a:t>在慢速平稳衰落信道中的数字调制性能  </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rPr>
              <a:t>　　</a:t>
            </a:r>
            <a:r>
              <a:rPr lang="zh-CN" altLang="en-US" dirty="0">
                <a:latin typeface="Times New Roman" panose="02020603050405020304" pitchFamily="18" charset="0"/>
                <a:sym typeface="+mn-ea"/>
              </a:rPr>
              <a:t>平稳衰落信道在接收的信号中产生多重增益变量。 因为是慢变化，平稳衰落信道往往比调制变化要慢，因此可认为在一个符号位的传输过程中信号相位和幅度的变化是可以忽略不计的。</a:t>
            </a:r>
            <a:endParaRPr lang="zh-CN" altLang="zh-CN"/>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接收到的信号</a:t>
            </a:r>
            <a:r>
              <a:rPr lang="en-US" altLang="zh-CN" i="1" dirty="0">
                <a:latin typeface="Times New Roman" panose="02020603050405020304" pitchFamily="18" charset="0"/>
                <a:sym typeface="+mn-ea"/>
              </a:rPr>
              <a:t>r</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可用下式表达：</a:t>
            </a:r>
            <a:endParaRPr lang="zh-CN" altLang="zh-CN"/>
          </a:p>
        </p:txBody>
      </p:sp>
      <p:sp>
        <p:nvSpPr>
          <p:cNvPr id="573443" name="Rectangle 3"/>
          <p:cNvSpPr>
            <a:spLocks noGrp="1" noChangeArrowheads="1"/>
          </p:cNvSpPr>
          <p:nvPr>
            <p:ph type="body" idx="1"/>
          </p:nvPr>
        </p:nvSpPr>
        <p:spPr/>
        <p:txBody>
          <a:bodyPr/>
          <a:lstStyle/>
          <a:p>
            <a:endParaRPr lang="zh-CN" altLang="zh-CN"/>
          </a:p>
        </p:txBody>
      </p:sp>
      <p:graphicFrame>
        <p:nvGraphicFramePr>
          <p:cNvPr id="212997" name="Object 7"/>
          <p:cNvGraphicFramePr>
            <a:graphicFrameLocks noChangeAspect="1"/>
          </p:cNvGraphicFramePr>
          <p:nvPr/>
        </p:nvGraphicFramePr>
        <p:xfrm>
          <a:off x="1228090" y="2158048"/>
          <a:ext cx="4629150" cy="627062"/>
        </p:xfrm>
        <a:graphic>
          <a:graphicData uri="http://schemas.openxmlformats.org/presentationml/2006/ole">
            <mc:AlternateContent xmlns:mc="http://schemas.openxmlformats.org/markup-compatibility/2006">
              <mc:Choice xmlns:v="urn:schemas-microsoft-com:vml" Requires="v">
                <p:oleObj spid="_x0000_s67589" r:id="rId3" imgW="1689100" imgH="228600" progId="Equation.3">
                  <p:embed/>
                </p:oleObj>
              </mc:Choice>
              <mc:Fallback>
                <p:oleObj r:id="rId3" imgW="1689100" imgH="228600" progId="Equation.3">
                  <p:embed/>
                  <p:pic>
                    <p:nvPicPr>
                      <p:cNvPr id="0" name="图片 3266"/>
                      <p:cNvPicPr/>
                      <p:nvPr/>
                    </p:nvPicPr>
                    <p:blipFill>
                      <a:blip r:embed="rId4"/>
                      <a:stretch>
                        <a:fillRect/>
                      </a:stretch>
                    </p:blipFill>
                    <p:spPr>
                      <a:xfrm>
                        <a:off x="1228090" y="2158048"/>
                        <a:ext cx="4629150" cy="627062"/>
                      </a:xfrm>
                      <a:prstGeom prst="rect">
                        <a:avLst/>
                      </a:prstGeom>
                      <a:noFill/>
                      <a:ln w="38100">
                        <a:noFill/>
                        <a:miter/>
                      </a:ln>
                    </p:spPr>
                  </p:pic>
                </p:oleObj>
              </mc:Fallback>
            </mc:AlternateContent>
          </a:graphicData>
        </a:graphic>
      </p:graphicFrame>
      <p:graphicFrame>
        <p:nvGraphicFramePr>
          <p:cNvPr id="212998" name="Object 8"/>
          <p:cNvGraphicFramePr>
            <a:graphicFrameLocks noChangeAspect="1"/>
          </p:cNvGraphicFramePr>
          <p:nvPr/>
        </p:nvGraphicFramePr>
        <p:xfrm>
          <a:off x="6701790" y="2253298"/>
          <a:ext cx="1657350" cy="515937"/>
        </p:xfrm>
        <a:graphic>
          <a:graphicData uri="http://schemas.openxmlformats.org/presentationml/2006/ole">
            <mc:AlternateContent xmlns:mc="http://schemas.openxmlformats.org/markup-compatibility/2006">
              <mc:Choice xmlns:v="urn:schemas-microsoft-com:vml" Requires="v">
                <p:oleObj spid="_x0000_s67590" r:id="rId5" imgW="570865" imgH="177800" progId="Equation.3">
                  <p:embed/>
                </p:oleObj>
              </mc:Choice>
              <mc:Fallback>
                <p:oleObj r:id="rId5" imgW="570865" imgH="177800" progId="Equation.3">
                  <p:embed/>
                  <p:pic>
                    <p:nvPicPr>
                      <p:cNvPr id="0" name="图片 3267"/>
                      <p:cNvPicPr/>
                      <p:nvPr/>
                    </p:nvPicPr>
                    <p:blipFill>
                      <a:blip r:embed="rId6"/>
                      <a:stretch>
                        <a:fillRect/>
                      </a:stretch>
                    </p:blipFill>
                    <p:spPr>
                      <a:xfrm>
                        <a:off x="6701790" y="2253298"/>
                        <a:ext cx="1657350" cy="515937"/>
                      </a:xfrm>
                      <a:prstGeom prst="rect">
                        <a:avLst/>
                      </a:prstGeom>
                      <a:noFill/>
                      <a:ln w="38100">
                        <a:noFill/>
                        <a:miter/>
                      </a:ln>
                    </p:spPr>
                  </p:pic>
                </p:oleObj>
              </mc:Fallback>
            </mc:AlternateContent>
          </a:graphicData>
        </a:graphic>
      </p:graphicFrame>
      <p:sp>
        <p:nvSpPr>
          <p:cNvPr id="212999" name="Text Box 9"/>
          <p:cNvSpPr txBox="1"/>
          <p:nvPr/>
        </p:nvSpPr>
        <p:spPr>
          <a:xfrm>
            <a:off x="7590790" y="3020060"/>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(4-178)</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为了评价在慢变化信道下，各种不同的数字调制和解调方案进行错误比特率的比较。首先必须在衰落信道</a:t>
            </a:r>
            <a:r>
              <a:rPr lang="en-US" altLang="zh-CN" dirty="0">
                <a:latin typeface="Times New Roman" panose="02020603050405020304" pitchFamily="18" charset="0"/>
                <a:sym typeface="+mn-ea"/>
              </a:rPr>
              <a:t>AWGN</a:t>
            </a:r>
            <a:r>
              <a:rPr lang="zh-CN" altLang="en-US" dirty="0">
                <a:latin typeface="Times New Roman" panose="02020603050405020304" pitchFamily="18" charset="0"/>
                <a:sym typeface="+mn-ea"/>
              </a:rPr>
              <a:t>可能的信号变化范围内进行错误比特率的平均估计。换句话说，在</a:t>
            </a:r>
            <a:r>
              <a:rPr lang="en-US" altLang="zh-CN" dirty="0">
                <a:latin typeface="Times New Roman" panose="02020603050405020304" pitchFamily="18" charset="0"/>
                <a:sym typeface="+mn-ea"/>
              </a:rPr>
              <a:t>AWGN</a:t>
            </a:r>
            <a:r>
              <a:rPr lang="zh-CN" altLang="en-US" dirty="0">
                <a:latin typeface="Times New Roman" panose="02020603050405020304" pitchFamily="18" charset="0"/>
                <a:sym typeface="+mn-ea"/>
              </a:rPr>
              <a:t>信道中发生的错误比特率是一个有条件的平均错误率，在其中</a:t>
            </a:r>
            <a:r>
              <a:rPr lang="en-US" altLang="zh-CN" i="1" dirty="0">
                <a:latin typeface="Times New Roman" panose="02020603050405020304" pitchFamily="18" charset="0"/>
                <a:sym typeface="+mn-ea"/>
              </a:rPr>
              <a:t>α</a:t>
            </a:r>
            <a:r>
              <a:rPr lang="zh-CN" altLang="en-US" dirty="0">
                <a:latin typeface="Times New Roman" panose="02020603050405020304" pitchFamily="18" charset="0"/>
                <a:sym typeface="+mn-ea"/>
              </a:rPr>
              <a:t>保持固定，错误比特率的变化是缓慢的，平稳衰落信道可通过在</a:t>
            </a:r>
            <a:r>
              <a:rPr lang="en-US" altLang="zh-CN" dirty="0">
                <a:latin typeface="Times New Roman" panose="02020603050405020304" pitchFamily="18" charset="0"/>
                <a:sym typeface="+mn-ea"/>
              </a:rPr>
              <a:t>AWGN</a:t>
            </a:r>
            <a:r>
              <a:rPr lang="zh-CN" altLang="en-US" dirty="0">
                <a:latin typeface="Times New Roman" panose="02020603050405020304" pitchFamily="18" charset="0"/>
                <a:sym typeface="+mn-ea"/>
              </a:rPr>
              <a:t>信道的衰落概率分布得到错误比特率平均估计。这样以后，平稳衰落信道的慢衰落错误比特率为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74467" name="Rectangle 3"/>
          <p:cNvSpPr>
            <a:spLocks noGrp="1" noChangeArrowheads="1"/>
          </p:cNvSpPr>
          <p:nvPr>
            <p:ph type="body" idx="1"/>
          </p:nvPr>
        </p:nvSpPr>
        <p:spPr/>
        <p:txBody>
          <a:bodyPr/>
          <a:lstStyle/>
          <a:p>
            <a:endParaRPr lang="zh-CN" altLang="zh-CN"/>
          </a:p>
        </p:txBody>
      </p:sp>
      <p:graphicFrame>
        <p:nvGraphicFramePr>
          <p:cNvPr id="214019" name="Object 1029"/>
          <p:cNvGraphicFramePr>
            <a:graphicFrameLocks noChangeAspect="1"/>
          </p:cNvGraphicFramePr>
          <p:nvPr/>
        </p:nvGraphicFramePr>
        <p:xfrm>
          <a:off x="2633663" y="4887278"/>
          <a:ext cx="3341687" cy="958850"/>
        </p:xfrm>
        <a:graphic>
          <a:graphicData uri="http://schemas.openxmlformats.org/presentationml/2006/ole">
            <mc:AlternateContent xmlns:mc="http://schemas.openxmlformats.org/markup-compatibility/2006">
              <mc:Choice xmlns:v="urn:schemas-microsoft-com:vml" Requires="v">
                <p:oleObj spid="_x0000_s68611" r:id="rId3" imgW="1193800" imgH="342900" progId="Equation.3">
                  <p:embed/>
                </p:oleObj>
              </mc:Choice>
              <mc:Fallback>
                <p:oleObj r:id="rId3" imgW="1193800" imgH="342900" progId="Equation.3">
                  <p:embed/>
                  <p:pic>
                    <p:nvPicPr>
                      <p:cNvPr id="0" name="图片 3268"/>
                      <p:cNvPicPr/>
                      <p:nvPr/>
                    </p:nvPicPr>
                    <p:blipFill>
                      <a:blip r:embed="rId4"/>
                      <a:stretch>
                        <a:fillRect/>
                      </a:stretch>
                    </p:blipFill>
                    <p:spPr>
                      <a:xfrm>
                        <a:off x="2633663" y="4887278"/>
                        <a:ext cx="3341687" cy="958850"/>
                      </a:xfrm>
                      <a:prstGeom prst="rect">
                        <a:avLst/>
                      </a:prstGeom>
                      <a:noFill/>
                      <a:ln w="38100">
                        <a:noFill/>
                        <a:miter/>
                      </a:ln>
                    </p:spPr>
                  </p:pic>
                </p:oleObj>
              </mc:Fallback>
            </mc:AlternateContent>
          </a:graphicData>
        </a:graphic>
      </p:graphicFrame>
      <p:sp>
        <p:nvSpPr>
          <p:cNvPr id="214021" name="Text Box 1031"/>
          <p:cNvSpPr txBox="1"/>
          <p:nvPr/>
        </p:nvSpPr>
        <p:spPr>
          <a:xfrm>
            <a:off x="6842125" y="5098415"/>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(4-179)</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式中：</a:t>
            </a:r>
            <a:r>
              <a:rPr lang="en-US" altLang="zh-CN" i="1" dirty="0">
                <a:latin typeface="Times New Roman" panose="02020603050405020304" pitchFamily="18" charset="0"/>
                <a:sym typeface="+mn-ea"/>
              </a:rPr>
              <a:t>P</a:t>
            </a:r>
            <a:r>
              <a:rPr lang="en-US" altLang="zh-CN" baseline="-25000" dirty="0">
                <a:latin typeface="Times New Roman" panose="02020603050405020304" pitchFamily="18" charset="0"/>
                <a:sym typeface="+mn-ea"/>
              </a:rPr>
              <a:t>e</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X</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为在某一特殊信噪比</a:t>
            </a:r>
            <a:r>
              <a:rPr lang="en-US" altLang="zh-CN" i="1" dirty="0">
                <a:latin typeface="Times New Roman" panose="02020603050405020304" pitchFamily="18" charset="0"/>
                <a:sym typeface="+mn-ea"/>
              </a:rPr>
              <a:t>X</a:t>
            </a:r>
            <a:r>
              <a:rPr lang="zh-CN" altLang="en-US" dirty="0">
                <a:latin typeface="Times New Roman" panose="02020603050405020304" pitchFamily="18" charset="0"/>
                <a:sym typeface="+mn-ea"/>
              </a:rPr>
              <a:t>的情况下某一调制方式的错误概率，其中</a:t>
            </a:r>
            <a:r>
              <a:rPr lang="en-US" altLang="zh-CN" i="1" dirty="0">
                <a:latin typeface="Times New Roman" panose="02020603050405020304" pitchFamily="18" charset="0"/>
                <a:sym typeface="+mn-ea"/>
              </a:rPr>
              <a:t>X</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α</a:t>
            </a:r>
            <a:r>
              <a:rPr lang="en-US" altLang="zh-CN" baseline="30000" dirty="0">
                <a:latin typeface="Times New Roman" panose="02020603050405020304" pitchFamily="18" charset="0"/>
                <a:sym typeface="+mn-ea"/>
              </a:rPr>
              <a:t>2</a:t>
            </a:r>
            <a:r>
              <a:rPr lang="en-US" altLang="zh-CN" i="1" dirty="0">
                <a:latin typeface="Times New Roman" panose="02020603050405020304" pitchFamily="18" charset="0"/>
                <a:sym typeface="+mn-ea"/>
              </a:rPr>
              <a:t>E</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N</a:t>
            </a:r>
            <a:r>
              <a:rPr lang="en-US" altLang="zh-CN" baseline="-25000" dirty="0">
                <a:latin typeface="Times New Roman" panose="02020603050405020304" pitchFamily="18" charset="0"/>
                <a:sym typeface="+mn-ea"/>
              </a:rPr>
              <a:t>0</a:t>
            </a:r>
            <a:r>
              <a:rPr lang="zh-CN" altLang="en-US" dirty="0">
                <a:latin typeface="Times New Roman" panose="02020603050405020304" pitchFamily="18" charset="0"/>
                <a:sym typeface="+mn-ea"/>
              </a:rPr>
              <a:t>，</a:t>
            </a:r>
            <a:r>
              <a:rPr lang="en-US" altLang="zh-CN" i="1" dirty="0">
                <a:latin typeface="Times New Roman" panose="02020603050405020304" pitchFamily="18" charset="0"/>
                <a:sym typeface="+mn-ea"/>
              </a:rPr>
              <a:t>E</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和</a:t>
            </a:r>
            <a:r>
              <a:rPr lang="en-US" altLang="zh-CN" i="1" dirty="0">
                <a:latin typeface="Times New Roman" panose="02020603050405020304" pitchFamily="18" charset="0"/>
                <a:sym typeface="+mn-ea"/>
              </a:rPr>
              <a:t>N</a:t>
            </a:r>
            <a:r>
              <a:rPr lang="en-US" altLang="zh-CN" baseline="-25000" dirty="0">
                <a:latin typeface="Times New Roman" panose="02020603050405020304" pitchFamily="18" charset="0"/>
                <a:sym typeface="+mn-ea"/>
              </a:rPr>
              <a:t>0</a:t>
            </a:r>
            <a:r>
              <a:rPr lang="zh-CN" altLang="en-US" dirty="0">
                <a:latin typeface="Times New Roman" panose="02020603050405020304" pitchFamily="18" charset="0"/>
                <a:sym typeface="+mn-ea"/>
              </a:rPr>
              <a:t>为常数，</a:t>
            </a:r>
            <a:r>
              <a:rPr lang="en-US" altLang="zh-CN" i="1" dirty="0">
                <a:latin typeface="Times New Roman" panose="02020603050405020304" pitchFamily="18" charset="0"/>
                <a:sym typeface="+mn-ea"/>
              </a:rPr>
              <a:t>α</a:t>
            </a:r>
            <a:r>
              <a:rPr lang="zh-CN" altLang="en-US" dirty="0">
                <a:latin typeface="Times New Roman" panose="02020603050405020304" pitchFamily="18" charset="0"/>
                <a:sym typeface="+mn-ea"/>
              </a:rPr>
              <a:t>用于代表衰落信道的振幅强度。</a:t>
            </a:r>
            <a:endParaRPr lang="zh-CN" altLang="zh-CN"/>
          </a:p>
        </p:txBody>
      </p:sp>
      <p:sp>
        <p:nvSpPr>
          <p:cNvPr id="5754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对于瑞利衰落信道，</a:t>
            </a:r>
            <a:r>
              <a:rPr lang="en-US" altLang="zh-CN" dirty="0">
                <a:latin typeface="Times New Roman" panose="02020603050405020304" pitchFamily="18" charset="0"/>
                <a:sym typeface="+mn-ea"/>
              </a:rPr>
              <a:t>α</a:t>
            </a:r>
            <a:r>
              <a:rPr lang="zh-CN" altLang="en-US" dirty="0">
                <a:latin typeface="Times New Roman" panose="02020603050405020304" pitchFamily="18" charset="0"/>
                <a:sym typeface="+mn-ea"/>
              </a:rPr>
              <a:t>具有瑞利分布，</a:t>
            </a:r>
            <a:r>
              <a:rPr lang="en-US" altLang="zh-CN" dirty="0">
                <a:latin typeface="Times New Roman" panose="02020603050405020304" pitchFamily="18" charset="0"/>
                <a:sym typeface="+mn-ea"/>
              </a:rPr>
              <a:t>α</a:t>
            </a:r>
            <a:r>
              <a:rPr lang="en-US" altLang="zh-CN" baseline="30000" dirty="0">
                <a:latin typeface="Times New Roman" panose="02020603050405020304" pitchFamily="18" charset="0"/>
                <a:sym typeface="+mn-ea"/>
              </a:rPr>
              <a:t>2</a:t>
            </a:r>
            <a:r>
              <a:rPr lang="zh-CN" altLang="en-US" dirty="0">
                <a:latin typeface="Times New Roman" panose="02020603050405020304" pitchFamily="18" charset="0"/>
                <a:sym typeface="+mn-ea"/>
              </a:rPr>
              <a:t>分布为以</a:t>
            </a:r>
            <a:r>
              <a:rPr lang="en-US" altLang="zh-CN" i="1" dirty="0">
                <a:latin typeface="Times New Roman" panose="02020603050405020304" pitchFamily="18" charset="0"/>
                <a:sym typeface="+mn-ea"/>
              </a:rPr>
              <a:t>X</a:t>
            </a:r>
            <a:r>
              <a:rPr lang="zh-CN" altLang="en-US" dirty="0">
                <a:latin typeface="Times New Roman" panose="02020603050405020304" pitchFamily="18" charset="0"/>
                <a:sym typeface="+mn-ea"/>
              </a:rPr>
              <a:t>为参变量的具有两个自由度的</a:t>
            </a:r>
            <a:r>
              <a:rPr lang="en-US" altLang="zh-CN" i="1" dirty="0">
                <a:latin typeface="Times New Roman" panose="02020603050405020304" pitchFamily="18" charset="0"/>
                <a:sym typeface="+mn-ea"/>
              </a:rPr>
              <a:t>χ</a:t>
            </a:r>
            <a:r>
              <a:rPr lang="en-US" altLang="zh-CN" baseline="30000" dirty="0">
                <a:latin typeface="Times New Roman" panose="02020603050405020304" pitchFamily="18" charset="0"/>
                <a:sym typeface="+mn-ea"/>
              </a:rPr>
              <a:t>2</a:t>
            </a:r>
            <a:r>
              <a:rPr lang="zh-CN" altLang="en-US" dirty="0">
                <a:latin typeface="Times New Roman" panose="02020603050405020304" pitchFamily="18" charset="0"/>
                <a:sym typeface="+mn-ea"/>
              </a:rPr>
              <a:t>分布。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式中：                     表示信噪比的平均值。</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76515" name="Rectangle 3"/>
          <p:cNvSpPr>
            <a:spLocks noGrp="1" noChangeArrowheads="1"/>
          </p:cNvSpPr>
          <p:nvPr>
            <p:ph type="body" idx="1"/>
          </p:nvPr>
        </p:nvSpPr>
        <p:spPr/>
        <p:txBody>
          <a:bodyPr/>
          <a:lstStyle/>
          <a:p>
            <a:endParaRPr lang="zh-CN" altLang="zh-CN"/>
          </a:p>
        </p:txBody>
      </p:sp>
      <p:sp>
        <p:nvSpPr>
          <p:cNvPr id="215047" name="Text Box 13"/>
          <p:cNvSpPr txBox="1"/>
          <p:nvPr/>
        </p:nvSpPr>
        <p:spPr>
          <a:xfrm>
            <a:off x="7153910" y="2756853"/>
            <a:ext cx="10985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(4-180)</a:t>
            </a:r>
          </a:p>
        </p:txBody>
      </p:sp>
      <p:graphicFrame>
        <p:nvGraphicFramePr>
          <p:cNvPr id="2" name="Object 5"/>
          <p:cNvGraphicFramePr>
            <a:graphicFrameLocks noChangeAspect="1"/>
          </p:cNvGraphicFramePr>
          <p:nvPr/>
        </p:nvGraphicFramePr>
        <p:xfrm>
          <a:off x="1697990" y="2452053"/>
          <a:ext cx="3200400" cy="1046162"/>
        </p:xfrm>
        <a:graphic>
          <a:graphicData uri="http://schemas.openxmlformats.org/presentationml/2006/ole">
            <mc:AlternateContent xmlns:mc="http://schemas.openxmlformats.org/markup-compatibility/2006">
              <mc:Choice xmlns:v="urn:schemas-microsoft-com:vml" Requires="v">
                <p:oleObj spid="_x0000_s69637" r:id="rId3" imgW="1320165" imgH="431800" progId="Equation.3">
                  <p:embed/>
                </p:oleObj>
              </mc:Choice>
              <mc:Fallback>
                <p:oleObj r:id="rId3" imgW="1320165" imgH="431800" progId="Equation.3">
                  <p:embed/>
                  <p:pic>
                    <p:nvPicPr>
                      <p:cNvPr id="0" name="图片 3269"/>
                      <p:cNvPicPr/>
                      <p:nvPr/>
                    </p:nvPicPr>
                    <p:blipFill>
                      <a:blip r:embed="rId4"/>
                      <a:stretch>
                        <a:fillRect/>
                      </a:stretch>
                    </p:blipFill>
                    <p:spPr>
                      <a:xfrm>
                        <a:off x="1697990" y="2452053"/>
                        <a:ext cx="3200400" cy="1046162"/>
                      </a:xfrm>
                      <a:prstGeom prst="rect">
                        <a:avLst/>
                      </a:prstGeom>
                      <a:noFill/>
                      <a:ln w="38100">
                        <a:noFill/>
                        <a:miter/>
                      </a:ln>
                    </p:spPr>
                  </p:pic>
                </p:oleObj>
              </mc:Fallback>
            </mc:AlternateContent>
          </a:graphicData>
        </a:graphic>
      </p:graphicFrame>
      <p:sp>
        <p:nvSpPr>
          <p:cNvPr id="4" name="Text Box 6"/>
          <p:cNvSpPr txBox="1"/>
          <p:nvPr/>
        </p:nvSpPr>
        <p:spPr>
          <a:xfrm>
            <a:off x="5812790" y="2756853"/>
            <a:ext cx="979488"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dirty="0">
                <a:latin typeface="Times New Roman" panose="02020603050405020304" pitchFamily="18" charset="0"/>
              </a:rPr>
              <a:t>≥0 </a:t>
            </a:r>
          </a:p>
        </p:txBody>
      </p:sp>
      <p:graphicFrame>
        <p:nvGraphicFramePr>
          <p:cNvPr id="215046" name="Object 8"/>
          <p:cNvGraphicFramePr>
            <a:graphicFrameLocks noChangeAspect="1"/>
          </p:cNvGraphicFramePr>
          <p:nvPr/>
        </p:nvGraphicFramePr>
        <p:xfrm>
          <a:off x="1524000" y="3773488"/>
          <a:ext cx="1508125" cy="1016000"/>
        </p:xfrm>
        <a:graphic>
          <a:graphicData uri="http://schemas.openxmlformats.org/presentationml/2006/ole">
            <mc:AlternateContent xmlns:mc="http://schemas.openxmlformats.org/markup-compatibility/2006">
              <mc:Choice xmlns:v="urn:schemas-microsoft-com:vml" Requires="v">
                <p:oleObj spid="_x0000_s69638" r:id="rId5" imgW="622300" imgH="419100" progId="Equation.3">
                  <p:embed/>
                </p:oleObj>
              </mc:Choice>
              <mc:Fallback>
                <p:oleObj r:id="rId5" imgW="622300" imgH="419100" progId="Equation.3">
                  <p:embed/>
                  <p:pic>
                    <p:nvPicPr>
                      <p:cNvPr id="0" name="图片 3270"/>
                      <p:cNvPicPr/>
                      <p:nvPr/>
                    </p:nvPicPr>
                    <p:blipFill>
                      <a:blip r:embed="rId6"/>
                      <a:stretch>
                        <a:fillRect/>
                      </a:stretch>
                    </p:blipFill>
                    <p:spPr>
                      <a:xfrm>
                        <a:off x="1524000" y="3773488"/>
                        <a:ext cx="1508125" cy="1016000"/>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endParaRPr lang="zh-CN" altLang="zh-CN"/>
          </a:p>
        </p:txBody>
      </p:sp>
      <p:sp>
        <p:nvSpPr>
          <p:cNvPr id="385027" name="Rectangle 3"/>
          <p:cNvSpPr>
            <a:spLocks noGrp="1" noChangeArrowheads="1"/>
          </p:cNvSpPr>
          <p:nvPr>
            <p:ph type="body" idx="1"/>
          </p:nvPr>
        </p:nvSpPr>
        <p:spPr/>
        <p:txBody>
          <a:bodyPr/>
          <a:lstStyle/>
          <a:p>
            <a:endParaRPr lang="zh-CN" altLang="zh-CN"/>
          </a:p>
        </p:txBody>
      </p:sp>
      <p:graphicFrame>
        <p:nvGraphicFramePr>
          <p:cNvPr id="21509" name="Object 9"/>
          <p:cNvGraphicFramePr>
            <a:graphicFrameLocks noChangeAspect="1"/>
          </p:cNvGraphicFramePr>
          <p:nvPr/>
        </p:nvGraphicFramePr>
        <p:xfrm>
          <a:off x="1012190" y="1799590"/>
          <a:ext cx="7233920" cy="2914015"/>
        </p:xfrm>
        <a:graphic>
          <a:graphicData uri="http://schemas.openxmlformats.org/presentationml/2006/ole">
            <mc:AlternateContent xmlns:mc="http://schemas.openxmlformats.org/markup-compatibility/2006">
              <mc:Choice xmlns:v="urn:schemas-microsoft-com:vml" Requires="v">
                <p:oleObj spid="_x0000_s10243" r:id="rId3" imgW="23253065" imgH="9370060" progId="Photoshop.Image.6">
                  <p:embed/>
                </p:oleObj>
              </mc:Choice>
              <mc:Fallback>
                <p:oleObj r:id="rId3" imgW="23253065" imgH="9370060" progId="Photoshop.Image.6">
                  <p:embed/>
                  <p:pic>
                    <p:nvPicPr>
                      <p:cNvPr id="0" name="图片 3084"/>
                      <p:cNvPicPr/>
                      <p:nvPr/>
                    </p:nvPicPr>
                    <p:blipFill>
                      <a:blip r:embed="rId4"/>
                      <a:stretch>
                        <a:fillRect/>
                      </a:stretch>
                    </p:blipFill>
                    <p:spPr>
                      <a:xfrm>
                        <a:off x="1012190" y="1799590"/>
                        <a:ext cx="7233920" cy="2914015"/>
                      </a:xfrm>
                      <a:prstGeom prst="rect">
                        <a:avLst/>
                      </a:prstGeom>
                      <a:noFill/>
                      <a:ln w="38100">
                        <a:noFill/>
                        <a:miter/>
                      </a:ln>
                    </p:spPr>
                  </p:pic>
                </p:oleObj>
              </mc:Fallback>
            </mc:AlternateContent>
          </a:graphicData>
        </a:graphic>
      </p:graphicFrame>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通过对式</a:t>
            </a:r>
            <a:r>
              <a:rPr lang="en-US" altLang="zh-CN" dirty="0">
                <a:latin typeface="Times New Roman" panose="02020603050405020304" pitchFamily="18" charset="0"/>
                <a:sym typeface="+mn-ea"/>
              </a:rPr>
              <a:t>(4 -179)</a:t>
            </a:r>
            <a:r>
              <a:rPr lang="zh-CN" altLang="en-US" dirty="0">
                <a:latin typeface="Times New Roman" panose="02020603050405020304" pitchFamily="18" charset="0"/>
                <a:sym typeface="+mn-ea"/>
              </a:rPr>
              <a:t>和在</a:t>
            </a:r>
            <a:r>
              <a:rPr lang="en-US" altLang="zh-CN" dirty="0">
                <a:latin typeface="Times New Roman" panose="02020603050405020304" pitchFamily="18" charset="0"/>
                <a:sym typeface="+mn-ea"/>
              </a:rPr>
              <a:t>AWGN</a:t>
            </a:r>
            <a:r>
              <a:rPr lang="zh-CN" altLang="en-US" dirty="0">
                <a:latin typeface="Times New Roman" panose="02020603050405020304" pitchFamily="18" charset="0"/>
                <a:sym typeface="+mn-ea"/>
              </a:rPr>
              <a:t>信道中某一特定的调制方式进行比特错误率的估计，衰落信道的估计可以通过相干的</a:t>
            </a:r>
            <a:r>
              <a:rPr lang="en-US" altLang="zh-CN" dirty="0">
                <a:latin typeface="Times New Roman" panose="02020603050405020304" pitchFamily="18" charset="0"/>
                <a:sym typeface="+mn-ea"/>
              </a:rPr>
              <a:t>BPSK</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BFSK </a:t>
            </a:r>
            <a:r>
              <a:rPr lang="zh-CN" altLang="en-US" dirty="0">
                <a:latin typeface="Times New Roman" panose="02020603050405020304" pitchFamily="18" charset="0"/>
                <a:sym typeface="+mn-ea"/>
              </a:rPr>
              <a:t>等式得到。其式表达如下：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77539"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2252345" y="2650490"/>
            <a:ext cx="5713730" cy="1958340"/>
          </a:xfrm>
          <a:prstGeom prst="rect">
            <a:avLst/>
          </a:prstGeom>
        </p:spPr>
      </p:pic>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对于差分检测的</a:t>
            </a:r>
            <a:r>
              <a:rPr lang="en-US" altLang="zh-CN" dirty="0">
                <a:latin typeface="Times New Roman" panose="02020603050405020304" pitchFamily="18" charset="0"/>
                <a:sym typeface="+mn-ea"/>
              </a:rPr>
              <a:t>BPSK</a:t>
            </a:r>
            <a:r>
              <a:rPr lang="zh-CN" altLang="en-US" dirty="0">
                <a:latin typeface="Times New Roman" panose="02020603050405020304" pitchFamily="18" charset="0"/>
                <a:sym typeface="+mn-ea"/>
              </a:rPr>
              <a:t>和非相干解调的</a:t>
            </a:r>
            <a:r>
              <a:rPr lang="en-US" altLang="zh-CN" dirty="0">
                <a:latin typeface="Times New Roman" panose="02020603050405020304" pitchFamily="18" charset="0"/>
                <a:sym typeface="+mn-ea"/>
              </a:rPr>
              <a:t>BFSK</a:t>
            </a:r>
            <a:r>
              <a:rPr lang="zh-CN" altLang="en-US" dirty="0">
                <a:latin typeface="Times New Roman" panose="02020603050405020304" pitchFamily="18" charset="0"/>
                <a:sym typeface="+mn-ea"/>
              </a:rPr>
              <a:t>，有</a:t>
            </a:r>
            <a:r>
              <a:rPr lang="en-US" altLang="zh-CN" dirty="0">
                <a:latin typeface="Times New Roman" panose="02020603050405020304" pitchFamily="18" charset="0"/>
                <a:sym typeface="+mn-ea"/>
              </a:rPr>
              <a:t>:</a:t>
            </a:r>
            <a:endParaRPr lang="zh-CN" altLang="zh-CN"/>
          </a:p>
        </p:txBody>
      </p:sp>
      <p:sp>
        <p:nvSpPr>
          <p:cNvPr id="578563"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891665" y="2176145"/>
            <a:ext cx="5970270" cy="1798955"/>
          </a:xfrm>
          <a:prstGeom prst="rect">
            <a:avLst/>
          </a:prstGeom>
        </p:spPr>
      </p:pic>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endParaRPr lang="zh-CN" altLang="zh-CN"/>
          </a:p>
        </p:txBody>
      </p:sp>
      <p:sp>
        <p:nvSpPr>
          <p:cNvPr id="579587"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4-57  </a:t>
            </a:r>
            <a:r>
              <a:rPr lang="zh-CN" altLang="en-US" dirty="0">
                <a:latin typeface="Times New Roman" panose="02020603050405020304" pitchFamily="18" charset="0"/>
                <a:sym typeface="+mn-ea"/>
              </a:rPr>
              <a:t>瑞利平稳衰落信道中不同调制情况下误比特率</a:t>
            </a:r>
            <a:r>
              <a:rPr lang="en-US" altLang="zh-CN" i="1" dirty="0">
                <a:latin typeface="Times New Roman" panose="02020603050405020304" pitchFamily="18" charset="0"/>
                <a:sym typeface="+mn-ea"/>
              </a:rPr>
              <a:t>P</a:t>
            </a:r>
            <a:r>
              <a:rPr lang="en-US" altLang="zh-CN" baseline="-25000" dirty="0">
                <a:latin typeface="Times New Roman" panose="02020603050405020304" pitchFamily="18" charset="0"/>
                <a:sym typeface="+mn-ea"/>
              </a:rPr>
              <a:t>e</a:t>
            </a:r>
            <a:r>
              <a:rPr lang="zh-CN" altLang="en-US" dirty="0">
                <a:latin typeface="Times New Roman" panose="02020603050405020304" pitchFamily="18" charset="0"/>
                <a:sym typeface="+mn-ea"/>
              </a:rPr>
              <a:t>随</a:t>
            </a:r>
            <a:r>
              <a:rPr lang="en-US" altLang="zh-CN" i="1" dirty="0">
                <a:latin typeface="Times New Roman" panose="02020603050405020304" pitchFamily="18" charset="0"/>
                <a:sym typeface="+mn-ea"/>
              </a:rPr>
              <a:t>E</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N</a:t>
            </a:r>
            <a:r>
              <a:rPr lang="en-US" altLang="zh-CN" baseline="-25000" dirty="0">
                <a:latin typeface="Times New Roman" panose="02020603050405020304" pitchFamily="18" charset="0"/>
                <a:sym typeface="+mn-ea"/>
              </a:rPr>
              <a:t>0</a:t>
            </a:r>
            <a:r>
              <a:rPr lang="zh-CN" altLang="en-US" dirty="0">
                <a:latin typeface="Times New Roman" panose="02020603050405020304" pitchFamily="18" charset="0"/>
                <a:sym typeface="+mn-ea"/>
              </a:rPr>
              <a:t>的变化情况 </a:t>
            </a:r>
            <a:endParaRPr lang="zh-CN" altLang="en-US" dirty="0">
              <a:latin typeface="Times New Roman" panose="02020603050405020304" pitchFamily="18" charset="0"/>
            </a:endParaRPr>
          </a:p>
          <a:p>
            <a:endParaRPr lang="zh-CN" altLang="zh-CN"/>
          </a:p>
        </p:txBody>
      </p:sp>
      <p:pic>
        <p:nvPicPr>
          <p:cNvPr id="217091" name="Picture 1031" descr="4-57"/>
          <p:cNvPicPr>
            <a:picLocks noChangeAspect="1"/>
          </p:cNvPicPr>
          <p:nvPr/>
        </p:nvPicPr>
        <p:blipFill>
          <a:blip r:embed="rId2"/>
          <a:stretch>
            <a:fillRect/>
          </a:stretch>
        </p:blipFill>
        <p:spPr>
          <a:xfrm>
            <a:off x="1838325" y="1285875"/>
            <a:ext cx="5467350" cy="4286250"/>
          </a:xfrm>
          <a:prstGeom prst="rect">
            <a:avLst/>
          </a:prstGeom>
          <a:noFill/>
          <a:ln w="9525">
            <a:noFill/>
          </a:ln>
        </p:spPr>
      </p:pic>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对于较大的信噪比，平均错误比特率的公式可简化如下：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8061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994535" y="1618615"/>
            <a:ext cx="5819775" cy="4114800"/>
          </a:xfrm>
          <a:prstGeom prst="rect">
            <a:avLst/>
          </a:prstGeom>
        </p:spPr>
      </p:pic>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对于</a:t>
            </a:r>
            <a:r>
              <a:rPr lang="en-US" altLang="zh-CN" dirty="0">
                <a:latin typeface="Times New Roman" panose="02020603050405020304" pitchFamily="18" charset="0"/>
                <a:sym typeface="+mn-ea"/>
              </a:rPr>
              <a:t>GMSK</a:t>
            </a:r>
            <a:r>
              <a:rPr lang="zh-CN" altLang="en-US" dirty="0">
                <a:latin typeface="Times New Roman" panose="02020603050405020304" pitchFamily="18" charset="0"/>
                <a:sym typeface="+mn-ea"/>
              </a:rPr>
              <a:t>来说，在</a:t>
            </a:r>
            <a:r>
              <a:rPr lang="en-US" altLang="zh-CN" dirty="0">
                <a:latin typeface="Times New Roman" panose="02020603050405020304" pitchFamily="18" charset="0"/>
                <a:sym typeface="+mn-ea"/>
              </a:rPr>
              <a:t>AWGN</a:t>
            </a:r>
            <a:r>
              <a:rPr lang="zh-CN" altLang="en-US" dirty="0">
                <a:latin typeface="Times New Roman" panose="02020603050405020304" pitchFamily="18" charset="0"/>
                <a:sym typeface="+mn-ea"/>
              </a:rPr>
              <a:t>信道中瑞利衰落下的错误比特率</a:t>
            </a:r>
            <a:r>
              <a:rPr lang="en-US" altLang="zh-CN" dirty="0">
                <a:latin typeface="Times New Roman" panose="02020603050405020304" pitchFamily="18" charset="0"/>
                <a:sym typeface="+mn-ea"/>
              </a:rPr>
              <a:t>BER</a:t>
            </a:r>
            <a:r>
              <a:rPr lang="zh-CN" altLang="en-US" dirty="0">
                <a:latin typeface="Times New Roman" panose="02020603050405020304" pitchFamily="18" charset="0"/>
                <a:sym typeface="+mn-ea"/>
              </a:rPr>
              <a:t>表达式为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8163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066800" y="2110105"/>
            <a:ext cx="7175500" cy="3469005"/>
          </a:xfrm>
          <a:prstGeom prst="rect">
            <a:avLst/>
          </a:prstGeom>
        </p:spPr>
      </p:pic>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 </a:t>
            </a:r>
            <a:r>
              <a:rPr lang="zh-CN" altLang="en-US" b="1" dirty="0">
                <a:latin typeface="Times New Roman" panose="02020603050405020304" pitchFamily="18" charset="0"/>
                <a:sym typeface="+mn-ea"/>
              </a:rPr>
              <a:t>例</a:t>
            </a:r>
            <a:r>
              <a:rPr lang="zh-CN" altLang="en-US" dirty="0">
                <a:latin typeface="Times New Roman" panose="02020603050405020304" pitchFamily="18" charset="0"/>
                <a:sym typeface="+mn-ea"/>
              </a:rPr>
              <a:t>  假设接收到的信号包络满足瑞利分布，试推导在慢变化平稳衰落信道上的</a:t>
            </a:r>
            <a:r>
              <a:rPr lang="en-US" altLang="zh-CN" dirty="0">
                <a:latin typeface="Times New Roman" panose="02020603050405020304" pitchFamily="18" charset="0"/>
                <a:sym typeface="+mn-ea"/>
              </a:rPr>
              <a:t>BDPSK</a:t>
            </a:r>
            <a:r>
              <a:rPr lang="zh-CN" altLang="en-US" dirty="0">
                <a:latin typeface="Times New Roman" panose="02020603050405020304" pitchFamily="18" charset="0"/>
                <a:sym typeface="+mn-ea"/>
              </a:rPr>
              <a:t>和非相干正交二进制</a:t>
            </a:r>
            <a:r>
              <a:rPr lang="en-US" altLang="zh-CN" dirty="0">
                <a:latin typeface="Times New Roman" panose="02020603050405020304" pitchFamily="18" charset="0"/>
                <a:sym typeface="+mn-ea"/>
              </a:rPr>
              <a:t>FSK(NCFSK)</a:t>
            </a:r>
            <a:r>
              <a:rPr lang="zh-CN" altLang="en-US" dirty="0">
                <a:latin typeface="Times New Roman" panose="02020603050405020304" pitchFamily="18" charset="0"/>
                <a:sym typeface="+mn-ea"/>
              </a:rPr>
              <a:t>的比特差错率。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b="1" dirty="0">
                <a:latin typeface="Times New Roman" panose="02020603050405020304" pitchFamily="18" charset="0"/>
                <a:sym typeface="+mn-ea"/>
              </a:rPr>
              <a:t> 推导</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瑞利概率分布公式如下：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式中：</a:t>
            </a:r>
            <a:r>
              <a:rPr lang="en-US" altLang="zh-CN" i="1" dirty="0">
                <a:latin typeface="Times New Roman" panose="02020603050405020304" pitchFamily="18" charset="0"/>
                <a:sym typeface="+mn-ea"/>
              </a:rPr>
              <a:t>r</a:t>
            </a:r>
            <a:r>
              <a:rPr lang="zh-CN" altLang="en-US" dirty="0">
                <a:latin typeface="Times New Roman" panose="02020603050405020304" pitchFamily="18" charset="0"/>
                <a:sym typeface="+mn-ea"/>
              </a:rPr>
              <a:t>是瑞利振幅，</a:t>
            </a:r>
            <a:r>
              <a:rPr lang="en-US" altLang="zh-CN" i="1" dirty="0">
                <a:latin typeface="Times New Roman" panose="02020603050405020304" pitchFamily="18" charset="0"/>
                <a:sym typeface="+mn-ea"/>
              </a:rPr>
              <a:t>A</a:t>
            </a:r>
            <a:r>
              <a:rPr lang="zh-CN" altLang="en-US" dirty="0">
                <a:latin typeface="Times New Roman" panose="02020603050405020304" pitchFamily="18" charset="0"/>
                <a:sym typeface="+mn-ea"/>
              </a:rPr>
              <a:t>是特定振幅，</a:t>
            </a:r>
            <a:r>
              <a:rPr lang="en-US" altLang="zh-CN" i="1" dirty="0">
                <a:latin typeface="Times New Roman" panose="02020603050405020304" pitchFamily="18" charset="0"/>
                <a:sym typeface="+mn-ea"/>
              </a:rPr>
              <a:t>σ</a:t>
            </a:r>
            <a:r>
              <a:rPr lang="zh-CN" altLang="en-US" dirty="0">
                <a:latin typeface="Times New Roman" panose="02020603050405020304" pitchFamily="18" charset="0"/>
                <a:sym typeface="+mn-ea"/>
              </a:rPr>
              <a:t>是噪声方差，</a:t>
            </a:r>
            <a:r>
              <a:rPr lang="en-US" altLang="zh-CN" i="1" dirty="0">
                <a:latin typeface="Times New Roman" panose="02020603050405020304" pitchFamily="18" charset="0"/>
                <a:sym typeface="+mn-ea"/>
              </a:rPr>
              <a:t>r</a:t>
            </a:r>
            <a:r>
              <a:rPr lang="zh-CN" altLang="en-US" dirty="0">
                <a:latin typeface="Times New Roman" panose="02020603050405020304" pitchFamily="18" charset="0"/>
                <a:sym typeface="+mn-ea"/>
              </a:rPr>
              <a:t>是信号瞬时幅度，</a:t>
            </a:r>
            <a:r>
              <a:rPr lang="en-US" altLang="zh-CN" i="1" dirty="0">
                <a:latin typeface="Times New Roman" panose="02020603050405020304" pitchFamily="18" charset="0"/>
                <a:sym typeface="+mn-ea"/>
              </a:rPr>
              <a:t>I</a:t>
            </a:r>
            <a:r>
              <a:rPr lang="en-US" altLang="zh-CN" baseline="-25000" dirty="0">
                <a:latin typeface="Times New Roman" panose="02020603050405020304" pitchFamily="18" charset="0"/>
                <a:sym typeface="+mn-ea"/>
              </a:rPr>
              <a:t>0</a:t>
            </a:r>
            <a:r>
              <a:rPr lang="zh-CN" altLang="en-US" dirty="0">
                <a:latin typeface="Times New Roman" panose="02020603050405020304" pitchFamily="18" charset="0"/>
                <a:sym typeface="+mn-ea"/>
              </a:rPr>
              <a:t>是</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阶</a:t>
            </a:r>
            <a:r>
              <a:rPr lang="en-US" altLang="zh-CN" dirty="0">
                <a:latin typeface="Times New Roman" panose="02020603050405020304" pitchFamily="18" charset="0"/>
                <a:sym typeface="+mn-ea"/>
              </a:rPr>
              <a:t>Bessel</a:t>
            </a:r>
            <a:r>
              <a:rPr lang="zh-CN" altLang="en-US" dirty="0">
                <a:latin typeface="Times New Roman" panose="02020603050405020304" pitchFamily="18" charset="0"/>
                <a:sym typeface="+mn-ea"/>
              </a:rPr>
              <a:t>函数。</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82659"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431925" y="3446780"/>
            <a:ext cx="6708140" cy="1294130"/>
          </a:xfrm>
          <a:prstGeom prst="rect">
            <a:avLst/>
          </a:prstGeom>
        </p:spPr>
      </p:pic>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endParaRPr lang="zh-CN" altLang="zh-CN"/>
          </a:p>
        </p:txBody>
      </p:sp>
      <p:sp>
        <p:nvSpPr>
          <p:cNvPr id="583683"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725170" y="894080"/>
            <a:ext cx="7693660" cy="4544060"/>
          </a:xfrm>
          <a:prstGeom prst="rect">
            <a:avLst/>
          </a:prstGeom>
        </p:spPr>
      </p:pic>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endParaRPr lang="zh-CN" altLang="zh-CN"/>
          </a:p>
        </p:txBody>
      </p:sp>
      <p:sp>
        <p:nvSpPr>
          <p:cNvPr id="58470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902335" y="835660"/>
            <a:ext cx="7144385" cy="4806950"/>
          </a:xfrm>
          <a:prstGeom prst="rect">
            <a:avLst/>
          </a:prstGeom>
        </p:spPr>
      </p:pic>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4.7.2</a:t>
            </a:r>
            <a:r>
              <a:rPr lang="zh-CN" altLang="en-US" b="1" dirty="0">
                <a:latin typeface="Times New Roman" panose="02020603050405020304" pitchFamily="18" charset="0"/>
                <a:sym typeface="+mn-ea"/>
              </a:rPr>
              <a:t>在频率选择性移动通信信道中的数字调制技术</a:t>
            </a:r>
            <a:br>
              <a:rPr lang="zh-CN" altLang="en-US" b="1" dirty="0">
                <a:latin typeface="Times New Roman" panose="02020603050405020304" pitchFamily="18" charset="0"/>
                <a:sym typeface="+mn-ea"/>
              </a:rPr>
            </a:br>
            <a:r>
              <a:rPr lang="zh-CN" altLang="en-US" b="1" dirty="0">
                <a:latin typeface="Times New Roman" panose="02020603050405020304" pitchFamily="18" charset="0"/>
                <a:sym typeface="+mn-ea"/>
              </a:rPr>
              <a:t>　　</a:t>
            </a:r>
            <a:r>
              <a:rPr lang="zh-CN" altLang="en-US" dirty="0">
                <a:latin typeface="Times New Roman" panose="02020603050405020304" pitchFamily="18" charset="0"/>
                <a:sym typeface="+mn-ea"/>
              </a:rPr>
              <a:t>在多径时延引起的频率选择性衰落下，导致了符号间串扰。即使无线信道没有频率选择性衰落，由于多普勒效应仍会造成随机的频谱扩散，从而造成不可减少的</a:t>
            </a:r>
            <a:r>
              <a:rPr lang="en-US" altLang="zh-CN" dirty="0">
                <a:latin typeface="Times New Roman" panose="02020603050405020304" pitchFamily="18" charset="0"/>
                <a:sym typeface="+mn-ea"/>
              </a:rPr>
              <a:t>BER</a:t>
            </a:r>
            <a:r>
              <a:rPr lang="zh-CN" altLang="en-US" dirty="0">
                <a:latin typeface="Times New Roman" panose="02020603050405020304" pitchFamily="18" charset="0"/>
                <a:sym typeface="+mn-ea"/>
              </a:rPr>
              <a:t>。这些因素使频带选择信道上的可靠的数据传输速率受到限制。对于信道的选择特性，仿真是一个主要方法。学者</a:t>
            </a:r>
            <a:r>
              <a:rPr lang="en-US" altLang="zh-CN" dirty="0">
                <a:latin typeface="Times New Roman" panose="02020603050405020304" pitchFamily="18" charset="0"/>
                <a:sym typeface="+mn-ea"/>
              </a:rPr>
              <a:t>Chuang</a:t>
            </a:r>
            <a:r>
              <a:rPr lang="zh-CN" altLang="en-US" dirty="0">
                <a:latin typeface="Times New Roman" panose="02020603050405020304" pitchFamily="18" charset="0"/>
                <a:sym typeface="+mn-ea"/>
              </a:rPr>
              <a:t>通过仿真研究了在不同的信道选择性上，不同调制技术下的性能指标。对滤波过的和没有滤波过的</a:t>
            </a:r>
            <a:r>
              <a:rPr lang="en-US" altLang="zh-CN" dirty="0">
                <a:latin typeface="Times New Roman" panose="02020603050405020304" pitchFamily="18" charset="0"/>
                <a:sym typeface="+mn-ea"/>
              </a:rPr>
              <a:t>BPSK</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OQPSK</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调制方式进行了研究，图</a:t>
            </a:r>
            <a:r>
              <a:rPr lang="en-US" altLang="zh-CN" dirty="0">
                <a:latin typeface="Times New Roman" panose="02020603050405020304" pitchFamily="18" charset="0"/>
                <a:sym typeface="+mn-ea"/>
              </a:rPr>
              <a:t>4-58</a:t>
            </a:r>
            <a:r>
              <a:rPr lang="zh-CN" altLang="en-US" dirty="0">
                <a:latin typeface="Times New Roman" panose="02020603050405020304" pitchFamily="18" charset="0"/>
                <a:sym typeface="+mn-ea"/>
              </a:rPr>
              <a:t>给出了</a:t>
            </a:r>
            <a:r>
              <a:rPr lang="en-US" altLang="zh-CN" dirty="0">
                <a:latin typeface="Times New Roman" panose="02020603050405020304" pitchFamily="18" charset="0"/>
                <a:sym typeface="+mn-ea"/>
              </a:rPr>
              <a:t>BPSK</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OQPSK</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的平均不可减少的误符号率性能图</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仿真时用符号周期</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对均方根</a:t>
            </a:r>
            <a:r>
              <a:rPr lang="en-US" altLang="zh-CN" dirty="0">
                <a:latin typeface="Times New Roman" panose="02020603050405020304" pitchFamily="18" charset="0"/>
                <a:sym typeface="+mn-ea"/>
              </a:rPr>
              <a:t>(rms)</a:t>
            </a:r>
            <a:r>
              <a:rPr lang="zh-CN" altLang="en-US" dirty="0">
                <a:latin typeface="Times New Roman" panose="02020603050405020304" pitchFamily="18" charset="0"/>
                <a:sym typeface="+mn-ea"/>
              </a:rPr>
              <a:t>延迟扩展</a:t>
            </a:r>
            <a:r>
              <a:rPr lang="en-US" altLang="zh-CN" i="1" dirty="0">
                <a:latin typeface="Times New Roman" panose="02020603050405020304" pitchFamily="18" charset="0"/>
                <a:sym typeface="+mn-ea"/>
              </a:rPr>
              <a:t>σ</a:t>
            </a:r>
            <a:r>
              <a:rPr lang="en-US" altLang="zh-CN" baseline="-25000" dirty="0">
                <a:latin typeface="Times New Roman" panose="02020603050405020304" pitchFamily="18" charset="0"/>
                <a:sym typeface="+mn-ea"/>
              </a:rPr>
              <a:t>τ</a:t>
            </a:r>
            <a:r>
              <a:rPr lang="zh-CN" altLang="en-US" dirty="0">
                <a:latin typeface="Times New Roman" panose="02020603050405020304" pitchFamily="18" charset="0"/>
                <a:sym typeface="+mn-ea"/>
              </a:rPr>
              <a:t>进行归一化</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a:t>
            </a:r>
            <a:r>
              <a:rPr lang="en-US" altLang="zh-CN" i="1" dirty="0">
                <a:latin typeface="Times New Roman" panose="02020603050405020304" pitchFamily="18" charset="0"/>
                <a:sym typeface="+mn-ea"/>
              </a:rPr>
              <a:t>d</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σ</a:t>
            </a:r>
            <a:r>
              <a:rPr lang="en-US" altLang="zh-CN" baseline="-25000" dirty="0">
                <a:latin typeface="Times New Roman" panose="02020603050405020304" pitchFamily="18" charset="0"/>
                <a:sym typeface="+mn-ea"/>
              </a:rPr>
              <a:t>τ</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b="1" dirty="0">
              <a:latin typeface="Times New Roman" panose="02020603050405020304" pitchFamily="18" charset="0"/>
              <a:sym typeface="+mn-ea"/>
            </a:endParaRPr>
          </a:p>
        </p:txBody>
      </p:sp>
      <p:sp>
        <p:nvSpPr>
          <p:cNvPr id="5857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在频率选择性信道中的不可减少的错误概率主要是由符号间串扰和在接收端采样过程中不同信号的干扰所引起的。当主信号成分经多径合成后被抵消、非零</a:t>
            </a:r>
            <a:r>
              <a:rPr lang="en-US" altLang="zh-CN" i="1" dirty="0">
                <a:latin typeface="宋体" panose="02010600030101010101" pitchFamily="2" charset="-122"/>
                <a:sym typeface="+mn-ea"/>
              </a:rPr>
              <a:t>d</a:t>
            </a:r>
            <a:r>
              <a:rPr lang="zh-CN" altLang="en-US" dirty="0">
                <a:latin typeface="宋体" panose="02010600030101010101" pitchFamily="2" charset="-122"/>
                <a:sym typeface="+mn-ea"/>
              </a:rPr>
              <a:t>引起符号间干扰</a:t>
            </a:r>
            <a:r>
              <a:rPr lang="en-US" altLang="zh-CN" dirty="0">
                <a:latin typeface="宋体" panose="02010600030101010101" pitchFamily="2" charset="-122"/>
                <a:sym typeface="+mn-ea"/>
              </a:rPr>
              <a:t>ISI</a:t>
            </a:r>
            <a:r>
              <a:rPr lang="zh-CN" altLang="en-US" dirty="0">
                <a:latin typeface="宋体" panose="02010600030101010101" pitchFamily="2" charset="-122"/>
                <a:sym typeface="+mn-ea"/>
              </a:rPr>
              <a:t>、接收机的采样时间由于时延而发生漂移时均会发生上述情况。</a:t>
            </a:r>
            <a:r>
              <a:rPr lang="en-US" altLang="zh-CN" dirty="0">
                <a:latin typeface="宋体" panose="02010600030101010101" pitchFamily="2" charset="-122"/>
                <a:sym typeface="+mn-ea"/>
              </a:rPr>
              <a:t>Chuang</a:t>
            </a:r>
            <a:r>
              <a:rPr lang="zh-CN" altLang="en-US" dirty="0">
                <a:latin typeface="宋体" panose="02010600030101010101" pitchFamily="2" charset="-122"/>
                <a:sym typeface="+mn-ea"/>
              </a:rPr>
              <a:t>发现在频率选择性衰落中发生的错误往往是突发的。仿真的结果表明，对于相对于符号周期较小的时延来讲，平稳衰落是误码干扰的主要来源；对于较大的时延来说，定时错误和</a:t>
            </a:r>
            <a:r>
              <a:rPr lang="en-US" altLang="zh-CN" dirty="0">
                <a:latin typeface="宋体" panose="02010600030101010101" pitchFamily="2" charset="-122"/>
                <a:sym typeface="+mn-ea"/>
              </a:rPr>
              <a:t>ISI</a:t>
            </a:r>
            <a:r>
              <a:rPr lang="zh-CN" altLang="en-US" dirty="0">
                <a:latin typeface="宋体" panose="02010600030101010101" pitchFamily="2" charset="-122"/>
                <a:sym typeface="+mn-ea"/>
              </a:rPr>
              <a:t>是主要的干扰来源。</a:t>
            </a:r>
            <a:endParaRPr lang="zh-CN" altLang="zh-CN"/>
          </a:p>
        </p:txBody>
      </p:sp>
      <p:sp>
        <p:nvSpPr>
          <p:cNvPr id="5867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在加性白噪声</a:t>
            </a:r>
            <a:r>
              <a:rPr lang="en-US" altLang="zh-CN" dirty="0">
                <a:latin typeface="Times New Roman" panose="02020603050405020304" pitchFamily="18" charset="0"/>
                <a:sym typeface="+mn-ea"/>
              </a:rPr>
              <a:t>(AWGN</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Additive White Gaussian Noise)</a:t>
            </a:r>
            <a:r>
              <a:rPr lang="zh-CN" altLang="en-US" dirty="0">
                <a:latin typeface="Times New Roman" panose="02020603050405020304" pitchFamily="18" charset="0"/>
                <a:sym typeface="+mn-ea"/>
              </a:rPr>
              <a:t>情况下，</a:t>
            </a:r>
            <a:r>
              <a:rPr lang="en-US" altLang="zh-CN" dirty="0">
                <a:latin typeface="Times New Roman" panose="02020603050405020304" pitchFamily="18" charset="0"/>
                <a:sym typeface="+mn-ea"/>
              </a:rPr>
              <a:t>DPSK</a:t>
            </a:r>
            <a:r>
              <a:rPr lang="zh-CN" altLang="en-US" dirty="0">
                <a:latin typeface="Times New Roman" panose="02020603050405020304" pitchFamily="18" charset="0"/>
                <a:sym typeface="+mn-ea"/>
              </a:rPr>
              <a:t>的误码率</a:t>
            </a:r>
            <a:r>
              <a:rPr lang="en-US" altLang="zh-CN" i="1" dirty="0">
                <a:latin typeface="Times New Roman" panose="02020603050405020304" pitchFamily="18" charset="0"/>
                <a:sym typeface="+mn-ea"/>
              </a:rPr>
              <a:t>P</a:t>
            </a:r>
            <a:r>
              <a:rPr lang="en-US" altLang="zh-CN" baseline="-25000" dirty="0">
                <a:latin typeface="Times New Roman" panose="02020603050405020304" pitchFamily="18" charset="0"/>
                <a:sym typeface="+mn-ea"/>
              </a:rPr>
              <a:t>e, DPSK</a:t>
            </a:r>
            <a:r>
              <a:rPr lang="zh-CN" altLang="en-US" dirty="0">
                <a:latin typeface="Times New Roman" panose="02020603050405020304" pitchFamily="18" charset="0"/>
                <a:sym typeface="+mn-ea"/>
              </a:rPr>
              <a:t>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386051" name="Rectangle 3"/>
          <p:cNvSpPr>
            <a:spLocks noGrp="1" noChangeArrowheads="1"/>
          </p:cNvSpPr>
          <p:nvPr>
            <p:ph type="body" idx="1"/>
          </p:nvPr>
        </p:nvSpPr>
        <p:spPr/>
        <p:txBody>
          <a:bodyPr/>
          <a:lstStyle/>
          <a:p>
            <a:endParaRPr lang="zh-CN" altLang="zh-CN"/>
          </a:p>
        </p:txBody>
      </p:sp>
      <p:graphicFrame>
        <p:nvGraphicFramePr>
          <p:cNvPr id="21507" name="Object 6"/>
          <p:cNvGraphicFramePr>
            <a:graphicFrameLocks noChangeAspect="1"/>
          </p:cNvGraphicFramePr>
          <p:nvPr/>
        </p:nvGraphicFramePr>
        <p:xfrm>
          <a:off x="2032000" y="2759710"/>
          <a:ext cx="3454400" cy="1186180"/>
        </p:xfrm>
        <a:graphic>
          <a:graphicData uri="http://schemas.openxmlformats.org/presentationml/2006/ole">
            <mc:AlternateContent xmlns:mc="http://schemas.openxmlformats.org/markup-compatibility/2006">
              <mc:Choice xmlns:v="urn:schemas-microsoft-com:vml" Requires="v">
                <p:oleObj spid="_x0000_s11267" r:id="rId3" imgW="1257300" imgH="431800" progId="Equation.3">
                  <p:embed/>
                </p:oleObj>
              </mc:Choice>
              <mc:Fallback>
                <p:oleObj r:id="rId3" imgW="1257300" imgH="431800" progId="Equation.3">
                  <p:embed/>
                  <p:pic>
                    <p:nvPicPr>
                      <p:cNvPr id="0" name="图片 3083"/>
                      <p:cNvPicPr/>
                      <p:nvPr/>
                    </p:nvPicPr>
                    <p:blipFill>
                      <a:blip r:embed="rId4"/>
                      <a:stretch>
                        <a:fillRect/>
                      </a:stretch>
                    </p:blipFill>
                    <p:spPr>
                      <a:xfrm>
                        <a:off x="2032000" y="2759710"/>
                        <a:ext cx="3454400" cy="1186180"/>
                      </a:xfrm>
                      <a:prstGeom prst="rect">
                        <a:avLst/>
                      </a:prstGeom>
                      <a:noFill/>
                      <a:ln w="38100">
                        <a:noFill/>
                        <a:miter/>
                      </a:ln>
                    </p:spPr>
                  </p:pic>
                </p:oleObj>
              </mc:Fallback>
            </mc:AlternateContent>
          </a:graphicData>
        </a:graphic>
      </p:graphicFrame>
      <p:sp>
        <p:nvSpPr>
          <p:cNvPr id="21508" name="Text Box 8"/>
          <p:cNvSpPr txBox="1"/>
          <p:nvPr/>
        </p:nvSpPr>
        <p:spPr>
          <a:xfrm>
            <a:off x="6409055" y="3142615"/>
            <a:ext cx="9461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(4-20)</a:t>
            </a: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4-58</a:t>
            </a:r>
            <a:r>
              <a:rPr lang="zh-CN" altLang="en-US" dirty="0">
                <a:latin typeface="Times New Roman" panose="02020603050405020304" pitchFamily="18" charset="0"/>
                <a:sym typeface="+mn-ea"/>
              </a:rPr>
              <a:t>说明了采用相干解调的不同的未滤波方案中不可减少的平均误符号率随</a:t>
            </a:r>
            <a:r>
              <a:rPr lang="en-US" altLang="zh-CN" i="1" dirty="0">
                <a:latin typeface="Times New Roman" panose="02020603050405020304" pitchFamily="18" charset="0"/>
                <a:sym typeface="+mn-ea"/>
              </a:rPr>
              <a:t>d</a:t>
            </a:r>
            <a:r>
              <a:rPr lang="zh-CN" altLang="en-US" dirty="0">
                <a:latin typeface="Times New Roman" panose="02020603050405020304" pitchFamily="18" charset="0"/>
                <a:sym typeface="+mn-ea"/>
              </a:rPr>
              <a:t>变化的曲线图。从图中可看出各种方案的比较，以</a:t>
            </a:r>
            <a:r>
              <a:rPr lang="en-US" altLang="zh-CN" dirty="0">
                <a:latin typeface="Times New Roman" panose="02020603050405020304" pitchFamily="18" charset="0"/>
                <a:sym typeface="+mn-ea"/>
              </a:rPr>
              <a:t>BPSK</a:t>
            </a:r>
            <a:r>
              <a:rPr lang="zh-CN" altLang="en-US" dirty="0">
                <a:latin typeface="Times New Roman" panose="02020603050405020304" pitchFamily="18" charset="0"/>
                <a:sym typeface="+mn-ea"/>
              </a:rPr>
              <a:t>的误符号率性能最好。这是因为在</a:t>
            </a:r>
            <a:r>
              <a:rPr lang="en-US" altLang="zh-CN" dirty="0">
                <a:latin typeface="Times New Roman" panose="02020603050405020304" pitchFamily="18" charset="0"/>
                <a:sym typeface="+mn-ea"/>
              </a:rPr>
              <a:t>BPSK</a:t>
            </a:r>
            <a:r>
              <a:rPr lang="zh-CN" altLang="en-US" dirty="0">
                <a:latin typeface="Times New Roman" panose="02020603050405020304" pitchFamily="18" charset="0"/>
                <a:sym typeface="+mn-ea"/>
              </a:rPr>
              <a:t>中没有符号间干扰</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在眼图中并无多条轨迹干扰，眼图清晰</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，其误符号率就是误比特率。而</a:t>
            </a:r>
            <a:r>
              <a:rPr lang="en-US" altLang="zh-CN" dirty="0">
                <a:latin typeface="Times New Roman" panose="02020603050405020304" pitchFamily="18" charset="0"/>
                <a:sym typeface="+mn-ea"/>
              </a:rPr>
              <a:t>OQPSK</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在两个比特序列中都有</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的突变，导致符号间串扰</a:t>
            </a:r>
            <a:r>
              <a:rPr lang="en-US" altLang="zh-CN" dirty="0">
                <a:latin typeface="Times New Roman" panose="02020603050405020304" pitchFamily="18" charset="0"/>
                <a:sym typeface="+mn-ea"/>
              </a:rPr>
              <a:t>ISI</a:t>
            </a:r>
            <a:r>
              <a:rPr lang="zh-CN" altLang="en-US" dirty="0">
                <a:latin typeface="Times New Roman" panose="02020603050405020304" pitchFamily="18" charset="0"/>
                <a:sym typeface="+mn-ea"/>
              </a:rPr>
              <a:t>较为严重，它们的性能和</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相似。</a:t>
            </a:r>
            <a:endParaRPr lang="zh-CN" altLang="zh-CN"/>
          </a:p>
        </p:txBody>
      </p:sp>
      <p:sp>
        <p:nvSpPr>
          <p:cNvPr id="5877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endParaRPr lang="zh-CN" altLang="zh-CN"/>
          </a:p>
        </p:txBody>
      </p:sp>
      <p:sp>
        <p:nvSpPr>
          <p:cNvPr id="588803"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4-58  </a:t>
            </a:r>
            <a:r>
              <a:rPr lang="zh-CN" altLang="en-US" dirty="0">
                <a:latin typeface="Times New Roman" panose="02020603050405020304" pitchFamily="18" charset="0"/>
                <a:sym typeface="+mn-ea"/>
              </a:rPr>
              <a:t>采用相干解调的不同调制的不可消除</a:t>
            </a:r>
            <a:r>
              <a:rPr lang="en-US" altLang="zh-CN" dirty="0">
                <a:latin typeface="Times New Roman" panose="02020603050405020304" pitchFamily="18" charset="0"/>
                <a:sym typeface="+mn-ea"/>
              </a:rPr>
              <a:t>BER</a:t>
            </a:r>
            <a:r>
              <a:rPr lang="zh-CN" altLang="en-US" dirty="0">
                <a:latin typeface="Times New Roman" panose="02020603050405020304" pitchFamily="18" charset="0"/>
                <a:sym typeface="+mn-ea"/>
              </a:rPr>
              <a:t>性能图</a:t>
            </a:r>
            <a:endParaRPr lang="zh-CN" altLang="zh-CN"/>
          </a:p>
        </p:txBody>
      </p:sp>
      <p:pic>
        <p:nvPicPr>
          <p:cNvPr id="226307" name="Picture 5" descr="4-58"/>
          <p:cNvPicPr>
            <a:picLocks noChangeAspect="1"/>
          </p:cNvPicPr>
          <p:nvPr/>
        </p:nvPicPr>
        <p:blipFill>
          <a:blip r:embed="rId2"/>
          <a:stretch>
            <a:fillRect/>
          </a:stretch>
        </p:blipFill>
        <p:spPr>
          <a:xfrm>
            <a:off x="2933700" y="1268413"/>
            <a:ext cx="3276600" cy="4286250"/>
          </a:xfrm>
          <a:prstGeom prst="rect">
            <a:avLst/>
          </a:prstGeom>
          <a:noFill/>
          <a:ln w="9525">
            <a:noFill/>
          </a:ln>
        </p:spPr>
      </p:pic>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在图</a:t>
            </a:r>
            <a:r>
              <a:rPr lang="en-US" altLang="zh-CN" dirty="0">
                <a:latin typeface="Times New Roman" panose="02020603050405020304" pitchFamily="18" charset="0"/>
                <a:sym typeface="+mn-ea"/>
              </a:rPr>
              <a:t>4-59</a:t>
            </a:r>
            <a:r>
              <a:rPr lang="zh-CN" altLang="en-US" dirty="0">
                <a:latin typeface="Times New Roman" panose="02020603050405020304" pitchFamily="18" charset="0"/>
                <a:sym typeface="+mn-ea"/>
              </a:rPr>
              <a:t>中用比特周期</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对</a:t>
            </a:r>
            <a:r>
              <a:rPr lang="en-US" altLang="zh-CN" dirty="0">
                <a:latin typeface="Times New Roman" panose="02020603050405020304" pitchFamily="18" charset="0"/>
                <a:sym typeface="+mn-ea"/>
              </a:rPr>
              <a:t>rms</a:t>
            </a:r>
            <a:r>
              <a:rPr lang="zh-CN" altLang="en-US" dirty="0">
                <a:latin typeface="Times New Roman" panose="02020603050405020304" pitchFamily="18" charset="0"/>
                <a:sym typeface="+mn-ea"/>
              </a:rPr>
              <a:t>延迟进行了归一化</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d</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σ</a:t>
            </a:r>
            <a:r>
              <a:rPr lang="en-US" altLang="zh-CN" baseline="-25000" dirty="0">
                <a:latin typeface="Times New Roman" panose="02020603050405020304" pitchFamily="18" charset="0"/>
                <a:sym typeface="+mn-ea"/>
              </a:rPr>
              <a:t>τ</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，得到</a:t>
            </a:r>
            <a:r>
              <a:rPr lang="en-US" altLang="zh-CN" dirty="0">
                <a:latin typeface="Times New Roman" panose="02020603050405020304" pitchFamily="18" charset="0"/>
                <a:sym typeface="+mn-ea"/>
              </a:rPr>
              <a:t>BPSK</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OQPSK</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的误比特率。我们可以看出，四进制调制技术</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OQPSK</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比</a:t>
            </a:r>
            <a:r>
              <a:rPr lang="en-US" altLang="zh-CN" dirty="0">
                <a:latin typeface="Times New Roman" panose="02020603050405020304" pitchFamily="18" charset="0"/>
                <a:sym typeface="+mn-ea"/>
              </a:rPr>
              <a:t>BPSK</a:t>
            </a:r>
            <a:r>
              <a:rPr lang="zh-CN" altLang="en-US" dirty="0">
                <a:latin typeface="Times New Roman" panose="02020603050405020304" pitchFamily="18" charset="0"/>
                <a:sym typeface="+mn-ea"/>
              </a:rPr>
              <a:t>更能抗时延扩散。</a:t>
            </a:r>
            <a:endParaRPr lang="zh-CN" altLang="zh-CN"/>
          </a:p>
        </p:txBody>
      </p:sp>
      <p:sp>
        <p:nvSpPr>
          <p:cNvPr id="5898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a:xfrm>
            <a:off x="514350" y="533400"/>
            <a:ext cx="8115300" cy="5638800"/>
          </a:xfrm>
        </p:spPr>
        <p:txBody>
          <a:bodyPr/>
          <a:lstStyle/>
          <a:p>
            <a:endParaRPr lang="zh-CN" altLang="zh-CN"/>
          </a:p>
        </p:txBody>
      </p:sp>
      <p:sp>
        <p:nvSpPr>
          <p:cNvPr id="590851"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4-59 </a:t>
            </a:r>
            <a:r>
              <a:rPr lang="zh-CN" altLang="en-US" dirty="0">
                <a:latin typeface="Times New Roman" panose="02020603050405020304" pitchFamily="18" charset="0"/>
                <a:sym typeface="+mn-ea"/>
              </a:rPr>
              <a:t>用比特周期</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重画图</a:t>
            </a:r>
            <a:r>
              <a:rPr lang="en-US" altLang="zh-CN" dirty="0">
                <a:latin typeface="Times New Roman" panose="02020603050405020304" pitchFamily="18" charset="0"/>
                <a:sym typeface="+mn-ea"/>
              </a:rPr>
              <a:t>4-58(</a:t>
            </a:r>
            <a:r>
              <a:rPr lang="zh-CN" altLang="en-US" dirty="0">
                <a:latin typeface="Times New Roman" panose="02020603050405020304" pitchFamily="18" charset="0"/>
                <a:sym typeface="+mn-ea"/>
              </a:rPr>
              <a:t>对</a:t>
            </a:r>
            <a:r>
              <a:rPr lang="en-US" altLang="zh-CN" i="1" dirty="0">
                <a:latin typeface="Times New Roman" panose="02020603050405020304" pitchFamily="18" charset="0"/>
                <a:sym typeface="+mn-ea"/>
              </a:rPr>
              <a:t>σ</a:t>
            </a:r>
            <a:r>
              <a:rPr lang="en-US" altLang="zh-CN" baseline="-25000" dirty="0">
                <a:latin typeface="Times New Roman" panose="02020603050405020304" pitchFamily="18" charset="0"/>
                <a:sym typeface="+mn-ea"/>
              </a:rPr>
              <a:t>τ</a:t>
            </a:r>
            <a:r>
              <a:rPr lang="zh-CN" altLang="en-US" dirty="0">
                <a:latin typeface="Times New Roman" panose="02020603050405020304" pitchFamily="18" charset="0"/>
                <a:sym typeface="+mn-ea"/>
              </a:rPr>
              <a:t>进行了归一化</a:t>
            </a:r>
            <a:r>
              <a:rPr lang="en-US" altLang="zh-CN" dirty="0">
                <a:latin typeface="Times New Roman" panose="02020603050405020304" pitchFamily="18" charset="0"/>
                <a:sym typeface="+mn-ea"/>
              </a:rPr>
              <a:t>) </a:t>
            </a:r>
            <a:endParaRPr lang="en-US" altLang="zh-CN" dirty="0">
              <a:latin typeface="Times New Roman" panose="02020603050405020304" pitchFamily="18" charset="0"/>
            </a:endParaRPr>
          </a:p>
          <a:p>
            <a:endParaRPr lang="zh-CN" altLang="zh-CN"/>
          </a:p>
        </p:txBody>
      </p:sp>
      <p:pic>
        <p:nvPicPr>
          <p:cNvPr id="227332" name="Picture 8" descr="4-59"/>
          <p:cNvPicPr>
            <a:picLocks noChangeAspect="1"/>
          </p:cNvPicPr>
          <p:nvPr/>
        </p:nvPicPr>
        <p:blipFill>
          <a:blip r:embed="rId2"/>
          <a:stretch>
            <a:fillRect/>
          </a:stretch>
        </p:blipFill>
        <p:spPr>
          <a:xfrm>
            <a:off x="2947988" y="1285875"/>
            <a:ext cx="3248025" cy="4286250"/>
          </a:xfrm>
          <a:prstGeom prst="rect">
            <a:avLst/>
          </a:prstGeom>
          <a:noFill/>
          <a:ln w="9525">
            <a:noFill/>
          </a:ln>
        </p:spPr>
      </p:pic>
      <p:pic>
        <p:nvPicPr>
          <p:cNvPr id="2" name="Picture 2" descr="H:\出版社\模板\课件素材\GIF动画插件1\GIF020.GIF">
            <a:hlinkClick r:id="rId3" action="ppaction://hlinksldjump"/>
          </p:cNvPr>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4.2.3  </a:t>
            </a:r>
            <a:r>
              <a:rPr lang="zh-CN" altLang="en-US" b="1" dirty="0">
                <a:latin typeface="Times New Roman" panose="02020603050405020304" pitchFamily="18" charset="0"/>
                <a:sym typeface="+mn-ea"/>
              </a:rPr>
              <a:t>正交移相键控</a:t>
            </a:r>
            <a:r>
              <a:rPr lang="en-US" altLang="zh-CN" b="1" dirty="0">
                <a:latin typeface="Times New Roman" panose="02020603050405020304" pitchFamily="18" charset="0"/>
                <a:sym typeface="+mn-ea"/>
              </a:rPr>
              <a:t>QPSK(4PSK)</a:t>
            </a:r>
            <a:br>
              <a:rPr lang="en-US" altLang="zh-CN" b="1" dirty="0">
                <a:latin typeface="Times New Roman" panose="02020603050405020304" pitchFamily="18" charset="0"/>
                <a:sym typeface="+mn-ea"/>
              </a:rPr>
            </a:br>
            <a:r>
              <a:rPr lang="zh-CN" altLang="en-US" b="1" dirty="0">
                <a:latin typeface="Times New Roman" panose="02020603050405020304" pitchFamily="18" charset="0"/>
                <a:sym typeface="+mn-ea"/>
              </a:rPr>
              <a:t>　　</a:t>
            </a:r>
            <a:r>
              <a:rPr lang="zh-CN" altLang="en-US" dirty="0">
                <a:latin typeface="Times New Roman" panose="02020603050405020304" pitchFamily="18" charset="0"/>
                <a:sym typeface="+mn-ea"/>
              </a:rPr>
              <a:t>由于在一个调制符号中发送</a:t>
            </a:r>
            <a:r>
              <a:rPr lang="en-US" altLang="zh-CN" dirty="0">
                <a:latin typeface="Times New Roman" panose="02020603050405020304" pitchFamily="18" charset="0"/>
                <a:sym typeface="+mn-ea"/>
              </a:rPr>
              <a:t>2 bit, QPSK </a:t>
            </a:r>
            <a:r>
              <a:rPr lang="zh-CN" altLang="en-US" dirty="0">
                <a:latin typeface="Times New Roman" panose="02020603050405020304" pitchFamily="18" charset="0"/>
                <a:sym typeface="+mn-ea"/>
              </a:rPr>
              <a:t>较</a:t>
            </a:r>
            <a:r>
              <a:rPr lang="en-US" altLang="zh-CN" dirty="0">
                <a:latin typeface="Times New Roman" panose="02020603050405020304" pitchFamily="18" charset="0"/>
                <a:sym typeface="+mn-ea"/>
              </a:rPr>
              <a:t>BPSK</a:t>
            </a:r>
            <a:r>
              <a:rPr lang="zh-CN" altLang="en-US" dirty="0">
                <a:latin typeface="Times New Roman" panose="02020603050405020304" pitchFamily="18" charset="0"/>
                <a:sym typeface="+mn-ea"/>
              </a:rPr>
              <a:t>频带利用率提高了一倍。载波相位取四个空间相位</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π/2, π</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3π/2</a:t>
            </a:r>
            <a:r>
              <a:rPr lang="zh-CN" altLang="en-US" dirty="0">
                <a:latin typeface="Times New Roman" panose="02020603050405020304" pitchFamily="18" charset="0"/>
                <a:sym typeface="+mn-ea"/>
              </a:rPr>
              <a:t>中的一个，每个空间相位代表一对惟一的比特。</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信号可写成：</a:t>
            </a:r>
            <a:endParaRPr lang="zh-CN" altLang="en-US" b="1" dirty="0">
              <a:latin typeface="Times New Roman" panose="02020603050405020304" pitchFamily="18" charset="0"/>
              <a:sym typeface="+mn-ea"/>
            </a:endParaRPr>
          </a:p>
        </p:txBody>
      </p:sp>
      <p:sp>
        <p:nvSpPr>
          <p:cNvPr id="387075" name="Rectangle 3"/>
          <p:cNvSpPr>
            <a:spLocks noGrp="1" noChangeArrowheads="1"/>
          </p:cNvSpPr>
          <p:nvPr>
            <p:ph type="body" idx="1"/>
          </p:nvPr>
        </p:nvSpPr>
        <p:spPr/>
        <p:txBody>
          <a:bodyPr/>
          <a:lstStyle/>
          <a:p>
            <a:endParaRPr lang="zh-CN" altLang="zh-CN"/>
          </a:p>
        </p:txBody>
      </p:sp>
      <p:sp>
        <p:nvSpPr>
          <p:cNvPr id="22533" name="Text Box 7"/>
          <p:cNvSpPr txBox="1"/>
          <p:nvPr/>
        </p:nvSpPr>
        <p:spPr>
          <a:xfrm>
            <a:off x="5849620" y="4015740"/>
            <a:ext cx="2865120" cy="460375"/>
          </a:xfrm>
          <a:prstGeom prst="rect">
            <a:avLst/>
          </a:prstGeom>
          <a:noFill/>
          <a:ln w="9525">
            <a:noFill/>
          </a:ln>
        </p:spPr>
        <p:txBody>
          <a:bodyPr wrap="square">
            <a:spAutoFit/>
          </a:bodyPr>
          <a:lstStyle/>
          <a:p>
            <a:pPr eaLnBrk="1" hangingPunct="1"/>
            <a:r>
              <a:rPr lang="en-US" altLang="zh-CN" dirty="0">
                <a:latin typeface="Times New Roman" panose="02020603050405020304" pitchFamily="18" charset="0"/>
              </a:rPr>
              <a:t>0≤</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baseline="-25000" dirty="0">
                <a:latin typeface="Times New Roman" panose="02020603050405020304" pitchFamily="18" charset="0"/>
              </a:rPr>
              <a:t>s</a:t>
            </a:r>
            <a:r>
              <a:rPr lang="en-US" altLang="zh-CN" dirty="0">
                <a:latin typeface="Times New Roman" panose="02020603050405020304" pitchFamily="18" charset="0"/>
              </a:rPr>
              <a:t> </a:t>
            </a:r>
            <a:r>
              <a:rPr lang="en-US" altLang="zh-CN" i="1" dirty="0">
                <a:latin typeface="Times New Roman" panose="02020603050405020304" pitchFamily="18" charset="0"/>
              </a:rPr>
              <a:t>i</a:t>
            </a:r>
            <a:r>
              <a:rPr lang="en-US" altLang="zh-CN" dirty="0">
                <a:latin typeface="Times New Roman" panose="02020603050405020304" pitchFamily="18" charset="0"/>
              </a:rPr>
              <a:t>=1, 2, 3, 4 </a:t>
            </a:r>
          </a:p>
        </p:txBody>
      </p:sp>
      <p:graphicFrame>
        <p:nvGraphicFramePr>
          <p:cNvPr id="2" name="Object 6"/>
          <p:cNvGraphicFramePr>
            <a:graphicFrameLocks noChangeAspect="1"/>
          </p:cNvGraphicFramePr>
          <p:nvPr/>
        </p:nvGraphicFramePr>
        <p:xfrm>
          <a:off x="758825" y="3756025"/>
          <a:ext cx="4285615" cy="899795"/>
        </p:xfrm>
        <a:graphic>
          <a:graphicData uri="http://schemas.openxmlformats.org/presentationml/2006/ole">
            <mc:AlternateContent xmlns:mc="http://schemas.openxmlformats.org/markup-compatibility/2006">
              <mc:Choice xmlns:v="urn:schemas-microsoft-com:vml" Requires="v">
                <p:oleObj spid="_x0000_s12291" r:id="rId3" imgW="2057400" imgH="431800" progId="Equation.3">
                  <p:embed/>
                </p:oleObj>
              </mc:Choice>
              <mc:Fallback>
                <p:oleObj r:id="rId3" imgW="2057400" imgH="431800" progId="Equation.3">
                  <p:embed/>
                  <p:pic>
                    <p:nvPicPr>
                      <p:cNvPr id="0" name="图片 3085"/>
                      <p:cNvPicPr/>
                      <p:nvPr/>
                    </p:nvPicPr>
                    <p:blipFill>
                      <a:blip r:embed="rId4"/>
                      <a:stretch>
                        <a:fillRect/>
                      </a:stretch>
                    </p:blipFill>
                    <p:spPr>
                      <a:xfrm>
                        <a:off x="758825" y="3756025"/>
                        <a:ext cx="4285615" cy="899795"/>
                      </a:xfrm>
                      <a:prstGeom prst="rect">
                        <a:avLst/>
                      </a:prstGeom>
                      <a:noFill/>
                      <a:ln w="38100">
                        <a:noFill/>
                        <a:miter/>
                      </a:ln>
                    </p:spPr>
                  </p:pic>
                </p:oleObj>
              </mc:Fallback>
            </mc:AlternateContent>
          </a:graphicData>
        </a:graphic>
      </p:graphicFrame>
      <p:sp>
        <p:nvSpPr>
          <p:cNvPr id="4" name="Text Box 10"/>
          <p:cNvSpPr txBox="1"/>
          <p:nvPr/>
        </p:nvSpPr>
        <p:spPr>
          <a:xfrm>
            <a:off x="8099425" y="4476115"/>
            <a:ext cx="886460" cy="460375"/>
          </a:xfrm>
          <a:prstGeom prst="rect">
            <a:avLst/>
          </a:prstGeom>
          <a:noFill/>
          <a:ln w="9525">
            <a:noFill/>
          </a:ln>
        </p:spPr>
        <p:txBody>
          <a:bodyPr wrap="square">
            <a:spAutoFit/>
          </a:bodyPr>
          <a:lstStyle/>
          <a:p>
            <a:pPr eaLnBrk="1" hangingPunct="1"/>
            <a:r>
              <a:rPr lang="en-US" altLang="zh-CN" dirty="0">
                <a:latin typeface="Times New Roman" panose="02020603050405020304" pitchFamily="18" charset="0"/>
              </a:rPr>
              <a:t>(4-21)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zh-CN" altLang="zh-CN"/>
              <a:t/>
            </a:r>
            <a:br>
              <a:rPr lang="zh-CN" altLang="zh-CN"/>
            </a:b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是符号间隙</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等于两个比特周期</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上式可进一步写成</a:t>
            </a:r>
            <a:r>
              <a:rPr lang="en-US" altLang="zh-CN" dirty="0">
                <a:latin typeface="Times New Roman" panose="02020603050405020304" pitchFamily="18" charset="0"/>
                <a:sym typeface="+mn-ea"/>
              </a:rPr>
              <a:t>: </a:t>
            </a:r>
            <a:endParaRPr lang="zh-CN" altLang="zh-CN"/>
          </a:p>
        </p:txBody>
      </p:sp>
      <p:sp>
        <p:nvSpPr>
          <p:cNvPr id="388099" name="Rectangle 3"/>
          <p:cNvSpPr>
            <a:spLocks noGrp="1" noChangeArrowheads="1"/>
          </p:cNvSpPr>
          <p:nvPr>
            <p:ph type="body" idx="1"/>
          </p:nvPr>
        </p:nvSpPr>
        <p:spPr/>
        <p:txBody>
          <a:bodyPr/>
          <a:lstStyle/>
          <a:p>
            <a:endParaRPr lang="zh-CN" altLang="zh-CN"/>
          </a:p>
        </p:txBody>
      </p:sp>
      <p:graphicFrame>
        <p:nvGraphicFramePr>
          <p:cNvPr id="22535" name="Object 9"/>
          <p:cNvGraphicFramePr>
            <a:graphicFrameLocks noChangeAspect="1"/>
          </p:cNvGraphicFramePr>
          <p:nvPr/>
        </p:nvGraphicFramePr>
        <p:xfrm>
          <a:off x="721360" y="2108200"/>
          <a:ext cx="7815580" cy="917575"/>
        </p:xfrm>
        <a:graphic>
          <a:graphicData uri="http://schemas.openxmlformats.org/presentationml/2006/ole">
            <mc:AlternateContent xmlns:mc="http://schemas.openxmlformats.org/markup-compatibility/2006">
              <mc:Choice xmlns:v="urn:schemas-microsoft-com:vml" Requires="v">
                <p:oleObj spid="_x0000_s13315" r:id="rId3" imgW="3683000" imgH="431800" progId="Equation.3">
                  <p:embed/>
                </p:oleObj>
              </mc:Choice>
              <mc:Fallback>
                <p:oleObj r:id="rId3" imgW="3683000" imgH="431800" progId="Equation.3">
                  <p:embed/>
                  <p:pic>
                    <p:nvPicPr>
                      <p:cNvPr id="0" name="图片 3086"/>
                      <p:cNvPicPr/>
                      <p:nvPr/>
                    </p:nvPicPr>
                    <p:blipFill>
                      <a:blip r:embed="rId4"/>
                      <a:stretch>
                        <a:fillRect/>
                      </a:stretch>
                    </p:blipFill>
                    <p:spPr>
                      <a:xfrm>
                        <a:off x="721360" y="2108200"/>
                        <a:ext cx="7815580" cy="917575"/>
                      </a:xfrm>
                      <a:prstGeom prst="rect">
                        <a:avLst/>
                      </a:prstGeom>
                      <a:noFill/>
                      <a:ln w="38100">
                        <a:noFill/>
                        <a:miter/>
                      </a:ln>
                    </p:spPr>
                  </p:pic>
                </p:oleObj>
              </mc:Fallback>
            </mc:AlternateContent>
          </a:graphicData>
        </a:graphic>
      </p:graphicFrame>
      <p:sp>
        <p:nvSpPr>
          <p:cNvPr id="22537" name="Text Box 11"/>
          <p:cNvSpPr txBox="1"/>
          <p:nvPr/>
        </p:nvSpPr>
        <p:spPr>
          <a:xfrm>
            <a:off x="7889240" y="3295015"/>
            <a:ext cx="9461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(4-22)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endParaRPr lang="zh-CN" altLang="zh-CN"/>
          </a:p>
        </p:txBody>
      </p:sp>
      <p:sp>
        <p:nvSpPr>
          <p:cNvPr id="389123"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925195" y="948690"/>
            <a:ext cx="7321550" cy="46856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en-US" altLang="zh-CN" dirty="0">
                <a:latin typeface="Times New Roman" panose="02020603050405020304" pitchFamily="18" charset="0"/>
                <a:sym typeface="+mn-ea"/>
              </a:rPr>
              <a:t/>
            </a:r>
            <a:br>
              <a:rPr lang="en-US" altLang="zh-CN" dirty="0">
                <a:latin typeface="Times New Roman" panose="02020603050405020304" pitchFamily="18" charset="0"/>
                <a:sym typeface="+mn-ea"/>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a</a:t>
            </a:r>
            <a:r>
              <a:rPr lang="en-US" altLang="zh-CN" dirty="0">
                <a:latin typeface="Times New Roman" panose="02020603050405020304" pitchFamily="18" charset="0"/>
                <a:sym typeface="+mn-ea"/>
              </a:rPr>
              <a:t>) π/4</a:t>
            </a:r>
            <a:r>
              <a:rPr lang="zh-CN" altLang="en-US" dirty="0">
                <a:latin typeface="Times New Roman" panose="02020603050405020304" pitchFamily="18" charset="0"/>
                <a:sym typeface="+mn-ea"/>
              </a:rPr>
              <a:t>系统； 　　</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b</a:t>
            </a:r>
            <a:r>
              <a:rPr lang="en-US" altLang="zh-CN" dirty="0">
                <a:latin typeface="Times New Roman" panose="02020603050405020304" pitchFamily="18" charset="0"/>
                <a:sym typeface="+mn-ea"/>
              </a:rPr>
              <a:t>) π/2</a:t>
            </a:r>
            <a:r>
              <a:rPr lang="zh-CN" altLang="en-US" dirty="0">
                <a:latin typeface="Times New Roman" panose="02020603050405020304" pitchFamily="18" charset="0"/>
                <a:sym typeface="+mn-ea"/>
              </a:rPr>
              <a:t>系统 </a:t>
            </a:r>
            <a:endParaRPr lang="zh-CN" altLang="zh-CN"/>
          </a:p>
        </p:txBody>
      </p:sp>
      <p:sp>
        <p:nvSpPr>
          <p:cNvPr id="390147"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 </a:t>
            </a:r>
            <a:r>
              <a:rPr lang="en-US" altLang="zh-CN" dirty="0">
                <a:latin typeface="Times New Roman" panose="02020603050405020304" pitchFamily="18" charset="0"/>
                <a:sym typeface="+mn-ea"/>
              </a:rPr>
              <a:t>4-5  QPSK</a:t>
            </a:r>
            <a:r>
              <a:rPr lang="zh-CN" altLang="en-US" dirty="0">
                <a:latin typeface="Times New Roman" panose="02020603050405020304" pitchFamily="18" charset="0"/>
                <a:sym typeface="+mn-ea"/>
              </a:rPr>
              <a:t>信号矢量图</a:t>
            </a:r>
            <a:endParaRPr lang="zh-CN" altLang="zh-CN"/>
          </a:p>
        </p:txBody>
      </p:sp>
      <p:pic>
        <p:nvPicPr>
          <p:cNvPr id="24579" name="Picture 8" descr="4-5"/>
          <p:cNvPicPr>
            <a:picLocks noChangeAspect="1"/>
          </p:cNvPicPr>
          <p:nvPr/>
        </p:nvPicPr>
        <p:blipFill>
          <a:blip r:embed="rId2"/>
          <a:stretch>
            <a:fillRect/>
          </a:stretch>
        </p:blipFill>
        <p:spPr>
          <a:xfrm>
            <a:off x="2051050" y="2060575"/>
            <a:ext cx="5715000" cy="280987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endParaRPr lang="zh-CN" altLang="zh-CN"/>
          </a:p>
        </p:txBody>
      </p:sp>
      <p:sp>
        <p:nvSpPr>
          <p:cNvPr id="391171"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 </a:t>
            </a:r>
            <a:r>
              <a:rPr lang="en-US" altLang="zh-CN" dirty="0">
                <a:latin typeface="Times New Roman" panose="02020603050405020304" pitchFamily="18" charset="0"/>
                <a:sym typeface="+mn-ea"/>
              </a:rPr>
              <a:t>4-6  π/2-QPSK</a:t>
            </a:r>
            <a:r>
              <a:rPr lang="zh-CN" altLang="en-US" dirty="0">
                <a:latin typeface="Times New Roman" panose="02020603050405020304" pitchFamily="18" charset="0"/>
                <a:sym typeface="+mn-ea"/>
              </a:rPr>
              <a:t>系统调制器原理框图</a:t>
            </a:r>
            <a:endParaRPr lang="zh-CN" altLang="zh-CN"/>
          </a:p>
        </p:txBody>
      </p:sp>
      <p:pic>
        <p:nvPicPr>
          <p:cNvPr id="25603" name="Picture 8" descr="4-6"/>
          <p:cNvPicPr>
            <a:picLocks noChangeAspect="1"/>
          </p:cNvPicPr>
          <p:nvPr/>
        </p:nvPicPr>
        <p:blipFill>
          <a:blip r:embed="rId2"/>
          <a:stretch>
            <a:fillRect/>
          </a:stretch>
        </p:blipFill>
        <p:spPr>
          <a:xfrm>
            <a:off x="1714500" y="2366963"/>
            <a:ext cx="5715000" cy="212407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(2) </a:t>
            </a:r>
            <a:r>
              <a:rPr lang="zh-CN" altLang="en-US" dirty="0">
                <a:latin typeface="Times New Roman" panose="02020603050405020304" pitchFamily="18" charset="0"/>
                <a:sym typeface="+mn-ea"/>
              </a:rPr>
              <a:t>尽可能提高频谱利用率</a:t>
            </a:r>
            <a:r>
              <a:rPr lang="en-US" altLang="zh-CN" dirty="0">
                <a:latin typeface="Times New Roman" panose="02020603050405020304" pitchFamily="18" charset="0"/>
                <a:sym typeface="+mn-ea"/>
              </a:rPr>
              <a:t>: </a:t>
            </a:r>
            <a:r>
              <a:rPr lang="en-US" altLang="zh-CN" dirty="0">
                <a:latin typeface="Times New Roman" panose="02020603050405020304" pitchFamily="18" charset="0"/>
              </a:rPr>
              <a:t/>
            </a:r>
            <a:br>
              <a:rPr lang="en-US" altLang="zh-CN" dirty="0">
                <a:latin typeface="Times New Roman" panose="02020603050405020304" pitchFamily="18" charset="0"/>
              </a:rPr>
            </a:br>
            <a:r>
              <a:rPr lang="en-US" altLang="zh-CN" dirty="0">
                <a:latin typeface="Times New Roman" panose="02020603050405020304" pitchFamily="18" charset="0"/>
                <a:sym typeface="+mn-ea"/>
              </a:rPr>
              <a:t>         </a:t>
            </a:r>
            <a:r>
              <a:rPr lang="en-US" altLang="zh-CN" dirty="0">
                <a:latin typeface="Courier New" panose="02070309020205020404" pitchFamily="49" charset="0"/>
                <a:sym typeface="+mn-ea"/>
              </a:rPr>
              <a:t>·</a:t>
            </a:r>
            <a:r>
              <a:rPr lang="zh-CN" altLang="en-US" dirty="0">
                <a:latin typeface="Times New Roman" panose="02020603050405020304" pitchFamily="18" charset="0"/>
                <a:sym typeface="+mn-ea"/>
              </a:rPr>
              <a:t>占用频带要窄，带外辐射要小</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采用</a:t>
            </a:r>
            <a:r>
              <a:rPr lang="en-US" altLang="zh-CN" dirty="0">
                <a:latin typeface="Times New Roman" panose="02020603050405020304" pitchFamily="18" charset="0"/>
                <a:sym typeface="+mn-ea"/>
              </a:rPr>
              <a:t>FDMA</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TDMA</a:t>
            </a:r>
            <a:r>
              <a:rPr lang="zh-CN" altLang="en-US" dirty="0">
                <a:latin typeface="Times New Roman" panose="02020603050405020304" pitchFamily="18" charset="0"/>
                <a:sym typeface="+mn-ea"/>
              </a:rPr>
              <a:t>调制方式</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Courier New" panose="02070309020205020404" pitchFamily="49" charset="0"/>
                <a:sym typeface="+mn-ea"/>
              </a:rPr>
              <a:t>·</a:t>
            </a:r>
            <a:r>
              <a:rPr lang="zh-CN" altLang="en-US" dirty="0">
                <a:latin typeface="Times New Roman" panose="02020603050405020304" pitchFamily="18" charset="0"/>
                <a:sym typeface="+mn-ea"/>
              </a:rPr>
              <a:t>占用频带尽可能宽，但单位频谱所容纳的用户数多</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采用</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调制方式</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(3) </a:t>
            </a:r>
            <a:r>
              <a:rPr lang="zh-CN" altLang="en-US" dirty="0">
                <a:latin typeface="Times New Roman" panose="02020603050405020304" pitchFamily="18" charset="0"/>
                <a:sym typeface="+mn-ea"/>
              </a:rPr>
              <a:t>具有良好的误码性能。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zh-CN" dirty="0"/>
              <a:t/>
            </a:r>
            <a:br>
              <a:rPr lang="zh-CN" altLang="zh-CN" dirty="0"/>
            </a:br>
            <a:endParaRPr lang="zh-CN" altLang="zh-CN"/>
          </a:p>
        </p:txBody>
      </p:sp>
      <p:sp>
        <p:nvSpPr>
          <p:cNvPr id="3645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endParaRPr lang="zh-CN" altLang="zh-CN"/>
          </a:p>
        </p:txBody>
      </p:sp>
      <p:sp>
        <p:nvSpPr>
          <p:cNvPr id="392195"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 </a:t>
            </a:r>
            <a:r>
              <a:rPr lang="en-US" altLang="zh-CN" dirty="0">
                <a:latin typeface="Times New Roman" panose="02020603050405020304" pitchFamily="18" charset="0"/>
                <a:sym typeface="+mn-ea"/>
              </a:rPr>
              <a:t>4-7 π/2-QPSK</a:t>
            </a:r>
            <a:r>
              <a:rPr lang="zh-CN" altLang="en-US" dirty="0">
                <a:latin typeface="Times New Roman" panose="02020603050405020304" pitchFamily="18" charset="0"/>
                <a:sym typeface="+mn-ea"/>
              </a:rPr>
              <a:t>系统解调器原理框图</a:t>
            </a:r>
            <a:endParaRPr lang="zh-CN" altLang="zh-CN"/>
          </a:p>
        </p:txBody>
      </p:sp>
      <p:pic>
        <p:nvPicPr>
          <p:cNvPr id="26627" name="Picture 1032" descr="4-7"/>
          <p:cNvPicPr>
            <a:picLocks noChangeAspect="1"/>
          </p:cNvPicPr>
          <p:nvPr/>
        </p:nvPicPr>
        <p:blipFill>
          <a:blip r:embed="rId2"/>
          <a:stretch>
            <a:fillRect/>
          </a:stretch>
        </p:blipFill>
        <p:spPr>
          <a:xfrm>
            <a:off x="1714500" y="2343150"/>
            <a:ext cx="5715000" cy="217170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 π/4-QPSK</a:t>
            </a:r>
            <a:r>
              <a:rPr lang="zh-CN" altLang="en-US" dirty="0">
                <a:latin typeface="Times New Roman" panose="02020603050405020304" pitchFamily="18" charset="0"/>
                <a:sym typeface="+mn-ea"/>
              </a:rPr>
              <a:t>系统的调制器和解调器原理框图也可以用类似方法实现，只要把两个载波</a:t>
            </a:r>
            <a:r>
              <a:rPr lang="en-US" altLang="zh-CN" dirty="0">
                <a:latin typeface="Times New Roman" panose="02020603050405020304" pitchFamily="18" charset="0"/>
                <a:sym typeface="+mn-ea"/>
              </a:rPr>
              <a:t>cos</a:t>
            </a:r>
            <a:r>
              <a:rPr lang="en-US" altLang="zh-CN" i="1" dirty="0">
                <a:latin typeface="Times New Roman" panose="02020603050405020304" pitchFamily="18" charset="0"/>
                <a:sym typeface="+mn-ea"/>
              </a:rPr>
              <a:t>ω</a:t>
            </a:r>
            <a:r>
              <a:rPr lang="en-US" altLang="zh-CN" baseline="-25000" dirty="0">
                <a:latin typeface="Times New Roman" panose="02020603050405020304" pitchFamily="18" charset="0"/>
                <a:sym typeface="+mn-ea"/>
              </a:rPr>
              <a:t>c</a:t>
            </a:r>
            <a:r>
              <a:rPr lang="en-US" altLang="zh-CN" i="1" dirty="0">
                <a:latin typeface="Times New Roman" panose="02020603050405020304" pitchFamily="18" charset="0"/>
                <a:sym typeface="+mn-ea"/>
              </a:rPr>
              <a:t>t</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sin</a:t>
            </a:r>
            <a:r>
              <a:rPr lang="en-US" altLang="zh-CN" i="1" dirty="0">
                <a:latin typeface="Times New Roman" panose="02020603050405020304" pitchFamily="18" charset="0"/>
                <a:sym typeface="+mn-ea"/>
              </a:rPr>
              <a:t>ω</a:t>
            </a:r>
            <a:r>
              <a:rPr lang="en-US" altLang="zh-CN" baseline="-25000" dirty="0">
                <a:latin typeface="Times New Roman" panose="02020603050405020304" pitchFamily="18" charset="0"/>
                <a:sym typeface="+mn-ea"/>
              </a:rPr>
              <a:t>c</a:t>
            </a:r>
            <a:r>
              <a:rPr lang="en-US" altLang="zh-CN" i="1" dirty="0">
                <a:latin typeface="Times New Roman" panose="02020603050405020304" pitchFamily="18" charset="0"/>
                <a:sym typeface="+mn-ea"/>
              </a:rPr>
              <a:t>t</a:t>
            </a:r>
            <a:r>
              <a:rPr lang="zh-CN" altLang="en-US" dirty="0">
                <a:latin typeface="Times New Roman" panose="02020603050405020304" pitchFamily="18" charset="0"/>
                <a:sym typeface="+mn-ea"/>
              </a:rPr>
              <a:t>分别用</a:t>
            </a:r>
            <a:r>
              <a:rPr lang="en-US" altLang="zh-CN" dirty="0">
                <a:latin typeface="Times New Roman" panose="02020603050405020304" pitchFamily="18" charset="0"/>
                <a:sym typeface="+mn-ea"/>
              </a:rPr>
              <a:t>cos(</a:t>
            </a:r>
            <a:r>
              <a:rPr lang="en-US" altLang="zh-CN" i="1" dirty="0">
                <a:latin typeface="Times New Roman" panose="02020603050405020304" pitchFamily="18" charset="0"/>
                <a:sym typeface="+mn-ea"/>
              </a:rPr>
              <a:t>ω</a:t>
            </a:r>
            <a:r>
              <a:rPr lang="en-US" altLang="zh-CN" baseline="-25000" dirty="0">
                <a:latin typeface="Times New Roman" panose="02020603050405020304" pitchFamily="18" charset="0"/>
                <a:sym typeface="+mn-ea"/>
              </a:rPr>
              <a:t>c</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+45°)</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sin(</a:t>
            </a:r>
            <a:r>
              <a:rPr lang="en-US" altLang="zh-CN" i="1" dirty="0">
                <a:latin typeface="Times New Roman" panose="02020603050405020304" pitchFamily="18" charset="0"/>
                <a:sym typeface="+mn-ea"/>
              </a:rPr>
              <a:t>ω</a:t>
            </a:r>
            <a:r>
              <a:rPr lang="en-US" altLang="zh-CN" baseline="-25000" dirty="0">
                <a:latin typeface="Times New Roman" panose="02020603050405020304" pitchFamily="18" charset="0"/>
                <a:sym typeface="+mn-ea"/>
              </a:rPr>
              <a:t>c</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+45°)</a:t>
            </a:r>
            <a:r>
              <a:rPr lang="zh-CN" altLang="en-US" dirty="0">
                <a:latin typeface="Times New Roman" panose="02020603050405020304" pitchFamily="18" charset="0"/>
                <a:sym typeface="+mn-ea"/>
              </a:rPr>
              <a:t>代替就可以了。</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在加性白噪声性能下，</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的误码率</a:t>
            </a:r>
            <a:r>
              <a:rPr lang="en-US" altLang="zh-CN" i="1" dirty="0">
                <a:latin typeface="Times New Roman" panose="02020603050405020304" pitchFamily="18" charset="0"/>
                <a:sym typeface="+mn-ea"/>
              </a:rPr>
              <a:t>P</a:t>
            </a:r>
            <a:r>
              <a:rPr lang="en-US" altLang="zh-CN" baseline="-25000" dirty="0">
                <a:latin typeface="Times New Roman" panose="02020603050405020304" pitchFamily="18" charset="0"/>
                <a:sym typeface="+mn-ea"/>
              </a:rPr>
              <a:t>e,QPSK</a:t>
            </a:r>
            <a:r>
              <a:rPr lang="zh-CN" altLang="en-US" dirty="0">
                <a:latin typeface="Times New Roman" panose="02020603050405020304" pitchFamily="18" charset="0"/>
                <a:sym typeface="+mn-ea"/>
              </a:rPr>
              <a:t>为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BPSK</a:t>
            </a:r>
            <a:r>
              <a:rPr lang="zh-CN" altLang="en-US" dirty="0">
                <a:latin typeface="Times New Roman" panose="02020603050405020304" pitchFamily="18" charset="0"/>
                <a:sym typeface="+mn-ea"/>
              </a:rPr>
              <a:t>的误码性能相同。</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393219" name="Rectangle 3"/>
          <p:cNvSpPr>
            <a:spLocks noGrp="1" noChangeArrowheads="1"/>
          </p:cNvSpPr>
          <p:nvPr>
            <p:ph type="body" idx="1"/>
          </p:nvPr>
        </p:nvSpPr>
        <p:spPr/>
        <p:txBody>
          <a:bodyPr/>
          <a:lstStyle/>
          <a:p>
            <a:endParaRPr lang="zh-CN" altLang="zh-CN"/>
          </a:p>
        </p:txBody>
      </p:sp>
      <p:graphicFrame>
        <p:nvGraphicFramePr>
          <p:cNvPr id="2" name="Object 5"/>
          <p:cNvGraphicFramePr>
            <a:graphicFrameLocks noChangeAspect="1"/>
          </p:cNvGraphicFramePr>
          <p:nvPr/>
        </p:nvGraphicFramePr>
        <p:xfrm>
          <a:off x="2446020" y="3296285"/>
          <a:ext cx="2854325" cy="1181100"/>
        </p:xfrm>
        <a:graphic>
          <a:graphicData uri="http://schemas.openxmlformats.org/presentationml/2006/ole">
            <mc:AlternateContent xmlns:mc="http://schemas.openxmlformats.org/markup-compatibility/2006">
              <mc:Choice xmlns:v="urn:schemas-microsoft-com:vml" Requires="v">
                <p:oleObj spid="_x0000_s14339" r:id="rId3" imgW="1104900" imgH="457200" progId="Equation.3">
                  <p:embed/>
                </p:oleObj>
              </mc:Choice>
              <mc:Fallback>
                <p:oleObj r:id="rId3" imgW="1104900" imgH="457200" progId="Equation.3">
                  <p:embed/>
                  <p:pic>
                    <p:nvPicPr>
                      <p:cNvPr id="0" name="图片 3089"/>
                      <p:cNvPicPr/>
                      <p:nvPr/>
                    </p:nvPicPr>
                    <p:blipFill>
                      <a:blip r:embed="rId4"/>
                      <a:stretch>
                        <a:fillRect/>
                      </a:stretch>
                    </p:blipFill>
                    <p:spPr>
                      <a:xfrm>
                        <a:off x="2446020" y="3296285"/>
                        <a:ext cx="2854325" cy="1181100"/>
                      </a:xfrm>
                      <a:prstGeom prst="rect">
                        <a:avLst/>
                      </a:prstGeom>
                      <a:noFill/>
                      <a:ln w="38100">
                        <a:noFill/>
                        <a:miter/>
                      </a:ln>
                    </p:spPr>
                  </p:pic>
                </p:oleObj>
              </mc:Fallback>
            </mc:AlternateContent>
          </a:graphicData>
        </a:graphic>
      </p:graphicFrame>
      <p:sp>
        <p:nvSpPr>
          <p:cNvPr id="4" name="Text Box 7"/>
          <p:cNvSpPr txBox="1"/>
          <p:nvPr/>
        </p:nvSpPr>
        <p:spPr>
          <a:xfrm>
            <a:off x="6648450" y="3658235"/>
            <a:ext cx="9461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(4-26)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由于在相同的带宽情况下，</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较</a:t>
            </a:r>
            <a:r>
              <a:rPr lang="en-US" altLang="zh-CN" dirty="0">
                <a:latin typeface="Times New Roman" panose="02020603050405020304" pitchFamily="18" charset="0"/>
                <a:sym typeface="+mn-ea"/>
              </a:rPr>
              <a:t>BPSK</a:t>
            </a:r>
            <a:r>
              <a:rPr lang="zh-CN" altLang="en-US" dirty="0">
                <a:latin typeface="Times New Roman" panose="02020603050405020304" pitchFamily="18" charset="0"/>
                <a:sym typeface="+mn-ea"/>
              </a:rPr>
              <a:t>发送数据多一倍。 因此，</a:t>
            </a:r>
            <a:r>
              <a:rPr lang="en-US" altLang="zh-CN" dirty="0">
                <a:latin typeface="Times New Roman" panose="02020603050405020304" pitchFamily="18" charset="0"/>
                <a:sym typeface="+mn-ea"/>
              </a:rPr>
              <a:t>QPSK </a:t>
            </a:r>
            <a:r>
              <a:rPr lang="zh-CN" altLang="en-US" dirty="0">
                <a:latin typeface="Times New Roman" panose="02020603050405020304" pitchFamily="18" charset="0"/>
                <a:sym typeface="+mn-ea"/>
              </a:rPr>
              <a:t>频谱利用率高一倍。</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信号的功率谱密度</a:t>
            </a:r>
            <a:r>
              <a:rPr lang="en-US" altLang="zh-CN" i="1" dirty="0">
                <a:latin typeface="Times New Roman" panose="02020603050405020304" pitchFamily="18" charset="0"/>
                <a:sym typeface="+mn-ea"/>
              </a:rPr>
              <a:t>P</a:t>
            </a:r>
            <a:r>
              <a:rPr lang="en-US" altLang="zh-CN" baseline="-25000" dirty="0">
                <a:latin typeface="Times New Roman" panose="02020603050405020304" pitchFamily="18" charset="0"/>
                <a:sym typeface="+mn-ea"/>
              </a:rPr>
              <a:t>QPSK</a:t>
            </a:r>
            <a:r>
              <a:rPr lang="zh-CN" altLang="en-US" dirty="0">
                <a:latin typeface="Times New Roman" panose="02020603050405020304" pitchFamily="18" charset="0"/>
                <a:sym typeface="+mn-ea"/>
              </a:rPr>
              <a:t>为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t>
            </a:r>
            <a:r>
              <a:rPr lang="en-US" altLang="zh-CN" dirty="0">
                <a:latin typeface="Times New Roman" panose="02020603050405020304" pitchFamily="18" charset="0"/>
                <a:sym typeface="+mn-ea"/>
              </a:rPr>
              <a:t> </a:t>
            </a:r>
            <a:br>
              <a:rPr lang="en-US" altLang="zh-CN" dirty="0">
                <a:latin typeface="Times New Roman" panose="02020603050405020304" pitchFamily="18" charset="0"/>
                <a:sym typeface="+mn-ea"/>
              </a:rPr>
            </a:br>
            <a:r>
              <a:rPr lang="zh-CN" altLang="en-US" dirty="0">
                <a:latin typeface="Times New Roman" panose="02020603050405020304" pitchFamily="18" charset="0"/>
                <a:sym typeface="+mn-ea"/>
              </a:rPr>
              <a:t>　　由符号包络为矩形脉冲和余弦脉冲成型的</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信号的归一化功率谱密度如图</a:t>
            </a:r>
            <a:r>
              <a:rPr lang="en-US" altLang="zh-CN" dirty="0">
                <a:latin typeface="Times New Roman" panose="02020603050405020304" pitchFamily="18" charset="0"/>
                <a:sym typeface="+mn-ea"/>
              </a:rPr>
              <a:t>4-8</a:t>
            </a:r>
            <a:r>
              <a:rPr lang="zh-CN" altLang="en-US" dirty="0">
                <a:latin typeface="Times New Roman" panose="02020603050405020304" pitchFamily="18" charset="0"/>
                <a:sym typeface="+mn-ea"/>
              </a:rPr>
              <a:t>所示。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dirty="0">
              <a:latin typeface="Times New Roman" panose="02020603050405020304" pitchFamily="18" charset="0"/>
            </a:endParaRPr>
          </a:p>
        </p:txBody>
      </p:sp>
      <p:sp>
        <p:nvSpPr>
          <p:cNvPr id="394243" name="Rectangle 3"/>
          <p:cNvSpPr>
            <a:spLocks noGrp="1" noChangeArrowheads="1"/>
          </p:cNvSpPr>
          <p:nvPr>
            <p:ph type="body" idx="1"/>
          </p:nvPr>
        </p:nvSpPr>
        <p:spPr/>
        <p:txBody>
          <a:bodyPr/>
          <a:lstStyle/>
          <a:p>
            <a:endParaRPr lang="zh-CN" altLang="zh-CN"/>
          </a:p>
        </p:txBody>
      </p:sp>
      <p:graphicFrame>
        <p:nvGraphicFramePr>
          <p:cNvPr id="28675" name="Object 5"/>
          <p:cNvGraphicFramePr>
            <a:graphicFrameLocks noChangeAspect="1"/>
          </p:cNvGraphicFramePr>
          <p:nvPr/>
        </p:nvGraphicFramePr>
        <p:xfrm>
          <a:off x="1033780" y="2740025"/>
          <a:ext cx="7371080" cy="1224915"/>
        </p:xfrm>
        <a:graphic>
          <a:graphicData uri="http://schemas.openxmlformats.org/presentationml/2006/ole">
            <mc:AlternateContent xmlns:mc="http://schemas.openxmlformats.org/markup-compatibility/2006">
              <mc:Choice xmlns:v="urn:schemas-microsoft-com:vml" Requires="v">
                <p:oleObj spid="_x0000_s15363" r:id="rId3" imgW="3136900" imgH="520700" progId="Equation.3">
                  <p:embed/>
                </p:oleObj>
              </mc:Choice>
              <mc:Fallback>
                <p:oleObj r:id="rId3" imgW="3136900" imgH="520700" progId="Equation.3">
                  <p:embed/>
                  <p:pic>
                    <p:nvPicPr>
                      <p:cNvPr id="0" name="图片 3090"/>
                      <p:cNvPicPr/>
                      <p:nvPr/>
                    </p:nvPicPr>
                    <p:blipFill>
                      <a:blip r:embed="rId4"/>
                      <a:stretch>
                        <a:fillRect/>
                      </a:stretch>
                    </p:blipFill>
                    <p:spPr>
                      <a:xfrm>
                        <a:off x="1033780" y="2740025"/>
                        <a:ext cx="7371080" cy="1224915"/>
                      </a:xfrm>
                      <a:prstGeom prst="rect">
                        <a:avLst/>
                      </a:prstGeom>
                      <a:noFill/>
                      <a:ln w="38100">
                        <a:noFill/>
                        <a:miter/>
                      </a:ln>
                    </p:spPr>
                  </p:pic>
                </p:oleObj>
              </mc:Fallback>
            </mc:AlternateContent>
          </a:graphicData>
        </a:graphic>
      </p:graphicFrame>
      <p:sp>
        <p:nvSpPr>
          <p:cNvPr id="28677" name="Text Box 7"/>
          <p:cNvSpPr txBox="1"/>
          <p:nvPr/>
        </p:nvSpPr>
        <p:spPr>
          <a:xfrm>
            <a:off x="7956550" y="4048125"/>
            <a:ext cx="882015" cy="460375"/>
          </a:xfrm>
          <a:prstGeom prst="rect">
            <a:avLst/>
          </a:prstGeom>
          <a:noFill/>
          <a:ln w="9525">
            <a:noFill/>
          </a:ln>
        </p:spPr>
        <p:txBody>
          <a:bodyPr wrap="square">
            <a:spAutoFit/>
          </a:bodyPr>
          <a:lstStyle/>
          <a:p>
            <a:pPr eaLnBrk="1" hangingPunct="1"/>
            <a:r>
              <a:rPr lang="en-US" altLang="zh-CN" dirty="0">
                <a:latin typeface="Times New Roman" panose="02020603050405020304" pitchFamily="18" charset="0"/>
              </a:rPr>
              <a:t>(4-27)</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endParaRPr lang="zh-CN" altLang="zh-CN"/>
          </a:p>
        </p:txBody>
      </p:sp>
      <p:sp>
        <p:nvSpPr>
          <p:cNvPr id="395267"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4-8 QPSK</a:t>
            </a:r>
            <a:r>
              <a:rPr lang="zh-CN" altLang="en-US" dirty="0">
                <a:latin typeface="Times New Roman" panose="02020603050405020304" pitchFamily="18" charset="0"/>
                <a:sym typeface="+mn-ea"/>
              </a:rPr>
              <a:t>信号的功率谱密度</a:t>
            </a:r>
            <a:endParaRPr lang="zh-CN" altLang="zh-CN"/>
          </a:p>
        </p:txBody>
      </p:sp>
      <p:pic>
        <p:nvPicPr>
          <p:cNvPr id="29699" name="Picture 8" descr="4-8"/>
          <p:cNvPicPr>
            <a:picLocks noChangeAspect="1"/>
          </p:cNvPicPr>
          <p:nvPr/>
        </p:nvPicPr>
        <p:blipFill>
          <a:blip r:embed="rId2"/>
          <a:stretch>
            <a:fillRect/>
          </a:stretch>
        </p:blipFill>
        <p:spPr>
          <a:xfrm>
            <a:off x="1747838" y="1285875"/>
            <a:ext cx="5648325" cy="428625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4.2.4</a:t>
            </a:r>
            <a:r>
              <a:rPr lang="zh-CN" altLang="en-US" b="1" dirty="0">
                <a:latin typeface="Times New Roman" panose="02020603050405020304" pitchFamily="18" charset="0"/>
                <a:sym typeface="+mn-ea"/>
              </a:rPr>
              <a:t>　偏移四相相移键控</a:t>
            </a:r>
            <a:r>
              <a:rPr lang="en-US" altLang="zh-CN" b="1" dirty="0">
                <a:latin typeface="Times New Roman" panose="02020603050405020304" pitchFamily="18" charset="0"/>
                <a:sym typeface="+mn-ea"/>
              </a:rPr>
              <a:t>(OQPSK) </a:t>
            </a:r>
            <a:r>
              <a:rPr lang="en-US" altLang="zh-CN" b="1" dirty="0">
                <a:latin typeface="Times New Roman" panose="02020603050405020304" pitchFamily="18" charset="0"/>
              </a:rPr>
              <a:t/>
            </a:r>
            <a:br>
              <a:rPr lang="en-US" altLang="zh-CN" b="1" dirty="0">
                <a:latin typeface="Times New Roman" panose="02020603050405020304" pitchFamily="18" charset="0"/>
              </a:rPr>
            </a:br>
            <a:r>
              <a:rPr lang="zh-CN" altLang="en-US" dirty="0">
                <a:latin typeface="Times New Roman" panose="02020603050405020304" pitchFamily="18" charset="0"/>
                <a:sym typeface="+mn-ea"/>
              </a:rPr>
              <a:t>　　限带后的</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已不能保持恒包络。相邻符号之间发生</a:t>
            </a:r>
            <a:r>
              <a:rPr lang="en-US" altLang="zh-CN" dirty="0">
                <a:latin typeface="Times New Roman" panose="02020603050405020304" pitchFamily="18" charset="0"/>
                <a:sym typeface="+mn-ea"/>
              </a:rPr>
              <a:t>180°</a:t>
            </a:r>
            <a:r>
              <a:rPr lang="zh-CN" altLang="en-US" dirty="0">
                <a:latin typeface="Times New Roman" panose="02020603050405020304" pitchFamily="18" charset="0"/>
                <a:sym typeface="+mn-ea"/>
              </a:rPr>
              <a:t>相移时，经限带后会出现包络过零的现象。反映在频谱方面，出现边瓣和频谱加宽的现象。为防止出现这种情况，</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使用效率低的线性放大器进行信号放大是必要的。</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的一种改进型是交错</a:t>
            </a:r>
            <a:r>
              <a:rPr lang="en-US" altLang="zh-CN" dirty="0">
                <a:latin typeface="Times New Roman" panose="02020603050405020304" pitchFamily="18" charset="0"/>
                <a:sym typeface="+mn-ea"/>
              </a:rPr>
              <a:t>QPSK(OffsetQPSK)</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OQPSK</a:t>
            </a:r>
            <a:r>
              <a:rPr lang="zh-CN" altLang="en-US" dirty="0">
                <a:latin typeface="Times New Roman" panose="02020603050405020304" pitchFamily="18" charset="0"/>
                <a:sym typeface="+mn-ea"/>
              </a:rPr>
              <a:t>对出现边瓣和频宽加宽等有害现象不敏感，可以得到效率高的放大。 </a:t>
            </a:r>
            <a:endParaRPr lang="zh-CN" altLang="zh-CN"/>
          </a:p>
        </p:txBody>
      </p:sp>
      <p:sp>
        <p:nvSpPr>
          <p:cNvPr id="3962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endParaRPr lang="zh-CN" altLang="zh-CN"/>
          </a:p>
        </p:txBody>
      </p:sp>
      <p:sp>
        <p:nvSpPr>
          <p:cNvPr id="397315"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4-9  QPSK</a:t>
            </a:r>
            <a:r>
              <a:rPr lang="zh-CN" altLang="en-US" dirty="0">
                <a:latin typeface="Times New Roman" panose="02020603050405020304" pitchFamily="18" charset="0"/>
                <a:sym typeface="+mn-ea"/>
              </a:rPr>
              <a:t>的相位关系图</a:t>
            </a:r>
            <a:endParaRPr lang="zh-CN" altLang="zh-CN"/>
          </a:p>
        </p:txBody>
      </p:sp>
      <p:pic>
        <p:nvPicPr>
          <p:cNvPr id="31747" name="Picture 6" descr="4-9"/>
          <p:cNvPicPr>
            <a:picLocks noChangeAspect="1"/>
          </p:cNvPicPr>
          <p:nvPr/>
        </p:nvPicPr>
        <p:blipFill>
          <a:blip r:embed="rId2"/>
          <a:stretch>
            <a:fillRect/>
          </a:stretch>
        </p:blipFill>
        <p:spPr>
          <a:xfrm>
            <a:off x="2205038" y="1285875"/>
            <a:ext cx="4733925" cy="428625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endParaRPr lang="zh-CN" altLang="zh-CN"/>
          </a:p>
        </p:txBody>
      </p:sp>
      <p:sp>
        <p:nvSpPr>
          <p:cNvPr id="398339"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4-10 OQPSK</a:t>
            </a:r>
            <a:r>
              <a:rPr lang="zh-CN" altLang="en-US" dirty="0">
                <a:latin typeface="Times New Roman" panose="02020603050405020304" pitchFamily="18" charset="0"/>
                <a:sym typeface="+mn-ea"/>
              </a:rPr>
              <a:t>信号调制器框图</a:t>
            </a:r>
            <a:endParaRPr lang="zh-CN" altLang="zh-CN"/>
          </a:p>
        </p:txBody>
      </p:sp>
      <p:pic>
        <p:nvPicPr>
          <p:cNvPr id="32771" name="Picture 1032" descr="4-10"/>
          <p:cNvPicPr>
            <a:picLocks noChangeAspect="1"/>
          </p:cNvPicPr>
          <p:nvPr/>
        </p:nvPicPr>
        <p:blipFill>
          <a:blip r:embed="rId2"/>
          <a:stretch>
            <a:fillRect/>
          </a:stretch>
        </p:blipFill>
        <p:spPr>
          <a:xfrm>
            <a:off x="1714500" y="2047875"/>
            <a:ext cx="5715000" cy="276225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endParaRPr lang="zh-CN" altLang="zh-CN"/>
          </a:p>
        </p:txBody>
      </p:sp>
      <p:sp>
        <p:nvSpPr>
          <p:cNvPr id="399363"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4-11 OQPSK</a:t>
            </a:r>
            <a:r>
              <a:rPr lang="zh-CN" altLang="en-US" dirty="0">
                <a:latin typeface="Times New Roman" panose="02020603050405020304" pitchFamily="18" charset="0"/>
                <a:sym typeface="+mn-ea"/>
              </a:rPr>
              <a:t>的</a:t>
            </a:r>
            <a:r>
              <a:rPr lang="en-US" altLang="zh-CN" i="1" dirty="0">
                <a:latin typeface="Times New Roman" panose="02020603050405020304" pitchFamily="18" charset="0"/>
                <a:sym typeface="+mn-ea"/>
              </a:rPr>
              <a:t>I</a:t>
            </a:r>
            <a:r>
              <a:rPr lang="zh-CN" altLang="en-US" dirty="0">
                <a:latin typeface="Times New Roman" panose="02020603050405020304" pitchFamily="18" charset="0"/>
                <a:sym typeface="+mn-ea"/>
              </a:rPr>
              <a:t>、</a:t>
            </a:r>
            <a:r>
              <a:rPr lang="en-US" altLang="zh-CN" i="1" dirty="0">
                <a:latin typeface="Times New Roman" panose="02020603050405020304" pitchFamily="18" charset="0"/>
                <a:sym typeface="+mn-ea"/>
              </a:rPr>
              <a:t>Q</a:t>
            </a:r>
            <a:r>
              <a:rPr lang="zh-CN" altLang="en-US" dirty="0">
                <a:latin typeface="Times New Roman" panose="02020603050405020304" pitchFamily="18" charset="0"/>
                <a:sym typeface="+mn-ea"/>
              </a:rPr>
              <a:t>信道波形及相位路径</a:t>
            </a:r>
            <a:endParaRPr lang="zh-CN" altLang="zh-CN"/>
          </a:p>
        </p:txBody>
      </p:sp>
      <p:pic>
        <p:nvPicPr>
          <p:cNvPr id="33795" name="Picture 8" descr="4-11"/>
          <p:cNvPicPr>
            <a:picLocks noChangeAspect="1"/>
          </p:cNvPicPr>
          <p:nvPr/>
        </p:nvPicPr>
        <p:blipFill>
          <a:blip r:embed="rId2"/>
          <a:stretch>
            <a:fillRect/>
          </a:stretch>
        </p:blipFill>
        <p:spPr>
          <a:xfrm>
            <a:off x="2252663" y="1285875"/>
            <a:ext cx="4638675" cy="428625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endParaRPr lang="zh-CN" altLang="zh-CN"/>
          </a:p>
        </p:txBody>
      </p:sp>
      <p:sp>
        <p:nvSpPr>
          <p:cNvPr id="400387"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4-12 OQPSK</a:t>
            </a:r>
            <a:r>
              <a:rPr lang="zh-CN" altLang="en-US" dirty="0">
                <a:latin typeface="Times New Roman" panose="02020603050405020304" pitchFamily="18" charset="0"/>
                <a:sym typeface="+mn-ea"/>
              </a:rPr>
              <a:t>相位关系图</a:t>
            </a:r>
            <a:endParaRPr lang="zh-CN" altLang="zh-CN"/>
          </a:p>
        </p:txBody>
      </p:sp>
      <p:pic>
        <p:nvPicPr>
          <p:cNvPr id="34819" name="Picture 8" descr="4-12"/>
          <p:cNvPicPr>
            <a:picLocks noChangeAspect="1"/>
          </p:cNvPicPr>
          <p:nvPr/>
        </p:nvPicPr>
        <p:blipFill>
          <a:blip r:embed="rId2"/>
          <a:stretch>
            <a:fillRect/>
          </a:stretch>
        </p:blipFill>
        <p:spPr>
          <a:xfrm>
            <a:off x="2286000" y="1285875"/>
            <a:ext cx="4572000" cy="4286250"/>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4.2.5 π/4-QPSK</a:t>
            </a:r>
            <a:r>
              <a:rPr lang="en-US" altLang="zh-CN" b="1" dirty="0">
                <a:latin typeface="Times New Roman" panose="02020603050405020304" pitchFamily="18" charset="0"/>
              </a:rPr>
              <a:t/>
            </a:r>
            <a:br>
              <a:rPr lang="en-US" altLang="zh-CN" b="1" dirty="0">
                <a:latin typeface="Times New Roman" panose="02020603050405020304" pitchFamily="18" charset="0"/>
              </a:rPr>
            </a:br>
            <a:r>
              <a:rPr lang="en-US" altLang="zh-CN" dirty="0">
                <a:latin typeface="Times New Roman" panose="02020603050405020304" pitchFamily="18" charset="0"/>
                <a:sym typeface="+mn-ea"/>
              </a:rPr>
              <a:t>        π/4-QPSK</a:t>
            </a:r>
            <a:r>
              <a:rPr lang="zh-CN" altLang="en-US" dirty="0">
                <a:latin typeface="Times New Roman" panose="02020603050405020304" pitchFamily="18" charset="0"/>
                <a:sym typeface="+mn-ea"/>
              </a:rPr>
              <a:t>调制是对</a:t>
            </a:r>
            <a:r>
              <a:rPr lang="en-US" altLang="zh-CN" dirty="0">
                <a:latin typeface="Times New Roman" panose="02020603050405020304" pitchFamily="18" charset="0"/>
                <a:sym typeface="+mn-ea"/>
              </a:rPr>
              <a:t>OQPSK</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在实际最大相位变化进行折衷。它可以用相干或非相干方法进行解调。在</a:t>
            </a:r>
            <a:r>
              <a:rPr lang="en-US" altLang="zh-CN" dirty="0">
                <a:latin typeface="Times New Roman" panose="02020603050405020304" pitchFamily="18" charset="0"/>
                <a:sym typeface="+mn-ea"/>
              </a:rPr>
              <a:t>π/4-QPSK</a:t>
            </a:r>
            <a:r>
              <a:rPr lang="zh-CN" altLang="en-US" dirty="0">
                <a:latin typeface="Times New Roman" panose="02020603050405020304" pitchFamily="18" charset="0"/>
                <a:sym typeface="+mn-ea"/>
              </a:rPr>
              <a:t>中， 最大相位变化限制在</a:t>
            </a:r>
            <a:r>
              <a:rPr lang="en-US" altLang="zh-CN" dirty="0">
                <a:latin typeface="Times New Roman" panose="02020603050405020304" pitchFamily="18" charset="0"/>
                <a:sym typeface="+mn-ea"/>
              </a:rPr>
              <a:t>±135°</a:t>
            </a:r>
            <a:r>
              <a:rPr lang="zh-CN" altLang="en-US" dirty="0">
                <a:latin typeface="Times New Roman" panose="02020603050405020304" pitchFamily="18" charset="0"/>
                <a:sym typeface="+mn-ea"/>
              </a:rPr>
              <a:t>。因此，带宽受限的</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信号在恒包络性能方面较好，但是在包络变化方面比</a:t>
            </a:r>
            <a:r>
              <a:rPr lang="en-US" altLang="zh-CN" dirty="0">
                <a:latin typeface="Times New Roman" panose="02020603050405020304" pitchFamily="18" charset="0"/>
                <a:sym typeface="+mn-ea"/>
              </a:rPr>
              <a:t>OQPSK</a:t>
            </a:r>
            <a:r>
              <a:rPr lang="zh-CN" altLang="en-US" dirty="0">
                <a:latin typeface="Times New Roman" panose="02020603050405020304" pitchFamily="18" charset="0"/>
                <a:sym typeface="+mn-ea"/>
              </a:rPr>
              <a:t>要敏感。 非常吸引人的一个特点是，</a:t>
            </a:r>
            <a:r>
              <a:rPr lang="en-US" altLang="zh-CN" dirty="0">
                <a:latin typeface="Times New Roman" panose="02020603050405020304" pitchFamily="18" charset="0"/>
                <a:sym typeface="+mn-ea"/>
              </a:rPr>
              <a:t>π/4-QPSK</a:t>
            </a:r>
            <a:r>
              <a:rPr lang="zh-CN" altLang="en-US" dirty="0">
                <a:latin typeface="Times New Roman" panose="02020603050405020304" pitchFamily="18" charset="0"/>
                <a:sym typeface="+mn-ea"/>
              </a:rPr>
              <a:t>可以采用非相干检测解调， 这将大大简化接收机的设计。在采用差分编码后，</a:t>
            </a:r>
            <a:r>
              <a:rPr lang="en-US" altLang="zh-CN" dirty="0">
                <a:latin typeface="Times New Roman" panose="02020603050405020304" pitchFamily="18" charset="0"/>
                <a:sym typeface="+mn-ea"/>
              </a:rPr>
              <a:t>π/4-QPSK</a:t>
            </a:r>
            <a:r>
              <a:rPr lang="zh-CN" altLang="en-US" dirty="0">
                <a:latin typeface="Times New Roman" panose="02020603050405020304" pitchFamily="18" charset="0"/>
                <a:sym typeface="+mn-ea"/>
              </a:rPr>
              <a:t>可成为</a:t>
            </a:r>
            <a:r>
              <a:rPr lang="en-US" altLang="zh-CN" dirty="0">
                <a:latin typeface="Times New Roman" panose="02020603050405020304" pitchFamily="18" charset="0"/>
                <a:sym typeface="+mn-ea"/>
              </a:rPr>
              <a:t>π/4-DQPSK</a:t>
            </a:r>
            <a:r>
              <a:rPr lang="zh-CN" altLang="en-US" dirty="0">
                <a:latin typeface="Times New Roman" panose="02020603050405020304" pitchFamily="18" charset="0"/>
                <a:sym typeface="+mn-ea"/>
              </a:rPr>
              <a:t>。设已调信号为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01411" name="Rectangle 3"/>
          <p:cNvSpPr>
            <a:spLocks noGrp="1" noChangeArrowheads="1"/>
          </p:cNvSpPr>
          <p:nvPr>
            <p:ph type="body" idx="1"/>
          </p:nvPr>
        </p:nvSpPr>
        <p:spPr/>
        <p:txBody>
          <a:bodyPr/>
          <a:lstStyle/>
          <a:p>
            <a:endParaRPr lang="zh-CN" altLang="zh-CN"/>
          </a:p>
        </p:txBody>
      </p:sp>
      <p:graphicFrame>
        <p:nvGraphicFramePr>
          <p:cNvPr id="35843" name="Object 5"/>
          <p:cNvGraphicFramePr>
            <a:graphicFrameLocks noChangeAspect="1"/>
          </p:cNvGraphicFramePr>
          <p:nvPr/>
        </p:nvGraphicFramePr>
        <p:xfrm>
          <a:off x="2425700" y="5187315"/>
          <a:ext cx="2989580" cy="546100"/>
        </p:xfrm>
        <a:graphic>
          <a:graphicData uri="http://schemas.openxmlformats.org/presentationml/2006/ole">
            <mc:AlternateContent xmlns:mc="http://schemas.openxmlformats.org/markup-compatibility/2006">
              <mc:Choice xmlns:v="urn:schemas-microsoft-com:vml" Requires="v">
                <p:oleObj spid="_x0000_s16387" r:id="rId3" imgW="1040765" imgH="190500" progId="Equation.3">
                  <p:embed/>
                </p:oleObj>
              </mc:Choice>
              <mc:Fallback>
                <p:oleObj r:id="rId3" imgW="1040765" imgH="190500" progId="Equation.3">
                  <p:embed/>
                  <p:pic>
                    <p:nvPicPr>
                      <p:cNvPr id="0" name="图片 3091"/>
                      <p:cNvPicPr/>
                      <p:nvPr/>
                    </p:nvPicPr>
                    <p:blipFill>
                      <a:blip r:embed="rId4"/>
                      <a:stretch>
                        <a:fillRect/>
                      </a:stretch>
                    </p:blipFill>
                    <p:spPr>
                      <a:xfrm>
                        <a:off x="2425700" y="5187315"/>
                        <a:ext cx="2989580" cy="546100"/>
                      </a:xfrm>
                      <a:prstGeom prst="rect">
                        <a:avLst/>
                      </a:prstGeom>
                      <a:noFill/>
                      <a:ln w="38100">
                        <a:noFill/>
                        <a:miter/>
                      </a:ln>
                    </p:spPr>
                  </p:pic>
                </p:oleObj>
              </mc:Fallback>
            </mc:AlternateContent>
          </a:graphicData>
        </a:graphic>
      </p:graphicFrame>
      <p:sp>
        <p:nvSpPr>
          <p:cNvPr id="35844" name="Text Box 6"/>
          <p:cNvSpPr txBox="1"/>
          <p:nvPr/>
        </p:nvSpPr>
        <p:spPr>
          <a:xfrm>
            <a:off x="6588125" y="5250815"/>
            <a:ext cx="9461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(4-28)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4.1.1 </a:t>
            </a:r>
            <a:r>
              <a:rPr lang="zh-CN" altLang="en-US" b="1" dirty="0">
                <a:latin typeface="Times New Roman" panose="02020603050405020304" pitchFamily="18" charset="0"/>
                <a:sym typeface="+mn-ea"/>
              </a:rPr>
              <a:t>影响数字调制的因素 </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rPr>
              <a:t>　　</a:t>
            </a:r>
            <a:r>
              <a:rPr lang="zh-CN" altLang="en-US" dirty="0">
                <a:latin typeface="Times New Roman" panose="02020603050405020304" pitchFamily="18" charset="0"/>
                <a:sym typeface="+mn-ea"/>
              </a:rPr>
              <a:t>数字调制方式应考虑如下因素：抗扰性，抗多径衰落的能力， 已调信号的带宽，以及使用、成本等因素。 好的调制方案应在低信噪比的情况下具有良好的误码性能，具有良好的抗多径衰落能力， 占有较小的带宽， 使用方便，成本低。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3655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endParaRPr lang="zh-CN" altLang="zh-CN"/>
          </a:p>
        </p:txBody>
      </p:sp>
      <p:sp>
        <p:nvSpPr>
          <p:cNvPr id="40243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786130" y="976630"/>
            <a:ext cx="7376795" cy="470789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endParaRPr lang="zh-CN" altLang="zh-CN"/>
          </a:p>
        </p:txBody>
      </p:sp>
      <p:sp>
        <p:nvSpPr>
          <p:cNvPr id="403459"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656590" y="980440"/>
            <a:ext cx="7577455" cy="432816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zh-CN"/>
              <a:t/>
            </a:r>
            <a:br>
              <a:rPr lang="zh-CN" altLang="zh-CN"/>
            </a:br>
            <a:r>
              <a:rPr lang="zh-CN" altLang="zh-CN"/>
              <a:t>　　</a:t>
            </a:r>
          </a:p>
        </p:txBody>
      </p:sp>
      <p:sp>
        <p:nvSpPr>
          <p:cNvPr id="404483" name="Rectangle 3"/>
          <p:cNvSpPr>
            <a:spLocks noGrp="1" noChangeArrowheads="1"/>
          </p:cNvSpPr>
          <p:nvPr>
            <p:ph type="body" idx="1"/>
          </p:nvPr>
        </p:nvSpPr>
        <p:spPr/>
        <p:txBody>
          <a:bodyPr/>
          <a:lstStyle/>
          <a:p>
            <a:endParaRPr lang="zh-CN" altLang="zh-CN"/>
          </a:p>
        </p:txBody>
      </p:sp>
      <p:grpSp>
        <p:nvGrpSpPr>
          <p:cNvPr id="3" name="Group 10"/>
          <p:cNvGrpSpPr/>
          <p:nvPr/>
        </p:nvGrpSpPr>
        <p:grpSpPr>
          <a:xfrm>
            <a:off x="762000" y="830263"/>
            <a:ext cx="8001000" cy="4708524"/>
            <a:chOff x="480" y="523"/>
            <a:chExt cx="5040" cy="2966"/>
          </a:xfrm>
        </p:grpSpPr>
        <p:sp>
          <p:nvSpPr>
            <p:cNvPr id="4" name="Text Box 7"/>
            <p:cNvSpPr txBox="1"/>
            <p:nvPr/>
          </p:nvSpPr>
          <p:spPr>
            <a:xfrm>
              <a:off x="480" y="523"/>
              <a:ext cx="5040" cy="2966"/>
            </a:xfrm>
            <a:prstGeom prst="rect">
              <a:avLst/>
            </a:prstGeom>
            <a:noFill/>
            <a:ln w="9525">
              <a:noFill/>
            </a:ln>
          </p:spPr>
          <p:txBody>
            <a:bodyPr>
              <a:spAutoFit/>
            </a:bodyPr>
            <a:lstStyle/>
            <a:p>
              <a:pPr algn="just" eaLnBrk="1" hangingPunct="1">
                <a:lnSpc>
                  <a:spcPct val="150000"/>
                </a:lnSpc>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　</a:t>
              </a:r>
              <a:r>
                <a:rPr lang="en-US" altLang="zh-CN" b="1" dirty="0">
                  <a:latin typeface="Times New Roman" panose="02020603050405020304" pitchFamily="18" charset="0"/>
                </a:rPr>
                <a:t>1.π/4-QPSK</a:t>
              </a:r>
              <a:r>
                <a:rPr lang="zh-CN" altLang="en-US" b="1" dirty="0">
                  <a:latin typeface="Times New Roman" panose="02020603050405020304" pitchFamily="18" charset="0"/>
                </a:rPr>
                <a:t>信号的产生</a:t>
              </a:r>
            </a:p>
            <a:p>
              <a:pPr algn="just" eaLnBrk="1" hangingPunct="1">
                <a:lnSpc>
                  <a:spcPct val="150000"/>
                </a:lnSpc>
                <a:spcBef>
                  <a:spcPct val="50000"/>
                </a:spcBef>
              </a:pPr>
              <a:r>
                <a:rPr lang="zh-CN" altLang="en-US" dirty="0">
                  <a:latin typeface="Times New Roman" panose="02020603050405020304" pitchFamily="18" charset="0"/>
                </a:rPr>
                <a:t>  　表</a:t>
              </a:r>
              <a:r>
                <a:rPr lang="en-US" altLang="zh-CN" dirty="0">
                  <a:latin typeface="Times New Roman" panose="02020603050405020304" pitchFamily="18" charset="0"/>
                </a:rPr>
                <a:t>4-3</a:t>
              </a:r>
              <a:r>
                <a:rPr lang="zh-CN" altLang="en-US" dirty="0">
                  <a:latin typeface="Times New Roman" panose="02020603050405020304" pitchFamily="18" charset="0"/>
                </a:rPr>
                <a:t>给出了双比特信息</a:t>
              </a:r>
              <a:r>
                <a:rPr lang="en-US" altLang="zh-CN" i="1" dirty="0">
                  <a:latin typeface="Times New Roman" panose="02020603050405020304" pitchFamily="18" charset="0"/>
                </a:rPr>
                <a:t>I</a:t>
              </a:r>
              <a:r>
                <a:rPr lang="en-US" altLang="zh-CN" baseline="-25000" dirty="0">
                  <a:latin typeface="Times New Roman" panose="02020603050405020304" pitchFamily="18" charset="0"/>
                </a:rPr>
                <a:t>k</a:t>
              </a:r>
              <a:r>
                <a:rPr lang="zh-CN" altLang="en-US" dirty="0">
                  <a:latin typeface="Times New Roman" panose="02020603050405020304" pitchFamily="18" charset="0"/>
                </a:rPr>
                <a:t>，</a:t>
              </a:r>
              <a:r>
                <a:rPr lang="en-US" altLang="zh-CN" i="1" dirty="0">
                  <a:latin typeface="Times New Roman" panose="02020603050405020304" pitchFamily="18" charset="0"/>
                </a:rPr>
                <a:t>Q</a:t>
              </a:r>
              <a:r>
                <a:rPr lang="en-US" altLang="zh-CN" baseline="-25000" dirty="0">
                  <a:latin typeface="Times New Roman" panose="02020603050405020304" pitchFamily="18" charset="0"/>
                </a:rPr>
                <a:t>k</a:t>
              </a:r>
              <a:r>
                <a:rPr lang="zh-CN" altLang="en-US" dirty="0">
                  <a:latin typeface="Times New Roman" panose="02020603050405020304" pitchFamily="18" charset="0"/>
                </a:rPr>
                <a:t>和相邻码元间相位跳变</a:t>
              </a:r>
              <a:r>
                <a:rPr lang="en-US" altLang="zh-CN" dirty="0">
                  <a:latin typeface="Times New Roman" panose="02020603050405020304" pitchFamily="18" charset="0"/>
                </a:rPr>
                <a:t>Δ</a:t>
              </a:r>
              <a:r>
                <a:rPr lang="en-US" altLang="zh-CN" i="1" dirty="0">
                  <a:latin typeface="Times New Roman" panose="02020603050405020304" pitchFamily="18" charset="0"/>
                </a:rPr>
                <a:t>θ</a:t>
              </a:r>
              <a:r>
                <a:rPr lang="en-US" altLang="zh-CN" baseline="-25000" dirty="0">
                  <a:latin typeface="Times New Roman" panose="02020603050405020304" pitchFamily="18" charset="0"/>
                </a:rPr>
                <a:t>k</a:t>
              </a:r>
              <a:r>
                <a:rPr lang="zh-CN" altLang="en-US" dirty="0">
                  <a:latin typeface="Times New Roman" panose="02020603050405020304" pitchFamily="18" charset="0"/>
                </a:rPr>
                <a:t>之间的对应关系。由表可见，码元转换时刻的相位跳变量只有</a:t>
              </a:r>
              <a:r>
                <a:rPr lang="en-US" altLang="zh-CN" dirty="0">
                  <a:latin typeface="Times New Roman" panose="02020603050405020304" pitchFamily="18" charset="0"/>
                </a:rPr>
                <a:t>±π/4</a:t>
              </a:r>
              <a:r>
                <a:rPr lang="zh-CN" altLang="en-US" dirty="0">
                  <a:latin typeface="Times New Roman" panose="02020603050405020304" pitchFamily="18" charset="0"/>
                </a:rPr>
                <a:t>和</a:t>
              </a:r>
              <a:r>
                <a:rPr lang="en-US" altLang="zh-CN" dirty="0">
                  <a:latin typeface="Times New Roman" panose="02020603050405020304" pitchFamily="18" charset="0"/>
                </a:rPr>
                <a:t>±3π/4</a:t>
              </a:r>
              <a:r>
                <a:rPr lang="zh-CN" altLang="en-US" dirty="0">
                  <a:latin typeface="Times New Roman" panose="02020603050405020304" pitchFamily="18" charset="0"/>
                </a:rPr>
                <a:t>四种取值，所以信号的相位也必定在如图</a:t>
              </a:r>
              <a:r>
                <a:rPr lang="en-US" altLang="zh-CN" dirty="0">
                  <a:latin typeface="Times New Roman" panose="02020603050405020304" pitchFamily="18" charset="0"/>
                </a:rPr>
                <a:t>4-13</a:t>
              </a:r>
              <a:r>
                <a:rPr lang="zh-CN" altLang="en-US" dirty="0">
                  <a:latin typeface="Times New Roman" panose="02020603050405020304" pitchFamily="18" charset="0"/>
                </a:rPr>
                <a:t>所示的“”组和“</a:t>
              </a:r>
              <a:r>
                <a:rPr lang="en-US" altLang="zh-CN" dirty="0">
                  <a:latin typeface="Times New Roman" panose="02020603050405020304" pitchFamily="18" charset="0"/>
                </a:rPr>
                <a:t>·”</a:t>
              </a:r>
              <a:r>
                <a:rPr lang="zh-CN" altLang="en-US" dirty="0">
                  <a:latin typeface="Times New Roman" panose="02020603050405020304" pitchFamily="18" charset="0"/>
                </a:rPr>
                <a:t>组之间跳变</a:t>
              </a:r>
              <a:r>
                <a:rPr lang="en-US" altLang="zh-CN" dirty="0">
                  <a:latin typeface="Times New Roman" panose="02020603050405020304" pitchFamily="18" charset="0"/>
                </a:rPr>
                <a:t>,</a:t>
              </a:r>
              <a:r>
                <a:rPr lang="zh-CN" altLang="en-US" dirty="0">
                  <a:latin typeface="Times New Roman" panose="02020603050405020304" pitchFamily="18" charset="0"/>
                </a:rPr>
                <a:t>而不可能产生如</a:t>
              </a:r>
              <a:r>
                <a:rPr lang="en-US" altLang="zh-CN" dirty="0">
                  <a:latin typeface="Times New Roman" panose="02020603050405020304" pitchFamily="18" charset="0"/>
                </a:rPr>
                <a:t>QPSK</a:t>
              </a:r>
              <a:r>
                <a:rPr lang="zh-CN" altLang="en-US" dirty="0">
                  <a:latin typeface="Times New Roman" panose="02020603050405020304" pitchFamily="18" charset="0"/>
                </a:rPr>
                <a:t>信号以</a:t>
              </a:r>
              <a:r>
                <a:rPr lang="en-US" altLang="zh-CN" dirty="0">
                  <a:latin typeface="Times New Roman" panose="02020603050405020304" pitchFamily="18" charset="0"/>
                </a:rPr>
                <a:t>±π</a:t>
              </a:r>
              <a:r>
                <a:rPr lang="zh-CN" altLang="en-US" dirty="0">
                  <a:latin typeface="Times New Roman" panose="02020603050405020304" pitchFamily="18" charset="0"/>
                </a:rPr>
                <a:t>的相位跳变。信号的频谱特性得到较大的改善。同时也可以看到</a:t>
              </a:r>
              <a:r>
                <a:rPr lang="en-US" altLang="zh-CN" i="1" dirty="0">
                  <a:latin typeface="Times New Roman" panose="02020603050405020304" pitchFamily="18" charset="0"/>
                </a:rPr>
                <a:t>U</a:t>
              </a:r>
              <a:r>
                <a:rPr lang="en-US" altLang="zh-CN" i="1" baseline="-25000" dirty="0">
                  <a:latin typeface="Times New Roman" panose="02020603050405020304" pitchFamily="18" charset="0"/>
                </a:rPr>
                <a:t>Q</a:t>
              </a:r>
              <a:r>
                <a:rPr lang="zh-CN" altLang="en-US" dirty="0">
                  <a:latin typeface="Times New Roman" panose="02020603050405020304" pitchFamily="18" charset="0"/>
                </a:rPr>
                <a:t>和</a:t>
              </a:r>
              <a:r>
                <a:rPr lang="en-US" altLang="zh-CN" i="1" dirty="0">
                  <a:latin typeface="Times New Roman" panose="02020603050405020304" pitchFamily="18" charset="0"/>
                </a:rPr>
                <a:t>U</a:t>
              </a:r>
              <a:r>
                <a:rPr lang="en-US" altLang="zh-CN" i="1" baseline="-25000" dirty="0">
                  <a:latin typeface="Times New Roman" panose="02020603050405020304" pitchFamily="18" charset="0"/>
                </a:rPr>
                <a:t>I</a:t>
              </a:r>
              <a:r>
                <a:rPr lang="zh-CN" altLang="en-US" dirty="0">
                  <a:latin typeface="Times New Roman" panose="02020603050405020304" pitchFamily="18" charset="0"/>
                </a:rPr>
                <a:t>只可能有</a:t>
              </a:r>
              <a:r>
                <a:rPr lang="en-US" altLang="zh-CN" dirty="0">
                  <a:latin typeface="Times New Roman" panose="02020603050405020304" pitchFamily="18" charset="0"/>
                </a:rPr>
                <a:t>0</a:t>
              </a: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　　，</a:t>
              </a:r>
              <a:r>
                <a:rPr lang="en-US" altLang="zh-CN" dirty="0">
                  <a:latin typeface="Times New Roman" panose="02020603050405020304" pitchFamily="18" charset="0"/>
                </a:rPr>
                <a:t>±1</a:t>
              </a:r>
              <a:r>
                <a:rPr lang="zh-CN" altLang="en-US" dirty="0">
                  <a:latin typeface="Times New Roman" panose="02020603050405020304" pitchFamily="18" charset="0"/>
                </a:rPr>
                <a:t>五种取值</a:t>
              </a:r>
              <a:r>
                <a:rPr lang="en-US" altLang="zh-CN" dirty="0">
                  <a:latin typeface="Times New Roman" panose="02020603050405020304" pitchFamily="18" charset="0"/>
                </a:rPr>
                <a:t>,</a:t>
              </a:r>
              <a:r>
                <a:rPr lang="zh-CN" altLang="en-US" dirty="0">
                  <a:latin typeface="Times New Roman" panose="02020603050405020304" pitchFamily="18" charset="0"/>
                </a:rPr>
                <a:t>且</a:t>
              </a:r>
              <a:r>
                <a:rPr lang="en-US" altLang="zh-CN" dirty="0">
                  <a:latin typeface="Times New Roman" panose="02020603050405020304" pitchFamily="18" charset="0"/>
                </a:rPr>
                <a:t>0</a:t>
              </a: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和</a:t>
              </a:r>
              <a:r>
                <a:rPr lang="en-US" altLang="zh-CN" dirty="0">
                  <a:latin typeface="Times New Roman" panose="02020603050405020304" pitchFamily="18" charset="0"/>
                </a:rPr>
                <a:t>±1/</a:t>
              </a:r>
              <a:r>
                <a:rPr lang="zh-CN" altLang="en-US" dirty="0">
                  <a:latin typeface="Times New Roman" panose="02020603050405020304" pitchFamily="18" charset="0"/>
                </a:rPr>
                <a:t>　　相隔出现。 </a:t>
              </a:r>
            </a:p>
          </p:txBody>
        </p:sp>
        <p:graphicFrame>
          <p:nvGraphicFramePr>
            <p:cNvPr id="5" name="Object 8"/>
            <p:cNvGraphicFramePr>
              <a:graphicFrameLocks noChangeAspect="1"/>
            </p:cNvGraphicFramePr>
            <p:nvPr/>
          </p:nvGraphicFramePr>
          <p:xfrm>
            <a:off x="4896" y="2793"/>
            <a:ext cx="336" cy="301"/>
          </p:xfrm>
          <a:graphic>
            <a:graphicData uri="http://schemas.openxmlformats.org/presentationml/2006/ole">
              <mc:AlternateContent xmlns:mc="http://schemas.openxmlformats.org/markup-compatibility/2006">
                <mc:Choice xmlns:v="urn:schemas-microsoft-com:vml" Requires="v">
                  <p:oleObj spid="_x0000_s17413" r:id="rId3" imgW="241300" imgH="215900" progId="Equation.3">
                    <p:embed/>
                  </p:oleObj>
                </mc:Choice>
                <mc:Fallback>
                  <p:oleObj r:id="rId3" imgW="241300" imgH="215900" progId="Equation.3">
                    <p:embed/>
                    <p:pic>
                      <p:nvPicPr>
                        <p:cNvPr id="0" name="图片 3098"/>
                        <p:cNvPicPr/>
                        <p:nvPr/>
                      </p:nvPicPr>
                      <p:blipFill>
                        <a:blip r:embed="rId4"/>
                        <a:stretch>
                          <a:fillRect/>
                        </a:stretch>
                      </p:blipFill>
                      <p:spPr>
                        <a:xfrm>
                          <a:off x="4896" y="2793"/>
                          <a:ext cx="336" cy="301"/>
                        </a:xfrm>
                        <a:prstGeom prst="rect">
                          <a:avLst/>
                        </a:prstGeom>
                        <a:noFill/>
                        <a:ln w="38100">
                          <a:noFill/>
                          <a:miter/>
                        </a:ln>
                      </p:spPr>
                    </p:pic>
                  </p:oleObj>
                </mc:Fallback>
              </mc:AlternateContent>
            </a:graphicData>
          </a:graphic>
        </p:graphicFrame>
        <p:graphicFrame>
          <p:nvGraphicFramePr>
            <p:cNvPr id="7" name="Object 9"/>
            <p:cNvGraphicFramePr>
              <a:graphicFrameLocks noChangeAspect="1"/>
            </p:cNvGraphicFramePr>
            <p:nvPr/>
          </p:nvGraphicFramePr>
          <p:xfrm>
            <a:off x="2976" y="3155"/>
            <a:ext cx="336" cy="301"/>
          </p:xfrm>
          <a:graphic>
            <a:graphicData uri="http://schemas.openxmlformats.org/presentationml/2006/ole">
              <mc:AlternateContent xmlns:mc="http://schemas.openxmlformats.org/markup-compatibility/2006">
                <mc:Choice xmlns:v="urn:schemas-microsoft-com:vml" Requires="v">
                  <p:oleObj spid="_x0000_s17414" r:id="rId5" imgW="241300" imgH="215900" progId="Equation.3">
                    <p:embed/>
                  </p:oleObj>
                </mc:Choice>
                <mc:Fallback>
                  <p:oleObj r:id="rId5" imgW="241300" imgH="215900" progId="Equation.3">
                    <p:embed/>
                    <p:pic>
                      <p:nvPicPr>
                        <p:cNvPr id="0" name="图片 3099"/>
                        <p:cNvPicPr/>
                        <p:nvPr/>
                      </p:nvPicPr>
                      <p:blipFill>
                        <a:blip r:embed="rId4"/>
                        <a:stretch>
                          <a:fillRect/>
                        </a:stretch>
                      </p:blipFill>
                      <p:spPr>
                        <a:xfrm>
                          <a:off x="2976" y="3155"/>
                          <a:ext cx="336" cy="301"/>
                        </a:xfrm>
                        <a:prstGeom prst="rect">
                          <a:avLst/>
                        </a:prstGeom>
                        <a:noFill/>
                        <a:ln w="38100">
                          <a:noFill/>
                          <a:miter/>
                        </a:ln>
                      </p:spPr>
                    </p:pic>
                  </p:oleObj>
                </mc:Fallback>
              </mc:AlternateContent>
            </a:graphicData>
          </a:graphic>
        </p:graphicFrame>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endParaRPr lang="zh-CN" altLang="zh-CN"/>
          </a:p>
        </p:txBody>
      </p:sp>
      <p:sp>
        <p:nvSpPr>
          <p:cNvPr id="405507" name="Rectangle 3"/>
          <p:cNvSpPr>
            <a:spLocks noGrp="1" noChangeArrowheads="1"/>
          </p:cNvSpPr>
          <p:nvPr>
            <p:ph type="body" idx="1"/>
          </p:nvPr>
        </p:nvSpPr>
        <p:spPr/>
        <p:txBody>
          <a:bodyPr/>
          <a:lstStyle/>
          <a:p>
            <a:endParaRPr lang="zh-CN" altLang="zh-CN"/>
          </a:p>
        </p:txBody>
      </p:sp>
      <p:graphicFrame>
        <p:nvGraphicFramePr>
          <p:cNvPr id="39938" name="Object 2052"/>
          <p:cNvGraphicFramePr>
            <a:graphicFrameLocks noChangeAspect="1"/>
          </p:cNvGraphicFramePr>
          <p:nvPr/>
        </p:nvGraphicFramePr>
        <p:xfrm>
          <a:off x="2048510" y="1040130"/>
          <a:ext cx="5161915" cy="4625340"/>
        </p:xfrm>
        <a:graphic>
          <a:graphicData uri="http://schemas.openxmlformats.org/presentationml/2006/ole">
            <mc:AlternateContent xmlns:mc="http://schemas.openxmlformats.org/markup-compatibility/2006">
              <mc:Choice xmlns:v="urn:schemas-microsoft-com:vml" Requires="v">
                <p:oleObj spid="_x0000_s18435" r:id="rId3" imgW="15721965" imgH="14089380" progId="Photoshop.Image.6">
                  <p:embed/>
                </p:oleObj>
              </mc:Choice>
              <mc:Fallback>
                <p:oleObj r:id="rId3" imgW="15721965" imgH="14089380" progId="Photoshop.Image.6">
                  <p:embed/>
                  <p:pic>
                    <p:nvPicPr>
                      <p:cNvPr id="0" name="图片 3100"/>
                      <p:cNvPicPr/>
                      <p:nvPr/>
                    </p:nvPicPr>
                    <p:blipFill>
                      <a:blip r:embed="rId4"/>
                      <a:stretch>
                        <a:fillRect/>
                      </a:stretch>
                    </p:blipFill>
                    <p:spPr>
                      <a:xfrm>
                        <a:off x="2048510" y="1040130"/>
                        <a:ext cx="5161915" cy="4625340"/>
                      </a:xfrm>
                      <a:prstGeom prst="rect">
                        <a:avLst/>
                      </a:prstGeom>
                      <a:noFill/>
                      <a:ln w="38100">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endParaRPr lang="zh-CN" altLang="zh-CN"/>
          </a:p>
        </p:txBody>
      </p:sp>
      <p:sp>
        <p:nvSpPr>
          <p:cNvPr id="406531"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 </a:t>
            </a:r>
            <a:r>
              <a:rPr lang="en-US" altLang="zh-CN" dirty="0">
                <a:latin typeface="Times New Roman" panose="02020603050405020304" pitchFamily="18" charset="0"/>
                <a:sym typeface="+mn-ea"/>
              </a:rPr>
              <a:t>4-13 π/4-QPSK</a:t>
            </a:r>
            <a:r>
              <a:rPr lang="zh-CN" altLang="en-US" dirty="0">
                <a:latin typeface="Times New Roman" panose="02020603050405020304" pitchFamily="18" charset="0"/>
                <a:sym typeface="+mn-ea"/>
              </a:rPr>
              <a:t>的相位关系图 </a:t>
            </a:r>
            <a:endParaRPr lang="zh-CN" altLang="en-US" dirty="0">
              <a:latin typeface="Times New Roman" panose="02020603050405020304" pitchFamily="18" charset="0"/>
            </a:endParaRPr>
          </a:p>
          <a:p>
            <a:endParaRPr lang="zh-CN" altLang="zh-CN"/>
          </a:p>
        </p:txBody>
      </p:sp>
      <p:pic>
        <p:nvPicPr>
          <p:cNvPr id="40963" name="Picture 8" descr="4-13"/>
          <p:cNvPicPr>
            <a:picLocks noChangeAspect="1"/>
          </p:cNvPicPr>
          <p:nvPr/>
        </p:nvPicPr>
        <p:blipFill>
          <a:blip r:embed="rId2"/>
          <a:stretch>
            <a:fillRect/>
          </a:stretch>
        </p:blipFill>
        <p:spPr>
          <a:xfrm>
            <a:off x="1766888" y="1285875"/>
            <a:ext cx="5610225" cy="428625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endParaRPr lang="zh-CN" altLang="zh-CN"/>
          </a:p>
        </p:txBody>
      </p:sp>
      <p:sp>
        <p:nvSpPr>
          <p:cNvPr id="407555"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4-14 π/4-QPSK</a:t>
            </a:r>
            <a:r>
              <a:rPr lang="zh-CN" altLang="en-US" dirty="0">
                <a:latin typeface="Times New Roman" panose="02020603050405020304" pitchFamily="18" charset="0"/>
                <a:sym typeface="+mn-ea"/>
              </a:rPr>
              <a:t>调制电路</a:t>
            </a:r>
            <a:endParaRPr lang="zh-CN" altLang="zh-CN"/>
          </a:p>
        </p:txBody>
      </p:sp>
      <p:pic>
        <p:nvPicPr>
          <p:cNvPr id="41987" name="Picture 8" descr="4-14"/>
          <p:cNvPicPr>
            <a:picLocks noChangeAspect="1"/>
          </p:cNvPicPr>
          <p:nvPr/>
        </p:nvPicPr>
        <p:blipFill>
          <a:blip r:embed="rId2"/>
          <a:stretch>
            <a:fillRect/>
          </a:stretch>
        </p:blipFill>
        <p:spPr>
          <a:xfrm>
            <a:off x="525145" y="1989138"/>
            <a:ext cx="7632700" cy="3306762"/>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2. π/4-QPSK</a:t>
            </a:r>
            <a:r>
              <a:rPr lang="zh-CN" altLang="en-US" b="1" dirty="0">
                <a:latin typeface="Times New Roman" panose="02020603050405020304" pitchFamily="18" charset="0"/>
                <a:sym typeface="+mn-ea"/>
              </a:rPr>
              <a:t>信号的解调 </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rPr>
              <a:t>　　</a:t>
            </a:r>
            <a:r>
              <a:rPr lang="en-US" altLang="zh-CN" dirty="0">
                <a:latin typeface="Times New Roman" panose="02020603050405020304" pitchFamily="18" charset="0"/>
                <a:sym typeface="+mn-ea"/>
              </a:rPr>
              <a:t>1) </a:t>
            </a:r>
            <a:r>
              <a:rPr lang="zh-CN" altLang="en-US" dirty="0">
                <a:latin typeface="Times New Roman" panose="02020603050405020304" pitchFamily="18" charset="0"/>
                <a:sym typeface="+mn-ea"/>
              </a:rPr>
              <a:t>基带差分检测</a:t>
            </a:r>
            <a:r>
              <a:rPr lang="en-US" altLang="zh-CN" dirty="0">
                <a:latin typeface="Times New Roman" panose="02020603050405020304" pitchFamily="18" charset="0"/>
                <a:sym typeface="+mn-ea"/>
              </a:rPr>
              <a:t>(Baseband Differential Detection) </a:t>
            </a:r>
            <a:r>
              <a:rPr lang="en-US" altLang="zh-CN" dirty="0">
                <a:latin typeface="Times New Roman" panose="02020603050405020304" pitchFamily="18" charset="0"/>
              </a:rPr>
              <a:t/>
            </a:r>
            <a:br>
              <a:rPr lang="en-US" altLang="zh-CN" dirty="0">
                <a:latin typeface="Times New Roman" panose="02020603050405020304" pitchFamily="18" charset="0"/>
              </a:rPr>
            </a:br>
            <a:endParaRPr lang="zh-CN" altLang="zh-CN"/>
          </a:p>
        </p:txBody>
      </p:sp>
      <p:sp>
        <p:nvSpPr>
          <p:cNvPr id="408579"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4-15 </a:t>
            </a:r>
            <a:r>
              <a:rPr lang="zh-CN" altLang="en-US" dirty="0">
                <a:latin typeface="Times New Roman" panose="02020603050405020304" pitchFamily="18" charset="0"/>
                <a:sym typeface="+mn-ea"/>
              </a:rPr>
              <a:t>基带差分检测电路</a:t>
            </a:r>
            <a:endParaRPr lang="zh-CN" altLang="zh-CN"/>
          </a:p>
        </p:txBody>
      </p:sp>
      <p:pic>
        <p:nvPicPr>
          <p:cNvPr id="43013" name="Picture 10" descr="4-15"/>
          <p:cNvPicPr>
            <a:picLocks noChangeAspect="1"/>
          </p:cNvPicPr>
          <p:nvPr/>
        </p:nvPicPr>
        <p:blipFill>
          <a:blip r:embed="rId2"/>
          <a:stretch>
            <a:fillRect/>
          </a:stretch>
        </p:blipFill>
        <p:spPr>
          <a:xfrm>
            <a:off x="996950" y="2628900"/>
            <a:ext cx="7264400" cy="245745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endParaRPr lang="zh-CN" altLang="zh-CN"/>
          </a:p>
        </p:txBody>
      </p:sp>
      <p:sp>
        <p:nvSpPr>
          <p:cNvPr id="409603"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803275" y="916940"/>
            <a:ext cx="7023735" cy="465836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endParaRPr lang="zh-CN" altLang="zh-CN"/>
          </a:p>
        </p:txBody>
      </p:sp>
      <p:sp>
        <p:nvSpPr>
          <p:cNvPr id="41062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821690" y="983615"/>
            <a:ext cx="7042785" cy="474662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endParaRPr lang="zh-CN" altLang="zh-CN"/>
          </a:p>
        </p:txBody>
      </p:sp>
      <p:sp>
        <p:nvSpPr>
          <p:cNvPr id="41165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710565" y="1038860"/>
            <a:ext cx="7301865" cy="4267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4.1.2  </a:t>
            </a:r>
            <a:r>
              <a:rPr lang="zh-CN" altLang="en-US" b="1" dirty="0">
                <a:latin typeface="Times New Roman" panose="02020603050405020304" pitchFamily="18" charset="0"/>
                <a:sym typeface="+mn-ea"/>
              </a:rPr>
              <a:t>数字调制的性能指标</a:t>
            </a:r>
            <a:br>
              <a:rPr lang="zh-CN" altLang="en-US" b="1" dirty="0">
                <a:latin typeface="Times New Roman" panose="02020603050405020304" pitchFamily="18" charset="0"/>
                <a:sym typeface="+mn-ea"/>
              </a:rPr>
            </a:br>
            <a:r>
              <a:rPr lang="zh-CN" altLang="en-US" b="1" dirty="0">
                <a:latin typeface="Times New Roman" panose="02020603050405020304" pitchFamily="18" charset="0"/>
                <a:sym typeface="+mn-ea"/>
              </a:rPr>
              <a:t>　　</a:t>
            </a:r>
            <a:r>
              <a:rPr lang="zh-CN" altLang="en-US" dirty="0">
                <a:latin typeface="Times New Roman" panose="02020603050405020304" pitchFamily="18" charset="0"/>
                <a:sym typeface="+mn-ea"/>
              </a:rPr>
              <a:t>数字调制的性能指标通常通过功率有效性</a:t>
            </a:r>
            <a:r>
              <a:rPr lang="en-US" altLang="zh-CN" i="1" dirty="0">
                <a:latin typeface="Times New Roman" panose="02020603050405020304" pitchFamily="18" charset="0"/>
                <a:sym typeface="+mn-ea"/>
              </a:rPr>
              <a:t>η</a:t>
            </a:r>
            <a:r>
              <a:rPr lang="en-US" altLang="zh-CN" baseline="-25000" dirty="0">
                <a:latin typeface="Times New Roman" panose="02020603050405020304" pitchFamily="18" charset="0"/>
                <a:sym typeface="+mn-ea"/>
              </a:rPr>
              <a:t>p</a:t>
            </a:r>
            <a:r>
              <a:rPr lang="en-US" altLang="zh-CN" dirty="0">
                <a:latin typeface="Times New Roman" panose="02020603050405020304" pitchFamily="18" charset="0"/>
                <a:sym typeface="+mn-ea"/>
              </a:rPr>
              <a:t>(Power Efficiency)</a:t>
            </a:r>
            <a:r>
              <a:rPr lang="zh-CN" altLang="en-US" dirty="0">
                <a:latin typeface="Times New Roman" panose="02020603050405020304" pitchFamily="18" charset="0"/>
                <a:sym typeface="+mn-ea"/>
              </a:rPr>
              <a:t>和带宽有效性</a:t>
            </a:r>
            <a:r>
              <a:rPr lang="en-US" altLang="zh-CN" i="1" dirty="0">
                <a:latin typeface="Times New Roman" panose="02020603050405020304" pitchFamily="18" charset="0"/>
                <a:sym typeface="+mn-ea"/>
              </a:rPr>
              <a:t>η</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(SpectralEfficiency)</a:t>
            </a:r>
            <a:r>
              <a:rPr lang="zh-CN" altLang="en-US" dirty="0">
                <a:latin typeface="Times New Roman" panose="02020603050405020304" pitchFamily="18" charset="0"/>
                <a:sym typeface="+mn-ea"/>
              </a:rPr>
              <a:t>来反映。功率有效性</a:t>
            </a:r>
            <a:r>
              <a:rPr lang="en-US" altLang="zh-CN" i="1" dirty="0">
                <a:latin typeface="Times New Roman" panose="02020603050405020304" pitchFamily="18" charset="0"/>
                <a:sym typeface="+mn-ea"/>
              </a:rPr>
              <a:t>η</a:t>
            </a:r>
            <a:r>
              <a:rPr lang="en-US" altLang="zh-CN" baseline="-25000" dirty="0">
                <a:latin typeface="Times New Roman" panose="02020603050405020304" pitchFamily="18" charset="0"/>
                <a:sym typeface="+mn-ea"/>
              </a:rPr>
              <a:t>p</a:t>
            </a:r>
            <a:r>
              <a:rPr lang="zh-CN" altLang="en-US" dirty="0">
                <a:latin typeface="Times New Roman" panose="02020603050405020304" pitchFamily="18" charset="0"/>
                <a:sym typeface="+mn-ea"/>
              </a:rPr>
              <a:t>是反映调制技术在低功率电平情况下保证系统误码性能的能力</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可表述成每比特的信号能量与噪声功率谱密度之比：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b="1" dirty="0">
              <a:latin typeface="Times New Roman" panose="02020603050405020304" pitchFamily="18" charset="0"/>
              <a:sym typeface="+mn-ea"/>
            </a:endParaRPr>
          </a:p>
        </p:txBody>
      </p:sp>
      <p:sp>
        <p:nvSpPr>
          <p:cNvPr id="366595" name="Rectangle 3"/>
          <p:cNvSpPr>
            <a:spLocks noGrp="1" noChangeArrowheads="1"/>
          </p:cNvSpPr>
          <p:nvPr>
            <p:ph type="body" idx="1"/>
          </p:nvPr>
        </p:nvSpPr>
        <p:spPr/>
        <p:txBody>
          <a:bodyPr/>
          <a:lstStyle/>
          <a:p>
            <a:endParaRPr lang="zh-CN" altLang="zh-CN"/>
          </a:p>
        </p:txBody>
      </p:sp>
      <p:graphicFrame>
        <p:nvGraphicFramePr>
          <p:cNvPr id="5123" name="Object 7"/>
          <p:cNvGraphicFramePr>
            <a:graphicFrameLocks noChangeAspect="1"/>
          </p:cNvGraphicFramePr>
          <p:nvPr/>
        </p:nvGraphicFramePr>
        <p:xfrm>
          <a:off x="3430905" y="4054475"/>
          <a:ext cx="1524000" cy="1205230"/>
        </p:xfrm>
        <a:graphic>
          <a:graphicData uri="http://schemas.openxmlformats.org/presentationml/2006/ole">
            <mc:AlternateContent xmlns:mc="http://schemas.openxmlformats.org/markup-compatibility/2006">
              <mc:Choice xmlns:v="urn:schemas-microsoft-com:vml" Requires="v">
                <p:oleObj spid="_x0000_s3080" r:id="rId3" imgW="546100" imgH="431800" progId="Equation.3">
                  <p:embed/>
                </p:oleObj>
              </mc:Choice>
              <mc:Fallback>
                <p:oleObj r:id="rId3" imgW="546100" imgH="431800" progId="Equation.3">
                  <p:embed/>
                  <p:pic>
                    <p:nvPicPr>
                      <p:cNvPr id="0" name="图片 3075"/>
                      <p:cNvPicPr/>
                      <p:nvPr/>
                    </p:nvPicPr>
                    <p:blipFill>
                      <a:blip r:embed="rId4"/>
                      <a:stretch>
                        <a:fillRect/>
                      </a:stretch>
                    </p:blipFill>
                    <p:spPr>
                      <a:xfrm>
                        <a:off x="3430905" y="4054475"/>
                        <a:ext cx="1524000" cy="1205230"/>
                      </a:xfrm>
                      <a:prstGeom prst="rect">
                        <a:avLst/>
                      </a:prstGeom>
                      <a:noFill/>
                      <a:ln w="38100">
                        <a:noFill/>
                        <a:miter/>
                      </a:ln>
                    </p:spPr>
                  </p:pic>
                </p:oleObj>
              </mc:Fallback>
            </mc:AlternateContent>
          </a:graphicData>
        </a:graphic>
      </p:graphicFrame>
      <p:sp>
        <p:nvSpPr>
          <p:cNvPr id="5126" name="Text Box 10"/>
          <p:cNvSpPr txBox="1"/>
          <p:nvPr/>
        </p:nvSpPr>
        <p:spPr>
          <a:xfrm>
            <a:off x="6463030" y="4324350"/>
            <a:ext cx="7937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(4-1)</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宋体" panose="02010600030101010101" pitchFamily="2" charset="-122"/>
                <a:sym typeface="+mn-ea"/>
              </a:rPr>
              <a:t>2)</a:t>
            </a:r>
            <a:r>
              <a:rPr lang="zh-CN" altLang="en-US" dirty="0">
                <a:latin typeface="宋体" panose="02010600030101010101" pitchFamily="2" charset="-122"/>
                <a:sym typeface="+mn-ea"/>
              </a:rPr>
              <a:t>中频延迟差分检测</a:t>
            </a:r>
            <a:r>
              <a:rPr lang="en-US" altLang="zh-CN" dirty="0">
                <a:latin typeface="宋体" panose="02010600030101010101" pitchFamily="2" charset="-122"/>
                <a:sym typeface="+mn-ea"/>
              </a:rPr>
              <a:t>(IFDifferentialDetection)</a:t>
            </a:r>
            <a:r>
              <a:rPr lang="en-US" altLang="zh-CN" dirty="0">
                <a:latin typeface="宋体" panose="02010600030101010101" pitchFamily="2" charset="-122"/>
              </a:rPr>
              <a:t/>
            </a:r>
            <a:br>
              <a:rPr lang="en-US" altLang="zh-CN" dirty="0">
                <a:latin typeface="宋体" panose="02010600030101010101" pitchFamily="2" charset="-122"/>
              </a:rPr>
            </a:br>
            <a:r>
              <a:rPr lang="zh-CN" altLang="en-US" dirty="0">
                <a:latin typeface="宋体" panose="02010600030101010101" pitchFamily="2" charset="-122"/>
                <a:sym typeface="+mn-ea"/>
              </a:rPr>
              <a:t>　　中频延迟差分检测电路如图</a:t>
            </a:r>
            <a:r>
              <a:rPr lang="en-US" altLang="zh-CN" dirty="0">
                <a:latin typeface="宋体" panose="02010600030101010101" pitchFamily="2" charset="-122"/>
                <a:sym typeface="+mn-ea"/>
              </a:rPr>
              <a:t>4-16</a:t>
            </a:r>
            <a:r>
              <a:rPr lang="zh-CN" altLang="en-US" dirty="0">
                <a:latin typeface="宋体" panose="02010600030101010101" pitchFamily="2" charset="-122"/>
                <a:sym typeface="+mn-ea"/>
              </a:rPr>
              <a:t>所示。</a:t>
            </a:r>
            <a:endParaRPr lang="zh-CN" altLang="zh-CN"/>
          </a:p>
        </p:txBody>
      </p:sp>
      <p:sp>
        <p:nvSpPr>
          <p:cNvPr id="412675"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4-16 </a:t>
            </a:r>
            <a:r>
              <a:rPr lang="zh-CN" altLang="en-US" dirty="0">
                <a:latin typeface="Times New Roman" panose="02020603050405020304" pitchFamily="18" charset="0"/>
                <a:sym typeface="+mn-ea"/>
              </a:rPr>
              <a:t>中频延迟差分检测电路</a:t>
            </a:r>
            <a:endParaRPr lang="zh-CN" altLang="zh-CN"/>
          </a:p>
        </p:txBody>
      </p:sp>
      <p:pic>
        <p:nvPicPr>
          <p:cNvPr id="47108" name="Picture 10" descr="4-16"/>
          <p:cNvPicPr>
            <a:picLocks noChangeAspect="1"/>
          </p:cNvPicPr>
          <p:nvPr/>
        </p:nvPicPr>
        <p:blipFill>
          <a:blip r:embed="rId2"/>
          <a:stretch>
            <a:fillRect/>
          </a:stretch>
        </p:blipFill>
        <p:spPr>
          <a:xfrm>
            <a:off x="609600" y="2852738"/>
            <a:ext cx="7920038" cy="241617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endParaRPr lang="zh-CN" altLang="zh-CN"/>
          </a:p>
        </p:txBody>
      </p:sp>
      <p:sp>
        <p:nvSpPr>
          <p:cNvPr id="413699"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974725" y="1064260"/>
            <a:ext cx="7294880" cy="428561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endParaRPr lang="zh-CN" altLang="zh-CN"/>
          </a:p>
        </p:txBody>
      </p:sp>
      <p:sp>
        <p:nvSpPr>
          <p:cNvPr id="414723"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993140" y="785495"/>
            <a:ext cx="6631305" cy="483298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宋体" panose="02010600030101010101" pitchFamily="2" charset="-122"/>
                <a:sym typeface="+mn-ea"/>
              </a:rPr>
              <a:t>3)</a:t>
            </a:r>
            <a:r>
              <a:rPr lang="zh-CN" altLang="en-US" dirty="0">
                <a:latin typeface="宋体" panose="02010600030101010101" pitchFamily="2" charset="-122"/>
                <a:sym typeface="+mn-ea"/>
              </a:rPr>
              <a:t>鉴频器检测</a:t>
            </a:r>
            <a:r>
              <a:rPr lang="en-US" altLang="zh-CN" dirty="0">
                <a:latin typeface="宋体" panose="02010600030101010101" pitchFamily="2" charset="-122"/>
                <a:sym typeface="+mn-ea"/>
              </a:rPr>
              <a:t>(FMdiscriminator)</a:t>
            </a:r>
            <a:r>
              <a:rPr lang="en-US" altLang="zh-CN" dirty="0">
                <a:latin typeface="宋体" panose="02010600030101010101" pitchFamily="2" charset="-122"/>
              </a:rPr>
              <a:t/>
            </a:r>
            <a:br>
              <a:rPr lang="en-US" altLang="zh-CN" dirty="0">
                <a:latin typeface="宋体" panose="02010600030101010101" pitchFamily="2" charset="-122"/>
              </a:rPr>
            </a:br>
            <a:r>
              <a:rPr lang="zh-CN" altLang="en-US" dirty="0">
                <a:latin typeface="宋体" panose="02010600030101010101" pitchFamily="2" charset="-122"/>
                <a:sym typeface="+mn-ea"/>
              </a:rPr>
              <a:t>　　图</a:t>
            </a:r>
            <a:r>
              <a:rPr lang="en-US" altLang="zh-CN" dirty="0">
                <a:latin typeface="宋体" panose="02010600030101010101" pitchFamily="2" charset="-122"/>
                <a:sym typeface="+mn-ea"/>
              </a:rPr>
              <a:t>4-17</a:t>
            </a:r>
            <a:r>
              <a:rPr lang="zh-CN" altLang="en-US" dirty="0">
                <a:latin typeface="宋体" panose="02010600030101010101" pitchFamily="2" charset="-122"/>
                <a:sym typeface="+mn-ea"/>
              </a:rPr>
              <a:t>给出了</a:t>
            </a:r>
            <a:r>
              <a:rPr lang="en-US" altLang="zh-CN" dirty="0">
                <a:latin typeface="宋体" panose="02010600030101010101" pitchFamily="2" charset="-122"/>
                <a:sym typeface="+mn-ea"/>
              </a:rPr>
              <a:t>π/4-QPSK</a:t>
            </a:r>
            <a:r>
              <a:rPr lang="zh-CN" altLang="en-US" dirty="0">
                <a:latin typeface="宋体" panose="02010600030101010101" pitchFamily="2" charset="-122"/>
                <a:sym typeface="+mn-ea"/>
              </a:rPr>
              <a:t>信号的鉴频器检测工作原理框图。输入信号先经过带通滤波器，而后经过限幅去掉包络起伏。鉴频器取出接收相位的瞬时频率偏离量。通过一个符号周期的积分和释放电路，得到两个样点的相位差。该相位差通过四电平的门限比较得到原始信号。相位差可以用模</a:t>
            </a:r>
            <a:r>
              <a:rPr lang="en-US" altLang="zh-CN" dirty="0">
                <a:latin typeface="Times New Roman" panose="02020603050405020304" pitchFamily="18" charset="0"/>
                <a:sym typeface="+mn-ea"/>
              </a:rPr>
              <a:t>2</a:t>
            </a:r>
            <a:r>
              <a:rPr lang="zh-CN" altLang="en-US" dirty="0">
                <a:latin typeface="宋体" panose="02010600030101010101" pitchFamily="2" charset="-122"/>
                <a:sym typeface="+mn-ea"/>
              </a:rPr>
              <a:t>检测器进行检测。</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157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endParaRPr lang="zh-CN" altLang="zh-CN"/>
          </a:p>
        </p:txBody>
      </p:sp>
      <p:sp>
        <p:nvSpPr>
          <p:cNvPr id="416771"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4-17 π/4-QPSK</a:t>
            </a:r>
            <a:r>
              <a:rPr lang="zh-CN" altLang="en-US" dirty="0">
                <a:latin typeface="Times New Roman" panose="02020603050405020304" pitchFamily="18" charset="0"/>
                <a:sym typeface="+mn-ea"/>
              </a:rPr>
              <a:t>信号的鉴频器检测工作原理框图 </a:t>
            </a:r>
            <a:endParaRPr lang="zh-CN" altLang="en-US" dirty="0">
              <a:latin typeface="Times New Roman" panose="02020603050405020304" pitchFamily="18" charset="0"/>
            </a:endParaRPr>
          </a:p>
          <a:p>
            <a:endParaRPr lang="zh-CN" altLang="zh-CN"/>
          </a:p>
        </p:txBody>
      </p:sp>
      <p:pic>
        <p:nvPicPr>
          <p:cNvPr id="51203" name="Picture 6" descr="4-17"/>
          <p:cNvPicPr>
            <a:picLocks noChangeAspect="1"/>
          </p:cNvPicPr>
          <p:nvPr/>
        </p:nvPicPr>
        <p:blipFill>
          <a:blip r:embed="rId2"/>
          <a:stretch>
            <a:fillRect/>
          </a:stretch>
        </p:blipFill>
        <p:spPr>
          <a:xfrm>
            <a:off x="1714500" y="2695575"/>
            <a:ext cx="5715000" cy="1466850"/>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3.  π/4-QPSK</a:t>
            </a:r>
            <a:r>
              <a:rPr lang="zh-CN" altLang="en-US" b="1" dirty="0">
                <a:latin typeface="Times New Roman" panose="02020603050405020304" pitchFamily="18" charset="0"/>
                <a:sym typeface="+mn-ea"/>
              </a:rPr>
              <a:t>信号的性能 </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rPr>
              <a:t>　　</a:t>
            </a:r>
            <a:r>
              <a:rPr lang="en-US" altLang="zh-CN" dirty="0">
                <a:latin typeface="Times New Roman" panose="02020603050405020304" pitchFamily="18" charset="0"/>
                <a:sym typeface="+mn-ea"/>
              </a:rPr>
              <a:t>1) </a:t>
            </a:r>
            <a:r>
              <a:rPr lang="zh-CN" altLang="en-US" dirty="0">
                <a:latin typeface="Times New Roman" panose="02020603050405020304" pitchFamily="18" charset="0"/>
                <a:sym typeface="+mn-ea"/>
              </a:rPr>
              <a:t>频谱特性 </a:t>
            </a:r>
            <a:endParaRPr lang="zh-CN" altLang="zh-CN"/>
          </a:p>
        </p:txBody>
      </p:sp>
      <p:sp>
        <p:nvSpPr>
          <p:cNvPr id="417795"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4-18 π/4-QPSK</a:t>
            </a:r>
            <a:r>
              <a:rPr lang="zh-CN" altLang="en-US" dirty="0">
                <a:latin typeface="Times New Roman" panose="02020603050405020304" pitchFamily="18" charset="0"/>
                <a:sym typeface="+mn-ea"/>
              </a:rPr>
              <a:t>信号的功率谱密度曲线</a:t>
            </a:r>
            <a:endParaRPr lang="zh-CN" altLang="en-US" dirty="0">
              <a:latin typeface="Times New Roman" panose="02020603050405020304" pitchFamily="18" charset="0"/>
            </a:endParaRPr>
          </a:p>
          <a:p>
            <a:endParaRPr lang="zh-CN" altLang="zh-CN"/>
          </a:p>
        </p:txBody>
      </p:sp>
      <p:pic>
        <p:nvPicPr>
          <p:cNvPr id="52229" name="Picture 10" descr="4-18"/>
          <p:cNvPicPr>
            <a:picLocks noChangeAspect="1"/>
          </p:cNvPicPr>
          <p:nvPr/>
        </p:nvPicPr>
        <p:blipFill>
          <a:blip r:embed="rId2"/>
          <a:stretch>
            <a:fillRect/>
          </a:stretch>
        </p:blipFill>
        <p:spPr>
          <a:xfrm>
            <a:off x="1151890" y="2399665"/>
            <a:ext cx="7200900" cy="2736850"/>
          </a:xfrm>
          <a:prstGeom prst="rect">
            <a:avLst/>
          </a:prstGeom>
          <a:noFill/>
          <a:ln w="9525">
            <a:noFill/>
          </a:ln>
        </p:spPr>
      </p:pic>
      <p:sp>
        <p:nvSpPr>
          <p:cNvPr id="2" name="文本框 1"/>
          <p:cNvSpPr txBox="1"/>
          <p:nvPr/>
        </p:nvSpPr>
        <p:spPr>
          <a:xfrm>
            <a:off x="2255520" y="5273040"/>
            <a:ext cx="5990590" cy="460375"/>
          </a:xfrm>
          <a:prstGeom prst="rect">
            <a:avLst/>
          </a:prstGeom>
          <a:noFill/>
        </p:spPr>
        <p:txBody>
          <a:bodyPr wrap="none" rtlCol="0" anchor="t">
            <a:spAutoFit/>
          </a:bodyPr>
          <a:lstStyle/>
          <a:p>
            <a:r>
              <a:rPr lang="en-US" altLang="zh-CN" dirty="0">
                <a:sym typeface="+mn-ea"/>
              </a:rPr>
              <a:t>(a) </a:t>
            </a:r>
            <a:r>
              <a:rPr lang="zh-CN" altLang="en-US" dirty="0">
                <a:sym typeface="+mn-ea"/>
              </a:rPr>
              <a:t>无负反馈控制</a:t>
            </a:r>
            <a:r>
              <a:rPr lang="en-US" altLang="zh-CN" dirty="0">
                <a:sym typeface="+mn-ea"/>
              </a:rPr>
              <a:t>; </a:t>
            </a:r>
            <a:r>
              <a:rPr lang="zh-CN" altLang="en-US" dirty="0">
                <a:sym typeface="+mn-ea"/>
              </a:rPr>
              <a:t>　　　　</a:t>
            </a:r>
            <a:r>
              <a:rPr lang="en-US" altLang="zh-CN" dirty="0">
                <a:sym typeface="+mn-ea"/>
              </a:rPr>
              <a:t>(b)</a:t>
            </a:r>
            <a:r>
              <a:rPr lang="zh-CN" altLang="en-US" dirty="0">
                <a:sym typeface="+mn-ea"/>
              </a:rPr>
              <a:t>有负反馈控制 </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 2) </a:t>
            </a:r>
            <a:r>
              <a:rPr lang="zh-CN" altLang="en-US" b="1" dirty="0">
                <a:latin typeface="Times New Roman" panose="02020603050405020304" pitchFamily="18" charset="0"/>
                <a:sym typeface="+mn-ea"/>
              </a:rPr>
              <a:t>误码性能</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误码性能与所采用的检测方式有关。 采用基带差分检测方式的误比特率与比特能量噪声功率密度比</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E</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N</a:t>
            </a:r>
            <a:r>
              <a:rPr lang="en-US" altLang="zh-CN" baseline="-25000" dirty="0">
                <a:latin typeface="Times New Roman" panose="02020603050405020304" pitchFamily="18" charset="0"/>
                <a:sym typeface="+mn-ea"/>
              </a:rPr>
              <a:t>0</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之间的关系式为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t>
            </a:r>
            <a:endParaRPr lang="zh-CN" altLang="zh-CN"/>
          </a:p>
        </p:txBody>
      </p:sp>
      <p:sp>
        <p:nvSpPr>
          <p:cNvPr id="418819"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038225" y="3048000"/>
            <a:ext cx="7182485" cy="257746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在稳态高斯信道中，根据式</a:t>
            </a:r>
            <a:r>
              <a:rPr lang="en-US" altLang="zh-CN" dirty="0">
                <a:latin typeface="宋体" panose="02010600030101010101" pitchFamily="2" charset="-122"/>
                <a:sym typeface="+mn-ea"/>
              </a:rPr>
              <a:t>(4</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49)</a:t>
            </a:r>
            <a:r>
              <a:rPr lang="zh-CN" altLang="en-US" dirty="0">
                <a:latin typeface="宋体" panose="02010600030101010101" pitchFamily="2" charset="-122"/>
                <a:sym typeface="+mn-ea"/>
              </a:rPr>
              <a:t>可作出</a:t>
            </a:r>
            <a:r>
              <a:rPr lang="en-US" altLang="zh-CN" dirty="0">
                <a:latin typeface="宋体" panose="02010600030101010101" pitchFamily="2" charset="-122"/>
                <a:sym typeface="+mn-ea"/>
              </a:rPr>
              <a:t>π/4-QPSK</a:t>
            </a:r>
            <a:r>
              <a:rPr lang="zh-CN" altLang="en-US" dirty="0">
                <a:latin typeface="宋体" panose="02010600030101010101" pitchFamily="2" charset="-122"/>
                <a:sym typeface="+mn-ea"/>
              </a:rPr>
              <a:t>基带差分检测误码性能曲线如图</a:t>
            </a:r>
            <a:r>
              <a:rPr lang="en-US" altLang="zh-CN" dirty="0">
                <a:latin typeface="宋体" panose="02010600030101010101" pitchFamily="2" charset="-122"/>
                <a:sym typeface="+mn-ea"/>
              </a:rPr>
              <a:t>4-19</a:t>
            </a:r>
            <a:r>
              <a:rPr lang="zh-CN" altLang="en-US" dirty="0">
                <a:latin typeface="宋体" panose="02010600030101010101" pitchFamily="2" charset="-122"/>
                <a:sym typeface="+mn-ea"/>
              </a:rPr>
              <a:t>所示。它比实际的差分检测曲线好</a:t>
            </a:r>
            <a:r>
              <a:rPr lang="en-US" altLang="zh-CN" dirty="0">
                <a:latin typeface="宋体" panose="02010600030101010101" pitchFamily="2" charset="-122"/>
                <a:sym typeface="+mn-ea"/>
              </a:rPr>
              <a:t>2dB</a:t>
            </a:r>
            <a:r>
              <a:rPr lang="zh-CN" altLang="en-US" dirty="0">
                <a:latin typeface="宋体" panose="02010600030101010101" pitchFamily="2" charset="-122"/>
                <a:sym typeface="+mn-ea"/>
              </a:rPr>
              <a:t>功率增益，比</a:t>
            </a:r>
            <a:r>
              <a:rPr lang="en-US" altLang="zh-CN" dirty="0">
                <a:latin typeface="宋体" panose="02010600030101010101" pitchFamily="2" charset="-122"/>
                <a:sym typeface="+mn-ea"/>
              </a:rPr>
              <a:t>QPSK</a:t>
            </a:r>
            <a:r>
              <a:rPr lang="zh-CN" altLang="en-US" dirty="0">
                <a:latin typeface="宋体" panose="02010600030101010101" pitchFamily="2" charset="-122"/>
                <a:sym typeface="+mn-ea"/>
              </a:rPr>
              <a:t>相干检测曲线差</a:t>
            </a:r>
            <a:r>
              <a:rPr lang="en-US" altLang="zh-CN" dirty="0">
                <a:latin typeface="宋体" panose="02010600030101010101" pitchFamily="2" charset="-122"/>
                <a:sym typeface="+mn-ea"/>
              </a:rPr>
              <a:t>3dB</a:t>
            </a:r>
            <a:r>
              <a:rPr lang="zh-CN" altLang="en-US" dirty="0">
                <a:latin typeface="宋体" panose="02010600030101010101" pitchFamily="2" charset="-122"/>
                <a:sym typeface="+mn-ea"/>
              </a:rPr>
              <a:t>功率增益。</a:t>
            </a:r>
            <a:r>
              <a:rPr lang="zh-CN" altLang="en-US" dirty="0">
                <a:latin typeface="宋体" panose="02010600030101010101" pitchFamily="2" charset="-122"/>
              </a:rPr>
              <a:t/>
            </a:r>
            <a:br>
              <a:rPr lang="zh-CN" altLang="en-US" dirty="0">
                <a:latin typeface="宋体" panose="02010600030101010101" pitchFamily="2" charset="-122"/>
              </a:rPr>
            </a:br>
            <a:r>
              <a:rPr lang="zh-CN" altLang="en-US" dirty="0">
                <a:latin typeface="宋体" panose="02010600030101010101" pitchFamily="2" charset="-122"/>
                <a:sym typeface="+mn-ea"/>
              </a:rPr>
              <a:t>　　在快瑞利衰落信道条件下，误码性能曲线如图</a:t>
            </a:r>
            <a:r>
              <a:rPr lang="en-US" altLang="zh-CN" dirty="0">
                <a:latin typeface="宋体" panose="02010600030101010101" pitchFamily="2" charset="-122"/>
                <a:sym typeface="+mn-ea"/>
              </a:rPr>
              <a:t>4-20</a:t>
            </a:r>
            <a:r>
              <a:rPr lang="zh-CN" altLang="en-US" dirty="0">
                <a:latin typeface="宋体" panose="02010600030101010101" pitchFamily="2" charset="-122"/>
                <a:sym typeface="+mn-ea"/>
              </a:rPr>
              <a:t>所示。它是以多普勒频移</a:t>
            </a:r>
            <a:r>
              <a:rPr lang="en-US" altLang="zh-CN" i="1" dirty="0">
                <a:latin typeface="宋体" panose="02010600030101010101" pitchFamily="2" charset="-122"/>
                <a:sym typeface="+mn-ea"/>
              </a:rPr>
              <a:t>f</a:t>
            </a:r>
            <a:r>
              <a:rPr lang="en-US" altLang="zh-CN" baseline="-25000" dirty="0">
                <a:latin typeface="宋体" panose="02010600030101010101" pitchFamily="2" charset="-122"/>
                <a:sym typeface="+mn-ea"/>
              </a:rPr>
              <a:t>D</a:t>
            </a:r>
            <a:r>
              <a:rPr lang="zh-CN" altLang="en-US" dirty="0">
                <a:latin typeface="宋体" panose="02010600030101010101" pitchFamily="2" charset="-122"/>
                <a:sym typeface="+mn-ea"/>
              </a:rPr>
              <a:t>作为参量所作的一组曲线。由图可见，当</a:t>
            </a:r>
            <a:r>
              <a:rPr lang="en-US" altLang="zh-CN" i="1" dirty="0">
                <a:latin typeface="宋体" panose="02010600030101010101" pitchFamily="2" charset="-122"/>
                <a:sym typeface="+mn-ea"/>
              </a:rPr>
              <a:t>f</a:t>
            </a:r>
            <a:r>
              <a:rPr lang="en-US" altLang="zh-CN" baseline="-25000" dirty="0">
                <a:latin typeface="宋体" panose="02010600030101010101" pitchFamily="2" charset="-122"/>
                <a:sym typeface="+mn-ea"/>
              </a:rPr>
              <a:t>D</a:t>
            </a:r>
            <a:r>
              <a:rPr lang="en-US" altLang="zh-CN" dirty="0">
                <a:latin typeface="宋体" panose="02010600030101010101" pitchFamily="2" charset="-122"/>
                <a:sym typeface="+mn-ea"/>
              </a:rPr>
              <a:t>=80Hz</a:t>
            </a:r>
            <a:r>
              <a:rPr lang="zh-CN" altLang="en-US" dirty="0">
                <a:latin typeface="宋体" panose="02010600030101010101" pitchFamily="2" charset="-122"/>
                <a:sym typeface="+mn-ea"/>
              </a:rPr>
              <a:t>时，只要</a:t>
            </a:r>
            <a:r>
              <a:rPr lang="en-US" altLang="zh-CN" i="1" dirty="0">
                <a:latin typeface="宋体" panose="02010600030101010101" pitchFamily="2" charset="-122"/>
                <a:sym typeface="+mn-ea"/>
              </a:rPr>
              <a:t>E</a:t>
            </a:r>
            <a:r>
              <a:rPr lang="en-US" altLang="zh-CN" baseline="-25000" dirty="0">
                <a:latin typeface="宋体" panose="02010600030101010101" pitchFamily="2" charset="-122"/>
                <a:sym typeface="+mn-ea"/>
              </a:rPr>
              <a:t>b</a:t>
            </a:r>
            <a:r>
              <a:rPr lang="en-US" altLang="zh-CN" dirty="0">
                <a:latin typeface="宋体" panose="02010600030101010101" pitchFamily="2" charset="-122"/>
                <a:sym typeface="+mn-ea"/>
              </a:rPr>
              <a:t>/</a:t>
            </a:r>
            <a:r>
              <a:rPr lang="en-US" altLang="zh-CN" i="1" dirty="0">
                <a:latin typeface="宋体" panose="02010600030101010101" pitchFamily="2" charset="-122"/>
                <a:sym typeface="+mn-ea"/>
              </a:rPr>
              <a:t>N</a:t>
            </a:r>
            <a:r>
              <a:rPr lang="en-US" altLang="zh-CN" baseline="-25000" dirty="0">
                <a:latin typeface="宋体" panose="02010600030101010101" pitchFamily="2" charset="-122"/>
                <a:sym typeface="+mn-ea"/>
              </a:rPr>
              <a:t>0</a:t>
            </a:r>
            <a:r>
              <a:rPr lang="en-US" altLang="zh-CN" dirty="0">
                <a:latin typeface="宋体" panose="02010600030101010101" pitchFamily="2" charset="-122"/>
                <a:sym typeface="+mn-ea"/>
              </a:rPr>
              <a:t>=26dB</a:t>
            </a:r>
            <a:r>
              <a:rPr lang="zh-CN" altLang="en-US" dirty="0">
                <a:latin typeface="宋体" panose="02010600030101010101" pitchFamily="2" charset="-122"/>
                <a:sym typeface="+mn-ea"/>
              </a:rPr>
              <a:t>，可得误码率</a:t>
            </a:r>
            <a:r>
              <a:rPr lang="en-US" altLang="zh-CN" dirty="0">
                <a:latin typeface="Times New Roman" panose="02020603050405020304" pitchFamily="18" charset="0"/>
                <a:sym typeface="+mn-ea"/>
              </a:rPr>
              <a:t>BER</a:t>
            </a:r>
            <a:r>
              <a:rPr lang="en-US" altLang="zh-CN" dirty="0">
                <a:latin typeface="宋体" panose="02010600030101010101" pitchFamily="2" charset="-122"/>
                <a:sym typeface="+mn-ea"/>
              </a:rPr>
              <a:t>≤</a:t>
            </a:r>
            <a:r>
              <a:rPr lang="en-US" altLang="zh-CN" dirty="0">
                <a:latin typeface="Times New Roman" panose="02020603050405020304" pitchFamily="18" charset="0"/>
                <a:sym typeface="+mn-ea"/>
              </a:rPr>
              <a:t>10</a:t>
            </a:r>
            <a:r>
              <a:rPr lang="en-US" altLang="zh-CN" baseline="30000" dirty="0">
                <a:latin typeface="Times New Roman" panose="02020603050405020304" pitchFamily="18" charset="0"/>
                <a:sym typeface="+mn-ea"/>
              </a:rPr>
              <a:t>-3</a:t>
            </a:r>
            <a:r>
              <a:rPr lang="zh-CN" altLang="en-US" dirty="0">
                <a:latin typeface="宋体" panose="02010600030101010101" pitchFamily="2" charset="-122"/>
                <a:sym typeface="+mn-ea"/>
              </a:rPr>
              <a:t>，其性能仍优于一般的恒包络窄带数字调制技术。</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198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实践证明，</a:t>
            </a:r>
            <a:r>
              <a:rPr lang="en-US" altLang="zh-CN" dirty="0">
                <a:latin typeface="宋体" panose="02010600030101010101" pitchFamily="2" charset="-122"/>
                <a:sym typeface="+mn-ea"/>
              </a:rPr>
              <a:t>π/4-QPSK</a:t>
            </a:r>
            <a:r>
              <a:rPr lang="zh-CN" altLang="en-US" dirty="0">
                <a:latin typeface="宋体" panose="02010600030101010101" pitchFamily="2" charset="-122"/>
                <a:sym typeface="+mn-ea"/>
              </a:rPr>
              <a:t>信号具有频谱特性好，功率效率高，抗干扰能力强等特点。可以在</a:t>
            </a:r>
            <a:r>
              <a:rPr lang="en-US" altLang="zh-CN" dirty="0">
                <a:latin typeface="宋体" panose="02010600030101010101" pitchFamily="2" charset="-122"/>
                <a:sym typeface="+mn-ea"/>
              </a:rPr>
              <a:t>25kHz</a:t>
            </a:r>
            <a:r>
              <a:rPr lang="zh-CN" altLang="en-US" dirty="0">
                <a:latin typeface="宋体" panose="02010600030101010101" pitchFamily="2" charset="-122"/>
                <a:sym typeface="+mn-ea"/>
              </a:rPr>
              <a:t>带宽内传输</a:t>
            </a:r>
            <a:r>
              <a:rPr lang="en-US" altLang="zh-CN" dirty="0">
                <a:latin typeface="宋体" panose="02010600030101010101" pitchFamily="2" charset="-122"/>
                <a:sym typeface="+mn-ea"/>
              </a:rPr>
              <a:t>32kb/s</a:t>
            </a:r>
            <a:r>
              <a:rPr lang="zh-CN" altLang="en-US" dirty="0">
                <a:latin typeface="宋体" panose="02010600030101010101" pitchFamily="2" charset="-122"/>
                <a:sym typeface="+mn-ea"/>
              </a:rPr>
              <a:t>的数字信息，从而有效地提高了频谱利用率，增大了系统容量。对于大功率系统，易进入非线性，从而破坏线性调制的特征。因而在数字移动通信中，特别是低功率系统</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如</a:t>
            </a:r>
            <a:r>
              <a:rPr lang="en-US" altLang="zh-CN" dirty="0">
                <a:latin typeface="Times New Roman" panose="02020603050405020304" pitchFamily="18" charset="0"/>
                <a:sym typeface="+mn-ea"/>
              </a:rPr>
              <a:t>PHS</a:t>
            </a:r>
            <a:r>
              <a:rPr lang="zh-CN" altLang="en-US" dirty="0">
                <a:latin typeface="宋体" panose="02010600030101010101" pitchFamily="2" charset="-122"/>
                <a:sym typeface="+mn-ea"/>
              </a:rPr>
              <a:t>，即目前我国</a:t>
            </a:r>
            <a:r>
              <a:rPr lang="zh-CN" altLang="en-US" dirty="0">
                <a:latin typeface="Times New Roman" panose="02020603050405020304" pitchFamily="18" charset="0"/>
                <a:sym typeface="+mn-ea"/>
              </a:rPr>
              <a:t>“</a:t>
            </a:r>
            <a:r>
              <a:rPr lang="zh-CN" altLang="en-US" dirty="0">
                <a:latin typeface="宋体" panose="02010600030101010101" pitchFamily="2" charset="-122"/>
                <a:sym typeface="+mn-ea"/>
              </a:rPr>
              <a:t>小灵通</a:t>
            </a:r>
            <a:r>
              <a:rPr lang="zh-CN" altLang="en-US" dirty="0">
                <a:latin typeface="Times New Roman" panose="02020603050405020304" pitchFamily="18" charset="0"/>
                <a:sym typeface="+mn-ea"/>
              </a:rPr>
              <a:t>”</a:t>
            </a:r>
            <a:r>
              <a:rPr lang="zh-CN" altLang="en-US" dirty="0">
                <a:latin typeface="宋体" panose="02010600030101010101" pitchFamily="2" charset="-122"/>
                <a:sym typeface="+mn-ea"/>
              </a:rPr>
              <a:t>系统</a:t>
            </a:r>
            <a:r>
              <a:rPr lang="en-US" altLang="zh-CN" dirty="0">
                <a:latin typeface="Times New Roman" panose="02020603050405020304" pitchFamily="18" charset="0"/>
                <a:sym typeface="+mn-ea"/>
              </a:rPr>
              <a:t>)</a:t>
            </a:r>
            <a:r>
              <a:rPr lang="zh-CN" altLang="en-US" dirty="0">
                <a:latin typeface="宋体" panose="02010600030101010101" pitchFamily="2" charset="-122"/>
                <a:sym typeface="+mn-ea"/>
              </a:rPr>
              <a:t>中得到应用。</a:t>
            </a:r>
            <a:endParaRPr lang="zh-CN" altLang="zh-CN"/>
          </a:p>
        </p:txBody>
      </p:sp>
      <p:sp>
        <p:nvSpPr>
          <p:cNvPr id="4208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endParaRPr lang="zh-CN" altLang="zh-CN"/>
          </a:p>
        </p:txBody>
      </p:sp>
      <p:sp>
        <p:nvSpPr>
          <p:cNvPr id="421891"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4-19  </a:t>
            </a:r>
            <a:r>
              <a:rPr lang="zh-CN" altLang="en-US" dirty="0">
                <a:latin typeface="Times New Roman" panose="02020603050405020304" pitchFamily="18" charset="0"/>
                <a:sym typeface="+mn-ea"/>
              </a:rPr>
              <a:t>稳态高斯信道中的误码性能曲线</a:t>
            </a:r>
            <a:endParaRPr lang="zh-CN" altLang="zh-CN"/>
          </a:p>
        </p:txBody>
      </p:sp>
      <p:pic>
        <p:nvPicPr>
          <p:cNvPr id="56323" name="Picture 8" descr="4-19"/>
          <p:cNvPicPr>
            <a:picLocks noChangeAspect="1"/>
          </p:cNvPicPr>
          <p:nvPr/>
        </p:nvPicPr>
        <p:blipFill>
          <a:blip r:embed="rId2"/>
          <a:stretch>
            <a:fillRect/>
          </a:stretch>
        </p:blipFill>
        <p:spPr>
          <a:xfrm>
            <a:off x="2627313" y="1125538"/>
            <a:ext cx="3829050" cy="428625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带宽有效性</a:t>
            </a:r>
            <a:r>
              <a:rPr lang="en-US" altLang="zh-CN" i="1" dirty="0">
                <a:latin typeface="Times New Roman" panose="02020603050405020304" pitchFamily="18" charset="0"/>
                <a:sym typeface="+mn-ea"/>
              </a:rPr>
              <a:t>η</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是反映调制技术在一定的频带内数字有效性的能力</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可表述成在给定带宽条件下每赫兹的数据通过率：</a:t>
            </a:r>
            <a:endParaRPr lang="zh-CN" altLang="zh-CN"/>
          </a:p>
        </p:txBody>
      </p:sp>
      <p:sp>
        <p:nvSpPr>
          <p:cNvPr id="367619" name="Rectangle 3"/>
          <p:cNvSpPr>
            <a:spLocks noGrp="1" noChangeArrowheads="1"/>
          </p:cNvSpPr>
          <p:nvPr>
            <p:ph type="body" idx="1"/>
          </p:nvPr>
        </p:nvSpPr>
        <p:spPr/>
        <p:txBody>
          <a:bodyPr/>
          <a:lstStyle/>
          <a:p>
            <a:endParaRPr lang="zh-CN" altLang="zh-CN"/>
          </a:p>
        </p:txBody>
      </p:sp>
      <p:graphicFrame>
        <p:nvGraphicFramePr>
          <p:cNvPr id="5125" name="Object 9"/>
          <p:cNvGraphicFramePr>
            <a:graphicFrameLocks noChangeAspect="1"/>
          </p:cNvGraphicFramePr>
          <p:nvPr/>
        </p:nvGraphicFramePr>
        <p:xfrm>
          <a:off x="3492500" y="2696845"/>
          <a:ext cx="1346200" cy="1098550"/>
        </p:xfrm>
        <a:graphic>
          <a:graphicData uri="http://schemas.openxmlformats.org/presentationml/2006/ole">
            <mc:AlternateContent xmlns:mc="http://schemas.openxmlformats.org/markup-compatibility/2006">
              <mc:Choice xmlns:v="urn:schemas-microsoft-com:vml" Requires="v">
                <p:oleObj spid="_x0000_s4099" r:id="rId3" imgW="482600" imgH="393700" progId="Equation.3">
                  <p:embed/>
                </p:oleObj>
              </mc:Choice>
              <mc:Fallback>
                <p:oleObj r:id="rId3" imgW="482600" imgH="393700" progId="Equation.3">
                  <p:embed/>
                  <p:pic>
                    <p:nvPicPr>
                      <p:cNvPr id="0" name="图片 3076"/>
                      <p:cNvPicPr/>
                      <p:nvPr/>
                    </p:nvPicPr>
                    <p:blipFill>
                      <a:blip r:embed="rId4"/>
                      <a:stretch>
                        <a:fillRect/>
                      </a:stretch>
                    </p:blipFill>
                    <p:spPr>
                      <a:xfrm>
                        <a:off x="3492500" y="2696845"/>
                        <a:ext cx="1346200" cy="1098550"/>
                      </a:xfrm>
                      <a:prstGeom prst="rect">
                        <a:avLst/>
                      </a:prstGeom>
                      <a:noFill/>
                      <a:ln w="38100">
                        <a:noFill/>
                        <a:miter/>
                      </a:ln>
                    </p:spPr>
                  </p:pic>
                </p:oleObj>
              </mc:Fallback>
            </mc:AlternateContent>
          </a:graphicData>
        </a:graphic>
      </p:graphicFrame>
      <p:sp>
        <p:nvSpPr>
          <p:cNvPr id="5127" name="Text Box 11"/>
          <p:cNvSpPr txBox="1"/>
          <p:nvPr/>
        </p:nvSpPr>
        <p:spPr>
          <a:xfrm>
            <a:off x="6518275" y="3129915"/>
            <a:ext cx="7937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(4-2)</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endParaRPr lang="zh-CN" altLang="zh-CN"/>
          </a:p>
        </p:txBody>
      </p:sp>
      <p:sp>
        <p:nvSpPr>
          <p:cNvPr id="422915"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4-20 </a:t>
            </a:r>
            <a:r>
              <a:rPr lang="zh-CN" altLang="en-US" dirty="0">
                <a:latin typeface="Times New Roman" panose="02020603050405020304" pitchFamily="18" charset="0"/>
                <a:sym typeface="+mn-ea"/>
              </a:rPr>
              <a:t>快衰落信道条件下的误码性能曲线</a:t>
            </a:r>
            <a:endParaRPr lang="zh-CN" altLang="zh-CN"/>
          </a:p>
        </p:txBody>
      </p:sp>
      <p:pic>
        <p:nvPicPr>
          <p:cNvPr id="57348" name="Picture 9" descr="4-20"/>
          <p:cNvPicPr>
            <a:picLocks noChangeAspect="1"/>
          </p:cNvPicPr>
          <p:nvPr/>
        </p:nvPicPr>
        <p:blipFill>
          <a:blip r:embed="rId2"/>
          <a:stretch>
            <a:fillRect/>
          </a:stretch>
        </p:blipFill>
        <p:spPr>
          <a:xfrm>
            <a:off x="2771775" y="1285875"/>
            <a:ext cx="3600450" cy="4286250"/>
          </a:xfrm>
          <a:prstGeom prst="rect">
            <a:avLst/>
          </a:prstGeom>
          <a:noFill/>
          <a:ln w="9525">
            <a:noFill/>
          </a:ln>
        </p:spPr>
      </p:pic>
      <p:pic>
        <p:nvPicPr>
          <p:cNvPr id="5" name="Picture 2" descr="H:\出版社\模板\课件素材\GIF动画插件1\GIF020.GIF">
            <a:hlinkClick r:id="rId3" action="ppaction://hlinksldjump"/>
          </p:cNvPr>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571500" y="533400"/>
            <a:ext cx="8115300" cy="1094740"/>
          </a:xfrm>
        </p:spPr>
        <p:txBody>
          <a:bodyPr/>
          <a:lstStyle/>
          <a:p>
            <a:pPr algn="ctr"/>
            <a:r>
              <a:rPr lang="zh-CN" altLang="zh-CN" b="1"/>
              <a:t/>
            </a:r>
            <a:br>
              <a:rPr lang="zh-CN" altLang="zh-CN" b="1"/>
            </a:br>
            <a:r>
              <a:rPr lang="en-US" altLang="zh-CN" b="1" dirty="0">
                <a:latin typeface="Times New Roman" panose="02020603050405020304" pitchFamily="18" charset="0"/>
                <a:sym typeface="+mn-ea"/>
              </a:rPr>
              <a:t>4.3  </a:t>
            </a:r>
            <a:r>
              <a:rPr lang="zh-CN" altLang="en-US" b="1" dirty="0">
                <a:latin typeface="Times New Roman" panose="02020603050405020304" pitchFamily="18" charset="0"/>
                <a:sym typeface="+mn-ea"/>
              </a:rPr>
              <a:t>恒包络调制技术 </a:t>
            </a:r>
            <a:endParaRPr lang="zh-CN" altLang="zh-CN" b="1"/>
          </a:p>
        </p:txBody>
      </p:sp>
      <p:sp>
        <p:nvSpPr>
          <p:cNvPr id="423939"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70560" y="1782445"/>
            <a:ext cx="8115300" cy="395033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a:t>
            </a:r>
            <a:r>
              <a:rPr lang="zh-CN" altLang="en-US" dirty="0">
                <a:latin typeface="Times New Roman" panose="02020603050405020304" pitchFamily="18" charset="0"/>
                <a:sym typeface="+mn-ea"/>
              </a:rPr>
              <a:t>许多实际的移动无线通信系统都使用非线性调制方法。 不管调制信号的变化</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保证载波振幅恒定，即所谓的恒包络调制</a:t>
            </a:r>
            <a:r>
              <a:rPr lang="en-US" altLang="zh-CN" dirty="0">
                <a:latin typeface="Times New Roman" panose="02020603050405020304" pitchFamily="18" charset="0"/>
                <a:sym typeface="+mn-ea"/>
              </a:rPr>
              <a:t>(Constant Envelope Modulation)</a:t>
            </a:r>
            <a:r>
              <a:rPr lang="zh-CN" altLang="en-US" dirty="0">
                <a:latin typeface="Times New Roman" panose="02020603050405020304" pitchFamily="18" charset="0"/>
                <a:sym typeface="+mn-ea"/>
              </a:rPr>
              <a:t>。</a:t>
            </a:r>
            <a:endParaRPr lang="zh-CN"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恒包络调制具有以下优点</a:t>
            </a:r>
            <a:r>
              <a:rPr lang="en-US" altLang="zh-CN" dirty="0">
                <a:latin typeface="Times New Roman" panose="02020603050405020304" pitchFamily="18" charset="0"/>
                <a:sym typeface="+mn-ea"/>
              </a:rPr>
              <a:t>: </a:t>
            </a:r>
            <a:r>
              <a:rPr lang="en-US" altLang="zh-CN" dirty="0">
                <a:latin typeface="Times New Roman" panose="02020603050405020304" pitchFamily="18" charset="0"/>
              </a:rPr>
              <a:t/>
            </a:r>
            <a:br>
              <a:rPr lang="en-US" altLang="zh-CN" dirty="0">
                <a:latin typeface="Times New Roman" panose="02020603050405020304" pitchFamily="18" charset="0"/>
              </a:rPr>
            </a:br>
            <a:r>
              <a:rPr lang="en-US" altLang="zh-CN" dirty="0">
                <a:latin typeface="Times New Roman" panose="02020603050405020304" pitchFamily="18" charset="0"/>
                <a:sym typeface="+mn-ea"/>
              </a:rPr>
              <a:t>         </a:t>
            </a:r>
            <a:r>
              <a:rPr lang="en-US" altLang="zh-CN" dirty="0">
                <a:latin typeface="Courier New" panose="02070309020205020404" pitchFamily="49" charset="0"/>
                <a:sym typeface="+mn-ea"/>
              </a:rPr>
              <a:t>·</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功率放大器工作在</a:t>
            </a:r>
            <a:r>
              <a:rPr lang="en-US" altLang="zh-CN" dirty="0">
                <a:latin typeface="Times New Roman" panose="02020603050405020304" pitchFamily="18" charset="0"/>
                <a:sym typeface="+mn-ea"/>
              </a:rPr>
              <a:t>C</a:t>
            </a:r>
            <a:r>
              <a:rPr lang="zh-CN" altLang="en-US" dirty="0">
                <a:latin typeface="Times New Roman" panose="02020603050405020304" pitchFamily="18" charset="0"/>
                <a:sym typeface="+mn-ea"/>
              </a:rPr>
              <a:t>类</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不会引起发射信号占用频谱增大。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Courier New" panose="02070309020205020404" pitchFamily="49" charset="0"/>
                <a:sym typeface="+mn-ea"/>
              </a:rPr>
              <a:t>·</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带外辐射低</a:t>
            </a:r>
            <a:r>
              <a:rPr lang="en-US" altLang="zh-CN" dirty="0">
                <a:latin typeface="Times New Roman" panose="02020603050405020304" pitchFamily="18" charset="0"/>
                <a:sym typeface="+mn-ea"/>
              </a:rPr>
              <a:t>: -60~-70 dB</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Courier New" panose="02070309020205020404" pitchFamily="49" charset="0"/>
                <a:sym typeface="+mn-ea"/>
              </a:rPr>
              <a:t>·</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使用简单限幅器</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鉴频器检测，便可抗随机</a:t>
            </a:r>
            <a:r>
              <a:rPr lang="en-US" altLang="zh-CN" dirty="0">
                <a:latin typeface="Times New Roman" panose="02020603050405020304" pitchFamily="18" charset="0"/>
                <a:sym typeface="+mn-ea"/>
              </a:rPr>
              <a:t>FM</a:t>
            </a:r>
            <a:r>
              <a:rPr lang="zh-CN" altLang="en-US" dirty="0">
                <a:latin typeface="Times New Roman" panose="02020603050405020304" pitchFamily="18" charset="0"/>
                <a:sym typeface="+mn-ea"/>
              </a:rPr>
              <a:t>噪声和由于瑞利</a:t>
            </a:r>
            <a:r>
              <a:rPr lang="en-US" altLang="zh-CN" dirty="0">
                <a:latin typeface="Times New Roman" panose="02020603050405020304" pitchFamily="18" charset="0"/>
                <a:sym typeface="+mn-ea"/>
              </a:rPr>
              <a:t>(Rayleigh)</a:t>
            </a:r>
            <a:r>
              <a:rPr lang="zh-CN" altLang="en-US" dirty="0">
                <a:latin typeface="Times New Roman" panose="02020603050405020304" pitchFamily="18" charset="0"/>
                <a:sym typeface="+mn-ea"/>
              </a:rPr>
              <a:t>衰落造成的影响， 且简化了接收机电路。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249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4.3.1 </a:t>
            </a:r>
            <a:r>
              <a:rPr lang="zh-CN" altLang="en-US" b="1" dirty="0">
                <a:latin typeface="Times New Roman" panose="02020603050405020304" pitchFamily="18" charset="0"/>
                <a:sym typeface="+mn-ea"/>
              </a:rPr>
              <a:t>最小频移键控</a:t>
            </a:r>
            <a:r>
              <a:rPr lang="en-US" altLang="zh-CN" b="1" dirty="0">
                <a:latin typeface="Times New Roman" panose="02020603050405020304" pitchFamily="18" charset="0"/>
                <a:sym typeface="+mn-ea"/>
              </a:rPr>
              <a:t>MSK</a:t>
            </a:r>
            <a:br>
              <a:rPr lang="en-US" altLang="zh-CN" b="1" dirty="0">
                <a:latin typeface="Times New Roman" panose="02020603050405020304" pitchFamily="18" charset="0"/>
                <a:sym typeface="+mn-ea"/>
              </a:rPr>
            </a:br>
            <a:r>
              <a:rPr lang="zh-CN" altLang="en-US" b="1" dirty="0">
                <a:latin typeface="Times New Roman" panose="02020603050405020304" pitchFamily="18" charset="0"/>
                <a:sym typeface="+mn-ea"/>
              </a:rPr>
              <a:t>　　</a:t>
            </a:r>
            <a:r>
              <a:rPr lang="en-US" altLang="zh-CN" b="1" dirty="0">
                <a:latin typeface="Times New Roman" panose="02020603050405020304" pitchFamily="18" charset="0"/>
                <a:sym typeface="+mn-ea"/>
              </a:rPr>
              <a:t>1. MSK</a:t>
            </a:r>
            <a:r>
              <a:rPr lang="zh-CN" altLang="en-US" b="1" dirty="0">
                <a:latin typeface="Times New Roman" panose="02020603050405020304" pitchFamily="18" charset="0"/>
                <a:sym typeface="+mn-ea"/>
              </a:rPr>
              <a:t>信号的性质</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虽然</a:t>
            </a:r>
            <a:r>
              <a:rPr lang="en-US" altLang="zh-CN" dirty="0">
                <a:latin typeface="Times New Roman" panose="02020603050405020304" pitchFamily="18" charset="0"/>
                <a:sym typeface="+mn-ea"/>
              </a:rPr>
              <a:t>OQPSK</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π/4-QPSK</a:t>
            </a:r>
            <a:r>
              <a:rPr lang="zh-CN" altLang="en-US" dirty="0">
                <a:latin typeface="Times New Roman" panose="02020603050405020304" pitchFamily="18" charset="0"/>
                <a:sym typeface="+mn-ea"/>
              </a:rPr>
              <a:t>信号消除了</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信号中</a:t>
            </a:r>
            <a:r>
              <a:rPr lang="en-US" altLang="zh-CN" dirty="0">
                <a:latin typeface="Times New Roman" panose="02020603050405020304" pitchFamily="18" charset="0"/>
                <a:sym typeface="+mn-ea"/>
              </a:rPr>
              <a:t>180°</a:t>
            </a:r>
            <a:r>
              <a:rPr lang="zh-CN" altLang="en-US" dirty="0">
                <a:latin typeface="Times New Roman" panose="02020603050405020304" pitchFamily="18" charset="0"/>
                <a:sym typeface="+mn-ea"/>
              </a:rPr>
              <a:t>的相位突变，但并没有从根本上解决包络起伏的问题。一种能够产生恒定包络连续相位信号的调制称为最小频移键控，简称</a:t>
            </a:r>
            <a:r>
              <a:rPr lang="en-US" altLang="zh-CN" dirty="0">
                <a:latin typeface="Times New Roman" panose="02020603050405020304" pitchFamily="18" charset="0"/>
                <a:sym typeface="+mn-ea"/>
              </a:rPr>
              <a:t>MSK, </a:t>
            </a:r>
            <a:r>
              <a:rPr lang="zh-CN" altLang="en-US" dirty="0">
                <a:latin typeface="Times New Roman" panose="02020603050405020304" pitchFamily="18" charset="0"/>
                <a:sym typeface="+mn-ea"/>
              </a:rPr>
              <a:t>有时亦称为</a:t>
            </a:r>
            <a:r>
              <a:rPr lang="en-US" altLang="zh-CN" dirty="0">
                <a:latin typeface="Times New Roman" panose="02020603050405020304" pitchFamily="18" charset="0"/>
                <a:sym typeface="+mn-ea"/>
              </a:rPr>
              <a:t>Fast FSK(FFSK)</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是</a:t>
            </a:r>
            <a:r>
              <a:rPr lang="en-US" altLang="zh-CN" dirty="0">
                <a:latin typeface="Times New Roman" panose="02020603050405020304" pitchFamily="18" charset="0"/>
                <a:sym typeface="+mn-ea"/>
              </a:rPr>
              <a:t>2FSK</a:t>
            </a:r>
            <a:r>
              <a:rPr lang="zh-CN" altLang="en-US" dirty="0">
                <a:latin typeface="Times New Roman" panose="02020603050405020304" pitchFamily="18" charset="0"/>
                <a:sym typeface="+mn-ea"/>
              </a:rPr>
              <a:t>的一种特殊情况。它具有正交信号的最小频差，在相邻符号的交界处保持连续。这类连续相位</a:t>
            </a:r>
            <a:r>
              <a:rPr lang="en-US" altLang="zh-CN" dirty="0">
                <a:latin typeface="Times New Roman" panose="02020603050405020304" pitchFamily="18" charset="0"/>
                <a:sym typeface="+mn-ea"/>
              </a:rPr>
              <a:t>FSK(CPFSK)</a:t>
            </a:r>
            <a:r>
              <a:rPr lang="zh-CN" altLang="en-US" dirty="0">
                <a:latin typeface="Times New Roman" panose="02020603050405020304" pitchFamily="18" charset="0"/>
                <a:sym typeface="+mn-ea"/>
              </a:rPr>
              <a:t>可表示为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b="1" dirty="0">
              <a:latin typeface="Times New Roman" panose="02020603050405020304" pitchFamily="18" charset="0"/>
              <a:sym typeface="+mn-ea"/>
            </a:endParaRPr>
          </a:p>
        </p:txBody>
      </p:sp>
      <p:sp>
        <p:nvSpPr>
          <p:cNvPr id="425987" name="Rectangle 3"/>
          <p:cNvSpPr>
            <a:spLocks noGrp="1" noChangeArrowheads="1"/>
          </p:cNvSpPr>
          <p:nvPr>
            <p:ph type="body" idx="1"/>
          </p:nvPr>
        </p:nvSpPr>
        <p:spPr/>
        <p:txBody>
          <a:bodyPr/>
          <a:lstStyle/>
          <a:p>
            <a:endParaRPr lang="zh-CN" altLang="zh-CN"/>
          </a:p>
        </p:txBody>
      </p:sp>
      <p:graphicFrame>
        <p:nvGraphicFramePr>
          <p:cNvPr id="59396" name="Object 6"/>
          <p:cNvGraphicFramePr>
            <a:graphicFrameLocks noChangeAspect="1"/>
          </p:cNvGraphicFramePr>
          <p:nvPr/>
        </p:nvGraphicFramePr>
        <p:xfrm>
          <a:off x="1734820" y="4989830"/>
          <a:ext cx="4716780" cy="579120"/>
        </p:xfrm>
        <a:graphic>
          <a:graphicData uri="http://schemas.openxmlformats.org/presentationml/2006/ole">
            <mc:AlternateContent xmlns:mc="http://schemas.openxmlformats.org/markup-compatibility/2006">
              <mc:Choice xmlns:v="urn:schemas-microsoft-com:vml" Requires="v">
                <p:oleObj spid="_x0000_s19459" r:id="rId3" imgW="1548765" imgH="190500" progId="Equation.3">
                  <p:embed/>
                </p:oleObj>
              </mc:Choice>
              <mc:Fallback>
                <p:oleObj r:id="rId3" imgW="1548765" imgH="190500" progId="Equation.3">
                  <p:embed/>
                  <p:pic>
                    <p:nvPicPr>
                      <p:cNvPr id="0" name="图片 3122"/>
                      <p:cNvPicPr/>
                      <p:nvPr/>
                    </p:nvPicPr>
                    <p:blipFill>
                      <a:blip r:embed="rId4"/>
                      <a:stretch>
                        <a:fillRect/>
                      </a:stretch>
                    </p:blipFill>
                    <p:spPr>
                      <a:xfrm>
                        <a:off x="1734820" y="4989830"/>
                        <a:ext cx="4716780" cy="579120"/>
                      </a:xfrm>
                      <a:prstGeom prst="rect">
                        <a:avLst/>
                      </a:prstGeom>
                      <a:noFill/>
                      <a:ln w="38100">
                        <a:noFill/>
                        <a:miter/>
                      </a:ln>
                    </p:spPr>
                  </p:pic>
                </p:oleObj>
              </mc:Fallback>
            </mc:AlternateContent>
          </a:graphicData>
        </a:graphic>
      </p:graphicFrame>
      <p:sp>
        <p:nvSpPr>
          <p:cNvPr id="59397" name="Text Box 7"/>
          <p:cNvSpPr txBox="1"/>
          <p:nvPr/>
        </p:nvSpPr>
        <p:spPr>
          <a:xfrm>
            <a:off x="7023100" y="5083175"/>
            <a:ext cx="9461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(4-50)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endParaRPr lang="zh-CN" altLang="zh-CN"/>
          </a:p>
        </p:txBody>
      </p:sp>
      <p:sp>
        <p:nvSpPr>
          <p:cNvPr id="42701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974725" y="1014095"/>
            <a:ext cx="7193915" cy="428942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endParaRPr lang="zh-CN" altLang="zh-CN"/>
          </a:p>
        </p:txBody>
      </p:sp>
      <p:sp>
        <p:nvSpPr>
          <p:cNvPr id="42803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938530" y="854710"/>
            <a:ext cx="6960235" cy="463994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endParaRPr lang="zh-CN" altLang="zh-CN"/>
          </a:p>
        </p:txBody>
      </p:sp>
      <p:sp>
        <p:nvSpPr>
          <p:cNvPr id="429059"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041400" y="899795"/>
            <a:ext cx="6811010" cy="465201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式中</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调制频偏</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d</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m</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c</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c</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 最小频差</a:t>
            </a:r>
            <a:r>
              <a:rPr lang="en-US" altLang="zh-CN" dirty="0">
                <a:latin typeface="Times New Roman" panose="02020603050405020304" pitchFamily="18" charset="0"/>
                <a:sym typeface="+mn-ea"/>
              </a:rPr>
              <a:t>Δ</a:t>
            </a:r>
            <a:r>
              <a:rPr lang="en-US" altLang="zh-CN" i="1" dirty="0">
                <a:latin typeface="Times New Roman" panose="02020603050405020304" pitchFamily="18" charset="0"/>
                <a:sym typeface="+mn-ea"/>
              </a:rPr>
              <a:t>f</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m</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 数据速率</a:t>
            </a:r>
            <a:r>
              <a:rPr lang="en-US" altLang="zh-CN" i="1" dirty="0">
                <a:latin typeface="Times New Roman" panose="02020603050405020304" pitchFamily="18" charset="0"/>
                <a:sym typeface="+mn-ea"/>
              </a:rPr>
              <a:t>r</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=1/</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。从以上分析可以看出，相关系数为零所对应的频率并非单一值， 但只有在</a:t>
            </a:r>
            <a:r>
              <a:rPr lang="en-US" altLang="zh-CN" i="1" dirty="0">
                <a:latin typeface="Times New Roman" panose="02020603050405020304" pitchFamily="18" charset="0"/>
                <a:sym typeface="+mn-ea"/>
              </a:rPr>
              <a:t>h</a:t>
            </a:r>
            <a:r>
              <a:rPr lang="en-US" altLang="zh-CN" dirty="0">
                <a:latin typeface="Times New Roman" panose="02020603050405020304" pitchFamily="18" charset="0"/>
                <a:sym typeface="+mn-ea"/>
              </a:rPr>
              <a:t>=0.5</a:t>
            </a:r>
            <a:r>
              <a:rPr lang="zh-CN" altLang="en-US" dirty="0">
                <a:latin typeface="Times New Roman" panose="02020603050405020304" pitchFamily="18" charset="0"/>
                <a:sym typeface="+mn-ea"/>
              </a:rPr>
              <a:t>时，为最小频差的正交状态。 所以称这种特殊状态下的</a:t>
            </a:r>
            <a:r>
              <a:rPr lang="en-US" altLang="zh-CN" dirty="0">
                <a:latin typeface="Times New Roman" panose="02020603050405020304" pitchFamily="18" charset="0"/>
                <a:sym typeface="+mn-ea"/>
              </a:rPr>
              <a:t>FSK</a:t>
            </a:r>
            <a:r>
              <a:rPr lang="zh-CN" altLang="en-US" dirty="0">
                <a:latin typeface="Times New Roman" panose="02020603050405020304" pitchFamily="18" charset="0"/>
                <a:sym typeface="+mn-ea"/>
              </a:rPr>
              <a:t>为最小频移键控</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300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endParaRPr lang="zh-CN" altLang="zh-CN"/>
          </a:p>
        </p:txBody>
      </p:sp>
      <p:sp>
        <p:nvSpPr>
          <p:cNvPr id="43110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869315" y="1173480"/>
            <a:ext cx="7290435" cy="369316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endParaRPr lang="zh-CN" altLang="zh-CN"/>
          </a:p>
        </p:txBody>
      </p:sp>
      <p:sp>
        <p:nvSpPr>
          <p:cNvPr id="43213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942975" y="1216660"/>
            <a:ext cx="7371715" cy="42716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endParaRPr lang="zh-CN" altLang="zh-CN"/>
          </a:p>
        </p:txBody>
      </p:sp>
      <p:sp>
        <p:nvSpPr>
          <p:cNvPr id="368643"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930910" y="875665"/>
            <a:ext cx="6887845" cy="489902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endParaRPr lang="zh-CN" altLang="zh-CN"/>
          </a:p>
        </p:txBody>
      </p:sp>
      <p:sp>
        <p:nvSpPr>
          <p:cNvPr id="43315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803910" y="959485"/>
            <a:ext cx="7650480" cy="446849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由此可求得传号频率</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m</a:t>
            </a:r>
            <a:r>
              <a:rPr lang="zh-CN" altLang="en-US" dirty="0">
                <a:latin typeface="Times New Roman" panose="02020603050405020304" pitchFamily="18" charset="0"/>
                <a:sym typeface="+mn-ea"/>
              </a:rPr>
              <a:t>、空号频率</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和两频率之差的表达式：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34179"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994535" y="2195830"/>
            <a:ext cx="5689600" cy="304800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设码序列</a:t>
            </a:r>
            <a:r>
              <a:rPr lang="en-US" altLang="zh-CN" i="1" dirty="0">
                <a:latin typeface="Times New Roman" panose="02020603050405020304" pitchFamily="18" charset="0"/>
                <a:sym typeface="+mn-ea"/>
              </a:rPr>
              <a:t>a</a:t>
            </a:r>
            <a:r>
              <a:rPr lang="en-US" altLang="zh-CN" i="1" baseline="-25000" dirty="0">
                <a:latin typeface="Times New Roman" panose="02020603050405020304" pitchFamily="18" charset="0"/>
                <a:sym typeface="+mn-ea"/>
              </a:rPr>
              <a:t>k</a:t>
            </a:r>
            <a:r>
              <a:rPr lang="en-US" altLang="zh-CN" dirty="0">
                <a:latin typeface="Times New Roman" panose="02020603050405020304" pitchFamily="18" charset="0"/>
                <a:sym typeface="+mn-ea"/>
              </a:rPr>
              <a:t>={+1,-1,-1,+1, +1,+1}</a:t>
            </a:r>
            <a:r>
              <a:rPr lang="zh-CN" altLang="en-US" dirty="0">
                <a:latin typeface="Times New Roman" panose="02020603050405020304" pitchFamily="18" charset="0"/>
                <a:sym typeface="+mn-ea"/>
              </a:rPr>
              <a:t>，其传输比特率</a:t>
            </a:r>
            <a:r>
              <a:rPr lang="en-US" altLang="zh-CN" i="1" dirty="0">
                <a:latin typeface="Times New Roman" panose="02020603050405020304" pitchFamily="18" charset="0"/>
                <a:sym typeface="+mn-ea"/>
              </a:rPr>
              <a:t>r</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=16kb/s=1/</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，载频为</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c</a:t>
            </a:r>
            <a:r>
              <a:rPr lang="en-US" altLang="zh-CN" dirty="0">
                <a:latin typeface="Times New Roman" panose="02020603050405020304" pitchFamily="18" charset="0"/>
                <a:sym typeface="+mn-ea"/>
              </a:rPr>
              <a:t>=20kHz</a:t>
            </a:r>
            <a:r>
              <a:rPr lang="zh-CN" altLang="en-US" dirty="0">
                <a:latin typeface="Times New Roman" panose="02020603050405020304" pitchFamily="18" charset="0"/>
                <a:sym typeface="+mn-ea"/>
              </a:rPr>
              <a:t>，则</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d</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r</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/4=4kHz</a:t>
            </a:r>
            <a:r>
              <a:rPr lang="zh-CN" altLang="en-US" dirty="0">
                <a:latin typeface="Times New Roman" panose="02020603050405020304" pitchFamily="18" charset="0"/>
                <a:sym typeface="+mn-ea"/>
              </a:rPr>
              <a:t>，由此可以求得</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c</a:t>
            </a:r>
            <a:r>
              <a:rPr lang="en-US" altLang="zh-CN" dirty="0">
                <a:latin typeface="Times New Roman" panose="02020603050405020304" pitchFamily="18" charset="0"/>
                <a:sym typeface="+mn-ea"/>
              </a:rPr>
              <a:t>=5</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d</a:t>
            </a:r>
            <a:r>
              <a:rPr lang="en-US" altLang="zh-CN" dirty="0">
                <a:latin typeface="Times New Roman" panose="02020603050405020304" pitchFamily="18" charset="0"/>
                <a:sym typeface="+mn-ea"/>
              </a:rPr>
              <a:t>=5</a:t>
            </a:r>
            <a:r>
              <a:rPr lang="en-US" altLang="zh-CN" i="1" dirty="0">
                <a:latin typeface="Times New Roman" panose="02020603050405020304" pitchFamily="18" charset="0"/>
                <a:sym typeface="+mn-ea"/>
              </a:rPr>
              <a:t>r</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/4=(1+1/4)</a:t>
            </a:r>
            <a:r>
              <a:rPr lang="en-US" altLang="zh-CN" i="1" dirty="0">
                <a:latin typeface="Times New Roman" panose="02020603050405020304" pitchFamily="18" charset="0"/>
                <a:sym typeface="+mn-ea"/>
              </a:rPr>
              <a:t>r</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，故</a:t>
            </a:r>
            <a:r>
              <a:rPr lang="en-US" altLang="zh-CN" i="1" dirty="0">
                <a:latin typeface="Times New Roman" panose="02020603050405020304" pitchFamily="18" charset="0"/>
                <a:sym typeface="+mn-ea"/>
              </a:rPr>
              <a:t>N</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a:t>
            </a:r>
            <a:r>
              <a:rPr lang="en-US" altLang="zh-CN" i="1" dirty="0">
                <a:latin typeface="Times New Roman" panose="02020603050405020304" pitchFamily="18" charset="0"/>
                <a:sym typeface="+mn-ea"/>
              </a:rPr>
              <a:t>m</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而</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m</a:t>
            </a:r>
            <a:r>
              <a:rPr lang="en-US" altLang="zh-CN" dirty="0">
                <a:latin typeface="Times New Roman" panose="02020603050405020304" pitchFamily="18" charset="0"/>
                <a:sym typeface="+mn-ea"/>
              </a:rPr>
              <a:t>=1.5</a:t>
            </a:r>
            <a:r>
              <a:rPr lang="en-US" altLang="zh-CN" i="1" dirty="0">
                <a:latin typeface="Times New Roman" panose="02020603050405020304" pitchFamily="18" charset="0"/>
                <a:sym typeface="+mn-ea"/>
              </a:rPr>
              <a:t>r</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=24kHz,</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s</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r</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=16kHz</a:t>
            </a:r>
            <a:r>
              <a:rPr lang="zh-CN" altLang="en-US" dirty="0">
                <a:latin typeface="Times New Roman" panose="02020603050405020304" pitchFamily="18" charset="0"/>
                <a:sym typeface="+mn-ea"/>
              </a:rPr>
              <a:t>。根据以上分析，可作出经</a:t>
            </a:r>
            <a:r>
              <a:rPr lang="en-US" altLang="zh-CN" i="1" dirty="0">
                <a:latin typeface="Times New Roman" panose="02020603050405020304" pitchFamily="18" charset="0"/>
                <a:sym typeface="+mn-ea"/>
              </a:rPr>
              <a:t>a</a:t>
            </a:r>
            <a:r>
              <a:rPr lang="en-US" altLang="zh-CN" i="1" baseline="-25000" dirty="0">
                <a:latin typeface="Times New Roman" panose="02020603050405020304" pitchFamily="18" charset="0"/>
                <a:sym typeface="+mn-ea"/>
              </a:rPr>
              <a:t>k</a:t>
            </a:r>
            <a:r>
              <a:rPr lang="zh-CN" altLang="en-US" dirty="0">
                <a:latin typeface="Times New Roman" panose="02020603050405020304" pitchFamily="18" charset="0"/>
                <a:sym typeface="+mn-ea"/>
              </a:rPr>
              <a:t>调制的</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波形如图</a:t>
            </a:r>
            <a:r>
              <a:rPr lang="en-US" altLang="zh-CN" dirty="0">
                <a:latin typeface="Times New Roman" panose="02020603050405020304" pitchFamily="18" charset="0"/>
                <a:sym typeface="+mn-ea"/>
              </a:rPr>
              <a:t>4-21</a:t>
            </a:r>
            <a:r>
              <a:rPr lang="zh-CN" altLang="en-US" dirty="0">
                <a:latin typeface="Times New Roman" panose="02020603050405020304" pitchFamily="18" charset="0"/>
                <a:sym typeface="+mn-ea"/>
              </a:rPr>
              <a:t>所示。</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t>
            </a:r>
            <a:r>
              <a:rPr lang="zh-CN" altLang="en-US" dirty="0">
                <a:latin typeface="宋体" panose="02010600030101010101" pitchFamily="2" charset="-122"/>
                <a:sym typeface="+mn-ea"/>
              </a:rPr>
              <a:t>由图</a:t>
            </a:r>
            <a:r>
              <a:rPr lang="en-US" altLang="zh-CN" dirty="0">
                <a:latin typeface="宋体" panose="02010600030101010101" pitchFamily="2" charset="-122"/>
                <a:sym typeface="+mn-ea"/>
              </a:rPr>
              <a:t>4-21</a:t>
            </a:r>
            <a:r>
              <a:rPr lang="zh-CN" altLang="en-US" dirty="0">
                <a:latin typeface="宋体" panose="02010600030101010101" pitchFamily="2" charset="-122"/>
                <a:sym typeface="+mn-ea"/>
              </a:rPr>
              <a:t>可见，当严格满足式</a:t>
            </a:r>
            <a:r>
              <a:rPr lang="en-US" altLang="zh-CN" dirty="0">
                <a:latin typeface="宋体" panose="02010600030101010101" pitchFamily="2" charset="-122"/>
                <a:sym typeface="+mn-ea"/>
              </a:rPr>
              <a:t>(4-68)</a:t>
            </a:r>
            <a:r>
              <a:rPr lang="zh-CN" altLang="en-US" dirty="0">
                <a:latin typeface="宋体" panose="02010600030101010101" pitchFamily="2" charset="-122"/>
                <a:sym typeface="+mn-ea"/>
              </a:rPr>
              <a:t>的关系时，</a:t>
            </a:r>
            <a:r>
              <a:rPr lang="en-US" altLang="zh-CN" dirty="0">
                <a:latin typeface="宋体" panose="02010600030101010101" pitchFamily="2" charset="-122"/>
                <a:sym typeface="+mn-ea"/>
              </a:rPr>
              <a:t>MSK</a:t>
            </a:r>
            <a:r>
              <a:rPr lang="zh-CN" altLang="en-US" dirty="0">
                <a:latin typeface="宋体" panose="02010600030101010101" pitchFamily="2" charset="-122"/>
                <a:sym typeface="+mn-ea"/>
              </a:rPr>
              <a:t>是一个包络恒定、相位连续的信号。</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dirty="0">
              <a:latin typeface="Times New Roman" panose="02020603050405020304" pitchFamily="18" charset="0"/>
              <a:sym typeface="+mn-ea"/>
            </a:endParaRPr>
          </a:p>
        </p:txBody>
      </p:sp>
      <p:sp>
        <p:nvSpPr>
          <p:cNvPr id="4352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endParaRPr lang="zh-CN" altLang="zh-CN"/>
          </a:p>
        </p:txBody>
      </p:sp>
      <p:sp>
        <p:nvSpPr>
          <p:cNvPr id="436227"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4-21 MSK</a:t>
            </a:r>
            <a:r>
              <a:rPr lang="zh-CN" altLang="en-US" dirty="0">
                <a:latin typeface="Times New Roman" panose="02020603050405020304" pitchFamily="18" charset="0"/>
                <a:sym typeface="+mn-ea"/>
              </a:rPr>
              <a:t>信号波形</a:t>
            </a:r>
            <a:endParaRPr lang="zh-CN" altLang="zh-CN"/>
          </a:p>
        </p:txBody>
      </p:sp>
      <p:pic>
        <p:nvPicPr>
          <p:cNvPr id="68611" name="Picture 8" descr="4-21"/>
          <p:cNvPicPr>
            <a:picLocks noChangeAspect="1"/>
          </p:cNvPicPr>
          <p:nvPr/>
        </p:nvPicPr>
        <p:blipFill>
          <a:blip r:embed="rId2"/>
          <a:stretch>
            <a:fillRect/>
          </a:stretch>
        </p:blipFill>
        <p:spPr>
          <a:xfrm>
            <a:off x="1714500" y="1412875"/>
            <a:ext cx="5715000" cy="3895725"/>
          </a:xfrm>
          <a:prstGeom prst="rect">
            <a:avLst/>
          </a:prstGeom>
          <a:noFill/>
          <a:ln w="9525">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514350" y="533400"/>
            <a:ext cx="8115300" cy="5638800"/>
          </a:xfrm>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3. MSK</a:t>
            </a:r>
            <a:r>
              <a:rPr lang="zh-CN" altLang="en-US" b="1" dirty="0">
                <a:latin typeface="Times New Roman" panose="02020603050405020304" pitchFamily="18" charset="0"/>
                <a:sym typeface="+mn-ea"/>
              </a:rPr>
              <a:t>信号的相位</a:t>
            </a:r>
            <a:br>
              <a:rPr lang="zh-CN" altLang="en-US" b="1" dirty="0">
                <a:latin typeface="Times New Roman" panose="02020603050405020304" pitchFamily="18" charset="0"/>
                <a:sym typeface="+mn-ea"/>
              </a:rPr>
            </a:br>
            <a:r>
              <a:rPr lang="zh-CN" altLang="en-US" b="1" dirty="0">
                <a:latin typeface="Times New Roman" panose="02020603050405020304" pitchFamily="18" charset="0"/>
                <a:sym typeface="+mn-ea"/>
              </a:rPr>
              <a:t>　　</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信号的相位连续性，有利于压缩已调信号所占频谱宽度和减小带外辐射，因此需要讨论在每个码元转换的瞬间保证信号相位的连续性问题。由式</a:t>
            </a:r>
            <a:r>
              <a:rPr lang="en-US" altLang="zh-CN" dirty="0">
                <a:latin typeface="Times New Roman" panose="02020603050405020304" pitchFamily="18" charset="0"/>
                <a:sym typeface="+mn-ea"/>
              </a:rPr>
              <a:t>(4-54)</a:t>
            </a:r>
            <a:r>
              <a:rPr lang="zh-CN" altLang="en-US" dirty="0">
                <a:latin typeface="Times New Roman" panose="02020603050405020304" pitchFamily="18" charset="0"/>
                <a:sym typeface="+mn-ea"/>
              </a:rPr>
              <a:t>可知，附加相位函数</a:t>
            </a:r>
            <a:r>
              <a:rPr lang="en-US" altLang="zh-CN" i="1" dirty="0">
                <a:latin typeface="Times New Roman" panose="02020603050405020304" pitchFamily="18" charset="0"/>
                <a:sym typeface="+mn-ea"/>
              </a:rPr>
              <a:t>φ</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与时间</a:t>
            </a:r>
            <a:r>
              <a:rPr lang="en-US" altLang="zh-CN" i="1" dirty="0">
                <a:latin typeface="Times New Roman" panose="02020603050405020304" pitchFamily="18" charset="0"/>
                <a:sym typeface="+mn-ea"/>
              </a:rPr>
              <a:t>t</a:t>
            </a:r>
            <a:r>
              <a:rPr lang="zh-CN" altLang="en-US" dirty="0">
                <a:latin typeface="Times New Roman" panose="02020603050405020304" pitchFamily="18" charset="0"/>
                <a:sym typeface="+mn-ea"/>
              </a:rPr>
              <a:t>的关系是直线方程，其斜率为</a:t>
            </a:r>
            <a:r>
              <a:rPr lang="en-US" altLang="zh-CN" i="1" dirty="0">
                <a:latin typeface="Times New Roman" panose="02020603050405020304" pitchFamily="18" charset="0"/>
                <a:sym typeface="+mn-ea"/>
              </a:rPr>
              <a:t>a</a:t>
            </a:r>
            <a:r>
              <a:rPr lang="en-US" altLang="zh-CN" i="1" baseline="-25000" dirty="0">
                <a:latin typeface="Times New Roman" panose="02020603050405020304" pitchFamily="18" charset="0"/>
                <a:sym typeface="+mn-ea"/>
              </a:rPr>
              <a:t>k</a:t>
            </a:r>
            <a:r>
              <a:rPr lang="en-US" altLang="zh-CN" dirty="0">
                <a:latin typeface="Times New Roman" panose="02020603050405020304" pitchFamily="18" charset="0"/>
                <a:sym typeface="+mn-ea"/>
              </a:rPr>
              <a:t>π/2</a:t>
            </a:r>
            <a:r>
              <a:rPr lang="en-US" altLang="zh-CN" i="1" dirty="0">
                <a:latin typeface="Times New Roman" panose="02020603050405020304" pitchFamily="18" charset="0"/>
                <a:sym typeface="+mn-ea"/>
              </a:rPr>
              <a:t>T</a:t>
            </a:r>
            <a:r>
              <a:rPr lang="en-US" altLang="zh-CN" i="1" baseline="-25000" dirty="0">
                <a:latin typeface="Times New Roman" panose="02020603050405020304" pitchFamily="18" charset="0"/>
                <a:sym typeface="+mn-ea"/>
              </a:rPr>
              <a:t>b</a:t>
            </a:r>
            <a:r>
              <a:rPr lang="zh-CN" altLang="en-US" dirty="0">
                <a:latin typeface="Times New Roman" panose="02020603050405020304" pitchFamily="18" charset="0"/>
                <a:sym typeface="+mn-ea"/>
              </a:rPr>
              <a:t>，截距为</a:t>
            </a:r>
            <a:r>
              <a:rPr lang="en-US" altLang="zh-CN" i="1" dirty="0">
                <a:latin typeface="Times New Roman" panose="02020603050405020304" pitchFamily="18" charset="0"/>
                <a:sym typeface="+mn-ea"/>
              </a:rPr>
              <a:t>φ</a:t>
            </a:r>
            <a:r>
              <a:rPr lang="en-US" altLang="zh-CN" i="1" baseline="-25000" dirty="0">
                <a:latin typeface="Times New Roman" panose="02020603050405020304" pitchFamily="18" charset="0"/>
                <a:sym typeface="+mn-ea"/>
              </a:rPr>
              <a:t>k</a:t>
            </a:r>
            <a:r>
              <a:rPr lang="zh-CN" altLang="en-US" dirty="0">
                <a:latin typeface="Times New Roman" panose="02020603050405020304" pitchFamily="18" charset="0"/>
                <a:sym typeface="+mn-ea"/>
              </a:rPr>
              <a:t>。因为</a:t>
            </a:r>
            <a:r>
              <a:rPr lang="en-US" altLang="zh-CN" i="1" dirty="0">
                <a:latin typeface="Times New Roman" panose="02020603050405020304" pitchFamily="18" charset="0"/>
                <a:sym typeface="+mn-ea"/>
              </a:rPr>
              <a:t>a</a:t>
            </a:r>
            <a:r>
              <a:rPr lang="en-US" altLang="zh-CN" i="1" baseline="-25000" dirty="0">
                <a:latin typeface="Times New Roman" panose="02020603050405020304" pitchFamily="18" charset="0"/>
                <a:sym typeface="+mn-ea"/>
              </a:rPr>
              <a:t>k</a:t>
            </a:r>
            <a:r>
              <a:rPr lang="zh-CN" altLang="en-US" dirty="0">
                <a:latin typeface="Times New Roman" panose="02020603050405020304" pitchFamily="18" charset="0"/>
                <a:sym typeface="+mn-ea"/>
              </a:rPr>
              <a:t>的取值为</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a:t>
            </a:r>
            <a:r>
              <a:rPr lang="en-US" altLang="zh-CN" i="1" dirty="0">
                <a:latin typeface="Times New Roman" panose="02020603050405020304" pitchFamily="18" charset="0"/>
                <a:sym typeface="+mn-ea"/>
              </a:rPr>
              <a:t>φ</a:t>
            </a:r>
            <a:r>
              <a:rPr lang="en-US" altLang="zh-CN" i="1" baseline="-25000" dirty="0">
                <a:latin typeface="Times New Roman" panose="02020603050405020304" pitchFamily="18" charset="0"/>
                <a:sym typeface="+mn-ea"/>
              </a:rPr>
              <a:t>k</a:t>
            </a:r>
            <a:r>
              <a:rPr lang="zh-CN" altLang="en-US" dirty="0">
                <a:latin typeface="Times New Roman" panose="02020603050405020304" pitchFamily="18" charset="0"/>
                <a:sym typeface="+mn-ea"/>
              </a:rPr>
              <a:t>是</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或</a:t>
            </a:r>
            <a:r>
              <a:rPr lang="en-US" altLang="zh-CN" dirty="0">
                <a:latin typeface="Times New Roman" panose="02020603050405020304" pitchFamily="18" charset="0"/>
                <a:sym typeface="+mn-ea"/>
              </a:rPr>
              <a:t>π</a:t>
            </a:r>
            <a:r>
              <a:rPr lang="zh-CN" altLang="en-US" dirty="0">
                <a:latin typeface="Times New Roman" panose="02020603050405020304" pitchFamily="18" charset="0"/>
                <a:sym typeface="+mn-ea"/>
              </a:rPr>
              <a:t>的整数倍。所以</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附加相位函数</a:t>
            </a:r>
            <a:r>
              <a:rPr lang="en-US" altLang="zh-CN" i="1" dirty="0">
                <a:latin typeface="Times New Roman" panose="02020603050405020304" pitchFamily="18" charset="0"/>
                <a:sym typeface="+mn-ea"/>
              </a:rPr>
              <a:t>φ</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在码元期间的增量为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式中，正负号取决于数据序列</a:t>
            </a:r>
            <a:r>
              <a:rPr lang="en-US" altLang="zh-CN" i="1" dirty="0">
                <a:latin typeface="Times New Roman" panose="02020603050405020304" pitchFamily="18" charset="0"/>
                <a:sym typeface="+mn-ea"/>
              </a:rPr>
              <a:t>a</a:t>
            </a:r>
            <a:r>
              <a:rPr lang="en-US" altLang="zh-CN" i="1" baseline="-25000" dirty="0">
                <a:latin typeface="Times New Roman" panose="02020603050405020304" pitchFamily="18" charset="0"/>
                <a:sym typeface="+mn-ea"/>
              </a:rPr>
              <a:t>k</a:t>
            </a: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a:t>
            </a:r>
            <a:r>
              <a:rPr lang="en-US" altLang="zh-CN" dirty="0">
                <a:latin typeface="Times New Roman" panose="02020603050405020304" pitchFamily="18" charset="0"/>
              </a:rPr>
              <a:t/>
            </a:r>
            <a:br>
              <a:rPr lang="en-US" altLang="zh-CN" dirty="0">
                <a:latin typeface="Times New Roman" panose="02020603050405020304" pitchFamily="18" charset="0"/>
              </a:rPr>
            </a:br>
            <a:endParaRPr lang="zh-CN" altLang="en-US" b="1" dirty="0">
              <a:latin typeface="Times New Roman" panose="02020603050405020304" pitchFamily="18" charset="0"/>
              <a:sym typeface="+mn-ea"/>
            </a:endParaRPr>
          </a:p>
        </p:txBody>
      </p:sp>
      <p:sp>
        <p:nvSpPr>
          <p:cNvPr id="438275" name="Rectangle 3"/>
          <p:cNvSpPr>
            <a:spLocks noGrp="1" noChangeArrowheads="1"/>
          </p:cNvSpPr>
          <p:nvPr>
            <p:ph type="body" idx="1"/>
          </p:nvPr>
        </p:nvSpPr>
        <p:spPr/>
        <p:txBody>
          <a:bodyPr/>
          <a:lstStyle/>
          <a:p>
            <a:endParaRPr lang="zh-CN" altLang="zh-CN"/>
          </a:p>
        </p:txBody>
      </p:sp>
      <p:graphicFrame>
        <p:nvGraphicFramePr>
          <p:cNvPr id="70660" name="Object 6"/>
          <p:cNvGraphicFramePr>
            <a:graphicFrameLocks noChangeAspect="1"/>
          </p:cNvGraphicFramePr>
          <p:nvPr/>
        </p:nvGraphicFramePr>
        <p:xfrm>
          <a:off x="2503170" y="4377373"/>
          <a:ext cx="4368800" cy="969962"/>
        </p:xfrm>
        <a:graphic>
          <a:graphicData uri="http://schemas.openxmlformats.org/presentationml/2006/ole">
            <mc:AlternateContent xmlns:mc="http://schemas.openxmlformats.org/markup-compatibility/2006">
              <mc:Choice xmlns:v="urn:schemas-microsoft-com:vml" Requires="v">
                <p:oleObj spid="_x0000_s20483" r:id="rId3" imgW="1714500" imgH="381000" progId="Equation.3">
                  <p:embed/>
                </p:oleObj>
              </mc:Choice>
              <mc:Fallback>
                <p:oleObj r:id="rId3" imgW="1714500" imgH="381000" progId="Equation.3">
                  <p:embed/>
                  <p:pic>
                    <p:nvPicPr>
                      <p:cNvPr id="0" name="图片 3143"/>
                      <p:cNvPicPr/>
                      <p:nvPr/>
                    </p:nvPicPr>
                    <p:blipFill>
                      <a:blip r:embed="rId4"/>
                      <a:stretch>
                        <a:fillRect/>
                      </a:stretch>
                    </p:blipFill>
                    <p:spPr>
                      <a:xfrm>
                        <a:off x="2503170" y="4377373"/>
                        <a:ext cx="4368800" cy="969962"/>
                      </a:xfrm>
                      <a:prstGeom prst="rect">
                        <a:avLst/>
                      </a:prstGeom>
                      <a:noFill/>
                      <a:ln w="38100">
                        <a:noFill/>
                        <a:miter/>
                      </a:ln>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根据</a:t>
            </a:r>
            <a:r>
              <a:rPr lang="en-US" altLang="zh-CN" i="1" dirty="0">
                <a:latin typeface="Times New Roman" panose="02020603050405020304" pitchFamily="18" charset="0"/>
                <a:sym typeface="+mn-ea"/>
              </a:rPr>
              <a:t>a</a:t>
            </a:r>
            <a:r>
              <a:rPr lang="en-US" altLang="zh-CN" i="1" baseline="-25000" dirty="0">
                <a:latin typeface="Times New Roman" panose="02020603050405020304" pitchFamily="18" charset="0"/>
                <a:sym typeface="+mn-ea"/>
              </a:rPr>
              <a:t>k</a:t>
            </a:r>
            <a:r>
              <a:rPr lang="en-US" altLang="zh-CN" dirty="0">
                <a:latin typeface="Times New Roman" panose="02020603050405020304" pitchFamily="18" charset="0"/>
                <a:sym typeface="+mn-ea"/>
              </a:rPr>
              <a:t>={+1, -1, -1, +1, +1, +1}</a:t>
            </a:r>
            <a:r>
              <a:rPr lang="zh-CN" altLang="en-US" dirty="0">
                <a:latin typeface="Times New Roman" panose="02020603050405020304" pitchFamily="18" charset="0"/>
                <a:sym typeface="+mn-ea"/>
              </a:rPr>
              <a:t>，可作出附加相位路径图如图</a:t>
            </a:r>
            <a:r>
              <a:rPr lang="en-US" altLang="zh-CN" dirty="0">
                <a:latin typeface="Times New Roman" panose="02020603050405020304" pitchFamily="18" charset="0"/>
                <a:sym typeface="+mn-ea"/>
              </a:rPr>
              <a:t>4-22</a:t>
            </a:r>
            <a:r>
              <a:rPr lang="zh-CN" altLang="en-US" dirty="0">
                <a:latin typeface="Times New Roman" panose="02020603050405020304" pitchFamily="18" charset="0"/>
                <a:sym typeface="+mn-ea"/>
              </a:rPr>
              <a:t>所示。</a:t>
            </a:r>
            <a:endParaRPr lang="zh-CN" altLang="zh-CN"/>
          </a:p>
        </p:txBody>
      </p:sp>
      <p:sp>
        <p:nvSpPr>
          <p:cNvPr id="437251"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4-22 </a:t>
            </a:r>
            <a:r>
              <a:rPr lang="zh-CN" altLang="en-US" dirty="0">
                <a:latin typeface="Times New Roman" panose="02020603050405020304" pitchFamily="18" charset="0"/>
                <a:sym typeface="+mn-ea"/>
              </a:rPr>
              <a:t>附加相位路径图</a:t>
            </a:r>
            <a:endParaRPr lang="zh-CN" altLang="zh-CN"/>
          </a:p>
        </p:txBody>
      </p:sp>
      <p:pic>
        <p:nvPicPr>
          <p:cNvPr id="69635" name="Picture 8" descr="4-22"/>
          <p:cNvPicPr>
            <a:picLocks noChangeAspect="1"/>
          </p:cNvPicPr>
          <p:nvPr/>
        </p:nvPicPr>
        <p:blipFill>
          <a:blip r:embed="rId2"/>
          <a:stretch>
            <a:fillRect/>
          </a:stretch>
        </p:blipFill>
        <p:spPr>
          <a:xfrm>
            <a:off x="2083435" y="2225675"/>
            <a:ext cx="5092065" cy="3335020"/>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4.  MSK</a:t>
            </a:r>
            <a:r>
              <a:rPr lang="zh-CN" altLang="en-US" b="1" dirty="0">
                <a:latin typeface="Times New Roman" panose="02020603050405020304" pitchFamily="18" charset="0"/>
                <a:sym typeface="+mn-ea"/>
              </a:rPr>
              <a:t>信号的正交性 </a:t>
            </a:r>
            <a:r>
              <a:rPr lang="zh-CN" altLang="en-US" b="1" dirty="0">
                <a:latin typeface="Times New Roman" panose="02020603050405020304" pitchFamily="18" charset="0"/>
              </a:rPr>
              <a:t/>
            </a:r>
            <a:br>
              <a:rPr lang="zh-CN" altLang="en-US" b="1" dirty="0">
                <a:latin typeface="Times New Roman" panose="02020603050405020304" pitchFamily="18" charset="0"/>
              </a:rPr>
            </a:br>
            <a:endParaRPr lang="zh-CN" altLang="zh-CN"/>
          </a:p>
        </p:txBody>
      </p:sp>
      <p:sp>
        <p:nvSpPr>
          <p:cNvPr id="439299"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205230" y="1804670"/>
            <a:ext cx="6759575" cy="383413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endParaRPr lang="zh-CN" altLang="zh-CN"/>
          </a:p>
        </p:txBody>
      </p:sp>
      <p:sp>
        <p:nvSpPr>
          <p:cNvPr id="440323"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871220" y="807085"/>
            <a:ext cx="7069455" cy="450786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zh-CN" altLang="zh-CN"/>
              <a:t/>
            </a:r>
            <a:br>
              <a:rPr lang="zh-CN" altLang="zh-CN"/>
            </a:br>
            <a:r>
              <a:rPr lang="zh-CN" altLang="zh-CN"/>
              <a:t/>
            </a:r>
            <a:br>
              <a:rPr lang="zh-CN" altLang="zh-CN"/>
            </a:br>
            <a:r>
              <a:rPr lang="zh-CN" altLang="zh-CN"/>
              <a:t/>
            </a:r>
            <a:br>
              <a:rPr lang="zh-CN" altLang="zh-CN"/>
            </a:br>
            <a:r>
              <a:rPr lang="zh-CN" altLang="zh-CN"/>
              <a:t/>
            </a:r>
            <a:br>
              <a:rPr lang="zh-CN" altLang="zh-CN"/>
            </a:br>
            <a:r>
              <a:rPr lang="zh-CN" altLang="zh-CN"/>
              <a:t/>
            </a:r>
            <a:br>
              <a:rPr lang="zh-CN" altLang="zh-CN"/>
            </a:br>
            <a:r>
              <a:rPr lang="zh-CN" altLang="zh-CN"/>
              <a:t>　　</a:t>
            </a:r>
            <a:r>
              <a:rPr lang="en-US" altLang="zh-CN" i="1" dirty="0">
                <a:latin typeface="Times New Roman" panose="02020603050405020304" pitchFamily="18" charset="0"/>
                <a:sym typeface="+mn-ea"/>
              </a:rPr>
              <a:t> I</a:t>
            </a:r>
            <a:r>
              <a:rPr lang="en-US" altLang="zh-CN" i="1" baseline="-25000" dirty="0">
                <a:latin typeface="Times New Roman" panose="02020603050405020304" pitchFamily="18" charset="0"/>
                <a:sym typeface="+mn-ea"/>
              </a:rPr>
              <a:t>k</a:t>
            </a:r>
            <a:r>
              <a:rPr lang="en-US" altLang="zh-CN" dirty="0">
                <a:latin typeface="Times New Roman" panose="02020603050405020304" pitchFamily="18" charset="0"/>
                <a:sym typeface="+mn-ea"/>
              </a:rPr>
              <a:t> , </a:t>
            </a:r>
            <a:r>
              <a:rPr lang="en-US" altLang="zh-CN" i="1" dirty="0">
                <a:latin typeface="Times New Roman" panose="02020603050405020304" pitchFamily="18" charset="0"/>
                <a:sym typeface="+mn-ea"/>
              </a:rPr>
              <a:t>Q</a:t>
            </a:r>
            <a:r>
              <a:rPr lang="en-US" altLang="zh-CN" i="1" baseline="-25000" dirty="0">
                <a:latin typeface="Times New Roman" panose="02020603050405020304" pitchFamily="18" charset="0"/>
                <a:sym typeface="+mn-ea"/>
              </a:rPr>
              <a:t>k</a:t>
            </a:r>
            <a:r>
              <a:rPr lang="zh-CN" altLang="en-US" dirty="0">
                <a:latin typeface="Times New Roman" panose="02020603050405020304" pitchFamily="18" charset="0"/>
                <a:sym typeface="+mn-ea"/>
              </a:rPr>
              <a:t>与输入数据有关，也称为等效数据。而</a:t>
            </a:r>
            <a:r>
              <a:rPr lang="en-US" altLang="zh-CN" dirty="0">
                <a:latin typeface="Times New Roman" panose="02020603050405020304" pitchFamily="18" charset="0"/>
                <a:sym typeface="+mn-ea"/>
              </a:rPr>
              <a:t>cos(π</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/2</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为同相加权系数，</a:t>
            </a:r>
            <a:r>
              <a:rPr lang="en-US" altLang="zh-CN" dirty="0">
                <a:latin typeface="Times New Roman" panose="02020603050405020304" pitchFamily="18" charset="0"/>
                <a:sym typeface="+mn-ea"/>
              </a:rPr>
              <a:t>sin(</a:t>
            </a:r>
            <a:r>
              <a:rPr lang="en-US" altLang="zh-CN" i="1" dirty="0">
                <a:latin typeface="Times New Roman" panose="02020603050405020304" pitchFamily="18" charset="0"/>
                <a:sym typeface="+mn-ea"/>
              </a:rPr>
              <a:t>πt</a:t>
            </a:r>
            <a:r>
              <a:rPr lang="en-US" altLang="zh-CN" dirty="0">
                <a:latin typeface="Times New Roman" panose="02020603050405020304" pitchFamily="18" charset="0"/>
                <a:sym typeface="+mn-ea"/>
              </a:rPr>
              <a:t>/2</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为异相加权系数。由上式可见，</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信号是由两个正交的</a:t>
            </a:r>
            <a:r>
              <a:rPr lang="en-US" altLang="zh-CN" dirty="0">
                <a:latin typeface="Times New Roman" panose="02020603050405020304" pitchFamily="18" charset="0"/>
                <a:sym typeface="+mn-ea"/>
              </a:rPr>
              <a:t>AM</a:t>
            </a:r>
            <a:r>
              <a:rPr lang="zh-CN" altLang="en-US" dirty="0">
                <a:latin typeface="Times New Roman" panose="02020603050405020304" pitchFamily="18" charset="0"/>
                <a:sym typeface="+mn-ea"/>
              </a:rPr>
              <a:t>信号相加产生。根据两个码元在转换点上相位相等的条件，可求得相位的递归条件。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4134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830580" y="1042670"/>
            <a:ext cx="7482840" cy="150177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设</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kT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，则由相位函数可得：</a:t>
            </a:r>
            <a:endParaRPr lang="zh-CN" altLang="zh-CN"/>
          </a:p>
        </p:txBody>
      </p:sp>
      <p:sp>
        <p:nvSpPr>
          <p:cNvPr id="44237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682750" y="2003425"/>
            <a:ext cx="6381115" cy="14662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4.1.3    </a:t>
            </a:r>
            <a:r>
              <a:rPr lang="zh-CN" altLang="en-US" b="1" dirty="0">
                <a:latin typeface="Times New Roman" panose="02020603050405020304" pitchFamily="18" charset="0"/>
                <a:sym typeface="+mn-ea"/>
              </a:rPr>
              <a:t>当今蜂窝系统、</a:t>
            </a:r>
            <a:r>
              <a:rPr lang="en-US" altLang="zh-CN" b="1" dirty="0">
                <a:latin typeface="Times New Roman" panose="02020603050405020304" pitchFamily="18" charset="0"/>
                <a:sym typeface="+mn-ea"/>
              </a:rPr>
              <a:t>PCS(</a:t>
            </a:r>
            <a:r>
              <a:rPr lang="zh-CN" altLang="en-US" b="1" dirty="0">
                <a:latin typeface="Times New Roman" panose="02020603050405020304" pitchFamily="18" charset="0"/>
                <a:sym typeface="+mn-ea"/>
              </a:rPr>
              <a:t>个人通信系统</a:t>
            </a:r>
            <a:r>
              <a:rPr lang="en-US" altLang="zh-CN" b="1" dirty="0">
                <a:latin typeface="Times New Roman" panose="02020603050405020304" pitchFamily="18" charset="0"/>
                <a:sym typeface="+mn-ea"/>
              </a:rPr>
              <a:t>)</a:t>
            </a:r>
            <a:r>
              <a:rPr lang="zh-CN" altLang="en-US" b="1" dirty="0">
                <a:latin typeface="Times New Roman" panose="02020603050405020304" pitchFamily="18" charset="0"/>
                <a:sym typeface="+mn-ea"/>
              </a:rPr>
              <a:t>和无绳电话采用            	的主要调制方式 </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宋体" panose="02010600030101010101" pitchFamily="2" charset="-122"/>
              </a:rPr>
              <a:t/>
            </a:r>
            <a:br>
              <a:rPr lang="zh-CN" altLang="en-US" b="1" dirty="0">
                <a:latin typeface="宋体" panose="02010600030101010101" pitchFamily="2" charset="-122"/>
              </a:rPr>
            </a:br>
            <a:r>
              <a:rPr lang="zh-CN" altLang="en-US" b="1" dirty="0">
                <a:latin typeface="宋体" panose="02010600030101010101" pitchFamily="2" charset="-122"/>
                <a:sym typeface="+mn-ea"/>
              </a:rPr>
              <a:t>     </a:t>
            </a:r>
            <a:r>
              <a:rPr lang="zh-CN" altLang="en-US" dirty="0">
                <a:latin typeface="宋体" panose="02010600030101010101" pitchFamily="2" charset="-122"/>
                <a:sym typeface="+mn-ea"/>
              </a:rPr>
              <a:t>当今蜂窝系统、</a:t>
            </a:r>
            <a:r>
              <a:rPr lang="en-US" altLang="zh-CN" dirty="0">
                <a:latin typeface="Times New Roman" panose="02020603050405020304" pitchFamily="18" charset="0"/>
                <a:sym typeface="+mn-ea"/>
              </a:rPr>
              <a:t>PCS</a:t>
            </a:r>
            <a:r>
              <a:rPr lang="zh-CN" altLang="en-US" dirty="0">
                <a:latin typeface="宋体" panose="02010600030101010101" pitchFamily="2" charset="-122"/>
                <a:sym typeface="+mn-ea"/>
              </a:rPr>
              <a:t>和无绳电话采用的主要调制方式见表</a:t>
            </a:r>
            <a:r>
              <a:rPr lang="en-US" altLang="zh-CN" dirty="0">
                <a:latin typeface="Times New Roman" panose="02020603050405020304" pitchFamily="18" charset="0"/>
                <a:sym typeface="+mn-ea"/>
              </a:rPr>
              <a:t>4-1</a:t>
            </a:r>
            <a:r>
              <a:rPr lang="zh-CN" altLang="en-US" dirty="0">
                <a:latin typeface="宋体" panose="02010600030101010101" pitchFamily="2" charset="-122"/>
                <a:sym typeface="+mn-ea"/>
              </a:rPr>
              <a:t>。</a:t>
            </a:r>
            <a:r>
              <a:rPr lang="zh-CN" altLang="en-US" b="1" dirty="0">
                <a:latin typeface="Times New Roman" panose="02020603050405020304" pitchFamily="18" charset="0"/>
                <a:sym typeface="+mn-ea"/>
              </a:rPr>
              <a:t> </a:t>
            </a:r>
            <a:r>
              <a:rPr lang="zh-CN" altLang="en-US" b="1" dirty="0">
                <a:latin typeface="Times New Roman" panose="02020603050405020304" pitchFamily="18" charset="0"/>
              </a:rPr>
              <a:t/>
            </a:r>
            <a:br>
              <a:rPr lang="zh-CN" altLang="en-US" b="1" dirty="0">
                <a:latin typeface="Times New Roman" panose="02020603050405020304" pitchFamily="18" charset="0"/>
              </a:rPr>
            </a:br>
            <a:endParaRPr lang="zh-CN" altLang="zh-CN"/>
          </a:p>
        </p:txBody>
      </p:sp>
      <p:sp>
        <p:nvSpPr>
          <p:cNvPr id="3696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由此可以得到</a:t>
            </a:r>
            <a:r>
              <a:rPr lang="en-US" altLang="zh-CN" i="1" dirty="0">
                <a:latin typeface="Times New Roman" panose="02020603050405020304" pitchFamily="18" charset="0"/>
                <a:sym typeface="+mn-ea"/>
              </a:rPr>
              <a:t>k</a:t>
            </a:r>
            <a:r>
              <a:rPr lang="zh-CN" altLang="en-US" dirty="0">
                <a:latin typeface="Times New Roman" panose="02020603050405020304" pitchFamily="18" charset="0"/>
                <a:sym typeface="+mn-ea"/>
              </a:rPr>
              <a:t>为奇数或偶数时的有关等效数据</a:t>
            </a:r>
            <a:r>
              <a:rPr lang="en-US" altLang="zh-CN" i="1" dirty="0">
                <a:latin typeface="Times New Roman" panose="02020603050405020304" pitchFamily="18" charset="0"/>
                <a:sym typeface="+mn-ea"/>
              </a:rPr>
              <a:t>I</a:t>
            </a:r>
            <a:r>
              <a:rPr lang="en-US" altLang="zh-CN" i="1" baseline="-25000" dirty="0">
                <a:latin typeface="Times New Roman" panose="02020603050405020304" pitchFamily="18" charset="0"/>
                <a:sym typeface="+mn-ea"/>
              </a:rPr>
              <a:t>k</a:t>
            </a:r>
            <a:r>
              <a:rPr lang="en-US" altLang="zh-CN" dirty="0">
                <a:latin typeface="Times New Roman" panose="02020603050405020304" pitchFamily="18" charset="0"/>
                <a:sym typeface="+mn-ea"/>
              </a:rPr>
              <a:t> , </a:t>
            </a:r>
            <a:r>
              <a:rPr lang="en-US" altLang="zh-CN" i="1" dirty="0">
                <a:latin typeface="Times New Roman" panose="02020603050405020304" pitchFamily="18" charset="0"/>
                <a:sym typeface="+mn-ea"/>
              </a:rPr>
              <a:t>Q</a:t>
            </a:r>
            <a:r>
              <a:rPr lang="en-US" altLang="zh-CN" i="1" baseline="-25000" dirty="0">
                <a:latin typeface="Times New Roman" panose="02020603050405020304" pitchFamily="18" charset="0"/>
                <a:sym typeface="+mn-ea"/>
              </a:rPr>
              <a:t>k</a:t>
            </a:r>
            <a:r>
              <a:rPr lang="zh-CN" altLang="en-US" dirty="0">
                <a:latin typeface="Times New Roman" panose="02020603050405020304" pitchFamily="18" charset="0"/>
                <a:sym typeface="+mn-ea"/>
              </a:rPr>
              <a:t>之间的以下关系</a:t>
            </a:r>
            <a:r>
              <a:rPr lang="en-US" altLang="zh-CN" dirty="0">
                <a:latin typeface="Times New Roman" panose="02020603050405020304" pitchFamily="18" charset="0"/>
                <a:sym typeface="+mn-ea"/>
              </a:rPr>
              <a:t>:</a:t>
            </a:r>
            <a:r>
              <a:rPr lang="en-US" altLang="zh-CN" dirty="0">
                <a:latin typeface="Times New Roman" panose="02020603050405020304" pitchFamily="18" charset="0"/>
              </a:rPr>
              <a:t/>
            </a:r>
            <a:br>
              <a:rPr lang="en-US" altLang="zh-CN" dirty="0">
                <a:latin typeface="Times New Roman" panose="02020603050405020304" pitchFamily="18" charset="0"/>
              </a:rPr>
            </a:br>
            <a:r>
              <a:rPr lang="en-US" altLang="zh-CN" dirty="0">
                <a:latin typeface="Times New Roman" panose="02020603050405020304" pitchFamily="18" charset="0"/>
                <a:sym typeface="+mn-ea"/>
              </a:rPr>
              <a:t>        (1) </a:t>
            </a:r>
            <a:r>
              <a:rPr lang="zh-CN" altLang="en-US" dirty="0">
                <a:latin typeface="Times New Roman" panose="02020603050405020304" pitchFamily="18" charset="0"/>
                <a:sym typeface="+mn-ea"/>
              </a:rPr>
              <a:t>当</a:t>
            </a:r>
            <a:r>
              <a:rPr lang="en-US" altLang="zh-CN" i="1" dirty="0">
                <a:latin typeface="Times New Roman" panose="02020603050405020304" pitchFamily="18" charset="0"/>
                <a:sym typeface="+mn-ea"/>
              </a:rPr>
              <a:t>k</a:t>
            </a:r>
            <a:r>
              <a:rPr lang="zh-CN" altLang="en-US" dirty="0">
                <a:latin typeface="Times New Roman" panose="02020603050405020304" pitchFamily="18" charset="0"/>
                <a:sym typeface="+mn-ea"/>
              </a:rPr>
              <a:t>为奇数且</a:t>
            </a:r>
            <a:r>
              <a:rPr lang="en-US" altLang="zh-CN" i="1" dirty="0">
                <a:latin typeface="Times New Roman" panose="02020603050405020304" pitchFamily="18" charset="0"/>
                <a:sym typeface="+mn-ea"/>
              </a:rPr>
              <a:t>a</a:t>
            </a:r>
            <a:r>
              <a:rPr lang="en-US" altLang="zh-CN" i="1" baseline="-25000" dirty="0">
                <a:latin typeface="Times New Roman" panose="02020603050405020304" pitchFamily="18" charset="0"/>
                <a:sym typeface="+mn-ea"/>
              </a:rPr>
              <a:t>k</a:t>
            </a:r>
            <a:r>
              <a:rPr lang="zh-CN" altLang="en-US" dirty="0">
                <a:latin typeface="Times New Roman" panose="02020603050405020304" pitchFamily="18" charset="0"/>
                <a:sym typeface="+mn-ea"/>
              </a:rPr>
              <a:t>和</a:t>
            </a:r>
            <a:r>
              <a:rPr lang="en-US" altLang="zh-CN" i="1" dirty="0">
                <a:latin typeface="Times New Roman" panose="02020603050405020304" pitchFamily="18" charset="0"/>
                <a:sym typeface="+mn-ea"/>
              </a:rPr>
              <a:t>a</a:t>
            </a:r>
            <a:r>
              <a:rPr lang="en-US" altLang="zh-CN" i="1" baseline="-25000" dirty="0">
                <a:latin typeface="Times New Roman" panose="02020603050405020304" pitchFamily="18" charset="0"/>
                <a:sym typeface="+mn-ea"/>
              </a:rPr>
              <a:t>k</a:t>
            </a:r>
            <a:r>
              <a:rPr lang="en-US" altLang="zh-CN" baseline="-25000" dirty="0">
                <a:latin typeface="Times New Roman" panose="02020603050405020304" pitchFamily="18" charset="0"/>
                <a:sym typeface="+mn-ea"/>
              </a:rPr>
              <a:t>-1</a:t>
            </a:r>
            <a:r>
              <a:rPr lang="zh-CN" altLang="en-US" dirty="0">
                <a:latin typeface="Times New Roman" panose="02020603050405020304" pitchFamily="18" charset="0"/>
                <a:sym typeface="+mn-ea"/>
              </a:rPr>
              <a:t>极性相反时，</a:t>
            </a:r>
            <a:r>
              <a:rPr lang="en-US" altLang="zh-CN" i="1" dirty="0">
                <a:latin typeface="Times New Roman" panose="02020603050405020304" pitchFamily="18" charset="0"/>
                <a:sym typeface="+mn-ea"/>
              </a:rPr>
              <a:t>I</a:t>
            </a:r>
            <a:r>
              <a:rPr lang="en-US" altLang="zh-CN" dirty="0">
                <a:latin typeface="Times New Roman" panose="02020603050405020304" pitchFamily="18" charset="0"/>
                <a:sym typeface="+mn-ea"/>
              </a:rPr>
              <a:t> </a:t>
            </a:r>
            <a:r>
              <a:rPr lang="en-US" altLang="zh-CN" i="1" baseline="-25000" dirty="0">
                <a:latin typeface="Times New Roman" panose="02020603050405020304" pitchFamily="18" charset="0"/>
                <a:sym typeface="+mn-ea"/>
              </a:rPr>
              <a:t>k</a:t>
            </a:r>
            <a:r>
              <a:rPr lang="zh-CN" altLang="en-US" dirty="0">
                <a:latin typeface="Times New Roman" panose="02020603050405020304" pitchFamily="18" charset="0"/>
                <a:sym typeface="+mn-ea"/>
              </a:rPr>
              <a:t>和</a:t>
            </a:r>
            <a:r>
              <a:rPr lang="en-US" altLang="zh-CN" i="1" dirty="0">
                <a:latin typeface="Times New Roman" panose="02020603050405020304" pitchFamily="18" charset="0"/>
                <a:sym typeface="+mn-ea"/>
              </a:rPr>
              <a:t>I</a:t>
            </a:r>
            <a:r>
              <a:rPr lang="en-US" altLang="zh-CN" i="1" baseline="-25000" dirty="0">
                <a:latin typeface="Times New Roman" panose="02020603050405020304" pitchFamily="18" charset="0"/>
                <a:sym typeface="+mn-ea"/>
              </a:rPr>
              <a:t>k</a:t>
            </a:r>
            <a:r>
              <a:rPr lang="en-US" altLang="zh-CN" baseline="-25000" dirty="0">
                <a:latin typeface="Times New Roman" panose="02020603050405020304" pitchFamily="18" charset="0"/>
                <a:sym typeface="+mn-ea"/>
              </a:rPr>
              <a:t>-1</a:t>
            </a:r>
            <a:r>
              <a:rPr lang="zh-CN" altLang="en-US" dirty="0">
                <a:latin typeface="Times New Roman" panose="02020603050405020304" pitchFamily="18" charset="0"/>
                <a:sym typeface="+mn-ea"/>
              </a:rPr>
              <a:t>的极性才会不相同。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(2) </a:t>
            </a:r>
            <a:r>
              <a:rPr lang="zh-CN" altLang="en-US" dirty="0">
                <a:latin typeface="Times New Roman" panose="02020603050405020304" pitchFamily="18" charset="0"/>
                <a:sym typeface="+mn-ea"/>
              </a:rPr>
              <a:t>当</a:t>
            </a:r>
            <a:r>
              <a:rPr lang="en-US" altLang="zh-CN" i="1" dirty="0">
                <a:latin typeface="Times New Roman" panose="02020603050405020304" pitchFamily="18" charset="0"/>
                <a:sym typeface="+mn-ea"/>
              </a:rPr>
              <a:t>k</a:t>
            </a:r>
            <a:r>
              <a:rPr lang="zh-CN" altLang="en-US" dirty="0">
                <a:latin typeface="Times New Roman" panose="02020603050405020304" pitchFamily="18" charset="0"/>
                <a:sym typeface="+mn-ea"/>
              </a:rPr>
              <a:t>为偶数且</a:t>
            </a:r>
            <a:r>
              <a:rPr lang="en-US" altLang="zh-CN" i="1" dirty="0">
                <a:latin typeface="Times New Roman" panose="02020603050405020304" pitchFamily="18" charset="0"/>
                <a:sym typeface="+mn-ea"/>
              </a:rPr>
              <a:t>a</a:t>
            </a:r>
            <a:r>
              <a:rPr lang="en-US" altLang="zh-CN" i="1" baseline="-25000" dirty="0">
                <a:latin typeface="Times New Roman" panose="02020603050405020304" pitchFamily="18" charset="0"/>
                <a:sym typeface="+mn-ea"/>
              </a:rPr>
              <a:t>k</a:t>
            </a:r>
            <a:r>
              <a:rPr lang="zh-CN" altLang="en-US" dirty="0">
                <a:latin typeface="Times New Roman" panose="02020603050405020304" pitchFamily="18" charset="0"/>
                <a:sym typeface="+mn-ea"/>
              </a:rPr>
              <a:t>和</a:t>
            </a:r>
            <a:r>
              <a:rPr lang="en-US" altLang="zh-CN" i="1" dirty="0">
                <a:latin typeface="Times New Roman" panose="02020603050405020304" pitchFamily="18" charset="0"/>
                <a:sym typeface="+mn-ea"/>
              </a:rPr>
              <a:t>a</a:t>
            </a:r>
            <a:r>
              <a:rPr lang="en-US" altLang="zh-CN" i="1" baseline="-25000" dirty="0">
                <a:latin typeface="Times New Roman" panose="02020603050405020304" pitchFamily="18" charset="0"/>
                <a:sym typeface="+mn-ea"/>
              </a:rPr>
              <a:t>k</a:t>
            </a:r>
            <a:r>
              <a:rPr lang="en-US" altLang="zh-CN" baseline="-25000" dirty="0">
                <a:latin typeface="Times New Roman" panose="02020603050405020304" pitchFamily="18" charset="0"/>
                <a:sym typeface="+mn-ea"/>
              </a:rPr>
              <a:t>-1</a:t>
            </a:r>
            <a:r>
              <a:rPr lang="zh-CN" altLang="en-US" dirty="0">
                <a:latin typeface="Times New Roman" panose="02020603050405020304" pitchFamily="18" charset="0"/>
                <a:sym typeface="+mn-ea"/>
              </a:rPr>
              <a:t>极性相反时，</a:t>
            </a:r>
            <a:r>
              <a:rPr lang="en-US" altLang="zh-CN" i="1" dirty="0">
                <a:latin typeface="Times New Roman" panose="02020603050405020304" pitchFamily="18" charset="0"/>
                <a:sym typeface="+mn-ea"/>
              </a:rPr>
              <a:t>Q</a:t>
            </a:r>
            <a:r>
              <a:rPr lang="en-US" altLang="zh-CN" i="1" baseline="-25000" dirty="0">
                <a:latin typeface="Times New Roman" panose="02020603050405020304" pitchFamily="18" charset="0"/>
                <a:sym typeface="+mn-ea"/>
              </a:rPr>
              <a:t>k</a:t>
            </a:r>
            <a:r>
              <a:rPr lang="zh-CN" altLang="en-US" dirty="0">
                <a:latin typeface="Times New Roman" panose="02020603050405020304" pitchFamily="18" charset="0"/>
                <a:sym typeface="+mn-ea"/>
              </a:rPr>
              <a:t>和</a:t>
            </a:r>
            <a:r>
              <a:rPr lang="en-US" altLang="zh-CN" i="1" dirty="0">
                <a:latin typeface="Times New Roman" panose="02020603050405020304" pitchFamily="18" charset="0"/>
                <a:sym typeface="+mn-ea"/>
              </a:rPr>
              <a:t>Q</a:t>
            </a:r>
            <a:r>
              <a:rPr lang="en-US" altLang="zh-CN" i="1" baseline="-25000" dirty="0">
                <a:latin typeface="Times New Roman" panose="02020603050405020304" pitchFamily="18" charset="0"/>
                <a:sym typeface="+mn-ea"/>
              </a:rPr>
              <a:t>k</a:t>
            </a:r>
            <a:r>
              <a:rPr lang="en-US" altLang="zh-CN" baseline="-25000" dirty="0">
                <a:latin typeface="Times New Roman" panose="02020603050405020304" pitchFamily="18" charset="0"/>
                <a:sym typeface="+mn-ea"/>
              </a:rPr>
              <a:t>-1</a:t>
            </a:r>
            <a:r>
              <a:rPr lang="zh-CN" altLang="en-US" dirty="0">
                <a:latin typeface="Times New Roman" panose="02020603050405020304" pitchFamily="18" charset="0"/>
                <a:sym typeface="+mn-ea"/>
              </a:rPr>
              <a:t>的极性才会不相同。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等效数据</a:t>
            </a:r>
            <a:r>
              <a:rPr lang="en-US" altLang="zh-CN" i="1" dirty="0">
                <a:latin typeface="Times New Roman" panose="02020603050405020304" pitchFamily="18" charset="0"/>
                <a:sym typeface="+mn-ea"/>
              </a:rPr>
              <a:t>I</a:t>
            </a:r>
            <a:r>
              <a:rPr lang="en-US" altLang="zh-CN" i="1" baseline="-25000" dirty="0">
                <a:latin typeface="Times New Roman" panose="02020603050405020304" pitchFamily="18" charset="0"/>
                <a:sym typeface="+mn-ea"/>
              </a:rPr>
              <a:t>k</a:t>
            </a:r>
            <a:r>
              <a:rPr lang="en-US" altLang="zh-CN" dirty="0">
                <a:latin typeface="Times New Roman" panose="02020603050405020304" pitchFamily="18" charset="0"/>
                <a:sym typeface="+mn-ea"/>
              </a:rPr>
              <a:t> , </a:t>
            </a:r>
            <a:r>
              <a:rPr lang="en-US" altLang="zh-CN" i="1" dirty="0">
                <a:latin typeface="Times New Roman" panose="02020603050405020304" pitchFamily="18" charset="0"/>
                <a:sym typeface="+mn-ea"/>
              </a:rPr>
              <a:t>Q</a:t>
            </a:r>
            <a:r>
              <a:rPr lang="en-US" altLang="zh-CN" i="1" baseline="-25000" dirty="0">
                <a:latin typeface="Times New Roman" panose="02020603050405020304" pitchFamily="18" charset="0"/>
                <a:sym typeface="+mn-ea"/>
              </a:rPr>
              <a:t>k</a:t>
            </a:r>
            <a:r>
              <a:rPr lang="zh-CN" altLang="en-US" dirty="0">
                <a:latin typeface="Times New Roman" panose="02020603050405020304" pitchFamily="18" charset="0"/>
                <a:sym typeface="+mn-ea"/>
              </a:rPr>
              <a:t>必须经过两个</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才会改变极性，即等效数据的速率是输入数据速率的</a:t>
            </a:r>
            <a:r>
              <a:rPr lang="en-US" altLang="zh-CN" dirty="0">
                <a:latin typeface="Times New Roman" panose="02020603050405020304" pitchFamily="18" charset="0"/>
                <a:sym typeface="+mn-ea"/>
              </a:rPr>
              <a:t>1/2</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433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5.MSK</a:t>
            </a:r>
            <a:r>
              <a:rPr lang="zh-CN" altLang="en-US" b="1" dirty="0">
                <a:latin typeface="Times New Roman" panose="02020603050405020304" pitchFamily="18" charset="0"/>
                <a:sym typeface="+mn-ea"/>
              </a:rPr>
              <a:t>信号的产生</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根据式</a:t>
            </a:r>
            <a:r>
              <a:rPr lang="en-US" altLang="zh-CN" dirty="0">
                <a:latin typeface="Times New Roman" panose="02020603050405020304" pitchFamily="18" charset="0"/>
                <a:sym typeface="+mn-ea"/>
              </a:rPr>
              <a:t>(4-76)</a:t>
            </a:r>
            <a:r>
              <a:rPr lang="zh-CN" altLang="en-US" dirty="0">
                <a:latin typeface="Times New Roman" panose="02020603050405020304" pitchFamily="18" charset="0"/>
                <a:sym typeface="+mn-ea"/>
              </a:rPr>
              <a:t>的结论</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信号的产生</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可以用正交调幅合成方式来实现。调制器框图如图</a:t>
            </a:r>
            <a:r>
              <a:rPr lang="en-US" altLang="zh-CN" dirty="0">
                <a:latin typeface="Times New Roman" panose="02020603050405020304" pitchFamily="18" charset="0"/>
                <a:sym typeface="+mn-ea"/>
              </a:rPr>
              <a:t>4-23</a:t>
            </a:r>
            <a:r>
              <a:rPr lang="zh-CN" altLang="en-US" dirty="0">
                <a:latin typeface="Times New Roman" panose="02020603050405020304" pitchFamily="18" charset="0"/>
                <a:sym typeface="+mn-ea"/>
              </a:rPr>
              <a:t>所示。</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调制过程数值变化见表</a:t>
            </a:r>
            <a:r>
              <a:rPr lang="en-US" altLang="zh-CN" dirty="0">
                <a:latin typeface="Times New Roman" panose="02020603050405020304" pitchFamily="18" charset="0"/>
                <a:sym typeface="+mn-ea"/>
              </a:rPr>
              <a:t>4-4</a:t>
            </a:r>
            <a:r>
              <a:rPr lang="zh-CN" altLang="en-US" dirty="0">
                <a:latin typeface="Times New Roman" panose="02020603050405020304" pitchFamily="18" charset="0"/>
                <a:sym typeface="+mn-ea"/>
              </a:rPr>
              <a:t>，其中</a:t>
            </a:r>
            <a:r>
              <a:rPr lang="en-US" altLang="zh-CN" i="1" dirty="0">
                <a:latin typeface="Times New Roman" panose="02020603050405020304" pitchFamily="18" charset="0"/>
                <a:sym typeface="+mn-ea"/>
              </a:rPr>
              <a:t>c</a:t>
            </a:r>
            <a:r>
              <a:rPr lang="en-US" altLang="zh-CN" i="1" baseline="-25000" dirty="0">
                <a:latin typeface="Times New Roman" panose="02020603050405020304" pitchFamily="18" charset="0"/>
                <a:sym typeface="+mn-ea"/>
              </a:rPr>
              <a:t>k</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a</a:t>
            </a:r>
            <a:r>
              <a:rPr lang="en-US" altLang="zh-CN" i="1" baseline="-25000" dirty="0">
                <a:latin typeface="Times New Roman" panose="02020603050405020304" pitchFamily="18" charset="0"/>
                <a:sym typeface="+mn-ea"/>
              </a:rPr>
              <a:t>k</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c</a:t>
            </a:r>
            <a:r>
              <a:rPr lang="en-US" altLang="zh-CN" i="1" baseline="-25000" dirty="0">
                <a:latin typeface="Times New Roman" panose="02020603050405020304" pitchFamily="18" charset="0"/>
                <a:sym typeface="+mn-ea"/>
              </a:rPr>
              <a:t>k</a:t>
            </a:r>
            <a:r>
              <a:rPr lang="en-US" altLang="zh-CN" baseline="-25000" dirty="0">
                <a:latin typeface="Times New Roman" panose="02020603050405020304" pitchFamily="18" charset="0"/>
                <a:sym typeface="+mn-ea"/>
              </a:rPr>
              <a:t>-1</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444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endParaRPr lang="zh-CN" altLang="zh-CN"/>
          </a:p>
        </p:txBody>
      </p:sp>
      <p:sp>
        <p:nvSpPr>
          <p:cNvPr id="445443" name="Rectangle 3"/>
          <p:cNvSpPr>
            <a:spLocks noGrp="1" noChangeArrowheads="1"/>
          </p:cNvSpPr>
          <p:nvPr>
            <p:ph type="body" idx="1"/>
          </p:nvPr>
        </p:nvSpPr>
        <p:spPr/>
        <p:txBody>
          <a:bodyPr/>
          <a:lstStyle/>
          <a:p>
            <a:r>
              <a:rPr lang="zh-CN" altLang="en-US" dirty="0">
                <a:latin typeface="宋体" panose="02010600030101010101" pitchFamily="2" charset="-122"/>
                <a:sym typeface="+mn-ea"/>
              </a:rPr>
              <a:t>图</a:t>
            </a:r>
            <a:r>
              <a:rPr lang="en-US" altLang="zh-CN" dirty="0">
                <a:latin typeface="Times New Roman" panose="02020603050405020304" pitchFamily="18" charset="0"/>
                <a:sym typeface="+mn-ea"/>
              </a:rPr>
              <a:t>4-23</a:t>
            </a: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MSK</a:t>
            </a:r>
            <a:r>
              <a:rPr lang="zh-CN" altLang="en-US" dirty="0">
                <a:latin typeface="宋体" panose="02010600030101010101" pitchFamily="2" charset="-122"/>
                <a:sym typeface="+mn-ea"/>
              </a:rPr>
              <a:t>调制器</a:t>
            </a:r>
            <a:endParaRPr lang="zh-CN" altLang="zh-CN"/>
          </a:p>
        </p:txBody>
      </p:sp>
      <p:pic>
        <p:nvPicPr>
          <p:cNvPr id="76803" name="Picture 5" descr="4-23"/>
          <p:cNvPicPr>
            <a:picLocks noChangeAspect="1"/>
          </p:cNvPicPr>
          <p:nvPr/>
        </p:nvPicPr>
        <p:blipFill>
          <a:blip r:embed="rId2"/>
          <a:stretch>
            <a:fillRect/>
          </a:stretch>
        </p:blipFill>
        <p:spPr>
          <a:xfrm>
            <a:off x="1714500" y="2281238"/>
            <a:ext cx="5715000" cy="2295525"/>
          </a:xfrm>
          <a:prstGeom prst="rect">
            <a:avLst/>
          </a:prstGeom>
          <a:noFill/>
          <a:ln w="9525">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endParaRPr lang="zh-CN" altLang="zh-CN"/>
          </a:p>
        </p:txBody>
      </p:sp>
      <p:sp>
        <p:nvSpPr>
          <p:cNvPr id="446467" name="Rectangle 3"/>
          <p:cNvSpPr>
            <a:spLocks noGrp="1" noChangeArrowheads="1"/>
          </p:cNvSpPr>
          <p:nvPr>
            <p:ph type="body" idx="1"/>
          </p:nvPr>
        </p:nvSpPr>
        <p:spPr/>
        <p:txBody>
          <a:bodyPr/>
          <a:lstStyle/>
          <a:p>
            <a:endParaRPr lang="zh-CN" altLang="zh-CN"/>
          </a:p>
        </p:txBody>
      </p:sp>
      <p:graphicFrame>
        <p:nvGraphicFramePr>
          <p:cNvPr id="77826" name="Object 6"/>
          <p:cNvGraphicFramePr>
            <a:graphicFrameLocks noChangeAspect="1"/>
          </p:cNvGraphicFramePr>
          <p:nvPr/>
        </p:nvGraphicFramePr>
        <p:xfrm>
          <a:off x="920750" y="1607185"/>
          <a:ext cx="7416800" cy="3260090"/>
        </p:xfrm>
        <a:graphic>
          <a:graphicData uri="http://schemas.openxmlformats.org/presentationml/2006/ole">
            <mc:AlternateContent xmlns:mc="http://schemas.openxmlformats.org/markup-compatibility/2006">
              <mc:Choice xmlns:v="urn:schemas-microsoft-com:vml" Requires="v">
                <p:oleObj spid="_x0000_s21507" r:id="rId3" imgW="28837890" imgH="12673965" progId="Photoshop.Image.6">
                  <p:embed/>
                </p:oleObj>
              </mc:Choice>
              <mc:Fallback>
                <p:oleObj r:id="rId3" imgW="28837890" imgH="12673965" progId="Photoshop.Image.6">
                  <p:embed/>
                  <p:pic>
                    <p:nvPicPr>
                      <p:cNvPr id="0" name="图片 3153"/>
                      <p:cNvPicPr/>
                      <p:nvPr/>
                    </p:nvPicPr>
                    <p:blipFill>
                      <a:blip r:embed="rId4"/>
                      <a:stretch>
                        <a:fillRect/>
                      </a:stretch>
                    </p:blipFill>
                    <p:spPr>
                      <a:xfrm>
                        <a:off x="920750" y="1607185"/>
                        <a:ext cx="7416800" cy="3260090"/>
                      </a:xfrm>
                      <a:prstGeom prst="rect">
                        <a:avLst/>
                      </a:prstGeom>
                      <a:noFill/>
                      <a:ln w="38100">
                        <a:noFill/>
                        <a:miter/>
                      </a:ln>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对于</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信号的产生</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其电路形式不是惟一的</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但均必须具有</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信号的基本特点。即</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t>
            </a:r>
            <a:r>
              <a:rPr lang="zh-CN" altLang="en-US" dirty="0">
                <a:latin typeface="Times New Roman" panose="02020603050405020304" pitchFamily="18" charset="0"/>
                <a:sym typeface="+mn-ea"/>
              </a:rPr>
              <a:t>    ① 恒包络</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频偏为</a:t>
            </a:r>
            <a:r>
              <a:rPr lang="en-US" altLang="zh-CN" dirty="0">
                <a:latin typeface="Times New Roman" panose="02020603050405020304" pitchFamily="18" charset="0"/>
                <a:sym typeface="+mn-ea"/>
              </a:rPr>
              <a:t>±1/4</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调制指数</a:t>
            </a:r>
            <a:r>
              <a:rPr lang="en-US" altLang="zh-CN" i="1" dirty="0">
                <a:latin typeface="Times New Roman" panose="02020603050405020304" pitchFamily="18" charset="0"/>
                <a:sym typeface="+mn-ea"/>
              </a:rPr>
              <a:t>h</a:t>
            </a:r>
            <a:r>
              <a:rPr lang="en-US" altLang="zh-CN" dirty="0">
                <a:latin typeface="Times New Roman" panose="02020603050405020304" pitchFamily="18" charset="0"/>
                <a:sym typeface="+mn-ea"/>
              </a:rPr>
              <a:t>=1/2;  ;</a:t>
            </a:r>
            <a:r>
              <a:rPr lang="en-US" altLang="zh-CN" dirty="0">
                <a:latin typeface="Times New Roman" panose="02020603050405020304" pitchFamily="18" charset="0"/>
              </a:rPr>
              <a:t/>
            </a:r>
            <a:br>
              <a:rPr lang="en-US" altLang="zh-CN" dirty="0">
                <a:latin typeface="Times New Roman" panose="02020603050405020304" pitchFamily="18" charset="0"/>
              </a:rPr>
            </a:br>
            <a:r>
              <a:rPr lang="en-US" altLang="zh-CN" dirty="0">
                <a:latin typeface="Times New Roman" panose="02020603050405020304" pitchFamily="18" charset="0"/>
                <a:sym typeface="+mn-ea"/>
              </a:rPr>
              <a:t>        ② </a:t>
            </a:r>
            <a:r>
              <a:rPr lang="zh-CN" altLang="en-US" dirty="0">
                <a:latin typeface="Times New Roman" panose="02020603050405020304" pitchFamily="18" charset="0"/>
                <a:sym typeface="+mn-ea"/>
              </a:rPr>
              <a:t>附加相位在一个码元时间的线性变化</a:t>
            </a:r>
            <a:r>
              <a:rPr lang="en-US" altLang="zh-CN" dirty="0">
                <a:latin typeface="Times New Roman" panose="02020603050405020304" pitchFamily="18" charset="0"/>
                <a:sym typeface="+mn-ea"/>
              </a:rPr>
              <a:t>±π/2, </a:t>
            </a:r>
            <a:r>
              <a:rPr lang="zh-CN" altLang="en-US" dirty="0">
                <a:latin typeface="Times New Roman" panose="02020603050405020304" pitchFamily="18" charset="0"/>
                <a:sym typeface="+mn-ea"/>
              </a:rPr>
              <a:t>相邻码元转换时刻的相位连续</a:t>
            </a:r>
            <a:r>
              <a:rPr lang="en-US" altLang="zh-CN" dirty="0">
                <a:latin typeface="Times New Roman" panose="02020603050405020304" pitchFamily="18" charset="0"/>
                <a:sym typeface="+mn-ea"/>
              </a:rPr>
              <a:t>;  ;</a:t>
            </a:r>
            <a:r>
              <a:rPr lang="en-US" altLang="zh-CN" dirty="0">
                <a:latin typeface="Times New Roman" panose="02020603050405020304" pitchFamily="18" charset="0"/>
              </a:rPr>
              <a:t/>
            </a:r>
            <a:br>
              <a:rPr lang="en-US" altLang="zh-CN" dirty="0">
                <a:latin typeface="Times New Roman" panose="02020603050405020304" pitchFamily="18" charset="0"/>
              </a:rPr>
            </a:br>
            <a:r>
              <a:rPr lang="en-US" altLang="zh-CN" dirty="0">
                <a:latin typeface="Times New Roman" panose="02020603050405020304" pitchFamily="18" charset="0"/>
                <a:sym typeface="+mn-ea"/>
              </a:rPr>
              <a:t>        ③ </a:t>
            </a:r>
            <a:r>
              <a:rPr lang="zh-CN" altLang="en-US" dirty="0">
                <a:latin typeface="Times New Roman" panose="02020603050405020304" pitchFamily="18" charset="0"/>
                <a:sym typeface="+mn-ea"/>
              </a:rPr>
              <a:t>一个码元时间是</a:t>
            </a:r>
            <a:r>
              <a:rPr lang="en-US" altLang="zh-CN" dirty="0">
                <a:latin typeface="Times New Roman" panose="02020603050405020304" pitchFamily="18" charset="0"/>
                <a:sym typeface="+mn-ea"/>
              </a:rPr>
              <a:t>1/4</a:t>
            </a:r>
            <a:r>
              <a:rPr lang="zh-CN" altLang="en-US" dirty="0">
                <a:latin typeface="Times New Roman" panose="02020603050405020304" pitchFamily="18" charset="0"/>
                <a:sym typeface="+mn-ea"/>
              </a:rPr>
              <a:t>个载波周期的整数倍。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474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endParaRPr lang="zh-CN" altLang="zh-CN"/>
          </a:p>
        </p:txBody>
      </p:sp>
      <p:sp>
        <p:nvSpPr>
          <p:cNvPr id="448515"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4-24  MSK</a:t>
            </a:r>
            <a:r>
              <a:rPr lang="zh-CN" altLang="en-US" dirty="0">
                <a:latin typeface="Times New Roman" panose="02020603050405020304" pitchFamily="18" charset="0"/>
                <a:sym typeface="+mn-ea"/>
              </a:rPr>
              <a:t>调制器</a:t>
            </a:r>
            <a:endParaRPr lang="zh-CN" altLang="zh-CN"/>
          </a:p>
        </p:txBody>
      </p:sp>
      <p:pic>
        <p:nvPicPr>
          <p:cNvPr id="79875" name="Picture 1029" descr="4-24"/>
          <p:cNvPicPr>
            <a:picLocks noChangeAspect="1"/>
          </p:cNvPicPr>
          <p:nvPr/>
        </p:nvPicPr>
        <p:blipFill>
          <a:blip r:embed="rId2"/>
          <a:stretch>
            <a:fillRect/>
          </a:stretch>
        </p:blipFill>
        <p:spPr>
          <a:xfrm>
            <a:off x="1714500" y="2224088"/>
            <a:ext cx="5715000" cy="2409825"/>
          </a:xfrm>
          <a:prstGeom prst="rect">
            <a:avLst/>
          </a:prstGeom>
          <a:noFill/>
          <a:ln w="9525">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6.  MSK</a:t>
            </a:r>
            <a:r>
              <a:rPr lang="zh-CN" altLang="en-US" b="1" dirty="0">
                <a:latin typeface="Times New Roman" panose="02020603050405020304" pitchFamily="18" charset="0"/>
                <a:sym typeface="+mn-ea"/>
              </a:rPr>
              <a:t>信号的解调 </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rPr>
              <a:t>　　</a:t>
            </a:r>
            <a:r>
              <a:rPr lang="en-US" altLang="zh-CN" dirty="0">
                <a:latin typeface="Times New Roman" panose="02020603050405020304" pitchFamily="18" charset="0"/>
                <a:sym typeface="+mn-ea"/>
              </a:rPr>
              <a:t>1) </a:t>
            </a:r>
            <a:r>
              <a:rPr lang="zh-CN" altLang="en-US" dirty="0">
                <a:latin typeface="Times New Roman" panose="02020603050405020304" pitchFamily="18" charset="0"/>
                <a:sym typeface="+mn-ea"/>
              </a:rPr>
              <a:t>平方环解调电路</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宋体" panose="02010600030101010101" pitchFamily="2" charset="-122"/>
                <a:sym typeface="+mn-ea"/>
              </a:rPr>
              <a:t>平方环提取相干载波的电路框图如图</a:t>
            </a:r>
            <a:r>
              <a:rPr lang="en-US" altLang="zh-CN" dirty="0">
                <a:latin typeface="Times New Roman" panose="02020603050405020304" pitchFamily="18" charset="0"/>
                <a:sym typeface="+mn-ea"/>
              </a:rPr>
              <a:t>4-25</a:t>
            </a:r>
            <a:r>
              <a:rPr lang="zh-CN" altLang="en-US" dirty="0">
                <a:latin typeface="宋体" panose="02010600030101010101" pitchFamily="2" charset="-122"/>
                <a:sym typeface="+mn-ea"/>
              </a:rPr>
              <a:t>所示。</a:t>
            </a:r>
            <a:r>
              <a:rPr lang="zh-CN" altLang="en-US" dirty="0">
                <a:latin typeface="Times New Roman" panose="02020603050405020304" pitchFamily="18" charset="0"/>
                <a:sym typeface="+mn-ea"/>
              </a:rPr>
              <a:t> </a:t>
            </a:r>
            <a:endParaRPr lang="zh-CN" altLang="zh-CN"/>
          </a:p>
        </p:txBody>
      </p:sp>
      <p:sp>
        <p:nvSpPr>
          <p:cNvPr id="4495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endParaRPr lang="zh-CN" altLang="zh-CN"/>
          </a:p>
        </p:txBody>
      </p:sp>
      <p:sp>
        <p:nvSpPr>
          <p:cNvPr id="450563"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4-25 </a:t>
            </a:r>
            <a:r>
              <a:rPr lang="zh-CN" altLang="en-US" dirty="0">
                <a:latin typeface="Times New Roman" panose="02020603050405020304" pitchFamily="18" charset="0"/>
                <a:sym typeface="+mn-ea"/>
              </a:rPr>
              <a:t>平方环提取载波电路</a:t>
            </a:r>
            <a:endParaRPr lang="zh-CN" altLang="zh-CN"/>
          </a:p>
        </p:txBody>
      </p:sp>
      <p:pic>
        <p:nvPicPr>
          <p:cNvPr id="81923" name="Picture 5" descr="4-25"/>
          <p:cNvPicPr>
            <a:picLocks noChangeAspect="1"/>
          </p:cNvPicPr>
          <p:nvPr/>
        </p:nvPicPr>
        <p:blipFill>
          <a:blip r:embed="rId2"/>
          <a:stretch>
            <a:fillRect/>
          </a:stretch>
        </p:blipFill>
        <p:spPr>
          <a:xfrm>
            <a:off x="827088" y="1700213"/>
            <a:ext cx="7416800" cy="3251200"/>
          </a:xfrm>
          <a:prstGeom prst="rect">
            <a:avLst/>
          </a:prstGeom>
          <a:noFill/>
          <a:ln w="9525">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a:t>
            </a:r>
            <a:r>
              <a:rPr lang="zh-CN" altLang="en-US" dirty="0">
                <a:latin typeface="Times New Roman" panose="02020603050405020304" pitchFamily="18" charset="0"/>
                <a:sym typeface="+mn-ea"/>
              </a:rPr>
              <a:t>由于</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是</a:t>
            </a:r>
            <a:r>
              <a:rPr lang="en-US" altLang="zh-CN" i="1" dirty="0">
                <a:latin typeface="Times New Roman" panose="02020603050405020304" pitchFamily="18" charset="0"/>
                <a:sym typeface="+mn-ea"/>
              </a:rPr>
              <a:t>h</a:t>
            </a:r>
            <a:r>
              <a:rPr lang="en-US" altLang="zh-CN" dirty="0">
                <a:latin typeface="Times New Roman" panose="02020603050405020304" pitchFamily="18" charset="0"/>
                <a:sym typeface="+mn-ea"/>
              </a:rPr>
              <a:t>=0.5</a:t>
            </a:r>
            <a:r>
              <a:rPr lang="zh-CN" altLang="en-US" dirty="0">
                <a:latin typeface="Times New Roman" panose="02020603050405020304" pitchFamily="18" charset="0"/>
                <a:sym typeface="+mn-ea"/>
              </a:rPr>
              <a:t>的连续相位</a:t>
            </a:r>
            <a:r>
              <a:rPr lang="en-US" altLang="zh-CN" dirty="0">
                <a:latin typeface="Times New Roman" panose="02020603050405020304" pitchFamily="18" charset="0"/>
                <a:sym typeface="+mn-ea"/>
              </a:rPr>
              <a:t>FSK</a:t>
            </a:r>
            <a:r>
              <a:rPr lang="zh-CN" altLang="en-US" dirty="0">
                <a:latin typeface="Times New Roman" panose="02020603050405020304" pitchFamily="18" charset="0"/>
                <a:sym typeface="+mn-ea"/>
              </a:rPr>
              <a:t>信号</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它的频谱图只有连续谱</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而无离散谱。</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信号经平方后，调制指数</a:t>
            </a:r>
            <a:r>
              <a:rPr lang="en-US" altLang="zh-CN" i="1" dirty="0">
                <a:latin typeface="Times New Roman" panose="02020603050405020304" pitchFamily="18" charset="0"/>
                <a:sym typeface="+mn-ea"/>
              </a:rPr>
              <a:t>h</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。此时信号在</a:t>
            </a:r>
            <a:r>
              <a:rPr lang="en-US" altLang="zh-CN" dirty="0">
                <a:latin typeface="Times New Roman" panose="02020603050405020304" pitchFamily="18" charset="0"/>
                <a:sym typeface="+mn-ea"/>
              </a:rPr>
              <a:t>±1/2</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处有两条谱线，如图</a:t>
            </a:r>
            <a:r>
              <a:rPr lang="en-US" altLang="zh-CN" dirty="0">
                <a:latin typeface="Times New Roman" panose="02020603050405020304" pitchFamily="18" charset="0"/>
                <a:sym typeface="+mn-ea"/>
              </a:rPr>
              <a:t>4-26</a:t>
            </a:r>
            <a:r>
              <a:rPr lang="zh-CN" altLang="en-US" dirty="0">
                <a:latin typeface="Times New Roman" panose="02020603050405020304" pitchFamily="18" charset="0"/>
                <a:sym typeface="+mn-ea"/>
              </a:rPr>
              <a:t>所示。由此可以分别采用两个锁相环滤波器提取</a:t>
            </a:r>
            <a:r>
              <a:rPr lang="en-US" altLang="zh-CN" dirty="0">
                <a:latin typeface="Times New Roman" panose="02020603050405020304" pitchFamily="18" charset="0"/>
                <a:sym typeface="+mn-ea"/>
              </a:rPr>
              <a:t>2</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2</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m</a:t>
            </a:r>
            <a:r>
              <a:rPr lang="zh-CN" altLang="en-US" dirty="0">
                <a:latin typeface="Times New Roman" panose="02020603050405020304" pitchFamily="18" charset="0"/>
                <a:sym typeface="+mn-ea"/>
              </a:rPr>
              <a:t>频率，由于载频</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c</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s</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m</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时钟频率为</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R</a:t>
            </a:r>
            <a:r>
              <a:rPr lang="en-US" altLang="zh-CN" dirty="0">
                <a:latin typeface="Times New Roman" panose="02020603050405020304" pitchFamily="18" charset="0"/>
                <a:sym typeface="+mn-ea"/>
              </a:rPr>
              <a:t>=2</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m</a:t>
            </a:r>
            <a:r>
              <a:rPr lang="en-US" altLang="zh-CN" dirty="0">
                <a:latin typeface="Times New Roman" panose="02020603050405020304" pitchFamily="18" charset="0"/>
                <a:sym typeface="+mn-ea"/>
              </a:rPr>
              <a:t>-2</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。为了得到</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c</a:t>
            </a:r>
            <a:r>
              <a:rPr lang="zh-CN" altLang="en-US" dirty="0">
                <a:latin typeface="Times New Roman" panose="02020603050405020304" pitchFamily="18" charset="0"/>
                <a:sym typeface="+mn-ea"/>
              </a:rPr>
              <a:t>和</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R</a:t>
            </a:r>
            <a:r>
              <a:rPr lang="zh-CN" altLang="en-US" dirty="0">
                <a:latin typeface="Times New Roman" panose="02020603050405020304" pitchFamily="18" charset="0"/>
                <a:sym typeface="+mn-ea"/>
              </a:rPr>
              <a:t>，将</a:t>
            </a:r>
            <a:r>
              <a:rPr lang="en-US" altLang="zh-CN" dirty="0">
                <a:latin typeface="Times New Roman" panose="02020603050405020304" pitchFamily="18" charset="0"/>
                <a:sym typeface="+mn-ea"/>
              </a:rPr>
              <a:t>2</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2</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m</a:t>
            </a:r>
            <a:r>
              <a:rPr lang="zh-CN" altLang="en-US" dirty="0">
                <a:latin typeface="Times New Roman" panose="02020603050405020304" pitchFamily="18" charset="0"/>
                <a:sym typeface="+mn-ea"/>
              </a:rPr>
              <a:t>相乘后，取其差频再经滤波，可得时钟频率</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R</a:t>
            </a:r>
            <a:r>
              <a:rPr lang="en-US" altLang="zh-CN" dirty="0">
                <a:latin typeface="Times New Roman" panose="02020603050405020304" pitchFamily="18" charset="0"/>
                <a:sym typeface="+mn-ea"/>
              </a:rPr>
              <a:t>=1/</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，经脉冲形成后得到速率为</a:t>
            </a:r>
            <a:r>
              <a:rPr lang="en-US" altLang="zh-CN" i="1" dirty="0">
                <a:latin typeface="Times New Roman" panose="02020603050405020304" pitchFamily="18" charset="0"/>
                <a:sym typeface="+mn-ea"/>
              </a:rPr>
              <a:t>r</a:t>
            </a:r>
            <a:r>
              <a:rPr lang="en-US" altLang="zh-CN" baseline="-25000" dirty="0">
                <a:latin typeface="Times New Roman" panose="02020603050405020304" pitchFamily="18" charset="0"/>
                <a:sym typeface="+mn-ea"/>
              </a:rPr>
              <a:t>b</a:t>
            </a:r>
            <a:r>
              <a:rPr lang="en-US" altLang="zh-CN" dirty="0">
                <a:latin typeface="Times New Roman" panose="02020603050405020304" pitchFamily="18" charset="0"/>
                <a:sym typeface="+mn-ea"/>
              </a:rPr>
              <a:t>=1/</a:t>
            </a:r>
            <a:r>
              <a:rPr lang="en-US" altLang="zh-CN" i="1" dirty="0">
                <a:latin typeface="Times New Roman" panose="02020603050405020304" pitchFamily="18" charset="0"/>
                <a:sym typeface="+mn-ea"/>
              </a:rPr>
              <a:t>T</a:t>
            </a:r>
            <a:r>
              <a:rPr lang="en-US" altLang="zh-CN" baseline="-25000" dirty="0">
                <a:latin typeface="Times New Roman" panose="02020603050405020304" pitchFamily="18" charset="0"/>
                <a:sym typeface="+mn-ea"/>
              </a:rPr>
              <a:t>b</a:t>
            </a:r>
            <a:r>
              <a:rPr lang="zh-CN" altLang="en-US" dirty="0">
                <a:latin typeface="Times New Roman" panose="02020603050405020304" pitchFamily="18" charset="0"/>
                <a:sym typeface="+mn-ea"/>
              </a:rPr>
              <a:t>的时钟。另外，将</a:t>
            </a:r>
            <a:r>
              <a:rPr lang="en-US" altLang="zh-CN" dirty="0">
                <a:latin typeface="Times New Roman" panose="02020603050405020304" pitchFamily="18" charset="0"/>
                <a:sym typeface="+mn-ea"/>
              </a:rPr>
              <a:t>2f</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2</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m</a:t>
            </a:r>
            <a:r>
              <a:rPr lang="zh-CN" altLang="en-US" dirty="0">
                <a:latin typeface="Times New Roman" panose="02020603050405020304" pitchFamily="18" charset="0"/>
                <a:sym typeface="+mn-ea"/>
              </a:rPr>
              <a:t>分别二分频后，并将这两个频率相加减可以得到相干载波</a:t>
            </a:r>
            <a:r>
              <a:rPr lang="en-US" altLang="zh-CN" i="1" dirty="0">
                <a:latin typeface="Times New Roman" panose="02020603050405020304" pitchFamily="18" charset="0"/>
                <a:sym typeface="+mn-ea"/>
              </a:rPr>
              <a:t>R</a:t>
            </a:r>
            <a:r>
              <a:rPr lang="en-US" altLang="zh-CN" baseline="-25000" dirty="0">
                <a:latin typeface="Times New Roman" panose="02020603050405020304" pitchFamily="18" charset="0"/>
                <a:sym typeface="+mn-ea"/>
              </a:rPr>
              <a:t>I</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和</a:t>
            </a:r>
            <a:r>
              <a:rPr lang="en-US" altLang="zh-CN" i="1" dirty="0">
                <a:latin typeface="Times New Roman" panose="02020603050405020304" pitchFamily="18" charset="0"/>
                <a:sym typeface="+mn-ea"/>
              </a:rPr>
              <a:t>R</a:t>
            </a:r>
            <a:r>
              <a:rPr lang="en-US" altLang="zh-CN" baseline="-25000" dirty="0">
                <a:latin typeface="Times New Roman" panose="02020603050405020304" pitchFamily="18" charset="0"/>
                <a:sym typeface="+mn-ea"/>
              </a:rPr>
              <a:t>Q</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，因为二进制</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信号</a:t>
            </a:r>
            <a:endParaRPr lang="zh-CN" altLang="zh-CN"/>
          </a:p>
        </p:txBody>
      </p:sp>
      <p:sp>
        <p:nvSpPr>
          <p:cNvPr id="451587" name="Rectangle 3"/>
          <p:cNvSpPr>
            <a:spLocks noGrp="1" noChangeArrowheads="1"/>
          </p:cNvSpPr>
          <p:nvPr>
            <p:ph type="body" idx="1"/>
          </p:nvPr>
        </p:nvSpPr>
        <p:spPr/>
        <p:txBody>
          <a:bodyPr/>
          <a:lstStyle/>
          <a:p>
            <a:endParaRPr lang="zh-CN" altLang="zh-CN"/>
          </a:p>
        </p:txBody>
      </p:sp>
      <p:graphicFrame>
        <p:nvGraphicFramePr>
          <p:cNvPr id="82947" name="Object 1027"/>
          <p:cNvGraphicFramePr>
            <a:graphicFrameLocks noChangeAspect="1"/>
          </p:cNvGraphicFramePr>
          <p:nvPr/>
        </p:nvGraphicFramePr>
        <p:xfrm>
          <a:off x="1449070" y="5025390"/>
          <a:ext cx="5426075" cy="918210"/>
        </p:xfrm>
        <a:graphic>
          <a:graphicData uri="http://schemas.openxmlformats.org/presentationml/2006/ole">
            <mc:AlternateContent xmlns:mc="http://schemas.openxmlformats.org/markup-compatibility/2006">
              <mc:Choice xmlns:v="urn:schemas-microsoft-com:vml" Requires="v">
                <p:oleObj spid="_x0000_s22531" r:id="rId3" imgW="2552700" imgH="431800" progId="Equation.3">
                  <p:embed/>
                </p:oleObj>
              </mc:Choice>
              <mc:Fallback>
                <p:oleObj r:id="rId3" imgW="2552700" imgH="431800" progId="Equation.3">
                  <p:embed/>
                  <p:pic>
                    <p:nvPicPr>
                      <p:cNvPr id="0" name="图片 3154"/>
                      <p:cNvPicPr/>
                      <p:nvPr/>
                    </p:nvPicPr>
                    <p:blipFill>
                      <a:blip r:embed="rId4"/>
                      <a:stretch>
                        <a:fillRect/>
                      </a:stretch>
                    </p:blipFill>
                    <p:spPr>
                      <a:xfrm>
                        <a:off x="1449070" y="5025390"/>
                        <a:ext cx="5426075" cy="918210"/>
                      </a:xfrm>
                      <a:prstGeom prst="rect">
                        <a:avLst/>
                      </a:prstGeom>
                      <a:noFill/>
                      <a:ln w="38100">
                        <a:noFill/>
                        <a:miter/>
                      </a:ln>
                    </p:spPr>
                  </p:pic>
                </p:oleObj>
              </mc:Fallback>
            </mc:AlternateContent>
          </a:graphicData>
        </a:graphic>
      </p:graphicFrame>
      <p:sp>
        <p:nvSpPr>
          <p:cNvPr id="82948" name="Text Box 1028"/>
          <p:cNvSpPr txBox="1"/>
          <p:nvPr/>
        </p:nvSpPr>
        <p:spPr>
          <a:xfrm>
            <a:off x="7834630" y="5276215"/>
            <a:ext cx="9461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(4-80)</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endParaRPr lang="zh-CN" altLang="zh-CN"/>
          </a:p>
        </p:txBody>
      </p:sp>
      <p:sp>
        <p:nvSpPr>
          <p:cNvPr id="452611"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 </a:t>
            </a:r>
            <a:r>
              <a:rPr lang="en-US" altLang="zh-CN" dirty="0">
                <a:latin typeface="Times New Roman" panose="02020603050405020304" pitchFamily="18" charset="0"/>
                <a:sym typeface="+mn-ea"/>
              </a:rPr>
              <a:t>4-26  </a:t>
            </a:r>
            <a:r>
              <a:rPr lang="en-US" altLang="zh-CN" i="1" dirty="0">
                <a:latin typeface="Times New Roman" panose="02020603050405020304" pitchFamily="18" charset="0"/>
                <a:sym typeface="+mn-ea"/>
              </a:rPr>
              <a:t>h</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时相位连续的</a:t>
            </a:r>
            <a:r>
              <a:rPr lang="en-US" altLang="zh-CN" dirty="0">
                <a:latin typeface="Times New Roman" panose="02020603050405020304" pitchFamily="18" charset="0"/>
                <a:sym typeface="+mn-ea"/>
              </a:rPr>
              <a:t>FSK</a:t>
            </a:r>
            <a:r>
              <a:rPr lang="zh-CN" altLang="en-US" dirty="0">
                <a:latin typeface="Times New Roman" panose="02020603050405020304" pitchFamily="18" charset="0"/>
                <a:sym typeface="+mn-ea"/>
              </a:rPr>
              <a:t>谱图</a:t>
            </a:r>
            <a:endParaRPr lang="zh-CN" altLang="zh-CN"/>
          </a:p>
        </p:txBody>
      </p:sp>
      <p:pic>
        <p:nvPicPr>
          <p:cNvPr id="83971" name="Picture 8" descr="4-26"/>
          <p:cNvPicPr>
            <a:picLocks noChangeAspect="1"/>
          </p:cNvPicPr>
          <p:nvPr/>
        </p:nvPicPr>
        <p:blipFill>
          <a:blip r:embed="rId2"/>
          <a:stretch>
            <a:fillRect/>
          </a:stretch>
        </p:blipFill>
        <p:spPr>
          <a:xfrm>
            <a:off x="1714500" y="1989138"/>
            <a:ext cx="5715000" cy="282892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endParaRPr lang="zh-CN" altLang="zh-CN"/>
          </a:p>
        </p:txBody>
      </p:sp>
      <p:sp>
        <p:nvSpPr>
          <p:cNvPr id="370691" name="Rectangle 3"/>
          <p:cNvSpPr>
            <a:spLocks noGrp="1" noChangeArrowheads="1"/>
          </p:cNvSpPr>
          <p:nvPr>
            <p:ph type="body" idx="1"/>
          </p:nvPr>
        </p:nvSpPr>
        <p:spPr/>
        <p:txBody>
          <a:bodyPr/>
          <a:lstStyle/>
          <a:p>
            <a:endParaRPr lang="zh-CN" altLang="zh-CN"/>
          </a:p>
        </p:txBody>
      </p:sp>
      <p:graphicFrame>
        <p:nvGraphicFramePr>
          <p:cNvPr id="8196" name="Object 1029"/>
          <p:cNvGraphicFramePr>
            <a:graphicFrameLocks noChangeAspect="1"/>
          </p:cNvGraphicFramePr>
          <p:nvPr/>
        </p:nvGraphicFramePr>
        <p:xfrm>
          <a:off x="1894840" y="1139190"/>
          <a:ext cx="6125845" cy="5260975"/>
        </p:xfrm>
        <a:graphic>
          <a:graphicData uri="http://schemas.openxmlformats.org/presentationml/2006/ole">
            <mc:AlternateContent xmlns:mc="http://schemas.openxmlformats.org/markup-compatibility/2006">
              <mc:Choice xmlns:v="urn:schemas-microsoft-com:vml" Requires="v">
                <p:oleObj spid="_x0000_s5123" r:id="rId3" imgW="33714690" imgH="28956000" progId="Photoshop.Image.6">
                  <p:embed/>
                </p:oleObj>
              </mc:Choice>
              <mc:Fallback>
                <p:oleObj r:id="rId3" imgW="33714690" imgH="28956000" progId="Photoshop.Image.6">
                  <p:embed/>
                  <p:pic>
                    <p:nvPicPr>
                      <p:cNvPr id="0" name="图片 3081"/>
                      <p:cNvPicPr/>
                      <p:nvPr/>
                    </p:nvPicPr>
                    <p:blipFill>
                      <a:blip r:embed="rId4"/>
                      <a:stretch>
                        <a:fillRect/>
                      </a:stretch>
                    </p:blipFill>
                    <p:spPr>
                      <a:xfrm>
                        <a:off x="1894840" y="1139190"/>
                        <a:ext cx="6125845" cy="5260975"/>
                      </a:xfrm>
                      <a:prstGeom prst="rect">
                        <a:avLst/>
                      </a:prstGeom>
                      <a:noFill/>
                      <a:ln w="38100">
                        <a:noFill/>
                        <a:miter/>
                      </a:ln>
                    </p:spPr>
                  </p:pic>
                </p:oleObj>
              </mc:Fallback>
            </mc:AlternateContent>
          </a:graphicData>
        </a:graphic>
      </p:graphicFrame>
      <p:sp>
        <p:nvSpPr>
          <p:cNvPr id="8194" name="Text Box 1027"/>
          <p:cNvSpPr txBox="1"/>
          <p:nvPr/>
        </p:nvSpPr>
        <p:spPr>
          <a:xfrm>
            <a:off x="1691005" y="742315"/>
            <a:ext cx="6329680" cy="398780"/>
          </a:xfrm>
          <a:prstGeom prst="rect">
            <a:avLst/>
          </a:prstGeom>
          <a:solidFill>
            <a:schemeClr val="bg1"/>
          </a:solidFill>
          <a:ln w="9525">
            <a:noFill/>
          </a:ln>
        </p:spPr>
        <p:txBody>
          <a:bodyPr wrap="square">
            <a:spAutoFit/>
          </a:bodyPr>
          <a:lstStyle/>
          <a:p>
            <a:pPr eaLnBrk="1" hangingPunct="1"/>
            <a:r>
              <a:rPr lang="zh-CN" altLang="en-US" sz="2000" b="1" dirty="0">
                <a:latin typeface="Times New Roman" panose="02020603050405020304" pitchFamily="18" charset="0"/>
              </a:rPr>
              <a:t>表</a:t>
            </a:r>
            <a:r>
              <a:rPr lang="en-US" altLang="zh-CN" sz="2000" b="1" dirty="0">
                <a:latin typeface="Times New Roman" panose="02020603050405020304" pitchFamily="18" charset="0"/>
              </a:rPr>
              <a:t>4-1 </a:t>
            </a:r>
            <a:r>
              <a:rPr lang="zh-CN" altLang="en-US" sz="2000" b="1" dirty="0">
                <a:latin typeface="Times New Roman" panose="02020603050405020304" pitchFamily="18" charset="0"/>
              </a:rPr>
              <a:t>蜂窝系统、 </a:t>
            </a:r>
            <a:r>
              <a:rPr lang="en-US" altLang="zh-CN" sz="2000" b="1" dirty="0">
                <a:latin typeface="Times New Roman" panose="02020603050405020304" pitchFamily="18" charset="0"/>
              </a:rPr>
              <a:t>PCS</a:t>
            </a:r>
            <a:r>
              <a:rPr lang="zh-CN" altLang="en-US" sz="2000" b="1" dirty="0">
                <a:latin typeface="Times New Roman" panose="02020603050405020304" pitchFamily="18" charset="0"/>
              </a:rPr>
              <a:t>和无绳电话采用的主要调制方式 </a:t>
            </a:r>
          </a:p>
        </p:txBody>
      </p:sp>
      <p:pic>
        <p:nvPicPr>
          <p:cNvPr id="5" name="Picture 2" descr="H:\出版社\模板\课件素材\GIF动画插件1\GIF020.GIF">
            <a:hlinkClick r:id="rId5" action="ppaction://hlinksldjump"/>
          </p:cNvPr>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endParaRPr lang="zh-CN" altLang="zh-CN"/>
          </a:p>
        </p:txBody>
      </p:sp>
      <p:sp>
        <p:nvSpPr>
          <p:cNvPr id="45363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759460" y="976630"/>
            <a:ext cx="7139940" cy="457962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由此可见：</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信号经平方后，含有</a:t>
            </a:r>
            <a:r>
              <a:rPr lang="en-US" altLang="zh-CN" dirty="0">
                <a:latin typeface="Times New Roman" panose="02020603050405020304" pitchFamily="18" charset="0"/>
                <a:sym typeface="+mn-ea"/>
              </a:rPr>
              <a:t>2</a:t>
            </a:r>
            <a:r>
              <a:rPr lang="en-US" altLang="zh-CN" i="1" dirty="0">
                <a:latin typeface="Times New Roman" panose="02020603050405020304" pitchFamily="18" charset="0"/>
                <a:sym typeface="+mn-ea"/>
              </a:rPr>
              <a:t>ω</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2</a:t>
            </a:r>
            <a:r>
              <a:rPr lang="en-US" altLang="zh-CN" i="1" dirty="0">
                <a:latin typeface="Times New Roman" panose="02020603050405020304" pitchFamily="18" charset="0"/>
                <a:sym typeface="+mn-ea"/>
              </a:rPr>
              <a:t>ω</a:t>
            </a:r>
            <a:r>
              <a:rPr lang="en-US" altLang="zh-CN" baseline="-25000" dirty="0">
                <a:latin typeface="Times New Roman" panose="02020603050405020304" pitchFamily="18" charset="0"/>
                <a:sym typeface="+mn-ea"/>
              </a:rPr>
              <a:t>m</a:t>
            </a:r>
            <a:r>
              <a:rPr lang="zh-CN" altLang="en-US" dirty="0">
                <a:latin typeface="Times New Roman" panose="02020603050405020304" pitchFamily="18" charset="0"/>
                <a:sym typeface="+mn-ea"/>
              </a:rPr>
              <a:t>两个离散的频谱分量，经锁相、 二分频后， 分别为：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54659"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590040" y="2252980"/>
            <a:ext cx="6647180" cy="235204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endParaRPr lang="zh-CN" altLang="zh-CN"/>
          </a:p>
        </p:txBody>
      </p:sp>
      <p:sp>
        <p:nvSpPr>
          <p:cNvPr id="455683"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764540" y="873760"/>
            <a:ext cx="7419975" cy="4859655"/>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endParaRPr lang="zh-CN" altLang="zh-CN"/>
          </a:p>
        </p:txBody>
      </p:sp>
      <p:sp>
        <p:nvSpPr>
          <p:cNvPr id="456707"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4-27 </a:t>
            </a:r>
            <a:r>
              <a:rPr lang="zh-CN" altLang="en-US" dirty="0">
                <a:latin typeface="Times New Roman" panose="02020603050405020304" pitchFamily="18" charset="0"/>
                <a:sym typeface="+mn-ea"/>
              </a:rPr>
              <a:t>平方环相干解调器</a:t>
            </a:r>
            <a:endParaRPr lang="zh-CN" altLang="zh-CN"/>
          </a:p>
        </p:txBody>
      </p:sp>
      <p:pic>
        <p:nvPicPr>
          <p:cNvPr id="88067" name="Picture 7" descr="4-27"/>
          <p:cNvPicPr>
            <a:picLocks noChangeAspect="1"/>
          </p:cNvPicPr>
          <p:nvPr/>
        </p:nvPicPr>
        <p:blipFill>
          <a:blip r:embed="rId2"/>
          <a:stretch>
            <a:fillRect/>
          </a:stretch>
        </p:blipFill>
        <p:spPr>
          <a:xfrm>
            <a:off x="1042988" y="2133600"/>
            <a:ext cx="7345362" cy="2081213"/>
          </a:xfrm>
          <a:prstGeom prst="rect">
            <a:avLst/>
          </a:prstGeom>
          <a:noFill/>
          <a:ln w="9525">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如果将相干载波</a:t>
            </a:r>
            <a:r>
              <a:rPr lang="en-US" altLang="zh-CN" i="1" dirty="0">
                <a:latin typeface="Times New Roman" panose="02020603050405020304" pitchFamily="18" charset="0"/>
                <a:sym typeface="+mn-ea"/>
              </a:rPr>
              <a:t>R</a:t>
            </a:r>
            <a:r>
              <a:rPr lang="en-US" altLang="zh-CN" baseline="-25000" dirty="0">
                <a:latin typeface="Times New Roman" panose="02020603050405020304" pitchFamily="18" charset="0"/>
                <a:sym typeface="+mn-ea"/>
              </a:rPr>
              <a:t>Q</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和</a:t>
            </a:r>
            <a:r>
              <a:rPr lang="en-US" altLang="zh-CN" i="1" dirty="0">
                <a:latin typeface="Times New Roman" panose="02020603050405020304" pitchFamily="18" charset="0"/>
                <a:sym typeface="+mn-ea"/>
              </a:rPr>
              <a:t>R</a:t>
            </a:r>
            <a:r>
              <a:rPr lang="en-US" altLang="zh-CN" i="1" baseline="-25000" dirty="0">
                <a:latin typeface="Times New Roman" panose="02020603050405020304" pitchFamily="18" charset="0"/>
                <a:sym typeface="+mn-ea"/>
              </a:rPr>
              <a:t>I</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分别与</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信号相乘，就能从</a:t>
            </a:r>
            <a:r>
              <a:rPr lang="en-US" altLang="zh-CN" i="1" dirty="0">
                <a:latin typeface="Times New Roman" panose="02020603050405020304" pitchFamily="18" charset="0"/>
                <a:sym typeface="+mn-ea"/>
              </a:rPr>
              <a:t>I</a:t>
            </a:r>
            <a:r>
              <a:rPr lang="zh-CN" altLang="en-US" dirty="0">
                <a:latin typeface="Times New Roman" panose="02020603050405020304" pitchFamily="18" charset="0"/>
                <a:sym typeface="+mn-ea"/>
              </a:rPr>
              <a:t>信道和</a:t>
            </a:r>
            <a:r>
              <a:rPr lang="en-US" altLang="zh-CN" i="1" dirty="0">
                <a:latin typeface="Times New Roman" panose="02020603050405020304" pitchFamily="18" charset="0"/>
                <a:sym typeface="+mn-ea"/>
              </a:rPr>
              <a:t>Q</a:t>
            </a:r>
            <a:r>
              <a:rPr lang="zh-CN" altLang="en-US" dirty="0">
                <a:latin typeface="Times New Roman" panose="02020603050405020304" pitchFamily="18" charset="0"/>
                <a:sym typeface="+mn-ea"/>
              </a:rPr>
              <a:t>信道上分离出数据。现以</a:t>
            </a:r>
            <a:r>
              <a:rPr lang="en-US" altLang="zh-CN" i="1" dirty="0">
                <a:latin typeface="Times New Roman" panose="02020603050405020304" pitchFamily="18" charset="0"/>
                <a:sym typeface="+mn-ea"/>
              </a:rPr>
              <a:t>I</a:t>
            </a:r>
            <a:r>
              <a:rPr lang="zh-CN" altLang="en-US" dirty="0">
                <a:latin typeface="Times New Roman" panose="02020603050405020304" pitchFamily="18" charset="0"/>
                <a:sym typeface="+mn-ea"/>
              </a:rPr>
              <a:t>信道为例分析如下：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57731" name="Rectangle 3"/>
          <p:cNvSpPr>
            <a:spLocks noGrp="1" noChangeArrowheads="1"/>
          </p:cNvSpPr>
          <p:nvPr>
            <p:ph type="body" idx="1"/>
          </p:nvPr>
        </p:nvSpPr>
        <p:spPr/>
        <p:txBody>
          <a:bodyPr/>
          <a:lstStyle/>
          <a:p>
            <a:endParaRPr lang="zh-CN" altLang="zh-CN"/>
          </a:p>
        </p:txBody>
      </p:sp>
      <p:graphicFrame>
        <p:nvGraphicFramePr>
          <p:cNvPr id="89091" name="Object 5"/>
          <p:cNvGraphicFramePr>
            <a:graphicFrameLocks noChangeAspect="1"/>
          </p:cNvGraphicFramePr>
          <p:nvPr/>
        </p:nvGraphicFramePr>
        <p:xfrm>
          <a:off x="488633" y="2276475"/>
          <a:ext cx="8280400" cy="2609850"/>
        </p:xfrm>
        <a:graphic>
          <a:graphicData uri="http://schemas.openxmlformats.org/presentationml/2006/ole">
            <mc:AlternateContent xmlns:mc="http://schemas.openxmlformats.org/markup-compatibility/2006">
              <mc:Choice xmlns:v="urn:schemas-microsoft-com:vml" Requires="v">
                <p:oleObj spid="_x0000_s23555" r:id="rId3" imgW="4229100" imgH="1333500" progId="Equation.3">
                  <p:embed/>
                </p:oleObj>
              </mc:Choice>
              <mc:Fallback>
                <p:oleObj r:id="rId3" imgW="4229100" imgH="1333500" progId="Equation.3">
                  <p:embed/>
                  <p:pic>
                    <p:nvPicPr>
                      <p:cNvPr id="0" name="图片 3162"/>
                      <p:cNvPicPr/>
                      <p:nvPr/>
                    </p:nvPicPr>
                    <p:blipFill>
                      <a:blip r:embed="rId4"/>
                      <a:stretch>
                        <a:fillRect/>
                      </a:stretch>
                    </p:blipFill>
                    <p:spPr>
                      <a:xfrm>
                        <a:off x="488633" y="2276475"/>
                        <a:ext cx="8280400" cy="2609850"/>
                      </a:xfrm>
                      <a:prstGeom prst="rect">
                        <a:avLst/>
                      </a:prstGeom>
                      <a:noFill/>
                      <a:ln w="38100">
                        <a:noFill/>
                        <a:miter/>
                      </a:ln>
                    </p:spPr>
                  </p:pic>
                </p:oleObj>
              </mc:Fallback>
            </mc:AlternateContent>
          </a:graphicData>
        </a:graphic>
      </p:graphicFrame>
      <p:sp>
        <p:nvSpPr>
          <p:cNvPr id="89092" name="Text Box 6"/>
          <p:cNvSpPr txBox="1"/>
          <p:nvPr/>
        </p:nvSpPr>
        <p:spPr>
          <a:xfrm>
            <a:off x="7772400" y="4221163"/>
            <a:ext cx="9461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(4-89)</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由式</a:t>
            </a:r>
            <a:r>
              <a:rPr lang="en-US" altLang="zh-CN" dirty="0">
                <a:latin typeface="Times New Roman" panose="02020603050405020304" pitchFamily="18" charset="0"/>
                <a:sym typeface="+mn-ea"/>
              </a:rPr>
              <a:t>(4-89)</a:t>
            </a:r>
            <a:r>
              <a:rPr lang="zh-CN" altLang="en-US" dirty="0">
                <a:latin typeface="Times New Roman" panose="02020603050405020304" pitchFamily="18" charset="0"/>
                <a:sym typeface="+mn-ea"/>
              </a:rPr>
              <a:t>可见，式中</a:t>
            </a:r>
            <a:r>
              <a:rPr lang="en-US" altLang="zh-CN" i="1" dirty="0">
                <a:latin typeface="Times New Roman" panose="02020603050405020304" pitchFamily="18" charset="0"/>
                <a:sym typeface="+mn-ea"/>
              </a:rPr>
              <a:t>I</a:t>
            </a:r>
            <a:r>
              <a:rPr lang="en-US" altLang="zh-CN" i="1" baseline="-25000" dirty="0">
                <a:latin typeface="Times New Roman" panose="02020603050405020304" pitchFamily="18" charset="0"/>
                <a:sym typeface="+mn-ea"/>
              </a:rPr>
              <a:t>k</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为一直流项，</a:t>
            </a:r>
            <a:r>
              <a:rPr lang="en-US" altLang="zh-CN" i="1" dirty="0">
                <a:latin typeface="Times New Roman" panose="02020603050405020304" pitchFamily="18" charset="0"/>
                <a:sym typeface="+mn-ea"/>
              </a:rPr>
              <a:t>I</a:t>
            </a:r>
            <a:r>
              <a:rPr lang="en-US" altLang="zh-CN" i="1" baseline="-25000" dirty="0">
                <a:latin typeface="Times New Roman" panose="02020603050405020304" pitchFamily="18" charset="0"/>
                <a:sym typeface="+mn-ea"/>
              </a:rPr>
              <a:t>k</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经解调器中的积分、 判决、取样、保持电路后，其数据再经差分解码器，输出</a:t>
            </a:r>
            <a:r>
              <a:rPr lang="en-US" altLang="zh-CN" i="1" dirty="0">
                <a:latin typeface="Times New Roman" panose="02020603050405020304" pitchFamily="18" charset="0"/>
                <a:sym typeface="+mn-ea"/>
              </a:rPr>
              <a:t>I</a:t>
            </a:r>
            <a:r>
              <a:rPr lang="zh-CN" altLang="en-US" dirty="0">
                <a:latin typeface="Times New Roman" panose="02020603050405020304" pitchFamily="18" charset="0"/>
                <a:sym typeface="+mn-ea"/>
              </a:rPr>
              <a:t>信道中的数据，而其他各项在通过低通滤波器后被滤除。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同理，</a:t>
            </a:r>
            <a:r>
              <a:rPr lang="en-US" altLang="zh-CN" i="1" dirty="0">
                <a:latin typeface="Times New Roman" panose="02020603050405020304" pitchFamily="18" charset="0"/>
                <a:sym typeface="+mn-ea"/>
              </a:rPr>
              <a:t>s</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与</a:t>
            </a:r>
            <a:r>
              <a:rPr lang="en-US" altLang="zh-CN" i="1" dirty="0">
                <a:latin typeface="Times New Roman" panose="02020603050405020304" pitchFamily="18" charset="0"/>
                <a:sym typeface="+mn-ea"/>
              </a:rPr>
              <a:t>R</a:t>
            </a:r>
            <a:r>
              <a:rPr lang="en-US" altLang="zh-CN" i="1" baseline="-25000" dirty="0">
                <a:latin typeface="Times New Roman" panose="02020603050405020304" pitchFamily="18" charset="0"/>
                <a:sym typeface="+mn-ea"/>
              </a:rPr>
              <a:t>Q</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相乘后，可以输出</a:t>
            </a:r>
            <a:r>
              <a:rPr lang="en-US" altLang="zh-CN" i="1" dirty="0">
                <a:latin typeface="Times New Roman" panose="02020603050405020304" pitchFamily="18" charset="0"/>
                <a:sym typeface="+mn-ea"/>
              </a:rPr>
              <a:t>Q</a:t>
            </a:r>
            <a:r>
              <a:rPr lang="zh-CN" altLang="en-US" dirty="0">
                <a:latin typeface="Times New Roman" panose="02020603050405020304" pitchFamily="18" charset="0"/>
                <a:sym typeface="+mn-ea"/>
              </a:rPr>
              <a:t>信道中的数据。</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平方环解调电路虽较简单，但当输入数据出现连续</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时， 两个锁相环很难同时获得</a:t>
            </a:r>
            <a:r>
              <a:rPr lang="en-US" altLang="zh-CN" dirty="0">
                <a:latin typeface="Times New Roman" panose="02020603050405020304" pitchFamily="18" charset="0"/>
                <a:sym typeface="+mn-ea"/>
              </a:rPr>
              <a:t>2</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s</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2</a:t>
            </a:r>
            <a:r>
              <a:rPr lang="en-US" altLang="zh-CN" i="1" dirty="0">
                <a:latin typeface="Times New Roman" panose="02020603050405020304" pitchFamily="18" charset="0"/>
                <a:sym typeface="+mn-ea"/>
              </a:rPr>
              <a:t>f</a:t>
            </a:r>
            <a:r>
              <a:rPr lang="en-US" altLang="zh-CN" baseline="-25000" dirty="0">
                <a:latin typeface="Times New Roman" panose="02020603050405020304" pitchFamily="18" charset="0"/>
                <a:sym typeface="+mn-ea"/>
              </a:rPr>
              <a:t>m</a:t>
            </a:r>
            <a:r>
              <a:rPr lang="zh-CN" altLang="en-US" dirty="0">
                <a:latin typeface="Times New Roman" panose="02020603050405020304" pitchFamily="18" charset="0"/>
                <a:sym typeface="+mn-ea"/>
              </a:rPr>
              <a:t>的信号，此结果会破坏解调器的正常工作。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587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(2) Costas</a:t>
            </a:r>
            <a:r>
              <a:rPr lang="zh-CN" altLang="en-US" dirty="0">
                <a:latin typeface="Times New Roman" panose="02020603050405020304" pitchFamily="18" charset="0"/>
                <a:sym typeface="+mn-ea"/>
              </a:rPr>
              <a:t>环提取相干载波的</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解调电路</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利用</a:t>
            </a:r>
            <a:r>
              <a:rPr lang="en-US" altLang="zh-CN" dirty="0">
                <a:latin typeface="Times New Roman" panose="02020603050405020304" pitchFamily="18" charset="0"/>
                <a:sym typeface="+mn-ea"/>
              </a:rPr>
              <a:t>Costas</a:t>
            </a:r>
            <a:r>
              <a:rPr lang="zh-CN" altLang="en-US" dirty="0">
                <a:latin typeface="Times New Roman" panose="02020603050405020304" pitchFamily="18" charset="0"/>
                <a:sym typeface="+mn-ea"/>
              </a:rPr>
              <a:t>环提取相干载波的</a:t>
            </a:r>
            <a:r>
              <a:rPr lang="en-US" altLang="zh-CN" dirty="0">
                <a:latin typeface="Times New Roman" panose="02020603050405020304" pitchFamily="18" charset="0"/>
                <a:sym typeface="+mn-ea"/>
              </a:rPr>
              <a:t>MSK</a:t>
            </a:r>
            <a:r>
              <a:rPr lang="zh-CN" altLang="en-US" dirty="0">
                <a:latin typeface="Times New Roman" panose="02020603050405020304" pitchFamily="18" charset="0"/>
                <a:sym typeface="+mn-ea"/>
              </a:rPr>
              <a:t>解调电路如图</a:t>
            </a:r>
            <a:r>
              <a:rPr lang="en-US" altLang="zh-CN" dirty="0">
                <a:latin typeface="Times New Roman" panose="02020603050405020304" pitchFamily="18" charset="0"/>
                <a:sym typeface="+mn-ea"/>
              </a:rPr>
              <a:t>4-28</a:t>
            </a:r>
            <a:r>
              <a:rPr lang="zh-CN" altLang="en-US" dirty="0">
                <a:latin typeface="Times New Roman" panose="02020603050405020304" pitchFamily="18" charset="0"/>
                <a:sym typeface="+mn-ea"/>
              </a:rPr>
              <a:t>所示。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59779"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4-28 Costas</a:t>
            </a:r>
            <a:r>
              <a:rPr lang="zh-CN" altLang="en-US" dirty="0">
                <a:latin typeface="Times New Roman" panose="02020603050405020304" pitchFamily="18" charset="0"/>
                <a:sym typeface="+mn-ea"/>
              </a:rPr>
              <a:t>环同步解调电路</a:t>
            </a:r>
            <a:endParaRPr lang="zh-CN" altLang="zh-CN"/>
          </a:p>
        </p:txBody>
      </p:sp>
      <p:pic>
        <p:nvPicPr>
          <p:cNvPr id="91140" name="Picture 8" descr="4-28"/>
          <p:cNvPicPr>
            <a:picLocks noChangeAspect="1"/>
          </p:cNvPicPr>
          <p:nvPr/>
        </p:nvPicPr>
        <p:blipFill>
          <a:blip r:embed="rId2"/>
          <a:stretch>
            <a:fillRect/>
          </a:stretch>
        </p:blipFill>
        <p:spPr>
          <a:xfrm>
            <a:off x="1358265" y="2406650"/>
            <a:ext cx="6750050" cy="2880360"/>
          </a:xfrm>
          <a:prstGeom prst="rect">
            <a:avLst/>
          </a:prstGeom>
          <a:noFill/>
          <a:ln w="9525">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endParaRPr lang="zh-CN" altLang="zh-CN"/>
          </a:p>
        </p:txBody>
      </p:sp>
      <p:sp>
        <p:nvSpPr>
          <p:cNvPr id="460803"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721360" y="879475"/>
            <a:ext cx="7701280" cy="4391025"/>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式中：</a:t>
            </a:r>
            <a:r>
              <a:rPr lang="en-US" altLang="zh-CN" i="1" dirty="0">
                <a:latin typeface="Times New Roman" panose="02020603050405020304" pitchFamily="18" charset="0"/>
                <a:sym typeface="+mn-ea"/>
              </a:rPr>
              <a:t>θ</a:t>
            </a:r>
            <a:r>
              <a:rPr lang="en-US" altLang="zh-CN" baseline="-25000" dirty="0">
                <a:latin typeface="Times New Roman" panose="02020603050405020304" pitchFamily="18" charset="0"/>
                <a:sym typeface="+mn-ea"/>
              </a:rPr>
              <a:t>e</a:t>
            </a:r>
            <a:r>
              <a:rPr lang="zh-CN" altLang="en-US" dirty="0">
                <a:latin typeface="Times New Roman" panose="02020603050405020304" pitchFamily="18" charset="0"/>
                <a:sym typeface="+mn-ea"/>
              </a:rPr>
              <a:t>为参考载波的相位误差。同相鉴相器和正交鉴相器输出分别为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61827" name="Rectangle 3"/>
          <p:cNvSpPr>
            <a:spLocks noGrp="1" noChangeArrowheads="1"/>
          </p:cNvSpPr>
          <p:nvPr>
            <p:ph type="body" idx="1"/>
          </p:nvPr>
        </p:nvSpPr>
        <p:spPr/>
        <p:txBody>
          <a:bodyPr/>
          <a:lstStyle/>
          <a:p>
            <a:endParaRPr lang="zh-CN" altLang="zh-CN"/>
          </a:p>
        </p:txBody>
      </p:sp>
      <p:graphicFrame>
        <p:nvGraphicFramePr>
          <p:cNvPr id="93186" name="Object 4"/>
          <p:cNvGraphicFramePr>
            <a:graphicFrameLocks noChangeAspect="1"/>
          </p:cNvGraphicFramePr>
          <p:nvPr/>
        </p:nvGraphicFramePr>
        <p:xfrm>
          <a:off x="1329055" y="2461260"/>
          <a:ext cx="6294120" cy="1935480"/>
        </p:xfrm>
        <a:graphic>
          <a:graphicData uri="http://schemas.openxmlformats.org/presentationml/2006/ole">
            <mc:AlternateContent xmlns:mc="http://schemas.openxmlformats.org/markup-compatibility/2006">
              <mc:Choice xmlns:v="urn:schemas-microsoft-com:vml" Requires="v">
                <p:oleObj spid="_x0000_s24579" r:id="rId3" imgW="2971800" imgH="914400" progId="Equation.3">
                  <p:embed/>
                </p:oleObj>
              </mc:Choice>
              <mc:Fallback>
                <p:oleObj r:id="rId3" imgW="2971800" imgH="914400" progId="Equation.3">
                  <p:embed/>
                  <p:pic>
                    <p:nvPicPr>
                      <p:cNvPr id="0" name="图片 3165"/>
                      <p:cNvPicPr/>
                      <p:nvPr/>
                    </p:nvPicPr>
                    <p:blipFill>
                      <a:blip r:embed="rId4"/>
                      <a:stretch>
                        <a:fillRect/>
                      </a:stretch>
                    </p:blipFill>
                    <p:spPr>
                      <a:xfrm>
                        <a:off x="1329055" y="2461260"/>
                        <a:ext cx="6294120" cy="1935480"/>
                      </a:xfrm>
                      <a:prstGeom prst="rect">
                        <a:avLst/>
                      </a:prstGeom>
                      <a:noFill/>
                      <a:ln w="38100">
                        <a:noFill/>
                        <a:miter/>
                      </a:ln>
                    </p:spPr>
                  </p:pic>
                </p:oleObj>
              </mc:Fallback>
            </mc:AlternateContent>
          </a:graphicData>
        </a:graphic>
      </p:graphicFrame>
      <p:sp>
        <p:nvSpPr>
          <p:cNvPr id="93188" name="Text Box 6"/>
          <p:cNvSpPr txBox="1"/>
          <p:nvPr/>
        </p:nvSpPr>
        <p:spPr>
          <a:xfrm>
            <a:off x="7537450" y="5088890"/>
            <a:ext cx="946150" cy="457200"/>
          </a:xfrm>
          <a:prstGeom prst="rect">
            <a:avLst/>
          </a:prstGeom>
          <a:noFill/>
          <a:ln w="9525">
            <a:noFill/>
          </a:ln>
        </p:spPr>
        <p:txBody>
          <a:bodyPr wrap="none">
            <a:spAutoFit/>
          </a:bodyPr>
          <a:lstStyle/>
          <a:p>
            <a:pPr eaLnBrk="1" hangingPunct="1"/>
            <a:r>
              <a:rPr lang="en-US" altLang="zh-CN" dirty="0">
                <a:latin typeface="Times New Roman" panose="02020603050405020304" pitchFamily="18" charset="0"/>
              </a:rPr>
              <a:t>(4-93)</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endParaRPr lang="zh-CN" altLang="zh-CN"/>
          </a:p>
        </p:txBody>
      </p:sp>
      <p:sp>
        <p:nvSpPr>
          <p:cNvPr id="46285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921385" y="902970"/>
            <a:ext cx="7141210" cy="4608195"/>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9900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1214</Words>
  <Application>Microsoft Office PowerPoint</Application>
  <PresentationFormat>全屏显示(4:3)</PresentationFormat>
  <Paragraphs>304</Paragraphs>
  <Slides>243</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243</vt:i4>
      </vt:variant>
    </vt:vector>
  </HeadingPairs>
  <TitlesOfParts>
    <vt:vector size="247" baseType="lpstr">
      <vt:lpstr>默认设计模板</vt:lpstr>
      <vt:lpstr>Microsoft 公式 3.0</vt:lpstr>
      <vt:lpstr>Photoshop.Image.6</vt:lpstr>
      <vt:lpstr>Equation.DSMT4</vt:lpstr>
      <vt:lpstr>第4章 数字调制技术 </vt:lpstr>
      <vt:lpstr> 4.1  引言  </vt:lpstr>
      <vt:lpstr> 　　(2) 尽可能提高频谱利用率:           ·占用频带要窄，带外辐射要小(采用FDMA、TDMA调制方式)；          ·占用频带尽可能宽，但单位频谱所容纳的用户数多(采用CDMA调制方式)；           (3) 具有良好的误码性能。   </vt:lpstr>
      <vt:lpstr> 4.1.1 影响数字调制的因素  　　数字调制方式应考虑如下因素：抗扰性，抗多径衰落的能力， 已调信号的带宽，以及使用、成本等因素。 好的调制方案应在低信噪比的情况下具有良好的误码性能，具有良好的抗多径衰落能力， 占有较小的带宽， 使用方便，成本低。  </vt:lpstr>
      <vt:lpstr> 4.1.2  数字调制的性能指标 　　数字调制的性能指标通常通过功率有效性ηp(Power Efficiency)和带宽有效性ηB(SpectralEfficiency)来反映。功率有效性ηp是反映调制技术在低功率电平情况下保证系统误码性能的能力, 可表述成每比特的信号能量与噪声功率谱密度之比：  </vt:lpstr>
      <vt:lpstr> 　　带宽有效性ηB是反映调制技术在一定的频带内数字有效性的能力, 可表述成在给定带宽条件下每赫兹的数据通过率：</vt:lpstr>
      <vt:lpstr>PowerPoint 演示文稿</vt:lpstr>
      <vt:lpstr> 4.1.3    当今蜂窝系统、PCS(个人通信系统)和无绳电话采用             的主要调制方式        当今蜂窝系统、PCS和无绳电话采用的主要调制方式见表4-1。  </vt:lpstr>
      <vt:lpstr>PowerPoint 演示文稿</vt:lpstr>
      <vt:lpstr> 4.2  线性调制技术  </vt:lpstr>
      <vt:lpstr> 　　在线性调制方案中, 发射信号s(t)可表示如下：  </vt:lpstr>
      <vt:lpstr> 4.2.1   二进制移相键控(BPSK)  　　1. BPSK信号的表示式sBPSK(t) 　　</vt:lpstr>
      <vt:lpstr> 或写成：      式中，Tb为码元宽度， a(t)为调制信号。 　　因此, BPSK可采用平衡调制器产生。  </vt:lpstr>
      <vt:lpstr>PowerPoint 演示文稿</vt:lpstr>
      <vt:lpstr>PowerPoint 演示文稿</vt:lpstr>
      <vt:lpstr>PowerPoint 演示文稿</vt:lpstr>
      <vt:lpstr> 　　BPSK可使用相干或同步解调。 但由于式(4 - 14)中不含fc离散谱， 因此接收机载波恢复需采用非线性电路而获得(见图4 - 1中的载波恢复电路)。</vt:lpstr>
      <vt:lpstr>PowerPoint 演示文稿</vt:lpstr>
      <vt:lpstr> 4.2.2  差分移相键控(DPSK)     DPSK避免了接收机需要相干参考信号。这在非相干接收机中比较容易实现，且价格低廉，因而广泛应用于无线通信系统。DPSK调制器框图如图4-2所示。图中有  </vt:lpstr>
      <vt:lpstr>PowerPoint 演示文稿</vt:lpstr>
      <vt:lpstr>PowerPoint 演示文稿</vt:lpstr>
      <vt:lpstr>PowerPoint 演示文稿</vt:lpstr>
      <vt:lpstr>PowerPoint 演示文稿</vt:lpstr>
      <vt:lpstr> 　　在加性白噪声(AWGN，Additive White Gaussian Noise)情况下，DPSK的误码率Pe, DPSK为  </vt:lpstr>
      <vt:lpstr> 4.2.3  正交移相键控QPSK(4PSK) 　　由于在一个调制符号中发送2 bit, QPSK 较BPSK频带利用率提高了一倍。载波相位取四个空间相位0、π/2, π和3π/2中的一个，每个空间相位代表一对惟一的比特。QPSK信号可写成：</vt:lpstr>
      <vt:lpstr> Ts是符号间隙, 等于两个比特周期, 上式可进一步写成: </vt:lpstr>
      <vt:lpstr>PowerPoint 演示文稿</vt:lpstr>
      <vt:lpstr>          　　　　　　　　(a) π/4系统； 　　(b) π/2系统 </vt:lpstr>
      <vt:lpstr>PowerPoint 演示文稿</vt:lpstr>
      <vt:lpstr>PowerPoint 演示文稿</vt:lpstr>
      <vt:lpstr> 　　 π/4-QPSK系统的调制器和解调器原理框图也可以用类似方法实现，只要把两个载波cosωct和sinωct分别用cos(ωct+45°)和sin(ωct+45°)代替就可以了。        在加性白噪声性能下，QPSK的误码率Pe,QPSK为      QPSK和BPSK的误码性能相同。  </vt:lpstr>
      <vt:lpstr> 　　由于在相同的带宽情况下，QPSK较BPSK发送数据多一倍。 因此，QPSK 频谱利用率高一倍。QPSK信号的功率谱密度PQPSK为      　　  　　由符号包络为矩形脉冲和余弦脉冲成型的QPSK信号的归一化功率谱密度如图4-8所示。  </vt:lpstr>
      <vt:lpstr>PowerPoint 演示文稿</vt:lpstr>
      <vt:lpstr> 4.2.4　偏移四相相移键控(OQPSK)  　　限带后的QPSK已不能保持恒包络。相邻符号之间发生180°相移时，经限带后会出现包络过零的现象。反映在频谱方面，出现边瓣和频谱加宽的现象。为防止出现这种情况，QPSK使用效率低的线性放大器进行信号放大是必要的。QPSK的一种改进型是交错QPSK(OffsetQPSK)。OQPSK对出现边瓣和频宽加宽等有害现象不敏感，可以得到效率高的放大。 </vt:lpstr>
      <vt:lpstr>PowerPoint 演示文稿</vt:lpstr>
      <vt:lpstr>PowerPoint 演示文稿</vt:lpstr>
      <vt:lpstr>PowerPoint 演示文稿</vt:lpstr>
      <vt:lpstr>PowerPoint 演示文稿</vt:lpstr>
      <vt:lpstr> 4.2.5 π/4-QPSK         π/4-QPSK调制是对OQPSK和QPSK在实际最大相位变化进行折衷。它可以用相干或非相干方法进行解调。在π/4-QPSK中， 最大相位变化限制在±135°。因此，带宽受限的QPSK信号在恒包络性能方面较好，但是在包络变化方面比OQPSK要敏感。 非常吸引人的一个特点是，π/4-QPSK可以采用非相干检测解调， 这将大大简化接收机的设计。在采用差分编码后，π/4-QPSK可成为π/4-DQPSK。设已调信号为  </vt:lpstr>
      <vt:lpstr>PowerPoint 演示文稿</vt:lpstr>
      <vt:lpstr>PowerPoint 演示文稿</vt:lpstr>
      <vt:lpstr> 　　</vt:lpstr>
      <vt:lpstr>PowerPoint 演示文稿</vt:lpstr>
      <vt:lpstr>PowerPoint 演示文稿</vt:lpstr>
      <vt:lpstr>PowerPoint 演示文稿</vt:lpstr>
      <vt:lpstr> 　　2. π/4-QPSK信号的解调  　　1) 基带差分检测(Baseband Differential Detection)  </vt:lpstr>
      <vt:lpstr>PowerPoint 演示文稿</vt:lpstr>
      <vt:lpstr>PowerPoint 演示文稿</vt:lpstr>
      <vt:lpstr>PowerPoint 演示文稿</vt:lpstr>
      <vt:lpstr> 　　2)中频延迟差分检测(IFDifferentialDetection) 　　中频延迟差分检测电路如图4-16所示。</vt:lpstr>
      <vt:lpstr>PowerPoint 演示文稿</vt:lpstr>
      <vt:lpstr>PowerPoint 演示文稿</vt:lpstr>
      <vt:lpstr> 　　3)鉴频器检测(FMdiscriminator) 　　图4-17给出了π/4-QPSK信号的鉴频器检测工作原理框图。输入信号先经过带通滤波器，而后经过限幅去掉包络起伏。鉴频器取出接收相位的瞬时频率偏离量。通过一个符号周期的积分和释放电路，得到两个样点的相位差。该相位差通过四电平的门限比较得到原始信号。相位差可以用模2检测器进行检测。  </vt:lpstr>
      <vt:lpstr>PowerPoint 演示文稿</vt:lpstr>
      <vt:lpstr> 　　3.  π/4-QPSK信号的性能  　　1) 频谱特性 </vt:lpstr>
      <vt:lpstr> 　　 2) 误码性能        误码性能与所采用的检测方式有关。 采用基带差分检测方式的误比特率与比特能量噪声功率密度比(Eb/N0)之间的关系式为     　　</vt:lpstr>
      <vt:lpstr> 　　在稳态高斯信道中，根据式(4－49)可作出π/4-QPSK基带差分检测误码性能曲线如图4-19所示。它比实际的差分检测曲线好2dB功率增益，比QPSK相干检测曲线差3dB功率增益。 　　在快瑞利衰落信道条件下，误码性能曲线如图4-20所示。它是以多普勒频移fD作为参量所作的一组曲线。由图可见，当fD=80Hz时，只要Eb/N0=26dB，可得误码率BER≤10-3，其性能仍优于一般的恒包络窄带数字调制技术。  </vt:lpstr>
      <vt:lpstr> 　　实践证明，π/4-QPSK信号具有频谱特性好，功率效率高，抗干扰能力强等特点。可以在25kHz带宽内传输32kb/s的数字信息，从而有效地提高了频谱利用率，增大了系统容量。对于大功率系统，易进入非线性，从而破坏线性调制的特征。因而在数字移动通信中，特别是低功率系统(如PHS，即目前我国“小灵通”系统)中得到应用。</vt:lpstr>
      <vt:lpstr>PowerPoint 演示文稿</vt:lpstr>
      <vt:lpstr>PowerPoint 演示文稿</vt:lpstr>
      <vt:lpstr> 4.3  恒包络调制技术 </vt:lpstr>
      <vt:lpstr> 　　恒包络调制具有以下优点:           · 功率放大器工作在C类, 不会引起发射信号占用频谱增大。           · 带外辐射低: -60~-70 dB。           · 使用简单限幅器-鉴频器检测，便可抗随机FM噪声和由于瑞利(Rayleigh)衰落造成的影响， 且简化了接收机电路。  </vt:lpstr>
      <vt:lpstr> 4.3.1 最小频移键控MSK 　　1. MSK信号的性质        虽然OQPSK和π/4-QPSK信号消除了QPSK信号中180°的相位突变，但并没有从根本上解决包络起伏的问题。一种能够产生恒定包络连续相位信号的调制称为最小频移键控，简称MSK, 有时亦称为Fast FSK(FFSK)。MSK是2FSK的一种特殊情况。它具有正交信号的最小频差，在相邻符号的交界处保持连续。这类连续相位FSK(CPFSK)可表示为  </vt:lpstr>
      <vt:lpstr>PowerPoint 演示文稿</vt:lpstr>
      <vt:lpstr>PowerPoint 演示文稿</vt:lpstr>
      <vt:lpstr>PowerPoint 演示文稿</vt:lpstr>
      <vt:lpstr> 　　式中: 调制频偏fd=fm-fc=fc-fs； 最小频差Δf=fm-fs； 数据速率rb=1/Tb。从以上分析可以看出，相关系数为零所对应的频率并非单一值， 但只有在h=0.5时，为最小频差的正交状态。 所以称这种特殊状态下的FSK为最小频移键控(MSK)。 </vt:lpstr>
      <vt:lpstr>PowerPoint 演示文稿</vt:lpstr>
      <vt:lpstr>PowerPoint 演示文稿</vt:lpstr>
      <vt:lpstr>PowerPoint 演示文稿</vt:lpstr>
      <vt:lpstr> 　　由此可求得传号频率fm、空号频率fs和两频率之差的表达式：  </vt:lpstr>
      <vt:lpstr> 　　设码序列ak={+1,-1,-1,+1, +1,+1}，其传输比特率rb=16kb/s=1/Tb，载频为fc=20kHz，则fd=rb/4=4kHz，由此可以求得fc=5fd=5rb/4=(1+1/4)rb，故N=1，m=1而fm=1.5rb=24kHz,fs=rb=16kHz。根据以上分析，可作出经ak调制的MSK波形如图4-21所示。 　　 　　由图4-21可见，当严格满足式(4-68)的关系时，MSK是一个包络恒定、相位连续的信号。  </vt:lpstr>
      <vt:lpstr>PowerPoint 演示文稿</vt:lpstr>
      <vt:lpstr> 　　3. MSK信号的相位 　　MSK信号的相位连续性，有利于压缩已调信号所占频谱宽度和减小带外辐射，因此需要讨论在每个码元转换的瞬间保证信号相位的连续性问题。由式(4-54)可知，附加相位函数φ(t)与时间t的关系是直线方程，其斜率为akπ/2Tb，截距为φk。因为ak的取值为±1，φk是0或π的整数倍。所以, 附加相位函数φ(t)在码元期间的增量为    式中，正负号取决于数据序列ak。  ; </vt:lpstr>
      <vt:lpstr> 　　根据ak={+1, -1, -1, +1, +1, +1}，可作出附加相位路径图如图4-22所示。</vt:lpstr>
      <vt:lpstr> 　　4.  MSK信号的正交性  </vt:lpstr>
      <vt:lpstr>PowerPoint 演示文稿</vt:lpstr>
      <vt:lpstr>     　　 Ik , Qk与输入数据有关，也称为等效数据。而cos(πt/2Tb)为同相加权系数，sin(πt/2Tb)为异相加权系数。由上式可见，MSK信号是由两个正交的AM信号相加产生。根据两个码元在转换点上相位相等的条件，可求得相位的递归条件。  </vt:lpstr>
      <vt:lpstr> 　　设t=kTb，则由相位函数可得：</vt:lpstr>
      <vt:lpstr> 　　由此可以得到k为奇数或偶数时的有关等效数据Ik , Qk之间的以下关系:         (1) 当k为奇数且ak和ak-1极性相反时，I k和Ik-1的极性才会不相同。          (2) 当k为偶数且ak和ak-1极性相反时，Qk和Qk-1的极性才会不相同。          等效数据Ik , Qk必须经过两个Tb才会改变极性，即等效数据的速率是输入数据速率的1/2。  </vt:lpstr>
      <vt:lpstr> 　　5.MSK信号的产生 　　根据式(4-76)的结论,MSK信号的产生,可以用正交调幅合成方式来实现。调制器框图如图4-23所示。MSK调制过程数值变化见表4-4，其中ck=ak⊕ck-1。  </vt:lpstr>
      <vt:lpstr>PowerPoint 演示文稿</vt:lpstr>
      <vt:lpstr>PowerPoint 演示文稿</vt:lpstr>
      <vt:lpstr> 　　对于MSK信号的产生,其电路形式不是惟一的, 但均必须具有MSK信号的基本特点。即 　    ① 恒包络, 频偏为±1/4Tb, 调制指数h=1/2;  ;         ② 附加相位在一个码元时间的线性变化±π/2, 相邻码元转换时刻的相位连续;  ;         ③ 一个码元时间是1/4个载波周期的整数倍。  </vt:lpstr>
      <vt:lpstr>PowerPoint 演示文稿</vt:lpstr>
      <vt:lpstr> 　　6.  MSK信号的解调  　　1) 平方环解调电路  平方环提取相干载波的电路框图如图4-25所示。 </vt:lpstr>
      <vt:lpstr>PowerPoint 演示文稿</vt:lpstr>
      <vt:lpstr> 　　由于MSK是h=0.5的连续相位FSK信号,它的频谱图只有连续谱,而无离散谱。MSK信号经平方后，调制指数h=1。此时信号在±1/2Tb处有两条谱线，如图4-26所示。由此可以分别采用两个锁相环滤波器提取2fs和2fm频率，由于载频fc=(fs+fm)/2,时钟频率为fR=2fm-2fs。为了得到fc和fR，将2fs和2fm相乘后，取其差频再经滤波，可得时钟频率fR=1/Tb，经脉冲形成后得到速率为rb=1/Tb的时钟。另外，将2fs和2fm分别二分频后，并将这两个频率相加减可以得到相干载波RI(t)和RQ(t)，因为二进制MSK信号</vt:lpstr>
      <vt:lpstr>PowerPoint 演示文稿</vt:lpstr>
      <vt:lpstr>PowerPoint 演示文稿</vt:lpstr>
      <vt:lpstr> 　　由此可见：MSK信号经平方后，含有2ωs和2ωm两个离散的频谱分量，经锁相、 二分频后， 分别为：  </vt:lpstr>
      <vt:lpstr>PowerPoint 演示文稿</vt:lpstr>
      <vt:lpstr>PowerPoint 演示文稿</vt:lpstr>
      <vt:lpstr> 　 如果将相干载波RQ(t)和RI(t)分别与MSK信号相乘，就能从I信道和Q信道上分离出数据。现以I信道为例分析如下：  </vt:lpstr>
      <vt:lpstr> 　　由式(4-89)可见，式中Ik/2为一直流项，Ik/2经解调器中的积分、 判决、取样、保持电路后，其数据再经差分解码器，输出I信道中的数据，而其他各项在通过低通滤波器后被滤除。          同理，s(t)与RQ(t)相乘后，可以输出Q信道中的数据。         平方环解调电路虽较简单，但当输入数据出现连续±1时， 两个锁相环很难同时获得2fs和2fm的信号，此结果会破坏解调器的正常工作。  </vt:lpstr>
      <vt:lpstr> 　　(2) Costas环提取相干载波的MSK解调电路 利用Costas环提取相干载波的MSK解调电路如图4-28所示。  </vt:lpstr>
      <vt:lpstr>PowerPoint 演示文稿</vt:lpstr>
      <vt:lpstr> 　　式中：θe为参考载波的相位误差。同相鉴相器和正交鉴相器输出分别为  </vt:lpstr>
      <vt:lpstr>PowerPoint 演示文稿</vt:lpstr>
      <vt:lpstr> 　　上两式相乘后，输出电压ud(t)为   式(4-97)中的基带信号可提取为时钟信号g(t), 因而有</vt:lpstr>
      <vt:lpstr> 　　通过移相与相乘，取出直流分量，可得到环路的误差控制信号电压为     由于θe很小，所以上式可近似为  </vt:lpstr>
      <vt:lpstr> 　　用这个误差电压对VCO进行控制，可得到精度满足一定要求的相干载波。由时钟恢复电路产生的二分频信号经π、0 相移，分别对同相数据信号x2(t)进行取样判决，合成后通过再生识别电路，可恢复原始数据。          Costas环有两个主要优点：锁相环的工作频率为平方环工作频率的1/2；在高数据率和高中频的情况下，制作容易。此外，当环路锁定后，θe≈0，所以该电路得到较广泛的应用。  </vt:lpstr>
      <vt:lpstr> 　　7.MSK信号的性能     1)功率谱密度 　　MSK信号不仅具有恒包络和连续相位的优点，而且功率谱密度特性也优于一般的数字调制器。下面分别列出MSK信号和QPSK信号功率谱密度的表达式，以作比较。</vt:lpstr>
      <vt:lpstr> 　　它们的功率谱密度曲线如图4-29所示。MSK信号的主瓣比较宽，第一个零点在0.75/Tb处，第一旁瓣峰值比主瓣低约23dB，旁瓣下降比较快。QPSK信号的主瓣比较窄，第一个零点在0.5/Tb处,旁瓣下降比MSK要慢，MSK调制方式已在一些通信系统中得到应用。但是，就移动通信系统而言，通常要在25kHz的信道间隔中传输16kb/s的数字信号，邻道辐射功率要求低于-80～-70dB，显然MSK信号不能满足。而另一种数字调制方式GMSK能很好地满足要求。</vt:lpstr>
      <vt:lpstr>PowerPoint 演示文稿</vt:lpstr>
      <vt:lpstr> 　　2) 误比特率性能  　　在高斯加性白噪声(AWGN)信道下， MSK信号的误比特率为  </vt:lpstr>
      <vt:lpstr> 4.3.2  高斯滤波最小移频键控GMSK 　　1. GMSK信号的基本原理         实现GMSK信号的调制, 关键是设计性能良好的高斯低通滤波器, 它必须具有如下特性:          (1) 有良好的窄带和尖锐的截止特性, 以滤除基带信号中的高频成分。          (2) 脉冲响应过冲量应尽可能小, 防止已调波瞬时频偏过大。         (3) 输出脉冲响应曲线的面积对应的相位为π/2, 使调制系数为1/2。  </vt:lpstr>
      <vt:lpstr> 　　满足这些特性的高斯低通滤波器的频率传输函数H(f)为</vt:lpstr>
      <vt:lpstr> 　　根据传输函数可求出滤波器的冲激响应h(t)为       　　当3 dB带宽增大时，滤波器的传输函数随之变宽， 而冲激响应函数却随之变窄。 </vt:lpstr>
      <vt:lpstr>PowerPoint 演示文稿</vt:lpstr>
      <vt:lpstr>PowerPoint 演示文稿</vt:lpstr>
      <vt:lpstr>PowerPoint 演示文稿</vt:lpstr>
      <vt:lpstr> 　　r与BbTb之间的关系如表4-5所示。从表中可以看出，在Tb确定的情况下，带宽Bb越窄，输出响应越宽。当BbTb&lt;0.25时，输入宽度为Tb的脉冲被展宽为3Tb的输出脉冲宽度，其输出将影响前后各一个码元的响应。同样，其本身也将受前后相邻码元的影响。所以输入原始数据在通过高斯型低通滤波之后，输出将会产生码间串扰(ISI)。  </vt:lpstr>
      <vt:lpstr> 　　2. GMSK信号的相位路径 　　高斯低通滤波器的输出脉冲经MSK调制得到GMSK信号，其相位路径由脉冲形状决定，或者说在一个码元期间内，GMSK信号相位变化值取决于在此期间脉冲的面积，由于脉冲宽度大于Tb，即相邻脉冲间出现重叠，因此在决定一个码元内脉冲面积时要考虑相邻码元的影响，为了简便，近似认为脉冲宽度为3Tb，脉冲波形的重叠只考虑相邻一个码元的影响。  </vt:lpstr>
      <vt:lpstr> 　　与图4-22所示的MSK信号的附加相位路径图一样，当GMSK输入相邻三个码元为+1、+1、+1时，一个码元内相位增加π/2；当GMSK输入相邻三个码元为-1、-1、-1时，一个码元内相位减少π/2。在其他码流图案下，由于正负极性的抵消，迭加后脉冲波形面积比上述两种情况要小，即相位变化值小于±π/2。 　　图4-32示出了当输入数据为1，-1，-1，1时的MSK和GMSK信号的相位路径。由图中可见,GMSK信号在码元转换时刻其信号和相位不仅是连续的，而且是平滑的。这样就确保了GMSK信号比MSK信号具有更优良的频谱特性。  </vt:lpstr>
      <vt:lpstr>PowerPoint 演示文稿</vt:lpstr>
      <vt:lpstr> 　　3.GMSK信号的产生 　　产生GMSK信号时，只要将原始信号通过高斯低通滤波器后，再进行MSK调制即可。所以，GMSK信号的产生有多种方式。产生GMSK信号最简单的方法是输入的NRZ信息比特流通过滤波器的冲激响应具有如公式(4-108)所示的高斯低通滤波器(GLPF)，而后进行FM调制，如图4-33所示。该方法已广泛应用于各种模拟与数字移动通信系统，包括GSM系统。</vt:lpstr>
      <vt:lpstr>PowerPoint 演示文稿</vt:lpstr>
      <vt:lpstr>PowerPoint 演示文稿</vt:lpstr>
      <vt:lpstr> 　　4.GMSK信号的解调 　　GMSK信号的解调可以采用MSK信号的正交相干解调电路，如图4-28所示，也可采用非相干解调电路。在数字移动通信系统的信道中，由于多径干扰和深度瑞利衰落，引起接收机输入电平明显变化，因此要构成准确而稳定的产生参考载波的同步再生电路并非易事，所以,进行相干检测往往比较困难；而使用非相干检测技术，可以避免因恢复载波而带来的复杂问题。简单的非相干检测器可采用标准的鉴频器检测，即将FM解调器的输出简单抽样。非相干解调电路有一比特延迟和二比特延迟两种差分检测电路。  </vt:lpstr>
      <vt:lpstr> 　　1)一比特延迟差分检测 一比特延迟差分检测电路框图如图4-35所示。</vt:lpstr>
      <vt:lpstr>PowerPoint 演示文稿</vt:lpstr>
      <vt:lpstr>PowerPoint 演示文稿</vt:lpstr>
      <vt:lpstr> 　　在判决时刻，信号包络E=A(t)·A(t-Tb)恒为正值，因而y(t)的极性取决于相位差信息Δθ(Tb)，通常在输入“+1”时，θ(t)增大; 输入“-1”时，θ(t)减小。所以, 令判决门限值为零时的判决规则为：     由此可恢复得到原始数据</vt:lpstr>
      <vt:lpstr> 　　2) 二比特延迟差分检测电路  　　二比特延迟差分检测电路框图如图4-36所示。</vt:lpstr>
      <vt:lpstr>PowerPoint 演示文稿</vt:lpstr>
      <vt:lpstr> 式中,      　　积分式中P(t)是经GLPF后宽为Tb的矩形单位幅度脉冲响应; bj为经过差分编码后的二进制数据。对于不同的BbTb值,  θj的值也不同，如表4-6 所示。   </vt:lpstr>
      <vt:lpstr>PowerPoint 演示文稿</vt:lpstr>
      <vt:lpstr> 　　在表4-7中，同θ0, θ1代表信号分量，θ-3θ-2θ-1θ1θ2θ3θ4为符号间干扰ISI(InterSybol  Interference)成分，在表的任何一行中∑θj=180°，从表4-7中可见，当j≥4或j≤-3时，θj几乎为零。 因此式(4-116)可以写成     式中，Δθk=bk+2θ-2+bk+1θ-1+bkθ0+bk-1θ1+bk-2θ2+bk-3θ3。 当BbTb=0.25 时，对应于所有可能的数据组合的差分相解Δθk如表4-7所示。   </vt:lpstr>
      <vt:lpstr>PowerPoint 演示文稿</vt:lpstr>
      <vt:lpstr>PowerPoint 演示文稿</vt:lpstr>
      <vt:lpstr>PowerPoint 演示文稿</vt:lpstr>
      <vt:lpstr> 　　5.GMSK信号的性能 　　1)功率谱密度 　　用计算机模拟得到的GMSK信号功率谱密度曲线如图4-38所示。图中，纵坐标是以分贝表示的归一化功率谱密度；横坐标是归一化频率(f-fc)Tb；参数BbTb是归一化3dB带宽。</vt:lpstr>
      <vt:lpstr>PowerPoint 演示文稿</vt:lpstr>
      <vt:lpstr> 　　2)误比特率性能 　　当BbTb=0.25时，在AWGN信道下采用相干解调方式的误比特率计算公式如下：      GMSK信号的误比特率性能与解调方式有密切关系。 </vt:lpstr>
      <vt:lpstr>PowerPoint 演示文稿</vt:lpstr>
      <vt:lpstr>PowerPoint 演示文稿</vt:lpstr>
      <vt:lpstr> 4.4  “线性”和“恒包络”相结合的调制技术 </vt:lpstr>
      <vt:lpstr> 　　调制波形表达如下:      式中：Es=(lbM)Eb为符号位的能值, Ts=(lbM)Tb为时隙周期。    </vt:lpstr>
      <vt:lpstr>PowerPoint 演示文稿</vt:lpstr>
      <vt:lpstr>PowerPoint 演示文稿</vt:lpstr>
      <vt:lpstr>PowerPoint 演示文稿</vt:lpstr>
      <vt:lpstr> 　　2. MPSK的功率谱分布  　　MPSK的功率谱密度(PSD)可以按照BPSK和QPSK相同的方式来表示。信息位的持续时间Ts和比特位持续时间Tb的关系如下式所示:  </vt:lpstr>
      <vt:lpstr> 　　具有矩形脉冲的MPSK功率谱密度(PSD)可表达如下：</vt:lpstr>
      <vt:lpstr>PowerPoint 演示文稿</vt:lpstr>
      <vt:lpstr>PowerPoint 演示文稿</vt:lpstr>
      <vt:lpstr> 4.4.2　M维正交振幅调制(QAM)     在M维PSK调制中，传输信号的振幅是恒定的，因此形成了一个圆周形状的星座图。如果允许幅度可以随着相位的变化而变化，就可产生一种新的调制方式——M维正交振幅调制(QAM)。图4-43说明了16维QAM的星座图。星座图中信号为格状分布。</vt:lpstr>
      <vt:lpstr>PowerPoint 演示文稿</vt:lpstr>
      <vt:lpstr> 　　M维正交振幅调制(QAM)信号的一般形式如下式所示： </vt:lpstr>
      <vt:lpstr> 　　假设M维正交振幅调制(QAM)为矩形脉冲。QAM信号si(t)可以通过以下一对基本函数Φ1(t) , Φ2(t)来表示:  </vt:lpstr>
      <vt:lpstr> 　　对于第i个信号点的　            和                 来说，这里(ai， bi)可以从下面矩阵得到。  </vt:lpstr>
      <vt:lpstr> 　　式中，        　。 举例来说，16维正交振幅调制(QAM)矩阵如下所示：</vt:lpstr>
      <vt:lpstr> 　　在加性高斯白噪声AWGN信道中，采用相关检测时，可求得M维正交振幅调制(QAM)的平均误字率估计如下：     若用平均信号能量Eav来表示，可以有</vt:lpstr>
      <vt:lpstr>PowerPoint 演示文稿</vt:lpstr>
      <vt:lpstr> 4.4.3  M维移频键控(MFSK)  　　在MFSK调制中，传输信号si(t)定义如下       式中，对于某些固定的整数nc而言，fc=nc/2Ts。</vt:lpstr>
      <vt:lpstr> 　　对于相关的MFSK而言，最佳接收机由M个相关器或匹配滤波器组成。平均错误率如下式所示:     　　在恒包络检测中，在采用匹配的滤波器进行非相关检测时， 平均错误率如下式所示：  </vt:lpstr>
      <vt:lpstr>PowerPoint 演示文稿</vt:lpstr>
      <vt:lpstr>PowerPoint 演示文稿</vt:lpstr>
      <vt:lpstr> 4.5 正交频分复用(OFDM)技术</vt:lpstr>
      <vt:lpstr>PowerPoint 演示文稿</vt:lpstr>
      <vt:lpstr> 　　OFDM系统如图4-45所示。设串行的码元周期为ts，速率为rs=1／ts。经过串/并变换后N个串行码元被转换为长度为Ts=Nts、速率为Rs=1／Ts=1／Nts=rs／N的并行码。N个码元分别调制N个子载波：     式中：Δf为子载波的间隔，设计为 </vt:lpstr>
      <vt:lpstr>PowerPoint 演示文稿</vt:lpstr>
      <vt:lpstr> 　　它是OFDM系统的重要设计参数之一。当f0&gt;&gt;1/Ts时，各子载波是两两正交的，即     其中,fk-fj=m/Ts(m=1，2，…)。把N个并行支路的已调子载波信号相加，便得到OFDM实际发射的信号：  </vt:lpstr>
      <vt:lpstr> 　　在接收端，接收的信号同时进入N个并联支路，分别与N个子载波相乘和积分(相干解调)便可以恢复各并行支路的数据：  </vt:lpstr>
      <vt:lpstr> 　　各支路的调制可以采用PSK、QAM等数字调制方式。为了提高频谱的利用率，通常采用多进制的调制方式。一般地，并行支路的输入数据可以表示为d(n)=a(n)+jb(n)，其中a(n)、b(n)表示输入的同相分量和正交分量的实序列(例如QPSK，a(n)、b(n)取值±1；16QAM取值±1、±3等等)，它们在每个支路上调制一对正交载波，输出的OFDM信号便为  </vt:lpstr>
      <vt:lpstr> 式中:A(t)为信号的复包络，即     　　系统的发射频谱的形状是经过仔细设计的，使得每个子信道的频谱在其他子载波频率上为零，这样子信道之间就不会发生干扰。当子信道的脉冲为矩形脉冲时，具有sinc函数形式的频谱可以准确满足这一要求，如N=4、N=32的OFDM功率谱，如图4-46所示。  </vt:lpstr>
      <vt:lpstr>PowerPoint 演示文稿</vt:lpstr>
      <vt:lpstr>PowerPoint 演示文稿</vt:lpstr>
      <vt:lpstr>PowerPoint 演示文稿</vt:lpstr>
      <vt:lpstr> 4.5.2　子载波调制     　一个OFDM符号包含多个经过相移键控(PSK)或者正交幅度调制(QAM)的子载波。从t=ts开始的OFDM符号可以表示为  </vt:lpstr>
      <vt:lpstr> 　　一旦将要传输的比特分配到各个子载波上，某一种调制模式将它们映射为子载波的幅度和相位，通常采用等效基带信号来描述OFDM的输出信号，即  </vt:lpstr>
      <vt:lpstr> 　　其中s(t)的实部和虚部分别对应于OFDM符号的同相(In-phase)和正交(Quadrature-phase)分量，在实际中可以分别与相应子载波的cos分量和sin分量相乘，构成最终的子信道信号和合成的OFDM符号。在图4.47中给出了OFDM系统基本模型的框图，其中fi=fc+i／T。在接收端，将接收到的同相和正交分量映射回数据消息，完成子载波解调。</vt:lpstr>
      <vt:lpstr>PowerPoint 演示文稿</vt:lpstr>
      <vt:lpstr> 　　图4-48是在一个OFDM符号内包含4个子载波的实例。其中，所有的子载波都具有相同的幅值和相位，但在实际应用中，根据数据符号的调制方式，每个子载波都有相同的幅值和相位是不可能的。从图4-48可以看出，每个子载波在一个OFDM符号周期内都包含整数倍个周期，而且各个相邻的子载波之间相差1个周期。这一特性可以用来解释子载波之间的正交性，即  </vt:lpstr>
      <vt:lpstr> 　　例如，对式(4-154)中的第m个子载波进行解调，然后在时间长度T内进行积分，即  </vt:lpstr>
      <vt:lpstr>PowerPoint 演示文稿</vt:lpstr>
      <vt:lpstr>PowerPoint 演示文稿</vt:lpstr>
      <vt:lpstr> 4.5.3　正交频分复用的DFT实现 　　OFDM技术早在20世纪中期就已出现，但信号的产生及解调需要许多的调制解调器，硬件结构的复杂性使得在当时的技术条件下难以在民用通信中普及，后来(20世纪70年代)出现用离散傅氏变换(DFT)方法可以简化系统的结构，但也是在大规模集成电路和信号处理技术充分发展后才得到广泛的应用。使用DFT技术的OFDM系统如图4-50所示。  </vt:lpstr>
      <vt:lpstr>PowerPoint 演示文稿</vt:lpstr>
      <vt:lpstr> 　　输入的串行比特以L比特为一帧，每帧分为N组，每组比特数可以不同，第i组有qi个比特，即     第i组比特对应第i子信道的Mi=2qi个信号点。这些复数信号点对应这些子信道的信息符号，用dn(n=0，1，2，…，N-1)表示。利用IDFT可以完成{dn}的OFDM基带调制，因为式(4-147)的复包络可以表示为  </vt:lpstr>
      <vt:lpstr>PowerPoint 演示文稿</vt:lpstr>
      <vt:lpstr> 　　可见，所得到的A(m)是{dn}的IDFT，或者说直接对{dn}求离散傅氏反变换就得到A(t)的抽样A(m)。而A(m)经过低通滤波(D/A变换)后所得到的模拟信号对载波进行调制便得到所需的OFDM信号。在接收端则进行相反的过程，把解调得到的基带信号经过A/D变换后得到dn，在经过并串变换输出。当N比较大时可以采用高的效率IFFT(FFT)算法，现在已有专用的IC可用，利用它可以取代大量的调制解调器，使结构变得简单。</vt:lpstr>
      <vt:lpstr> 　　设信道的输入一个符号信号为p(t)，信道的冲激响应为h(t)，不考虑信道噪声的影响，信道的输出等于卷积r(t)=p(t)*h(t)。r(t)的时间长度将等于Tr=Ts+τ(τ为信道冲激响应的持续时间)。若发送的码元是一个接一个的无缝的连续发射，接收的信号由于Tr&gt; Ts而会产生码间干扰，应在数据块之间加入保护间隔Tg，只要Tg≥τ，就可以完全消除码间干扰。除了上述的载波间隔Δf，Tg是OFDM系统的另一个重要的设计参数。  </vt:lpstr>
      <vt:lpstr> 　　通常，Tg是以一个循环前缀的形式存在，这些前缀由信号p(t)的g个样值构成，使得发送的符号样值序列的长度增加到N+g，如图4.51所示。由于是连续传输，若信道的冲激响应样值序列长度j≤g，则信道的输出序列{rn}的前g个样值会受到前一分组拖尾的干扰，把它们舍去，然后根据N个接收到的信号样值rn (0≤n≤N-1)来解调。用循环前缀填入保护间隔内，将时域线性卷积变成了圆周卷积，从而可以用简单的一阶频域均衡恢复发送数据。在此段时间必须传输信号而不能让它空白。由于加入了循环前缀，为了保持原信息传输速率不变，信号的抽样速率应提高到原来的1+N／g倍。 </vt:lpstr>
      <vt:lpstr>PowerPoint 演示文稿</vt:lpstr>
      <vt:lpstr> 4.5.4 OFDM的特点 　　OFDM系统具有以下优点： 　　(1)高速率数据流通过串/并转换，使得每个子载波上的数据符号持续长度相对增加，从而有效地减少了无线信道的时间弥散所带来的符号间干扰(InterSymbolInterference，ISI)，这样就减小了接收机内均衡的复杂度。  </vt:lpstr>
      <vt:lpstr> 　　(2)传统的频分多路传输方法，将频带分为若干个不相交的子频带来传输并行数据流，子信道之间要保留足够的保护频带。而OFDM系统由于各个子载波之间存在正交性，允许子信道的频谱相互重叠，因此与常规的频分复用系统相比，OFDM系统可以最大限度地利用频谱资源。当子载波个数很大时，系统的频谱利用率趋于2Baud／Hz。  </vt:lpstr>
      <vt:lpstr> 　　(3)各个子信道中的正交调制和解调可以通过采用反离散傅里叶变换(IDFT)和离散傅里叶变换(DFT)的方法来实现。对于子载波数目较大的系统，可以通过采用快速傅里叶变换(FFT)来实现。而随着大规模集成电路技术与DSP技术的发展，IFFT与FFT都是非常容易实现的。 　　(4)无线数据业务一般存在非对称性，即下行链路中传输的数据量要大于上行链路中的数据传输量，这就要求物理层支持非对称高速率数据传输。OFDM系统可以通过使用不同数量的子信道来实现上行和下行链路中不同的传输速率。  </vt:lpstr>
      <vt:lpstr> 　　(5)OFDM可以容易地与其他多种接入方式结合使用，构成各种系统，其中包括多载波码分多址MC-CDMA、跳频OFDM以及OFDM-TDMA等等，使得多个用户可以同时利用OFDM技术进行信息的传输。 </vt:lpstr>
      <vt:lpstr> 　　但是OFDM系统内由于存在有多个正交的子载波，而且其输出信号是多个子信道的叠加，因此与单载波系统相比，存在以下缺点：  　　(1)易受频率偏差的影响。由于子信道的频谱相互覆盖，这就对它们之间的正交性提出了严格的要求。由于无线信道的时变性，在传输过程中出现无线信号的频谱偏移，或发射机与接收机本地振荡器之间存在的频率偏差，都会使OFDM系统子载波之间的正交性遭到破坏，导致子信道的信号相互干扰(ISI)。这种对频率偏差的敏感是OFDM系统的主要缺点之一。  </vt:lpstr>
      <vt:lpstr> 　　(2)存在较高的峰值平均功率比。多载波系统的输出是多个子信道信号的叠加，因此如果多个信号的相位一致，所得到的叠加信号的瞬时功率就会远远高于信号的平均功率，导致出现较大的峰值平均功率比(Peak-to-AveragePowerRatio，PAPR)，可能带来信号畸变，使信号的频谱发生变化，从而导致各个子信道间的正交性遭到破坏，产生干扰，使系统的性能恶化，这就对发射机内功率放大器提出了很高的要求。  </vt:lpstr>
      <vt:lpstr> 4.5.5 OFDM系统关键技术 　　1.时域和频域同步 　　OFDM系统对定时和频率偏移敏感，特别是实际应用中可能与FDMA、TDMA和CDMA等多址方式结合使用时，时域和频域同步显得尤为重要。与其他数字通信系统一样，同步分为捕获和跟踪两个阶段。在下行链路中，基站向各个移动终端广播式发送同步信号，所以，下行链路同步相对简单，较易实现。在上行链路中，来自不同移动终端的信号必须同步到达基站，才能保证子载波间的正交性。基站根据各移动终端发来的子载波携带的信息进行时域和频域同步信息的提取，再由基站发回移动终端，以便让移动终端进行同步。具体实现时，同步可以分别在时域或频域进行，也可以时、频域同步同时进行。  </vt:lpstr>
      <vt:lpstr> 　　2.信道估计 　　在OFDM系统中，信道估计器的设计主要有两个问题。一是导频信息的选择，由于无线信道常常是衰落信道，需要不断对信道进行跟踪，因此导频信息也必须不断地传送。二是既有较低的复杂度又有良好的导频跟踪能力的信道估计器的设计。在实际设计中，导频信息的选择和最佳估计器的设计通常又是相互关联的，因为估计器的性能与导频信息的传输方式有关。 </vt:lpstr>
      <vt:lpstr> 　　3.信道编码和交织 　　为了提高数字通信系统性能，信道编码和交织是通常采用的方法。对于衰落信道中的随机错误，可以采用信道编码；对于衰落信道中的突发错误，可以采用交织。实际应用中，通常同时采用信道编码和交织，进一步改善整个系统的性能。在OFDM系统中，如果信道频域特性比较平缓，均衡是无法再利用信道的分集特性来改善系统性能的，因为OFDM系统自身具有利用信道分集特性的能力，一般的信道特性信息已经被OFDM这种调制方式本身所利用了。但是，OFDM系统的结构却为在子载波间进行编码提供了机会，形成编码OFDM(COFDM)方式。编码可以采用各种码，如分组码、卷积码等，卷积码的效果要比分组码好。  </vt:lpstr>
      <vt:lpstr> 　　4.降低峰均功率比 　　由于OFDM信号时域上表现为n个正交子载波信号的叠加，当这n个信号恰好均以峰值相加时，OFDM信号也将产生最大峰值，该峰值功率是平均功率的n倍。尽管峰值功率出现的概率较低，但为了不失真地传输这些高峰均功率比的OFDM信号，发送端对高功率放大器(HPA)的线性度要求很高，且发送效率极低，接收端对前端放大器以及A/D变换器的线性度要求也很高。因此，高的PAPR使得OFDM系统的性能大大下降，甚至直接影响实际应用。为了解决这一问题，人们提出了基于信号畸变技术、信号扰码技术和基于信号空间扩展等降低OFDM系统PAPR的方法。  </vt:lpstr>
      <vt:lpstr> 4.6  扩频调制技术 </vt:lpstr>
      <vt:lpstr> 　　一个具有反馈逻辑电路的移位寄存器设计如图4-52所示。二进制序列依据时钟依次通过移位寄存器，输出的各种状态进行各种组合，反馈到第1级移位寄存器的输入作为新的初始状态。当反馈逻辑电路为异或门时，如图4-52所示的PN码产生器称为线性PN码产生器。</vt:lpstr>
      <vt:lpstr>PowerPoint 演示文稿</vt:lpstr>
      <vt:lpstr> 4.6.2 直接序列扩频(DS-SS)     直接序列扩频(DS-SS)通过直接用伪随机信号产生的随机序列对多个基带信号脉冲进行直接相乘。PN码中的每一个脉冲或符号位称为码片(Chip)。图4-53说明了用二进制进行调制的DS系统功能框图。同步数据符号位有可能是信息位也有可能是二进制编码符号位。在相位调制前进行模2运算。在接收端可能会采用相干或差分PSK解调。  </vt:lpstr>
      <vt:lpstr>PowerPoint 演示文稿</vt:lpstr>
      <vt:lpstr> 　　对于单用户来说，接收到的扩频信号可用下式来表示：      式中：m(t)为数据系列，p(t)为PN码序列，fc为载波频率， θ为载波初始相位。</vt:lpstr>
      <vt:lpstr> 　　数据波形m(t)为一串非重叠的矩形波形，每个波形的幅度等于+1或-1,  在m(t)中每个符号代表一个数据且持续时间为Ts。在PN码系列p(t)中每个脉冲代表一个时间片，通常也是矩形波形， 每个波形的幅度等于+1或-1，持续时间为Tc。m(t)的数据符号和p(t)的时间片是重叠的, Ts/Tc(Ts与Tc之比)是一个整数。设扩频信号sss(t)的带宽为Wss，m(t)cos(2πfct+θ)的带宽为B，p(t)的带宽远远超过B，即Wss远大于B。</vt:lpstr>
      <vt:lpstr> 　　假设接收机已实现码元同步，接收到的信号通过宽带滤波，与本地的PN码相乘。如果p(t)=+1或-1，则p2(t)=1，这样就得到中频解扩频信号为sI(t)为     这信号进入解调器输入端。因为sI(t)具有BPSK信号的性质， 通过相关的解调即可提取m(t)。</vt:lpstr>
      <vt:lpstr>PowerPoint 演示文稿</vt:lpstr>
      <vt:lpstr> 　　接收端信号解扩后的输出如图4-54(b) 所示。图中，信号的带宽降低到B，干扰信号的带宽为Wss。 解调器中滤波器的作用在于过滤掉大部分干扰，使之不超过信号的能量。 这样原来的大多数干扰被排除了， 不会再影响接收性能。 排除干扰的能力和Wss/B的比值有关，其处理增益为PG。 系统处理的增益越大，压制带内干扰的能力就越强。 处理增益PG的计算式为  </vt:lpstr>
      <vt:lpstr> 4.6.3 跳频扩频技术(FH-SS)     跳频扩频技术(FH-SS)通过看似随机的载波跳频达到传输数据的目的，而这只有相应的接收机知道。在每一信道上，发射机再次跳频之前一小串的传输数据在窄带内依据传统的调制技术进行传输。一串可能的跳跃序列被称为跳跃集(Hopset)。跳跃发生在频带上并跨越一系列的信道。每一个信道由具有中心频点的频带区域而构成。在这个频带内能够在相干的载波频率上足以进行窄带编码调制(通常为FSK)。在跳跃集中的信道带宽通常称为瞬时带宽(Instantaneous　Bandwidth)。在跳频中所跨越的频谱称为跳频总带宽(TotalHoppingBandwidth)。  </vt:lpstr>
      <vt:lpstr> 　　如果在跳跃中对于每条信道采用一个基本载波频率，这样的频率调制称为单信道调制(SingleChannelModulation)。跳变之间的时间称为跳频持续时间(HopDuration)，用Th表示。跳变总带宽和瞬时带宽由Wss和B表示。处理增益为Wss/B。 　　如果跳频的序列能被接收机产生并和接收信号同步，则可以得到固定的差频信号，尔后进入传统的接收机中。在FH中，一旦一个非预测到的信号占据了跳频信道，就会在该信道中带入干扰和噪声并因此进入解调器。这就是在相同的时刻、在相同的信道上，可能和非预测到的信号发生冲突的原因。  </vt:lpstr>
      <vt:lpstr>PowerPoint 演示文稿</vt:lpstr>
      <vt:lpstr> 4.6.4 直扩的性能  　　  k个用户接入的直扩系统如图4-56所示。假设每个用户都有一个PN序列，每个符号位含有N个时间片，每个时间片占时Tc， NTc=T。第k个用户的传输信号表达式如下：</vt:lpstr>
      <vt:lpstr>PowerPoint 演示文稿</vt:lpstr>
      <vt:lpstr> 　　式中：pk(t)为第k个用户的PN码；m(t)为第k个用户的传输数据。接收机接收到共K个不同的信号，只有一个是所需的，其他都是不需要的。接收过程是通过对适宜的信号序列进行参变量估计得出的。对于第一个用户的第i个符号进行的变量估计为  </vt:lpstr>
      <vt:lpstr>PowerPoint 演示文稿</vt:lpstr>
      <vt:lpstr> 式中：I1就是第一个用户接收到的信号的响应; 　　是除第一个用户外，共K-1个用户造成的总接入干扰；ξ是反映其他噪声影响的高斯随机变量，ξ为     式中，n(t)为加性噪声。</vt:lpstr>
      <vt:lpstr> 　　由式(4-166)可见，ξ变量的均值为零，它的方差为     　　式(4-164)中，Ik表示来自第k个用户的干扰，有  </vt:lpstr>
      <vt:lpstr> 　　假设Ik是由第k个干扰在某一符号整位N个时间片的随机组成。大数定理告诉我们这些随机信号产生的总和仍是随机过程。(K-1)个用户作为完全独立的干扰，总的接入干扰可表示为　            。采用高斯表达式可以推导得到平均错误比特率Pe的简单表达式为  </vt:lpstr>
      <vt:lpstr> 　　对于单个用户来说，以上的平均错误比特率表达式就可转变为BPSK调制的错误比特率BER表达式。 (对于干扰受限系统来讲， 热噪声并不是惟一因素。) 如果Eb/N0趋向于无穷大，式(4-152)可改写如下：  </vt:lpstr>
      <vt:lpstr> 4.6.5  跳频扩频的性能  　　在FH-SS系统中，几个用户独立地采用BFSK调制系统在他们的频带上跳跃。假设任何两个用户不会在同一个信道中发生冲突， 那么BFSK系统的错误比特率BER表达如下：  </vt:lpstr>
      <vt:lpstr> 　　如果有两个用户同时在一个信道中传输，发生了碰撞，在这种情况下，则可按0.5的概率进行分配。这样，总的错误概率可表达如下：</vt:lpstr>
      <vt:lpstr> 式中，ph为碰撞的可能性，这事先可以得到。如果有M个信道可以传输，那么在用户的接收信道时间片上有1/M的可能性发生碰撞。如果有(K-1)个用户干扰，那么在所接收的信道上，至少有一个发生碰撞的可能性，这时的ph表达式如下：  </vt:lpstr>
      <vt:lpstr> 　　假设M很大，则错误率Pe的表达式如下:</vt:lpstr>
      <vt:lpstr> 　　现在考虑下一个特殊情况。如果K=1，错误概率如式(4-154)所示，是一个标准的BFSK错误概率。同样假设Eb/N0趋向于无穷大，式(4-157)可改写如下： </vt:lpstr>
      <vt:lpstr> 　　以上的分析都是假设用户的跳频会同步发生，这称为时隙跳频(slotted frequency hopping)。但对于许多FH-SS系统来说，实际情况并非如此。 即使两个独立用户的时钟能够同步，不同的传输路径也会造成不同的时延。在这种异步的情况下，发生碰撞的可能性为 </vt:lpstr>
      <vt:lpstr> 　　将式(4-176)和以前的式子比较, 可以看出异步情况下发生碰撞的可能性增加了。 在异步情况下发生错误的可能性为  </vt:lpstr>
      <vt:lpstr> 　　与DS-SS系统相比，FH-SS系统优越的地方在于它更能抗远近效应。由于信号一般不会同时使用同样的频率，接收机的功率就不会像DS-SS那样要求严格。但远近效应并不能完全避免，这是由于滤波过程中并不能避免强信号干扰弱信号。为此，在传输中要求有纠错码。通过应用较强的RS码以及其他抗突发错误的码，可以在即使发生了偶然碰撞的情况下，也能较好地提高性能。  </vt:lpstr>
      <vt:lpstr> 4.7 在多径衰落信道中的调制性能分析  </vt:lpstr>
      <vt:lpstr> 　　接收到的信号r(t)可用下式表达：</vt:lpstr>
      <vt:lpstr> 　　为了评价在慢变化信道下，各种不同的数字调制和解调方案进行错误比特率的比较。首先必须在衰落信道AWGN可能的信号变化范围内进行错误比特率的平均估计。换句话说，在AWGN信道中发生的错误比特率是一个有条件的平均错误率，在其中α保持固定，错误比特率的变化是缓慢的，平稳衰落信道可通过在AWGN信道的衰落概率分布得到错误比特率平均估计。这样以后，平稳衰落信道的慢衰落错误比特率为  </vt:lpstr>
      <vt:lpstr> 　　式中：Pe(X)为在某一特殊信噪比X的情况下某一调制方式的错误概率，其中X=α2Eb/N0，Eb和N0为常数，α用于代表衰落信道的振幅强度。</vt:lpstr>
      <vt:lpstr> 　　对于瑞利衰落信道，α具有瑞利分布，α2分布为以X为参变量的具有两个自由度的χ2分布。      式中：                     表示信噪比的平均值。 </vt:lpstr>
      <vt:lpstr> 　　通过对式(4 -179)和在AWGN信道中某一特定的调制方式进行比特错误率的估计，衰落信道的估计可以通过相干的BPSK和BFSK 等式得到。其式表达如下：  </vt:lpstr>
      <vt:lpstr> 　　对于差分检测的BPSK和非相干解调的BFSK，有:</vt:lpstr>
      <vt:lpstr>PowerPoint 演示文稿</vt:lpstr>
      <vt:lpstr> 　　对于较大的信噪比，平均错误比特率的公式可简化如下：  </vt:lpstr>
      <vt:lpstr> 　　对于GMSK来说，在AWGN信道中瑞利衰落下的错误比特率BER表达式为  </vt:lpstr>
      <vt:lpstr> 　　 例  假设接收到的信号包络满足瑞利分布，试推导在慢变化平稳衰落信道上的BDPSK和非相干正交二进制FSK(NCFSK)的比特差错率。   推导         瑞利概率分布公式如下：     式中：r是瑞利振幅，A是特定振幅，σ是噪声方差，r是信号瞬时幅度，I0是0阶Bessel函数。 </vt:lpstr>
      <vt:lpstr>PowerPoint 演示文稿</vt:lpstr>
      <vt:lpstr>PowerPoint 演示文稿</vt:lpstr>
      <vt:lpstr> 4.7.2在频率选择性移动通信信道中的数字调制技术 　　在多径时延引起的频率选择性衰落下，导致了符号间串扰。即使无线信道没有频率选择性衰落，由于多普勒效应仍会造成随机的频谱扩散，从而造成不可减少的BER。这些因素使频带选择信道上的可靠的数据传输速率受到限制。对于信道的选择特性，仿真是一个主要方法。学者Chuang通过仿真研究了在不同的信道选择性上，不同调制技术下的性能指标。对滤波过的和没有滤波过的BPSK，QPSK，OQPSK和MSK调制方式进行了研究，图4-58给出了BPSK，QPSK，OQPSK和MSK的平均不可减少的误符号率性能图(仿真时用符号周期Ts对均方根(rms)延迟扩展στ进行归一化)，d=στ/Ts。   </vt:lpstr>
      <vt:lpstr> 　　在频率选择性信道中的不可减少的错误概率主要是由符号间串扰和在接收端采样过程中不同信号的干扰所引起的。当主信号成分经多径合成后被抵消、非零d引起符号间干扰ISI、接收机的采样时间由于时延而发生漂移时均会发生上述情况。Chuang发现在频率选择性衰落中发生的错误往往是突发的。仿真的结果表明，对于相对于符号周期较小的时延来讲，平稳衰落是误码干扰的主要来源；对于较大的时延来说，定时错误和ISI是主要的干扰来源。</vt:lpstr>
      <vt:lpstr> 　　图4-58说明了采用相干解调的不同的未滤波方案中不可减少的平均误符号率随d变化的曲线图。从图中可看出各种方案的比较，以BPSK的误符号率性能最好。这是因为在BPSK中没有符号间干扰(在眼图中并无多条轨迹干扰，眼图清晰)，其误符号率就是误比特率。而OQPSK和MSK在两个比特序列中都有T/2的突变，导致符号间串扰ISI较为严重，它们的性能和QPSK相似。</vt:lpstr>
      <vt:lpstr>PowerPoint 演示文稿</vt:lpstr>
      <vt:lpstr> 　　在图4-59中用比特周期Tb对rms延迟进行了归一化(d′=στ/Tb)，得到BPSK，QPSK，OQPSK和MSK的误比特率。我们可以看出，四进制调制技术(QPSK、OQPSK和MSK)比BPSK更能抗时延扩散。</vt:lpstr>
      <vt:lpstr>PowerPoint 演示文稿</vt:lpstr>
    </vt:vector>
  </TitlesOfParts>
  <Company>wp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Lee</cp:lastModifiedBy>
  <cp:revision>125</cp:revision>
  <dcterms:created xsi:type="dcterms:W3CDTF">2008-03-13T07:21:00Z</dcterms:created>
  <dcterms:modified xsi:type="dcterms:W3CDTF">2020-12-25T14:12:39Z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