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blog.csdn.net/wangpengfei_p/article/details/78882198"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64870" y="1035685"/>
            <a:ext cx="10227310" cy="4892675"/>
          </a:xfrm>
          <a:prstGeom prst="rect">
            <a:avLst/>
          </a:prstGeom>
          <a:noFill/>
        </p:spPr>
        <p:txBody>
          <a:bodyPr wrap="square" rtlCol="0">
            <a:spAutoFit/>
          </a:bodyPr>
          <a:p>
            <a:r>
              <a:rPr lang="zh-CN" altLang="en-US" sz="4400" b="1"/>
              <a:t>神经网络实操课程</a:t>
            </a:r>
            <a:endParaRPr lang="zh-CN" altLang="en-US" sz="4400" b="1"/>
          </a:p>
          <a:p>
            <a:r>
              <a:rPr lang="zh-CN" altLang="en-US" sz="2000"/>
              <a:t>通过之前的课程，我们已经知道了神经网络的搭建过程，但还不清楚如何让神经网络的运行效率得到进一步的提升，通过我写的神经网络模型</a:t>
            </a:r>
            <a:r>
              <a:rPr lang="zh-CN" altLang="en-US" sz="2000">
                <a:hlinkClick r:id="rId1"/>
              </a:rPr>
              <a:t>http://blog.csdn.net/wangpengfei_p/article/details/78882198</a:t>
            </a:r>
            <a:r>
              <a:rPr lang="zh-CN" altLang="en-US" sz="2000"/>
              <a:t>的效果可以看到神经网络有待优化，第二门课基本上就是在讲神经网络的优化。</a:t>
            </a:r>
            <a:endParaRPr lang="zh-CN" altLang="en-US" sz="2000"/>
          </a:p>
          <a:p>
            <a:endParaRPr lang="zh-CN" altLang="en-US" sz="2000"/>
          </a:p>
          <a:p>
            <a:endParaRPr lang="zh-CN" altLang="en-US"/>
          </a:p>
          <a:p>
            <a:r>
              <a:rPr lang="zh-CN" altLang="en-US" sz="3600" b="1"/>
              <a:t>如何有效运作神经网络</a:t>
            </a:r>
            <a:endParaRPr lang="zh-CN" altLang="en-US" sz="3600" b="1"/>
          </a:p>
          <a:p>
            <a:r>
              <a:rPr lang="en-US" altLang="zh-CN" sz="3200"/>
              <a:t>·</a:t>
            </a:r>
            <a:r>
              <a:rPr lang="zh-CN" altLang="en-US" sz="2800"/>
              <a:t>超参数调优</a:t>
            </a:r>
            <a:endParaRPr lang="zh-CN" altLang="en-US" sz="2800"/>
          </a:p>
          <a:p>
            <a:r>
              <a:rPr lang="en-US" altLang="zh-CN" sz="3200"/>
              <a:t>·</a:t>
            </a:r>
            <a:r>
              <a:rPr lang="zh-CN" altLang="en-US" sz="2800"/>
              <a:t>如何构建数据</a:t>
            </a:r>
            <a:endParaRPr lang="zh-CN" altLang="en-US" sz="2800"/>
          </a:p>
          <a:p>
            <a:r>
              <a:rPr lang="en-US" altLang="zh-CN" sz="3200"/>
              <a:t>·</a:t>
            </a:r>
            <a:r>
              <a:rPr lang="zh-CN" altLang="en-US" sz="2800"/>
              <a:t>如何确保优化算法快速运行</a:t>
            </a:r>
            <a:endParaRPr lang="zh-CN" altLang="en-US" sz="2800"/>
          </a:p>
          <a:p>
            <a:r>
              <a:rPr lang="en-US" altLang="zh-CN"/>
              <a:t>	</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35610" y="614045"/>
            <a:ext cx="10277475" cy="2030095"/>
          </a:xfrm>
          <a:prstGeom prst="rect">
            <a:avLst/>
          </a:prstGeom>
          <a:noFill/>
        </p:spPr>
        <p:txBody>
          <a:bodyPr wrap="square" rtlCol="0">
            <a:spAutoFit/>
          </a:bodyPr>
          <a:p>
            <a:r>
              <a:rPr lang="zh-CN" altLang="en-US"/>
              <a:t>在创建神经网络的时候我们要决定很多的超参数，比如</a:t>
            </a:r>
            <a:endParaRPr lang="zh-CN" altLang="en-US"/>
          </a:p>
          <a:p>
            <a:endParaRPr lang="zh-CN" altLang="en-US"/>
          </a:p>
          <a:p>
            <a:r>
              <a:rPr lang="en-US" altLang="zh-CN"/>
              <a:t># layers </a:t>
            </a:r>
            <a:r>
              <a:rPr lang="zh-CN" altLang="en-US"/>
              <a:t>（神经网络层数）</a:t>
            </a:r>
            <a:endParaRPr lang="zh-CN" altLang="en-US"/>
          </a:p>
          <a:p>
            <a:r>
              <a:rPr lang="en-US" altLang="zh-CN"/>
              <a:t># hidden units </a:t>
            </a:r>
            <a:r>
              <a:rPr lang="zh-CN" altLang="en-US"/>
              <a:t>每一层的节点数</a:t>
            </a:r>
            <a:endParaRPr lang="zh-CN" altLang="en-US"/>
          </a:p>
          <a:p>
            <a:r>
              <a:rPr lang="en-US" altLang="zh-CN"/>
              <a:t>learning rates </a:t>
            </a:r>
            <a:r>
              <a:rPr lang="zh-CN" altLang="en-US"/>
              <a:t>学习率</a:t>
            </a:r>
            <a:endParaRPr lang="zh-CN" altLang="en-US"/>
          </a:p>
          <a:p>
            <a:r>
              <a:rPr lang="en-US" altLang="zh-CN"/>
              <a:t>activation function </a:t>
            </a:r>
            <a:r>
              <a:rPr lang="zh-CN" altLang="en-US"/>
              <a:t>每一层的激活函数</a:t>
            </a:r>
            <a:endParaRPr lang="zh-CN" altLang="en-US"/>
          </a:p>
          <a:p>
            <a:r>
              <a:rPr lang="en-US" altLang="zh-CN"/>
              <a:t>......</a:t>
            </a:r>
            <a:endParaRPr lang="en-US" altLang="zh-CN"/>
          </a:p>
        </p:txBody>
      </p:sp>
      <p:sp>
        <p:nvSpPr>
          <p:cNvPr id="3" name="文本框 2"/>
          <p:cNvSpPr txBox="1"/>
          <p:nvPr/>
        </p:nvSpPr>
        <p:spPr>
          <a:xfrm>
            <a:off x="637540" y="2983230"/>
            <a:ext cx="10360660" cy="922020"/>
          </a:xfrm>
          <a:prstGeom prst="rect">
            <a:avLst/>
          </a:prstGeom>
          <a:noFill/>
        </p:spPr>
        <p:txBody>
          <a:bodyPr wrap="square" rtlCol="0">
            <a:spAutoFit/>
          </a:bodyPr>
          <a:p>
            <a:r>
              <a:rPr lang="zh-CN" altLang="en-US"/>
              <a:t>而事实上，神经网络是一个典型的迭代过程，因为我们不可能知道最好的超参数的组合究竟是什么样子的，因为即使是经验丰富的深度学习行家也不太可能一开始就预设出最匹配的超级参数，因此能做的就是在神经网络运行过程中不断调整其中的参数</a:t>
            </a:r>
            <a:endParaRPr lang="zh-CN" altLang="en-US"/>
          </a:p>
        </p:txBody>
      </p:sp>
      <p:pic>
        <p:nvPicPr>
          <p:cNvPr id="4" name="图片 3"/>
          <p:cNvPicPr>
            <a:picLocks noChangeAspect="1"/>
          </p:cNvPicPr>
          <p:nvPr/>
        </p:nvPicPr>
        <p:blipFill>
          <a:blip r:embed="rId1"/>
          <a:stretch>
            <a:fillRect/>
          </a:stretch>
        </p:blipFill>
        <p:spPr>
          <a:xfrm>
            <a:off x="8085455" y="4121150"/>
            <a:ext cx="3078480" cy="2087880"/>
          </a:xfrm>
          <a:prstGeom prst="rect">
            <a:avLst/>
          </a:prstGeom>
        </p:spPr>
      </p:pic>
      <p:sp>
        <p:nvSpPr>
          <p:cNvPr id="5" name="文本框 4"/>
          <p:cNvSpPr txBox="1"/>
          <p:nvPr/>
        </p:nvSpPr>
        <p:spPr>
          <a:xfrm>
            <a:off x="637540" y="4455795"/>
            <a:ext cx="6916420" cy="1753235"/>
          </a:xfrm>
          <a:prstGeom prst="rect">
            <a:avLst/>
          </a:prstGeom>
          <a:noFill/>
        </p:spPr>
        <p:txBody>
          <a:bodyPr wrap="square" rtlCol="0">
            <a:spAutoFit/>
          </a:bodyPr>
          <a:p>
            <a:r>
              <a:rPr lang="zh-CN" altLang="en-US"/>
              <a:t>如同右图，可能我们刚开始只是根据最开始的想法搭建了最初的模型，然后运行代码，通过运行和测试获取该神经网络。然后在这个过程中我们有了什么好的策略，就可以加入到我们最初的模型上面，然后查看模型运行效果，如果效果比之前要好就保留这个策略，反之沿用之前的策略。这样反复循环，才能找到一个符合我们要求的神经网络。</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17220" y="1783080"/>
            <a:ext cx="9227185" cy="329184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rPr>
              <a:t>创建高质量的训练</a:t>
            </a:r>
            <a:r>
              <a:rPr lang="zh-CN" altLang="en-US" sz="2000" b="1">
                <a:latin typeface="宋体" panose="02010600030101010101" pitchFamily="2" charset="-122"/>
                <a:ea typeface="宋体" panose="02010600030101010101" pitchFamily="2" charset="-122"/>
              </a:rPr>
              <a:t>数据集</a:t>
            </a:r>
            <a:r>
              <a:rPr lang="zh-CN" altLang="en-US" sz="2000">
                <a:latin typeface="宋体" panose="02010600030101010101" pitchFamily="2" charset="-122"/>
                <a:ea typeface="宋体" panose="02010600030101010101" pitchFamily="2" charset="-122"/>
              </a:rPr>
              <a:t>，</a:t>
            </a:r>
            <a:r>
              <a:rPr lang="zh-CN" altLang="en-US" sz="2000" b="1">
                <a:latin typeface="宋体" panose="02010600030101010101" pitchFamily="2" charset="-122"/>
                <a:ea typeface="宋体" panose="02010600030101010101" pitchFamily="2" charset="-122"/>
              </a:rPr>
              <a:t>验证集</a:t>
            </a:r>
            <a:r>
              <a:rPr lang="zh-CN" altLang="en-US" sz="2000">
                <a:latin typeface="宋体" panose="02010600030101010101" pitchFamily="2" charset="-122"/>
                <a:ea typeface="宋体" panose="02010600030101010101" pitchFamily="2" charset="-122"/>
              </a:rPr>
              <a:t>以及</a:t>
            </a:r>
            <a:r>
              <a:rPr lang="zh-CN" altLang="en-US" sz="2000" b="1">
                <a:latin typeface="宋体" panose="02010600030101010101" pitchFamily="2" charset="-122"/>
                <a:ea typeface="宋体" panose="02010600030101010101" pitchFamily="2" charset="-122"/>
              </a:rPr>
              <a:t>测试集</a:t>
            </a:r>
            <a:r>
              <a:rPr lang="zh-CN" altLang="en-US" sz="2000">
                <a:latin typeface="宋体" panose="02010600030101010101" pitchFamily="2" charset="-122"/>
                <a:ea typeface="宋体" panose="02010600030101010101" pitchFamily="2" charset="-122"/>
              </a:rPr>
              <a:t>有助于提高上面提到的迭代的效率</a:t>
            </a:r>
            <a:endParaRPr lang="zh-CN" altLang="en-US" sz="2000">
              <a:latin typeface="宋体" panose="02010600030101010101" pitchFamily="2" charset="-122"/>
              <a:ea typeface="宋体" panose="02010600030101010101" pitchFamily="2" charset="-122"/>
            </a:endParaRPr>
          </a:p>
          <a:p>
            <a:endParaRPr lang="zh-CN" altLang="en-US" sz="2000">
              <a:latin typeface="宋体" panose="02010600030101010101" pitchFamily="2" charset="-122"/>
              <a:ea typeface="宋体" panose="02010600030101010101" pitchFamily="2" charset="-122"/>
            </a:endParaRPr>
          </a:p>
          <a:p>
            <a:r>
              <a:rPr lang="zh-CN" altLang="en-US" sz="2800">
                <a:latin typeface="宋体" panose="02010600030101010101" pitchFamily="2" charset="-122"/>
                <a:ea typeface="宋体" panose="02010600030101010101" pitchFamily="2" charset="-122"/>
              </a:rPr>
              <a:t>概念：</a:t>
            </a:r>
            <a:endParaRPr lang="zh-CN" altLang="en-US" sz="2800">
              <a:latin typeface="宋体" panose="02010600030101010101" pitchFamily="2" charset="-122"/>
              <a:ea typeface="宋体" panose="02010600030101010101" pitchFamily="2" charset="-122"/>
            </a:endParaRPr>
          </a:p>
          <a:p>
            <a:r>
              <a:rPr lang="en-US" altLang="zh-CN" sz="2000">
                <a:latin typeface="宋体" panose="02010600030101010101" pitchFamily="2" charset="-122"/>
                <a:ea typeface="宋体" panose="02010600030101010101" pitchFamily="2" charset="-122"/>
              </a:rPr>
              <a:t>	</a:t>
            </a:r>
            <a:r>
              <a:rPr lang="zh-CN" altLang="en-US" sz="2000" b="1">
                <a:latin typeface="宋体" panose="02010600030101010101" pitchFamily="2" charset="-122"/>
                <a:ea typeface="宋体" panose="02010600030101010101" pitchFamily="2" charset="-122"/>
              </a:rPr>
              <a:t>训练集</a:t>
            </a:r>
            <a:r>
              <a:rPr lang="zh-CN" altLang="en-US" sz="2000">
                <a:latin typeface="宋体" panose="02010600030101010101" pitchFamily="2" charset="-122"/>
                <a:ea typeface="宋体" panose="02010600030101010101" pitchFamily="2" charset="-122"/>
              </a:rPr>
              <a:t>：用于最初的模型训练的数据集，一般占总体数据的大部分甚至绝大部分</a:t>
            </a:r>
            <a:endParaRPr lang="zh-CN" altLang="en-US" sz="2000">
              <a:latin typeface="宋体" panose="02010600030101010101" pitchFamily="2" charset="-122"/>
              <a:ea typeface="宋体" panose="02010600030101010101" pitchFamily="2" charset="-122"/>
            </a:endParaRPr>
          </a:p>
          <a:p>
            <a:endParaRPr lang="zh-CN" altLang="en-US" sz="2000">
              <a:latin typeface="宋体" panose="02010600030101010101" pitchFamily="2" charset="-122"/>
              <a:ea typeface="宋体" panose="02010600030101010101" pitchFamily="2" charset="-122"/>
            </a:endParaRPr>
          </a:p>
          <a:p>
            <a:r>
              <a:rPr lang="en-US" altLang="zh-CN" sz="2000">
                <a:latin typeface="宋体" panose="02010600030101010101" pitchFamily="2" charset="-122"/>
                <a:ea typeface="宋体" panose="02010600030101010101" pitchFamily="2" charset="-122"/>
              </a:rPr>
              <a:t>	</a:t>
            </a:r>
            <a:r>
              <a:rPr lang="zh-CN" altLang="en-US" sz="2000" b="1">
                <a:latin typeface="宋体" panose="02010600030101010101" pitchFamily="2" charset="-122"/>
                <a:ea typeface="宋体" panose="02010600030101010101" pitchFamily="2" charset="-122"/>
              </a:rPr>
              <a:t>验证集</a:t>
            </a:r>
            <a:r>
              <a:rPr lang="zh-CN" altLang="en-US" sz="2000">
                <a:latin typeface="宋体" panose="02010600030101010101" pitchFamily="2" charset="-122"/>
                <a:ea typeface="宋体" panose="02010600030101010101" pitchFamily="2" charset="-122"/>
              </a:rPr>
              <a:t>：用于之后的模型调试，也称开发集，即当准备对模型进行调整时，利用验证集（开发集）来验证调整的结果如何。</a:t>
            </a:r>
            <a:endParaRPr lang="zh-CN" altLang="en-US" sz="2000">
              <a:latin typeface="宋体" panose="02010600030101010101" pitchFamily="2" charset="-122"/>
              <a:ea typeface="宋体" panose="02010600030101010101" pitchFamily="2" charset="-122"/>
            </a:endParaRPr>
          </a:p>
          <a:p>
            <a:endParaRPr lang="en-US" altLang="zh-CN" sz="2000">
              <a:latin typeface="宋体" panose="02010600030101010101" pitchFamily="2" charset="-122"/>
              <a:ea typeface="宋体" panose="02010600030101010101" pitchFamily="2" charset="-122"/>
            </a:endParaRPr>
          </a:p>
          <a:p>
            <a:r>
              <a:rPr lang="en-US" altLang="zh-CN" sz="2000">
                <a:latin typeface="宋体" panose="02010600030101010101" pitchFamily="2" charset="-122"/>
                <a:ea typeface="宋体" panose="02010600030101010101" pitchFamily="2" charset="-122"/>
              </a:rPr>
              <a:t>	</a:t>
            </a:r>
            <a:r>
              <a:rPr lang="zh-CN" altLang="en-US" sz="2000" b="1">
                <a:latin typeface="宋体" panose="02010600030101010101" pitchFamily="2" charset="-122"/>
                <a:ea typeface="宋体" panose="02010600030101010101" pitchFamily="2" charset="-122"/>
              </a:rPr>
              <a:t>测试集</a:t>
            </a:r>
            <a:r>
              <a:rPr lang="zh-CN" altLang="en-US" sz="2000">
                <a:latin typeface="宋体" panose="02010600030101010101" pitchFamily="2" charset="-122"/>
                <a:ea typeface="宋体" panose="02010600030101010101" pitchFamily="2" charset="-122"/>
              </a:rPr>
              <a:t>：用于测试模型的工作情况</a:t>
            </a:r>
            <a:endParaRPr lang="zh-CN" altLang="en-US" sz="2000">
              <a:latin typeface="宋体" panose="02010600030101010101" pitchFamily="2" charset="-122"/>
              <a:ea typeface="宋体" panose="02010600030101010101" pitchFamily="2" charset="-122"/>
            </a:endParaRPr>
          </a:p>
        </p:txBody>
      </p:sp>
      <p:sp>
        <p:nvSpPr>
          <p:cNvPr id="5" name="文本框 4"/>
          <p:cNvSpPr txBox="1"/>
          <p:nvPr/>
        </p:nvSpPr>
        <p:spPr>
          <a:xfrm>
            <a:off x="616903" y="50165"/>
            <a:ext cx="6171565" cy="1014730"/>
          </a:xfrm>
          <a:prstGeom prst="rect">
            <a:avLst/>
          </a:prstGeom>
          <a:noFill/>
        </p:spPr>
        <p:txBody>
          <a:bodyPr wrap="none" rtlCol="0">
            <a:spAutoFit/>
          </a:bodyPr>
          <a:p>
            <a:pPr algn="ctr"/>
            <a:r>
              <a:rPr lang="en-US" altLang="zh-CN" sz="6000" b="1">
                <a:gradFill>
                  <a:gsLst>
                    <a:gs pos="21000">
                      <a:srgbClr val="53575C"/>
                    </a:gs>
                    <a:gs pos="88000">
                      <a:srgbClr val="C5C7CA"/>
                    </a:gs>
                  </a:gsLst>
                  <a:lin ang="5400000"/>
                </a:gradFill>
                <a:effectLst/>
              </a:rPr>
              <a:t>Train/dev/test sets</a:t>
            </a:r>
            <a:endParaRPr lang="zh-CN" altLang="en-US" sz="6000" b="1">
              <a:gradFill>
                <a:gsLst>
                  <a:gs pos="21000">
                    <a:srgbClr val="53575C"/>
                  </a:gs>
                  <a:gs pos="88000">
                    <a:srgbClr val="C5C7CA"/>
                  </a:gs>
                </a:gsLst>
                <a:lin ang="5400000"/>
              </a:gra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383665" y="1838325"/>
            <a:ext cx="9819005" cy="454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295910" y="1887855"/>
            <a:ext cx="889635" cy="460375"/>
          </a:xfrm>
          <a:prstGeom prst="rect">
            <a:avLst/>
          </a:prstGeom>
          <a:noFill/>
        </p:spPr>
        <p:txBody>
          <a:bodyPr wrap="square" rtlCol="0">
            <a:spAutoFit/>
          </a:bodyPr>
          <a:p>
            <a:r>
              <a:rPr lang="en-US" altLang="zh-CN" sz="2400"/>
              <a:t>Datas</a:t>
            </a:r>
            <a:endParaRPr lang="en-US" altLang="zh-CN" sz="2400"/>
          </a:p>
        </p:txBody>
      </p:sp>
      <p:cxnSp>
        <p:nvCxnSpPr>
          <p:cNvPr id="4" name="直接连接符 3"/>
          <p:cNvCxnSpPr/>
          <p:nvPr/>
        </p:nvCxnSpPr>
        <p:spPr>
          <a:xfrm>
            <a:off x="8572500" y="1856740"/>
            <a:ext cx="0" cy="443230"/>
          </a:xfrm>
          <a:prstGeom prst="line">
            <a:avLst/>
          </a:prstGeom>
        </p:spPr>
        <p:style>
          <a:lnRef idx="1">
            <a:schemeClr val="dk1"/>
          </a:lnRef>
          <a:fillRef idx="0">
            <a:schemeClr val="dk1"/>
          </a:fillRef>
          <a:effectRef idx="0">
            <a:schemeClr val="dk1"/>
          </a:effectRef>
          <a:fontRef idx="minor">
            <a:schemeClr val="tx1"/>
          </a:fontRef>
        </p:style>
      </p:cxnSp>
      <p:cxnSp>
        <p:nvCxnSpPr>
          <p:cNvPr id="5" name="直接连接符 4"/>
          <p:cNvCxnSpPr/>
          <p:nvPr/>
        </p:nvCxnSpPr>
        <p:spPr>
          <a:xfrm>
            <a:off x="9891395" y="1847850"/>
            <a:ext cx="0" cy="452120"/>
          </a:xfrm>
          <a:prstGeom prst="line">
            <a:avLst/>
          </a:prstGeom>
        </p:spPr>
        <p:style>
          <a:lnRef idx="1">
            <a:schemeClr val="dk1"/>
          </a:lnRef>
          <a:fillRef idx="0">
            <a:schemeClr val="dk1"/>
          </a:fillRef>
          <a:effectRef idx="0">
            <a:schemeClr val="dk1"/>
          </a:effectRef>
          <a:fontRef idx="minor">
            <a:schemeClr val="tx1"/>
          </a:fontRef>
        </p:style>
      </p:cxnSp>
      <p:sp>
        <p:nvSpPr>
          <p:cNvPr id="6" name="右大括号 5"/>
          <p:cNvSpPr/>
          <p:nvPr/>
        </p:nvSpPr>
        <p:spPr>
          <a:xfrm rot="5400000">
            <a:off x="4841240" y="-1156970"/>
            <a:ext cx="274320" cy="7188835"/>
          </a:xfrm>
          <a:prstGeom prst="righ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7" name="文本框 6"/>
          <p:cNvSpPr txBox="1"/>
          <p:nvPr/>
        </p:nvSpPr>
        <p:spPr>
          <a:xfrm>
            <a:off x="4434205" y="2688590"/>
            <a:ext cx="1089025" cy="368300"/>
          </a:xfrm>
          <a:prstGeom prst="rect">
            <a:avLst/>
          </a:prstGeom>
          <a:noFill/>
        </p:spPr>
        <p:txBody>
          <a:bodyPr wrap="square" rtlCol="0">
            <a:spAutoFit/>
          </a:bodyPr>
          <a:p>
            <a:r>
              <a:rPr lang="en-US" altLang="zh-CN"/>
              <a:t>Train Sets</a:t>
            </a:r>
            <a:endParaRPr lang="en-US" altLang="zh-CN"/>
          </a:p>
        </p:txBody>
      </p:sp>
      <p:sp>
        <p:nvSpPr>
          <p:cNvPr id="9" name="右大括号 8"/>
          <p:cNvSpPr/>
          <p:nvPr/>
        </p:nvSpPr>
        <p:spPr>
          <a:xfrm rot="5400000">
            <a:off x="9100185" y="1773555"/>
            <a:ext cx="274320" cy="1328420"/>
          </a:xfrm>
          <a:prstGeom prst="righ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0" name="文本框 9"/>
          <p:cNvSpPr txBox="1"/>
          <p:nvPr/>
        </p:nvSpPr>
        <p:spPr>
          <a:xfrm>
            <a:off x="8701405" y="2688590"/>
            <a:ext cx="1071880" cy="368300"/>
          </a:xfrm>
          <a:prstGeom prst="rect">
            <a:avLst/>
          </a:prstGeom>
          <a:noFill/>
        </p:spPr>
        <p:txBody>
          <a:bodyPr wrap="square" rtlCol="0">
            <a:spAutoFit/>
          </a:bodyPr>
          <a:p>
            <a:r>
              <a:rPr lang="en-US" altLang="zh-CN"/>
              <a:t>Dev Sets</a:t>
            </a:r>
            <a:endParaRPr lang="en-US" altLang="zh-CN"/>
          </a:p>
        </p:txBody>
      </p:sp>
      <p:sp>
        <p:nvSpPr>
          <p:cNvPr id="11" name="右大括号 10"/>
          <p:cNvSpPr/>
          <p:nvPr/>
        </p:nvSpPr>
        <p:spPr>
          <a:xfrm rot="5400000">
            <a:off x="10414635" y="1778000"/>
            <a:ext cx="274320" cy="1320165"/>
          </a:xfrm>
          <a:prstGeom prst="righ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2" name="文本框 11"/>
          <p:cNvSpPr txBox="1"/>
          <p:nvPr/>
        </p:nvSpPr>
        <p:spPr>
          <a:xfrm>
            <a:off x="10019665" y="2688590"/>
            <a:ext cx="1064895" cy="368300"/>
          </a:xfrm>
          <a:prstGeom prst="rect">
            <a:avLst/>
          </a:prstGeom>
          <a:noFill/>
        </p:spPr>
        <p:txBody>
          <a:bodyPr wrap="square" rtlCol="0">
            <a:spAutoFit/>
          </a:bodyPr>
          <a:p>
            <a:r>
              <a:rPr lang="en-US" altLang="zh-CN"/>
              <a:t>Test Sets</a:t>
            </a:r>
            <a:endParaRPr lang="en-US" altLang="zh-CN"/>
          </a:p>
        </p:txBody>
      </p:sp>
      <p:sp>
        <p:nvSpPr>
          <p:cNvPr id="13" name="文本框 12"/>
          <p:cNvSpPr txBox="1"/>
          <p:nvPr/>
        </p:nvSpPr>
        <p:spPr>
          <a:xfrm>
            <a:off x="1223645" y="3663315"/>
            <a:ext cx="10403205" cy="368300"/>
          </a:xfrm>
          <a:prstGeom prst="rect">
            <a:avLst/>
          </a:prstGeom>
          <a:noFill/>
        </p:spPr>
        <p:txBody>
          <a:bodyPr wrap="square" rtlCol="0">
            <a:spAutoFit/>
          </a:bodyPr>
          <a:p>
            <a:r>
              <a:rPr lang="zh-CN" altLang="en-US"/>
              <a:t>如同上面的划分，我们把数据划分为</a:t>
            </a:r>
            <a:r>
              <a:rPr lang="en-US" altLang="zh-CN"/>
              <a:t>Train</a:t>
            </a:r>
            <a:r>
              <a:rPr lang="zh-CN" altLang="en-US"/>
              <a:t>（训练）</a:t>
            </a:r>
            <a:r>
              <a:rPr lang="en-US" altLang="zh-CN"/>
              <a:t>/Dev</a:t>
            </a:r>
            <a:r>
              <a:rPr lang="zh-CN" altLang="en-US"/>
              <a:t>（开发</a:t>
            </a:r>
            <a:r>
              <a:rPr lang="en-US" altLang="zh-CN"/>
              <a:t>/</a:t>
            </a:r>
            <a:r>
              <a:rPr lang="zh-CN" altLang="en-US"/>
              <a:t>交叉验证</a:t>
            </a:r>
            <a:r>
              <a:rPr lang="en-US" altLang="zh-CN"/>
              <a:t>/</a:t>
            </a:r>
            <a:r>
              <a:rPr lang="zh-CN" altLang="en-US"/>
              <a:t>验证集）</a:t>
            </a:r>
            <a:r>
              <a:rPr lang="en-US" altLang="zh-CN"/>
              <a:t>/Test</a:t>
            </a:r>
            <a:r>
              <a:rPr lang="zh-CN" altLang="en-US"/>
              <a:t>（测试集）</a:t>
            </a:r>
            <a:endParaRPr lang="zh-CN" altLang="en-US"/>
          </a:p>
        </p:txBody>
      </p:sp>
      <p:sp>
        <p:nvSpPr>
          <p:cNvPr id="14" name="文本框 13"/>
          <p:cNvSpPr txBox="1"/>
          <p:nvPr/>
        </p:nvSpPr>
        <p:spPr>
          <a:xfrm>
            <a:off x="1397635" y="4177030"/>
            <a:ext cx="9406255" cy="1476375"/>
          </a:xfrm>
          <a:prstGeom prst="rect">
            <a:avLst/>
          </a:prstGeom>
          <a:noFill/>
        </p:spPr>
        <p:txBody>
          <a:bodyPr wrap="square" rtlCol="0">
            <a:spAutoFit/>
          </a:bodyPr>
          <a:p>
            <a:r>
              <a:rPr lang="zh-CN" altLang="en-US"/>
              <a:t>对于上面三种数据的使用：</a:t>
            </a:r>
            <a:endParaRPr lang="zh-CN" altLang="en-US"/>
          </a:p>
          <a:p>
            <a:r>
              <a:rPr lang="en-US" altLang="zh-CN"/>
              <a:t>1.</a:t>
            </a:r>
            <a:r>
              <a:rPr lang="zh-CN" altLang="en-US"/>
              <a:t>使用</a:t>
            </a:r>
            <a:r>
              <a:rPr lang="en-US" altLang="zh-CN"/>
              <a:t>Train Sets</a:t>
            </a:r>
            <a:r>
              <a:rPr lang="zh-CN" altLang="en-US"/>
              <a:t>对最初的神经网络模型进行训练</a:t>
            </a:r>
            <a:endParaRPr lang="zh-CN" altLang="en-US"/>
          </a:p>
          <a:p>
            <a:r>
              <a:rPr lang="en-US" altLang="zh-CN"/>
              <a:t>2.</a:t>
            </a:r>
            <a:r>
              <a:rPr lang="zh-CN" altLang="en-US"/>
              <a:t>在第一步训练结束后，使用</a:t>
            </a:r>
            <a:r>
              <a:rPr lang="en-US" altLang="zh-CN"/>
              <a:t>Dev Sets</a:t>
            </a:r>
            <a:r>
              <a:rPr lang="zh-CN" altLang="en-US"/>
              <a:t>对神经网络进行调整，直到神经网络的效果符合我们的预期（其中一个方法是通过损失函数的变化来查看网络的运行效果和情况）</a:t>
            </a:r>
            <a:endParaRPr lang="zh-CN" altLang="en-US"/>
          </a:p>
          <a:p>
            <a:r>
              <a:rPr lang="en-US" altLang="zh-CN"/>
              <a:t>3.</a:t>
            </a:r>
            <a:r>
              <a:rPr lang="zh-CN" altLang="en-US"/>
              <a:t>使用我们感觉满意的模型使用</a:t>
            </a:r>
            <a:r>
              <a:rPr lang="en-US" altLang="zh-CN"/>
              <a:t>Test Sets</a:t>
            </a:r>
            <a:r>
              <a:rPr lang="zh-CN" altLang="en-US"/>
              <a:t>对网络进行测试</a:t>
            </a:r>
            <a:endParaRPr lang="zh-CN" altLang="en-US"/>
          </a:p>
        </p:txBody>
      </p:sp>
      <p:sp>
        <p:nvSpPr>
          <p:cNvPr id="15" name="文本框 14"/>
          <p:cNvSpPr txBox="1"/>
          <p:nvPr/>
        </p:nvSpPr>
        <p:spPr>
          <a:xfrm>
            <a:off x="295910" y="116205"/>
            <a:ext cx="4112260" cy="768350"/>
          </a:xfrm>
          <a:prstGeom prst="rect">
            <a:avLst/>
          </a:prstGeom>
          <a:noFill/>
        </p:spPr>
        <p:txBody>
          <a:bodyPr wrap="none" rtlCol="0">
            <a:spAutoFit/>
          </a:bodyPr>
          <a:p>
            <a:pPr algn="ctr"/>
            <a:r>
              <a:rPr lang="zh-CN" altLang="en-US" sz="4400" b="1">
                <a:gradFill>
                  <a:gsLst>
                    <a:gs pos="21000">
                      <a:srgbClr val="53575C"/>
                    </a:gs>
                    <a:gs pos="88000">
                      <a:srgbClr val="C5C7CA"/>
                    </a:gs>
                  </a:gsLst>
                  <a:lin ang="5400000"/>
                </a:gradFill>
                <a:effectLst/>
              </a:rPr>
              <a:t>三种数据的使用</a:t>
            </a:r>
            <a:endParaRPr lang="zh-CN" altLang="en-US" sz="4400" b="1">
              <a:gradFill>
                <a:gsLst>
                  <a:gs pos="21000">
                    <a:srgbClr val="53575C"/>
                  </a:gs>
                  <a:gs pos="88000">
                    <a:srgbClr val="C5C7CA"/>
                  </a:gs>
                </a:gsLst>
                <a:lin ang="5400000"/>
              </a:gra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75310" y="50165"/>
            <a:ext cx="4112260" cy="768350"/>
          </a:xfrm>
          <a:prstGeom prst="rect">
            <a:avLst/>
          </a:prstGeom>
          <a:noFill/>
        </p:spPr>
        <p:txBody>
          <a:bodyPr wrap="none" rtlCol="0">
            <a:spAutoFit/>
          </a:bodyPr>
          <a:p>
            <a:pPr algn="ctr"/>
            <a:r>
              <a:rPr lang="zh-CN" altLang="en-US" sz="4400" b="1">
                <a:gradFill>
                  <a:gsLst>
                    <a:gs pos="21000">
                      <a:srgbClr val="53575C"/>
                    </a:gs>
                    <a:gs pos="88000">
                      <a:srgbClr val="C5C7CA"/>
                    </a:gs>
                  </a:gsLst>
                  <a:lin ang="5400000"/>
                </a:gradFill>
                <a:effectLst/>
              </a:rPr>
              <a:t>三种数据的划分</a:t>
            </a:r>
            <a:endParaRPr lang="zh-CN" altLang="en-US" sz="4400" b="1">
              <a:gradFill>
                <a:gsLst>
                  <a:gs pos="21000">
                    <a:srgbClr val="53575C"/>
                  </a:gs>
                  <a:gs pos="88000">
                    <a:srgbClr val="C5C7CA"/>
                  </a:gs>
                </a:gsLst>
                <a:lin ang="5400000"/>
              </a:gradFill>
              <a:effectLst/>
            </a:endParaRPr>
          </a:p>
        </p:txBody>
      </p:sp>
      <p:sp>
        <p:nvSpPr>
          <p:cNvPr id="2" name="矩形 1"/>
          <p:cNvSpPr/>
          <p:nvPr/>
        </p:nvSpPr>
        <p:spPr>
          <a:xfrm>
            <a:off x="3074670" y="1523365"/>
            <a:ext cx="5703570" cy="41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8778240" y="1523365"/>
            <a:ext cx="2503170" cy="41465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062990" y="1523365"/>
            <a:ext cx="1885950" cy="368300"/>
          </a:xfrm>
          <a:prstGeom prst="rect">
            <a:avLst/>
          </a:prstGeom>
          <a:noFill/>
        </p:spPr>
        <p:txBody>
          <a:bodyPr wrap="square" rtlCol="0">
            <a:spAutoFit/>
          </a:bodyPr>
          <a:p>
            <a:r>
              <a:rPr lang="en-US" altLang="zh-CN"/>
              <a:t>train/test = 7/3</a:t>
            </a:r>
            <a:endParaRPr lang="zh-CN" altLang="en-US"/>
          </a:p>
        </p:txBody>
      </p:sp>
      <p:sp>
        <p:nvSpPr>
          <p:cNvPr id="6" name="矩形 5"/>
          <p:cNvSpPr/>
          <p:nvPr/>
        </p:nvSpPr>
        <p:spPr>
          <a:xfrm>
            <a:off x="3074670" y="2270125"/>
            <a:ext cx="5022850" cy="41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9638030" y="2270125"/>
            <a:ext cx="1643380" cy="41465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50545" y="2270125"/>
            <a:ext cx="2398395" cy="368300"/>
          </a:xfrm>
          <a:prstGeom prst="rect">
            <a:avLst/>
          </a:prstGeom>
          <a:noFill/>
        </p:spPr>
        <p:txBody>
          <a:bodyPr wrap="square" rtlCol="0">
            <a:spAutoFit/>
          </a:bodyPr>
          <a:p>
            <a:r>
              <a:rPr lang="en-US" altLang="zh-CN"/>
              <a:t>train/dev/test = 6/2/2</a:t>
            </a:r>
            <a:endParaRPr lang="zh-CN" altLang="en-US"/>
          </a:p>
        </p:txBody>
      </p:sp>
      <p:sp>
        <p:nvSpPr>
          <p:cNvPr id="9" name="矩形 8"/>
          <p:cNvSpPr/>
          <p:nvPr/>
        </p:nvSpPr>
        <p:spPr>
          <a:xfrm>
            <a:off x="8096885" y="2270125"/>
            <a:ext cx="1541780" cy="41465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1395075" y="1546860"/>
            <a:ext cx="411480" cy="368300"/>
          </a:xfrm>
          <a:prstGeom prst="rect">
            <a:avLst/>
          </a:prstGeom>
          <a:noFill/>
        </p:spPr>
        <p:txBody>
          <a:bodyPr wrap="none" rtlCol="0" anchor="t">
            <a:spAutoFit/>
          </a:bodyPr>
          <a:p>
            <a:r>
              <a:rPr lang="zh-CN" altLang="en-US">
                <a:latin typeface="Calibri" panose="020F0502020204030204" charset="0"/>
              </a:rPr>
              <a:t>①</a:t>
            </a:r>
            <a:endParaRPr lang="zh-CN" altLang="en-US">
              <a:latin typeface="Calibri" panose="020F0502020204030204" charset="0"/>
            </a:endParaRPr>
          </a:p>
        </p:txBody>
      </p:sp>
      <p:sp>
        <p:nvSpPr>
          <p:cNvPr id="11" name="文本框 10"/>
          <p:cNvSpPr txBox="1"/>
          <p:nvPr/>
        </p:nvSpPr>
        <p:spPr>
          <a:xfrm>
            <a:off x="11395075" y="2293620"/>
            <a:ext cx="411480" cy="368300"/>
          </a:xfrm>
          <a:prstGeom prst="rect">
            <a:avLst/>
          </a:prstGeom>
          <a:noFill/>
        </p:spPr>
        <p:txBody>
          <a:bodyPr wrap="none" rtlCol="0" anchor="t">
            <a:spAutoFit/>
          </a:bodyPr>
          <a:p>
            <a:r>
              <a:rPr lang="zh-CN" altLang="en-US">
                <a:latin typeface="Calibri" panose="020F0502020204030204" charset="0"/>
              </a:rPr>
              <a:t>②</a:t>
            </a:r>
            <a:endParaRPr lang="zh-CN" altLang="en-US">
              <a:latin typeface="Calibri" panose="020F0502020204030204" charset="0"/>
            </a:endParaRPr>
          </a:p>
        </p:txBody>
      </p:sp>
      <p:sp>
        <p:nvSpPr>
          <p:cNvPr id="12" name="文本框 11"/>
          <p:cNvSpPr txBox="1"/>
          <p:nvPr/>
        </p:nvSpPr>
        <p:spPr>
          <a:xfrm>
            <a:off x="658495" y="917575"/>
            <a:ext cx="11038840" cy="368300"/>
          </a:xfrm>
          <a:prstGeom prst="rect">
            <a:avLst/>
          </a:prstGeom>
          <a:noFill/>
        </p:spPr>
        <p:txBody>
          <a:bodyPr wrap="square" rtlCol="0">
            <a:spAutoFit/>
          </a:bodyPr>
          <a:p>
            <a:r>
              <a:rPr lang="en-US" altLang="zh-CN"/>
              <a:t>       </a:t>
            </a:r>
            <a:r>
              <a:rPr lang="zh-CN" altLang="en-US"/>
              <a:t>在机器学习早期，下面的两种数据划分的方式都是可行的，因为对早期而言，我们的数据量很小</a:t>
            </a:r>
            <a:endParaRPr lang="zh-CN" altLang="en-US"/>
          </a:p>
        </p:txBody>
      </p:sp>
      <p:sp>
        <p:nvSpPr>
          <p:cNvPr id="13" name="文本框 12"/>
          <p:cNvSpPr txBox="1"/>
          <p:nvPr/>
        </p:nvSpPr>
        <p:spPr>
          <a:xfrm>
            <a:off x="576580" y="3232150"/>
            <a:ext cx="11038840" cy="1476375"/>
          </a:xfrm>
          <a:prstGeom prst="rect">
            <a:avLst/>
          </a:prstGeom>
          <a:noFill/>
        </p:spPr>
        <p:txBody>
          <a:bodyPr wrap="square" rtlCol="0">
            <a:spAutoFit/>
          </a:bodyPr>
          <a:p>
            <a:r>
              <a:rPr lang="en-US" altLang="zh-CN"/>
              <a:t>       </a:t>
            </a:r>
            <a:r>
              <a:rPr lang="zh-CN" altLang="en-US"/>
              <a:t>但对于如今的大数据时代，我们的数据量很大，上面的划分方式就不那么适用了，因为</a:t>
            </a:r>
            <a:r>
              <a:rPr lang="zh-CN" altLang="en-US" b="1">
                <a:sym typeface="+mn-ea"/>
              </a:rPr>
              <a:t>开发集的目的是快速决策出哪一种策略对于模型更加适合，</a:t>
            </a:r>
            <a:r>
              <a:rPr lang="zh-CN" altLang="en-US"/>
              <a:t>举例来说，假如我们有</a:t>
            </a:r>
            <a:r>
              <a:rPr lang="en-US" altLang="zh-CN"/>
              <a:t>100</a:t>
            </a:r>
            <a:r>
              <a:rPr lang="zh-CN" altLang="en-US"/>
              <a:t>万的数据，那么</a:t>
            </a:r>
            <a:r>
              <a:rPr lang="en-US" altLang="zh-CN"/>
              <a:t>20%</a:t>
            </a:r>
            <a:r>
              <a:rPr lang="zh-CN" altLang="en-US"/>
              <a:t>就是</a:t>
            </a:r>
            <a:r>
              <a:rPr lang="en-US" altLang="zh-CN"/>
              <a:t>20</a:t>
            </a:r>
            <a:r>
              <a:rPr lang="zh-CN" altLang="en-US"/>
              <a:t>万数据，因此数据量不可能很大，对于</a:t>
            </a:r>
            <a:r>
              <a:rPr lang="en-US" altLang="zh-CN"/>
              <a:t>100</a:t>
            </a:r>
            <a:r>
              <a:rPr lang="zh-CN" altLang="en-US"/>
              <a:t>万的数据，用于开发集的使用</a:t>
            </a:r>
            <a:r>
              <a:rPr lang="en-US" altLang="zh-CN"/>
              <a:t>1%</a:t>
            </a:r>
            <a:r>
              <a:rPr lang="zh-CN" altLang="en-US"/>
              <a:t>就足够使用，同理，测试集也不易过多只要分布均匀，足以测试模型即可。因此</a:t>
            </a:r>
            <a:r>
              <a:rPr lang="en-US" altLang="zh-CN"/>
              <a:t>98/1/1</a:t>
            </a:r>
            <a:r>
              <a:rPr lang="zh-CN" altLang="en-US"/>
              <a:t>的分配在如今的大数据时代更适用。甚至如果我们的数据量很大，我们也可以考虑</a:t>
            </a:r>
            <a:r>
              <a:rPr lang="en-US" altLang="zh-CN"/>
              <a:t>99.5/0.25/0.25</a:t>
            </a:r>
            <a:r>
              <a:rPr lang="zh-CN" altLang="en-US"/>
              <a:t>的划分方式</a:t>
            </a:r>
            <a:endParaRPr lang="zh-CN" altLang="en-US"/>
          </a:p>
        </p:txBody>
      </p:sp>
      <p:sp>
        <p:nvSpPr>
          <p:cNvPr id="14" name="文本框 13"/>
          <p:cNvSpPr txBox="1"/>
          <p:nvPr/>
        </p:nvSpPr>
        <p:spPr>
          <a:xfrm>
            <a:off x="729615" y="5786120"/>
            <a:ext cx="10665460" cy="645160"/>
          </a:xfrm>
          <a:prstGeom prst="rect">
            <a:avLst/>
          </a:prstGeom>
          <a:noFill/>
        </p:spPr>
        <p:txBody>
          <a:bodyPr wrap="square" rtlCol="0">
            <a:spAutoFit/>
          </a:bodyPr>
          <a:p>
            <a:r>
              <a:rPr lang="zh-CN" altLang="en-US"/>
              <a:t>总结来说，如果数据量不大，上面的①和②的方式都是可行的，如果数据量大，我们就需要重新考虑数据的划分了</a:t>
            </a:r>
            <a:endParaRPr lang="en-US" altLang="zh-CN"/>
          </a:p>
        </p:txBody>
      </p:sp>
      <p:sp>
        <p:nvSpPr>
          <p:cNvPr id="15" name="矩形 14"/>
          <p:cNvSpPr/>
          <p:nvPr/>
        </p:nvSpPr>
        <p:spPr>
          <a:xfrm>
            <a:off x="3074670" y="5048885"/>
            <a:ext cx="8014335" cy="41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550545" y="5071110"/>
            <a:ext cx="2398395" cy="368300"/>
          </a:xfrm>
          <a:prstGeom prst="rect">
            <a:avLst/>
          </a:prstGeom>
          <a:noFill/>
        </p:spPr>
        <p:txBody>
          <a:bodyPr wrap="square" rtlCol="0">
            <a:spAutoFit/>
          </a:bodyPr>
          <a:p>
            <a:r>
              <a:rPr lang="en-US" altLang="zh-CN"/>
              <a:t>train/dev/test = 98/1/1</a:t>
            </a:r>
            <a:endParaRPr lang="zh-CN" altLang="en-US"/>
          </a:p>
        </p:txBody>
      </p:sp>
      <p:sp>
        <p:nvSpPr>
          <p:cNvPr id="17" name="矩形 16"/>
          <p:cNvSpPr/>
          <p:nvPr/>
        </p:nvSpPr>
        <p:spPr>
          <a:xfrm>
            <a:off x="11182985" y="5048885"/>
            <a:ext cx="98425" cy="41465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11089005" y="5048885"/>
            <a:ext cx="93980" cy="41465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11395075" y="5094605"/>
            <a:ext cx="411480" cy="368300"/>
          </a:xfrm>
          <a:prstGeom prst="rect">
            <a:avLst/>
          </a:prstGeom>
          <a:noFill/>
        </p:spPr>
        <p:txBody>
          <a:bodyPr wrap="none" rtlCol="0" anchor="t">
            <a:spAutoFit/>
          </a:bodyPr>
          <a:p>
            <a:r>
              <a:rPr lang="zh-CN" altLang="en-US">
                <a:latin typeface="Calibri" panose="020F0502020204030204" charset="0"/>
              </a:rPr>
              <a:t>③</a:t>
            </a:r>
            <a:endParaRPr lang="zh-CN" altLang="en-US">
              <a:latin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06450" y="487680"/>
            <a:ext cx="10330180" cy="4246245"/>
          </a:xfrm>
          <a:prstGeom prst="rect">
            <a:avLst/>
          </a:prstGeom>
          <a:noFill/>
        </p:spPr>
        <p:txBody>
          <a:bodyPr wrap="square" rtlCol="0">
            <a:spAutoFit/>
          </a:bodyPr>
          <a:p>
            <a:r>
              <a:rPr lang="zh-CN" altLang="en-US"/>
              <a:t>数据集的另一个问题是，可能训练集和测试开发集不是来自同一个分布</a:t>
            </a:r>
            <a:endParaRPr lang="zh-CN" altLang="en-US"/>
          </a:p>
          <a:p>
            <a:endParaRPr lang="zh-CN" altLang="en-US"/>
          </a:p>
          <a:p>
            <a:endParaRPr lang="zh-CN" altLang="en-US"/>
          </a:p>
          <a:p>
            <a:r>
              <a:rPr lang="zh-CN" altLang="en-US"/>
              <a:t>例如，我们训练一个猫识别模型，可能训练的数据是来自网络上面的图片，图片的质量很好，而我们的最终目的是识别用户的图片，因此开发集测试集用的是用户上传的图片质量不是很好的图片。</a:t>
            </a:r>
            <a:endParaRPr lang="zh-CN" altLang="en-US"/>
          </a:p>
          <a:p>
            <a:endParaRPr lang="zh-CN" altLang="en-US"/>
          </a:p>
          <a:p>
            <a:r>
              <a:rPr lang="zh-CN" altLang="en-US"/>
              <a:t>解决这个问题的一个途径是：</a:t>
            </a:r>
            <a:r>
              <a:rPr lang="zh-CN" altLang="en-US" b="1"/>
              <a:t>保证你的开发集和训练集来自同一个分布。</a:t>
            </a:r>
            <a:endParaRPr lang="zh-CN" altLang="en-US" b="1"/>
          </a:p>
          <a:p>
            <a:endParaRPr lang="zh-CN" altLang="en-US" b="1"/>
          </a:p>
          <a:p>
            <a:r>
              <a:rPr lang="zh-CN" altLang="en-US"/>
              <a:t>因为你评估模型的依据应该是模型的最终使用场景，开发集和训练集同时作为模型的评估数据集，如果不是来自同一分布的数据，那么模型的最终性能肯定会受影响。</a:t>
            </a:r>
            <a:endParaRPr lang="zh-CN" altLang="en-US"/>
          </a:p>
          <a:p>
            <a:endParaRPr lang="zh-CN" altLang="en-US"/>
          </a:p>
          <a:p>
            <a:r>
              <a:rPr lang="zh-CN" altLang="en-US"/>
              <a:t>另外，开发集和测试集同时作为评估模型的数据，现实中也可以不使用测试集，而只是用开发集来作为模型的评估，测试集是对模型进行最终的评估，因此开发集也可以做到这一点。只不过如果只使用开发集作为评估的话，因为对模型调整的时候使用的是开发集，因此也可能出现对开发集过拟合的情况。</a:t>
            </a:r>
            <a:endParaRPr lang="zh-CN" altLang="en-US"/>
          </a:p>
        </p:txBody>
      </p:sp>
      <p:pic>
        <p:nvPicPr>
          <p:cNvPr id="5" name="图片 4"/>
          <p:cNvPicPr>
            <a:picLocks noChangeAspect="1"/>
          </p:cNvPicPr>
          <p:nvPr/>
        </p:nvPicPr>
        <p:blipFill>
          <a:blip r:embed="rId1"/>
          <a:stretch>
            <a:fillRect/>
          </a:stretch>
        </p:blipFill>
        <p:spPr>
          <a:xfrm>
            <a:off x="3219450" y="5063490"/>
            <a:ext cx="1729740" cy="723900"/>
          </a:xfrm>
          <a:prstGeom prst="rect">
            <a:avLst/>
          </a:prstGeom>
        </p:spPr>
      </p:pic>
      <p:pic>
        <p:nvPicPr>
          <p:cNvPr id="6" name="图片 5"/>
          <p:cNvPicPr>
            <a:picLocks noChangeAspect="1"/>
          </p:cNvPicPr>
          <p:nvPr/>
        </p:nvPicPr>
        <p:blipFill>
          <a:blip r:embed="rId2"/>
          <a:stretch>
            <a:fillRect/>
          </a:stretch>
        </p:blipFill>
        <p:spPr>
          <a:xfrm>
            <a:off x="6073140" y="5063490"/>
            <a:ext cx="2057400" cy="754380"/>
          </a:xfrm>
          <a:prstGeom prst="rect">
            <a:avLst/>
          </a:prstGeom>
        </p:spPr>
      </p:pic>
      <p:cxnSp>
        <p:nvCxnSpPr>
          <p:cNvPr id="7" name="直接箭头连接符 6"/>
          <p:cNvCxnSpPr/>
          <p:nvPr/>
        </p:nvCxnSpPr>
        <p:spPr>
          <a:xfrm>
            <a:off x="2499360" y="5029200"/>
            <a:ext cx="65532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143000" y="4709160"/>
            <a:ext cx="1264920" cy="1476375"/>
          </a:xfrm>
          <a:prstGeom prst="rect">
            <a:avLst/>
          </a:prstGeom>
          <a:noFill/>
        </p:spPr>
        <p:txBody>
          <a:bodyPr wrap="square" rtlCol="0">
            <a:spAutoFit/>
          </a:bodyPr>
          <a:p>
            <a:r>
              <a:rPr lang="zh-CN" altLang="en-US"/>
              <a:t>模型训练只是为了得到一个预期的模型效果</a:t>
            </a:r>
            <a:endParaRPr lang="zh-CN" altLang="en-US"/>
          </a:p>
        </p:txBody>
      </p:sp>
      <p:cxnSp>
        <p:nvCxnSpPr>
          <p:cNvPr id="9" name="直接箭头连接符 8"/>
          <p:cNvCxnSpPr/>
          <p:nvPr/>
        </p:nvCxnSpPr>
        <p:spPr>
          <a:xfrm flipH="1">
            <a:off x="7482840" y="4892040"/>
            <a:ext cx="1158240" cy="213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763000" y="4709160"/>
            <a:ext cx="2895600" cy="645160"/>
          </a:xfrm>
          <a:prstGeom prst="rect">
            <a:avLst/>
          </a:prstGeom>
          <a:noFill/>
        </p:spPr>
        <p:txBody>
          <a:bodyPr wrap="square" rtlCol="0">
            <a:spAutoFit/>
          </a:bodyPr>
          <a:p>
            <a:r>
              <a:rPr lang="zh-CN" altLang="en-US"/>
              <a:t>保证</a:t>
            </a:r>
            <a:r>
              <a:rPr lang="en-US" altLang="zh-CN"/>
              <a:t>Dev</a:t>
            </a:r>
            <a:r>
              <a:rPr lang="zh-CN" altLang="en-US"/>
              <a:t>（开发集）和</a:t>
            </a:r>
            <a:r>
              <a:rPr lang="en-US" altLang="zh-CN"/>
              <a:t>Test</a:t>
            </a:r>
            <a:r>
              <a:rPr lang="zh-CN" altLang="en-US"/>
              <a:t>（测试集）在同一分布</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1781</Words>
  <Application>WPS 演示</Application>
  <PresentationFormat>宽屏</PresentationFormat>
  <Paragraphs>85</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宋体</vt:lpstr>
      <vt:lpstr>Wingdings</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梦飞1414673692</cp:lastModifiedBy>
  <cp:revision>127</cp:revision>
  <dcterms:created xsi:type="dcterms:W3CDTF">2015-05-05T08:02:00Z</dcterms:created>
  <dcterms:modified xsi:type="dcterms:W3CDTF">2018-05-31T00:40:58Z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