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145" y="265430"/>
            <a:ext cx="11612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</a:t>
            </a:r>
            <a:r>
              <a:rPr lang="en-US" altLang="zh-CN"/>
              <a:t>L2</a:t>
            </a:r>
            <a:r>
              <a:rPr lang="zh-CN" altLang="en-US"/>
              <a:t>正则化。还有一个非常实用的正则化方法</a:t>
            </a:r>
            <a:r>
              <a:rPr lang="en-US" altLang="zh-CN"/>
              <a:t>——“Dropout</a:t>
            </a:r>
            <a:r>
              <a:rPr lang="zh-CN" altLang="en-US"/>
              <a:t>（随机失活）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简单来说，</a:t>
            </a:r>
            <a:r>
              <a:rPr lang="en-US" altLang="zh-CN"/>
              <a:t>Dropout</a:t>
            </a:r>
            <a:r>
              <a:rPr lang="zh-CN" altLang="en-US"/>
              <a:t>就是遍历神经网络，并设置每一层的神经网络节点失活的概率。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假设每个节点以抛硬币的方式设置概率，那么每个节点保留和消除的概率都是</a:t>
            </a:r>
            <a:r>
              <a:rPr lang="en-US" altLang="zh-CN"/>
              <a:t>0.5</a:t>
            </a:r>
            <a:r>
              <a:rPr lang="zh-CN" altLang="en-US"/>
              <a:t>，设置完成概率后，我们会消除一些节点，然后删除从该节点进出的连线。得到一个节点更少，规模更小的网络，如下图：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018665"/>
            <a:ext cx="3169920" cy="1722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53867" t="35720" r="556" b="23700"/>
          <a:stretch>
            <a:fillRect/>
          </a:stretch>
        </p:blipFill>
        <p:spPr>
          <a:xfrm>
            <a:off x="6972300" y="2047240"/>
            <a:ext cx="3334385" cy="1670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388485" y="3066415"/>
            <a:ext cx="2398395" cy="22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2320" y="2698115"/>
            <a:ext cx="205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删除失活节点连线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7425" y="374078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每个节点失活概率为</a:t>
            </a:r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453630" y="3740785"/>
            <a:ext cx="276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删除失活节点连线后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780" y="4578985"/>
            <a:ext cx="11611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然后用</a:t>
            </a:r>
            <a:r>
              <a:rPr lang="en-US" altLang="zh-CN"/>
              <a:t>backprop</a:t>
            </a:r>
            <a:r>
              <a:rPr lang="zh-CN" altLang="en-US"/>
              <a:t>方法进行训练，上面是对一个样本精简后的网络，对于其他的样本，我们依旧使用抛硬币的方式设置概率，保留一类节点集合，删除其他类型的节点集合，对于每个训练样本我们都采用精简后的网络来进行训练。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0670" y="243840"/>
            <a:ext cx="116300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Dropout</a:t>
            </a:r>
            <a:r>
              <a:rPr lang="zh-CN" altLang="en-US"/>
              <a:t>，以一个三层神经网络作为实例：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首先要定义一个向量</a:t>
            </a:r>
            <a:r>
              <a:rPr lang="en-US" altLang="zh-CN"/>
              <a:t>d3</a:t>
            </a:r>
            <a:r>
              <a:rPr lang="zh-CN" altLang="en-US"/>
              <a:t>，</a:t>
            </a:r>
            <a:r>
              <a:rPr lang="en-US" altLang="zh-CN"/>
              <a:t>d3</a:t>
            </a:r>
            <a:r>
              <a:rPr lang="zh-CN" altLang="en-US"/>
              <a:t>表示一个第三层的</a:t>
            </a:r>
            <a:r>
              <a:rPr lang="en-US" altLang="zh-CN"/>
              <a:t>dropout</a:t>
            </a:r>
            <a:r>
              <a:rPr lang="zh-CN" altLang="en-US"/>
              <a:t>向量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d3 = np.random.rand(a3.shape[0], a3.shape[1]) &lt; keep-prob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在上面的例子中，</a:t>
            </a:r>
            <a:r>
              <a:rPr lang="en-US" altLang="zh-CN"/>
              <a:t>keep-prob</a:t>
            </a:r>
            <a:r>
              <a:rPr lang="zh-CN" altLang="en-US"/>
              <a:t>是</a:t>
            </a:r>
            <a:r>
              <a:rPr lang="en-US" altLang="zh-CN"/>
              <a:t>0.5</a:t>
            </a:r>
            <a:r>
              <a:rPr lang="zh-CN" altLang="en-US"/>
              <a:t>，在这个例子中我们使用</a:t>
            </a:r>
            <a:r>
              <a:rPr lang="en-US" altLang="zh-CN"/>
              <a:t>keep-prob=0.8</a:t>
            </a:r>
            <a:r>
              <a:rPr lang="zh-CN" altLang="en-US"/>
              <a:t>，它表示保留某个隐藏单元的概率。</a:t>
            </a:r>
            <a:endParaRPr lang="zh-CN" altLang="en-US"/>
          </a:p>
          <a:p>
            <a:r>
              <a:rPr lang="zh-CN" altLang="en-US"/>
              <a:t>也就是说，在这个例子中，消除某个隐藏单元的概率是</a:t>
            </a:r>
            <a:r>
              <a:rPr lang="en-US" altLang="zh-CN"/>
              <a:t>0.2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然后再让</a:t>
            </a:r>
            <a:r>
              <a:rPr lang="en-US" altLang="zh-CN"/>
              <a:t>a3</a:t>
            </a:r>
            <a:r>
              <a:rPr lang="zh-CN" altLang="en-US"/>
              <a:t>和这个向量相乘，即</a:t>
            </a:r>
            <a:r>
              <a:rPr lang="en-US" altLang="zh-CN"/>
              <a:t>a3 = np.multiply(a3, d3)  </a:t>
            </a:r>
            <a:r>
              <a:rPr lang="zh-CN" altLang="en-US"/>
              <a:t>也可以写作：</a:t>
            </a:r>
            <a:r>
              <a:rPr lang="en-US" altLang="zh-CN"/>
              <a:t>a3 *= d3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中</a:t>
            </a:r>
            <a:r>
              <a:rPr lang="en-US" altLang="zh-CN"/>
              <a:t>d3</a:t>
            </a:r>
            <a:r>
              <a:rPr lang="zh-CN" altLang="en-US"/>
              <a:t>是一个</a:t>
            </a:r>
            <a:r>
              <a:rPr lang="en-US" altLang="zh-CN"/>
              <a:t>bool</a:t>
            </a:r>
            <a:r>
              <a:rPr lang="zh-CN" altLang="en-US"/>
              <a:t>型的列表，而不是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的列表，但是乘法依然有效，</a:t>
            </a:r>
            <a:r>
              <a:rPr lang="en-US" altLang="zh-CN"/>
              <a:t>python</a:t>
            </a:r>
            <a:r>
              <a:rPr lang="zh-CN" altLang="en-US"/>
              <a:t>会把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翻译为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最后我们向外扩展</a:t>
            </a:r>
            <a:r>
              <a:rPr lang="en-US" altLang="zh-CN"/>
              <a:t>a3</a:t>
            </a:r>
            <a:r>
              <a:rPr lang="zh-CN" altLang="en-US"/>
              <a:t>，</a:t>
            </a:r>
            <a:r>
              <a:rPr lang="en-US" altLang="zh-CN"/>
              <a:t>a3 /= (keep-prob</a:t>
            </a:r>
            <a:r>
              <a:rPr lang="zh-CN" altLang="en-US"/>
              <a:t>即</a:t>
            </a:r>
            <a:r>
              <a:rPr lang="en-US" altLang="zh-CN"/>
              <a:t>0.8)</a:t>
            </a:r>
            <a:r>
              <a:rPr lang="zh-CN" altLang="en-US"/>
              <a:t>，之所以除以</a:t>
            </a:r>
            <a:r>
              <a:rPr lang="en-US" altLang="zh-CN"/>
              <a:t>keep-prob</a:t>
            </a:r>
            <a:r>
              <a:rPr lang="zh-CN" altLang="en-US"/>
              <a:t>是因为                   执行</a:t>
            </a:r>
            <a:r>
              <a:rPr lang="en-US" altLang="zh-CN"/>
              <a:t>Droput</a:t>
            </a:r>
            <a:r>
              <a:rPr lang="zh-CN" altLang="en-US"/>
              <a:t>之后，</a:t>
            </a:r>
            <a:r>
              <a:rPr lang="en-US" altLang="zh-CN"/>
              <a:t>a[3]</a:t>
            </a:r>
            <a:r>
              <a:rPr lang="zh-CN" altLang="en-US"/>
              <a:t>会减少</a:t>
            </a:r>
            <a:r>
              <a:rPr lang="en-US" altLang="zh-CN"/>
              <a:t>20%</a:t>
            </a:r>
            <a:r>
              <a:rPr lang="zh-CN" altLang="en-US"/>
              <a:t>，也就是说</a:t>
            </a:r>
            <a:r>
              <a:rPr lang="en-US" altLang="zh-CN"/>
              <a:t>a[3]</a:t>
            </a:r>
            <a:r>
              <a:rPr lang="zh-CN" altLang="en-US"/>
              <a:t>中有</a:t>
            </a:r>
            <a:r>
              <a:rPr lang="en-US" altLang="zh-CN"/>
              <a:t>20%</a:t>
            </a:r>
            <a:r>
              <a:rPr lang="zh-CN" altLang="en-US"/>
              <a:t>的元素被归零，为了不影响</a:t>
            </a:r>
            <a:r>
              <a:rPr lang="en-US" altLang="zh-CN"/>
              <a:t>z[4]</a:t>
            </a:r>
            <a:r>
              <a:rPr lang="zh-CN" altLang="en-US"/>
              <a:t>的期望值，因此我们需要让</a:t>
            </a:r>
            <a:r>
              <a:rPr lang="en-US" altLang="zh-CN"/>
              <a:t>a[3]/0.8</a:t>
            </a:r>
            <a:r>
              <a:rPr lang="zh-CN" altLang="en-US"/>
              <a:t>来弥补我们之前设置的失活的神经元。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事实证明，使用</a:t>
            </a:r>
            <a:r>
              <a:rPr lang="en-US" altLang="zh-CN"/>
              <a:t>a3/=keep-prob</a:t>
            </a:r>
            <a:r>
              <a:rPr lang="zh-CN" altLang="en-US"/>
              <a:t>最终会使测试阶段变得更容易，因为它的数据扩展问题变少，目前</a:t>
            </a:r>
            <a:r>
              <a:rPr lang="en-US" altLang="zh-CN"/>
              <a:t>Dropout</a:t>
            </a:r>
            <a:r>
              <a:rPr lang="zh-CN" altLang="en-US"/>
              <a:t>常用的方法就是上面的方式，在</a:t>
            </a:r>
            <a:r>
              <a:rPr lang="en-US" altLang="zh-CN"/>
              <a:t>Dropout</a:t>
            </a:r>
            <a:r>
              <a:rPr lang="zh-CN" altLang="en-US"/>
              <a:t>早期的版本并没有上面的</a:t>
            </a:r>
            <a:r>
              <a:rPr lang="en-US" altLang="zh-CN"/>
              <a:t>a3/=keep-prob</a:t>
            </a:r>
            <a:r>
              <a:rPr lang="zh-CN" altLang="en-US"/>
              <a:t>这个步骤，所以在测试阶段，平均值会变得越来越复杂。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5590" y="356044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12800" imgH="203200" progId="Equation.KSEE3">
                  <p:embed/>
                </p:oleObj>
              </mc:Choice>
              <mc:Fallback>
                <p:oleObj name="" r:id="rId1" imgW="812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95590" y="356044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5930" y="197485"/>
            <a:ext cx="11375390" cy="455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总结下来，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步骤如下：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d3 = np.random.rand(a3.shape[0], a3.shape[1]) &lt; keep-prob</a:t>
            </a:r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a3 = np.multiply(a3, d3)</a:t>
            </a:r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a3 /= keep-prob</a:t>
            </a:r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如何在测试阶段训练算法，在测试阶段，我们已经给出了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，或者是想预测的变量，用的是标准计数法，我们在测试阶段不使用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函数，也就不用再设置</a:t>
            </a:r>
            <a:r>
              <a:rPr lang="en-US" altLang="zh-CN">
                <a:sym typeface="+mn-ea"/>
              </a:rPr>
              <a:t>keep-prob</a:t>
            </a:r>
            <a:r>
              <a:rPr lang="zh-CN" altLang="en-US">
                <a:sym typeface="+mn-ea"/>
              </a:rPr>
              <a:t>变量去设置节点是否失活了。因为在测试阶段，我们不希望最终的输出结果是随机的，如果在测试阶段使用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函数，那么预测就会受到干扰。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54</cp:revision>
  <dcterms:created xsi:type="dcterms:W3CDTF">2015-05-05T08:02:00Z</dcterms:created>
  <dcterms:modified xsi:type="dcterms:W3CDTF">2017-12-29T06:30:08Z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