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1940" y="190500"/>
            <a:ext cx="11662410" cy="6462395"/>
          </a:xfrm>
          <a:prstGeom prst="rect">
            <a:avLst/>
          </a:prstGeom>
          <a:noFill/>
        </p:spPr>
        <p:txBody>
          <a:bodyPr wrap="square" rtlCol="0">
            <a:spAutoFit/>
          </a:bodyPr>
          <a:p>
            <a:r>
              <a:rPr lang="zh-CN" altLang="en-US"/>
              <a:t>梯度检验可以帮助我们发现</a:t>
            </a:r>
            <a:r>
              <a:rPr lang="en-US" altLang="zh-CN"/>
              <a:t>backprop</a:t>
            </a:r>
            <a:r>
              <a:rPr lang="zh-CN" altLang="en-US"/>
              <a:t>实施过程中的</a:t>
            </a:r>
            <a:r>
              <a:rPr lang="en-US" altLang="zh-CN"/>
              <a:t>Bug</a:t>
            </a:r>
            <a:endParaRPr lang="en-US" altLang="zh-CN"/>
          </a:p>
          <a:p>
            <a:endParaRPr lang="en-US" altLang="zh-CN"/>
          </a:p>
          <a:p>
            <a:r>
              <a:rPr lang="zh-CN" altLang="en-US"/>
              <a:t>在神经网络中实现梯度检验，这就需要我们把神经网络中的所有参数合并成一个大的向量。</a:t>
            </a:r>
            <a:endParaRPr lang="zh-CN" altLang="en-US"/>
          </a:p>
          <a:p>
            <a:endParaRPr lang="zh-CN" altLang="en-US"/>
          </a:p>
          <a:p>
            <a:r>
              <a:rPr lang="zh-CN" altLang="en-US"/>
              <a:t>例如：</a:t>
            </a:r>
            <a:endParaRPr lang="zh-CN" altLang="en-US"/>
          </a:p>
          <a:p>
            <a:endParaRPr lang="zh-CN" altLang="en-US"/>
          </a:p>
          <a:p>
            <a:r>
              <a:rPr lang="zh-CN" altLang="en-US"/>
              <a:t>我们知道，代价函数其实就是所有的</a:t>
            </a:r>
            <a:r>
              <a:rPr lang="en-US" altLang="zh-CN"/>
              <a:t>W</a:t>
            </a:r>
            <a:r>
              <a:rPr lang="zh-CN" altLang="en-US"/>
              <a:t>和</a:t>
            </a:r>
            <a:r>
              <a:rPr lang="en-US" altLang="zh-CN"/>
              <a:t>b</a:t>
            </a:r>
            <a:r>
              <a:rPr lang="zh-CN" altLang="en-US"/>
              <a:t>参数</a:t>
            </a:r>
            <a:r>
              <a:rPr lang="zh-CN" altLang="en-US"/>
              <a:t>的函数。</a:t>
            </a:r>
            <a:endParaRPr lang="zh-CN" altLang="en-US"/>
          </a:p>
          <a:p>
            <a:endParaRPr lang="zh-CN" altLang="en-US"/>
          </a:p>
          <a:p>
            <a:r>
              <a:rPr lang="zh-CN" altLang="en-US"/>
              <a:t>之后我们构造一个</a:t>
            </a:r>
            <a:r>
              <a:rPr lang="en-US" altLang="zh-CN"/>
              <a:t>dθ</a:t>
            </a:r>
            <a:r>
              <a:rPr lang="zh-CN" altLang="en-US"/>
              <a:t>，他的维度和</a:t>
            </a:r>
            <a:r>
              <a:rPr lang="en-US" altLang="zh-CN">
                <a:sym typeface="+mn-ea"/>
              </a:rPr>
              <a:t>θ</a:t>
            </a:r>
            <a:r>
              <a:rPr lang="zh-CN" altLang="en-US">
                <a:sym typeface="+mn-ea"/>
              </a:rPr>
              <a:t>一样，即</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之后我们计算梯度：</a:t>
            </a:r>
            <a:endParaRPr lang="zh-CN" altLang="en-US">
              <a:sym typeface="+mn-ea"/>
            </a:endParaRPr>
          </a:p>
          <a:p>
            <a:r>
              <a:rPr lang="en-US" altLang="zh-CN">
                <a:sym typeface="+mn-ea"/>
              </a:rPr>
              <a:t>		</a:t>
            </a:r>
            <a:endParaRPr lang="en-US" altLang="zh-CN">
              <a:sym typeface="+mn-ea"/>
            </a:endParaRPr>
          </a:p>
          <a:p>
            <a:endParaRPr lang="en-US" altLang="zh-CN">
              <a:sym typeface="+mn-ea"/>
            </a:endParaRPr>
          </a:p>
          <a:p>
            <a:endParaRPr lang="en-US" altLang="zh-CN">
              <a:sym typeface="+mn-ea"/>
            </a:endParaRPr>
          </a:p>
          <a:p>
            <a:r>
              <a:rPr lang="zh-CN" altLang="en-US">
                <a:sym typeface="+mn-ea"/>
              </a:rPr>
              <a:t>最后我们得到一个向量</a:t>
            </a:r>
            <a:r>
              <a:rPr lang="en-US" altLang="zh-CN">
                <a:sym typeface="+mn-ea"/>
              </a:rPr>
              <a:t>dθ-approx,</a:t>
            </a:r>
            <a:r>
              <a:rPr lang="zh-CN" altLang="en-US">
                <a:sym typeface="+mn-ea"/>
              </a:rPr>
              <a:t>这个向量和我们的</a:t>
            </a:r>
            <a:r>
              <a:rPr lang="en-US" altLang="zh-CN">
                <a:sym typeface="+mn-ea"/>
              </a:rPr>
              <a:t>dθ</a:t>
            </a:r>
            <a:r>
              <a:rPr lang="zh-CN" altLang="en-US">
                <a:sym typeface="+mn-ea"/>
              </a:rPr>
              <a:t>向量的维度相同，而且这个向量里面的每一个参数其实就是损失函数每一个参数的导数的逼近。</a:t>
            </a:r>
            <a:endParaRPr lang="zh-CN" altLang="en-US">
              <a:sym typeface="+mn-ea"/>
            </a:endParaRPr>
          </a:p>
          <a:p>
            <a:r>
              <a:rPr lang="zh-CN" altLang="en-US">
                <a:sym typeface="+mn-ea"/>
              </a:rPr>
              <a:t>我们梯度检验也就是检验</a:t>
            </a:r>
            <a:r>
              <a:rPr lang="en-US" altLang="zh-CN">
                <a:sym typeface="+mn-ea"/>
              </a:rPr>
              <a:t>dθ</a:t>
            </a:r>
            <a:r>
              <a:rPr lang="zh-CN" altLang="en-US">
                <a:sym typeface="+mn-ea"/>
              </a:rPr>
              <a:t>和</a:t>
            </a:r>
            <a:r>
              <a:rPr lang="en-US" altLang="zh-CN">
                <a:sym typeface="+mn-ea"/>
              </a:rPr>
              <a:t>dθ-approx</a:t>
            </a:r>
            <a:r>
              <a:rPr lang="zh-CN" altLang="en-US">
                <a:sym typeface="+mn-ea"/>
              </a:rPr>
              <a:t>这两个向量的逼近程度。</a:t>
            </a:r>
            <a:endParaRPr lang="zh-CN" altLang="en-US">
              <a:sym typeface="+mn-ea"/>
            </a:endParaRPr>
          </a:p>
          <a:p>
            <a:r>
              <a:rPr lang="zh-CN" altLang="en-US">
                <a:sym typeface="+mn-ea"/>
              </a:rPr>
              <a:t>检验的公式如下：</a:t>
            </a:r>
            <a:endParaRPr lang="zh-CN" altLang="en-US">
              <a:sym typeface="+mn-ea"/>
            </a:endParaRPr>
          </a:p>
          <a:p>
            <a:endParaRPr lang="zh-CN" altLang="en-US">
              <a:sym typeface="+mn-ea"/>
            </a:endParaRPr>
          </a:p>
          <a:p>
            <a:endParaRPr lang="zh-CN" altLang="en-US">
              <a:sym typeface="+mn-ea"/>
            </a:endParaRPr>
          </a:p>
          <a:p>
            <a:r>
              <a:rPr lang="en-US" altLang="zh-CN">
                <a:sym typeface="+mn-ea"/>
              </a:rPr>
              <a:t>	</a:t>
            </a:r>
            <a:endParaRPr lang="en-US" altLang="zh-CN">
              <a:sym typeface="+mn-ea"/>
            </a:endParaRPr>
          </a:p>
        </p:txBody>
      </p:sp>
      <p:graphicFrame>
        <p:nvGraphicFramePr>
          <p:cNvPr id="5" name="对象 4">
            <a:hlinkClick r:id="" action="ppaction://ole?verb="/>
          </p:cNvPr>
          <p:cNvGraphicFramePr>
            <a:graphicFrameLocks noChangeAspect="1"/>
          </p:cNvGraphicFramePr>
          <p:nvPr/>
        </p:nvGraphicFramePr>
        <p:xfrm>
          <a:off x="2822575" y="1068070"/>
          <a:ext cx="5861050" cy="579755"/>
        </p:xfrm>
        <a:graphic>
          <a:graphicData uri="http://schemas.openxmlformats.org/presentationml/2006/ole">
            <mc:AlternateContent xmlns:mc="http://schemas.openxmlformats.org/markup-compatibility/2006">
              <mc:Choice xmlns:v="urn:schemas-microsoft-com:vml" Requires="v">
                <p:oleObj spid="_x0000_s2049" name="" r:id="rId1" imgW="2311400" imgH="228600" progId="Equation.KSEE3">
                  <p:embed/>
                </p:oleObj>
              </mc:Choice>
              <mc:Fallback>
                <p:oleObj name="" r:id="rId1" imgW="2311400" imgH="228600" progId="Equation.KSEE3">
                  <p:embed/>
                  <p:pic>
                    <p:nvPicPr>
                      <p:cNvPr id="0" name="图片 2048"/>
                      <p:cNvPicPr/>
                      <p:nvPr/>
                    </p:nvPicPr>
                    <p:blipFill>
                      <a:blip r:embed="rId2"/>
                      <a:stretch>
                        <a:fillRect/>
                      </a:stretch>
                    </p:blipFill>
                    <p:spPr>
                      <a:xfrm>
                        <a:off x="2822575" y="1068070"/>
                        <a:ext cx="5861050" cy="57975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822575" y="2719070"/>
          <a:ext cx="7266305" cy="565785"/>
        </p:xfrm>
        <a:graphic>
          <a:graphicData uri="http://schemas.openxmlformats.org/presentationml/2006/ole">
            <mc:AlternateContent xmlns:mc="http://schemas.openxmlformats.org/markup-compatibility/2006">
              <mc:Choice xmlns:v="urn:schemas-microsoft-com:vml" Requires="v">
                <p:oleObj spid="_x0000_s9" name="" r:id="rId3" imgW="2933700" imgH="228600" progId="Equation.KSEE3">
                  <p:embed/>
                </p:oleObj>
              </mc:Choice>
              <mc:Fallback>
                <p:oleObj name="" r:id="rId3" imgW="2933700" imgH="228600" progId="Equation.KSEE3">
                  <p:embed/>
                  <p:pic>
                    <p:nvPicPr>
                      <p:cNvPr id="0" name="图片 2048"/>
                      <p:cNvPicPr/>
                      <p:nvPr/>
                    </p:nvPicPr>
                    <p:blipFill>
                      <a:blip r:embed="rId4"/>
                      <a:stretch>
                        <a:fillRect/>
                      </a:stretch>
                    </p:blipFill>
                    <p:spPr>
                      <a:xfrm>
                        <a:off x="2822575" y="2719070"/>
                        <a:ext cx="7266305" cy="56578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822575" y="3441700"/>
          <a:ext cx="5432425" cy="972820"/>
        </p:xfrm>
        <a:graphic>
          <a:graphicData uri="http://schemas.openxmlformats.org/presentationml/2006/ole">
            <mc:AlternateContent xmlns:mc="http://schemas.openxmlformats.org/markup-compatibility/2006">
              <mc:Choice xmlns:v="urn:schemas-microsoft-com:vml" Requires="v">
                <p:oleObj spid="_x0000_s2050" name="" r:id="rId5" imgW="3403600" imgH="609600" progId="Equation.KSEE3">
                  <p:embed/>
                </p:oleObj>
              </mc:Choice>
              <mc:Fallback>
                <p:oleObj name="" r:id="rId5" imgW="3403600" imgH="609600" progId="Equation.KSEE3">
                  <p:embed/>
                  <p:pic>
                    <p:nvPicPr>
                      <p:cNvPr id="0" name="图片 2049"/>
                      <p:cNvPicPr/>
                      <p:nvPr/>
                    </p:nvPicPr>
                    <p:blipFill>
                      <a:blip r:embed="rId6"/>
                      <a:stretch>
                        <a:fillRect/>
                      </a:stretch>
                    </p:blipFill>
                    <p:spPr>
                      <a:xfrm>
                        <a:off x="2822575" y="3441700"/>
                        <a:ext cx="5432425" cy="97282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249295" y="5455920"/>
          <a:ext cx="5692775" cy="1196975"/>
        </p:xfrm>
        <a:graphic>
          <a:graphicData uri="http://schemas.openxmlformats.org/presentationml/2006/ole">
            <mc:AlternateContent xmlns:mc="http://schemas.openxmlformats.org/markup-compatibility/2006">
              <mc:Choice xmlns:v="urn:schemas-microsoft-com:vml" Requires="v">
                <p:oleObj spid="_x0000_s2051" name="" r:id="rId7" imgW="2234565" imgH="469900" progId="Equation.KSEE3">
                  <p:embed/>
                </p:oleObj>
              </mc:Choice>
              <mc:Fallback>
                <p:oleObj name="" r:id="rId7" imgW="2234565" imgH="469900" progId="Equation.KSEE3">
                  <p:embed/>
                  <p:pic>
                    <p:nvPicPr>
                      <p:cNvPr id="0" name="图片 2050"/>
                      <p:cNvPicPr/>
                      <p:nvPr/>
                    </p:nvPicPr>
                    <p:blipFill>
                      <a:blip r:embed="rId8"/>
                      <a:stretch>
                        <a:fillRect/>
                      </a:stretch>
                    </p:blipFill>
                    <p:spPr>
                      <a:xfrm>
                        <a:off x="3249295" y="5455920"/>
                        <a:ext cx="5692775" cy="119697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4645" y="226060"/>
            <a:ext cx="11557000" cy="2030095"/>
          </a:xfrm>
          <a:prstGeom prst="rect">
            <a:avLst/>
          </a:prstGeom>
          <a:noFill/>
        </p:spPr>
        <p:txBody>
          <a:bodyPr wrap="square" rtlCol="0">
            <a:spAutoFit/>
          </a:bodyPr>
          <a:p>
            <a:r>
              <a:rPr lang="zh-CN" altLang="en-US"/>
              <a:t>我们计算出上面的梯度检验值，</a:t>
            </a:r>
            <a:endParaRPr lang="zh-CN" altLang="en-US"/>
          </a:p>
          <a:p>
            <a:endParaRPr lang="en-US" altLang="zh-CN"/>
          </a:p>
          <a:p>
            <a:r>
              <a:rPr lang="zh-CN" altLang="en-US"/>
              <a:t>如果我们发现，最终的值在</a:t>
            </a:r>
            <a:endParaRPr lang="zh-CN" altLang="en-US"/>
          </a:p>
          <a:p>
            <a:endParaRPr lang="zh-CN" altLang="en-US"/>
          </a:p>
          <a:p>
            <a:r>
              <a:rPr lang="en-US" altLang="zh-CN"/>
              <a:t>10^-7 </a:t>
            </a:r>
            <a:r>
              <a:rPr lang="zh-CN" altLang="en-US"/>
              <a:t>或更小       表示很好，这意味着导数逼近很有可能是正确的。</a:t>
            </a:r>
            <a:endParaRPr lang="zh-CN" altLang="en-US"/>
          </a:p>
          <a:p>
            <a:r>
              <a:rPr lang="en-US" altLang="zh-CN"/>
              <a:t>10^-5</a:t>
            </a:r>
            <a:r>
              <a:rPr lang="zh-CN" altLang="en-US"/>
              <a:t>范围内        应该小心，也许值没有问题，但应该检查向量的所有项</a:t>
            </a:r>
            <a:endParaRPr lang="zh-CN" altLang="en-US"/>
          </a:p>
          <a:p>
            <a:r>
              <a:rPr lang="en-US" altLang="zh-CN"/>
              <a:t>10^-3</a:t>
            </a:r>
            <a:r>
              <a:rPr lang="zh-CN" altLang="en-US"/>
              <a:t>范围内        考虑是否存在</a:t>
            </a:r>
            <a:r>
              <a:rPr lang="en-US" altLang="zh-CN"/>
              <a:t>Bug</a:t>
            </a:r>
            <a:r>
              <a:rPr lang="zh-CN" altLang="en-US"/>
              <a:t>，仔细检查所有的θ项。</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Words>
  <Application>WPS 演示</Application>
  <PresentationFormat>宽屏</PresentationFormat>
  <Paragraphs>31</Paragraphs>
  <Slides>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2</vt:i4>
      </vt:variant>
    </vt:vector>
  </HeadingPairs>
  <TitlesOfParts>
    <vt:vector size="14" baseType="lpstr">
      <vt:lpstr>Arial</vt:lpstr>
      <vt:lpstr>宋体</vt:lpstr>
      <vt:lpstr>Wingdings</vt:lpstr>
      <vt:lpstr>Arial Unicode MS</vt:lpstr>
      <vt:lpstr>Calibri Light</vt:lpstr>
      <vt:lpstr>Calibri</vt:lpstr>
      <vt:lpstr>微软雅黑</vt:lpstr>
      <vt:lpstr>Office 主题</vt:lpstr>
      <vt:lpstr>Equation.KSEE3</vt:lpstr>
      <vt:lpstr>Equation.KSEE3</vt:lpstr>
      <vt:lpstr>Equation.KSEE3</vt:lpstr>
      <vt:lpstr>Equation.KSEE3</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mengfei</dc:creator>
  <cp:lastModifiedBy>梦飞1414673692</cp:lastModifiedBy>
  <cp:revision>32</cp:revision>
  <dcterms:created xsi:type="dcterms:W3CDTF">2018-01-17T09:37:42Z</dcterms:created>
  <dcterms:modified xsi:type="dcterms:W3CDTF">2018-01-17T10:03:36Z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