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3355" y="130175"/>
            <a:ext cx="11835765" cy="6739255"/>
          </a:xfrm>
          <a:prstGeom prst="rect">
            <a:avLst/>
          </a:prstGeom>
          <a:noFill/>
        </p:spPr>
        <p:txBody>
          <a:bodyPr wrap="square" rtlCol="0">
            <a:spAutoFit/>
          </a:bodyPr>
          <a:p>
            <a:r>
              <a:rPr lang="zh-CN" altLang="en-US"/>
              <a:t>我们知道了</a:t>
            </a:r>
            <a:r>
              <a:rPr lang="en-US" altLang="zh-CN"/>
              <a:t>Momentum</a:t>
            </a:r>
            <a:r>
              <a:rPr lang="zh-CN" altLang="en-US"/>
              <a:t>算法可以加快梯度下降。另外还有一种算法叫做</a:t>
            </a:r>
            <a:r>
              <a:rPr lang="en-US" altLang="zh-CN"/>
              <a:t>RMSprop</a:t>
            </a:r>
            <a:r>
              <a:rPr lang="zh-CN" altLang="en-US"/>
              <a:t>算法。（</a:t>
            </a:r>
            <a:r>
              <a:rPr lang="en-US" altLang="zh-CN"/>
              <a:t>root mean square prop</a:t>
            </a:r>
            <a:r>
              <a:rPr lang="zh-CN" altLang="en-US"/>
              <a:t>）也可以加快梯度下降。</a:t>
            </a:r>
            <a:endParaRPr lang="zh-CN" altLang="en-US"/>
          </a:p>
          <a:p>
            <a:endParaRPr lang="zh-CN" altLang="en-US"/>
          </a:p>
          <a:p>
            <a:r>
              <a:rPr lang="zh-CN" altLang="en-US"/>
              <a:t>在我们之前分析</a:t>
            </a:r>
            <a:r>
              <a:rPr lang="en-US" altLang="zh-CN"/>
              <a:t>Momentum</a:t>
            </a:r>
            <a:r>
              <a:rPr lang="zh-CN" altLang="en-US"/>
              <a:t>算法的时候，我们知道，每一次迭代之后的参数调整过程如下图。</a:t>
            </a:r>
            <a:endParaRPr lang="zh-CN" altLang="en-US"/>
          </a:p>
          <a:p>
            <a:endParaRPr lang="zh-CN" altLang="en-US"/>
          </a:p>
          <a:p>
            <a:r>
              <a:rPr lang="zh-CN" altLang="en-US"/>
              <a:t>为了方便分析，我们只是在这个例子中假设纵轴的参数</a:t>
            </a:r>
            <a:endParaRPr lang="zh-CN" altLang="en-US"/>
          </a:p>
          <a:p>
            <a:r>
              <a:rPr lang="zh-CN" altLang="en-US"/>
              <a:t>是</a:t>
            </a:r>
            <a:r>
              <a:rPr lang="en-US" altLang="zh-CN"/>
              <a:t>b</a:t>
            </a:r>
            <a:r>
              <a:rPr lang="zh-CN" altLang="en-US"/>
              <a:t>，横轴的参数是</a:t>
            </a:r>
            <a:r>
              <a:rPr lang="en-US" altLang="zh-CN"/>
              <a:t>w</a:t>
            </a:r>
            <a:r>
              <a:rPr lang="zh-CN" altLang="en-US"/>
              <a:t>，当然现实中我们参数可不止是这</a:t>
            </a:r>
            <a:endParaRPr lang="zh-CN" altLang="en-US"/>
          </a:p>
          <a:p>
            <a:r>
              <a:rPr lang="zh-CN" altLang="en-US"/>
              <a:t>二维的，还会有更多的参数，这里我们只是为了分析方</a:t>
            </a:r>
            <a:endParaRPr lang="zh-CN" altLang="en-US"/>
          </a:p>
          <a:p>
            <a:r>
              <a:rPr lang="zh-CN" altLang="en-US"/>
              <a:t>便。因此在这个例子中，很明显，我们想减缓</a:t>
            </a:r>
            <a:r>
              <a:rPr lang="en-US" altLang="zh-CN"/>
              <a:t>b</a:t>
            </a:r>
            <a:r>
              <a:rPr lang="zh-CN" altLang="en-US"/>
              <a:t>方向的学</a:t>
            </a:r>
            <a:endParaRPr lang="zh-CN" altLang="en-US"/>
          </a:p>
          <a:p>
            <a:r>
              <a:rPr lang="zh-CN" altLang="en-US"/>
              <a:t>习，同时加快</a:t>
            </a:r>
            <a:r>
              <a:rPr lang="en-US" altLang="zh-CN"/>
              <a:t>w</a:t>
            </a:r>
            <a:r>
              <a:rPr lang="zh-CN" altLang="en-US"/>
              <a:t>方向的学习。</a:t>
            </a:r>
            <a:r>
              <a:rPr lang="en-US" altLang="zh-CN"/>
              <a:t>RMSprop</a:t>
            </a:r>
            <a:r>
              <a:rPr lang="zh-CN" altLang="en-US"/>
              <a:t>算法可以实现这一点。</a:t>
            </a:r>
            <a:endParaRPr lang="zh-CN" altLang="en-US"/>
          </a:p>
          <a:p>
            <a:r>
              <a:rPr lang="zh-CN" altLang="en-US"/>
              <a:t> 它的公式如下：</a:t>
            </a:r>
            <a:endParaRPr lang="zh-CN" altLang="en-US"/>
          </a:p>
          <a:p>
            <a:endParaRPr lang="zh-CN" altLang="en-US"/>
          </a:p>
          <a:p>
            <a:r>
              <a:rPr lang="zh-CN" altLang="en-US"/>
              <a:t>首先，我们的想法是在纵轴方向减缓学习，而在横轴方向</a:t>
            </a:r>
            <a:endParaRPr lang="zh-CN" altLang="en-US"/>
          </a:p>
          <a:p>
            <a:r>
              <a:rPr lang="zh-CN" altLang="en-US"/>
              <a:t>加快学习。因此我们就希望</a:t>
            </a:r>
            <a:r>
              <a:rPr lang="en-US" altLang="zh-CN"/>
              <a:t>Sdw</a:t>
            </a:r>
            <a:r>
              <a:rPr lang="zh-CN" altLang="en-US"/>
              <a:t>比较小，而</a:t>
            </a:r>
            <a:r>
              <a:rPr lang="en-US" altLang="zh-CN"/>
              <a:t>Sdb</a:t>
            </a:r>
            <a:r>
              <a:rPr lang="zh-CN" altLang="en-US"/>
              <a:t>比较大，这样的话</a:t>
            </a:r>
            <a:endParaRPr lang="zh-CN" altLang="en-US"/>
          </a:p>
          <a:p>
            <a:r>
              <a:rPr lang="zh-CN" altLang="en-US"/>
              <a:t>在执行更新参数的时候，我们就可以让横轴方向的学习速率加快</a:t>
            </a:r>
            <a:endParaRPr lang="zh-CN" altLang="en-US"/>
          </a:p>
          <a:p>
            <a:r>
              <a:rPr lang="zh-CN" altLang="en-US"/>
              <a:t>而在纵轴的方向上学习速率减慢。</a:t>
            </a:r>
            <a:endParaRPr lang="zh-CN" altLang="en-US"/>
          </a:p>
          <a:p>
            <a:endParaRPr lang="zh-CN" altLang="en-US"/>
          </a:p>
          <a:p>
            <a:r>
              <a:rPr lang="zh-CN" altLang="en-US"/>
              <a:t>从图中我们可以看到，斜率在</a:t>
            </a:r>
            <a:r>
              <a:rPr lang="en-US" altLang="zh-CN"/>
              <a:t>b</a:t>
            </a:r>
            <a:r>
              <a:rPr lang="zh-CN" altLang="en-US"/>
              <a:t>方向特别大，也就是说在这些导数中</a:t>
            </a:r>
            <a:endParaRPr lang="zh-CN" altLang="en-US"/>
          </a:p>
          <a:p>
            <a:r>
              <a:rPr lang="en-US" altLang="zh-CN"/>
              <a:t>db</a:t>
            </a:r>
            <a:r>
              <a:rPr lang="zh-CN" altLang="en-US"/>
              <a:t>较大，</a:t>
            </a:r>
            <a:r>
              <a:rPr lang="en-US" altLang="zh-CN"/>
              <a:t>dW</a:t>
            </a:r>
            <a:r>
              <a:rPr lang="zh-CN" altLang="en-US"/>
              <a:t>较小。很明显，直线的斜率更倾向于</a:t>
            </a:r>
            <a:r>
              <a:rPr lang="en-US" altLang="zh-CN"/>
              <a:t>b</a:t>
            </a:r>
            <a:r>
              <a:rPr lang="zh-CN" altLang="en-US"/>
              <a:t>的方向上。因此</a:t>
            </a:r>
            <a:endParaRPr lang="zh-CN" altLang="en-US"/>
          </a:p>
          <a:p>
            <a:r>
              <a:rPr lang="en-US" altLang="zh-CN"/>
              <a:t>db</a:t>
            </a:r>
            <a:r>
              <a:rPr lang="zh-CN" altLang="en-US"/>
              <a:t>的平方比较大。所以</a:t>
            </a:r>
            <a:r>
              <a:rPr lang="en-US" altLang="zh-CN"/>
              <a:t>Sdb</a:t>
            </a:r>
            <a:r>
              <a:rPr lang="zh-CN" altLang="en-US"/>
              <a:t>也会比较大。相比较之下，</a:t>
            </a:r>
            <a:r>
              <a:rPr lang="en-US" altLang="zh-CN"/>
              <a:t>dw</a:t>
            </a:r>
            <a:r>
              <a:rPr lang="zh-CN" altLang="en-US"/>
              <a:t>会小一些。</a:t>
            </a:r>
            <a:endParaRPr lang="zh-CN" altLang="en-US"/>
          </a:p>
          <a:p>
            <a:r>
              <a:rPr lang="zh-CN" altLang="en-US"/>
              <a:t>最终</a:t>
            </a:r>
            <a:r>
              <a:rPr lang="en-US" altLang="zh-CN"/>
              <a:t>Sdw</a:t>
            </a:r>
            <a:r>
              <a:rPr lang="zh-CN" altLang="en-US"/>
              <a:t>也会小一些。最终结果就是纵轴上的更新会减少，而横轴</a:t>
            </a:r>
            <a:endParaRPr lang="zh-CN" altLang="en-US"/>
          </a:p>
          <a:p>
            <a:r>
              <a:rPr lang="zh-CN" altLang="en-US"/>
              <a:t>上面的更新会增大。所以最终的结果就是和</a:t>
            </a:r>
            <a:r>
              <a:rPr lang="en-US" altLang="zh-CN"/>
              <a:t>Momentum</a:t>
            </a:r>
            <a:r>
              <a:rPr lang="zh-CN" altLang="en-US"/>
              <a:t>的效果一样</a:t>
            </a:r>
            <a:endParaRPr lang="zh-CN" altLang="en-US"/>
          </a:p>
          <a:p>
            <a:r>
              <a:rPr lang="zh-CN" altLang="en-US"/>
              <a:t>减少了学习过程中的摆动。还有一个影响就是我们可以使用一个更</a:t>
            </a:r>
            <a:endParaRPr lang="zh-CN" altLang="en-US"/>
          </a:p>
          <a:p>
            <a:r>
              <a:rPr lang="zh-CN" altLang="en-US"/>
              <a:t>大的学习率，然后加快学习。</a:t>
            </a:r>
            <a:endParaRPr lang="zh-CN" altLang="en-US"/>
          </a:p>
        </p:txBody>
      </p:sp>
      <p:pic>
        <p:nvPicPr>
          <p:cNvPr id="3" name="图片 2"/>
          <p:cNvPicPr>
            <a:picLocks noChangeAspect="1"/>
          </p:cNvPicPr>
          <p:nvPr/>
        </p:nvPicPr>
        <p:blipFill>
          <a:blip r:embed="rId1"/>
          <a:stretch>
            <a:fillRect/>
          </a:stretch>
        </p:blipFill>
        <p:spPr>
          <a:xfrm>
            <a:off x="6296660" y="1653540"/>
            <a:ext cx="5349875" cy="975360"/>
          </a:xfrm>
          <a:prstGeom prst="rect">
            <a:avLst/>
          </a:prstGeom>
        </p:spPr>
      </p:pic>
      <p:graphicFrame>
        <p:nvGraphicFramePr>
          <p:cNvPr id="4" name="对象 3">
            <a:hlinkClick r:id="" action="ppaction://ole?verb="/>
          </p:cNvPr>
          <p:cNvGraphicFramePr>
            <a:graphicFrameLocks noChangeAspect="1"/>
          </p:cNvGraphicFramePr>
          <p:nvPr/>
        </p:nvGraphicFramePr>
        <p:xfrm>
          <a:off x="7720330" y="3141980"/>
          <a:ext cx="3667125" cy="3371215"/>
        </p:xfrm>
        <a:graphic>
          <a:graphicData uri="http://schemas.openxmlformats.org/presentationml/2006/ole">
            <mc:AlternateContent xmlns:mc="http://schemas.openxmlformats.org/markup-compatibility/2006">
              <mc:Choice xmlns:v="urn:schemas-microsoft-com:vml" Requires="v">
                <p:oleObj spid="_x0000_s1025" name="" r:id="rId2" imgW="2044700" imgH="1879600" progId="Equation.KSEE3">
                  <p:embed/>
                </p:oleObj>
              </mc:Choice>
              <mc:Fallback>
                <p:oleObj name="" r:id="rId2" imgW="2044700" imgH="1879600" progId="Equation.KSEE3">
                  <p:embed/>
                  <p:pic>
                    <p:nvPicPr>
                      <p:cNvPr id="0" name="图片 1024"/>
                      <p:cNvPicPr/>
                      <p:nvPr/>
                    </p:nvPicPr>
                    <p:blipFill>
                      <a:blip r:embed="rId3"/>
                      <a:stretch>
                        <a:fillRect/>
                      </a:stretch>
                    </p:blipFill>
                    <p:spPr>
                      <a:xfrm>
                        <a:off x="7720330" y="3141980"/>
                        <a:ext cx="3667125" cy="337121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4160" y="226060"/>
            <a:ext cx="11680190" cy="6462395"/>
          </a:xfrm>
          <a:prstGeom prst="rect">
            <a:avLst/>
          </a:prstGeom>
          <a:noFill/>
        </p:spPr>
        <p:txBody>
          <a:bodyPr wrap="square" rtlCol="0">
            <a:spAutoFit/>
          </a:bodyPr>
          <a:p>
            <a:r>
              <a:rPr lang="zh-CN" altLang="en-US"/>
              <a:t>上面把纵轴和横轴分别称为</a:t>
            </a:r>
            <a:r>
              <a:rPr lang="en-US" altLang="zh-CN"/>
              <a:t>b</a:t>
            </a:r>
            <a:r>
              <a:rPr lang="zh-CN" altLang="en-US"/>
              <a:t>和</a:t>
            </a:r>
            <a:r>
              <a:rPr lang="en-US" altLang="zh-CN"/>
              <a:t>w</a:t>
            </a:r>
            <a:r>
              <a:rPr lang="zh-CN" altLang="en-US"/>
              <a:t>，这样只是方便展示而已。</a:t>
            </a:r>
            <a:endParaRPr lang="zh-CN" altLang="en-US"/>
          </a:p>
          <a:p>
            <a:endParaRPr lang="zh-CN" altLang="en-US"/>
          </a:p>
          <a:p>
            <a:r>
              <a:rPr lang="zh-CN" altLang="en-US"/>
              <a:t>我们其实从公式中可以看到，</a:t>
            </a:r>
            <a:r>
              <a:rPr lang="en-US" altLang="zh-CN"/>
              <a:t>RMSprop</a:t>
            </a:r>
            <a:r>
              <a:rPr lang="zh-CN" altLang="en-US"/>
              <a:t>减少的只是摆动方向较大的参数的学习速率，而那个参数也不一定就会是</a:t>
            </a:r>
            <a:r>
              <a:rPr lang="en-US" altLang="zh-CN"/>
              <a:t>b</a:t>
            </a:r>
            <a:r>
              <a:rPr lang="zh-CN" altLang="en-US"/>
              <a:t>。</a:t>
            </a:r>
            <a:endParaRPr lang="zh-CN" altLang="en-US"/>
          </a:p>
          <a:p>
            <a:r>
              <a:rPr lang="zh-CN" altLang="en-US"/>
              <a:t>使用</a:t>
            </a:r>
            <a:r>
              <a:rPr lang="en-US" altLang="zh-CN"/>
              <a:t>W</a:t>
            </a:r>
            <a:r>
              <a:rPr lang="zh-CN" altLang="en-US"/>
              <a:t>和</a:t>
            </a:r>
            <a:r>
              <a:rPr lang="en-US" altLang="zh-CN"/>
              <a:t>b</a:t>
            </a:r>
            <a:r>
              <a:rPr lang="zh-CN" altLang="en-US"/>
              <a:t>也只是方便理解而已，实际中我们的参数也不可能只是二维的，很可能会有很多维。那为什么会加快学习效率呢？</a:t>
            </a:r>
            <a:endParaRPr lang="zh-CN" altLang="en-US"/>
          </a:p>
          <a:p>
            <a:endParaRPr lang="zh-CN" altLang="en-US"/>
          </a:p>
          <a:p>
            <a:r>
              <a:rPr lang="zh-CN" altLang="en-US"/>
              <a:t>很明显，我们知道，如果单靠我们想象的话，我们会想到，模型在学习过程中参数调整所走过的路程肯定要远远大于我们的初始化点到最优点的距离。</a:t>
            </a:r>
            <a:endParaRPr lang="zh-CN" altLang="en-US"/>
          </a:p>
          <a:p>
            <a:endParaRPr lang="zh-CN" altLang="en-US"/>
          </a:p>
          <a:p>
            <a:r>
              <a:rPr lang="zh-CN" altLang="en-US"/>
              <a:t>那么这些多余的路程被花费到哪里了呢？很明显，就是花费到了梯度的摇摆中，也就是说，就像上图中显示的一样，我们很大一部分的路程花费在了纵轴的路程上，而对于纵轴的路程我们是不需要走的。因此减少纵轴的路程，加快横轴的速率，可以加快我们模型的学习。</a:t>
            </a:r>
            <a:endParaRPr lang="zh-CN" altLang="en-US"/>
          </a:p>
          <a:p>
            <a:endParaRPr lang="zh-CN" altLang="en-US"/>
          </a:p>
          <a:p>
            <a:r>
              <a:rPr lang="zh-CN" altLang="en-US"/>
              <a:t>那为什么不会导致横轴的速率减少呢？很简单，这是因为纵轴走过的路程</a:t>
            </a:r>
            <a:r>
              <a:rPr lang="en-US" altLang="zh-CN"/>
              <a:t>&gt;</a:t>
            </a:r>
            <a:r>
              <a:rPr lang="zh-CN" altLang="en-US"/>
              <a:t>横轴走过的路程。也就是说，对于每一步来说，纵轴的斜率要大于横轴的斜率，因此</a:t>
            </a:r>
            <a:r>
              <a:rPr lang="en-US" altLang="zh-CN"/>
              <a:t>RSMprop</a:t>
            </a:r>
            <a:r>
              <a:rPr lang="zh-CN" altLang="en-US"/>
              <a:t>算法才可以起作用。</a:t>
            </a:r>
            <a:endParaRPr lang="zh-CN" altLang="en-US"/>
          </a:p>
          <a:p>
            <a:endParaRPr lang="zh-CN" altLang="en-US"/>
          </a:p>
          <a:p>
            <a:r>
              <a:rPr lang="zh-CN" altLang="en-US"/>
              <a:t>也就是说，无论我们的纵轴上面的参数是什么，</a:t>
            </a:r>
            <a:r>
              <a:rPr lang="en-US" altLang="zh-CN"/>
              <a:t>PMSprop</a:t>
            </a:r>
            <a:r>
              <a:rPr lang="zh-CN" altLang="en-US"/>
              <a:t>都能很好的工作，或者说，</a:t>
            </a:r>
            <a:r>
              <a:rPr lang="en-US" altLang="zh-CN"/>
              <a:t>RMSprop</a:t>
            </a:r>
            <a:r>
              <a:rPr lang="zh-CN" altLang="en-US"/>
              <a:t>算法不分参数，它只是减少了迭代过程中参数的摇摆，也加快了参数向最优解靠近。</a:t>
            </a:r>
            <a:endParaRPr lang="zh-CN" altLang="en-US"/>
          </a:p>
          <a:p>
            <a:endParaRPr lang="zh-CN" altLang="en-US"/>
          </a:p>
          <a:p>
            <a:r>
              <a:rPr lang="zh-CN" altLang="en-US"/>
              <a:t>这就是</a:t>
            </a:r>
            <a:r>
              <a:rPr lang="en-US" altLang="zh-CN"/>
              <a:t>RMSprop</a:t>
            </a:r>
            <a:r>
              <a:rPr lang="zh-CN" altLang="en-US"/>
              <a:t>，全称是均方根。因为你先要把微分结果进行平方，在进行开方。</a:t>
            </a:r>
            <a:endParaRPr lang="zh-CN" altLang="en-US"/>
          </a:p>
          <a:p>
            <a:endParaRPr lang="zh-CN" altLang="en-US"/>
          </a:p>
          <a:p>
            <a:r>
              <a:rPr lang="zh-CN" altLang="en-US"/>
              <a:t>在实际中，我们要防止S</a:t>
            </a:r>
            <a:r>
              <a:rPr lang="en-US" altLang="zh-CN"/>
              <a:t>db</a:t>
            </a:r>
            <a:r>
              <a:rPr lang="zh-CN" altLang="en-US"/>
              <a:t>或</a:t>
            </a:r>
            <a:r>
              <a:rPr lang="en-US" altLang="zh-CN"/>
              <a:t>Sdw</a:t>
            </a:r>
            <a:r>
              <a:rPr lang="zh-CN" altLang="en-US"/>
              <a:t>为零的情况，因为一旦他们为</a:t>
            </a:r>
            <a:r>
              <a:rPr lang="en-US" altLang="zh-CN"/>
              <a:t>0</a:t>
            </a:r>
            <a:r>
              <a:rPr lang="zh-CN" altLang="en-US"/>
              <a:t>，那结果将会很大，</a:t>
            </a:r>
            <a:endParaRPr lang="zh-CN" altLang="en-US"/>
          </a:p>
          <a:p>
            <a:r>
              <a:rPr lang="zh-CN" altLang="en-US"/>
              <a:t>所以一般会给他们添加一项，如右边的情况。一般ε的值可以取</a:t>
            </a:r>
            <a:r>
              <a:rPr lang="en-US" altLang="zh-CN"/>
              <a:t>10^(-8).</a:t>
            </a:r>
            <a:endParaRPr lang="en-US" altLang="zh-CN"/>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062085" y="5285105"/>
          <a:ext cx="2323465" cy="1403350"/>
        </p:xfrm>
        <a:graphic>
          <a:graphicData uri="http://schemas.openxmlformats.org/presentationml/2006/ole">
            <mc:AlternateContent xmlns:mc="http://schemas.openxmlformats.org/markup-compatibility/2006">
              <mc:Choice xmlns:v="urn:schemas-microsoft-com:vml" Requires="v">
                <p:oleObj spid="_x0000_s1025" name="" r:id="rId3" imgW="1295400" imgH="939800" progId="Equation.KSEE3">
                  <p:embed/>
                </p:oleObj>
              </mc:Choice>
              <mc:Fallback>
                <p:oleObj name="" r:id="rId3" imgW="1295400" imgH="939800" progId="Equation.KSEE3">
                  <p:embed/>
                  <p:pic>
                    <p:nvPicPr>
                      <p:cNvPr id="0" name="图片 1024"/>
                      <p:cNvPicPr/>
                      <p:nvPr/>
                    </p:nvPicPr>
                    <p:blipFill>
                      <a:blip r:embed="rId4"/>
                      <a:stretch>
                        <a:fillRect/>
                      </a:stretch>
                    </p:blipFill>
                    <p:spPr>
                      <a:xfrm>
                        <a:off x="9062085" y="5285105"/>
                        <a:ext cx="2323465" cy="140335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Words>
  <Application>WPS 演示</Application>
  <PresentationFormat>宽屏</PresentationFormat>
  <Paragraphs>42</Paragraphs>
  <Slides>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vt:i4>
      </vt:variant>
    </vt:vector>
  </HeadingPairs>
  <TitlesOfParts>
    <vt:vector size="13" baseType="lpstr">
      <vt:lpstr>Arial</vt:lpstr>
      <vt:lpstr>宋体</vt:lpstr>
      <vt:lpstr>Wingdings</vt:lpstr>
      <vt:lpstr>微软雅黑</vt:lpstr>
      <vt:lpstr>Arial Unicode MS</vt:lpstr>
      <vt:lpstr>Calibri Light</vt:lpstr>
      <vt:lpstr>Calibri</vt:lpstr>
      <vt:lpstr>Office 主题</vt:lpstr>
      <vt:lpstr>Equation.KSEE3</vt:lpstr>
      <vt:lpstr>Equation.KSEE3</vt:lpstr>
      <vt:lpstr>Equation.KSEE3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mengfei</dc:creator>
  <cp:lastModifiedBy>梦飞1414673692</cp:lastModifiedBy>
  <cp:revision>58</cp:revision>
  <dcterms:created xsi:type="dcterms:W3CDTF">2018-01-20T12:48:00Z</dcterms:created>
  <dcterms:modified xsi:type="dcterms:W3CDTF">2018-01-20T14:17:51Z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