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895" y="172720"/>
            <a:ext cx="1185672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在深度学习兴起后，最重要的一个思想是它的一种算法，叫做</a:t>
            </a:r>
            <a:r>
              <a:rPr lang="en-US" altLang="zh-CN"/>
              <a:t>Batch</a:t>
            </a:r>
            <a:r>
              <a:rPr lang="zh-CN" altLang="en-US"/>
              <a:t>归一化。</a:t>
            </a:r>
            <a:r>
              <a:rPr lang="en-US" altLang="zh-CN"/>
              <a:t>Batch</a:t>
            </a:r>
            <a:r>
              <a:rPr lang="zh-CN" altLang="en-US"/>
              <a:t>归一化会使你的参数搜索变得很容易。使神经网络对超参数的选择更加稳定。超参数的范围会更庞大，工作效果也很好。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logistic</a:t>
            </a:r>
            <a:r>
              <a:rPr lang="zh-CN" altLang="en-US"/>
              <a:t>的时候，我么会觉得归一化输入特征可以加速学习过程。于是我们有下面的公式：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但是在更深层的网络中呢？我们不仅仅有输入层，还有中间隐藏层的激活值。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logistic</a:t>
            </a:r>
            <a:r>
              <a:rPr lang="zh-CN" altLang="en-US"/>
              <a:t>回归中，我们看到了如何归一化输入特征。能帮助我们训练更有效的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b</a:t>
            </a:r>
            <a:endParaRPr lang="en-US" altLang="zh-CN"/>
          </a:p>
          <a:p>
            <a:r>
              <a:rPr lang="zh-CN" altLang="en-US"/>
              <a:t>那么问题来了？我们能否像</a:t>
            </a:r>
            <a:r>
              <a:rPr lang="en-US" altLang="zh-CN"/>
              <a:t>logistic</a:t>
            </a:r>
            <a:r>
              <a:rPr lang="zh-CN" altLang="en-US"/>
              <a:t>回归中那样，去归一化隐藏层的激活值呢？（因为这些激活值是下一层的输入）</a:t>
            </a:r>
            <a:endParaRPr lang="zh-CN" altLang="en-US"/>
          </a:p>
          <a:p>
            <a:r>
              <a:rPr lang="zh-CN" altLang="en-US"/>
              <a:t>以让我们更快速地训练下一层的参数？简单来说，这就是</a:t>
            </a:r>
            <a:r>
              <a:rPr lang="en-US" altLang="zh-CN"/>
              <a:t>Batch</a:t>
            </a:r>
            <a:r>
              <a:rPr lang="zh-CN" altLang="en-US"/>
              <a:t>归一化的作用。</a:t>
            </a:r>
            <a:endParaRPr lang="zh-CN" altLang="en-US"/>
          </a:p>
          <a:p>
            <a:r>
              <a:rPr lang="zh-CN" altLang="en-US"/>
              <a:t>严格来说，我们真正归一化的不是</a:t>
            </a:r>
            <a:r>
              <a:rPr lang="en-US" altLang="zh-CN"/>
              <a:t>a</a:t>
            </a:r>
            <a:r>
              <a:rPr lang="zh-CN" altLang="en-US"/>
              <a:t>，而是</a:t>
            </a:r>
            <a:r>
              <a:rPr lang="en-US" altLang="zh-CN"/>
              <a:t>z</a:t>
            </a:r>
            <a:r>
              <a:rPr lang="zh-CN" altLang="en-US"/>
              <a:t>，下面是执行</a:t>
            </a:r>
            <a:r>
              <a:rPr lang="en-US" altLang="zh-CN"/>
              <a:t>Batch</a:t>
            </a:r>
            <a:r>
              <a:rPr lang="zh-CN" altLang="en-US"/>
              <a:t>归一化的方法：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这里我们就已经把这些</a:t>
            </a:r>
            <a:r>
              <a:rPr lang="en-US" altLang="zh-CN"/>
              <a:t>z</a:t>
            </a:r>
            <a:r>
              <a:rPr lang="zh-CN" altLang="en-US"/>
              <a:t>值标准化了。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但我们不想让隐藏单元总是含有平均值</a:t>
            </a:r>
            <a:r>
              <a:rPr lang="en-US" altLang="zh-CN"/>
              <a:t>0</a:t>
            </a:r>
            <a:r>
              <a:rPr lang="zh-CN" altLang="en-US"/>
              <a:t>和方差</a:t>
            </a:r>
            <a:r>
              <a:rPr lang="en-US" altLang="zh-CN"/>
              <a:t>1</a:t>
            </a:r>
            <a:r>
              <a:rPr lang="zh-CN" altLang="en-US"/>
              <a:t>，也许隐藏单元有了不同</a:t>
            </a:r>
            <a:endParaRPr lang="zh-CN" altLang="en-US"/>
          </a:p>
          <a:p>
            <a:r>
              <a:rPr lang="zh-CN" altLang="en-US"/>
              <a:t>的分布会有意义。所以我们要做的就是计算</a:t>
            </a:r>
            <a:endParaRPr lang="zh-CN" altLang="en-US"/>
          </a:p>
          <a:p>
            <a:r>
              <a:rPr lang="zh-CN" altLang="en-US"/>
              <a:t>这里的</a:t>
            </a:r>
            <a:r>
              <a:rPr lang="en-US" altLang="zh-CN"/>
              <a:t>γ</a:t>
            </a:r>
            <a:r>
              <a:rPr lang="zh-CN" altLang="en-US"/>
              <a:t>和</a:t>
            </a:r>
            <a:r>
              <a:rPr lang="en-US" altLang="zh-CN"/>
              <a:t>β</a:t>
            </a:r>
            <a:r>
              <a:rPr lang="zh-CN" altLang="en-US"/>
              <a:t>是我们模型的学习参数。所以我们</a:t>
            </a:r>
            <a:endParaRPr lang="zh-CN" altLang="en-US"/>
          </a:p>
          <a:p>
            <a:r>
              <a:rPr lang="zh-CN" altLang="en-US"/>
              <a:t>使用梯度下降，或者是其他一些类似梯度下降的算法，你会更新</a:t>
            </a:r>
            <a:r>
              <a:rPr lang="en-US" altLang="zh-CN"/>
              <a:t>γ</a:t>
            </a:r>
            <a:r>
              <a:rPr lang="zh-CN" altLang="en-US"/>
              <a:t>和</a:t>
            </a:r>
            <a:r>
              <a:rPr lang="en-US" altLang="zh-CN"/>
              <a:t>β</a:t>
            </a:r>
            <a:r>
              <a:rPr lang="zh-CN" altLang="en-US"/>
              <a:t>，正如更新神经网络的权重一样，这里</a:t>
            </a:r>
            <a:r>
              <a:rPr lang="en-US" altLang="zh-CN"/>
              <a:t>γ</a:t>
            </a:r>
            <a:r>
              <a:rPr lang="zh-CN" altLang="en-US"/>
              <a:t>和</a:t>
            </a:r>
            <a:r>
              <a:rPr lang="en-US" altLang="zh-CN"/>
              <a:t>β</a:t>
            </a:r>
            <a:r>
              <a:rPr lang="zh-CN" altLang="en-US"/>
              <a:t>的作用是，你可以随意设置     的平均值，事实上，如果                 ，</a:t>
            </a:r>
            <a:r>
              <a:rPr lang="en-US" altLang="zh-CN"/>
              <a:t>β=μ</a:t>
            </a:r>
            <a:r>
              <a:rPr lang="zh-CN" altLang="en-US"/>
              <a:t>，那么上面的公式在于它会转化这个方程，这样的话得到的结果将会是：                  ，通过对</a:t>
            </a:r>
            <a:r>
              <a:rPr lang="en-US" altLang="zh-CN"/>
              <a:t>γ</a:t>
            </a:r>
            <a:r>
              <a:rPr lang="zh-CN" altLang="en-US"/>
              <a:t>和</a:t>
            </a:r>
            <a:r>
              <a:rPr lang="en-US" altLang="zh-CN"/>
              <a:t>β</a:t>
            </a:r>
            <a:r>
              <a:rPr lang="zh-CN" altLang="en-US"/>
              <a:t>的合理设定，规范化过程，从根本上来说，只是在计算恒等函数。同和设置</a:t>
            </a:r>
            <a:r>
              <a:rPr lang="en-US" altLang="zh-CN"/>
              <a:t>γ</a:t>
            </a:r>
            <a:r>
              <a:rPr lang="zh-CN" altLang="en-US"/>
              <a:t>和</a:t>
            </a:r>
            <a:r>
              <a:rPr lang="en-US" altLang="zh-CN"/>
              <a:t>β</a:t>
            </a:r>
            <a:r>
              <a:rPr lang="zh-CN" altLang="en-US"/>
              <a:t>可以使你构造含其他平均值和方差的隐藏单元值。所以它的作用是保证隐藏单元使均值和方差标准化。均值和方差可以由两个参数进行控制。</a:t>
            </a:r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6905" y="1371600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25500" imgH="431800" progId="Equation.KSEE3">
                  <p:embed/>
                </p:oleObj>
              </mc:Choice>
              <mc:Fallback>
                <p:oleObj name="" r:id="rId1" imgW="825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6905" y="1371600"/>
                        <a:ext cx="825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4853" y="1560830"/>
          <a:ext cx="54546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45465" imgH="152400" progId="Equation.KSEE3">
                  <p:embed/>
                </p:oleObj>
              </mc:Choice>
              <mc:Fallback>
                <p:oleObj name="" r:id="rId3" imgW="545465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4853" y="1560830"/>
                        <a:ext cx="545465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3400" y="142113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65200" imgH="431800" progId="Equation.KSEE3">
                  <p:embed/>
                </p:oleObj>
              </mc:Choice>
              <mc:Fallback>
                <p:oleObj name="" r:id="rId5" imgW="9652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3400" y="1421130"/>
                        <a:ext cx="965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8350" y="1485900"/>
          <a:ext cx="520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520700" imgH="203200" progId="Equation.KSEE3">
                  <p:embed/>
                </p:oleObj>
              </mc:Choice>
              <mc:Fallback>
                <p:oleObj name="" r:id="rId7" imgW="5207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8350" y="1485900"/>
                        <a:ext cx="520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6740" y="2823210"/>
          <a:ext cx="3365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3365500" imgH="1600200" progId="Equation.KSEE3">
                  <p:embed/>
                </p:oleObj>
              </mc:Choice>
              <mc:Fallback>
                <p:oleObj name="" r:id="rId9" imgW="3365500" imgH="1600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06740" y="2823210"/>
                        <a:ext cx="33655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0963" y="5495925"/>
          <a:ext cx="7740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774065" imgH="190500" progId="Equation.KSEE3">
                  <p:embed/>
                </p:oleObj>
              </mc:Choice>
              <mc:Fallback>
                <p:oleObj name="" r:id="rId11" imgW="774065" imgH="190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0963" y="5495925"/>
                        <a:ext cx="774065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621280" y="5146040"/>
          <a:ext cx="19240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139700" imgH="165100" progId="Equation.KSEE3">
                  <p:embed/>
                </p:oleObj>
              </mc:Choice>
              <mc:Fallback>
                <p:oleObj name="" r:id="rId13" imgW="139700" imgH="165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1280" y="5146040"/>
                        <a:ext cx="19240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75910" y="5146040"/>
          <a:ext cx="787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787400" imgH="266700" progId="Equation.KSEE3">
                  <p:embed/>
                </p:oleObj>
              </mc:Choice>
              <mc:Fallback>
                <p:oleObj name="" r:id="rId15" imgW="787400" imgH="266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75910" y="5146040"/>
                        <a:ext cx="787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WPS 演示</Application>
  <PresentationFormat>宽屏</PresentationFormat>
  <Paragraphs>19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61</cp:revision>
  <dcterms:created xsi:type="dcterms:W3CDTF">2018-01-22T12:33:23Z</dcterms:created>
  <dcterms:modified xsi:type="dcterms:W3CDTF">2018-01-22T14:02:21Z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