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3675" y="190500"/>
            <a:ext cx="1185672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假设我们有下面的神经网络模型，我们可以认为，每一个神经网络节点都在做两件事情。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计算</a:t>
            </a:r>
            <a:r>
              <a:rPr lang="en-US" altLang="zh-CN"/>
              <a:t>Z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计算激活值</a:t>
            </a:r>
            <a:r>
              <a:rPr lang="en-US" altLang="zh-CN"/>
              <a:t>A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因此，如果没有应用</a:t>
            </a:r>
            <a:r>
              <a:rPr lang="en-US" altLang="zh-CN"/>
              <a:t>Batch</a:t>
            </a:r>
            <a:r>
              <a:rPr lang="zh-CN" altLang="en-US"/>
              <a:t>归一化，你会把</a:t>
            </a:r>
            <a:r>
              <a:rPr lang="en-US" altLang="zh-CN"/>
              <a:t>X</a:t>
            </a:r>
            <a:r>
              <a:rPr lang="zh-CN" altLang="en-US"/>
              <a:t>拟合</a:t>
            </a:r>
            <a:endParaRPr lang="zh-CN" altLang="en-US"/>
          </a:p>
          <a:p>
            <a:r>
              <a:rPr lang="zh-CN" altLang="en-US"/>
              <a:t>到第一隐藏层，然后计算</a:t>
            </a:r>
            <a:r>
              <a:rPr lang="en-US" altLang="zh-CN"/>
              <a:t>Z1</a:t>
            </a:r>
            <a:r>
              <a:rPr lang="zh-CN" altLang="en-US"/>
              <a:t>，然后在计算激活值</a:t>
            </a:r>
            <a:endParaRPr lang="zh-CN" altLang="en-US"/>
          </a:p>
          <a:p>
            <a:r>
              <a:rPr lang="en-US" altLang="zh-CN"/>
              <a:t>A1</a:t>
            </a:r>
            <a:r>
              <a:rPr lang="zh-CN" altLang="en-US"/>
              <a:t>。即</a:t>
            </a:r>
            <a:r>
              <a:rPr lang="en-US" altLang="zh-CN"/>
              <a:t>X-&gt;Z1-&gt;A1-&gt;Z2-&gt;A2-&gt;......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如果应用</a:t>
            </a:r>
            <a:r>
              <a:rPr lang="en-US" altLang="zh-CN"/>
              <a:t>BatchNorm</a:t>
            </a:r>
            <a:r>
              <a:rPr lang="zh-CN" altLang="en-US"/>
              <a:t>归一化，我们在计算到</a:t>
            </a:r>
            <a:r>
              <a:rPr lang="en-US" altLang="zh-CN"/>
              <a:t>Z</a:t>
            </a:r>
            <a:r>
              <a:rPr lang="zh-CN" altLang="en-US"/>
              <a:t>的时候，应用</a:t>
            </a:r>
            <a:r>
              <a:rPr lang="en-US" altLang="zh-CN"/>
              <a:t>Batch</a:t>
            </a:r>
            <a:r>
              <a:rPr lang="zh-CN" altLang="en-US"/>
              <a:t>归一化公式计算出</a:t>
            </a:r>
            <a:r>
              <a:rPr lang="en-US" altLang="zh-CN"/>
              <a:t>     </a:t>
            </a:r>
            <a:r>
              <a:rPr lang="zh-CN" altLang="en-US"/>
              <a:t>，然后在用     计算出激活值，因此它的过程如下：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因此，需要进行强调的是，</a:t>
            </a:r>
            <a:r>
              <a:rPr lang="en-US" altLang="zh-CN"/>
              <a:t>Batch</a:t>
            </a:r>
            <a:r>
              <a:rPr lang="zh-CN" altLang="en-US"/>
              <a:t>归一化是发生在计算</a:t>
            </a:r>
            <a:r>
              <a:rPr lang="en-US" altLang="zh-CN"/>
              <a:t>Z</a:t>
            </a:r>
            <a:r>
              <a:rPr lang="zh-CN" altLang="en-US"/>
              <a:t>和</a:t>
            </a:r>
            <a:r>
              <a:rPr lang="en-US" altLang="zh-CN"/>
              <a:t>a</a:t>
            </a:r>
            <a:r>
              <a:rPr lang="zh-CN" altLang="en-US"/>
              <a:t>之间的。直觉就是，与其使用没有归一化的</a:t>
            </a:r>
            <a:r>
              <a:rPr lang="en-US" altLang="zh-CN"/>
              <a:t>Z</a:t>
            </a:r>
            <a:r>
              <a:rPr lang="zh-CN" altLang="en-US"/>
              <a:t>值，不如用归一过的     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因此，你网络的参数就会是</a:t>
            </a:r>
            <a:r>
              <a:rPr lang="en-US" altLang="zh-CN"/>
              <a:t>W1</a:t>
            </a:r>
            <a:r>
              <a:rPr lang="zh-CN" altLang="en-US"/>
              <a:t>，</a:t>
            </a:r>
            <a:r>
              <a:rPr lang="en-US" altLang="zh-CN"/>
              <a:t>b1</a:t>
            </a:r>
            <a:r>
              <a:rPr lang="zh-CN" altLang="en-US"/>
              <a:t>，</a:t>
            </a:r>
            <a:r>
              <a:rPr lang="en-US" altLang="zh-CN"/>
              <a:t>W2</a:t>
            </a:r>
            <a:r>
              <a:rPr lang="zh-CN" altLang="en-US"/>
              <a:t>，</a:t>
            </a:r>
            <a:r>
              <a:rPr lang="en-US" altLang="zh-CN"/>
              <a:t>b2</a:t>
            </a:r>
            <a:r>
              <a:rPr lang="zh-CN" altLang="en-US"/>
              <a:t>，</a:t>
            </a:r>
            <a:r>
              <a:rPr lang="en-US" altLang="zh-CN"/>
              <a:t>......</a:t>
            </a:r>
            <a:r>
              <a:rPr lang="zh-CN" altLang="en-US"/>
              <a:t>，</a:t>
            </a:r>
            <a:r>
              <a:rPr lang="en-US" altLang="zh-CN"/>
              <a:t>WL</a:t>
            </a:r>
            <a:r>
              <a:rPr lang="zh-CN" altLang="en-US"/>
              <a:t>，</a:t>
            </a:r>
            <a:r>
              <a:rPr lang="en-US" altLang="zh-CN"/>
              <a:t>bL</a:t>
            </a:r>
            <a:r>
              <a:rPr lang="zh-CN" altLang="en-US"/>
              <a:t>，</a:t>
            </a:r>
            <a:r>
              <a:rPr lang="en-US" altLang="zh-CN"/>
              <a:t>β1</a:t>
            </a:r>
            <a:r>
              <a:rPr lang="zh-CN" altLang="en-US"/>
              <a:t>，</a:t>
            </a:r>
            <a:r>
              <a:rPr lang="en-US" altLang="zh-CN"/>
              <a:t>γ1</a:t>
            </a:r>
            <a:r>
              <a:rPr lang="zh-CN" altLang="en-US"/>
              <a:t>，</a:t>
            </a:r>
            <a:r>
              <a:rPr lang="en-US" altLang="zh-CN">
                <a:sym typeface="+mn-ea"/>
              </a:rPr>
              <a:t>β2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γ2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......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βL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γL</a:t>
            </a:r>
            <a:r>
              <a:rPr lang="zh-CN" altLang="en-US">
                <a:sym typeface="+mn-ea"/>
              </a:rPr>
              <a:t>，注意这里的β和</a:t>
            </a:r>
            <a:r>
              <a:rPr lang="en-US" altLang="zh-CN">
                <a:sym typeface="+mn-ea"/>
              </a:rPr>
              <a:t>Adam</a:t>
            </a:r>
            <a:r>
              <a:rPr lang="zh-CN" altLang="en-US">
                <a:sym typeface="+mn-ea"/>
              </a:rPr>
              <a:t>等算法中的</a:t>
            </a:r>
            <a:r>
              <a:rPr lang="en-US" altLang="zh-CN">
                <a:sym typeface="+mn-ea"/>
              </a:rPr>
              <a:t>β</a:t>
            </a:r>
            <a:r>
              <a:rPr lang="zh-CN" altLang="en-US">
                <a:sym typeface="+mn-ea"/>
              </a:rPr>
              <a:t>不同。接下来，我们可以使用想用的任何一种优化算法，比如我们计算出了</a:t>
            </a:r>
            <a:r>
              <a:rPr lang="en-US" altLang="zh-CN">
                <a:sym typeface="+mn-ea"/>
              </a:rPr>
              <a:t>dβl</a:t>
            </a:r>
            <a:r>
              <a:rPr lang="zh-CN" altLang="en-US">
                <a:sym typeface="+mn-ea"/>
              </a:rPr>
              <a:t>，然后使用</a:t>
            </a:r>
            <a:r>
              <a:rPr lang="en-US" altLang="zh-CN">
                <a:sym typeface="+mn-ea"/>
              </a:rPr>
              <a:t>βl = </a:t>
            </a:r>
            <a:r>
              <a:rPr lang="en-US" altLang="zh-CN">
                <a:sym typeface="+mn-ea"/>
              </a:rPr>
              <a:t>βl - αdβl</a:t>
            </a:r>
            <a:r>
              <a:rPr lang="zh-CN" altLang="en-US">
                <a:sym typeface="+mn-ea"/>
              </a:rPr>
              <a:t>来更新</a:t>
            </a:r>
            <a:r>
              <a:rPr lang="en-US" altLang="zh-CN">
                <a:sym typeface="+mn-ea"/>
              </a:rPr>
              <a:t>β</a:t>
            </a:r>
            <a:r>
              <a:rPr lang="zh-CN" altLang="en-US">
                <a:sym typeface="+mn-ea"/>
              </a:rPr>
              <a:t>的值。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入股使用的是深度学习编程框架，通常，我们不必自己把</a:t>
            </a:r>
            <a:r>
              <a:rPr lang="en-US" altLang="zh-CN">
                <a:sym typeface="+mn-ea"/>
              </a:rPr>
              <a:t>Batch</a:t>
            </a:r>
            <a:r>
              <a:rPr lang="zh-CN" altLang="en-US">
                <a:sym typeface="+mn-ea"/>
              </a:rPr>
              <a:t>归一化步骤应用于</a:t>
            </a:r>
            <a:r>
              <a:rPr lang="en-US" altLang="zh-CN">
                <a:sym typeface="+mn-ea"/>
              </a:rPr>
              <a:t>Batch</a:t>
            </a:r>
            <a:r>
              <a:rPr lang="zh-CN" altLang="en-US">
                <a:sym typeface="+mn-ea"/>
              </a:rPr>
              <a:t>归一化层。比如，</a:t>
            </a:r>
            <a:r>
              <a:rPr lang="en-US" altLang="zh-CN">
                <a:sym typeface="+mn-ea"/>
              </a:rPr>
              <a:t>tensorflow</a:t>
            </a:r>
            <a:r>
              <a:rPr lang="zh-CN" altLang="en-US">
                <a:sym typeface="+mn-ea"/>
              </a:rPr>
              <a:t>代码可以写作：</a:t>
            </a:r>
            <a:r>
              <a:rPr lang="en-US" altLang="zh-CN">
                <a:sym typeface="+mn-ea"/>
              </a:rPr>
              <a:t>tf.nn.batch-normalization,</a:t>
            </a:r>
            <a:r>
              <a:rPr lang="zh-CN" altLang="en-US">
                <a:sym typeface="+mn-ea"/>
              </a:rPr>
              <a:t>因此，在实践中，我们不必自己操作所有这些具体的细节。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7090" y="725805"/>
            <a:ext cx="5982335" cy="1630680"/>
          </a:xfrm>
          <a:prstGeom prst="rect">
            <a:avLst/>
          </a:prstGeom>
        </p:spPr>
      </p:pic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43595" y="2727325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39700" imgH="203200" progId="Equation.KSEE3">
                  <p:embed/>
                </p:oleObj>
              </mc:Choice>
              <mc:Fallback>
                <p:oleObj name="" r:id="rId2" imgW="139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43595" y="2727325"/>
                        <a:ext cx="13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40595" y="2727325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39700" imgH="203200" progId="Equation.KSEE3">
                  <p:embed/>
                </p:oleObj>
              </mc:Choice>
              <mc:Fallback>
                <p:oleObj name="" r:id="rId4" imgW="139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40595" y="2727325"/>
                        <a:ext cx="13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9575" y="3036570"/>
          <a:ext cx="5092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5092700" imgH="228600" progId="Equation.KSEE3">
                  <p:embed/>
                </p:oleObj>
              </mc:Choice>
              <mc:Fallback>
                <p:oleObj name="" r:id="rId5" imgW="50927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9575" y="3036570"/>
                        <a:ext cx="5092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4100" y="3824605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139700" imgH="203200" progId="Equation.KSEE3">
                  <p:embed/>
                </p:oleObj>
              </mc:Choice>
              <mc:Fallback>
                <p:oleObj name="" r:id="rId7" imgW="139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4100" y="3824605"/>
                        <a:ext cx="13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9860" y="172720"/>
            <a:ext cx="118922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实践中。</a:t>
            </a:r>
            <a:r>
              <a:rPr lang="en-US" altLang="zh-CN"/>
              <a:t>Batch</a:t>
            </a:r>
            <a:r>
              <a:rPr lang="zh-CN" altLang="en-US"/>
              <a:t>归一化通常和训练集的</a:t>
            </a:r>
            <a:r>
              <a:rPr lang="en-US" altLang="zh-CN"/>
              <a:t>mini-batch</a:t>
            </a:r>
            <a:r>
              <a:rPr lang="zh-CN" altLang="en-US"/>
              <a:t>一起使用。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你应用</a:t>
            </a:r>
            <a:r>
              <a:rPr lang="en-US" altLang="zh-CN"/>
              <a:t>Batch</a:t>
            </a:r>
            <a:r>
              <a:rPr lang="zh-CN" altLang="en-US"/>
              <a:t>归一化的方式是，用第一个</a:t>
            </a:r>
            <a:r>
              <a:rPr lang="en-US" altLang="zh-CN"/>
              <a:t>mini-batch</a:t>
            </a:r>
            <a:r>
              <a:rPr lang="zh-CN" altLang="en-US"/>
              <a:t>，使用参数</a:t>
            </a:r>
            <a:r>
              <a:rPr lang="en-US" altLang="zh-CN"/>
              <a:t>W1</a:t>
            </a:r>
            <a:r>
              <a:rPr lang="zh-CN" altLang="en-US"/>
              <a:t>， </a:t>
            </a:r>
            <a:r>
              <a:rPr lang="en-US" altLang="zh-CN"/>
              <a:t>b1</a:t>
            </a:r>
            <a:r>
              <a:rPr lang="zh-CN" altLang="en-US"/>
              <a:t>，计算</a:t>
            </a:r>
            <a:r>
              <a:rPr lang="en-US" altLang="zh-CN"/>
              <a:t>Z1</a:t>
            </a:r>
            <a:r>
              <a:rPr lang="zh-CN" altLang="en-US"/>
              <a:t>，然后使用参数</a:t>
            </a:r>
            <a:r>
              <a:rPr lang="en-US" altLang="zh-CN">
                <a:sym typeface="+mn-ea"/>
              </a:rPr>
              <a:t>γ1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β2</a:t>
            </a:r>
            <a:r>
              <a:rPr lang="zh-CN" altLang="en-US">
                <a:sym typeface="+mn-ea"/>
              </a:rPr>
              <a:t>然后得到     ，而这所有的都是在第一个</a:t>
            </a:r>
            <a:r>
              <a:rPr lang="en-US" altLang="zh-CN">
                <a:sym typeface="+mn-ea"/>
              </a:rPr>
              <a:t>mini-batch</a:t>
            </a:r>
            <a:r>
              <a:rPr lang="zh-CN" altLang="en-US">
                <a:sym typeface="+mn-ea"/>
              </a:rPr>
              <a:t>的基础上，再应用激活函数得到</a:t>
            </a:r>
            <a:r>
              <a:rPr lang="en-US" altLang="zh-CN">
                <a:sym typeface="+mn-ea"/>
              </a:rPr>
              <a:t>A1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然后在第二个</a:t>
            </a:r>
            <a:r>
              <a:rPr lang="en-US" altLang="zh-CN">
                <a:sym typeface="+mn-ea"/>
              </a:rPr>
              <a:t>mini-batch</a:t>
            </a:r>
            <a:r>
              <a:rPr lang="zh-CN" altLang="en-US">
                <a:sym typeface="+mn-ea"/>
              </a:rPr>
              <a:t>做同样的计算。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在第三个</a:t>
            </a:r>
            <a:r>
              <a:rPr lang="en-US" altLang="zh-CN">
                <a:sym typeface="+mn-ea"/>
              </a:rPr>
              <a:t>mini-batch</a:t>
            </a:r>
            <a:r>
              <a:rPr lang="zh-CN" altLang="en-US">
                <a:sym typeface="+mn-ea"/>
              </a:rPr>
              <a:t>做同样的计算。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......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总结下来，总体公式如下：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另外。这也使用于有</a:t>
            </a:r>
            <a:r>
              <a:rPr lang="en-US" altLang="zh-CN">
                <a:sym typeface="+mn-ea"/>
              </a:rPr>
              <a:t>Momentum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RMSprop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Adam</a:t>
            </a:r>
            <a:r>
              <a:rPr lang="zh-CN" altLang="en-US">
                <a:sym typeface="+mn-ea"/>
              </a:rPr>
              <a:t>，的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梯度下降法。与其使用梯度下降法去更新这些参数，我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门不如尝试其他的优化算法（</a:t>
            </a:r>
            <a:r>
              <a:rPr lang="en-US" altLang="zh-CN">
                <a:sym typeface="+mn-ea"/>
              </a:rPr>
              <a:t>Momentum....</a:t>
            </a:r>
            <a:r>
              <a:rPr lang="zh-CN" altLang="en-US">
                <a:sym typeface="+mn-ea"/>
              </a:rPr>
              <a:t>），也可以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应用其他一些优化算法。</a:t>
            </a:r>
            <a:endParaRPr lang="zh-CN" altLang="en-US">
              <a:sym typeface="+mn-ea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40465" y="751205"/>
          <a:ext cx="139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203200" progId="Equation.KSEE3">
                  <p:embed/>
                </p:oleObj>
              </mc:Choice>
              <mc:Fallback>
                <p:oleObj name="" r:id="rId1" imgW="139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340465" y="751205"/>
                        <a:ext cx="139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84963" y="2349500"/>
          <a:ext cx="397446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3974465" imgH="1206500" progId="Equation.KSEE3">
                  <p:embed/>
                </p:oleObj>
              </mc:Choice>
              <mc:Fallback>
                <p:oleObj name="" r:id="rId3" imgW="3974465" imgH="1206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84963" y="2349500"/>
                        <a:ext cx="3974465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WPS 演示</Application>
  <PresentationFormat>宽屏</PresentationFormat>
  <Paragraphs>33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</vt:i4>
      </vt:variant>
    </vt:vector>
  </HeadingPairs>
  <TitlesOfParts>
    <vt:vector size="16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mengfei</dc:creator>
  <cp:lastModifiedBy>梦飞1414673692</cp:lastModifiedBy>
  <cp:revision>60</cp:revision>
  <dcterms:created xsi:type="dcterms:W3CDTF">2018-01-23T06:19:39Z</dcterms:created>
  <dcterms:modified xsi:type="dcterms:W3CDTF">2018-01-23T09:25:57Z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