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3200" y="208280"/>
            <a:ext cx="11785600" cy="6462395"/>
          </a:xfrm>
          <a:prstGeom prst="rect">
            <a:avLst/>
          </a:prstGeom>
          <a:noFill/>
        </p:spPr>
        <p:txBody>
          <a:bodyPr wrap="square" rtlCol="0">
            <a:spAutoFit/>
          </a:bodyPr>
          <a:p>
            <a:r>
              <a:rPr lang="zh-CN" altLang="en-US"/>
              <a:t>加快学习算法的一个办法就是随时间慢慢减少学习率，我们称之为学习率衰减。</a:t>
            </a:r>
            <a:endParaRPr lang="zh-CN" altLang="en-US"/>
          </a:p>
          <a:p>
            <a:endParaRPr lang="zh-CN" altLang="en-US"/>
          </a:p>
          <a:p>
            <a:r>
              <a:rPr lang="zh-CN" altLang="en-US"/>
              <a:t> 首先，为什么要使用学习率衰减？，看下面的图就知道了。</a:t>
            </a:r>
            <a:endParaRPr lang="zh-CN" altLang="en-US"/>
          </a:p>
          <a:p>
            <a:endParaRPr lang="zh-CN" altLang="en-US"/>
          </a:p>
          <a:p>
            <a:r>
              <a:rPr lang="zh-CN" altLang="en-US"/>
              <a:t>如果我们使用不不变的学习率，那么最终的结果就会像</a:t>
            </a:r>
            <a:endParaRPr lang="zh-CN" altLang="en-US"/>
          </a:p>
          <a:p>
            <a:r>
              <a:rPr lang="zh-CN" altLang="en-US"/>
              <a:t>右图中的那样，最终我们参数的结果会在最优值的周围</a:t>
            </a:r>
            <a:endParaRPr lang="zh-CN" altLang="en-US"/>
          </a:p>
          <a:p>
            <a:r>
              <a:rPr lang="zh-CN" altLang="en-US"/>
              <a:t>徘徊，有可能永远达不到最优点，因为你使用的</a:t>
            </a:r>
            <a:r>
              <a:rPr lang="en-US" altLang="zh-CN"/>
              <a:t>α</a:t>
            </a:r>
            <a:r>
              <a:rPr lang="zh-CN" altLang="en-US"/>
              <a:t>是固定</a:t>
            </a:r>
            <a:endParaRPr lang="zh-CN" altLang="en-US"/>
          </a:p>
          <a:p>
            <a:r>
              <a:rPr lang="zh-CN" altLang="en-US"/>
              <a:t>值。</a:t>
            </a:r>
            <a:endParaRPr lang="zh-CN" altLang="en-US"/>
          </a:p>
          <a:p>
            <a:endParaRPr lang="zh-CN" altLang="en-US"/>
          </a:p>
          <a:p>
            <a:r>
              <a:rPr lang="zh-CN" altLang="en-US"/>
              <a:t>一个现实中的例子，那我写的测试的神经网络来看，下</a:t>
            </a:r>
            <a:endParaRPr lang="zh-CN" altLang="en-US"/>
          </a:p>
          <a:p>
            <a:r>
              <a:rPr lang="zh-CN" altLang="en-US"/>
              <a:t>面的图片是我自己写的神经网络损失函数的例子，在训</a:t>
            </a:r>
            <a:endParaRPr lang="zh-CN" altLang="en-US"/>
          </a:p>
          <a:p>
            <a:r>
              <a:rPr lang="zh-CN" altLang="en-US"/>
              <a:t>练的前期没有什么问题，损失函数在平滑的下降，但到</a:t>
            </a:r>
            <a:endParaRPr lang="zh-CN" altLang="en-US"/>
          </a:p>
          <a:p>
            <a:r>
              <a:rPr lang="zh-CN" altLang="en-US"/>
              <a:t>后面可以看到损失函数曲线明显变粗，放大后是第三章</a:t>
            </a:r>
            <a:endParaRPr lang="zh-CN" altLang="en-US"/>
          </a:p>
          <a:p>
            <a:r>
              <a:rPr lang="zh-CN" altLang="en-US"/>
              <a:t>图片的样子。</a:t>
            </a:r>
            <a:endParaRPr lang="zh-CN" altLang="en-US"/>
          </a:p>
          <a:p>
            <a:r>
              <a:rPr lang="zh-CN" altLang="en-US"/>
              <a:t>也就是说，前期很平滑到后期就成波动下降了，这里面</a:t>
            </a:r>
            <a:endParaRPr lang="zh-CN" altLang="en-US"/>
          </a:p>
          <a:p>
            <a:r>
              <a:rPr lang="zh-CN" altLang="en-US"/>
              <a:t>就有学习率固定的问题。</a:t>
            </a:r>
            <a:endParaRPr lang="zh-CN" altLang="en-US"/>
          </a:p>
          <a:p>
            <a:endParaRPr lang="zh-CN" altLang="en-US"/>
          </a:p>
          <a:p>
            <a:r>
              <a:rPr lang="zh-CN" altLang="en-US"/>
              <a:t>当然，也不排除我们使用固定学习率更新神经网络参数</a:t>
            </a:r>
            <a:endParaRPr lang="zh-CN" altLang="en-US"/>
          </a:p>
          <a:p>
            <a:r>
              <a:rPr lang="zh-CN" altLang="en-US"/>
              <a:t>的时候正好能达到最优点。但是这似乎太难了。尤其是</a:t>
            </a:r>
            <a:endParaRPr lang="zh-CN" altLang="en-US"/>
          </a:p>
          <a:p>
            <a:r>
              <a:rPr lang="zh-CN" altLang="en-US"/>
              <a:t>我们在使用</a:t>
            </a:r>
            <a:r>
              <a:rPr lang="en-US" altLang="zh-CN"/>
              <a:t>Mini-batch</a:t>
            </a:r>
            <a:r>
              <a:rPr lang="zh-CN" altLang="en-US"/>
              <a:t>算法的时候。</a:t>
            </a:r>
            <a:r>
              <a:rPr lang="en-US" altLang="zh-CN"/>
              <a:t>Mini-batch</a:t>
            </a:r>
            <a:r>
              <a:rPr lang="zh-CN" altLang="en-US"/>
              <a:t>中不同的</a:t>
            </a:r>
            <a:endParaRPr lang="zh-CN" altLang="en-US"/>
          </a:p>
          <a:p>
            <a:r>
              <a:rPr lang="zh-CN" altLang="en-US"/>
              <a:t>数据集的出来的梯度也是不同的，就更增大了接近最优</a:t>
            </a:r>
            <a:endParaRPr lang="zh-CN" altLang="en-US"/>
          </a:p>
          <a:p>
            <a:r>
              <a:rPr lang="zh-CN" altLang="en-US"/>
              <a:t>点的难度。</a:t>
            </a:r>
            <a:endParaRPr lang="zh-CN" altLang="en-US"/>
          </a:p>
          <a:p>
            <a:endParaRPr lang="zh-CN" altLang="en-US"/>
          </a:p>
        </p:txBody>
      </p:sp>
      <p:pic>
        <p:nvPicPr>
          <p:cNvPr id="5" name="图片 4"/>
          <p:cNvPicPr>
            <a:picLocks noChangeAspect="1"/>
          </p:cNvPicPr>
          <p:nvPr/>
        </p:nvPicPr>
        <p:blipFill>
          <a:blip r:embed="rId1"/>
          <a:stretch>
            <a:fillRect/>
          </a:stretch>
        </p:blipFill>
        <p:spPr>
          <a:xfrm>
            <a:off x="7021830" y="562610"/>
            <a:ext cx="4518660" cy="2126615"/>
          </a:xfrm>
          <a:prstGeom prst="rect">
            <a:avLst/>
          </a:prstGeom>
        </p:spPr>
      </p:pic>
      <p:pic>
        <p:nvPicPr>
          <p:cNvPr id="6" name="图片 5"/>
          <p:cNvPicPr>
            <a:picLocks noChangeAspect="1"/>
          </p:cNvPicPr>
          <p:nvPr/>
        </p:nvPicPr>
        <p:blipFill>
          <a:blip r:embed="rId2"/>
          <a:stretch>
            <a:fillRect/>
          </a:stretch>
        </p:blipFill>
        <p:spPr>
          <a:xfrm>
            <a:off x="7310120" y="2689225"/>
            <a:ext cx="3769360" cy="2247900"/>
          </a:xfrm>
          <a:prstGeom prst="rect">
            <a:avLst/>
          </a:prstGeom>
        </p:spPr>
      </p:pic>
      <p:pic>
        <p:nvPicPr>
          <p:cNvPr id="7" name="图片 6"/>
          <p:cNvPicPr>
            <a:picLocks noChangeAspect="1"/>
          </p:cNvPicPr>
          <p:nvPr/>
        </p:nvPicPr>
        <p:blipFill>
          <a:blip r:embed="rId3"/>
          <a:stretch>
            <a:fillRect/>
          </a:stretch>
        </p:blipFill>
        <p:spPr>
          <a:xfrm>
            <a:off x="7620000" y="5020945"/>
            <a:ext cx="3322320" cy="1714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1455" y="190500"/>
            <a:ext cx="11768455" cy="3415030"/>
          </a:xfrm>
          <a:prstGeom prst="rect">
            <a:avLst/>
          </a:prstGeom>
          <a:noFill/>
        </p:spPr>
        <p:txBody>
          <a:bodyPr wrap="square" rtlCol="0">
            <a:spAutoFit/>
          </a:bodyPr>
          <a:p>
            <a:r>
              <a:rPr lang="zh-CN" altLang="en-US"/>
              <a:t>如果慢慢减少学习率</a:t>
            </a:r>
            <a:r>
              <a:rPr lang="en-US" altLang="zh-CN"/>
              <a:t>α</a:t>
            </a:r>
            <a:r>
              <a:rPr lang="zh-CN" altLang="en-US"/>
              <a:t>的话，在训练的初期，</a:t>
            </a:r>
            <a:r>
              <a:rPr lang="en-US" altLang="zh-CN"/>
              <a:t>α</a:t>
            </a:r>
            <a:r>
              <a:rPr lang="zh-CN" altLang="en-US"/>
              <a:t>还比较大，你的学习还是相对较快，但是随着</a:t>
            </a:r>
            <a:r>
              <a:rPr lang="en-US" altLang="zh-CN">
                <a:sym typeface="+mn-ea"/>
              </a:rPr>
              <a:t>α</a:t>
            </a:r>
            <a:r>
              <a:rPr lang="zh-CN" altLang="en-US">
                <a:sym typeface="+mn-ea"/>
              </a:rPr>
              <a:t>变小，学习的步伐也会慢慢变小。最后参数调整曲线会在最小值附近的一小区域里面摆动。而不会大幅度的在最小值附近摆动。</a:t>
            </a:r>
            <a:endParaRPr lang="zh-CN" altLang="en-US">
              <a:sym typeface="+mn-ea"/>
            </a:endParaRPr>
          </a:p>
          <a:p>
            <a:endParaRPr lang="zh-CN" altLang="en-US">
              <a:sym typeface="+mn-ea"/>
            </a:endParaRPr>
          </a:p>
          <a:p>
            <a:r>
              <a:rPr lang="zh-CN" altLang="en-US">
                <a:sym typeface="+mn-ea"/>
              </a:rPr>
              <a:t>实现学习率衰减的时候我们可以在每次遍历完整所有的训练集的时候调整学习率（如果使用</a:t>
            </a:r>
            <a:r>
              <a:rPr lang="en-US" altLang="zh-CN">
                <a:sym typeface="+mn-ea"/>
              </a:rPr>
              <a:t>Mini-batch</a:t>
            </a:r>
            <a:r>
              <a:rPr lang="zh-CN" altLang="en-US">
                <a:sym typeface="+mn-ea"/>
              </a:rPr>
              <a:t>算法就是遍历完成所有</a:t>
            </a:r>
            <a:r>
              <a:rPr lang="en-US" altLang="zh-CN">
                <a:sym typeface="+mn-ea"/>
              </a:rPr>
              <a:t>mini-batch</a:t>
            </a:r>
            <a:r>
              <a:rPr lang="zh-CN" altLang="en-US">
                <a:sym typeface="+mn-ea"/>
              </a:rPr>
              <a:t>训练集的时候调整学习率，具体的调整算法如下：</a:t>
            </a:r>
            <a:endParaRPr lang="zh-CN" altLang="en-US">
              <a:sym typeface="+mn-ea"/>
            </a:endParaRPr>
          </a:p>
          <a:p>
            <a:endParaRPr lang="zh-CN" altLang="en-US">
              <a:sym typeface="+mn-ea"/>
            </a:endParaRPr>
          </a:p>
          <a:p>
            <a:endParaRPr lang="zh-CN" altLang="en-US">
              <a:sym typeface="+mn-ea"/>
            </a:endParaRPr>
          </a:p>
          <a:p>
            <a:r>
              <a:rPr lang="zh-CN" altLang="en-US">
                <a:sym typeface="+mn-ea"/>
              </a:rPr>
              <a:t>这里面有一个参数，即</a:t>
            </a:r>
            <a:r>
              <a:rPr lang="en-US" altLang="zh-CN">
                <a:sym typeface="+mn-ea"/>
              </a:rPr>
              <a:t>rate</a:t>
            </a:r>
            <a:r>
              <a:rPr lang="zh-CN" altLang="en-US">
                <a:sym typeface="+mn-ea"/>
              </a:rPr>
              <a:t>，它是指学习率衰减率。是另一个需要我们调整的超参数。 </a:t>
            </a:r>
            <a:endParaRPr lang="zh-CN" altLang="en-US">
              <a:sym typeface="+mn-ea"/>
            </a:endParaRPr>
          </a:p>
          <a:p>
            <a:endParaRPr lang="zh-CN" altLang="en-US">
              <a:sym typeface="+mn-ea"/>
            </a:endParaRPr>
          </a:p>
          <a:p>
            <a:r>
              <a:rPr lang="zh-CN" altLang="en-US">
                <a:sym typeface="+mn-ea"/>
              </a:rPr>
              <a:t>下面是一个学习率衰减的例子，假设原始衰减率是</a:t>
            </a:r>
            <a:r>
              <a:rPr lang="en-US" altLang="zh-CN">
                <a:sym typeface="+mn-ea"/>
              </a:rPr>
              <a:t>0.2</a:t>
            </a:r>
            <a:r>
              <a:rPr lang="zh-CN" altLang="en-US">
                <a:sym typeface="+mn-ea"/>
              </a:rPr>
              <a:t>，我们的学习衰减率是</a:t>
            </a:r>
            <a:r>
              <a:rPr lang="en-US" altLang="zh-CN">
                <a:sym typeface="+mn-ea"/>
              </a:rPr>
              <a:t>1</a:t>
            </a:r>
            <a:r>
              <a:rPr lang="zh-CN" altLang="en-US">
                <a:sym typeface="+mn-ea"/>
              </a:rPr>
              <a:t>，那么学习率调整过程如下。</a:t>
            </a:r>
            <a:endParaRPr lang="zh-CN" altLang="en-US">
              <a:sym typeface="+mn-ea"/>
            </a:endParaRPr>
          </a:p>
          <a:p>
            <a:endParaRPr lang="zh-CN" altLang="en-US">
              <a:sym typeface="+mn-ea"/>
            </a:endParaRPr>
          </a:p>
          <a:p>
            <a:endParaRPr lang="zh-CN" altLang="en-US">
              <a:sym typeface="+mn-ea"/>
            </a:endParaRPr>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675880" y="1392873"/>
          <a:ext cx="1562100" cy="634365"/>
        </p:xfrm>
        <a:graphic>
          <a:graphicData uri="http://schemas.openxmlformats.org/presentationml/2006/ole">
            <mc:AlternateContent xmlns:mc="http://schemas.openxmlformats.org/markup-compatibility/2006">
              <mc:Choice xmlns:v="urn:schemas-microsoft-com:vml" Requires="v">
                <p:oleObj spid="_x0000_s1026" name="" r:id="rId3" imgW="1562100" imgH="634365" progId="Equation.KSEE3">
                  <p:embed/>
                </p:oleObj>
              </mc:Choice>
              <mc:Fallback>
                <p:oleObj name="" r:id="rId3" imgW="1562100" imgH="634365" progId="Equation.KSEE3">
                  <p:embed/>
                  <p:pic>
                    <p:nvPicPr>
                      <p:cNvPr id="0" name="图片 1025"/>
                      <p:cNvPicPr/>
                      <p:nvPr/>
                    </p:nvPicPr>
                    <p:blipFill>
                      <a:blip r:embed="rId4"/>
                      <a:stretch>
                        <a:fillRect/>
                      </a:stretch>
                    </p:blipFill>
                    <p:spPr>
                      <a:xfrm>
                        <a:off x="7675880" y="1392873"/>
                        <a:ext cx="1562100" cy="634365"/>
                      </a:xfrm>
                      <a:prstGeom prst="rect">
                        <a:avLst/>
                      </a:prstGeom>
                    </p:spPr>
                  </p:pic>
                </p:oleObj>
              </mc:Fallback>
            </mc:AlternateContent>
          </a:graphicData>
        </a:graphic>
      </p:graphicFrame>
      <p:graphicFrame>
        <p:nvGraphicFramePr>
          <p:cNvPr id="6" name="表格 5"/>
          <p:cNvGraphicFramePr/>
          <p:nvPr/>
        </p:nvGraphicFramePr>
        <p:xfrm>
          <a:off x="888365" y="3321050"/>
          <a:ext cx="8533765" cy="2667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第</a:t>
                      </a:r>
                      <a:r>
                        <a:rPr lang="en-US" altLang="zh-CN"/>
                        <a:t>n</a:t>
                      </a:r>
                      <a:r>
                        <a:rPr lang="zh-CN" altLang="en-US"/>
                        <a:t>次迭代全体数据集</a:t>
                      </a:r>
                      <a:endParaRPr lang="zh-CN" altLang="en-US"/>
                    </a:p>
                  </a:txBody>
                  <a:tcPr/>
                </a:tc>
                <a:tc>
                  <a:txBody>
                    <a:bodyPr/>
                    <a:p>
                      <a:pPr>
                        <a:buNone/>
                      </a:pPr>
                      <a:r>
                        <a:rPr lang="zh-CN" altLang="en-US"/>
                        <a:t>学习率</a:t>
                      </a:r>
                      <a:endParaRPr lang="zh-CN" altLang="en-US"/>
                    </a:p>
                  </a:txBody>
                  <a:tcPr/>
                </a:tc>
              </a:tr>
              <a:tr h="381000">
                <a:tc>
                  <a:txBody>
                    <a:bodyPr/>
                    <a:p>
                      <a:pPr>
                        <a:buNone/>
                      </a:pPr>
                      <a:r>
                        <a:rPr lang="en-US" altLang="zh-CN"/>
                        <a:t>0</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0.67</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0..5</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0.4</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0.33</a:t>
                      </a:r>
                      <a:endParaRPr lang="en-US" altLang="zh-CN"/>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3675" y="190500"/>
            <a:ext cx="11750675" cy="5354320"/>
          </a:xfrm>
          <a:prstGeom prst="rect">
            <a:avLst/>
          </a:prstGeom>
          <a:noFill/>
        </p:spPr>
        <p:txBody>
          <a:bodyPr wrap="square" rtlCol="0">
            <a:spAutoFit/>
          </a:bodyPr>
          <a:p>
            <a:r>
              <a:rPr lang="zh-CN" altLang="en-US"/>
              <a:t>除了上面提到的学习率衰减公式，还有一些公式是人们也经常使用的</a:t>
            </a:r>
            <a:endParaRPr lang="zh-CN" altLang="en-US"/>
          </a:p>
          <a:p>
            <a:endParaRPr lang="zh-CN" altLang="en-US"/>
          </a:p>
          <a:p>
            <a:r>
              <a:rPr lang="en-US" altLang="zh-CN"/>
              <a:t>1.</a:t>
            </a:r>
            <a:r>
              <a:rPr lang="zh-CN" altLang="en-US"/>
              <a:t>学习率指数衰减</a:t>
            </a:r>
            <a:endParaRPr lang="zh-CN" altLang="en-US"/>
          </a:p>
          <a:p>
            <a:endParaRPr lang="zh-CN" altLang="en-US"/>
          </a:p>
          <a:p>
            <a:endParaRPr lang="zh-CN" altLang="en-US"/>
          </a:p>
          <a:p>
            <a:endParaRPr lang="zh-CN" altLang="en-US"/>
          </a:p>
          <a:p>
            <a:r>
              <a:rPr lang="en-US" altLang="zh-CN"/>
              <a:t>2.</a:t>
            </a:r>
            <a:endParaRPr lang="en-US" altLang="zh-CN"/>
          </a:p>
          <a:p>
            <a:endParaRPr lang="en-US" altLang="zh-CN"/>
          </a:p>
          <a:p>
            <a:endParaRPr lang="en-US" altLang="zh-CN"/>
          </a:p>
          <a:p>
            <a:endParaRPr lang="en-US" altLang="zh-CN"/>
          </a:p>
          <a:p>
            <a:endParaRPr lang="en-US" altLang="zh-CN"/>
          </a:p>
          <a:p>
            <a:r>
              <a:rPr lang="en-US" altLang="zh-CN"/>
              <a:t>3.</a:t>
            </a:r>
            <a:r>
              <a:rPr lang="zh-CN" altLang="en-US"/>
              <a:t>离散递减（每次迭代学习率变为之前的一半，其实和指数递减类似）</a:t>
            </a:r>
            <a:endParaRPr lang="zh-CN" altLang="en-US"/>
          </a:p>
          <a:p>
            <a:endParaRPr lang="zh-CN" altLang="en-US"/>
          </a:p>
          <a:p>
            <a:endParaRPr lang="zh-CN" altLang="en-US"/>
          </a:p>
          <a:p>
            <a:endParaRPr lang="zh-CN" altLang="en-US"/>
          </a:p>
          <a:p>
            <a:endParaRPr lang="zh-CN" altLang="en-US"/>
          </a:p>
          <a:p>
            <a:r>
              <a:rPr lang="en-US" altLang="zh-CN"/>
              <a:t>4.</a:t>
            </a:r>
            <a:r>
              <a:rPr lang="zh-CN" altLang="en-US"/>
              <a:t>手动递减</a:t>
            </a:r>
            <a:endParaRPr lang="zh-CN" altLang="en-US"/>
          </a:p>
          <a:p>
            <a:r>
              <a:rPr lang="en-US" altLang="zh-CN"/>
              <a:t>	</a:t>
            </a:r>
            <a:r>
              <a:rPr lang="zh-CN" altLang="en-US"/>
              <a:t>如果你一次只训练一个模型，如果你要花上数个小时或者数天来训练。有些人会看着自己的模型训练，耗上数日，然后他们觉得学习速率变慢了，我把</a:t>
            </a:r>
            <a:r>
              <a:rPr lang="en-US" altLang="zh-CN"/>
              <a:t>α</a:t>
            </a:r>
            <a:r>
              <a:rPr lang="zh-CN" altLang="en-US"/>
              <a:t>调小一些。</a:t>
            </a:r>
            <a:endParaRPr lang="zh-CN" altLang="en-US"/>
          </a:p>
        </p:txBody>
      </p:sp>
      <p:graphicFrame>
        <p:nvGraphicFramePr>
          <p:cNvPr id="5" name="对象 4">
            <a:hlinkClick r:id="" action="ppaction://ole?verb="/>
          </p:cNvPr>
          <p:cNvGraphicFramePr>
            <a:graphicFrameLocks noChangeAspect="1"/>
          </p:cNvGraphicFramePr>
          <p:nvPr/>
        </p:nvGraphicFramePr>
        <p:xfrm>
          <a:off x="4605655" y="1062990"/>
          <a:ext cx="1562100" cy="482600"/>
        </p:xfrm>
        <a:graphic>
          <a:graphicData uri="http://schemas.openxmlformats.org/presentationml/2006/ole">
            <mc:AlternateContent xmlns:mc="http://schemas.openxmlformats.org/markup-compatibility/2006">
              <mc:Choice xmlns:v="urn:schemas-microsoft-com:vml" Requires="v">
                <p:oleObj spid="_x0000_s1026" name="" r:id="rId1" imgW="1562100" imgH="482600" progId="Equation.KSEE3">
                  <p:embed/>
                </p:oleObj>
              </mc:Choice>
              <mc:Fallback>
                <p:oleObj name="" r:id="rId1" imgW="1562100" imgH="482600" progId="Equation.KSEE3">
                  <p:embed/>
                  <p:pic>
                    <p:nvPicPr>
                      <p:cNvPr id="0" name="图片 1025"/>
                      <p:cNvPicPr/>
                      <p:nvPr/>
                    </p:nvPicPr>
                    <p:blipFill>
                      <a:blip r:embed="rId2"/>
                      <a:stretch>
                        <a:fillRect/>
                      </a:stretch>
                    </p:blipFill>
                    <p:spPr>
                      <a:xfrm>
                        <a:off x="4605655" y="1062990"/>
                        <a:ext cx="1562100" cy="4826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605655" y="2220595"/>
          <a:ext cx="1562100" cy="660400"/>
        </p:xfrm>
        <a:graphic>
          <a:graphicData uri="http://schemas.openxmlformats.org/presentationml/2006/ole">
            <mc:AlternateContent xmlns:mc="http://schemas.openxmlformats.org/markup-compatibility/2006">
              <mc:Choice xmlns:v="urn:schemas-microsoft-com:vml" Requires="v">
                <p:oleObj spid="_x0000_s7" name="" r:id="rId3" imgW="1562100" imgH="660400" progId="Equation.KSEE3">
                  <p:embed/>
                </p:oleObj>
              </mc:Choice>
              <mc:Fallback>
                <p:oleObj name="" r:id="rId3" imgW="1562100" imgH="660400" progId="Equation.KSEE3">
                  <p:embed/>
                  <p:pic>
                    <p:nvPicPr>
                      <p:cNvPr id="0" name="图片 1025"/>
                      <p:cNvPicPr/>
                      <p:nvPr/>
                    </p:nvPicPr>
                    <p:blipFill>
                      <a:blip r:embed="rId4"/>
                      <a:stretch>
                        <a:fillRect/>
                      </a:stretch>
                    </p:blipFill>
                    <p:spPr>
                      <a:xfrm>
                        <a:off x="4605655" y="2220595"/>
                        <a:ext cx="1562100" cy="660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605655" y="3677285"/>
          <a:ext cx="1562100" cy="482600"/>
        </p:xfrm>
        <a:graphic>
          <a:graphicData uri="http://schemas.openxmlformats.org/presentationml/2006/ole">
            <mc:AlternateContent xmlns:mc="http://schemas.openxmlformats.org/markup-compatibility/2006">
              <mc:Choice xmlns:v="urn:schemas-microsoft-com:vml" Requires="v">
                <p:oleObj spid="_x0000_s9" name="" r:id="rId5" imgW="1562100" imgH="482600" progId="Equation.KSEE3">
                  <p:embed/>
                </p:oleObj>
              </mc:Choice>
              <mc:Fallback>
                <p:oleObj name="" r:id="rId5" imgW="1562100" imgH="482600" progId="Equation.KSEE3">
                  <p:embed/>
                  <p:pic>
                    <p:nvPicPr>
                      <p:cNvPr id="0" name="图片 1025"/>
                      <p:cNvPicPr/>
                      <p:nvPr/>
                    </p:nvPicPr>
                    <p:blipFill>
                      <a:blip r:embed="rId6"/>
                      <a:stretch>
                        <a:fillRect/>
                      </a:stretch>
                    </p:blipFill>
                    <p:spPr>
                      <a:xfrm>
                        <a:off x="4605655" y="3677285"/>
                        <a:ext cx="1562100" cy="48260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Words>
  <Application>WPS 演示</Application>
  <PresentationFormat>宽屏</PresentationFormat>
  <Paragraphs>82</Paragraphs>
  <Slides>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3</vt:i4>
      </vt:variant>
    </vt:vector>
  </HeadingPairs>
  <TitlesOfParts>
    <vt:vector size="16" baseType="lpstr">
      <vt:lpstr>Arial</vt:lpstr>
      <vt:lpstr>宋体</vt:lpstr>
      <vt:lpstr>Wingdings</vt:lpstr>
      <vt:lpstr>Arial Unicode MS</vt:lpstr>
      <vt:lpstr>Calibri Light</vt:lpstr>
      <vt:lpstr>Calibri</vt:lpstr>
      <vt:lpstr>微软雅黑</vt:lpstr>
      <vt:lpstr>Office 主题</vt:lpstr>
      <vt:lpstr>Equation.KSEE3</vt:lpstr>
      <vt:lpstr>Equation.KSEE3</vt:lpstr>
      <vt:lpstr>Equation.KSEE3</vt:lpstr>
      <vt:lpstr>Equation.KSEE3</vt:lpstr>
      <vt:lpstr>Equation.KSEE3</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mengfei</dc:creator>
  <cp:lastModifiedBy>梦飞1414673692</cp:lastModifiedBy>
  <cp:revision>46</cp:revision>
  <dcterms:created xsi:type="dcterms:W3CDTF">2018-01-22T07:43:22Z</dcterms:created>
  <dcterms:modified xsi:type="dcterms:W3CDTF">2018-01-22T08:16:28Z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