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57" r:id="rId5"/>
    <p:sldId id="258" r:id="rId6"/>
    <p:sldId id="261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24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34.wmf"/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37.wmf"/><Relationship Id="rId3" Type="http://schemas.openxmlformats.org/officeDocument/2006/relationships/image" Target="../media/image30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7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3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9.w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4.wmf"/><Relationship Id="rId1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25.wmf"/><Relationship Id="rId14" Type="http://schemas.openxmlformats.org/officeDocument/2006/relationships/vmlDrawing" Target="../drawings/vmlDrawing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16.bin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4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31.w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7.w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35.w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31495" y="311785"/>
            <a:ext cx="5191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人工智能中使用的激活函数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1495" y="894080"/>
            <a:ext cx="1046924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sigmoid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 tanh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3. ReLU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4.leaky ReLU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31495" y="3381375"/>
            <a:ext cx="5191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人工智能中使用的激活函数导数</a:t>
            </a:r>
            <a:endParaRPr lang="en-US" altLang="zh-CN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1495" y="4163695"/>
            <a:ext cx="1046924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sigmoid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 tanh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3. ReLU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4.leaky ReLU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83540" y="328930"/>
            <a:ext cx="4314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Sigmoid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69925" y="1040765"/>
            <a:ext cx="1466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公式如下：</a:t>
            </a:r>
            <a:endParaRPr lang="zh-CN" altLang="en-US" sz="1600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63420" y="981075"/>
          <a:ext cx="1282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82700" imgH="457200" progId="Equation.KSEE3">
                  <p:embed/>
                </p:oleObj>
              </mc:Choice>
              <mc:Fallback>
                <p:oleObj name="" r:id="rId1" imgW="12827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63420" y="981075"/>
                        <a:ext cx="12827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731510" y="1041400"/>
            <a:ext cx="17106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导数公式如下</a:t>
            </a:r>
            <a:r>
              <a:rPr lang="en-US" altLang="zh-CN" sz="1600"/>
              <a:t>:</a:t>
            </a:r>
            <a:endParaRPr lang="en-US" altLang="zh-CN" sz="1600"/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25360" y="1108075"/>
          <a:ext cx="2679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3" imgW="2679700" imgH="203200" progId="Equation.KSEE3">
                  <p:embed/>
                </p:oleObj>
              </mc:Choice>
              <mc:Fallback>
                <p:oleObj name="" r:id="rId3" imgW="2679700" imgH="203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25360" y="1108075"/>
                        <a:ext cx="26797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69925" y="1984375"/>
            <a:ext cx="1466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绘图如下：</a:t>
            </a:r>
            <a:endParaRPr lang="zh-CN" altLang="en-US" sz="1600"/>
          </a:p>
        </p:txBody>
      </p:sp>
      <p:sp>
        <p:nvSpPr>
          <p:cNvPr id="14" name="文本框 13"/>
          <p:cNvSpPr txBox="1"/>
          <p:nvPr/>
        </p:nvSpPr>
        <p:spPr>
          <a:xfrm>
            <a:off x="5731510" y="1984375"/>
            <a:ext cx="1466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绘图如下：</a:t>
            </a:r>
            <a:endParaRPr lang="zh-CN" altLang="en-US" sz="1600"/>
          </a:p>
        </p:txBody>
      </p:sp>
      <p:sp>
        <p:nvSpPr>
          <p:cNvPr id="15" name="文本框 14"/>
          <p:cNvSpPr txBox="1"/>
          <p:nvPr/>
        </p:nvSpPr>
        <p:spPr>
          <a:xfrm>
            <a:off x="669925" y="5209540"/>
            <a:ext cx="17462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Python</a:t>
            </a:r>
            <a:r>
              <a:rPr lang="zh-CN" altLang="en-US" sz="1600"/>
              <a:t>表示如下：</a:t>
            </a:r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5731510" y="5209540"/>
            <a:ext cx="17100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Python</a:t>
            </a:r>
            <a:r>
              <a:rPr lang="zh-CN" altLang="en-US" sz="1600"/>
              <a:t>表示如下：</a:t>
            </a:r>
            <a:endParaRPr lang="zh-CN" altLang="en-US" sz="1600"/>
          </a:p>
        </p:txBody>
      </p:sp>
      <p:pic>
        <p:nvPicPr>
          <p:cNvPr id="2" name="图片 1" descr="Figure_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6980" y="2556510"/>
            <a:ext cx="3272155" cy="2418080"/>
          </a:xfrm>
          <a:prstGeom prst="rect">
            <a:avLst/>
          </a:prstGeom>
        </p:spPr>
      </p:pic>
      <p:pic>
        <p:nvPicPr>
          <p:cNvPr id="3" name="图片 2" descr="2017-12-24_1705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5105" y="5727065"/>
            <a:ext cx="2796540" cy="563880"/>
          </a:xfrm>
          <a:prstGeom prst="rect">
            <a:avLst/>
          </a:prstGeom>
        </p:spPr>
      </p:pic>
      <p:pic>
        <p:nvPicPr>
          <p:cNvPr id="4" name="图片 3" descr="Figure_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7785" y="2460625"/>
            <a:ext cx="3597275" cy="2658745"/>
          </a:xfrm>
          <a:prstGeom prst="rect">
            <a:avLst/>
          </a:prstGeom>
        </p:spPr>
      </p:pic>
      <p:pic>
        <p:nvPicPr>
          <p:cNvPr id="10" name="图片 9" descr="2017-12-24_1705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7785" y="5727065"/>
            <a:ext cx="3688715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83540" y="328930"/>
            <a:ext cx="4314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 tanh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69925" y="1040765"/>
            <a:ext cx="1466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公式如下：</a:t>
            </a:r>
            <a:endParaRPr lang="zh-CN" altLang="en-US" sz="1600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33270" y="955675"/>
          <a:ext cx="1143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143000" imgH="508000" progId="Equation.KSEE3">
                  <p:embed/>
                </p:oleObj>
              </mc:Choice>
              <mc:Fallback>
                <p:oleObj name="" r:id="rId1" imgW="1143000" imgH="508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33270" y="955675"/>
                        <a:ext cx="11430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731510" y="1041400"/>
            <a:ext cx="17106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导数公式如下</a:t>
            </a:r>
            <a:r>
              <a:rPr lang="en-US" altLang="zh-CN" sz="1600"/>
              <a:t>:</a:t>
            </a:r>
            <a:endParaRPr lang="en-US" altLang="zh-CN" sz="1600"/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66710" y="1095375"/>
          <a:ext cx="1397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3" imgW="1397000" imgH="228600" progId="Equation.KSEE3">
                  <p:embed/>
                </p:oleObj>
              </mc:Choice>
              <mc:Fallback>
                <p:oleObj name="" r:id="rId3" imgW="13970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66710" y="1095375"/>
                        <a:ext cx="1397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69925" y="1984375"/>
            <a:ext cx="1466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绘图如下：</a:t>
            </a:r>
            <a:endParaRPr lang="zh-CN" altLang="en-US" sz="1600"/>
          </a:p>
        </p:txBody>
      </p:sp>
      <p:sp>
        <p:nvSpPr>
          <p:cNvPr id="14" name="文本框 13"/>
          <p:cNvSpPr txBox="1"/>
          <p:nvPr/>
        </p:nvSpPr>
        <p:spPr>
          <a:xfrm>
            <a:off x="5731510" y="1984375"/>
            <a:ext cx="1466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绘图如下：</a:t>
            </a:r>
            <a:endParaRPr lang="zh-CN" altLang="en-US" sz="1600"/>
          </a:p>
        </p:txBody>
      </p:sp>
      <p:sp>
        <p:nvSpPr>
          <p:cNvPr id="15" name="文本框 14"/>
          <p:cNvSpPr txBox="1"/>
          <p:nvPr/>
        </p:nvSpPr>
        <p:spPr>
          <a:xfrm>
            <a:off x="669925" y="5209540"/>
            <a:ext cx="17462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Python</a:t>
            </a:r>
            <a:r>
              <a:rPr lang="zh-CN" altLang="en-US" sz="1600"/>
              <a:t>表示如下：</a:t>
            </a:r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5731510" y="5209540"/>
            <a:ext cx="17100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Python</a:t>
            </a:r>
            <a:r>
              <a:rPr lang="zh-CN" altLang="en-US" sz="1600"/>
              <a:t>表示如下：</a:t>
            </a:r>
            <a:endParaRPr lang="zh-CN" altLang="en-US" sz="160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5696585"/>
            <a:ext cx="2179320" cy="56388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7765" y="5696585"/>
            <a:ext cx="2964180" cy="579120"/>
          </a:xfrm>
          <a:prstGeom prst="rect">
            <a:avLst/>
          </a:prstGeom>
        </p:spPr>
      </p:pic>
      <p:pic>
        <p:nvPicPr>
          <p:cNvPr id="19" name="图片 18" descr="Figure_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6365" y="2493010"/>
            <a:ext cx="3302000" cy="2440305"/>
          </a:xfrm>
          <a:prstGeom prst="rect">
            <a:avLst/>
          </a:prstGeom>
        </p:spPr>
      </p:pic>
      <p:pic>
        <p:nvPicPr>
          <p:cNvPr id="20" name="图片 19" descr="Figure_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6070" y="2396490"/>
            <a:ext cx="3805555" cy="2813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83540" y="328930"/>
            <a:ext cx="4314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 ReLU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69925" y="1040765"/>
            <a:ext cx="1466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公式如下：</a:t>
            </a:r>
            <a:endParaRPr lang="zh-CN" altLang="en-US" sz="1600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44688" y="1108075"/>
          <a:ext cx="1320165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20165" imgH="203200" progId="Equation.KSEE3">
                  <p:embed/>
                </p:oleObj>
              </mc:Choice>
              <mc:Fallback>
                <p:oleObj name="" r:id="rId1" imgW="1320165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44688" y="1108075"/>
                        <a:ext cx="1320165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731510" y="1041400"/>
            <a:ext cx="17106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导数公式如下</a:t>
            </a:r>
            <a:r>
              <a:rPr lang="en-US" altLang="zh-CN" sz="1600"/>
              <a:t>:</a:t>
            </a:r>
            <a:endParaRPr lang="en-US" altLang="zh-CN" sz="1600"/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77810" y="981710"/>
          <a:ext cx="1295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3" imgW="1295400" imgH="457200" progId="Equation.KSEE3">
                  <p:embed/>
                </p:oleObj>
              </mc:Choice>
              <mc:Fallback>
                <p:oleObj name="" r:id="rId3" imgW="1295400" imgH="457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77810" y="981710"/>
                        <a:ext cx="1295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69925" y="1984375"/>
            <a:ext cx="1466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绘图如下：</a:t>
            </a:r>
            <a:endParaRPr lang="zh-CN" altLang="en-US" sz="1600"/>
          </a:p>
        </p:txBody>
      </p:sp>
      <p:sp>
        <p:nvSpPr>
          <p:cNvPr id="14" name="文本框 13"/>
          <p:cNvSpPr txBox="1"/>
          <p:nvPr/>
        </p:nvSpPr>
        <p:spPr>
          <a:xfrm>
            <a:off x="5731510" y="1984375"/>
            <a:ext cx="1466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绘图如下：</a:t>
            </a:r>
            <a:endParaRPr lang="zh-CN" altLang="en-US" sz="1600"/>
          </a:p>
        </p:txBody>
      </p:sp>
      <p:sp>
        <p:nvSpPr>
          <p:cNvPr id="15" name="文本框 14"/>
          <p:cNvSpPr txBox="1"/>
          <p:nvPr/>
        </p:nvSpPr>
        <p:spPr>
          <a:xfrm>
            <a:off x="669925" y="5209540"/>
            <a:ext cx="17462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Python</a:t>
            </a:r>
            <a:r>
              <a:rPr lang="zh-CN" altLang="en-US" sz="1600"/>
              <a:t>表示如下：</a:t>
            </a:r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5731510" y="5209540"/>
            <a:ext cx="17100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Python</a:t>
            </a:r>
            <a:r>
              <a:rPr lang="zh-CN" altLang="en-US" sz="1600"/>
              <a:t>表示如下：</a:t>
            </a:r>
            <a:endParaRPr lang="zh-CN" altLang="en-US" sz="1600"/>
          </a:p>
        </p:txBody>
      </p:sp>
      <p:pic>
        <p:nvPicPr>
          <p:cNvPr id="2" name="图片 1" descr="Figure_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30" y="2449830"/>
            <a:ext cx="3561080" cy="2632075"/>
          </a:xfrm>
          <a:prstGeom prst="rect">
            <a:avLst/>
          </a:prstGeom>
        </p:spPr>
      </p:pic>
      <p:pic>
        <p:nvPicPr>
          <p:cNvPr id="3" name="图片 2" descr="Figure_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6845" y="2486660"/>
            <a:ext cx="3511550" cy="25952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910" y="5659120"/>
            <a:ext cx="3093720" cy="533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6845" y="5659120"/>
            <a:ext cx="3169920" cy="5791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61340" y="321310"/>
            <a:ext cx="5191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二分分类的损失函数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4365" y="927100"/>
          <a:ext cx="5186045" cy="461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2336800" imgH="203200" progId="Equation.KSEE3">
                  <p:embed/>
                </p:oleObj>
              </mc:Choice>
              <mc:Fallback>
                <p:oleObj name="" r:id="rId1" imgW="23368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4365" y="927100"/>
                        <a:ext cx="5186045" cy="461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34365" y="1585595"/>
            <a:ext cx="2331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因此有：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25220" y="2183130"/>
            <a:ext cx="1285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</a:t>
            </a:r>
            <a:r>
              <a:rPr lang="en-US" altLang="zh-CN"/>
              <a:t>y = 1</a:t>
            </a:r>
            <a:r>
              <a:rPr lang="zh-CN" altLang="en-US"/>
              <a:t>时：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25220" y="2790190"/>
            <a:ext cx="1135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</a:t>
            </a:r>
            <a:r>
              <a:rPr lang="en-US" altLang="zh-CN"/>
              <a:t>y = 0</a:t>
            </a:r>
            <a:r>
              <a:rPr lang="zh-CN" altLang="en-US"/>
              <a:t>时：</a:t>
            </a:r>
            <a:endParaRPr lang="zh-CN" alt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10460" y="2183130"/>
          <a:ext cx="2225675" cy="461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1002665" imgH="203200" progId="Equation.KSEE3">
                  <p:embed/>
                </p:oleObj>
              </mc:Choice>
              <mc:Fallback>
                <p:oleObj name="" r:id="rId3" imgW="1002665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0460" y="2183130"/>
                        <a:ext cx="2225675" cy="461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10143" y="2790190"/>
          <a:ext cx="2875280" cy="461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1295400" imgH="203200" progId="Equation.KSEE3">
                  <p:embed/>
                </p:oleObj>
              </mc:Choice>
              <mc:Fallback>
                <p:oleObj name="" r:id="rId5" imgW="12954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10143" y="2790190"/>
                        <a:ext cx="2875280" cy="461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634365" y="3617595"/>
            <a:ext cx="2639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函数图像如下图所示：</a:t>
            </a:r>
            <a:endParaRPr lang="zh-CN" altLang="en-US"/>
          </a:p>
        </p:txBody>
      </p:sp>
      <p:pic>
        <p:nvPicPr>
          <p:cNvPr id="12" name="图片 11" descr="Figure_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365" y="3985895"/>
            <a:ext cx="3512185" cy="2595880"/>
          </a:xfrm>
          <a:prstGeom prst="rect">
            <a:avLst/>
          </a:prstGeom>
        </p:spPr>
      </p:pic>
      <p:pic>
        <p:nvPicPr>
          <p:cNvPr id="13" name="图片 12" descr="Figure_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5450" y="4077335"/>
            <a:ext cx="3482975" cy="257429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172325" y="1217295"/>
            <a:ext cx="35363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因此，可以看到，要想让损失函数的值最小，必须让预测值      尽可能的相同。这也是损失函数存在的意义</a:t>
            </a:r>
            <a:endParaRPr lang="en-US" altLang="zh-CN"/>
          </a:p>
        </p:txBody>
      </p: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046970" y="1544955"/>
          <a:ext cx="21145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9" imgW="127000" imgH="190500" progId="Equation.KSEE3">
                  <p:embed/>
                </p:oleObj>
              </mc:Choice>
              <mc:Fallback>
                <p:oleObj name="" r:id="rId9" imgW="127000" imgH="1905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046970" y="1544955"/>
                        <a:ext cx="211455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6780" y="210820"/>
          <a:ext cx="7345680" cy="958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587750" imgH="467995" progId="Equation.KSEE3">
                  <p:embed/>
                </p:oleObj>
              </mc:Choice>
              <mc:Fallback>
                <p:oleObj name="" r:id="rId1" imgW="3587750" imgH="46799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6780" y="210820"/>
                        <a:ext cx="7345680" cy="958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6780" y="1873885"/>
          <a:ext cx="68611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3086100" imgH="228600" progId="Equation.KSEE3">
                  <p:embed/>
                </p:oleObj>
              </mc:Choice>
              <mc:Fallback>
                <p:oleObj name="" r:id="rId3" imgW="30861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6780" y="1873885"/>
                        <a:ext cx="6861175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6780" y="2381885"/>
          <a:ext cx="2244725" cy="1172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850900" imgH="444500" progId="Equation.KSEE3">
                  <p:embed/>
                </p:oleObj>
              </mc:Choice>
              <mc:Fallback>
                <p:oleObj name="" r:id="rId5" imgW="850900" imgH="4445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6780" y="2381885"/>
                        <a:ext cx="2244725" cy="1172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17525" y="1319530"/>
            <a:ext cx="2840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权重初始化使用的公式：</a:t>
            </a:r>
            <a:endParaRPr lang="zh-CN" altLang="en-US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6463" y="5475288"/>
          <a:ext cx="6821805" cy="995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2781300" imgH="405765" progId="Equation.KSEE3">
                  <p:embed/>
                </p:oleObj>
              </mc:Choice>
              <mc:Fallback>
                <p:oleObj name="" r:id="rId7" imgW="2781300" imgH="405765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6463" y="5475288"/>
                        <a:ext cx="6821805" cy="995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17525" y="3740150"/>
            <a:ext cx="2840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导数定义</a:t>
            </a:r>
            <a:endParaRPr lang="zh-CN" altLang="en-US"/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6780" y="4317683"/>
          <a:ext cx="4141470" cy="965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9" imgW="1688465" imgH="393700" progId="Equation.KSEE3">
                  <p:embed/>
                </p:oleObj>
              </mc:Choice>
              <mc:Fallback>
                <p:oleObj name="" r:id="rId9" imgW="1688465" imgH="3937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06780" y="4317683"/>
                        <a:ext cx="4141470" cy="965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1" imgW="914400" imgH="215900" progId="Equation.KSEE3">
                  <p:embed/>
                </p:oleObj>
              </mc:Choice>
              <mc:Fallback>
                <p:oleObj name="" r:id="rId11" imgW="914400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8470" y="297815"/>
          <a:ext cx="71278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2311400" imgH="228600" progId="Equation.KSEE3">
                  <p:embed/>
                </p:oleObj>
              </mc:Choice>
              <mc:Fallback>
                <p:oleObj name="" r:id="rId1" imgW="23114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8470" y="297815"/>
                        <a:ext cx="7127875" cy="70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8153" y="1201420"/>
          <a:ext cx="904748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2933700" imgH="228600" progId="Equation.KSEE3">
                  <p:embed/>
                </p:oleObj>
              </mc:Choice>
              <mc:Fallback>
                <p:oleObj name="" r:id="rId3" imgW="29337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8153" y="1201420"/>
                        <a:ext cx="9047480" cy="70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0710" y="2241550"/>
          <a:ext cx="7531735" cy="1348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5" imgW="3403600" imgH="609600" progId="Equation.KSEE3">
                  <p:embed/>
                </p:oleObj>
              </mc:Choice>
              <mc:Fallback>
                <p:oleObj name="" r:id="rId5" imgW="3403600" imgH="609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0710" y="2241550"/>
                        <a:ext cx="7531735" cy="1348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0710" y="3935095"/>
          <a:ext cx="7915275" cy="166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7" imgW="2234565" imgH="469900" progId="Equation.KSEE3">
                  <p:embed/>
                </p:oleObj>
              </mc:Choice>
              <mc:Fallback>
                <p:oleObj name="" r:id="rId7" imgW="2234565" imgH="4699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0710" y="3935095"/>
                        <a:ext cx="7915275" cy="166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0545" y="294005"/>
          <a:ext cx="1422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422400" imgH="482600" progId="Equation.KSEE3">
                  <p:embed/>
                </p:oleObj>
              </mc:Choice>
              <mc:Fallback>
                <p:oleObj name="" r:id="rId1" imgW="14224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0545" y="294005"/>
                        <a:ext cx="1422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0545" y="1080770"/>
          <a:ext cx="26797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2679700" imgH="990600" progId="Equation.KSEE3">
                  <p:embed/>
                </p:oleObj>
              </mc:Choice>
              <mc:Fallback>
                <p:oleObj name="" r:id="rId3" imgW="2679700" imgH="990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0545" y="1080770"/>
                        <a:ext cx="267970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914400" imgH="215900" progId="Equation.KSEE3">
                  <p:embed/>
                </p:oleObj>
              </mc:Choice>
              <mc:Fallback>
                <p:oleObj name="" r:id="rId5" imgW="914400" imgH="215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0546" y="2272665"/>
          <a:ext cx="14478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1447800" imgH="1625600" progId="Equation.KSEE3">
                  <p:embed/>
                </p:oleObj>
              </mc:Choice>
              <mc:Fallback>
                <p:oleObj name="" r:id="rId7" imgW="1447800" imgH="16256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546" y="2272665"/>
                        <a:ext cx="1447800" cy="162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WPS 演示</Application>
  <PresentationFormat>宽屏</PresentationFormat>
  <Paragraphs>78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24</vt:i4>
      </vt:variant>
      <vt:variant>
        <vt:lpstr>幻灯片标题</vt:lpstr>
      </vt:variant>
      <vt:variant>
        <vt:i4>8</vt:i4>
      </vt:variant>
    </vt:vector>
  </HeadingPairs>
  <TitlesOfParts>
    <vt:vector size="40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梦飞1414673692</cp:lastModifiedBy>
  <cp:revision>92</cp:revision>
  <dcterms:created xsi:type="dcterms:W3CDTF">2015-05-05T08:02:00Z</dcterms:created>
  <dcterms:modified xsi:type="dcterms:W3CDTF">2018-01-19T07:26:38Z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