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6415" y="355600"/>
            <a:ext cx="10698480" cy="645160"/>
          </a:xfrm>
          <a:prstGeom prst="rect">
            <a:avLst/>
          </a:prstGeom>
          <a:noFill/>
        </p:spPr>
        <p:txBody>
          <a:bodyPr wrap="square" rtlCol="0">
            <a:spAutoFit/>
          </a:bodyPr>
          <a:p>
            <a:r>
              <a:rPr lang="zh-CN" altLang="en-US"/>
              <a:t>上一节中我们通过训练集和测试集误差来判断算法的偏差或者方差是否偏高，帮助我们更加系统地在机器学习中运用这些方法更加系统的优化算法性能</a:t>
            </a:r>
            <a:endParaRPr lang="zh-CN" altLang="en-US"/>
          </a:p>
        </p:txBody>
      </p:sp>
      <p:sp>
        <p:nvSpPr>
          <p:cNvPr id="5" name="文本框 4"/>
          <p:cNvSpPr txBox="1"/>
          <p:nvPr/>
        </p:nvSpPr>
        <p:spPr>
          <a:xfrm>
            <a:off x="526415" y="1161415"/>
            <a:ext cx="2468880" cy="368300"/>
          </a:xfrm>
          <a:prstGeom prst="rect">
            <a:avLst/>
          </a:prstGeom>
          <a:noFill/>
        </p:spPr>
        <p:txBody>
          <a:bodyPr wrap="none" rtlCol="0">
            <a:spAutoFit/>
          </a:bodyPr>
          <a:p>
            <a:r>
              <a:rPr lang="zh-CN" altLang="en-US"/>
              <a:t>使用偏差和方差的步骤</a:t>
            </a:r>
            <a:endParaRPr lang="zh-CN" altLang="en-US"/>
          </a:p>
        </p:txBody>
      </p:sp>
      <p:sp>
        <p:nvSpPr>
          <p:cNvPr id="6" name="流程图: 过程 5"/>
          <p:cNvSpPr/>
          <p:nvPr/>
        </p:nvSpPr>
        <p:spPr>
          <a:xfrm>
            <a:off x="2077720" y="1670050"/>
            <a:ext cx="2293620" cy="6883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2077720" y="1990090"/>
            <a:ext cx="2292985" cy="368300"/>
          </a:xfrm>
          <a:prstGeom prst="rect">
            <a:avLst/>
          </a:prstGeom>
          <a:noFill/>
        </p:spPr>
        <p:txBody>
          <a:bodyPr wrap="square" rtlCol="0">
            <a:spAutoFit/>
          </a:bodyPr>
          <a:p>
            <a:r>
              <a:rPr lang="zh-CN" altLang="en-US"/>
              <a:t>训练结束的神经网络</a:t>
            </a:r>
            <a:endParaRPr lang="zh-CN" altLang="en-US"/>
          </a:p>
        </p:txBody>
      </p:sp>
      <p:cxnSp>
        <p:nvCxnSpPr>
          <p:cNvPr id="9" name="直接箭头连接符 8"/>
          <p:cNvCxnSpPr>
            <a:stCxn id="6" idx="2"/>
            <a:endCxn id="10" idx="0"/>
          </p:cNvCxnSpPr>
          <p:nvPr/>
        </p:nvCxnSpPr>
        <p:spPr>
          <a:xfrm>
            <a:off x="3224530" y="2358390"/>
            <a:ext cx="1905"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决策 9"/>
          <p:cNvSpPr/>
          <p:nvPr/>
        </p:nvSpPr>
        <p:spPr>
          <a:xfrm>
            <a:off x="1700530" y="3119755"/>
            <a:ext cx="3051810" cy="1041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文本框 10"/>
          <p:cNvSpPr txBox="1"/>
          <p:nvPr/>
        </p:nvSpPr>
        <p:spPr>
          <a:xfrm>
            <a:off x="2449195" y="3317875"/>
            <a:ext cx="1554480" cy="645160"/>
          </a:xfrm>
          <a:prstGeom prst="rect">
            <a:avLst/>
          </a:prstGeom>
          <a:noFill/>
        </p:spPr>
        <p:txBody>
          <a:bodyPr wrap="none" rtlCol="0">
            <a:spAutoFit/>
          </a:bodyPr>
          <a:p>
            <a:r>
              <a:rPr lang="zh-CN" altLang="en-US"/>
              <a:t>查看训练集偏</a:t>
            </a:r>
            <a:endParaRPr lang="zh-CN" altLang="en-US"/>
          </a:p>
          <a:p>
            <a:r>
              <a:rPr lang="zh-CN" altLang="en-US"/>
              <a:t>差是否过高？</a:t>
            </a:r>
            <a:endParaRPr lang="zh-CN" altLang="en-US"/>
          </a:p>
        </p:txBody>
      </p:sp>
      <p:cxnSp>
        <p:nvCxnSpPr>
          <p:cNvPr id="12" name="直接箭头连接符 11"/>
          <p:cNvCxnSpPr>
            <a:stCxn id="10" idx="3"/>
          </p:cNvCxnSpPr>
          <p:nvPr/>
        </p:nvCxnSpPr>
        <p:spPr>
          <a:xfrm flipV="1">
            <a:off x="4752340" y="3630930"/>
            <a:ext cx="99885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045710" y="3272155"/>
            <a:ext cx="411480" cy="368300"/>
          </a:xfrm>
          <a:prstGeom prst="rect">
            <a:avLst/>
          </a:prstGeom>
          <a:noFill/>
        </p:spPr>
        <p:txBody>
          <a:bodyPr wrap="square" rtlCol="0">
            <a:spAutoFit/>
          </a:bodyPr>
          <a:p>
            <a:r>
              <a:rPr lang="zh-CN" altLang="en-US"/>
              <a:t>是</a:t>
            </a:r>
            <a:endParaRPr lang="zh-CN" altLang="en-US"/>
          </a:p>
        </p:txBody>
      </p:sp>
      <p:sp>
        <p:nvSpPr>
          <p:cNvPr id="14" name="左大括号 13"/>
          <p:cNvSpPr/>
          <p:nvPr/>
        </p:nvSpPr>
        <p:spPr>
          <a:xfrm>
            <a:off x="5765800" y="2846705"/>
            <a:ext cx="423545" cy="1587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6189345" y="2897505"/>
            <a:ext cx="3898900" cy="1476375"/>
          </a:xfrm>
          <a:prstGeom prst="rect">
            <a:avLst/>
          </a:prstGeom>
          <a:noFill/>
        </p:spPr>
        <p:txBody>
          <a:bodyPr wrap="square" rtlCol="0">
            <a:spAutoFit/>
          </a:bodyPr>
          <a:p>
            <a:r>
              <a:rPr lang="en-US" altLang="zh-CN"/>
              <a:t>1.</a:t>
            </a:r>
            <a:r>
              <a:rPr lang="zh-CN" altLang="en-US"/>
              <a:t>使用新的或者更大的网络</a:t>
            </a:r>
            <a:endParaRPr lang="zh-CN" altLang="en-US"/>
          </a:p>
          <a:p>
            <a:r>
              <a:rPr lang="en-US" altLang="zh-CN"/>
              <a:t>2.</a:t>
            </a:r>
            <a:r>
              <a:rPr lang="zh-CN" altLang="en-US"/>
              <a:t>花更多的时间去训练模型</a:t>
            </a:r>
            <a:endParaRPr lang="zh-CN" altLang="en-US"/>
          </a:p>
          <a:p>
            <a:r>
              <a:rPr lang="en-US" altLang="zh-CN"/>
              <a:t>3.</a:t>
            </a:r>
            <a:r>
              <a:rPr lang="zh-CN" altLang="en-US"/>
              <a:t>尝试其他优化算法</a:t>
            </a:r>
            <a:endParaRPr lang="zh-CN" altLang="en-US"/>
          </a:p>
          <a:p>
            <a:endParaRPr lang="zh-CN" altLang="en-US"/>
          </a:p>
          <a:p>
            <a:r>
              <a:rPr lang="en-US" altLang="zh-CN"/>
              <a:t>you just have to try</a:t>
            </a:r>
            <a:r>
              <a:rPr lang="zh-CN" altLang="en-US"/>
              <a:t>！</a:t>
            </a:r>
            <a:endParaRPr lang="zh-CN" altLang="en-US"/>
          </a:p>
        </p:txBody>
      </p:sp>
      <p:cxnSp>
        <p:nvCxnSpPr>
          <p:cNvPr id="16" name="直接箭头连接符 15"/>
          <p:cNvCxnSpPr>
            <a:stCxn id="10" idx="2"/>
          </p:cNvCxnSpPr>
          <p:nvPr/>
        </p:nvCxnSpPr>
        <p:spPr>
          <a:xfrm>
            <a:off x="3226435" y="4161155"/>
            <a:ext cx="1905" cy="616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流程图: 决策 16"/>
          <p:cNvSpPr/>
          <p:nvPr/>
        </p:nvSpPr>
        <p:spPr>
          <a:xfrm>
            <a:off x="1772285" y="4777740"/>
            <a:ext cx="2910205" cy="1041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文本框 17"/>
          <p:cNvSpPr txBox="1"/>
          <p:nvPr/>
        </p:nvSpPr>
        <p:spPr>
          <a:xfrm>
            <a:off x="2557780" y="4975860"/>
            <a:ext cx="1554480" cy="645160"/>
          </a:xfrm>
          <a:prstGeom prst="rect">
            <a:avLst/>
          </a:prstGeom>
          <a:noFill/>
        </p:spPr>
        <p:txBody>
          <a:bodyPr wrap="none" rtlCol="0">
            <a:spAutoFit/>
          </a:bodyPr>
          <a:p>
            <a:r>
              <a:rPr lang="zh-CN" altLang="en-US"/>
              <a:t>查看验证集方</a:t>
            </a:r>
            <a:endParaRPr lang="zh-CN" altLang="en-US"/>
          </a:p>
          <a:p>
            <a:r>
              <a:rPr lang="zh-CN" altLang="en-US"/>
              <a:t>差是否过高</a:t>
            </a:r>
            <a:endParaRPr lang="zh-CN" altLang="en-US"/>
          </a:p>
        </p:txBody>
      </p:sp>
      <p:cxnSp>
        <p:nvCxnSpPr>
          <p:cNvPr id="19" name="直接箭头连接符 18"/>
          <p:cNvCxnSpPr>
            <a:stCxn id="17" idx="3"/>
          </p:cNvCxnSpPr>
          <p:nvPr/>
        </p:nvCxnSpPr>
        <p:spPr>
          <a:xfrm flipV="1">
            <a:off x="4682490" y="5289550"/>
            <a:ext cx="839470"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228340" y="4285615"/>
            <a:ext cx="411480" cy="368300"/>
          </a:xfrm>
          <a:prstGeom prst="rect">
            <a:avLst/>
          </a:prstGeom>
          <a:noFill/>
        </p:spPr>
        <p:txBody>
          <a:bodyPr wrap="none" rtlCol="0">
            <a:spAutoFit/>
          </a:bodyPr>
          <a:p>
            <a:r>
              <a:rPr lang="zh-CN" altLang="en-US"/>
              <a:t>否</a:t>
            </a:r>
            <a:endParaRPr lang="zh-CN" altLang="en-US"/>
          </a:p>
        </p:txBody>
      </p:sp>
      <p:sp>
        <p:nvSpPr>
          <p:cNvPr id="21" name="文本框 20"/>
          <p:cNvSpPr txBox="1"/>
          <p:nvPr/>
        </p:nvSpPr>
        <p:spPr>
          <a:xfrm>
            <a:off x="4896485" y="4975860"/>
            <a:ext cx="411480" cy="368300"/>
          </a:xfrm>
          <a:prstGeom prst="rect">
            <a:avLst/>
          </a:prstGeom>
          <a:noFill/>
        </p:spPr>
        <p:txBody>
          <a:bodyPr wrap="none" rtlCol="0">
            <a:spAutoFit/>
          </a:bodyPr>
          <a:p>
            <a:r>
              <a:rPr lang="zh-CN" altLang="en-US"/>
              <a:t>是</a:t>
            </a:r>
            <a:endParaRPr lang="zh-CN" altLang="en-US"/>
          </a:p>
        </p:txBody>
      </p:sp>
      <p:cxnSp>
        <p:nvCxnSpPr>
          <p:cNvPr id="22" name="直接箭头连接符 21"/>
          <p:cNvCxnSpPr>
            <a:stCxn id="17" idx="2"/>
          </p:cNvCxnSpPr>
          <p:nvPr/>
        </p:nvCxnSpPr>
        <p:spPr>
          <a:xfrm>
            <a:off x="3227705" y="5819140"/>
            <a:ext cx="635" cy="652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33750" y="5924550"/>
            <a:ext cx="411480" cy="368300"/>
          </a:xfrm>
          <a:prstGeom prst="rect">
            <a:avLst/>
          </a:prstGeom>
          <a:noFill/>
        </p:spPr>
        <p:txBody>
          <a:bodyPr wrap="none" rtlCol="0">
            <a:spAutoFit/>
          </a:bodyPr>
          <a:p>
            <a:r>
              <a:rPr lang="zh-CN" altLang="en-US"/>
              <a:t>否</a:t>
            </a:r>
            <a:endParaRPr lang="zh-CN" altLang="en-US"/>
          </a:p>
        </p:txBody>
      </p:sp>
      <p:sp>
        <p:nvSpPr>
          <p:cNvPr id="24" name="文本框 23"/>
          <p:cNvSpPr txBox="1"/>
          <p:nvPr/>
        </p:nvSpPr>
        <p:spPr>
          <a:xfrm>
            <a:off x="2691765" y="6471920"/>
            <a:ext cx="1053465" cy="368300"/>
          </a:xfrm>
          <a:prstGeom prst="rect">
            <a:avLst/>
          </a:prstGeom>
          <a:noFill/>
        </p:spPr>
        <p:txBody>
          <a:bodyPr wrap="none" rtlCol="0">
            <a:spAutoFit/>
          </a:bodyPr>
          <a:p>
            <a:r>
              <a:rPr lang="en-US" altLang="zh-CN"/>
              <a:t>Good Job</a:t>
            </a:r>
            <a:endParaRPr lang="en-US" altLang="zh-CN"/>
          </a:p>
        </p:txBody>
      </p:sp>
      <p:sp>
        <p:nvSpPr>
          <p:cNvPr id="25" name="右大括号 24"/>
          <p:cNvSpPr/>
          <p:nvPr/>
        </p:nvSpPr>
        <p:spPr>
          <a:xfrm>
            <a:off x="9173845" y="2837815"/>
            <a:ext cx="123190" cy="1605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6" name="肘形连接符 25"/>
          <p:cNvCxnSpPr>
            <a:stCxn id="25" idx="1"/>
          </p:cNvCxnSpPr>
          <p:nvPr/>
        </p:nvCxnSpPr>
        <p:spPr>
          <a:xfrm rot="10800000">
            <a:off x="3224530" y="2673985"/>
            <a:ext cx="6072505" cy="966470"/>
          </a:xfrm>
          <a:prstGeom prst="bentConnector3">
            <a:avLst>
              <a:gd name="adj1" fmla="val -71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左大括号 26"/>
          <p:cNvSpPr/>
          <p:nvPr/>
        </p:nvSpPr>
        <p:spPr>
          <a:xfrm>
            <a:off x="5751195" y="4663440"/>
            <a:ext cx="405765" cy="1270635"/>
          </a:xfrm>
          <a:prstGeom prst="leftBrace">
            <a:avLst>
              <a:gd name="adj1" fmla="val 8333"/>
              <a:gd name="adj2" fmla="val 48714"/>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6227445" y="4689475"/>
            <a:ext cx="2642235" cy="1198880"/>
          </a:xfrm>
          <a:prstGeom prst="rect">
            <a:avLst/>
          </a:prstGeom>
          <a:noFill/>
        </p:spPr>
        <p:txBody>
          <a:bodyPr wrap="none" rtlCol="0">
            <a:spAutoFit/>
          </a:bodyPr>
          <a:p>
            <a:r>
              <a:rPr lang="en-US" altLang="zh-CN"/>
              <a:t>1.</a:t>
            </a:r>
            <a:r>
              <a:rPr lang="zh-CN" altLang="en-US"/>
              <a:t>使用更多的数据</a:t>
            </a:r>
            <a:endParaRPr lang="zh-CN" altLang="en-US"/>
          </a:p>
          <a:p>
            <a:r>
              <a:rPr lang="en-US" altLang="zh-CN"/>
              <a:t>2.</a:t>
            </a:r>
            <a:r>
              <a:rPr lang="zh-CN" altLang="en-US"/>
              <a:t>正则化（减少过拟合）</a:t>
            </a:r>
            <a:endParaRPr lang="zh-CN" altLang="en-US"/>
          </a:p>
          <a:p>
            <a:endParaRPr lang="zh-CN" altLang="en-US"/>
          </a:p>
          <a:p>
            <a:r>
              <a:rPr lang="en-US" altLang="zh-CN"/>
              <a:t>keep try</a:t>
            </a:r>
            <a:r>
              <a:rPr lang="zh-CN" altLang="en-US"/>
              <a:t>！</a:t>
            </a:r>
            <a:endParaRPr lang="zh-CN" altLang="en-US"/>
          </a:p>
        </p:txBody>
      </p:sp>
      <p:sp>
        <p:nvSpPr>
          <p:cNvPr id="29" name="右大括号 28"/>
          <p:cNvSpPr/>
          <p:nvPr/>
        </p:nvSpPr>
        <p:spPr>
          <a:xfrm>
            <a:off x="9296400" y="4663440"/>
            <a:ext cx="123190" cy="1261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2" name="曲线连接符 31"/>
          <p:cNvCxnSpPr>
            <a:stCxn id="29" idx="1"/>
          </p:cNvCxnSpPr>
          <p:nvPr/>
        </p:nvCxnSpPr>
        <p:spPr>
          <a:xfrm rot="10800000" flipH="1">
            <a:off x="9419590" y="2713355"/>
            <a:ext cx="301625" cy="2581275"/>
          </a:xfrm>
          <a:prstGeom prst="curvedConnector4">
            <a:avLst>
              <a:gd name="adj1" fmla="val 494526"/>
              <a:gd name="adj2" fmla="val 9913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3040" y="190500"/>
            <a:ext cx="11310620" cy="3138170"/>
          </a:xfrm>
          <a:prstGeom prst="rect">
            <a:avLst/>
          </a:prstGeom>
          <a:noFill/>
        </p:spPr>
        <p:txBody>
          <a:bodyPr wrap="square" rtlCol="0">
            <a:spAutoFit/>
          </a:bodyPr>
          <a:p>
            <a:r>
              <a:rPr lang="zh-CN" altLang="en-US"/>
              <a:t>有两点需要注意：</a:t>
            </a:r>
            <a:endParaRPr lang="zh-CN" altLang="en-US"/>
          </a:p>
          <a:p>
            <a:endParaRPr lang="zh-CN" altLang="en-US"/>
          </a:p>
          <a:p>
            <a:r>
              <a:rPr lang="en-US" altLang="zh-CN"/>
              <a:t>1.</a:t>
            </a:r>
            <a:r>
              <a:rPr lang="zh-CN" altLang="en-US"/>
              <a:t>高偏差和高方差是两种不同的情况。我们后续要尝试的方法也可能完全不同。就上上图所说，如果你的算法存在高偏差的情况，那么准备更多的数据是不起什么作用的（至少不是最有效的方法）。因此要清楚是存在偏差问题还是方差问题或者是这两者的问题都存在</a:t>
            </a:r>
            <a:endParaRPr lang="zh-CN" altLang="en-US"/>
          </a:p>
          <a:p>
            <a:endParaRPr lang="zh-CN" altLang="en-US"/>
          </a:p>
          <a:p>
            <a:r>
              <a:rPr lang="en-US" altLang="zh-CN"/>
              <a:t>2. </a:t>
            </a:r>
            <a:r>
              <a:rPr lang="zh-CN" altLang="en-US"/>
              <a:t>在机器学习初期阶段，关于偏差方差均衡讨论屡见不鲜，原因在初期没有什么工具可以做到在减少偏差的情况下可以不影响方差的分布，或者在减少方差的情况下不影响均差的分布。但在当今深度学习和大数据时代，只要训练了足够深的网络和有足够的数据，只要正则适度，通常构建一个更大的网络便可以在不影响方差的情况下减少方差，采用更多数据通常可以在不过多影响偏差的同事减少方差。这也就是我们现在不用太关注于偏差和均差的均衡化问题的原因。</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Words>
  <Application>WPS 演示</Application>
  <PresentationFormat>宽屏</PresentationFormat>
  <Paragraphs>39</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梦飞1414673692</cp:lastModifiedBy>
  <cp:revision>40</cp:revision>
  <dcterms:created xsi:type="dcterms:W3CDTF">2015-05-05T08:02:00Z</dcterms:created>
  <dcterms:modified xsi:type="dcterms:W3CDTF">2017-12-28T02:35:39Z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