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1940" y="302260"/>
            <a:ext cx="115893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Dropout</a:t>
            </a:r>
            <a:r>
              <a:rPr lang="zh-CN" altLang="en-US"/>
              <a:t>可以通过正则化发挥这么大的作用呢？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Why does drop-out work?</a:t>
            </a:r>
            <a:endParaRPr lang="en-US" altLang="zh-CN"/>
          </a:p>
          <a:p>
            <a:r>
              <a:rPr lang="en-US" altLang="zh-CN"/>
              <a:t>	Intuition: Can't rely on any one feature, so have to spread out weights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上面的解释：不能依靠任何一个特性，因此，不得不分散权重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拿</a:t>
            </a:r>
            <a:r>
              <a:rPr lang="en-US" altLang="zh-CN"/>
              <a:t>logistic</a:t>
            </a:r>
            <a:r>
              <a:rPr lang="zh-CN" altLang="en-US"/>
              <a:t>回归来说，它的输入如下：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如果对它的输入应用</a:t>
            </a:r>
            <a:r>
              <a:rPr lang="en-US" altLang="zh-CN"/>
              <a:t>Dropout</a:t>
            </a:r>
            <a:r>
              <a:rPr lang="zh-CN" altLang="en-US"/>
              <a:t>函数，那么对于每一次迭代</a:t>
            </a:r>
            <a:endParaRPr lang="zh-CN" altLang="en-US"/>
          </a:p>
          <a:p>
            <a:r>
              <a:rPr lang="zh-CN" altLang="en-US"/>
              <a:t>它的每一个输入特性都有可能会失活</a:t>
            </a:r>
            <a:endParaRPr lang="zh-CN" altLang="en-US"/>
          </a:p>
          <a:p>
            <a:r>
              <a:rPr lang="zh-CN" altLang="en-US"/>
              <a:t>因此在使用</a:t>
            </a:r>
            <a:r>
              <a:rPr lang="en-US" altLang="zh-CN"/>
              <a:t>Dropout</a:t>
            </a:r>
            <a:r>
              <a:rPr lang="zh-CN" altLang="en-US"/>
              <a:t>训练的网络不会导致某个输入特性权重很大的情况出现</a:t>
            </a:r>
            <a:endParaRPr lang="zh-CN" altLang="en-US"/>
          </a:p>
          <a:p>
            <a:r>
              <a:rPr lang="zh-CN" altLang="en-US"/>
              <a:t>因此说不依靠任何一个特性，通过传播所有权重</a:t>
            </a:r>
            <a:endParaRPr lang="zh-CN" altLang="en-US"/>
          </a:p>
          <a:p>
            <a:r>
              <a:rPr lang="en-US" altLang="zh-CN"/>
              <a:t>Dropout</a:t>
            </a:r>
            <a:r>
              <a:rPr lang="zh-CN" altLang="en-US"/>
              <a:t>将产生收缩权重的平方范数的效果。和我们之前讲过的</a:t>
            </a:r>
            <a:r>
              <a:rPr lang="en-US" altLang="zh-CN"/>
              <a:t>L2</a:t>
            </a:r>
            <a:r>
              <a:rPr lang="zh-CN" altLang="en-US"/>
              <a:t>正则化类似。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实施</a:t>
            </a:r>
            <a:r>
              <a:rPr lang="en-US" altLang="zh-CN"/>
              <a:t>Dropout</a:t>
            </a:r>
            <a:r>
              <a:rPr lang="zh-CN" altLang="en-US"/>
              <a:t>的结果是它会压缩权重。并完成一些预防过拟合的外层正则化，事实证明，</a:t>
            </a:r>
            <a:r>
              <a:rPr lang="en-US" altLang="zh-CN"/>
              <a:t>dropout</a:t>
            </a:r>
            <a:r>
              <a:rPr lang="zh-CN" altLang="en-US"/>
              <a:t>被正式作为一种正则化的替代形式，</a:t>
            </a:r>
            <a:r>
              <a:rPr lang="en-US" altLang="zh-CN"/>
              <a:t>L2</a:t>
            </a:r>
            <a:r>
              <a:rPr lang="zh-CN" altLang="en-US"/>
              <a:t>对不同权重的衰减是不同的，它取决于倍增的激活函数的大小。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642475" y="2979420"/>
            <a:ext cx="899160" cy="899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5" idx="2"/>
          </p:cNvCxnSpPr>
          <p:nvPr/>
        </p:nvCxnSpPr>
        <p:spPr>
          <a:xfrm>
            <a:off x="8474075" y="3122295"/>
            <a:ext cx="116840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2"/>
          </p:cNvCxnSpPr>
          <p:nvPr/>
        </p:nvCxnSpPr>
        <p:spPr>
          <a:xfrm>
            <a:off x="8474075" y="3425190"/>
            <a:ext cx="11684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2"/>
          </p:cNvCxnSpPr>
          <p:nvPr/>
        </p:nvCxnSpPr>
        <p:spPr>
          <a:xfrm>
            <a:off x="8474075" y="2517140"/>
            <a:ext cx="1168400" cy="911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465820" y="3429000"/>
            <a:ext cx="117665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474075" y="3429000"/>
            <a:ext cx="1168400" cy="48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474075" y="2820035"/>
            <a:ext cx="1151890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051800" y="229870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076565" y="261112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051800" y="2938145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076565" y="324485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x4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076565" y="351028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x5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051800" y="379603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x6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5" idx="6"/>
          </p:cNvCxnSpPr>
          <p:nvPr/>
        </p:nvCxnSpPr>
        <p:spPr>
          <a:xfrm flipV="1">
            <a:off x="10541635" y="3424555"/>
            <a:ext cx="58483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6380" y="331470"/>
            <a:ext cx="6687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实施</a:t>
            </a:r>
            <a:r>
              <a:rPr lang="en-US" altLang="zh-CN"/>
              <a:t>Dropout</a:t>
            </a:r>
            <a:r>
              <a:rPr lang="zh-CN" altLang="en-US"/>
              <a:t>的另一个细节是，我们看右侧的神经网络，它的节点分布如下：</a:t>
            </a:r>
            <a:endParaRPr lang="zh-CN" altLang="en-US"/>
          </a:p>
          <a:p>
            <a:r>
              <a:rPr lang="en-US" altLang="zh-CN"/>
              <a:t>layer 0: 3 input feature</a:t>
            </a:r>
            <a:endParaRPr lang="en-US" altLang="zh-CN"/>
          </a:p>
          <a:p>
            <a:r>
              <a:rPr lang="en-US" altLang="zh-CN"/>
              <a:t>layer 1: 7 nodes</a:t>
            </a:r>
            <a:endParaRPr lang="en-US" altLang="zh-CN"/>
          </a:p>
          <a:p>
            <a:r>
              <a:rPr lang="en-US" altLang="zh-CN"/>
              <a:t>layer 2: 7 nodes</a:t>
            </a:r>
            <a:endParaRPr lang="en-US" altLang="zh-CN"/>
          </a:p>
          <a:p>
            <a:r>
              <a:rPr lang="en-US" altLang="zh-CN"/>
              <a:t>layer 3: 3 nodes</a:t>
            </a:r>
            <a:endParaRPr lang="en-US" altLang="zh-CN"/>
          </a:p>
          <a:p>
            <a:r>
              <a:rPr lang="en-US" altLang="zh-CN"/>
              <a:t>layer 4: 2 nodes</a:t>
            </a:r>
            <a:endParaRPr lang="en-US" altLang="zh-CN"/>
          </a:p>
          <a:p>
            <a:r>
              <a:rPr lang="en-US" altLang="zh-CN"/>
              <a:t>layer 5: 1 nodes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在运用</a:t>
            </a:r>
            <a:r>
              <a:rPr lang="en-US" altLang="zh-CN"/>
              <a:t>Dropout</a:t>
            </a:r>
            <a:r>
              <a:rPr lang="zh-CN" altLang="en-US"/>
              <a:t>算法的时候，其中一项就是选择合适的</a:t>
            </a:r>
            <a:r>
              <a:rPr lang="en-US" altLang="zh-CN"/>
              <a:t>keep-prob,</a:t>
            </a:r>
            <a:r>
              <a:rPr lang="zh-CN" altLang="en-US"/>
              <a:t>它代表每一层上保留单元的概率。因此不同层的</a:t>
            </a:r>
            <a:r>
              <a:rPr lang="en-US" altLang="zh-CN"/>
              <a:t>keep-prob</a:t>
            </a:r>
            <a:r>
              <a:rPr lang="zh-CN" altLang="en-US"/>
              <a:t>也可以变化，对于第一层，</a:t>
            </a:r>
            <a:r>
              <a:rPr lang="en-US" altLang="zh-CN"/>
              <a:t>W[1]</a:t>
            </a:r>
            <a:r>
              <a:rPr lang="zh-CN" altLang="en-US"/>
              <a:t>矩阵的维度是</a:t>
            </a:r>
            <a:r>
              <a:rPr lang="en-US" altLang="zh-CN"/>
              <a:t>3×7</a:t>
            </a:r>
            <a:r>
              <a:rPr lang="zh-CN" altLang="en-US"/>
              <a:t>，第二层</a:t>
            </a:r>
            <a:r>
              <a:rPr lang="en-US" altLang="zh-CN"/>
              <a:t>W[2]</a:t>
            </a:r>
            <a:r>
              <a:rPr lang="zh-CN" altLang="en-US"/>
              <a:t>矩阵维度是</a:t>
            </a:r>
            <a:r>
              <a:rPr lang="en-US" altLang="zh-CN"/>
              <a:t>7</a:t>
            </a:r>
            <a:r>
              <a:rPr lang="en-US" altLang="zh-CN">
                <a:sym typeface="+mn-ea"/>
              </a:rPr>
              <a:t>×7....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W[2]</a:t>
            </a:r>
            <a:r>
              <a:rPr lang="zh-CN" altLang="en-US">
                <a:sym typeface="+mn-ea"/>
              </a:rPr>
              <a:t>是最大的权重矩阵，为了预防矩阵过拟合，对于这一层（第二层）它的</a:t>
            </a:r>
            <a:r>
              <a:rPr lang="en-US" altLang="zh-CN">
                <a:sym typeface="+mn-ea"/>
              </a:rPr>
              <a:t>keep-prob</a:t>
            </a:r>
            <a:r>
              <a:rPr lang="zh-CN" altLang="en-US">
                <a:sym typeface="+mn-ea"/>
              </a:rPr>
              <a:t>的值应该相对较低，假设是</a:t>
            </a:r>
            <a:r>
              <a:rPr lang="en-US" altLang="zh-CN">
                <a:sym typeface="+mn-ea"/>
              </a:rPr>
              <a:t>0.5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820" y="551815"/>
            <a:ext cx="4427220" cy="3366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380" y="4225290"/>
            <a:ext cx="115004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对于其它层，过拟合的程度可能没有那么严重，他们的</a:t>
            </a:r>
            <a:r>
              <a:rPr lang="en-US" altLang="zh-CN"/>
              <a:t>keep-prob</a:t>
            </a:r>
            <a:r>
              <a:rPr lang="zh-CN" altLang="en-US"/>
              <a:t>值可能高一些，可能是</a:t>
            </a:r>
            <a:r>
              <a:rPr lang="en-US" altLang="zh-CN"/>
              <a:t>0.7</a:t>
            </a:r>
            <a:r>
              <a:rPr lang="zh-CN" altLang="en-US"/>
              <a:t>，如果在某一层不存在过拟合问题，我们可以设置</a:t>
            </a:r>
            <a:r>
              <a:rPr lang="en-US" altLang="zh-CN"/>
              <a:t>keep-prob=1</a:t>
            </a:r>
            <a:r>
              <a:rPr lang="zh-CN" altLang="en-US"/>
              <a:t>，比如在最后一层，因为只有一个节点，因此不会出现过拟合问题（就好像</a:t>
            </a:r>
            <a:r>
              <a:rPr lang="en-US" altLang="zh-CN"/>
              <a:t>logistic</a:t>
            </a:r>
            <a:r>
              <a:rPr lang="zh-CN" altLang="en-US"/>
              <a:t>一样），</a:t>
            </a:r>
            <a:r>
              <a:rPr lang="en-US" altLang="zh-CN"/>
              <a:t>keep-prob=1</a:t>
            </a:r>
            <a:r>
              <a:rPr lang="zh-CN" altLang="en-US"/>
              <a:t>意味着要保留所有的神经元。</a:t>
            </a:r>
            <a:endParaRPr lang="zh-CN" altLang="en-US"/>
          </a:p>
          <a:p>
            <a:r>
              <a:rPr lang="zh-CN" altLang="en-US"/>
              <a:t>这有点像在</a:t>
            </a:r>
            <a:r>
              <a:rPr lang="en-US" altLang="zh-CN"/>
              <a:t>L2</a:t>
            </a:r>
            <a:r>
              <a:rPr lang="zh-CN" altLang="en-US"/>
              <a:t>正则化里面的</a:t>
            </a:r>
            <a:r>
              <a:rPr lang="en-US" altLang="zh-CN"/>
              <a:t>λ</a:t>
            </a:r>
            <a:r>
              <a:rPr lang="zh-CN" altLang="en-US"/>
              <a:t>参数一样，我们尝试对某些层实行更多正则化，从技术上上，我们可以对输入层应用</a:t>
            </a:r>
            <a:r>
              <a:rPr lang="en-US" altLang="zh-CN"/>
              <a:t>Dropout</a:t>
            </a:r>
            <a:r>
              <a:rPr lang="zh-CN" altLang="en-US"/>
              <a:t>，我们有机会删除一个或多个输入特征，虽然现实中，我们通常不这么做。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3875" y="668020"/>
            <a:ext cx="11349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</a:t>
            </a:r>
            <a:r>
              <a:rPr lang="en-US" altLang="zh-CN"/>
              <a:t>Dropout</a:t>
            </a:r>
            <a:r>
              <a:rPr lang="zh-CN" altLang="en-US"/>
              <a:t>是一种正则化方法，它有助于预防过拟合，因此，除非算法过拟合，我们才考虑使用它。所以，它在其他领域应用的比较少，主要存在于计算机视觉领域，因为我们通常没有足够的数据，所以一直存在过拟合，这也是有些计算机视觉研究人员如此钟情</a:t>
            </a:r>
            <a:r>
              <a:rPr lang="en-US" altLang="zh-CN"/>
              <a:t>Dropout</a:t>
            </a:r>
            <a:r>
              <a:rPr lang="zh-CN" altLang="en-US"/>
              <a:t>函数的原因。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Dropout</a:t>
            </a:r>
            <a:r>
              <a:rPr lang="zh-CN" altLang="en-US"/>
              <a:t>的一大缺点是代价函数</a:t>
            </a:r>
            <a:r>
              <a:rPr lang="en-US" altLang="zh-CN"/>
              <a:t>J</a:t>
            </a:r>
            <a:r>
              <a:rPr lang="zh-CN" altLang="en-US"/>
              <a:t>不在被明确定义，每次迭代都会随机移除一些节点，如果在三检查梯度下降的性能，实际上是很难进行复查的，定义明确的代价函数</a:t>
            </a:r>
            <a:r>
              <a:rPr lang="en-US" altLang="zh-CN"/>
              <a:t>J</a:t>
            </a:r>
            <a:r>
              <a:rPr lang="zh-CN" altLang="en-US"/>
              <a:t>每次迭代后都会下降，因为我们所优化的代价函数</a:t>
            </a:r>
            <a:r>
              <a:rPr lang="en-US" altLang="zh-CN"/>
              <a:t>J</a:t>
            </a:r>
            <a:r>
              <a:rPr lang="zh-CN" altLang="en-US"/>
              <a:t>实际上没有明确定义，或者说在某种程度上很难计算，所以我们失去了调试工具，来绘制损失函数曲线。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因此通常会关闭</a:t>
            </a:r>
            <a:r>
              <a:rPr lang="en-US" altLang="zh-CN"/>
              <a:t>dropout</a:t>
            </a:r>
            <a:r>
              <a:rPr lang="zh-CN" altLang="en-US"/>
              <a:t>函数，即将</a:t>
            </a:r>
            <a:r>
              <a:rPr lang="en-US" altLang="zh-CN"/>
              <a:t>keep-prob</a:t>
            </a:r>
            <a:r>
              <a:rPr lang="zh-CN" altLang="en-US"/>
              <a:t>值设为</a:t>
            </a:r>
            <a:r>
              <a:rPr lang="en-US" altLang="zh-CN"/>
              <a:t>1</a:t>
            </a:r>
            <a:r>
              <a:rPr lang="zh-CN" altLang="en-US"/>
              <a:t>，运行代码，确保</a:t>
            </a:r>
            <a:r>
              <a:rPr lang="en-US" altLang="zh-CN"/>
              <a:t>J</a:t>
            </a:r>
            <a:r>
              <a:rPr lang="zh-CN" altLang="en-US"/>
              <a:t>函数单调递减，然后再打开</a:t>
            </a:r>
            <a:r>
              <a:rPr lang="en-US" altLang="zh-CN"/>
              <a:t>dropout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39</cp:revision>
  <dcterms:created xsi:type="dcterms:W3CDTF">2015-05-05T08:02:00Z</dcterms:created>
  <dcterms:modified xsi:type="dcterms:W3CDTF">2017-12-29T07:31:50Z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