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image" Target="../media/image5.wmf"/><Relationship Id="rId7" Type="http://schemas.openxmlformats.org/officeDocument/2006/relationships/oleObject" Target="../embeddings/oleObject3.bin"/><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oleObject" Target="../embeddings/oleObject2.bin"/><Relationship Id="rId3" Type="http://schemas.openxmlformats.org/officeDocument/2006/relationships/image" Target="../media/image2.wmf"/><Relationship Id="rId2" Type="http://schemas.openxmlformats.org/officeDocument/2006/relationships/oleObject" Target="../embeddings/oleObject1.bin"/><Relationship Id="rId13" Type="http://schemas.openxmlformats.org/officeDocument/2006/relationships/vmlDrawing" Target="../drawings/vmlDrawing1.vml"/><Relationship Id="rId12" Type="http://schemas.openxmlformats.org/officeDocument/2006/relationships/slideLayout" Target="../slideLayouts/slideLayout7.xml"/><Relationship Id="rId11" Type="http://schemas.openxmlformats.org/officeDocument/2006/relationships/image" Target="../media/image7.png"/><Relationship Id="rId10" Type="http://schemas.openxmlformats.org/officeDocument/2006/relationships/image" Target="../media/image6.wmf"/><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236855" y="278130"/>
            <a:ext cx="11584940" cy="6462395"/>
          </a:xfrm>
          <a:prstGeom prst="rect">
            <a:avLst/>
          </a:prstGeom>
          <a:noFill/>
        </p:spPr>
        <p:txBody>
          <a:bodyPr wrap="square" rtlCol="0">
            <a:spAutoFit/>
          </a:bodyPr>
          <a:p>
            <a:r>
              <a:rPr lang="zh-CN" altLang="en-US"/>
              <a:t>训练神经网咯，其中一个加速训练的方法就是归一化输入。</a:t>
            </a:r>
            <a:endParaRPr lang="zh-CN" altLang="en-US"/>
          </a:p>
          <a:p>
            <a:endParaRPr lang="zh-CN" altLang="en-US"/>
          </a:p>
          <a:p>
            <a:r>
              <a:rPr lang="zh-CN" altLang="en-US"/>
              <a:t>假如我们有一个网络，它的输入特征</a:t>
            </a:r>
            <a:r>
              <a:rPr lang="en-US" altLang="zh-CN"/>
              <a:t>x</a:t>
            </a:r>
            <a:r>
              <a:rPr lang="zh-CN" altLang="en-US"/>
              <a:t>是二维的，右侧是数据的散点图。</a:t>
            </a:r>
            <a:endParaRPr lang="zh-CN" altLang="en-US"/>
          </a:p>
          <a:p>
            <a:endParaRPr lang="zh-CN" altLang="en-US"/>
          </a:p>
          <a:p>
            <a:r>
              <a:rPr lang="zh-CN" altLang="en-US"/>
              <a:t>归一化输入需要两个步骤：</a:t>
            </a:r>
            <a:endParaRPr lang="zh-CN" altLang="en-US"/>
          </a:p>
          <a:p>
            <a:r>
              <a:rPr lang="zh-CN" altLang="en-US"/>
              <a:t>第一步零均值化。</a:t>
            </a:r>
            <a:endParaRPr lang="zh-CN" altLang="en-US"/>
          </a:p>
          <a:p>
            <a:r>
              <a:rPr lang="zh-CN" altLang="en-US"/>
              <a:t>执行完成这一步之后</a:t>
            </a:r>
            <a:endParaRPr lang="zh-CN" altLang="en-US"/>
          </a:p>
          <a:p>
            <a:r>
              <a:rPr lang="zh-CN" altLang="en-US"/>
              <a:t>数据会变成右侧第二张图那样：（其实就是把数据均匀分布在零坐标轴两侧）</a:t>
            </a:r>
            <a:endParaRPr lang="zh-CN" altLang="en-US"/>
          </a:p>
          <a:p>
            <a:endParaRPr lang="zh-CN" altLang="en-US"/>
          </a:p>
          <a:p>
            <a:r>
              <a:rPr lang="zh-CN" altLang="en-US"/>
              <a:t>第二步是归一化方差：</a:t>
            </a:r>
            <a:endParaRPr lang="zh-CN" altLang="en-US"/>
          </a:p>
          <a:p>
            <a:r>
              <a:rPr lang="zh-CN" altLang="en-US"/>
              <a:t>从右图看出，</a:t>
            </a:r>
            <a:r>
              <a:rPr lang="en-US" altLang="zh-CN"/>
              <a:t>x1</a:t>
            </a:r>
            <a:r>
              <a:rPr lang="zh-CN" altLang="en-US"/>
              <a:t>的方差要比</a:t>
            </a:r>
            <a:r>
              <a:rPr lang="en-US" altLang="zh-CN"/>
              <a:t>x2</a:t>
            </a:r>
            <a:r>
              <a:rPr lang="zh-CN" altLang="en-US"/>
              <a:t>的方差要大得多。</a:t>
            </a:r>
            <a:endParaRPr lang="zh-CN" altLang="en-US"/>
          </a:p>
          <a:p>
            <a:r>
              <a:rPr lang="zh-CN" altLang="en-US"/>
              <a:t>因此，归一化方差如下：</a:t>
            </a:r>
            <a:endParaRPr lang="zh-CN" altLang="en-US"/>
          </a:p>
          <a:p>
            <a:r>
              <a:rPr lang="zh-CN" altLang="en-US"/>
              <a:t>因为上面我们的</a:t>
            </a:r>
            <a:r>
              <a:rPr lang="en-US" altLang="zh-CN"/>
              <a:t>x</a:t>
            </a:r>
            <a:r>
              <a:rPr lang="zh-CN" altLang="en-US"/>
              <a:t>已经完成了</a:t>
            </a:r>
            <a:endParaRPr lang="zh-CN" altLang="en-US"/>
          </a:p>
          <a:p>
            <a:r>
              <a:rPr lang="zh-CN" altLang="en-US"/>
              <a:t>零均值化，因此这里我们算出来的</a:t>
            </a:r>
            <a:endParaRPr lang="zh-CN" altLang="en-US"/>
          </a:p>
          <a:p>
            <a:r>
              <a:rPr lang="zh-CN" altLang="en-US"/>
              <a:t>σ</a:t>
            </a:r>
            <a:r>
              <a:rPr lang="en-US" altLang="zh-CN"/>
              <a:t>^2</a:t>
            </a:r>
            <a:r>
              <a:rPr lang="zh-CN" altLang="en-US"/>
              <a:t>就是方差。</a:t>
            </a:r>
            <a:endParaRPr lang="zh-CN" altLang="en-US"/>
          </a:p>
          <a:p>
            <a:endParaRPr lang="zh-CN" altLang="en-US"/>
          </a:p>
          <a:p>
            <a:r>
              <a:rPr lang="zh-CN" altLang="en-US"/>
              <a:t>执行结束后图形如右侧第三张图片所示：</a:t>
            </a:r>
            <a:endParaRPr lang="zh-CN" altLang="en-US"/>
          </a:p>
          <a:p>
            <a:r>
              <a:rPr lang="en-US" altLang="zh-CN"/>
              <a:t>x1</a:t>
            </a:r>
            <a:r>
              <a:rPr lang="zh-CN" altLang="en-US"/>
              <a:t>和</a:t>
            </a:r>
            <a:r>
              <a:rPr lang="en-US" altLang="zh-CN"/>
              <a:t>x2</a:t>
            </a:r>
            <a:r>
              <a:rPr lang="zh-CN" altLang="en-US"/>
              <a:t>的方差都等于一。</a:t>
            </a:r>
            <a:endParaRPr lang="zh-CN" altLang="en-US"/>
          </a:p>
          <a:p>
            <a:endParaRPr lang="zh-CN" altLang="en-US"/>
          </a:p>
          <a:p>
            <a:r>
              <a:rPr lang="zh-CN" altLang="en-US"/>
              <a:t>提示：如果用它来调整训练数据，那么用相同的</a:t>
            </a:r>
            <a:r>
              <a:rPr lang="en-US" altLang="zh-CN"/>
              <a:t>μ</a:t>
            </a:r>
            <a:r>
              <a:rPr lang="zh-CN" altLang="en-US"/>
              <a:t>和σ</a:t>
            </a:r>
            <a:r>
              <a:rPr lang="en-US" altLang="zh-CN"/>
              <a:t>^2</a:t>
            </a:r>
            <a:r>
              <a:rPr lang="zh-CN" altLang="en-US"/>
              <a:t>来归一化测试集，尤其是</a:t>
            </a:r>
            <a:endParaRPr lang="zh-CN" altLang="en-US"/>
          </a:p>
          <a:p>
            <a:r>
              <a:rPr lang="zh-CN" altLang="en-US"/>
              <a:t>你不希望训练集和测试集的归一化有所不同，不论</a:t>
            </a:r>
            <a:r>
              <a:rPr lang="en-US" altLang="zh-CN">
                <a:sym typeface="+mn-ea"/>
              </a:rPr>
              <a:t>μ</a:t>
            </a:r>
            <a:r>
              <a:rPr lang="zh-CN" altLang="en-US">
                <a:sym typeface="+mn-ea"/>
              </a:rPr>
              <a:t>和σ</a:t>
            </a:r>
            <a:r>
              <a:rPr lang="en-US" altLang="zh-CN">
                <a:sym typeface="+mn-ea"/>
              </a:rPr>
              <a:t>^2</a:t>
            </a:r>
            <a:r>
              <a:rPr lang="zh-CN" altLang="en-US">
                <a:sym typeface="+mn-ea"/>
              </a:rPr>
              <a:t>的值是什么，这两个公式中都会用到它，所以要用同样的方法调整测试集。而不是在训练集和测试集中分别预估</a:t>
            </a:r>
            <a:r>
              <a:rPr lang="en-US" altLang="zh-CN">
                <a:sym typeface="+mn-ea"/>
              </a:rPr>
              <a:t>μ</a:t>
            </a:r>
            <a:r>
              <a:rPr lang="zh-CN" altLang="en-US">
                <a:sym typeface="+mn-ea"/>
              </a:rPr>
              <a:t>和σ</a:t>
            </a:r>
            <a:r>
              <a:rPr lang="en-US" altLang="zh-CN">
                <a:sym typeface="+mn-ea"/>
              </a:rPr>
              <a:t>^2</a:t>
            </a:r>
            <a:r>
              <a:rPr lang="zh-CN" altLang="en-US">
                <a:sym typeface="+mn-ea"/>
              </a:rPr>
              <a:t>，因为我们希望不论是训练数据还是测试数据，都是通过相同的</a:t>
            </a:r>
            <a:r>
              <a:rPr lang="en-US" altLang="zh-CN">
                <a:sym typeface="+mn-ea"/>
              </a:rPr>
              <a:t>μ</a:t>
            </a:r>
            <a:r>
              <a:rPr lang="zh-CN" altLang="en-US">
                <a:sym typeface="+mn-ea"/>
              </a:rPr>
              <a:t>和σ</a:t>
            </a:r>
            <a:r>
              <a:rPr lang="en-US" altLang="zh-CN">
                <a:sym typeface="+mn-ea"/>
              </a:rPr>
              <a:t>^2</a:t>
            </a:r>
            <a:r>
              <a:rPr lang="zh-CN" altLang="en-US">
                <a:sym typeface="+mn-ea"/>
              </a:rPr>
              <a:t>进行数据转换。</a:t>
            </a:r>
            <a:endParaRPr lang="zh-CN" altLang="en-US">
              <a:sym typeface="+mn-ea"/>
            </a:endParaRPr>
          </a:p>
        </p:txBody>
      </p:sp>
      <p:pic>
        <p:nvPicPr>
          <p:cNvPr id="8" name="图片 7"/>
          <p:cNvPicPr>
            <a:picLocks noChangeAspect="1"/>
          </p:cNvPicPr>
          <p:nvPr/>
        </p:nvPicPr>
        <p:blipFill>
          <a:blip r:embed="rId1"/>
          <a:stretch>
            <a:fillRect/>
          </a:stretch>
        </p:blipFill>
        <p:spPr>
          <a:xfrm>
            <a:off x="8732520" y="158750"/>
            <a:ext cx="2522220" cy="1699260"/>
          </a:xfrm>
          <a:prstGeom prst="rect">
            <a:avLst/>
          </a:prstGeom>
        </p:spPr>
      </p:pic>
      <p:graphicFrame>
        <p:nvGraphicFramePr>
          <p:cNvPr id="9" name="对象 8">
            <a:hlinkClick r:id="" action="ppaction://ole?verb="/>
          </p:cNvPr>
          <p:cNvGraphicFramePr>
            <a:graphicFrameLocks noChangeAspect="1"/>
          </p:cNvGraphicFramePr>
          <p:nvPr/>
        </p:nvGraphicFramePr>
        <p:xfrm>
          <a:off x="3211830" y="1599565"/>
          <a:ext cx="825500" cy="431800"/>
        </p:xfrm>
        <a:graphic>
          <a:graphicData uri="http://schemas.openxmlformats.org/presentationml/2006/ole">
            <mc:AlternateContent xmlns:mc="http://schemas.openxmlformats.org/markup-compatibility/2006">
              <mc:Choice xmlns:v="urn:schemas-microsoft-com:vml" Requires="v">
                <p:oleObj spid="_x0000_s1025" name="" r:id="rId2" imgW="825500" imgH="431800" progId="Equation.KSEE3">
                  <p:embed/>
                </p:oleObj>
              </mc:Choice>
              <mc:Fallback>
                <p:oleObj name="" r:id="rId2" imgW="825500" imgH="431800" progId="Equation.KSEE3">
                  <p:embed/>
                  <p:pic>
                    <p:nvPicPr>
                      <p:cNvPr id="0" name="图片 1024"/>
                      <p:cNvPicPr/>
                      <p:nvPr/>
                    </p:nvPicPr>
                    <p:blipFill>
                      <a:blip r:embed="rId3"/>
                      <a:stretch>
                        <a:fillRect/>
                      </a:stretch>
                    </p:blipFill>
                    <p:spPr>
                      <a:xfrm>
                        <a:off x="3211830" y="1599565"/>
                        <a:ext cx="825500" cy="4318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4596448" y="1739265"/>
          <a:ext cx="545465" cy="152400"/>
        </p:xfrm>
        <a:graphic>
          <a:graphicData uri="http://schemas.openxmlformats.org/presentationml/2006/ole">
            <mc:AlternateContent xmlns:mc="http://schemas.openxmlformats.org/markup-compatibility/2006">
              <mc:Choice xmlns:v="urn:schemas-microsoft-com:vml" Requires="v">
                <p:oleObj spid="_x0000_s1026" name="" r:id="rId4" imgW="545465" imgH="152400" progId="Equation.KSEE3">
                  <p:embed/>
                </p:oleObj>
              </mc:Choice>
              <mc:Fallback>
                <p:oleObj name="" r:id="rId4" imgW="545465" imgH="152400" progId="Equation.KSEE3">
                  <p:embed/>
                  <p:pic>
                    <p:nvPicPr>
                      <p:cNvPr id="0" name="图片 1025"/>
                      <p:cNvPicPr/>
                      <p:nvPr/>
                    </p:nvPicPr>
                    <p:blipFill>
                      <a:blip r:embed="rId5"/>
                      <a:stretch>
                        <a:fillRect/>
                      </a:stretch>
                    </p:blipFill>
                    <p:spPr>
                      <a:xfrm>
                        <a:off x="4596448" y="1739265"/>
                        <a:ext cx="545465" cy="152400"/>
                      </a:xfrm>
                      <a:prstGeom prst="rect">
                        <a:avLst/>
                      </a:prstGeom>
                    </p:spPr>
                  </p:pic>
                </p:oleObj>
              </mc:Fallback>
            </mc:AlternateContent>
          </a:graphicData>
        </a:graphic>
      </p:graphicFrame>
      <p:pic>
        <p:nvPicPr>
          <p:cNvPr id="11" name="图片 10"/>
          <p:cNvPicPr>
            <a:picLocks noChangeAspect="1"/>
          </p:cNvPicPr>
          <p:nvPr/>
        </p:nvPicPr>
        <p:blipFill>
          <a:blip r:embed="rId6"/>
          <a:stretch>
            <a:fillRect/>
          </a:stretch>
        </p:blipFill>
        <p:spPr>
          <a:xfrm>
            <a:off x="8732520" y="1858010"/>
            <a:ext cx="3017520" cy="1615440"/>
          </a:xfrm>
          <a:prstGeom prst="rect">
            <a:avLst/>
          </a:prstGeom>
        </p:spPr>
      </p:pic>
      <p:graphicFrame>
        <p:nvGraphicFramePr>
          <p:cNvPr id="12" name="对象 11">
            <a:hlinkClick r:id="" action="ppaction://ole?verb="/>
          </p:cNvPr>
          <p:cNvGraphicFramePr>
            <a:graphicFrameLocks noChangeAspect="1"/>
          </p:cNvGraphicFramePr>
          <p:nvPr/>
        </p:nvGraphicFramePr>
        <p:xfrm>
          <a:off x="3764280" y="3468370"/>
          <a:ext cx="965200" cy="431800"/>
        </p:xfrm>
        <a:graphic>
          <a:graphicData uri="http://schemas.openxmlformats.org/presentationml/2006/ole">
            <mc:AlternateContent xmlns:mc="http://schemas.openxmlformats.org/markup-compatibility/2006">
              <mc:Choice xmlns:v="urn:schemas-microsoft-com:vml" Requires="v">
                <p:oleObj spid="_x0000_s1027" name="" r:id="rId7" imgW="965200" imgH="431800" progId="Equation.KSEE3">
                  <p:embed/>
                </p:oleObj>
              </mc:Choice>
              <mc:Fallback>
                <p:oleObj name="" r:id="rId7" imgW="965200" imgH="431800" progId="Equation.KSEE3">
                  <p:embed/>
                  <p:pic>
                    <p:nvPicPr>
                      <p:cNvPr id="0" name="图片 1026"/>
                      <p:cNvPicPr/>
                      <p:nvPr/>
                    </p:nvPicPr>
                    <p:blipFill>
                      <a:blip r:embed="rId8"/>
                      <a:stretch>
                        <a:fillRect/>
                      </a:stretch>
                    </p:blipFill>
                    <p:spPr>
                      <a:xfrm>
                        <a:off x="3764280" y="3468370"/>
                        <a:ext cx="965200" cy="43180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5053965" y="3582670"/>
          <a:ext cx="520700" cy="203200"/>
        </p:xfrm>
        <a:graphic>
          <a:graphicData uri="http://schemas.openxmlformats.org/presentationml/2006/ole">
            <mc:AlternateContent xmlns:mc="http://schemas.openxmlformats.org/markup-compatibility/2006">
              <mc:Choice xmlns:v="urn:schemas-microsoft-com:vml" Requires="v">
                <p:oleObj spid="_x0000_s1028" name="" r:id="rId9" imgW="520700" imgH="203200" progId="Equation.KSEE3">
                  <p:embed/>
                </p:oleObj>
              </mc:Choice>
              <mc:Fallback>
                <p:oleObj name="" r:id="rId9" imgW="520700" imgH="203200" progId="Equation.KSEE3">
                  <p:embed/>
                  <p:pic>
                    <p:nvPicPr>
                      <p:cNvPr id="0" name="图片 1027"/>
                      <p:cNvPicPr/>
                      <p:nvPr/>
                    </p:nvPicPr>
                    <p:blipFill>
                      <a:blip r:embed="rId10"/>
                      <a:stretch>
                        <a:fillRect/>
                      </a:stretch>
                    </p:blipFill>
                    <p:spPr>
                      <a:xfrm>
                        <a:off x="5053965" y="3582670"/>
                        <a:ext cx="520700" cy="203200"/>
                      </a:xfrm>
                      <a:prstGeom prst="rect">
                        <a:avLst/>
                      </a:prstGeom>
                    </p:spPr>
                  </p:pic>
                </p:oleObj>
              </mc:Fallback>
            </mc:AlternateContent>
          </a:graphicData>
        </a:graphic>
      </p:graphicFrame>
      <p:pic>
        <p:nvPicPr>
          <p:cNvPr id="14" name="图片 13"/>
          <p:cNvPicPr>
            <a:picLocks noChangeAspect="1"/>
          </p:cNvPicPr>
          <p:nvPr/>
        </p:nvPicPr>
        <p:blipFill>
          <a:blip r:embed="rId11"/>
          <a:stretch>
            <a:fillRect/>
          </a:stretch>
        </p:blipFill>
        <p:spPr>
          <a:xfrm>
            <a:off x="8587740" y="3785870"/>
            <a:ext cx="2811780" cy="1859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0975" y="146685"/>
            <a:ext cx="11811635" cy="2030095"/>
          </a:xfrm>
          <a:prstGeom prst="rect">
            <a:avLst/>
          </a:prstGeom>
          <a:noFill/>
        </p:spPr>
        <p:txBody>
          <a:bodyPr wrap="square" rtlCol="0">
            <a:spAutoFit/>
          </a:bodyPr>
          <a:p>
            <a:r>
              <a:rPr lang="zh-CN" altLang="en-US"/>
              <a:t>为什么要归一化输入？</a:t>
            </a:r>
            <a:endParaRPr lang="zh-CN" altLang="en-US"/>
          </a:p>
          <a:p>
            <a:endParaRPr lang="zh-CN" altLang="en-US"/>
          </a:p>
          <a:p>
            <a:r>
              <a:rPr lang="zh-CN" altLang="en-US"/>
              <a:t>因为对于代价函数：</a:t>
            </a:r>
            <a:endParaRPr lang="zh-CN" altLang="en-US"/>
          </a:p>
          <a:p>
            <a:endParaRPr lang="zh-CN" altLang="en-US"/>
          </a:p>
          <a:p>
            <a:endParaRPr lang="zh-CN" altLang="en-US"/>
          </a:p>
          <a:p>
            <a:r>
              <a:rPr lang="zh-CN" altLang="en-US"/>
              <a:t>它的函数图像可能如下图所示：</a:t>
            </a:r>
            <a:endParaRPr lang="zh-CN" altLang="en-US"/>
          </a:p>
          <a:p>
            <a:endParaRPr lang="zh-CN" altLang="en-US"/>
          </a:p>
        </p:txBody>
      </p:sp>
      <p:graphicFrame>
        <p:nvGraphicFramePr>
          <p:cNvPr id="5" name="对象 4">
            <a:hlinkClick r:id="" action="ppaction://ole?verb="/>
          </p:cNvPr>
          <p:cNvGraphicFramePr>
            <a:graphicFrameLocks noChangeAspect="1"/>
          </p:cNvGraphicFramePr>
          <p:nvPr/>
        </p:nvGraphicFramePr>
        <p:xfrm>
          <a:off x="4348480" y="1084580"/>
          <a:ext cx="1511300" cy="431800"/>
        </p:xfrm>
        <a:graphic>
          <a:graphicData uri="http://schemas.openxmlformats.org/presentationml/2006/ole">
            <mc:AlternateContent xmlns:mc="http://schemas.openxmlformats.org/markup-compatibility/2006">
              <mc:Choice xmlns:v="urn:schemas-microsoft-com:vml" Requires="v">
                <p:oleObj spid="_x0000_s1025" name="" r:id="rId1" imgW="1511300" imgH="431800" progId="Equation.KSEE3">
                  <p:embed/>
                </p:oleObj>
              </mc:Choice>
              <mc:Fallback>
                <p:oleObj name="" r:id="rId1" imgW="1511300" imgH="431800" progId="Equation.KSEE3">
                  <p:embed/>
                  <p:pic>
                    <p:nvPicPr>
                      <p:cNvPr id="0" name="图片 1024"/>
                      <p:cNvPicPr/>
                      <p:nvPr/>
                    </p:nvPicPr>
                    <p:blipFill>
                      <a:blip r:embed="rId2"/>
                      <a:stretch>
                        <a:fillRect/>
                      </a:stretch>
                    </p:blipFill>
                    <p:spPr>
                      <a:xfrm>
                        <a:off x="4348480" y="1084580"/>
                        <a:ext cx="1511300" cy="431800"/>
                      </a:xfrm>
                      <a:prstGeom prst="rect">
                        <a:avLst/>
                      </a:prstGeom>
                    </p:spPr>
                  </p:pic>
                </p:oleObj>
              </mc:Fallback>
            </mc:AlternateContent>
          </a:graphicData>
        </a:graphic>
      </p:graphicFrame>
      <p:pic>
        <p:nvPicPr>
          <p:cNvPr id="3" name="图片 2"/>
          <p:cNvPicPr>
            <a:picLocks noChangeAspect="1"/>
          </p:cNvPicPr>
          <p:nvPr/>
        </p:nvPicPr>
        <p:blipFill>
          <a:blip r:embed="rId3"/>
          <a:stretch>
            <a:fillRect/>
          </a:stretch>
        </p:blipFill>
        <p:spPr>
          <a:xfrm>
            <a:off x="348615" y="2042795"/>
            <a:ext cx="3208020" cy="1897380"/>
          </a:xfrm>
          <a:prstGeom prst="rect">
            <a:avLst/>
          </a:prstGeom>
        </p:spPr>
      </p:pic>
      <p:sp>
        <p:nvSpPr>
          <p:cNvPr id="4" name="文本框 3"/>
          <p:cNvSpPr txBox="1"/>
          <p:nvPr/>
        </p:nvSpPr>
        <p:spPr>
          <a:xfrm>
            <a:off x="3907790" y="2311400"/>
            <a:ext cx="4866005" cy="1198880"/>
          </a:xfrm>
          <a:prstGeom prst="rect">
            <a:avLst/>
          </a:prstGeom>
          <a:noFill/>
        </p:spPr>
        <p:txBody>
          <a:bodyPr wrap="square" rtlCol="0">
            <a:spAutoFit/>
          </a:bodyPr>
          <a:p>
            <a:r>
              <a:rPr lang="zh-CN" altLang="en-US"/>
              <a:t>这是一个非常细长，狭窄的代价函数。</a:t>
            </a:r>
            <a:endParaRPr lang="zh-CN" altLang="en-US"/>
          </a:p>
          <a:p>
            <a:r>
              <a:rPr lang="zh-CN" altLang="en-US"/>
              <a:t>假如参数</a:t>
            </a:r>
            <a:r>
              <a:rPr lang="en-US" altLang="zh-CN"/>
              <a:t>x1</a:t>
            </a:r>
            <a:r>
              <a:rPr lang="zh-CN" altLang="en-US"/>
              <a:t>范围在</a:t>
            </a:r>
            <a:r>
              <a:rPr lang="en-US" altLang="zh-CN"/>
              <a:t>1-1000</a:t>
            </a:r>
            <a:r>
              <a:rPr lang="zh-CN" altLang="en-US"/>
              <a:t>，</a:t>
            </a:r>
            <a:r>
              <a:rPr lang="en-US" altLang="zh-CN"/>
              <a:t>x2</a:t>
            </a:r>
            <a:r>
              <a:rPr lang="zh-CN" altLang="en-US"/>
              <a:t>范围在</a:t>
            </a:r>
            <a:r>
              <a:rPr lang="en-US" altLang="zh-CN"/>
              <a:t>0-1</a:t>
            </a:r>
            <a:r>
              <a:rPr lang="zh-CN" altLang="en-US"/>
              <a:t>，那么，</a:t>
            </a:r>
            <a:r>
              <a:rPr lang="en-US" altLang="zh-CN"/>
              <a:t>w1</a:t>
            </a:r>
            <a:r>
              <a:rPr lang="zh-CN" altLang="en-US"/>
              <a:t>和</a:t>
            </a:r>
            <a:r>
              <a:rPr lang="en-US" altLang="zh-CN"/>
              <a:t>w2</a:t>
            </a:r>
            <a:r>
              <a:rPr lang="zh-CN" altLang="en-US"/>
              <a:t>的取值也会相差很大，代价函数就很可能像左侧那样。从二维来看就像右侧那样。</a:t>
            </a:r>
            <a:endParaRPr lang="zh-CN" altLang="en-US"/>
          </a:p>
        </p:txBody>
      </p:sp>
      <p:pic>
        <p:nvPicPr>
          <p:cNvPr id="7" name="图片 6"/>
          <p:cNvPicPr>
            <a:picLocks noChangeAspect="1"/>
          </p:cNvPicPr>
          <p:nvPr/>
        </p:nvPicPr>
        <p:blipFill>
          <a:blip r:embed="rId4"/>
          <a:stretch>
            <a:fillRect/>
          </a:stretch>
        </p:blipFill>
        <p:spPr>
          <a:xfrm>
            <a:off x="8954770" y="1955165"/>
            <a:ext cx="3037840" cy="1911350"/>
          </a:xfrm>
          <a:prstGeom prst="rect">
            <a:avLst/>
          </a:prstGeom>
        </p:spPr>
      </p:pic>
      <p:pic>
        <p:nvPicPr>
          <p:cNvPr id="8" name="图片 7"/>
          <p:cNvPicPr>
            <a:picLocks noChangeAspect="1"/>
          </p:cNvPicPr>
          <p:nvPr/>
        </p:nvPicPr>
        <p:blipFill>
          <a:blip r:embed="rId5"/>
          <a:stretch>
            <a:fillRect/>
          </a:stretch>
        </p:blipFill>
        <p:spPr>
          <a:xfrm>
            <a:off x="348615" y="4638040"/>
            <a:ext cx="3026410" cy="1710055"/>
          </a:xfrm>
          <a:prstGeom prst="rect">
            <a:avLst/>
          </a:prstGeom>
        </p:spPr>
      </p:pic>
      <p:sp>
        <p:nvSpPr>
          <p:cNvPr id="9" name="文本框 8"/>
          <p:cNvSpPr txBox="1"/>
          <p:nvPr/>
        </p:nvSpPr>
        <p:spPr>
          <a:xfrm>
            <a:off x="3829685" y="4535805"/>
            <a:ext cx="4532630" cy="2030095"/>
          </a:xfrm>
          <a:prstGeom prst="rect">
            <a:avLst/>
          </a:prstGeom>
          <a:noFill/>
        </p:spPr>
        <p:txBody>
          <a:bodyPr wrap="square" rtlCol="0">
            <a:spAutoFit/>
          </a:bodyPr>
          <a:p>
            <a:r>
              <a:rPr lang="zh-CN" altLang="en-US"/>
              <a:t>如果正则化输入，函数会像左侧那样，看起来更对称。</a:t>
            </a:r>
            <a:endParaRPr lang="zh-CN" altLang="en-US"/>
          </a:p>
          <a:p>
            <a:r>
              <a:rPr lang="zh-CN" altLang="en-US"/>
              <a:t>很显然，在正则化输入的代价函数上运行梯度下降法将会提高速率。</a:t>
            </a:r>
            <a:endParaRPr lang="zh-CN" altLang="en-US"/>
          </a:p>
          <a:p>
            <a:r>
              <a:rPr lang="zh-CN" altLang="en-US"/>
              <a:t>事实上。只要输入特征相差不大也就是说在差不多的范围内也就不需要考虑归一化，当相差很大的时候就要考虑使用归一化了。</a:t>
            </a:r>
            <a:endParaRPr lang="zh-CN" altLang="en-US"/>
          </a:p>
        </p:txBody>
      </p:sp>
      <p:pic>
        <p:nvPicPr>
          <p:cNvPr id="10" name="图片 9"/>
          <p:cNvPicPr>
            <a:picLocks noChangeAspect="1"/>
          </p:cNvPicPr>
          <p:nvPr/>
        </p:nvPicPr>
        <p:blipFill>
          <a:blip r:embed="rId6"/>
          <a:stretch>
            <a:fillRect/>
          </a:stretch>
        </p:blipFill>
        <p:spPr>
          <a:xfrm>
            <a:off x="8954770" y="4535805"/>
            <a:ext cx="2972435" cy="19145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619</Words>
  <Application>WPS 演示</Application>
  <PresentationFormat>宽屏</PresentationFormat>
  <Paragraphs>37</Paragraphs>
  <Slides>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2</vt:i4>
      </vt:variant>
    </vt:vector>
  </HeadingPairs>
  <TitlesOfParts>
    <vt:vector size="15" baseType="lpstr">
      <vt:lpstr>Arial</vt:lpstr>
      <vt:lpstr>宋体</vt:lpstr>
      <vt:lpstr>Wingdings</vt:lpstr>
      <vt:lpstr>Arial Unicode MS</vt:lpstr>
      <vt:lpstr>Calibri Light</vt:lpstr>
      <vt:lpstr>Calibri</vt:lpstr>
      <vt:lpstr>微软雅黑</vt:lpstr>
      <vt:lpstr>Office 主题</vt:lpstr>
      <vt:lpstr>Equation.KSEE3</vt:lpstr>
      <vt:lpstr>Equation.KSEE3</vt:lpstr>
      <vt:lpstr>Equation.KSEE3</vt:lpstr>
      <vt:lpstr>Equation.KSEE3</vt:lpstr>
      <vt:lpstr>Equation.KSEE3</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梦飞1414673692</cp:lastModifiedBy>
  <cp:revision>49</cp:revision>
  <dcterms:created xsi:type="dcterms:W3CDTF">2015-05-05T08:02:00Z</dcterms:created>
  <dcterms:modified xsi:type="dcterms:W3CDTF">2017-12-30T10:20:23Z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