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9720" y="198120"/>
            <a:ext cx="1159256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这里我们对指数加权平均做一个简单的推导：</a:t>
            </a:r>
            <a:endParaRPr lang="zh-CN" altLang="en-US"/>
          </a:p>
          <a:p>
            <a:r>
              <a:rPr lang="zh-CN" altLang="en-US"/>
              <a:t>这里 我们假定：</a:t>
            </a:r>
            <a:r>
              <a:rPr lang="en-US" altLang="zh-CN"/>
              <a:t>a=0.9</a:t>
            </a:r>
            <a:r>
              <a:rPr lang="zh-CN" altLang="en-US"/>
              <a:t>。那么公式如下：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也就是说，化为最普遍的公式如下：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事实上，我们观察公式可以发现，从</a:t>
            </a:r>
            <a:r>
              <a:rPr lang="en-US" altLang="zh-CN"/>
              <a:t>Xt</a:t>
            </a:r>
            <a:r>
              <a:rPr lang="zh-CN" altLang="en-US"/>
              <a:t>开始向前的点，都是比前一个点多乘以了一个</a:t>
            </a:r>
            <a:r>
              <a:rPr lang="en-US" altLang="zh-CN"/>
              <a:t>a</a:t>
            </a:r>
            <a:r>
              <a:rPr lang="zh-CN" altLang="en-US"/>
              <a:t>，也就是说他们乘以的数可以用下面的公式来进行表示：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这也就是为什么这个公式叫指数加权平均的原因了。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775" y="962025"/>
          <a:ext cx="726186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762500" imgH="1688465" progId="Equation.KSEE3">
                  <p:embed/>
                </p:oleObj>
              </mc:Choice>
              <mc:Fallback>
                <p:oleObj name="" r:id="rId3" imgW="4762500" imgH="16884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75" y="962025"/>
                        <a:ext cx="726186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775" y="4458970"/>
          <a:ext cx="1036447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4864100" imgH="241300" progId="Equation.KSEE3">
                  <p:embed/>
                </p:oleObj>
              </mc:Choice>
              <mc:Fallback>
                <p:oleObj name="" r:id="rId5" imgW="4864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775" y="4458970"/>
                        <a:ext cx="1036447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0460" y="5502910"/>
          <a:ext cx="131953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647700" imgH="228600" progId="Equation.KSEE3">
                  <p:embed/>
                </p:oleObj>
              </mc:Choice>
              <mc:Fallback>
                <p:oleObj name="" r:id="rId7" imgW="647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0460" y="5502910"/>
                        <a:ext cx="1319530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3200" y="913765"/>
            <a:ext cx="117856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我们来观察这个公式，这里的</a:t>
            </a:r>
            <a:r>
              <a:rPr lang="en-US" altLang="zh-CN"/>
              <a:t>t0</a:t>
            </a:r>
            <a:r>
              <a:rPr lang="zh-CN" altLang="en-US"/>
              <a:t>就是我们当前要计算的点的位置，而这里的</a:t>
            </a:r>
            <a:r>
              <a:rPr lang="en-US" altLang="zh-CN"/>
              <a:t>t</a:t>
            </a:r>
            <a:r>
              <a:rPr lang="zh-CN" altLang="en-US"/>
              <a:t>就是当前要计算的点的之前的点的位置，也就是说</a:t>
            </a:r>
            <a:r>
              <a:rPr lang="en-US" altLang="zh-CN"/>
              <a:t>t&lt;t0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拿上面公式来进行举例，这里</a:t>
            </a:r>
            <a:r>
              <a:rPr lang="en-US" altLang="zh-CN"/>
              <a:t>a=0.9</a:t>
            </a:r>
            <a:r>
              <a:rPr lang="zh-CN" altLang="en-US"/>
              <a:t>，当前要计算的点是</a:t>
            </a:r>
            <a:r>
              <a:rPr lang="en-US" altLang="zh-CN"/>
              <a:t>t0=100,</a:t>
            </a:r>
            <a:r>
              <a:rPr lang="zh-CN" altLang="en-US"/>
              <a:t>，也就是说，这个公式应该如下面所示：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在坐标轴上面画出来如右图所示：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也就是说公式的值是从</a:t>
            </a:r>
            <a:r>
              <a:rPr lang="en-US" altLang="zh-CN"/>
              <a:t>0.1</a:t>
            </a:r>
            <a:r>
              <a:rPr lang="zh-CN" altLang="en-US"/>
              <a:t>以</a:t>
            </a:r>
            <a:r>
              <a:rPr lang="en-US" altLang="zh-CN"/>
              <a:t>0.9</a:t>
            </a:r>
            <a:r>
              <a:rPr lang="zh-CN" altLang="en-US"/>
              <a:t>的速率称指数性递减。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而我们的公式，就是让上面公式在对应位置得出来的指数递减值乘以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当前位置的源数据中的值。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这也就是为什么这个算法叫指数加权平均的原因。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200" y="227330"/>
          <a:ext cx="131953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47700" imgH="228600" progId="Equation.KSEE3">
                  <p:embed/>
                </p:oleObj>
              </mc:Choice>
              <mc:Fallback>
                <p:oleObj name="" r:id="rId1" imgW="647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0" y="227330"/>
                        <a:ext cx="1319530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9168" y="2137728"/>
          <a:ext cx="147510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723900" imgH="203200" progId="Equation.KSEE3">
                  <p:embed/>
                </p:oleObj>
              </mc:Choice>
              <mc:Fallback>
                <p:oleObj name="" r:id="rId3" imgW="7239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9168" y="2137728"/>
                        <a:ext cx="147510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455" y="2552065"/>
            <a:ext cx="3215005" cy="2400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795" y="119380"/>
            <a:ext cx="1166241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那么一个问题就是，究竟平均的是多少天的数据？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0.9</a:t>
            </a:r>
            <a:r>
              <a:rPr lang="zh-CN" altLang="en-US"/>
              <a:t>的</a:t>
            </a:r>
            <a:r>
              <a:rPr lang="en-US" altLang="zh-CN"/>
              <a:t>10</a:t>
            </a:r>
            <a:r>
              <a:rPr lang="zh-CN" altLang="en-US"/>
              <a:t>次方大约为</a:t>
            </a:r>
            <a:r>
              <a:rPr lang="en-US" altLang="zh-CN"/>
              <a:t>0.35</a:t>
            </a:r>
            <a:r>
              <a:rPr lang="zh-CN" altLang="en-US"/>
              <a:t>也就是大约为</a:t>
            </a:r>
            <a:r>
              <a:rPr lang="en-US" altLang="zh-CN"/>
              <a:t>1/e</a:t>
            </a:r>
            <a:r>
              <a:rPr lang="zh-CN" altLang="en-US"/>
              <a:t>，大体上说，如果有</a:t>
            </a:r>
            <a:r>
              <a:rPr lang="en-US" altLang="zh-CN"/>
              <a:t>1-ε</a:t>
            </a:r>
            <a:r>
              <a:rPr lang="zh-CN" altLang="en-US"/>
              <a:t>，在这个例子中</a:t>
            </a:r>
            <a:r>
              <a:rPr lang="en-US" altLang="zh-CN">
                <a:sym typeface="+mn-ea"/>
              </a:rPr>
              <a:t>ε=0.1</a:t>
            </a:r>
            <a:r>
              <a:rPr lang="zh-CN" altLang="en-US">
                <a:sym typeface="+mn-ea"/>
              </a:rPr>
              <a:t>，所以</a:t>
            </a:r>
            <a:r>
              <a:rPr lang="en-US" altLang="zh-CN">
                <a:sym typeface="+mn-ea"/>
              </a:rPr>
              <a:t>1-ε=0.9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1-ε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1/ε</a:t>
            </a:r>
            <a:r>
              <a:rPr lang="zh-CN" altLang="en-US">
                <a:sym typeface="+mn-ea"/>
              </a:rPr>
              <a:t>次方约等于</a:t>
            </a:r>
            <a:r>
              <a:rPr lang="en-US" altLang="zh-CN">
                <a:sym typeface="+mn-ea"/>
              </a:rPr>
              <a:t>1/e,</a:t>
            </a:r>
            <a:r>
              <a:rPr lang="zh-CN" altLang="en-US">
                <a:sym typeface="+mn-ea"/>
              </a:rPr>
              <a:t>大约是</a:t>
            </a:r>
            <a:r>
              <a:rPr lang="en-US" altLang="zh-CN">
                <a:sym typeface="+mn-ea"/>
              </a:rPr>
              <a:t>0.34,0.35</a:t>
            </a:r>
            <a:r>
              <a:rPr lang="zh-CN" altLang="en-US">
                <a:sym typeface="+mn-ea"/>
              </a:rPr>
              <a:t>，换句话说，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个数据点</a:t>
            </a:r>
            <a:r>
              <a:rPr lang="zh-CN" altLang="en-US">
                <a:sym typeface="+mn-ea"/>
              </a:rPr>
              <a:t>后，曲线的高度下降到三分之一，又因此，当</a:t>
            </a:r>
            <a:r>
              <a:rPr lang="en-US" altLang="zh-CN">
                <a:sym typeface="+mn-ea"/>
              </a:rPr>
              <a:t>a=0.9</a:t>
            </a:r>
            <a:r>
              <a:rPr lang="zh-CN" altLang="en-US">
                <a:sym typeface="+mn-ea"/>
              </a:rPr>
              <a:t>的时候，我们说仿佛你在计算一个指数加权平均数。只关注了前面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个点的数据。因为大于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个点的位置权重下降到不到当前点权重的三分之一。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相反，如果</a:t>
            </a:r>
            <a:r>
              <a:rPr lang="en-US" altLang="zh-CN">
                <a:sym typeface="+mn-ea"/>
              </a:rPr>
              <a:t>a=0.98</a:t>
            </a:r>
            <a:r>
              <a:rPr lang="zh-CN" altLang="en-US">
                <a:sym typeface="+mn-ea"/>
              </a:rPr>
              <a:t>，相同的，</a:t>
            </a:r>
            <a:r>
              <a:rPr lang="en-US" altLang="zh-CN">
                <a:sym typeface="+mn-ea"/>
              </a:rPr>
              <a:t>0.98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次方大约等于</a:t>
            </a:r>
            <a:r>
              <a:rPr lang="en-US" altLang="zh-CN">
                <a:sym typeface="+mn-ea"/>
              </a:rPr>
              <a:t>1/e</a:t>
            </a:r>
            <a:r>
              <a:rPr lang="zh-CN" altLang="en-US">
                <a:sym typeface="+mn-ea"/>
              </a:rPr>
              <a:t>， 所以前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个数据点要比</a:t>
            </a:r>
            <a:r>
              <a:rPr lang="en-US" altLang="zh-CN">
                <a:sym typeface="+mn-ea"/>
              </a:rPr>
              <a:t>1/e</a:t>
            </a:r>
            <a:r>
              <a:rPr lang="zh-CN" altLang="en-US">
                <a:sym typeface="+mn-ea"/>
              </a:rPr>
              <a:t>大，数据会快速衰减，你可以看做是平均了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个</a:t>
            </a:r>
            <a:r>
              <a:rPr lang="zh-CN" altLang="en-US">
                <a:sym typeface="+mn-ea"/>
              </a:rPr>
              <a:t>数据。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因此我们才会说，指数加权平均相当于平均了当前数据之前的</a:t>
            </a:r>
            <a:r>
              <a:rPr lang="en-US" altLang="zh-CN">
                <a:sym typeface="+mn-ea"/>
              </a:rPr>
              <a:t>1/(1-a)</a:t>
            </a:r>
            <a:r>
              <a:rPr lang="zh-CN" altLang="en-US">
                <a:sym typeface="+mn-ea"/>
              </a:rPr>
              <a:t>个数据点，当然不是精确地平均的当前的这么多个数据点，对于我们来说，平均只是一个比较直观的理解。或者换句话说这只是我们思考的大致方向。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在实际中执行的时候，如以下公式：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也就是说，我们预先设置</a:t>
            </a:r>
            <a:r>
              <a:rPr lang="en-US" altLang="zh-CN">
                <a:sym typeface="+mn-ea"/>
              </a:rPr>
              <a:t>v=0</a:t>
            </a:r>
            <a:r>
              <a:rPr lang="zh-CN" altLang="en-US">
                <a:sym typeface="+mn-ea"/>
              </a:rPr>
              <a:t>（即</a:t>
            </a:r>
            <a:r>
              <a:rPr lang="en-US" altLang="zh-CN">
                <a:sym typeface="+mn-ea"/>
              </a:rPr>
              <a:t>V0=0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，然后我们拿到第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个数据点，然后根据指数加权平均去更新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的值。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这样做的一个好处是，它很节省电脑内存，在电脑内存中，他只占一行数字而已。然后把最新的数据代入公式，不断覆盖原来的值即可。这要比直接计算平均值要节省内存的多，因为如果你想计算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个数据点的平均值，你就不得不至少存储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个数据。</a:t>
            </a:r>
            <a:r>
              <a:rPr lang="en-US" altLang="zh-CN">
                <a:sym typeface="+mn-ea"/>
              </a:rPr>
              <a:t>		 </a:t>
            </a:r>
            <a:endParaRPr lang="en-US" altLang="zh-CN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8175" y="3879850"/>
          <a:ext cx="1865630" cy="140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43000" imgH="862965" progId="Equation.KSEE3">
                  <p:embed/>
                </p:oleObj>
              </mc:Choice>
              <mc:Fallback>
                <p:oleObj name="" r:id="rId1" imgW="11430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8175" y="3879850"/>
                        <a:ext cx="1865630" cy="140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演示</Application>
  <PresentationFormat>宽屏</PresentationFormat>
  <Paragraphs>59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71</cp:revision>
  <dcterms:created xsi:type="dcterms:W3CDTF">2018-01-20T09:27:16Z</dcterms:created>
  <dcterms:modified xsi:type="dcterms:W3CDTF">2018-01-20T10:44:44Z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