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w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28600" y="226060"/>
            <a:ext cx="11645265" cy="6462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还有一种算法叫做</a:t>
            </a:r>
            <a:r>
              <a:rPr lang="en-US" altLang="zh-CN"/>
              <a:t>Momentum</a:t>
            </a:r>
            <a:r>
              <a:rPr lang="zh-CN" altLang="en-US"/>
              <a:t>，或者叫做</a:t>
            </a:r>
            <a:r>
              <a:rPr lang="en-US" altLang="zh-CN"/>
              <a:t>Momentum</a:t>
            </a:r>
            <a:r>
              <a:rPr lang="zh-CN" altLang="en-US"/>
              <a:t>梯度下降法。运行速度几乎总是快于标准的梯度下降算法。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基本思想是：计算</a:t>
            </a:r>
            <a:r>
              <a:rPr lang="zh-CN" altLang="en-US" b="1"/>
              <a:t>梯度</a:t>
            </a:r>
            <a:r>
              <a:rPr lang="zh-CN" altLang="en-US"/>
              <a:t>的加权平均数。然后利用该梯度来更新的的权重。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为什么要这么做呢？首先我们来看一下</a:t>
            </a:r>
            <a:r>
              <a:rPr lang="en-US" altLang="zh-CN"/>
              <a:t>Batch</a:t>
            </a:r>
            <a:r>
              <a:rPr lang="zh-CN" altLang="en-US"/>
              <a:t>或者</a:t>
            </a:r>
            <a:r>
              <a:rPr lang="en-US" altLang="zh-CN"/>
              <a:t>Mini-Batch</a:t>
            </a:r>
            <a:r>
              <a:rPr lang="zh-CN" altLang="en-US"/>
              <a:t>下降法中的梯度下降，他们的下降过程可能就像下面这张图里面描述的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通过</a:t>
            </a:r>
            <a:r>
              <a:rPr lang="en-US" altLang="zh-CN"/>
              <a:t>Mini-Batch</a:t>
            </a:r>
            <a:r>
              <a:rPr lang="zh-CN" altLang="en-US"/>
              <a:t>那一章节的学习我们知道造成这个</a:t>
            </a:r>
            <a:endParaRPr lang="zh-CN" altLang="en-US"/>
          </a:p>
          <a:p>
            <a:r>
              <a:rPr lang="zh-CN" altLang="en-US"/>
              <a:t>的原因很简单，每一次迭代都不可能完全朝着我们</a:t>
            </a:r>
            <a:endParaRPr lang="zh-CN" altLang="en-US"/>
          </a:p>
          <a:p>
            <a:r>
              <a:rPr lang="zh-CN" altLang="en-US"/>
              <a:t>期望的中心点移动，但总体上来说梯度下降法会</a:t>
            </a:r>
            <a:endParaRPr lang="zh-CN" altLang="en-US"/>
          </a:p>
          <a:p>
            <a:r>
              <a:rPr lang="zh-CN" altLang="en-US"/>
              <a:t>让我们的参数像中心点靠近。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因此正是这种波动，减慢了梯度下降法的速度。也导致你没有办法使用更大的学习率参数，因为如果你使用了比较大的学习率参数，你的结果可能会偏离函数的范围，为了避免摆动过大，你要用一个较小的学习率。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另一个看待问题的角度是，在纵轴上面，我们希望学习慢一点，因为我们不想要这些摆动，但是在横轴上面，我们希望加快学习，以让我们的网络更快趋于中心点。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所以使用</a:t>
            </a:r>
            <a:r>
              <a:rPr lang="en-US" altLang="zh-CN"/>
              <a:t>Momentum</a:t>
            </a:r>
            <a:r>
              <a:rPr lang="zh-CN" altLang="en-US"/>
              <a:t>梯度下降法，我们要做的就是：</a:t>
            </a:r>
            <a:endParaRPr lang="zh-CN" altLang="en-US"/>
          </a:p>
          <a:p>
            <a:r>
              <a:rPr lang="zh-CN" altLang="en-US"/>
              <a:t>在进行第</a:t>
            </a:r>
            <a:r>
              <a:rPr lang="en-US" altLang="zh-CN"/>
              <a:t>t</a:t>
            </a:r>
            <a:r>
              <a:rPr lang="zh-CN" altLang="en-US"/>
              <a:t>次迭代的时候，我们会计算出参数</a:t>
            </a:r>
            <a:r>
              <a:rPr lang="en-US" altLang="zh-CN"/>
              <a:t>w</a:t>
            </a:r>
            <a:r>
              <a:rPr lang="zh-CN" altLang="en-US"/>
              <a:t>和</a:t>
            </a:r>
            <a:r>
              <a:rPr lang="en-US" altLang="zh-CN"/>
              <a:t>b</a:t>
            </a:r>
            <a:r>
              <a:rPr lang="zh-CN" altLang="en-US"/>
              <a:t>的导数</a:t>
            </a:r>
            <a:r>
              <a:rPr lang="en-US" altLang="zh-CN"/>
              <a:t>dw</a:t>
            </a:r>
            <a:r>
              <a:rPr lang="zh-CN" altLang="en-US"/>
              <a:t>和</a:t>
            </a:r>
            <a:r>
              <a:rPr lang="en-US" altLang="zh-CN"/>
              <a:t>db</a:t>
            </a:r>
            <a:r>
              <a:rPr lang="zh-CN" altLang="en-US"/>
              <a:t>，我们要做的就是计算</a:t>
            </a:r>
            <a:r>
              <a:rPr lang="en-US" altLang="zh-CN"/>
              <a:t>V_dw,</a:t>
            </a:r>
            <a:r>
              <a:rPr lang="zh-CN" altLang="en-US"/>
              <a:t>即</a:t>
            </a:r>
            <a:endParaRPr lang="zh-CN" altLang="en-US"/>
          </a:p>
          <a:p>
            <a:r>
              <a:rPr lang="zh-CN" altLang="en-US"/>
              <a:t>也就是说我们计算的而是</a:t>
            </a:r>
            <a:r>
              <a:rPr lang="en-US" altLang="zh-CN"/>
              <a:t>dw</a:t>
            </a:r>
            <a:r>
              <a:rPr lang="zh-CN" altLang="en-US"/>
              <a:t>和</a:t>
            </a:r>
            <a:r>
              <a:rPr lang="en-US" altLang="zh-CN"/>
              <a:t>db</a:t>
            </a:r>
            <a:r>
              <a:rPr lang="zh-CN" altLang="en-US"/>
              <a:t>的指数加权平均。然后我们使用这里的</a:t>
            </a:r>
            <a:r>
              <a:rPr lang="en-US" altLang="zh-CN"/>
              <a:t>Vdw</a:t>
            </a:r>
            <a:r>
              <a:rPr lang="zh-CN" altLang="en-US"/>
              <a:t>和</a:t>
            </a:r>
            <a:r>
              <a:rPr lang="en-US" altLang="zh-CN"/>
              <a:t>Vdb</a:t>
            </a:r>
            <a:r>
              <a:rPr lang="zh-CN" altLang="en-US"/>
              <a:t>来更新</a:t>
            </a:r>
            <a:endParaRPr lang="zh-CN" altLang="en-US"/>
          </a:p>
          <a:p>
            <a:r>
              <a:rPr lang="zh-CN" altLang="en-US"/>
              <a:t>我们模型的参数。即：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6280" y="2247900"/>
            <a:ext cx="5715635" cy="914400"/>
          </a:xfrm>
          <a:prstGeom prst="rect">
            <a:avLst/>
          </a:prstGeom>
        </p:spPr>
      </p:pic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651048" y="5708015"/>
          <a:ext cx="199263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2" imgW="1409700" imgH="457200" progId="Equation.KSEE3">
                  <p:embed/>
                </p:oleObj>
              </mc:Choice>
              <mc:Fallback>
                <p:oleObj name="" r:id="rId2" imgW="1409700" imgH="457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651048" y="5708015"/>
                        <a:ext cx="1992630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60825" y="6090603"/>
          <a:ext cx="1230630" cy="633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4" imgW="889000" imgH="457200" progId="Equation.KSEE3">
                  <p:embed/>
                </p:oleObj>
              </mc:Choice>
              <mc:Fallback>
                <p:oleObj name="" r:id="rId4" imgW="889000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60825" y="6090603"/>
                        <a:ext cx="1230630" cy="633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28600" y="172720"/>
            <a:ext cx="11697970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因为</a:t>
            </a:r>
            <a:r>
              <a:rPr lang="en-US" altLang="zh-CN"/>
              <a:t>Momentum</a:t>
            </a:r>
            <a:r>
              <a:rPr lang="zh-CN" altLang="en-US"/>
              <a:t>算法使用梯度的指数加权平均，因此，可以一定幅度上减缓梯度的上下（即在纵轴上面）摆动。</a:t>
            </a:r>
            <a:endParaRPr lang="zh-CN" altLang="en-US"/>
          </a:p>
          <a:p>
            <a:r>
              <a:rPr lang="zh-CN" altLang="en-US"/>
              <a:t>从而使横轴方向的运动更快。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最终，算法运动路线可能就像下图红线所示：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具体的计算公式如下：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这里我们有两个超参数，</a:t>
            </a:r>
            <a:r>
              <a:rPr lang="en-US" altLang="zh-CN"/>
              <a:t>a</a:t>
            </a:r>
            <a:r>
              <a:rPr lang="zh-CN" altLang="en-US"/>
              <a:t>和</a:t>
            </a:r>
            <a:r>
              <a:rPr lang="en-US" altLang="zh-CN"/>
              <a:t>α</a:t>
            </a:r>
            <a:r>
              <a:rPr lang="zh-CN" altLang="en-US"/>
              <a:t>，其中</a:t>
            </a:r>
            <a:r>
              <a:rPr lang="en-US" altLang="zh-CN"/>
              <a:t>α</a:t>
            </a:r>
            <a:r>
              <a:rPr lang="zh-CN" altLang="en-US"/>
              <a:t>是我们的学习率，</a:t>
            </a:r>
            <a:r>
              <a:rPr lang="en-US" altLang="zh-CN"/>
              <a:t>a</a:t>
            </a:r>
            <a:r>
              <a:rPr lang="zh-CN" altLang="en-US"/>
              <a:t>则是指数加权平均中的参数。</a:t>
            </a:r>
            <a:r>
              <a:rPr lang="en-US" altLang="zh-CN"/>
              <a:t>a</a:t>
            </a:r>
            <a:r>
              <a:rPr lang="zh-CN" altLang="en-US"/>
              <a:t>常用的值是</a:t>
            </a:r>
            <a:r>
              <a:rPr lang="en-US" altLang="zh-CN"/>
              <a:t>0.9</a:t>
            </a:r>
            <a:r>
              <a:rPr lang="zh-CN" altLang="en-US"/>
              <a:t>。也就是说会平均前</a:t>
            </a:r>
            <a:r>
              <a:rPr lang="en-US" altLang="zh-CN"/>
              <a:t>10</a:t>
            </a:r>
            <a:r>
              <a:rPr lang="zh-CN" altLang="en-US"/>
              <a:t>次迭代的梯度。事实证明，</a:t>
            </a:r>
            <a:r>
              <a:rPr lang="en-US" altLang="zh-CN"/>
              <a:t>0.9</a:t>
            </a:r>
            <a:r>
              <a:rPr lang="zh-CN" altLang="en-US"/>
              <a:t>是一个很棒的鲁棒数。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那么对于误差修正呢？我们是否要加入误差修正项？实际上人们不这么做。因为</a:t>
            </a:r>
            <a:r>
              <a:rPr lang="en-US" altLang="zh-CN"/>
              <a:t>10</a:t>
            </a:r>
            <a:r>
              <a:rPr lang="zh-CN" altLang="en-US"/>
              <a:t>次迭代后移动平均已经过了初始阶段。不再是一个具有偏差的预测。因此这里的</a:t>
            </a:r>
            <a:r>
              <a:rPr lang="en-US" altLang="zh-CN"/>
              <a:t>Vdw</a:t>
            </a:r>
            <a:r>
              <a:rPr lang="zh-CN" altLang="en-US"/>
              <a:t>的初始值是</a:t>
            </a:r>
            <a:r>
              <a:rPr lang="en-US" altLang="zh-CN"/>
              <a:t>0.</a:t>
            </a:r>
            <a:r>
              <a:rPr lang="zh-CN" altLang="en-US"/>
              <a:t>要注意，这里的</a:t>
            </a:r>
            <a:r>
              <a:rPr lang="en-US" altLang="zh-CN"/>
              <a:t>Vdw</a:t>
            </a:r>
            <a:r>
              <a:rPr lang="zh-CN" altLang="en-US"/>
              <a:t>和</a:t>
            </a:r>
            <a:r>
              <a:rPr lang="en-US" altLang="zh-CN"/>
              <a:t>dw</a:t>
            </a:r>
            <a:r>
              <a:rPr lang="zh-CN" altLang="en-US"/>
              <a:t>是有相同维数的零矩阵。</a:t>
            </a:r>
            <a:endParaRPr lang="zh-CN" altLang="en-US"/>
          </a:p>
          <a:p>
            <a:r>
              <a:rPr lang="zh-CN" altLang="en-US"/>
              <a:t>同理，</a:t>
            </a:r>
            <a:r>
              <a:rPr lang="en-US" altLang="zh-CN"/>
              <a:t>Vdb</a:t>
            </a:r>
            <a:r>
              <a:rPr lang="zh-CN" altLang="en-US"/>
              <a:t>情况和一样。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09210" y="1027430"/>
            <a:ext cx="7027545" cy="1096645"/>
          </a:xfrm>
          <a:prstGeom prst="rect">
            <a:avLst/>
          </a:prstGeom>
        </p:spPr>
      </p:pic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89810" y="2124075"/>
          <a:ext cx="3302000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2" imgW="2819400" imgH="1130300" progId="Equation.KSEE3">
                  <p:embed/>
                </p:oleObj>
              </mc:Choice>
              <mc:Fallback>
                <p:oleObj name="" r:id="rId2" imgW="2819400" imgH="11303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89810" y="2124075"/>
                        <a:ext cx="3302000" cy="1323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826</Words>
  <Application>WPS 演示</Application>
  <PresentationFormat>宽屏</PresentationFormat>
  <Paragraphs>42</Paragraphs>
  <Slides>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Equation.KSEE3</vt:lpstr>
      <vt:lpstr>Equation.KSEE3</vt:lpstr>
      <vt:lpstr>Equation.KSEE3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mengfei</dc:creator>
  <cp:lastModifiedBy>梦飞1414673692</cp:lastModifiedBy>
  <cp:revision>61</cp:revision>
  <dcterms:created xsi:type="dcterms:W3CDTF">2018-01-20T11:41:17Z</dcterms:created>
  <dcterms:modified xsi:type="dcterms:W3CDTF">2018-01-20T12:46:24Z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