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5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5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42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1495" y="311785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人工智能中使用的激活函数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1495" y="894080"/>
            <a:ext cx="104692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tanh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ReLU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4.leaky ReLU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31495" y="3381375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人工智能中使用的激活函数导数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1495" y="4163695"/>
            <a:ext cx="104692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tanh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ReLU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4.leaky ReLU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91940" y="865505"/>
          <a:ext cx="3760470" cy="512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527300" imgH="4191000" progId="Equation.KSEE3">
                  <p:embed/>
                </p:oleObj>
              </mc:Choice>
              <mc:Fallback>
                <p:oleObj name="" r:id="rId1" imgW="2527300" imgH="419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91940" y="865505"/>
                        <a:ext cx="3760470" cy="512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3420" y="981075"/>
          <a:ext cx="128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82700" imgH="457200" progId="Equation.KSEE3">
                  <p:embed/>
                </p:oleObj>
              </mc:Choice>
              <mc:Fallback>
                <p:oleObj name="" r:id="rId1" imgW="1282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3420" y="981075"/>
                        <a:ext cx="1282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25360" y="1108075"/>
          <a:ext cx="267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2679700" imgH="203200" progId="Equation.KSEE3">
                  <p:embed/>
                </p:oleObj>
              </mc:Choice>
              <mc:Fallback>
                <p:oleObj name="" r:id="rId3" imgW="26797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5360" y="1108075"/>
                        <a:ext cx="267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980" y="2556510"/>
            <a:ext cx="3272155" cy="2418080"/>
          </a:xfrm>
          <a:prstGeom prst="rect">
            <a:avLst/>
          </a:prstGeom>
        </p:spPr>
      </p:pic>
      <p:pic>
        <p:nvPicPr>
          <p:cNvPr id="3" name="图片 2" descr="2017-12-24_1705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105" y="5727065"/>
            <a:ext cx="2796540" cy="563880"/>
          </a:xfrm>
          <a:prstGeom prst="rect">
            <a:avLst/>
          </a:prstGeom>
        </p:spPr>
      </p:pic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785" y="2460625"/>
            <a:ext cx="3597275" cy="2658745"/>
          </a:xfrm>
          <a:prstGeom prst="rect">
            <a:avLst/>
          </a:prstGeom>
        </p:spPr>
      </p:pic>
      <p:pic>
        <p:nvPicPr>
          <p:cNvPr id="10" name="图片 9" descr="2017-12-24_1705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7785" y="5727065"/>
            <a:ext cx="368871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tanh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3270" y="955675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43000" imgH="508000" progId="Equation.KSEE3">
                  <p:embed/>
                </p:oleObj>
              </mc:Choice>
              <mc:Fallback>
                <p:oleObj name="" r:id="rId1" imgW="11430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3270" y="955675"/>
                        <a:ext cx="1143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6710" y="1095375"/>
          <a:ext cx="139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397000" imgH="228600" progId="Equation.KSEE3">
                  <p:embed/>
                </p:oleObj>
              </mc:Choice>
              <mc:Fallback>
                <p:oleObj name="" r:id="rId3" imgW="13970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6710" y="1095375"/>
                        <a:ext cx="1397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696585"/>
            <a:ext cx="2179320" cy="5638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765" y="5696585"/>
            <a:ext cx="2964180" cy="579120"/>
          </a:xfrm>
          <a:prstGeom prst="rect">
            <a:avLst/>
          </a:prstGeom>
        </p:spPr>
      </p:pic>
      <p:pic>
        <p:nvPicPr>
          <p:cNvPr id="19" name="图片 18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365" y="2493010"/>
            <a:ext cx="3302000" cy="2440305"/>
          </a:xfrm>
          <a:prstGeom prst="rect">
            <a:avLst/>
          </a:prstGeom>
        </p:spPr>
      </p:pic>
      <p:pic>
        <p:nvPicPr>
          <p:cNvPr id="20" name="图片 19" descr="Figure_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6070" y="2396490"/>
            <a:ext cx="3805555" cy="2813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ReLU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4688" y="1108075"/>
          <a:ext cx="132016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20165" imgH="203200" progId="Equation.KSEE3">
                  <p:embed/>
                </p:oleObj>
              </mc:Choice>
              <mc:Fallback>
                <p:oleObj name="" r:id="rId1" imgW="1320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4688" y="1108075"/>
                        <a:ext cx="132016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7810" y="98171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295400" imgH="457200" progId="Equation.KSEE3">
                  <p:embed/>
                </p:oleObj>
              </mc:Choice>
              <mc:Fallback>
                <p:oleObj name="" r:id="rId3" imgW="12954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7810" y="981710"/>
                        <a:ext cx="1295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" y="2449830"/>
            <a:ext cx="3561080" cy="2632075"/>
          </a:xfrm>
          <a:prstGeom prst="rect">
            <a:avLst/>
          </a:prstGeom>
        </p:spPr>
      </p:pic>
      <p:pic>
        <p:nvPicPr>
          <p:cNvPr id="3" name="图片 2" descr="Figure_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845" y="2486660"/>
            <a:ext cx="3511550" cy="2595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910" y="5659120"/>
            <a:ext cx="3093720" cy="53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6845" y="5659120"/>
            <a:ext cx="31699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1340" y="321310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二分分类的损失函数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4365" y="927100"/>
          <a:ext cx="518604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336800" imgH="203200" progId="Equation.KSEE3">
                  <p:embed/>
                </p:oleObj>
              </mc:Choice>
              <mc:Fallback>
                <p:oleObj name="" r:id="rId1" imgW="23368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4365" y="927100"/>
                        <a:ext cx="518604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34365" y="1585595"/>
            <a:ext cx="233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因此有：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25220" y="218313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 = 1</a:t>
            </a:r>
            <a:r>
              <a:rPr lang="zh-CN" altLang="en-US"/>
              <a:t>时：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25220" y="2790190"/>
            <a:ext cx="113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 = 0</a:t>
            </a:r>
            <a:r>
              <a:rPr lang="zh-CN" altLang="en-US"/>
              <a:t>时：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0460" y="2183130"/>
          <a:ext cx="222567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002665" imgH="203200" progId="Equation.KSEE3">
                  <p:embed/>
                </p:oleObj>
              </mc:Choice>
              <mc:Fallback>
                <p:oleObj name="" r:id="rId3" imgW="10026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0460" y="2183130"/>
                        <a:ext cx="222567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0143" y="2790190"/>
          <a:ext cx="2875280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295400" imgH="203200" progId="Equation.KSEE3">
                  <p:embed/>
                </p:oleObj>
              </mc:Choice>
              <mc:Fallback>
                <p:oleObj name="" r:id="rId5" imgW="12954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0143" y="2790190"/>
                        <a:ext cx="2875280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34365" y="3617595"/>
            <a:ext cx="263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函数图像如下图所示：</a:t>
            </a:r>
            <a:endParaRPr lang="zh-CN" altLang="en-US"/>
          </a:p>
        </p:txBody>
      </p:sp>
      <p:pic>
        <p:nvPicPr>
          <p:cNvPr id="12" name="图片 11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65" y="3985895"/>
            <a:ext cx="3512185" cy="2595880"/>
          </a:xfrm>
          <a:prstGeom prst="rect">
            <a:avLst/>
          </a:prstGeom>
        </p:spPr>
      </p:pic>
      <p:pic>
        <p:nvPicPr>
          <p:cNvPr id="13" name="图片 12" descr="Figure_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5450" y="4077335"/>
            <a:ext cx="3482975" cy="25742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172325" y="1217295"/>
            <a:ext cx="3536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因此，可以看到，要想让损失函数的值最小，必须让预测值      尽可能的相同。这也是损失函数存在的意义</a:t>
            </a:r>
            <a:endParaRPr lang="en-US" altLang="zh-CN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46970" y="1544955"/>
          <a:ext cx="21145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127000" imgH="190500" progId="Equation.KSEE3">
                  <p:embed/>
                </p:oleObj>
              </mc:Choice>
              <mc:Fallback>
                <p:oleObj name="" r:id="rId9" imgW="127000" imgH="190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46970" y="1544955"/>
                        <a:ext cx="21145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210820"/>
          <a:ext cx="7345680" cy="95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587750" imgH="467995" progId="Equation.KSEE3">
                  <p:embed/>
                </p:oleObj>
              </mc:Choice>
              <mc:Fallback>
                <p:oleObj name="" r:id="rId1" imgW="3587750" imgH="46799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6780" y="210820"/>
                        <a:ext cx="7345680" cy="95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1873885"/>
          <a:ext cx="6861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086100" imgH="228600" progId="Equation.KSEE3">
                  <p:embed/>
                </p:oleObj>
              </mc:Choice>
              <mc:Fallback>
                <p:oleObj name="" r:id="rId3" imgW="3086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780" y="1873885"/>
                        <a:ext cx="686117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2381885"/>
          <a:ext cx="2244725" cy="117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850900" imgH="444500" progId="Equation.KSEE3">
                  <p:embed/>
                </p:oleObj>
              </mc:Choice>
              <mc:Fallback>
                <p:oleObj name="" r:id="rId5" imgW="850900" imgH="4445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6780" y="2381885"/>
                        <a:ext cx="2244725" cy="1172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17525" y="1319530"/>
            <a:ext cx="284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权重初始化使用的公式：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463" y="5475288"/>
          <a:ext cx="6821805" cy="99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2781300" imgH="405765" progId="Equation.KSEE3">
                  <p:embed/>
                </p:oleObj>
              </mc:Choice>
              <mc:Fallback>
                <p:oleObj name="" r:id="rId7" imgW="27813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6463" y="5475288"/>
                        <a:ext cx="6821805" cy="995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17525" y="3740150"/>
            <a:ext cx="284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导数定义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4317683"/>
          <a:ext cx="4141470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1688465" imgH="393700" progId="Equation.KSEE3">
                  <p:embed/>
                </p:oleObj>
              </mc:Choice>
              <mc:Fallback>
                <p:oleObj name="" r:id="rId9" imgW="1688465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6780" y="4317683"/>
                        <a:ext cx="4141470" cy="96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1" imgW="914400" imgH="215900" progId="Equation.KSEE3">
                  <p:embed/>
                </p:oleObj>
              </mc:Choice>
              <mc:Fallback>
                <p:oleObj name="" r:id="rId1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470" y="297815"/>
          <a:ext cx="71278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311400" imgH="228600" progId="Equation.KSEE3">
                  <p:embed/>
                </p:oleObj>
              </mc:Choice>
              <mc:Fallback>
                <p:oleObj name="" r:id="rId1" imgW="2311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470" y="297815"/>
                        <a:ext cx="712787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153" y="1201420"/>
          <a:ext cx="904748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933700" imgH="228600" progId="Equation.KSEE3">
                  <p:embed/>
                </p:oleObj>
              </mc:Choice>
              <mc:Fallback>
                <p:oleObj name="" r:id="rId3" imgW="29337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153" y="1201420"/>
                        <a:ext cx="9047480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710" y="2241550"/>
          <a:ext cx="7531735" cy="134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3403600" imgH="609600" progId="Equation.KSEE3">
                  <p:embed/>
                </p:oleObj>
              </mc:Choice>
              <mc:Fallback>
                <p:oleObj name="" r:id="rId5" imgW="3403600" imgH="609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710" y="2241550"/>
                        <a:ext cx="7531735" cy="1348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710" y="3935095"/>
          <a:ext cx="7915275" cy="166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2234565" imgH="469900" progId="Equation.KSEE3">
                  <p:embed/>
                </p:oleObj>
              </mc:Choice>
              <mc:Fallback>
                <p:oleObj name="" r:id="rId7" imgW="2234565" imgH="469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10" y="3935095"/>
                        <a:ext cx="7915275" cy="166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5" y="294005"/>
          <a:ext cx="142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22400" imgH="482600" progId="Equation.KSEE3">
                  <p:embed/>
                </p:oleObj>
              </mc:Choice>
              <mc:Fallback>
                <p:oleObj name="" r:id="rId1" imgW="1422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545" y="294005"/>
                        <a:ext cx="1422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5" y="1080770"/>
          <a:ext cx="2679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679700" imgH="990600" progId="Equation.KSEE3">
                  <p:embed/>
                </p:oleObj>
              </mc:Choice>
              <mc:Fallback>
                <p:oleObj name="" r:id="rId3" imgW="2679700" imgH="990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545" y="1080770"/>
                        <a:ext cx="26797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6" y="2272665"/>
          <a:ext cx="1447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447800" imgH="1625600" progId="Equation.KSEE3">
                  <p:embed/>
                </p:oleObj>
              </mc:Choice>
              <mc:Fallback>
                <p:oleObj name="" r:id="rId7" imgW="1447800" imgH="1625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546" y="2272665"/>
                        <a:ext cx="14478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21263" y="294005"/>
          <a:ext cx="12312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231265" imgH="228600" progId="Equation.KSEE3">
                  <p:embed/>
                </p:oleObj>
              </mc:Choice>
              <mc:Fallback>
                <p:oleObj name="" r:id="rId9" imgW="12312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1263" y="294005"/>
                        <a:ext cx="12312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0720" y="1080770"/>
          <a:ext cx="726186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4762500" imgH="1688465" progId="Equation.KSEE3">
                  <p:embed/>
                </p:oleObj>
              </mc:Choice>
              <mc:Fallback>
                <p:oleObj name="" r:id="rId11" imgW="4762500" imgH="16884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0720" y="1080770"/>
                        <a:ext cx="7261860" cy="257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5775" y="4458970"/>
          <a:ext cx="1036447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4864100" imgH="241300" progId="Equation.KSEE3">
                  <p:embed/>
                </p:oleObj>
              </mc:Choice>
              <mc:Fallback>
                <p:oleObj name="" r:id="rId13" imgW="4864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5775" y="4458970"/>
                        <a:ext cx="1036447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3268" y="3314700"/>
          <a:ext cx="5454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5" imgW="545465" imgH="228600" progId="Equation.KSEE3">
                  <p:embed/>
                </p:oleObj>
              </mc:Choice>
              <mc:Fallback>
                <p:oleObj name="" r:id="rId15" imgW="545465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23268" y="3314700"/>
                        <a:ext cx="5454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6095" y="247650"/>
          <a:ext cx="1865630" cy="140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143000" imgH="862965" progId="Equation.KSEE3">
                  <p:embed/>
                </p:oleObj>
              </mc:Choice>
              <mc:Fallback>
                <p:oleObj name="" r:id="rId1" imgW="1143000" imgH="8629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6095" y="247650"/>
                        <a:ext cx="1865630" cy="140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935" y="2273300"/>
          <a:ext cx="1319530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647700" imgH="228600" progId="Equation.KSEE3">
                  <p:embed/>
                </p:oleObj>
              </mc:Choice>
              <mc:Fallback>
                <p:oleObj name="" r:id="rId3" imgW="6477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935" y="2273300"/>
                        <a:ext cx="1319530" cy="465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0825" y="6090603"/>
          <a:ext cx="1230630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889000" imgH="457200" progId="Equation.KSEE3">
                  <p:embed/>
                </p:oleObj>
              </mc:Choice>
              <mc:Fallback>
                <p:oleObj name="" r:id="rId5" imgW="889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6090603"/>
                        <a:ext cx="1230630" cy="63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51048" y="5708015"/>
          <a:ext cx="199263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7" imgW="1409700" imgH="457200" progId="Equation.KSEE3">
                  <p:embed/>
                </p:oleObj>
              </mc:Choice>
              <mc:Fallback>
                <p:oleObj name="" r:id="rId7" imgW="14097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51048" y="5708015"/>
                        <a:ext cx="199263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5140" y="289560"/>
          <a:ext cx="33020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2819400" imgH="1130300" progId="Equation.KSEE3">
                  <p:embed/>
                </p:oleObj>
              </mc:Choice>
              <mc:Fallback>
                <p:oleObj name="" r:id="rId9" imgW="2819400" imgH="1130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25140" y="289560"/>
                        <a:ext cx="3302000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0715" y="820420"/>
          <a:ext cx="3667125" cy="337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2044700" imgH="1879600" progId="Equation.KSEE3">
                  <p:embed/>
                </p:oleObj>
              </mc:Choice>
              <mc:Fallback>
                <p:oleObj name="" r:id="rId11" imgW="2044700" imgH="187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90715" y="820420"/>
                        <a:ext cx="3667125" cy="337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演示</Application>
  <PresentationFormat>宽屏</PresentationFormat>
  <Paragraphs>78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10</vt:i4>
      </vt:variant>
    </vt:vector>
  </HeadingPairs>
  <TitlesOfParts>
    <vt:vector size="5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梦飞1414673692</cp:lastModifiedBy>
  <cp:revision>108</cp:revision>
  <dcterms:created xsi:type="dcterms:W3CDTF">2015-05-05T08:02:00Z</dcterms:created>
  <dcterms:modified xsi:type="dcterms:W3CDTF">2018-01-20T14:50:10Z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