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14"/>
  </p:notesMasterIdLst>
  <p:sldIdLst>
    <p:sldId id="287" r:id="rId3"/>
    <p:sldId id="257" r:id="rId4"/>
    <p:sldId id="271" r:id="rId5"/>
    <p:sldId id="288" r:id="rId6"/>
    <p:sldId id="292" r:id="rId7"/>
    <p:sldId id="289" r:id="rId8"/>
    <p:sldId id="268" r:id="rId9"/>
    <p:sldId id="290" r:id="rId10"/>
    <p:sldId id="279" r:id="rId11"/>
    <p:sldId id="260" r:id="rId12"/>
    <p:sldId id="280" r:id="rId13"/>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0000"/>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12" autoAdjust="0"/>
    <p:restoredTop sz="93631"/>
  </p:normalViewPr>
  <p:slideViewPr>
    <p:cSldViewPr snapToGrid="0" snapToObjects="1">
      <p:cViewPr varScale="1">
        <p:scale>
          <a:sx n="58" d="100"/>
          <a:sy n="58" d="100"/>
        </p:scale>
        <p:origin x="102" y="36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2019/5/20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fficeplus.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8" name="直角三角形 7"/>
          <p:cNvSpPr/>
          <p:nvPr userDrawn="1"/>
        </p:nvSpPr>
        <p:spPr>
          <a:xfrm rot="5400000">
            <a:off x="1657349" y="-1657351"/>
            <a:ext cx="1155700" cy="4470402"/>
          </a:xfrm>
          <a:prstGeom prst="rtTriangle">
            <a:avLst/>
          </a:pr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直角三角形 6"/>
          <p:cNvSpPr/>
          <p:nvPr userDrawn="1"/>
        </p:nvSpPr>
        <p:spPr>
          <a:xfrm rot="16200000">
            <a:off x="7480300" y="2146300"/>
            <a:ext cx="6451600" cy="2971800"/>
          </a:xfrm>
          <a:prstGeom prst="rtTriangle">
            <a:avLst/>
          </a:prstGeom>
          <a:solidFill>
            <a:schemeClr val="accent3"/>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直角三角形 4"/>
          <p:cNvSpPr/>
          <p:nvPr userDrawn="1"/>
        </p:nvSpPr>
        <p:spPr>
          <a:xfrm rot="5400000">
            <a:off x="0" y="0"/>
            <a:ext cx="1752600" cy="17526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直角三角形 5"/>
          <p:cNvSpPr/>
          <p:nvPr userDrawn="1"/>
        </p:nvSpPr>
        <p:spPr>
          <a:xfrm rot="16200000">
            <a:off x="8165252" y="2831252"/>
            <a:ext cx="3695700" cy="4357796"/>
          </a:xfrm>
          <a:prstGeom prst="rtTriangle">
            <a:avLst/>
          </a:prstGeom>
          <a:solidFill>
            <a:schemeClr val="accent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直角三角形 8"/>
          <p:cNvSpPr/>
          <p:nvPr userDrawn="1"/>
        </p:nvSpPr>
        <p:spPr>
          <a:xfrm>
            <a:off x="0" y="4305300"/>
            <a:ext cx="1625600" cy="25527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占位符 5"/>
          <p:cNvSpPr>
            <a:spLocks noGrp="1"/>
          </p:cNvSpPr>
          <p:nvPr>
            <p:ph type="body" sz="quarter" idx="10"/>
          </p:nvPr>
        </p:nvSpPr>
        <p:spPr>
          <a:xfrm>
            <a:off x="1307569" y="1452563"/>
            <a:ext cx="5109845" cy="834708"/>
          </a:xfrm>
          <a:prstGeom prst="rect">
            <a:avLst/>
          </a:prstGeom>
        </p:spPr>
        <p:txBody>
          <a:bodyPr anchor="ctr"/>
          <a:lstStyle>
            <a:lvl1pPr marL="0" indent="0">
              <a:buNone/>
              <a:defRPr sz="4800" b="1">
                <a:solidFill>
                  <a:schemeClr val="accent2">
                    <a:lumMod val="75000"/>
                  </a:schemeClr>
                </a:solidFill>
              </a:defRPr>
            </a:lvl1pPr>
          </a:lstStyle>
          <a:p>
            <a:pPr lvl="0"/>
            <a:endParaRPr kumimoji="1" lang="zh-CN" altLang="en-US" dirty="0"/>
          </a:p>
        </p:txBody>
      </p:sp>
      <p:sp>
        <p:nvSpPr>
          <p:cNvPr id="11" name="文本占位符 5"/>
          <p:cNvSpPr>
            <a:spLocks noGrp="1"/>
          </p:cNvSpPr>
          <p:nvPr>
            <p:ph type="body" sz="quarter" idx="11"/>
          </p:nvPr>
        </p:nvSpPr>
        <p:spPr>
          <a:xfrm>
            <a:off x="1307569" y="2287271"/>
            <a:ext cx="7098666" cy="1215006"/>
          </a:xfrm>
          <a:prstGeom prst="rect">
            <a:avLst/>
          </a:prstGeom>
          <a:solidFill>
            <a:schemeClr val="accent2">
              <a:lumMod val="90000"/>
            </a:schemeClr>
          </a:solidFill>
        </p:spPr>
        <p:txBody>
          <a:bodyPr anchor="ctr"/>
          <a:lstStyle>
            <a:lvl1pPr marL="0" indent="0">
              <a:buNone/>
              <a:defRPr sz="6600" b="1">
                <a:solidFill>
                  <a:schemeClr val="bg1"/>
                </a:solidFill>
              </a:defRPr>
            </a:lvl1pPr>
          </a:lstStyle>
          <a:p>
            <a:pPr lvl="0"/>
            <a:endParaRPr kumimoji="1" lang="zh-CN" altLang="en-US" dirty="0"/>
          </a:p>
        </p:txBody>
      </p:sp>
      <p:sp>
        <p:nvSpPr>
          <p:cNvPr id="12" name="文本占位符 5"/>
          <p:cNvSpPr>
            <a:spLocks noGrp="1"/>
          </p:cNvSpPr>
          <p:nvPr>
            <p:ph type="body" sz="quarter" idx="12"/>
          </p:nvPr>
        </p:nvSpPr>
        <p:spPr>
          <a:xfrm>
            <a:off x="1307568" y="3502276"/>
            <a:ext cx="7098667" cy="579503"/>
          </a:xfrm>
          <a:prstGeom prst="rect">
            <a:avLst/>
          </a:prstGeom>
        </p:spPr>
        <p:txBody>
          <a:bodyPr anchor="ctr"/>
          <a:lstStyle>
            <a:lvl1pPr marL="0" indent="0">
              <a:buNone/>
              <a:defRPr sz="2800" b="1">
                <a:solidFill>
                  <a:schemeClr val="accent2">
                    <a:lumMod val="75000"/>
                  </a:schemeClr>
                </a:solidFill>
              </a:defRPr>
            </a:lvl1pPr>
          </a:lstStyle>
          <a:p>
            <a:pPr lvl="0"/>
            <a:endParaRPr kumimoji="1" lang="zh-CN" altLang="en-US" dirty="0"/>
          </a:p>
        </p:txBody>
      </p:sp>
      <p:sp>
        <p:nvSpPr>
          <p:cNvPr id="13" name="文本占位符 5"/>
          <p:cNvSpPr>
            <a:spLocks noGrp="1"/>
          </p:cNvSpPr>
          <p:nvPr>
            <p:ph type="body" sz="quarter" idx="13"/>
          </p:nvPr>
        </p:nvSpPr>
        <p:spPr>
          <a:xfrm>
            <a:off x="1307569" y="4158672"/>
            <a:ext cx="5109845" cy="1511877"/>
          </a:xfrm>
          <a:prstGeom prst="rect">
            <a:avLst/>
          </a:prstGeom>
        </p:spPr>
        <p:txBody>
          <a:bodyPr anchor="t"/>
          <a:lstStyle>
            <a:lvl1pPr marL="285750" indent="-285750">
              <a:buFont typeface="Arial" charset="0"/>
              <a:buChar char="•"/>
              <a:defRPr sz="1400" b="1">
                <a:solidFill>
                  <a:schemeClr val="tx1">
                    <a:lumMod val="75000"/>
                    <a:lumOff val="25000"/>
                  </a:schemeClr>
                </a:solidFill>
              </a:defRPr>
            </a:lvl1pPr>
          </a:lstStyle>
          <a:p>
            <a:pPr lvl="0"/>
            <a:endParaRPr kumimoji="1" lang="zh-CN" altLang="en-US" dirty="0"/>
          </a:p>
        </p:txBody>
      </p:sp>
    </p:spTree>
    <p:extLst>
      <p:ext uri="{BB962C8B-B14F-4D97-AF65-F5344CB8AC3E}">
        <p14:creationId xmlns:p14="http://schemas.microsoft.com/office/powerpoint/2010/main" val="1620699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5"/>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608340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_6">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6"/>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65120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1">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55465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2">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63568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3">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58747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4">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4"/>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4470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5"/>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37335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6"/>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540846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663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7"/>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AFF74D7A-BA0C-4D44-A7B8-0B8FD0EAF119}" type="slidenum">
              <a:rPr lang="zh-CN" altLang="en-US" smtClean="0">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036383145"/>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9134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2016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3001814"/>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3105154"/>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9" name="文本占位符 5"/>
          <p:cNvSpPr>
            <a:spLocks noGrp="1"/>
          </p:cNvSpPr>
          <p:nvPr>
            <p:ph type="body" sz="quarter" idx="16" hasCustomPrompt="1"/>
          </p:nvPr>
        </p:nvSpPr>
        <p:spPr>
          <a:xfrm>
            <a:off x="7077075" y="409020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30" name="文本占位符 5"/>
          <p:cNvSpPr>
            <a:spLocks noGrp="1"/>
          </p:cNvSpPr>
          <p:nvPr>
            <p:ph type="body" sz="quarter" idx="17"/>
          </p:nvPr>
        </p:nvSpPr>
        <p:spPr>
          <a:xfrm>
            <a:off x="7912100" y="4187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772159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418746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5" name="图片 4">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34173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2341414"/>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2444754"/>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9" name="文本占位符 5"/>
          <p:cNvSpPr>
            <a:spLocks noGrp="1"/>
          </p:cNvSpPr>
          <p:nvPr>
            <p:ph type="body" sz="quarter" idx="16" hasCustomPrompt="1"/>
          </p:nvPr>
        </p:nvSpPr>
        <p:spPr>
          <a:xfrm>
            <a:off x="7077075" y="342980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30" name="文本占位符 5"/>
          <p:cNvSpPr>
            <a:spLocks noGrp="1"/>
          </p:cNvSpPr>
          <p:nvPr>
            <p:ph type="body" sz="quarter" idx="17"/>
          </p:nvPr>
        </p:nvSpPr>
        <p:spPr>
          <a:xfrm>
            <a:off x="7912100" y="3527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3" name="文本占位符 5"/>
          <p:cNvSpPr>
            <a:spLocks noGrp="1"/>
          </p:cNvSpPr>
          <p:nvPr>
            <p:ph type="body" sz="quarter" idx="18" hasCustomPrompt="1"/>
          </p:nvPr>
        </p:nvSpPr>
        <p:spPr>
          <a:xfrm>
            <a:off x="7077075" y="4621538"/>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4" name="文本占位符 5"/>
          <p:cNvSpPr>
            <a:spLocks noGrp="1"/>
          </p:cNvSpPr>
          <p:nvPr>
            <p:ph type="body" sz="quarter" idx="19"/>
          </p:nvPr>
        </p:nvSpPr>
        <p:spPr>
          <a:xfrm>
            <a:off x="7912100" y="4719091"/>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839425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208709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219043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5" name="文本占位符 5"/>
          <p:cNvSpPr>
            <a:spLocks noGrp="1"/>
          </p:cNvSpPr>
          <p:nvPr>
            <p:ph type="body" sz="quarter" idx="16" hasCustomPrompt="1"/>
          </p:nvPr>
        </p:nvSpPr>
        <p:spPr>
          <a:xfrm>
            <a:off x="7077075" y="284385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6" name="文本占位符 5"/>
          <p:cNvSpPr>
            <a:spLocks noGrp="1"/>
          </p:cNvSpPr>
          <p:nvPr>
            <p:ph type="body" sz="quarter" idx="17"/>
          </p:nvPr>
        </p:nvSpPr>
        <p:spPr>
          <a:xfrm>
            <a:off x="7912100" y="294719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7" name="文本占位符 5"/>
          <p:cNvSpPr>
            <a:spLocks noGrp="1"/>
          </p:cNvSpPr>
          <p:nvPr>
            <p:ph type="body" sz="quarter" idx="18" hasCustomPrompt="1"/>
          </p:nvPr>
        </p:nvSpPr>
        <p:spPr>
          <a:xfrm>
            <a:off x="7077075" y="367792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8" name="文本占位符 5"/>
          <p:cNvSpPr>
            <a:spLocks noGrp="1"/>
          </p:cNvSpPr>
          <p:nvPr>
            <p:ph type="body" sz="quarter" idx="19"/>
          </p:nvPr>
        </p:nvSpPr>
        <p:spPr>
          <a:xfrm>
            <a:off x="7912100" y="378126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9" name="文本占位符 5"/>
          <p:cNvSpPr>
            <a:spLocks noGrp="1"/>
          </p:cNvSpPr>
          <p:nvPr>
            <p:ph type="body" sz="quarter" idx="20" hasCustomPrompt="1"/>
          </p:nvPr>
        </p:nvSpPr>
        <p:spPr>
          <a:xfrm>
            <a:off x="7077075" y="4512003"/>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0" name="文本占位符 5"/>
          <p:cNvSpPr>
            <a:spLocks noGrp="1"/>
          </p:cNvSpPr>
          <p:nvPr>
            <p:ph type="body" sz="quarter" idx="21"/>
          </p:nvPr>
        </p:nvSpPr>
        <p:spPr>
          <a:xfrm>
            <a:off x="7912100" y="4615343"/>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805251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1514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1254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198549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208883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5" name="文本占位符 5"/>
          <p:cNvSpPr>
            <a:spLocks noGrp="1"/>
          </p:cNvSpPr>
          <p:nvPr>
            <p:ph type="body" sz="quarter" idx="16" hasCustomPrompt="1"/>
          </p:nvPr>
        </p:nvSpPr>
        <p:spPr>
          <a:xfrm>
            <a:off x="7077075" y="274225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6" name="文本占位符 5"/>
          <p:cNvSpPr>
            <a:spLocks noGrp="1"/>
          </p:cNvSpPr>
          <p:nvPr>
            <p:ph type="body" sz="quarter" idx="17"/>
          </p:nvPr>
        </p:nvSpPr>
        <p:spPr>
          <a:xfrm>
            <a:off x="7912100" y="284559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7" name="文本占位符 5"/>
          <p:cNvSpPr>
            <a:spLocks noGrp="1"/>
          </p:cNvSpPr>
          <p:nvPr>
            <p:ph type="body" sz="quarter" idx="18" hasCustomPrompt="1"/>
          </p:nvPr>
        </p:nvSpPr>
        <p:spPr>
          <a:xfrm>
            <a:off x="7077075" y="357632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8" name="文本占位符 5"/>
          <p:cNvSpPr>
            <a:spLocks noGrp="1"/>
          </p:cNvSpPr>
          <p:nvPr>
            <p:ph type="body" sz="quarter" idx="19"/>
          </p:nvPr>
        </p:nvSpPr>
        <p:spPr>
          <a:xfrm>
            <a:off x="7912100" y="367966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9" name="文本占位符 5"/>
          <p:cNvSpPr>
            <a:spLocks noGrp="1"/>
          </p:cNvSpPr>
          <p:nvPr>
            <p:ph type="body" sz="quarter" idx="20" hasCustomPrompt="1"/>
          </p:nvPr>
        </p:nvSpPr>
        <p:spPr>
          <a:xfrm>
            <a:off x="7077075" y="4410403"/>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0" name="文本占位符 5"/>
          <p:cNvSpPr>
            <a:spLocks noGrp="1"/>
          </p:cNvSpPr>
          <p:nvPr>
            <p:ph type="body" sz="quarter" idx="21"/>
          </p:nvPr>
        </p:nvSpPr>
        <p:spPr>
          <a:xfrm>
            <a:off x="7912100" y="4513743"/>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1" name="文本占位符 5"/>
          <p:cNvSpPr>
            <a:spLocks noGrp="1"/>
          </p:cNvSpPr>
          <p:nvPr>
            <p:ph type="body" sz="quarter" idx="22" hasCustomPrompt="1"/>
          </p:nvPr>
        </p:nvSpPr>
        <p:spPr>
          <a:xfrm>
            <a:off x="7077075" y="5244479"/>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2" name="文本占位符 5"/>
          <p:cNvSpPr>
            <a:spLocks noGrp="1"/>
          </p:cNvSpPr>
          <p:nvPr>
            <p:ph type="body" sz="quarter" idx="23"/>
          </p:nvPr>
        </p:nvSpPr>
        <p:spPr>
          <a:xfrm>
            <a:off x="7912100" y="5347819"/>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9425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88637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36330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145151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4"/>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245036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86" r:id="rId1"/>
    <p:sldLayoutId id="2147483682" r:id="rId2"/>
    <p:sldLayoutId id="2147483687" r:id="rId3"/>
    <p:sldLayoutId id="2147483688" r:id="rId4"/>
    <p:sldLayoutId id="2147483689" r:id="rId5"/>
    <p:sldLayoutId id="2147483684" r:id="rId6"/>
    <p:sldLayoutId id="2147483690" r:id="rId7"/>
    <p:sldLayoutId id="2147483695" r:id="rId8"/>
    <p:sldLayoutId id="2147483696" r:id="rId9"/>
    <p:sldLayoutId id="2147483697" r:id="rId10"/>
    <p:sldLayoutId id="2147483698" r:id="rId11"/>
    <p:sldLayoutId id="2147483692" r:id="rId12"/>
    <p:sldLayoutId id="2147483699" r:id="rId13"/>
    <p:sldLayoutId id="2147483700" r:id="rId14"/>
    <p:sldLayoutId id="2147483701" r:id="rId15"/>
    <p:sldLayoutId id="2147483702" r:id="rId16"/>
    <p:sldLayoutId id="2147483703" r:id="rId17"/>
    <p:sldLayoutId id="2147483694" r:id="rId18"/>
    <p:sldLayoutId id="2147483704"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80" r:id="rId1"/>
    <p:sldLayoutId id="2147483685"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3.xml"/><Relationship Id="rId7"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5.jpe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4.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0.png"/><Relationship Id="rId4" Type="http://schemas.microsoft.com/office/2007/relationships/hdphoto" Target="../media/hdphoto1.wdp"/><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5" hidden="1"/>
          <p:cNvSpPr txBox="1">
            <a:spLocks noChangeArrowheads="1"/>
          </p:cNvSpPr>
          <p:nvPr/>
        </p:nvSpPr>
        <p:spPr bwMode="auto">
          <a:xfrm>
            <a:off x="2937510" y="1954213"/>
            <a:ext cx="2331720" cy="424732"/>
          </a:xfrm>
          <a:prstGeom prst="rect">
            <a:avLst/>
          </a:prstGeom>
          <a:noFill/>
          <a:ln w="9525">
            <a:noFill/>
            <a:miter lim="800000"/>
          </a:ln>
        </p:spPr>
        <p:txBody>
          <a:bodyPr>
            <a:spAutoFit/>
          </a:bodyPr>
          <a:lstStyle/>
          <a:p>
            <a:r>
              <a:rPr lang="zh-CN" altLang="en-US" sz="2160">
                <a:latin typeface="微软雅黑" panose="020B0503020204020204" pitchFamily="34" charset="-122"/>
                <a:ea typeface="微软雅黑" panose="020B0503020204020204" pitchFamily="34" charset="-122"/>
              </a:rPr>
              <a:t>点击添加文本</a:t>
            </a:r>
          </a:p>
        </p:txBody>
      </p:sp>
      <p:sp>
        <p:nvSpPr>
          <p:cNvPr id="3076" name="矩形 6" hidden="1"/>
          <p:cNvSpPr>
            <a:spLocks noChangeArrowheads="1"/>
          </p:cNvSpPr>
          <p:nvPr/>
        </p:nvSpPr>
        <p:spPr bwMode="auto">
          <a:xfrm>
            <a:off x="2937513" y="3025776"/>
            <a:ext cx="1765936" cy="757130"/>
          </a:xfrm>
          <a:prstGeom prst="rect">
            <a:avLst/>
          </a:prstGeom>
          <a:noFill/>
          <a:ln w="9525">
            <a:noFill/>
            <a:miter lim="800000"/>
          </a:ln>
        </p:spPr>
        <p:txBody>
          <a:bodyPr>
            <a:spAutoFit/>
          </a:bodyPr>
          <a:lstStyle/>
          <a:p>
            <a:r>
              <a:rPr lang="zh-CN" altLang="en-US" sz="2160">
                <a:latin typeface="微软雅黑" panose="020B0503020204020204" pitchFamily="34" charset="-122"/>
                <a:ea typeface="微软雅黑" panose="020B0503020204020204" pitchFamily="34" charset="-122"/>
              </a:rPr>
              <a:t>点击添加文本</a:t>
            </a:r>
          </a:p>
        </p:txBody>
      </p:sp>
      <p:sp>
        <p:nvSpPr>
          <p:cNvPr id="3077" name="矩形 7" hidden="1"/>
          <p:cNvSpPr>
            <a:spLocks noChangeArrowheads="1"/>
          </p:cNvSpPr>
          <p:nvPr/>
        </p:nvSpPr>
        <p:spPr bwMode="auto">
          <a:xfrm>
            <a:off x="3023236" y="4240213"/>
            <a:ext cx="1765934" cy="757130"/>
          </a:xfrm>
          <a:prstGeom prst="rect">
            <a:avLst/>
          </a:prstGeom>
          <a:noFill/>
          <a:ln w="9525">
            <a:noFill/>
            <a:miter lim="800000"/>
          </a:ln>
        </p:spPr>
        <p:txBody>
          <a:bodyPr>
            <a:spAutoFit/>
          </a:bodyPr>
          <a:lstStyle/>
          <a:p>
            <a:r>
              <a:rPr lang="zh-CN" altLang="en-US" sz="2160">
                <a:latin typeface="微软雅黑" panose="020B0503020204020204" pitchFamily="34" charset="-122"/>
                <a:ea typeface="微软雅黑" panose="020B0503020204020204" pitchFamily="34" charset="-122"/>
              </a:rPr>
              <a:t>点击添加文本</a:t>
            </a:r>
          </a:p>
        </p:txBody>
      </p:sp>
      <p:sp>
        <p:nvSpPr>
          <p:cNvPr id="3078" name="矩形 8" hidden="1"/>
          <p:cNvSpPr>
            <a:spLocks noChangeArrowheads="1"/>
          </p:cNvSpPr>
          <p:nvPr/>
        </p:nvSpPr>
        <p:spPr bwMode="auto">
          <a:xfrm>
            <a:off x="3023236" y="5526089"/>
            <a:ext cx="1765934" cy="757130"/>
          </a:xfrm>
          <a:prstGeom prst="rect">
            <a:avLst/>
          </a:prstGeom>
          <a:noFill/>
          <a:ln w="9525">
            <a:noFill/>
            <a:miter lim="800000"/>
          </a:ln>
        </p:spPr>
        <p:txBody>
          <a:bodyPr>
            <a:spAutoFit/>
          </a:bodyPr>
          <a:lstStyle/>
          <a:p>
            <a:r>
              <a:rPr lang="zh-CN" altLang="en-US" sz="2160">
                <a:latin typeface="微软雅黑" panose="020B0503020204020204" pitchFamily="34" charset="-122"/>
                <a:ea typeface="微软雅黑" panose="020B0503020204020204" pitchFamily="34" charset="-122"/>
              </a:rPr>
              <a:t>点击添加文本</a:t>
            </a:r>
          </a:p>
        </p:txBody>
      </p:sp>
      <p:sp>
        <p:nvSpPr>
          <p:cNvPr id="3079" name="TextBox 27"/>
          <p:cNvSpPr txBox="1">
            <a:spLocks noChangeArrowheads="1"/>
          </p:cNvSpPr>
          <p:nvPr/>
        </p:nvSpPr>
        <p:spPr bwMode="auto">
          <a:xfrm>
            <a:off x="1596822" y="456928"/>
            <a:ext cx="7344816" cy="904863"/>
          </a:xfrm>
          <a:prstGeom prst="rect">
            <a:avLst/>
          </a:prstGeom>
          <a:noFill/>
          <a:ln w="9525">
            <a:noFill/>
            <a:miter lim="800000"/>
          </a:ln>
        </p:spPr>
        <p:txBody>
          <a:bodyPr wrap="square">
            <a:spAutoFit/>
          </a:bodyPr>
          <a:lstStyle/>
          <a:p>
            <a:r>
              <a:rPr lang="zh-CN" altLang="en-US" sz="4320" dirty="0">
                <a:solidFill>
                  <a:srgbClr val="C00000"/>
                </a:solidFill>
                <a:latin typeface="微软雅黑" panose="020B0503020204020204" pitchFamily="34" charset="-122"/>
                <a:ea typeface="微软雅黑" panose="020B0503020204020204" pitchFamily="34" charset="-122"/>
              </a:rPr>
              <a:t>  </a:t>
            </a:r>
            <a:r>
              <a:rPr lang="zh-CN" altLang="en-US" sz="5280" b="1" dirty="0">
                <a:solidFill>
                  <a:srgbClr val="920000"/>
                </a:solidFill>
                <a:latin typeface="微软雅黑" panose="020B0503020204020204" pitchFamily="34" charset="-122"/>
                <a:ea typeface="微软雅黑" panose="020B0503020204020204" pitchFamily="34" charset="-122"/>
              </a:rPr>
              <a:t>硕士学位论文开题报告</a:t>
            </a:r>
            <a:r>
              <a:rPr lang="zh-CN" altLang="en-US" sz="3360" dirty="0">
                <a:solidFill>
                  <a:srgbClr val="920000"/>
                </a:solidFill>
                <a:latin typeface="微软雅黑" panose="020B0503020204020204" pitchFamily="34" charset="-122"/>
                <a:ea typeface="微软雅黑" panose="020B0503020204020204" pitchFamily="34" charset="-122"/>
              </a:rPr>
              <a:t>    </a:t>
            </a:r>
            <a:endParaRPr lang="zh-CN" altLang="en-US" sz="1680" dirty="0">
              <a:solidFill>
                <a:srgbClr val="920000"/>
              </a:solidFill>
              <a:latin typeface="微软雅黑" panose="020B0503020204020204" pitchFamily="34" charset="-122"/>
              <a:ea typeface="微软雅黑" panose="020B0503020204020204" pitchFamily="34" charset="-122"/>
            </a:endParaRPr>
          </a:p>
        </p:txBody>
      </p:sp>
      <p:sp>
        <p:nvSpPr>
          <p:cNvPr id="3082" name="矩形 10"/>
          <p:cNvSpPr>
            <a:spLocks noChangeArrowheads="1"/>
          </p:cNvSpPr>
          <p:nvPr/>
        </p:nvSpPr>
        <p:spPr bwMode="auto">
          <a:xfrm>
            <a:off x="4381501" y="4108453"/>
            <a:ext cx="3406702" cy="350865"/>
          </a:xfrm>
          <a:prstGeom prst="rect">
            <a:avLst/>
          </a:prstGeom>
          <a:noFill/>
          <a:ln w="9525">
            <a:noFill/>
            <a:miter lim="800000"/>
          </a:ln>
        </p:spPr>
        <p:txBody>
          <a:bodyPr wrap="none">
            <a:spAutoFit/>
          </a:bodyPr>
          <a:lstStyle/>
          <a:p>
            <a:r>
              <a:rPr lang="zh-CN" altLang="en-US" sz="1680" dirty="0">
                <a:solidFill>
                  <a:schemeClr val="bg1"/>
                </a:solidFill>
                <a:latin typeface="微软雅黑" panose="020B0503020204020204" pitchFamily="34" charset="-122"/>
                <a:ea typeface="微软雅黑" panose="020B0503020204020204" pitchFamily="34" charset="-122"/>
              </a:rPr>
              <a:t>深蓝色清新简洁大气严禁学术风格</a:t>
            </a:r>
          </a:p>
        </p:txBody>
      </p:sp>
      <p:sp>
        <p:nvSpPr>
          <p:cNvPr id="3" name="AutoShape 2" descr="http://pic.baike.soso.com/p/20130802/20130802162322-483636837.jpg"/>
          <p:cNvSpPr>
            <a:spLocks noChangeAspect="1" noChangeArrowheads="1"/>
          </p:cNvSpPr>
          <p:nvPr/>
        </p:nvSpPr>
        <p:spPr bwMode="auto">
          <a:xfrm>
            <a:off x="685800" y="-136525"/>
            <a:ext cx="36576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09728" tIns="54864" rIns="109728" bIns="54864" numCol="1" anchor="t" anchorCtr="0" compatLnSpc="1"/>
          <a:lstStyle/>
          <a:p>
            <a:endParaRPr lang="zh-CN" altLang="en-US" sz="2160"/>
          </a:p>
        </p:txBody>
      </p:sp>
      <p:sp>
        <p:nvSpPr>
          <p:cNvPr id="17" name="矩形 16"/>
          <p:cNvSpPr/>
          <p:nvPr/>
        </p:nvSpPr>
        <p:spPr>
          <a:xfrm>
            <a:off x="609600" y="2637098"/>
            <a:ext cx="10972800" cy="1656001"/>
          </a:xfrm>
          <a:prstGeom prst="rect">
            <a:avLst/>
          </a:prstGeom>
          <a:solidFill>
            <a:srgbClr val="920000"/>
          </a:solidFill>
          <a:ln/>
        </p:spPr>
        <p:style>
          <a:lnRef idx="1">
            <a:schemeClr val="accent3"/>
          </a:lnRef>
          <a:fillRef idx="3">
            <a:schemeClr val="accent3"/>
          </a:fillRef>
          <a:effectRef idx="2">
            <a:schemeClr val="accent3"/>
          </a:effectRef>
          <a:fontRef idx="minor">
            <a:schemeClr val="lt1"/>
          </a:fontRef>
        </p:style>
        <p:txBody>
          <a:bodyPr rtlCol="0" anchor="ctr"/>
          <a:lstStyle/>
          <a:p>
            <a:pPr algn="ctr" defTabSz="1097280">
              <a:defRPr/>
            </a:pPr>
            <a:endParaRPr lang="zh-CN" altLang="en-US" sz="2160" kern="0" dirty="0">
              <a:solidFill>
                <a:sysClr val="window" lastClr="FFFFFF"/>
              </a:solidFill>
              <a:latin typeface="Franklin Gothic Medium" panose="020B0603020102020204"/>
              <a:ea typeface="微软雅黑" panose="020B0503020204020204" pitchFamily="34" charset="-122"/>
            </a:endParaRPr>
          </a:p>
        </p:txBody>
      </p:sp>
      <p:sp>
        <p:nvSpPr>
          <p:cNvPr id="20" name="TextBox 19"/>
          <p:cNvSpPr txBox="1"/>
          <p:nvPr/>
        </p:nvSpPr>
        <p:spPr>
          <a:xfrm>
            <a:off x="1678916" y="2853171"/>
            <a:ext cx="9061128" cy="1274195"/>
          </a:xfrm>
          <a:prstGeom prst="rect">
            <a:avLst/>
          </a:prstGeom>
          <a:noFill/>
        </p:spPr>
        <p:txBody>
          <a:bodyPr wrap="square" rtlCol="0">
            <a:spAutoFit/>
          </a:bodyPr>
          <a:lstStyle/>
          <a:p>
            <a:pPr lvl="0" algn="ctr">
              <a:defRPr/>
            </a:pPr>
            <a:r>
              <a:rPr lang="zh-CN" altLang="en-US" sz="3840" b="1" kern="0" dirty="0" smtClean="0">
                <a:solidFill>
                  <a:sysClr val="window" lastClr="FFFFFF"/>
                </a:solidFill>
                <a:latin typeface="华文楷体" panose="02010600040101010101" pitchFamily="2" charset="-122"/>
                <a:ea typeface="华文楷体" panose="02010600040101010101" pitchFamily="2" charset="-122"/>
                <a:cs typeface="Arial" panose="020B0604020202020204" pitchFamily="34" charset="0"/>
              </a:rPr>
              <a:t>基于智能空间的机器人服务任务柔性推理与多任务规划研究</a:t>
            </a:r>
            <a:endParaRPr lang="zh-CN" altLang="en-US" sz="3840" b="1" kern="0" dirty="0">
              <a:solidFill>
                <a:sysClr val="window" lastClr="FFFFFF"/>
              </a:solidFill>
              <a:latin typeface="华文楷体" panose="02010600040101010101" pitchFamily="2" charset="-122"/>
              <a:ea typeface="华文楷体" panose="02010600040101010101" pitchFamily="2" charset="-122"/>
              <a:cs typeface="Arial" panose="020B0604020202020204" pitchFamily="34" charset="0"/>
            </a:endParaRPr>
          </a:p>
        </p:txBody>
      </p:sp>
      <p:pic>
        <p:nvPicPr>
          <p:cNvPr id="15" name="图片 8"/>
          <p:cNvPicPr>
            <a:picLocks noChangeAspect="1" noChangeArrowheads="1"/>
          </p:cNvPicPr>
          <p:nvPr/>
        </p:nvPicPr>
        <p:blipFill>
          <a:blip r:embed="rId2" cstate="print"/>
          <a:srcRect/>
          <a:stretch>
            <a:fillRect/>
          </a:stretch>
        </p:blipFill>
        <p:spPr bwMode="auto">
          <a:xfrm>
            <a:off x="0" y="0"/>
            <a:ext cx="1818720" cy="1818720"/>
          </a:xfrm>
          <a:prstGeom prst="rect">
            <a:avLst/>
          </a:prstGeom>
          <a:noFill/>
          <a:ln w="9525">
            <a:noFill/>
            <a:miter lim="800000"/>
            <a:headEnd/>
            <a:tailEnd/>
          </a:ln>
        </p:spPr>
      </p:pic>
      <p:sp>
        <p:nvSpPr>
          <p:cNvPr id="14" name="文本占位符 4"/>
          <p:cNvSpPr txBox="1">
            <a:spLocks/>
          </p:cNvSpPr>
          <p:nvPr/>
        </p:nvSpPr>
        <p:spPr>
          <a:xfrm>
            <a:off x="868680" y="4958661"/>
            <a:ext cx="5109845" cy="15118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2000" b="1" dirty="0" smtClean="0">
                <a:solidFill>
                  <a:srgbClr val="920000"/>
                </a:solidFill>
                <a:latin typeface="宋体" panose="02010600030101010101" pitchFamily="2" charset="-122"/>
                <a:ea typeface="宋体" panose="02010600030101010101" pitchFamily="2" charset="-122"/>
              </a:rPr>
              <a:t>报告人：孟可</a:t>
            </a:r>
            <a:endParaRPr kumimoji="1" lang="en-US" altLang="zh-CN" sz="2000" b="1" dirty="0" smtClean="0">
              <a:solidFill>
                <a:srgbClr val="920000"/>
              </a:solidFill>
              <a:latin typeface="宋体" panose="02010600030101010101" pitchFamily="2" charset="-122"/>
              <a:ea typeface="宋体" panose="02010600030101010101" pitchFamily="2" charset="-122"/>
            </a:endParaRPr>
          </a:p>
          <a:p>
            <a:r>
              <a:rPr kumimoji="1" lang="zh-CN" altLang="en-US" sz="2000" b="1" dirty="0" smtClean="0">
                <a:solidFill>
                  <a:srgbClr val="920000"/>
                </a:solidFill>
                <a:latin typeface="宋体" panose="02010600030101010101" pitchFamily="2" charset="-122"/>
                <a:ea typeface="宋体" panose="02010600030101010101" pitchFamily="2" charset="-122"/>
              </a:rPr>
              <a:t>导师：路飞教授</a:t>
            </a:r>
            <a:endParaRPr kumimoji="1" lang="en-US" altLang="zh-CN" sz="2000" b="1" dirty="0" smtClean="0">
              <a:solidFill>
                <a:srgbClr val="920000"/>
              </a:solidFill>
              <a:latin typeface="宋体" panose="02010600030101010101" pitchFamily="2" charset="-122"/>
              <a:ea typeface="宋体" panose="02010600030101010101" pitchFamily="2" charset="-122"/>
            </a:endParaRPr>
          </a:p>
          <a:p>
            <a:r>
              <a:rPr kumimoji="1" lang="zh-CN" altLang="en-US" sz="2000" b="1" dirty="0" smtClean="0">
                <a:solidFill>
                  <a:srgbClr val="920000"/>
                </a:solidFill>
                <a:latin typeface="宋体" panose="02010600030101010101" pitchFamily="2" charset="-122"/>
                <a:ea typeface="宋体" panose="02010600030101010101" pitchFamily="2" charset="-122"/>
              </a:rPr>
              <a:t>时间：</a:t>
            </a:r>
            <a:r>
              <a:rPr kumimoji="1" lang="en-US" altLang="zh-CN" sz="2000" b="1" dirty="0" smtClean="0">
                <a:solidFill>
                  <a:srgbClr val="920000"/>
                </a:solidFill>
                <a:latin typeface="宋体" panose="02010600030101010101" pitchFamily="2" charset="-122"/>
                <a:ea typeface="宋体" panose="02010600030101010101" pitchFamily="2" charset="-122"/>
              </a:rPr>
              <a:t>2019/5/21</a:t>
            </a:r>
            <a:endParaRPr kumimoji="1" lang="en-US" altLang="zh-CN" sz="2000" b="1" dirty="0">
              <a:solidFill>
                <a:srgbClr val="92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93712901"/>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617624" y="4638605"/>
            <a:ext cx="3057247" cy="652486"/>
          </a:xfrm>
          <a:prstGeom prst="rect">
            <a:avLst/>
          </a:prstGeom>
          <a:noFill/>
        </p:spPr>
        <p:txBody>
          <a:bodyPr wrap="none">
            <a:spAutoFit/>
          </a:bodyPr>
          <a:lstStyle/>
          <a:p>
            <a:pPr algn="ctr" defTabSz="1219170">
              <a:lnSpc>
                <a:spcPct val="130000"/>
              </a:lnSpc>
              <a:defRPr/>
            </a:pPr>
            <a:r>
              <a:rPr lang="zh-CN" altLang="en-US" sz="2800" b="1" kern="0" dirty="0">
                <a:solidFill>
                  <a:schemeClr val="bg1"/>
                </a:solidFill>
                <a:ea typeface="微软雅黑" charset="0"/>
              </a:rPr>
              <a:t>点击此处添加标题</a:t>
            </a:r>
            <a:endParaRPr lang="en-US" altLang="zh-CN" sz="2800" b="1" kern="0" dirty="0">
              <a:solidFill>
                <a:schemeClr val="bg1"/>
              </a:solidFill>
              <a:ea typeface="微软雅黑" charset="0"/>
            </a:endParaRPr>
          </a:p>
        </p:txBody>
      </p:sp>
      <p:sp>
        <p:nvSpPr>
          <p:cNvPr id="8" name="矩形 7"/>
          <p:cNvSpPr/>
          <p:nvPr/>
        </p:nvSpPr>
        <p:spPr>
          <a:xfrm>
            <a:off x="0" y="-16625"/>
            <a:ext cx="12192000" cy="58446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9" name="文本占位符 1"/>
          <p:cNvSpPr>
            <a:spLocks noGrp="1"/>
          </p:cNvSpPr>
          <p:nvPr>
            <p:ph type="body" sz="quarter" idx="12"/>
          </p:nvPr>
        </p:nvSpPr>
        <p:spPr>
          <a:xfrm>
            <a:off x="0" y="-16625"/>
            <a:ext cx="970383" cy="584466"/>
          </a:xfrm>
          <a:solidFill>
            <a:schemeClr val="accent1">
              <a:lumMod val="75000"/>
            </a:schemeClr>
          </a:solidFill>
        </p:spPr>
        <p:txBody>
          <a:bodyPr/>
          <a:lstStyle/>
          <a:p>
            <a:pPr algn="ctr"/>
            <a:r>
              <a:rPr kumimoji="1" lang="en-US" altLang="zh-CN" sz="4400" i="1" dirty="0" smtClean="0"/>
              <a:t>4.</a:t>
            </a:r>
            <a:endParaRPr kumimoji="1" lang="zh-CN" altLang="en-US" sz="4400" i="1" dirty="0"/>
          </a:p>
        </p:txBody>
      </p:sp>
      <p:sp>
        <p:nvSpPr>
          <p:cNvPr id="10" name="文本占位符 2"/>
          <p:cNvSpPr>
            <a:spLocks noGrp="1"/>
          </p:cNvSpPr>
          <p:nvPr>
            <p:ph type="body" sz="quarter" idx="13"/>
          </p:nvPr>
        </p:nvSpPr>
        <p:spPr>
          <a:xfrm>
            <a:off x="970383" y="-16625"/>
            <a:ext cx="6435012" cy="584466"/>
          </a:xfrm>
        </p:spPr>
        <p:txBody>
          <a:bodyPr/>
          <a:lstStyle/>
          <a:p>
            <a:r>
              <a:rPr kumimoji="1" lang="zh-CN" altLang="en-US" sz="3600" dirty="0" smtClean="0">
                <a:solidFill>
                  <a:schemeClr val="bg2"/>
                </a:solidFill>
              </a:rPr>
              <a:t>研究进度以及时间安排</a:t>
            </a:r>
            <a:endParaRPr kumimoji="1" lang="zh-CN" altLang="en-US" sz="3600" dirty="0">
              <a:solidFill>
                <a:schemeClr val="bg2"/>
              </a:solidFill>
            </a:endParaRPr>
          </a:p>
        </p:txBody>
      </p:sp>
      <p:pic>
        <p:nvPicPr>
          <p:cNvPr id="11" name="图片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131188" y="-16625"/>
            <a:ext cx="2060812" cy="584466"/>
          </a:xfrm>
          <a:prstGeom prst="rect">
            <a:avLst/>
          </a:prstGeom>
        </p:spPr>
      </p:pic>
      <p:cxnSp>
        <p:nvCxnSpPr>
          <p:cNvPr id="7" name="MH_Other_3"/>
          <p:cNvCxnSpPr/>
          <p:nvPr>
            <p:custDataLst>
              <p:tags r:id="rId1"/>
            </p:custDataLst>
          </p:nvPr>
        </p:nvCxnSpPr>
        <p:spPr>
          <a:xfrm>
            <a:off x="2153744" y="1856898"/>
            <a:ext cx="7590155" cy="10795"/>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文本框 10"/>
          <p:cNvSpPr txBox="1">
            <a:spLocks noChangeArrowheads="1"/>
          </p:cNvSpPr>
          <p:nvPr/>
        </p:nvSpPr>
        <p:spPr bwMode="auto">
          <a:xfrm>
            <a:off x="2078815" y="1382021"/>
            <a:ext cx="782192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lnSpc>
                <a:spcPct val="130000"/>
              </a:lnSpc>
            </a:pPr>
            <a:r>
              <a:rPr lang="zh-CN" altLang="en-US" sz="2000" dirty="0" smtClean="0">
                <a:latin typeface="Arial" panose="020B0604020202020204" pitchFamily="34" charset="0"/>
                <a:ea typeface="微软雅黑" panose="020B0503020204020204" charset="-122"/>
              </a:rPr>
              <a:t>201</a:t>
            </a:r>
            <a:r>
              <a:rPr lang="en-US" altLang="zh-CN" sz="2000" dirty="0" smtClean="0">
                <a:latin typeface="Arial" panose="020B0604020202020204" pitchFamily="34" charset="0"/>
                <a:ea typeface="微软雅黑" panose="020B0503020204020204" charset="-122"/>
              </a:rPr>
              <a:t>8</a:t>
            </a:r>
            <a:r>
              <a:rPr lang="zh-CN" altLang="en-US" sz="2000" dirty="0" smtClean="0">
                <a:latin typeface="Arial" panose="020B0604020202020204" pitchFamily="34" charset="0"/>
                <a:ea typeface="微软雅黑" panose="020B0503020204020204" charset="-122"/>
              </a:rPr>
              <a:t>.</a:t>
            </a:r>
            <a:r>
              <a:rPr lang="zh-CN" altLang="en-US" sz="2000" dirty="0">
                <a:latin typeface="Arial" panose="020B0604020202020204" pitchFamily="34" charset="0"/>
                <a:ea typeface="微软雅黑" panose="020B0503020204020204" charset="-122"/>
              </a:rPr>
              <a:t>9 - </a:t>
            </a:r>
            <a:r>
              <a:rPr lang="zh-CN" altLang="en-US" sz="2000" dirty="0" smtClean="0">
                <a:latin typeface="Arial" panose="020B0604020202020204" pitchFamily="34" charset="0"/>
                <a:ea typeface="微软雅黑" panose="020B0503020204020204" charset="-122"/>
              </a:rPr>
              <a:t>201</a:t>
            </a:r>
            <a:r>
              <a:rPr lang="en-US" altLang="zh-CN" sz="2000" dirty="0" smtClean="0">
                <a:latin typeface="Arial" panose="020B0604020202020204" pitchFamily="34" charset="0"/>
                <a:ea typeface="微软雅黑" panose="020B0503020204020204" charset="-122"/>
              </a:rPr>
              <a:t>8</a:t>
            </a:r>
            <a:r>
              <a:rPr lang="zh-CN" altLang="en-US" sz="2000" dirty="0">
                <a:latin typeface="Arial" panose="020B0604020202020204" pitchFamily="34" charset="0"/>
                <a:ea typeface="微软雅黑" panose="020B0503020204020204" charset="-122"/>
              </a:rPr>
              <a:t>.</a:t>
            </a:r>
            <a:r>
              <a:rPr lang="zh-CN" altLang="en-US" sz="2000" dirty="0" smtClean="0">
                <a:latin typeface="Arial" panose="020B0604020202020204" pitchFamily="34" charset="0"/>
                <a:ea typeface="微软雅黑" panose="020B0503020204020204" charset="-122"/>
              </a:rPr>
              <a:t>11     了解</a:t>
            </a:r>
            <a:r>
              <a:rPr lang="zh-CN" altLang="en-US" sz="2000" dirty="0">
                <a:latin typeface="Arial" panose="020B0604020202020204" pitchFamily="34" charset="0"/>
                <a:ea typeface="微软雅黑" panose="020B0503020204020204" charset="-122"/>
              </a:rPr>
              <a:t>智能空间的发展及查看服务推理的相关内容</a:t>
            </a:r>
          </a:p>
        </p:txBody>
      </p:sp>
      <p:cxnSp>
        <p:nvCxnSpPr>
          <p:cNvPr id="13" name="MH_Other_3"/>
          <p:cNvCxnSpPr/>
          <p:nvPr>
            <p:custDataLst>
              <p:tags r:id="rId2"/>
            </p:custDataLst>
          </p:nvPr>
        </p:nvCxnSpPr>
        <p:spPr>
          <a:xfrm>
            <a:off x="2093419" y="2687478"/>
            <a:ext cx="6032222" cy="26829"/>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MH_Other_3"/>
          <p:cNvCxnSpPr/>
          <p:nvPr>
            <p:custDataLst>
              <p:tags r:id="rId3"/>
            </p:custDataLst>
          </p:nvPr>
        </p:nvCxnSpPr>
        <p:spPr>
          <a:xfrm>
            <a:off x="2110564" y="3512343"/>
            <a:ext cx="8616777" cy="40003"/>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MH_Other_3"/>
          <p:cNvCxnSpPr/>
          <p:nvPr>
            <p:custDataLst>
              <p:tags r:id="rId4"/>
            </p:custDataLst>
          </p:nvPr>
        </p:nvCxnSpPr>
        <p:spPr>
          <a:xfrm>
            <a:off x="2069289" y="4283233"/>
            <a:ext cx="6575947" cy="3175"/>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MH_Other_3"/>
          <p:cNvCxnSpPr/>
          <p:nvPr>
            <p:custDataLst>
              <p:tags r:id="rId5"/>
            </p:custDataLst>
          </p:nvPr>
        </p:nvCxnSpPr>
        <p:spPr>
          <a:xfrm>
            <a:off x="2052144" y="5029358"/>
            <a:ext cx="8104212" cy="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MH_Other_3"/>
          <p:cNvCxnSpPr/>
          <p:nvPr>
            <p:custDataLst>
              <p:tags r:id="rId6"/>
            </p:custDataLst>
          </p:nvPr>
        </p:nvCxnSpPr>
        <p:spPr>
          <a:xfrm>
            <a:off x="2104214" y="5781833"/>
            <a:ext cx="6021427" cy="2540"/>
          </a:xfrm>
          <a:prstGeom prst="line">
            <a:avLst/>
          </a:prstGeom>
          <a:ln>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文本框 39"/>
          <p:cNvSpPr txBox="1">
            <a:spLocks noChangeArrowheads="1"/>
          </p:cNvSpPr>
          <p:nvPr/>
        </p:nvSpPr>
        <p:spPr bwMode="auto">
          <a:xfrm>
            <a:off x="2099658" y="2977397"/>
            <a:ext cx="862768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lnSpc>
                <a:spcPct val="130000"/>
              </a:lnSpc>
            </a:pPr>
            <a:r>
              <a:rPr lang="zh-CN" altLang="en-US" sz="2000" dirty="0" smtClean="0">
                <a:latin typeface="Arial" panose="020B0604020202020204" pitchFamily="34" charset="0"/>
                <a:ea typeface="微软雅黑" panose="020B0503020204020204" charset="-122"/>
              </a:rPr>
              <a:t>201</a:t>
            </a:r>
            <a:r>
              <a:rPr lang="en-US" altLang="zh-CN" sz="2000" dirty="0" smtClean="0">
                <a:latin typeface="Arial" panose="020B0604020202020204" pitchFamily="34" charset="0"/>
                <a:ea typeface="微软雅黑" panose="020B0503020204020204" charset="-122"/>
              </a:rPr>
              <a:t>9</a:t>
            </a:r>
            <a:r>
              <a:rPr lang="zh-CN" altLang="en-US" sz="2000" dirty="0" smtClean="0">
                <a:latin typeface="Arial" panose="020B0604020202020204" pitchFamily="34" charset="0"/>
                <a:ea typeface="微软雅黑" panose="020B0503020204020204" charset="-122"/>
              </a:rPr>
              <a:t>.</a:t>
            </a:r>
            <a:r>
              <a:rPr lang="en-US" altLang="zh-CN" sz="2000" dirty="0" smtClean="0">
                <a:latin typeface="Arial" panose="020B0604020202020204" pitchFamily="34" charset="0"/>
                <a:ea typeface="微软雅黑" panose="020B0503020204020204" charset="-122"/>
              </a:rPr>
              <a:t>2</a:t>
            </a:r>
            <a:r>
              <a:rPr lang="zh-CN" altLang="en-US" sz="2000" dirty="0" smtClean="0">
                <a:latin typeface="Arial" panose="020B0604020202020204" pitchFamily="34" charset="0"/>
                <a:ea typeface="微软雅黑" panose="020B0503020204020204" charset="-122"/>
              </a:rPr>
              <a:t> </a:t>
            </a:r>
            <a:r>
              <a:rPr lang="zh-CN" altLang="en-US" sz="2000" dirty="0">
                <a:latin typeface="Arial" panose="020B0604020202020204" pitchFamily="34" charset="0"/>
                <a:ea typeface="微软雅黑" panose="020B0503020204020204" charset="-122"/>
              </a:rPr>
              <a:t>- </a:t>
            </a:r>
            <a:r>
              <a:rPr lang="zh-CN" altLang="en-US" sz="2000" dirty="0" smtClean="0">
                <a:latin typeface="Arial" panose="020B0604020202020204" pitchFamily="34" charset="0"/>
                <a:ea typeface="微软雅黑" panose="020B0503020204020204" charset="-122"/>
              </a:rPr>
              <a:t>201</a:t>
            </a:r>
            <a:r>
              <a:rPr lang="en-US" altLang="zh-CN" sz="2000" dirty="0" smtClean="0">
                <a:latin typeface="Arial" panose="020B0604020202020204" pitchFamily="34" charset="0"/>
                <a:ea typeface="微软雅黑" panose="020B0503020204020204" charset="-122"/>
              </a:rPr>
              <a:t>9</a:t>
            </a:r>
            <a:r>
              <a:rPr lang="zh-CN" altLang="en-US" sz="2000" dirty="0" smtClean="0">
                <a:latin typeface="Arial" panose="020B0604020202020204" pitchFamily="34" charset="0"/>
                <a:ea typeface="微软雅黑" panose="020B0503020204020204" charset="-122"/>
              </a:rPr>
              <a:t>.</a:t>
            </a:r>
            <a:r>
              <a:rPr lang="en-US" altLang="zh-CN" sz="2000" dirty="0" smtClean="0">
                <a:latin typeface="Arial" panose="020B0604020202020204" pitchFamily="34" charset="0"/>
                <a:ea typeface="微软雅黑" panose="020B0503020204020204" charset="-122"/>
              </a:rPr>
              <a:t>4       </a:t>
            </a:r>
            <a:r>
              <a:rPr lang="zh-CN" altLang="en-US" sz="2000" dirty="0" smtClean="0">
                <a:latin typeface="Arial" panose="020B0604020202020204" pitchFamily="34" charset="0"/>
                <a:ea typeface="微软雅黑" panose="020B0503020204020204" charset="-122"/>
              </a:rPr>
              <a:t>学习</a:t>
            </a:r>
            <a:r>
              <a:rPr lang="zh-CN" altLang="en-US" sz="2000" dirty="0">
                <a:latin typeface="Arial" panose="020B0604020202020204" pitchFamily="34" charset="0"/>
                <a:ea typeface="微软雅黑" panose="020B0503020204020204" charset="-122"/>
              </a:rPr>
              <a:t>多实体贝叶斯网络的原理和使用场景以及建模方法</a:t>
            </a:r>
          </a:p>
        </p:txBody>
      </p:sp>
      <p:sp>
        <p:nvSpPr>
          <p:cNvPr id="19" name="文本框 40"/>
          <p:cNvSpPr txBox="1">
            <a:spLocks noChangeArrowheads="1"/>
          </p:cNvSpPr>
          <p:nvPr/>
        </p:nvSpPr>
        <p:spPr bwMode="auto">
          <a:xfrm>
            <a:off x="2092783" y="3787298"/>
            <a:ext cx="65524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lnSpc>
                <a:spcPct val="130000"/>
              </a:lnSpc>
            </a:pPr>
            <a:r>
              <a:rPr lang="zh-CN" altLang="en-US" sz="2000" dirty="0" smtClean="0">
                <a:latin typeface="Arial" panose="020B0604020202020204" pitchFamily="34" charset="0"/>
                <a:ea typeface="微软雅黑" panose="020B0503020204020204" charset="-122"/>
              </a:rPr>
              <a:t>201</a:t>
            </a:r>
            <a:r>
              <a:rPr lang="en-US" altLang="zh-CN" sz="2000" dirty="0" smtClean="0">
                <a:latin typeface="Arial" panose="020B0604020202020204" pitchFamily="34" charset="0"/>
                <a:ea typeface="微软雅黑" panose="020B0503020204020204" charset="-122"/>
              </a:rPr>
              <a:t>9</a:t>
            </a:r>
            <a:r>
              <a:rPr lang="zh-CN" altLang="en-US" sz="2000" dirty="0" smtClean="0">
                <a:latin typeface="Arial" panose="020B0604020202020204" pitchFamily="34" charset="0"/>
                <a:ea typeface="微软雅黑" panose="020B0503020204020204" charset="-122"/>
              </a:rPr>
              <a:t>.</a:t>
            </a:r>
            <a:r>
              <a:rPr lang="en-US" altLang="zh-CN" sz="2000" dirty="0" smtClean="0">
                <a:latin typeface="Arial" panose="020B0604020202020204" pitchFamily="34" charset="0"/>
                <a:ea typeface="微软雅黑" panose="020B0503020204020204" charset="-122"/>
              </a:rPr>
              <a:t>5</a:t>
            </a:r>
            <a:r>
              <a:rPr lang="zh-CN" altLang="en-US" sz="2000" dirty="0" smtClean="0">
                <a:latin typeface="Arial" panose="020B0604020202020204" pitchFamily="34" charset="0"/>
                <a:ea typeface="微软雅黑" panose="020B0503020204020204" charset="-122"/>
              </a:rPr>
              <a:t> </a:t>
            </a:r>
            <a:r>
              <a:rPr lang="zh-CN" altLang="en-US" sz="2000" dirty="0">
                <a:latin typeface="Arial" panose="020B0604020202020204" pitchFamily="34" charset="0"/>
                <a:ea typeface="微软雅黑" panose="020B0503020204020204" charset="-122"/>
              </a:rPr>
              <a:t>- </a:t>
            </a:r>
            <a:r>
              <a:rPr lang="zh-CN" altLang="en-US" sz="2000" dirty="0" smtClean="0">
                <a:latin typeface="Arial" panose="020B0604020202020204" pitchFamily="34" charset="0"/>
                <a:ea typeface="微软雅黑" panose="020B0503020204020204" charset="-122"/>
              </a:rPr>
              <a:t>201</a:t>
            </a:r>
            <a:r>
              <a:rPr lang="en-US" altLang="zh-CN" sz="2000" dirty="0" smtClean="0">
                <a:latin typeface="Arial" panose="020B0604020202020204" pitchFamily="34" charset="0"/>
                <a:ea typeface="微软雅黑" panose="020B0503020204020204" charset="-122"/>
              </a:rPr>
              <a:t>9</a:t>
            </a:r>
            <a:r>
              <a:rPr lang="zh-CN" altLang="en-US" sz="2000" dirty="0" smtClean="0">
                <a:latin typeface="Arial" panose="020B0604020202020204" pitchFamily="34" charset="0"/>
                <a:ea typeface="微软雅黑" panose="020B0503020204020204" charset="-122"/>
              </a:rPr>
              <a:t>.</a:t>
            </a:r>
            <a:r>
              <a:rPr lang="en-US" altLang="zh-CN" sz="2000" dirty="0" smtClean="0">
                <a:latin typeface="Arial" panose="020B0604020202020204" pitchFamily="34" charset="0"/>
                <a:ea typeface="微软雅黑" panose="020B0503020204020204" charset="-122"/>
              </a:rPr>
              <a:t>6       </a:t>
            </a:r>
            <a:r>
              <a:rPr lang="zh-CN" altLang="en-US" sz="2000" dirty="0" smtClean="0">
                <a:latin typeface="Arial" panose="020B0604020202020204" pitchFamily="34" charset="0"/>
                <a:ea typeface="微软雅黑" panose="020B0503020204020204" charset="-122"/>
              </a:rPr>
              <a:t>开发</a:t>
            </a:r>
            <a:r>
              <a:rPr lang="zh-CN" altLang="en-US" sz="2000" dirty="0">
                <a:latin typeface="Arial" panose="020B0604020202020204" pitchFamily="34" charset="0"/>
                <a:ea typeface="微软雅黑" panose="020B0503020204020204" charset="-122"/>
              </a:rPr>
              <a:t>家庭智能空间人机交互手机软件</a:t>
            </a:r>
            <a:endParaRPr lang="zh-CN" altLang="en-US" sz="2000" dirty="0" smtClean="0">
              <a:latin typeface="Arial" panose="020B0604020202020204" pitchFamily="34" charset="0"/>
              <a:ea typeface="微软雅黑" panose="020B0503020204020204" charset="-122"/>
            </a:endParaRPr>
          </a:p>
        </p:txBody>
      </p:sp>
      <p:sp>
        <p:nvSpPr>
          <p:cNvPr id="20" name="文本框 41"/>
          <p:cNvSpPr txBox="1">
            <a:spLocks noChangeArrowheads="1"/>
          </p:cNvSpPr>
          <p:nvPr/>
        </p:nvSpPr>
        <p:spPr bwMode="auto">
          <a:xfrm>
            <a:off x="2110564" y="4537782"/>
            <a:ext cx="825899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lnSpc>
                <a:spcPct val="130000"/>
              </a:lnSpc>
            </a:pPr>
            <a:r>
              <a:rPr lang="zh-CN" altLang="en-US" sz="2000" dirty="0" smtClean="0">
                <a:latin typeface="Arial" panose="020B0604020202020204" pitchFamily="34" charset="0"/>
                <a:ea typeface="微软雅黑" panose="020B0503020204020204" charset="-122"/>
              </a:rPr>
              <a:t>201</a:t>
            </a:r>
            <a:r>
              <a:rPr lang="en-US" altLang="zh-CN" sz="2000" dirty="0" smtClean="0">
                <a:latin typeface="Arial" panose="020B0604020202020204" pitchFamily="34" charset="0"/>
                <a:ea typeface="微软雅黑" panose="020B0503020204020204" charset="-122"/>
              </a:rPr>
              <a:t>9</a:t>
            </a:r>
            <a:r>
              <a:rPr lang="zh-CN" altLang="en-US" sz="2000" dirty="0" smtClean="0">
                <a:latin typeface="Arial" panose="020B0604020202020204" pitchFamily="34" charset="0"/>
                <a:ea typeface="微软雅黑" panose="020B0503020204020204" charset="-122"/>
              </a:rPr>
              <a:t>.</a:t>
            </a:r>
            <a:r>
              <a:rPr lang="en-US" altLang="zh-CN" sz="2000" dirty="0" smtClean="0">
                <a:latin typeface="Arial" panose="020B0604020202020204" pitchFamily="34" charset="0"/>
                <a:ea typeface="微软雅黑" panose="020B0503020204020204" charset="-122"/>
              </a:rPr>
              <a:t>7</a:t>
            </a:r>
            <a:r>
              <a:rPr lang="zh-CN" altLang="en-US" sz="2000" dirty="0" smtClean="0">
                <a:latin typeface="Arial" panose="020B0604020202020204" pitchFamily="34" charset="0"/>
                <a:ea typeface="微软雅黑" panose="020B0503020204020204" charset="-122"/>
              </a:rPr>
              <a:t>- 20</a:t>
            </a:r>
            <a:r>
              <a:rPr lang="en-US" altLang="zh-CN" sz="2000" dirty="0" smtClean="0">
                <a:latin typeface="Arial" panose="020B0604020202020204" pitchFamily="34" charset="0"/>
                <a:ea typeface="微软雅黑" panose="020B0503020204020204" charset="-122"/>
              </a:rPr>
              <a:t>19</a:t>
            </a:r>
            <a:r>
              <a:rPr lang="zh-CN" altLang="en-US" sz="2000" dirty="0" smtClean="0">
                <a:latin typeface="Arial" panose="020B0604020202020204" pitchFamily="34" charset="0"/>
                <a:ea typeface="微软雅黑" panose="020B0503020204020204" charset="-122"/>
              </a:rPr>
              <a:t>.</a:t>
            </a:r>
            <a:r>
              <a:rPr lang="en-US" altLang="zh-CN" sz="2000" dirty="0" smtClean="0">
                <a:latin typeface="Arial" panose="020B0604020202020204" pitchFamily="34" charset="0"/>
                <a:ea typeface="微软雅黑" panose="020B0503020204020204" charset="-122"/>
              </a:rPr>
              <a:t>12</a:t>
            </a:r>
            <a:r>
              <a:rPr lang="zh-CN" altLang="en-US" sz="2000" dirty="0" smtClean="0">
                <a:latin typeface="Arial" panose="020B0604020202020204" pitchFamily="34" charset="0"/>
                <a:ea typeface="微软雅黑" panose="020B0503020204020204" charset="-122"/>
              </a:rPr>
              <a:t>      找到</a:t>
            </a:r>
            <a:r>
              <a:rPr lang="zh-CN" altLang="en-US" sz="2000" dirty="0">
                <a:latin typeface="Arial" panose="020B0604020202020204" pitchFamily="34" charset="0"/>
                <a:ea typeface="微软雅黑" panose="020B0503020204020204" charset="-122"/>
              </a:rPr>
              <a:t>合理的方法进行机器人的服务任务多任务规划</a:t>
            </a:r>
            <a:endParaRPr lang="zh-CN" altLang="en-US" sz="2000" dirty="0" smtClean="0">
              <a:latin typeface="Arial" panose="020B0604020202020204" pitchFamily="34" charset="0"/>
              <a:ea typeface="微软雅黑" panose="020B0503020204020204" charset="-122"/>
            </a:endParaRPr>
          </a:p>
        </p:txBody>
      </p:sp>
      <p:sp>
        <p:nvSpPr>
          <p:cNvPr id="22" name="文本框 42"/>
          <p:cNvSpPr txBox="1">
            <a:spLocks noChangeArrowheads="1"/>
          </p:cNvSpPr>
          <p:nvPr/>
        </p:nvSpPr>
        <p:spPr bwMode="auto">
          <a:xfrm>
            <a:off x="2062763" y="5286552"/>
            <a:ext cx="606287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lnSpc>
                <a:spcPct val="130000"/>
              </a:lnSpc>
            </a:pPr>
            <a:r>
              <a:rPr lang="zh-CN" altLang="en-US" sz="2000" dirty="0" smtClean="0">
                <a:latin typeface="Arial" panose="020B0604020202020204" pitchFamily="34" charset="0"/>
                <a:ea typeface="微软雅黑" panose="020B0503020204020204" charset="-122"/>
              </a:rPr>
              <a:t>20</a:t>
            </a:r>
            <a:r>
              <a:rPr lang="en-US" altLang="zh-CN" sz="2000" dirty="0" smtClean="0">
                <a:latin typeface="Arial" panose="020B0604020202020204" pitchFamily="34" charset="0"/>
                <a:ea typeface="微软雅黑" panose="020B0503020204020204" charset="-122"/>
              </a:rPr>
              <a:t>20</a:t>
            </a:r>
            <a:r>
              <a:rPr lang="zh-CN" altLang="en-US" sz="2000" dirty="0" smtClean="0">
                <a:latin typeface="Arial" panose="020B0604020202020204" pitchFamily="34" charset="0"/>
                <a:ea typeface="微软雅黑" panose="020B0503020204020204" charset="-122"/>
              </a:rPr>
              <a:t>.</a:t>
            </a:r>
            <a:r>
              <a:rPr lang="zh-CN" altLang="en-US" sz="2000" dirty="0">
                <a:latin typeface="Arial" panose="020B0604020202020204" pitchFamily="34" charset="0"/>
                <a:ea typeface="微软雅黑" panose="020B0503020204020204" charset="-122"/>
              </a:rPr>
              <a:t>2 - </a:t>
            </a:r>
            <a:r>
              <a:rPr lang="zh-CN" altLang="en-US" sz="2000" dirty="0" smtClean="0">
                <a:latin typeface="Arial" panose="020B0604020202020204" pitchFamily="34" charset="0"/>
                <a:ea typeface="微软雅黑" panose="020B0503020204020204" charset="-122"/>
              </a:rPr>
              <a:t>20</a:t>
            </a:r>
            <a:r>
              <a:rPr lang="en-US" altLang="zh-CN" sz="2000" dirty="0" smtClean="0">
                <a:latin typeface="Arial" panose="020B0604020202020204" pitchFamily="34" charset="0"/>
                <a:ea typeface="微软雅黑" panose="020B0503020204020204" charset="-122"/>
              </a:rPr>
              <a:t>20</a:t>
            </a:r>
            <a:r>
              <a:rPr lang="zh-CN" altLang="en-US" sz="2000" dirty="0" smtClean="0">
                <a:latin typeface="Arial" panose="020B0604020202020204" pitchFamily="34" charset="0"/>
                <a:ea typeface="微软雅黑" panose="020B0503020204020204" charset="-122"/>
              </a:rPr>
              <a:t>.</a:t>
            </a:r>
            <a:r>
              <a:rPr lang="en-US" altLang="zh-CN" sz="2000" dirty="0">
                <a:latin typeface="Arial" panose="020B0604020202020204" pitchFamily="34" charset="0"/>
                <a:ea typeface="微软雅黑" panose="020B0503020204020204" charset="-122"/>
              </a:rPr>
              <a:t>5</a:t>
            </a:r>
            <a:r>
              <a:rPr lang="zh-CN" altLang="en-US" sz="2000" dirty="0">
                <a:latin typeface="Arial" panose="020B0604020202020204" pitchFamily="34" charset="0"/>
                <a:ea typeface="微软雅黑" panose="020B0503020204020204" charset="-122"/>
              </a:rPr>
              <a:t>      </a:t>
            </a:r>
            <a:r>
              <a:rPr lang="zh-CN" altLang="en-US" sz="2000" dirty="0" smtClean="0">
                <a:latin typeface="Arial" panose="020B0604020202020204" pitchFamily="34" charset="0"/>
                <a:ea typeface="微软雅黑" panose="020B0503020204020204" charset="-122"/>
              </a:rPr>
              <a:t> 撰写</a:t>
            </a:r>
            <a:r>
              <a:rPr lang="zh-CN" altLang="en-US" sz="2000" dirty="0">
                <a:latin typeface="Arial" panose="020B0604020202020204" pitchFamily="34" charset="0"/>
                <a:ea typeface="微软雅黑" panose="020B0503020204020204" charset="-122"/>
              </a:rPr>
              <a:t>论文，整理材料，准备答辩</a:t>
            </a:r>
          </a:p>
        </p:txBody>
      </p:sp>
      <p:sp>
        <p:nvSpPr>
          <p:cNvPr id="23" name="文本框 10"/>
          <p:cNvSpPr txBox="1">
            <a:spLocks noChangeArrowheads="1"/>
          </p:cNvSpPr>
          <p:nvPr/>
        </p:nvSpPr>
        <p:spPr bwMode="auto">
          <a:xfrm>
            <a:off x="2078814" y="2209958"/>
            <a:ext cx="742251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lnSpc>
                <a:spcPct val="130000"/>
              </a:lnSpc>
            </a:pPr>
            <a:r>
              <a:rPr lang="zh-CN" altLang="en-US" sz="2000" dirty="0" smtClean="0">
                <a:latin typeface="Arial" panose="020B0604020202020204" pitchFamily="34" charset="0"/>
                <a:ea typeface="微软雅黑" panose="020B0503020204020204" charset="-122"/>
              </a:rPr>
              <a:t>201</a:t>
            </a:r>
            <a:r>
              <a:rPr lang="en-US" altLang="zh-CN" sz="2000" dirty="0" smtClean="0">
                <a:latin typeface="Arial" panose="020B0604020202020204" pitchFamily="34" charset="0"/>
                <a:ea typeface="微软雅黑" panose="020B0503020204020204" charset="-122"/>
              </a:rPr>
              <a:t>8</a:t>
            </a:r>
            <a:r>
              <a:rPr lang="zh-CN" altLang="en-US" sz="2000" dirty="0" smtClean="0">
                <a:latin typeface="Arial" panose="020B0604020202020204" pitchFamily="34" charset="0"/>
                <a:ea typeface="微软雅黑" panose="020B0503020204020204" charset="-122"/>
              </a:rPr>
              <a:t>.</a:t>
            </a:r>
            <a:r>
              <a:rPr lang="en-US" altLang="zh-CN" sz="2000" dirty="0" smtClean="0">
                <a:latin typeface="Arial" panose="020B0604020202020204" pitchFamily="34" charset="0"/>
                <a:ea typeface="微软雅黑" panose="020B0503020204020204" charset="-122"/>
              </a:rPr>
              <a:t>12</a:t>
            </a:r>
            <a:r>
              <a:rPr lang="zh-CN" altLang="en-US" sz="2000" dirty="0" smtClean="0">
                <a:latin typeface="Arial" panose="020B0604020202020204" pitchFamily="34" charset="0"/>
                <a:ea typeface="微软雅黑" panose="020B0503020204020204" charset="-122"/>
              </a:rPr>
              <a:t> </a:t>
            </a:r>
            <a:r>
              <a:rPr lang="zh-CN" altLang="en-US" sz="2000" dirty="0">
                <a:latin typeface="Arial" panose="020B0604020202020204" pitchFamily="34" charset="0"/>
                <a:ea typeface="微软雅黑" panose="020B0503020204020204" charset="-122"/>
              </a:rPr>
              <a:t>- </a:t>
            </a:r>
            <a:r>
              <a:rPr lang="zh-CN" altLang="en-US" sz="2000" dirty="0" smtClean="0">
                <a:latin typeface="Arial" panose="020B0604020202020204" pitchFamily="34" charset="0"/>
                <a:ea typeface="微软雅黑" panose="020B0503020204020204" charset="-122"/>
              </a:rPr>
              <a:t>201</a:t>
            </a:r>
            <a:r>
              <a:rPr lang="en-US" altLang="zh-CN" sz="2000" dirty="0" smtClean="0">
                <a:latin typeface="Arial" panose="020B0604020202020204" pitchFamily="34" charset="0"/>
                <a:ea typeface="微软雅黑" panose="020B0503020204020204" charset="-122"/>
              </a:rPr>
              <a:t>9</a:t>
            </a:r>
            <a:r>
              <a:rPr lang="zh-CN" altLang="en-US" sz="2000" dirty="0" smtClean="0">
                <a:latin typeface="Arial" panose="020B0604020202020204" pitchFamily="34" charset="0"/>
                <a:ea typeface="微软雅黑" panose="020B0503020204020204" charset="-122"/>
              </a:rPr>
              <a:t>.</a:t>
            </a:r>
            <a:r>
              <a:rPr lang="en-US" altLang="zh-CN" sz="2000" dirty="0" smtClean="0">
                <a:latin typeface="Arial" panose="020B0604020202020204" pitchFamily="34" charset="0"/>
                <a:ea typeface="微软雅黑" panose="020B0503020204020204" charset="-122"/>
              </a:rPr>
              <a:t>1     </a:t>
            </a:r>
            <a:r>
              <a:rPr lang="zh-CN" altLang="en-US" sz="2000" dirty="0" smtClean="0">
                <a:latin typeface="Arial" panose="020B0604020202020204" pitchFamily="34" charset="0"/>
                <a:ea typeface="微软雅黑" panose="020B0503020204020204" charset="-122"/>
              </a:rPr>
              <a:t>学习</a:t>
            </a:r>
            <a:r>
              <a:rPr lang="zh-CN" altLang="en-US" sz="2000" dirty="0">
                <a:latin typeface="Arial" panose="020B0604020202020204" pitchFamily="34" charset="0"/>
                <a:ea typeface="微软雅黑" panose="020B0503020204020204" charset="-122"/>
              </a:rPr>
              <a:t>服务推理的途径及其</a:t>
            </a:r>
            <a:r>
              <a:rPr lang="zh-CN" altLang="en-US" sz="2000" dirty="0" smtClean="0">
                <a:latin typeface="Arial" panose="020B0604020202020204" pitchFamily="34" charset="0"/>
                <a:ea typeface="微软雅黑" panose="020B0503020204020204" charset="-122"/>
              </a:rPr>
              <a:t>可行性</a:t>
            </a:r>
          </a:p>
        </p:txBody>
      </p:sp>
      <p:sp>
        <p:nvSpPr>
          <p:cNvPr id="24" name="等腰三角形 23"/>
          <p:cNvSpPr/>
          <p:nvPr/>
        </p:nvSpPr>
        <p:spPr>
          <a:xfrm rot="5400000">
            <a:off x="1888711" y="1577043"/>
            <a:ext cx="144462" cy="183357"/>
          </a:xfrm>
          <a:prstGeom prst="triangl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1339206" y="1164307"/>
            <a:ext cx="480413" cy="4902402"/>
            <a:chOff x="1868196" y="1179299"/>
            <a:chExt cx="480413" cy="4902402"/>
          </a:xfrm>
          <a:solidFill>
            <a:schemeClr val="accent1">
              <a:lumMod val="75000"/>
            </a:schemeClr>
          </a:solidFill>
        </p:grpSpPr>
        <p:sp>
          <p:nvSpPr>
            <p:cNvPr id="26" name="燕尾形 25"/>
            <p:cNvSpPr/>
            <p:nvPr/>
          </p:nvSpPr>
          <p:spPr>
            <a:xfrm rot="5400000">
              <a:off x="1749629" y="1298662"/>
              <a:ext cx="717550" cy="478823"/>
            </a:xfrm>
            <a:prstGeom prst="chevron">
              <a:avLst/>
            </a:prstGeom>
            <a:grp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1748834" y="3079768"/>
              <a:ext cx="717550" cy="478823"/>
            </a:xfrm>
            <a:prstGeom prst="chevron">
              <a:avLst/>
            </a:prstGeom>
            <a:grp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燕尾形 27"/>
            <p:cNvSpPr/>
            <p:nvPr/>
          </p:nvSpPr>
          <p:spPr>
            <a:xfrm rot="5400000">
              <a:off x="1750423" y="1890780"/>
              <a:ext cx="717550" cy="478823"/>
            </a:xfrm>
            <a:prstGeom prst="chevron">
              <a:avLst/>
            </a:prstGeom>
            <a:grp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燕尾形 28"/>
            <p:cNvSpPr/>
            <p:nvPr/>
          </p:nvSpPr>
          <p:spPr>
            <a:xfrm rot="5400000">
              <a:off x="1748834" y="2485275"/>
              <a:ext cx="717550" cy="478823"/>
            </a:xfrm>
            <a:prstGeom prst="chevron">
              <a:avLst/>
            </a:prstGeom>
            <a:grp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燕尾形 29"/>
            <p:cNvSpPr/>
            <p:nvPr/>
          </p:nvSpPr>
          <p:spPr>
            <a:xfrm rot="5400000">
              <a:off x="1748833" y="3678944"/>
              <a:ext cx="717550" cy="478823"/>
            </a:xfrm>
            <a:prstGeom prst="chevron">
              <a:avLst/>
            </a:prstGeom>
            <a:grp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燕尾形 30"/>
            <p:cNvSpPr/>
            <p:nvPr/>
          </p:nvSpPr>
          <p:spPr>
            <a:xfrm rot="5400000">
              <a:off x="1748833" y="4278120"/>
              <a:ext cx="717550" cy="478823"/>
            </a:xfrm>
            <a:prstGeom prst="chevron">
              <a:avLst/>
            </a:prstGeom>
            <a:grp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燕尾形 31"/>
            <p:cNvSpPr/>
            <p:nvPr/>
          </p:nvSpPr>
          <p:spPr>
            <a:xfrm rot="5400000">
              <a:off x="1748834" y="4884338"/>
              <a:ext cx="717550" cy="478823"/>
            </a:xfrm>
            <a:prstGeom prst="chevron">
              <a:avLst/>
            </a:prstGeom>
            <a:grp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rot="5400000">
              <a:off x="1748833" y="5483514"/>
              <a:ext cx="717550" cy="478823"/>
            </a:xfrm>
            <a:prstGeom prst="chevron">
              <a:avLst/>
            </a:prstGeom>
            <a:grp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4" name="等腰三角形 33"/>
          <p:cNvSpPr/>
          <p:nvPr/>
        </p:nvSpPr>
        <p:spPr>
          <a:xfrm rot="5400000">
            <a:off x="1898931" y="4682265"/>
            <a:ext cx="144462" cy="183357"/>
          </a:xfrm>
          <a:prstGeom prst="triangl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5400000">
            <a:off x="1898931" y="3933770"/>
            <a:ext cx="144462" cy="183357"/>
          </a:xfrm>
          <a:prstGeom prst="triangl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rot="5400000">
            <a:off x="1887916" y="3158352"/>
            <a:ext cx="144462" cy="183357"/>
          </a:xfrm>
          <a:prstGeom prst="triangl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rot="5400000">
            <a:off x="1887917" y="2386463"/>
            <a:ext cx="144462" cy="183357"/>
          </a:xfrm>
          <a:prstGeom prst="triangl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rot="5400000">
            <a:off x="1902740" y="5441083"/>
            <a:ext cx="144462" cy="183357"/>
          </a:xfrm>
          <a:prstGeom prst="triangl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308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105591" y="2356837"/>
            <a:ext cx="7670176" cy="2117952"/>
          </a:xfrm>
        </p:spPr>
        <p:txBody>
          <a:bodyPr/>
          <a:lstStyle/>
          <a:p>
            <a:pPr algn="ctr"/>
            <a:r>
              <a:rPr kumimoji="1" lang="zh-CN" altLang="en-US" dirty="0" smtClean="0">
                <a:solidFill>
                  <a:schemeClr val="accent3"/>
                </a:solidFill>
              </a:rPr>
              <a:t>感谢各位老师</a:t>
            </a:r>
            <a:endParaRPr kumimoji="1" lang="en-US" altLang="zh-CN" dirty="0" smtClean="0">
              <a:solidFill>
                <a:schemeClr val="accent3"/>
              </a:solidFill>
            </a:endParaRPr>
          </a:p>
          <a:p>
            <a:pPr algn="ctr"/>
            <a:r>
              <a:rPr lang="zh-CN" altLang="en-US" dirty="0">
                <a:solidFill>
                  <a:schemeClr val="accent3"/>
                </a:solidFill>
                <a:latin typeface="Arial" panose="020B0604020202020204" pitchFamily="34" charset="0"/>
                <a:cs typeface="Arial" panose="020B0604020202020204" pitchFamily="34" charset="0"/>
              </a:rPr>
              <a:t>请对不足之处提宝贵</a:t>
            </a:r>
            <a:r>
              <a:rPr lang="zh-CN" altLang="en-US" dirty="0" smtClean="0">
                <a:solidFill>
                  <a:schemeClr val="accent3"/>
                </a:solidFill>
                <a:latin typeface="Arial" panose="020B0604020202020204" pitchFamily="34" charset="0"/>
                <a:cs typeface="Arial" panose="020B0604020202020204" pitchFamily="34" charset="0"/>
              </a:rPr>
              <a:t>意见！</a:t>
            </a:r>
            <a:endParaRPr kumimoji="1" lang="en-US" altLang="zh-CN" dirty="0" smtClean="0">
              <a:solidFill>
                <a:schemeClr val="accent3"/>
              </a:solidFill>
            </a:endParaRPr>
          </a:p>
          <a:p>
            <a:endParaRPr kumimoji="1" lang="zh-CN" altLang="en-US" dirty="0"/>
          </a:p>
        </p:txBody>
      </p:sp>
    </p:spTree>
    <p:extLst>
      <p:ext uri="{BB962C8B-B14F-4D97-AF65-F5344CB8AC3E}">
        <p14:creationId xmlns:p14="http://schemas.microsoft.com/office/powerpoint/2010/main" val="172785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5243541" y="1545264"/>
            <a:ext cx="875639" cy="908279"/>
          </a:xfrm>
        </p:spPr>
        <p:txBody>
          <a:bodyPr/>
          <a:lstStyle/>
          <a:p>
            <a:r>
              <a:rPr kumimoji="1" lang="en-US" altLang="zh-CN" sz="5400" i="1" dirty="0" smtClean="0">
                <a:solidFill>
                  <a:schemeClr val="tx2"/>
                </a:solidFill>
              </a:rPr>
              <a:t>1</a:t>
            </a:r>
            <a:r>
              <a:rPr kumimoji="1" lang="zh-CN" altLang="en-US" sz="5400" i="1" dirty="0" smtClean="0">
                <a:solidFill>
                  <a:schemeClr val="tx2"/>
                </a:solidFill>
              </a:rPr>
              <a:t>、</a:t>
            </a:r>
            <a:endParaRPr kumimoji="1" lang="zh-CN" altLang="en-US" sz="5400" i="1" dirty="0">
              <a:solidFill>
                <a:schemeClr val="tx2"/>
              </a:solidFill>
            </a:endParaRPr>
          </a:p>
        </p:txBody>
      </p:sp>
      <p:sp>
        <p:nvSpPr>
          <p:cNvPr id="3" name="文本占位符 2"/>
          <p:cNvSpPr>
            <a:spLocks noGrp="1"/>
          </p:cNvSpPr>
          <p:nvPr>
            <p:ph type="body" sz="quarter" idx="13"/>
          </p:nvPr>
        </p:nvSpPr>
        <p:spPr>
          <a:xfrm>
            <a:off x="6119180" y="1661046"/>
            <a:ext cx="4340861" cy="676714"/>
          </a:xfrm>
        </p:spPr>
        <p:txBody>
          <a:bodyPr/>
          <a:lstStyle/>
          <a:p>
            <a:r>
              <a:rPr kumimoji="1" lang="zh-CN" altLang="en-US" sz="3600" dirty="0" smtClean="0">
                <a:solidFill>
                  <a:schemeClr val="tx2"/>
                </a:solidFill>
              </a:rPr>
              <a:t>课题背景与研究现状</a:t>
            </a:r>
            <a:endParaRPr kumimoji="1" lang="zh-CN" altLang="en-US" sz="3600" dirty="0">
              <a:solidFill>
                <a:schemeClr val="tx2"/>
              </a:solidFill>
            </a:endParaRPr>
          </a:p>
        </p:txBody>
      </p:sp>
      <p:sp>
        <p:nvSpPr>
          <p:cNvPr id="25" name="文本占位符 1"/>
          <p:cNvSpPr>
            <a:spLocks noGrp="1"/>
          </p:cNvSpPr>
          <p:nvPr>
            <p:ph type="body" sz="quarter" idx="12"/>
          </p:nvPr>
        </p:nvSpPr>
        <p:spPr>
          <a:xfrm>
            <a:off x="5661949" y="2492334"/>
            <a:ext cx="715875" cy="908279"/>
          </a:xfrm>
        </p:spPr>
        <p:txBody>
          <a:bodyPr/>
          <a:lstStyle/>
          <a:p>
            <a:r>
              <a:rPr kumimoji="1" lang="en-US" altLang="zh-CN" sz="5400" i="1" dirty="0" smtClean="0">
                <a:solidFill>
                  <a:schemeClr val="tx2"/>
                </a:solidFill>
              </a:rPr>
              <a:t>2</a:t>
            </a:r>
            <a:r>
              <a:rPr kumimoji="1" lang="zh-CN" altLang="en-US" sz="5400" i="1" dirty="0" smtClean="0">
                <a:solidFill>
                  <a:schemeClr val="tx2"/>
                </a:solidFill>
              </a:rPr>
              <a:t>、</a:t>
            </a:r>
            <a:endParaRPr kumimoji="1" lang="zh-CN" altLang="en-US" sz="5400" i="1" dirty="0">
              <a:solidFill>
                <a:schemeClr val="tx2"/>
              </a:solidFill>
            </a:endParaRPr>
          </a:p>
        </p:txBody>
      </p:sp>
      <p:sp>
        <p:nvSpPr>
          <p:cNvPr id="26" name="文本占位符 2"/>
          <p:cNvSpPr>
            <a:spLocks noGrp="1"/>
          </p:cNvSpPr>
          <p:nvPr>
            <p:ph type="body" sz="quarter" idx="13"/>
          </p:nvPr>
        </p:nvSpPr>
        <p:spPr>
          <a:xfrm>
            <a:off x="6550833" y="2570363"/>
            <a:ext cx="4798092" cy="676714"/>
          </a:xfrm>
        </p:spPr>
        <p:txBody>
          <a:bodyPr/>
          <a:lstStyle/>
          <a:p>
            <a:r>
              <a:rPr kumimoji="1" lang="zh-CN" altLang="en-US" sz="3600" dirty="0" smtClean="0">
                <a:solidFill>
                  <a:schemeClr val="tx2"/>
                </a:solidFill>
              </a:rPr>
              <a:t>研究的主要内容及方法</a:t>
            </a:r>
            <a:endParaRPr kumimoji="1" lang="zh-CN" altLang="en-US" sz="3600" dirty="0">
              <a:solidFill>
                <a:schemeClr val="tx2"/>
              </a:solidFill>
            </a:endParaRPr>
          </a:p>
        </p:txBody>
      </p:sp>
      <p:sp>
        <p:nvSpPr>
          <p:cNvPr id="27" name="文本占位符 1"/>
          <p:cNvSpPr>
            <a:spLocks noGrp="1"/>
          </p:cNvSpPr>
          <p:nvPr>
            <p:ph type="body" sz="quarter" idx="12"/>
          </p:nvPr>
        </p:nvSpPr>
        <p:spPr>
          <a:xfrm>
            <a:off x="6119181" y="3400613"/>
            <a:ext cx="677052" cy="908279"/>
          </a:xfrm>
        </p:spPr>
        <p:txBody>
          <a:bodyPr/>
          <a:lstStyle/>
          <a:p>
            <a:r>
              <a:rPr kumimoji="1" lang="en-US" altLang="zh-CN" sz="5400" i="1" dirty="0" smtClean="0">
                <a:solidFill>
                  <a:schemeClr val="tx2"/>
                </a:solidFill>
              </a:rPr>
              <a:t>3</a:t>
            </a:r>
            <a:r>
              <a:rPr kumimoji="1" lang="zh-CN" altLang="en-US" sz="5400" i="1" dirty="0" smtClean="0">
                <a:solidFill>
                  <a:schemeClr val="tx2"/>
                </a:solidFill>
              </a:rPr>
              <a:t>、</a:t>
            </a:r>
            <a:endParaRPr kumimoji="1" lang="zh-CN" altLang="en-US" sz="5400" i="1" dirty="0">
              <a:solidFill>
                <a:schemeClr val="tx2"/>
              </a:solidFill>
            </a:endParaRPr>
          </a:p>
        </p:txBody>
      </p:sp>
      <p:sp>
        <p:nvSpPr>
          <p:cNvPr id="28" name="文本占位符 2"/>
          <p:cNvSpPr>
            <a:spLocks noGrp="1"/>
          </p:cNvSpPr>
          <p:nvPr>
            <p:ph type="body" sz="quarter" idx="13"/>
          </p:nvPr>
        </p:nvSpPr>
        <p:spPr>
          <a:xfrm>
            <a:off x="6938932" y="3434871"/>
            <a:ext cx="5253068" cy="676714"/>
          </a:xfrm>
        </p:spPr>
        <p:txBody>
          <a:bodyPr/>
          <a:lstStyle/>
          <a:p>
            <a:r>
              <a:rPr kumimoji="1" lang="zh-CN" altLang="en-US" sz="3600" dirty="0" smtClean="0">
                <a:solidFill>
                  <a:schemeClr val="tx2"/>
                </a:solidFill>
              </a:rPr>
              <a:t>课题的难点与解决的问题</a:t>
            </a:r>
            <a:endParaRPr kumimoji="1" lang="zh-CN" altLang="en-US" sz="3600" dirty="0">
              <a:solidFill>
                <a:schemeClr val="tx2"/>
              </a:solidFill>
            </a:endParaRPr>
          </a:p>
        </p:txBody>
      </p:sp>
      <p:sp>
        <p:nvSpPr>
          <p:cNvPr id="29" name="文本占位符 1"/>
          <p:cNvSpPr>
            <a:spLocks noGrp="1"/>
          </p:cNvSpPr>
          <p:nvPr>
            <p:ph type="body" sz="quarter" idx="12"/>
          </p:nvPr>
        </p:nvSpPr>
        <p:spPr>
          <a:xfrm>
            <a:off x="6377825" y="4228405"/>
            <a:ext cx="638118" cy="908279"/>
          </a:xfrm>
        </p:spPr>
        <p:txBody>
          <a:bodyPr/>
          <a:lstStyle/>
          <a:p>
            <a:r>
              <a:rPr kumimoji="1" lang="en-US" altLang="zh-CN" sz="5400" i="1" dirty="0" smtClean="0">
                <a:solidFill>
                  <a:schemeClr val="tx2"/>
                </a:solidFill>
              </a:rPr>
              <a:t>4</a:t>
            </a:r>
            <a:r>
              <a:rPr kumimoji="1" lang="zh-CN" altLang="en-US" sz="5400" i="1" dirty="0" smtClean="0">
                <a:solidFill>
                  <a:schemeClr val="tx2"/>
                </a:solidFill>
              </a:rPr>
              <a:t>、</a:t>
            </a:r>
            <a:endParaRPr kumimoji="1" lang="zh-CN" altLang="en-US" sz="5400" i="1" dirty="0">
              <a:solidFill>
                <a:schemeClr val="tx2"/>
              </a:solidFill>
            </a:endParaRPr>
          </a:p>
        </p:txBody>
      </p:sp>
      <p:sp>
        <p:nvSpPr>
          <p:cNvPr id="30" name="文本占位符 2"/>
          <p:cNvSpPr>
            <a:spLocks noGrp="1"/>
          </p:cNvSpPr>
          <p:nvPr>
            <p:ph type="body" sz="quarter" idx="13"/>
          </p:nvPr>
        </p:nvSpPr>
        <p:spPr>
          <a:xfrm>
            <a:off x="7179598" y="4344188"/>
            <a:ext cx="4798092" cy="676714"/>
          </a:xfrm>
        </p:spPr>
        <p:txBody>
          <a:bodyPr/>
          <a:lstStyle/>
          <a:p>
            <a:r>
              <a:rPr kumimoji="1" lang="zh-CN" altLang="en-US" sz="3600" dirty="0" smtClean="0">
                <a:solidFill>
                  <a:schemeClr val="tx2"/>
                </a:solidFill>
              </a:rPr>
              <a:t>研究进度以及时间安排</a:t>
            </a:r>
            <a:endParaRPr kumimoji="1" lang="zh-CN" altLang="en-US" sz="3600" dirty="0">
              <a:solidFill>
                <a:schemeClr val="tx2"/>
              </a:solidFill>
            </a:endParaRPr>
          </a:p>
        </p:txBody>
      </p:sp>
    </p:spTree>
    <p:extLst>
      <p:ext uri="{BB962C8B-B14F-4D97-AF65-F5344CB8AC3E}">
        <p14:creationId xmlns:p14="http://schemas.microsoft.com/office/powerpoint/2010/main" val="753959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6625"/>
            <a:ext cx="12192000" cy="5844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8" name="文本占位符 1"/>
          <p:cNvSpPr>
            <a:spLocks noGrp="1"/>
          </p:cNvSpPr>
          <p:nvPr>
            <p:ph type="body" sz="quarter" idx="12"/>
          </p:nvPr>
        </p:nvSpPr>
        <p:spPr>
          <a:xfrm>
            <a:off x="0" y="-16625"/>
            <a:ext cx="970383" cy="584466"/>
          </a:xfrm>
          <a:solidFill>
            <a:schemeClr val="accent4"/>
          </a:solidFill>
        </p:spPr>
        <p:txBody>
          <a:bodyPr/>
          <a:lstStyle/>
          <a:p>
            <a:pPr algn="ctr"/>
            <a:r>
              <a:rPr kumimoji="1" lang="en-US" altLang="zh-CN" sz="4400" i="1" dirty="0" smtClean="0"/>
              <a:t>1.</a:t>
            </a:r>
            <a:endParaRPr kumimoji="1" lang="zh-CN" altLang="en-US" sz="4400" i="1" dirty="0"/>
          </a:p>
        </p:txBody>
      </p:sp>
      <p:sp>
        <p:nvSpPr>
          <p:cNvPr id="9" name="文本占位符 2"/>
          <p:cNvSpPr>
            <a:spLocks noGrp="1"/>
          </p:cNvSpPr>
          <p:nvPr>
            <p:ph type="body" sz="quarter" idx="13"/>
          </p:nvPr>
        </p:nvSpPr>
        <p:spPr>
          <a:xfrm>
            <a:off x="970383" y="-16625"/>
            <a:ext cx="6435012" cy="584466"/>
          </a:xfrm>
        </p:spPr>
        <p:txBody>
          <a:bodyPr/>
          <a:lstStyle/>
          <a:p>
            <a:r>
              <a:rPr kumimoji="1" lang="zh-CN" altLang="en-US" sz="3600" dirty="0" smtClean="0">
                <a:solidFill>
                  <a:schemeClr val="bg2"/>
                </a:solidFill>
              </a:rPr>
              <a:t>课题背景与研究现状</a:t>
            </a:r>
            <a:endParaRPr kumimoji="1" lang="zh-CN" altLang="en-US" sz="3600" dirty="0">
              <a:solidFill>
                <a:schemeClr val="bg2"/>
              </a:solidFill>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1188" y="-16625"/>
            <a:ext cx="2060812" cy="584466"/>
          </a:xfrm>
          <a:prstGeom prst="rect">
            <a:avLst/>
          </a:prstGeom>
        </p:spPr>
      </p:pic>
      <p:sp>
        <p:nvSpPr>
          <p:cNvPr id="26" name="矩形 25"/>
          <p:cNvSpPr/>
          <p:nvPr/>
        </p:nvSpPr>
        <p:spPr>
          <a:xfrm>
            <a:off x="407946" y="1564582"/>
            <a:ext cx="805712" cy="3655810"/>
          </a:xfrm>
          <a:prstGeom prst="rect">
            <a:avLst/>
          </a:prstGeom>
          <a:solidFill>
            <a:schemeClr val="accent4"/>
          </a:solidFill>
          <a:ln w="19050">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4400" b="1" dirty="0"/>
              <a:t>选题背景</a:t>
            </a:r>
          </a:p>
        </p:txBody>
      </p:sp>
      <p:sp>
        <p:nvSpPr>
          <p:cNvPr id="4" name="圆角矩形 3"/>
          <p:cNvSpPr/>
          <p:nvPr/>
        </p:nvSpPr>
        <p:spPr>
          <a:xfrm>
            <a:off x="2406758" y="2177265"/>
            <a:ext cx="2415379" cy="2902035"/>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2000" dirty="0" smtClean="0">
                <a:solidFill>
                  <a:schemeClr val="tx2"/>
                </a:solidFill>
                <a:latin typeface="微软雅黑" panose="020B0503020204020204" pitchFamily="34" charset="-122"/>
                <a:ea typeface="微软雅黑" panose="020B0503020204020204" pitchFamily="34" charset="-122"/>
              </a:rPr>
              <a:t>机器人</a:t>
            </a:r>
            <a:r>
              <a:rPr lang="zh-CN" altLang="en-US" sz="2000" dirty="0">
                <a:solidFill>
                  <a:schemeClr val="tx2"/>
                </a:solidFill>
                <a:latin typeface="微软雅黑" panose="020B0503020204020204" pitchFamily="34" charset="-122"/>
                <a:ea typeface="微软雅黑" panose="020B0503020204020204" pitchFamily="34" charset="-122"/>
              </a:rPr>
              <a:t>如何利用智能空间已有的服务信息，在动态环境下更好的感知用户的意图并主动为用户提供所需求的</a:t>
            </a:r>
            <a:r>
              <a:rPr lang="zh-CN" altLang="en-US" sz="2000" dirty="0" smtClean="0">
                <a:solidFill>
                  <a:schemeClr val="tx2"/>
                </a:solidFill>
                <a:latin typeface="微软雅黑" panose="020B0503020204020204" pitchFamily="34" charset="-122"/>
                <a:ea typeface="微软雅黑" panose="020B0503020204020204" pitchFamily="34" charset="-122"/>
              </a:rPr>
              <a:t>服务</a:t>
            </a:r>
            <a:r>
              <a:rPr lang="en-US" altLang="zh-CN" sz="2000" dirty="0" smtClean="0">
                <a:solidFill>
                  <a:schemeClr val="tx2"/>
                </a:solidFill>
                <a:latin typeface="微软雅黑" panose="020B0503020204020204" pitchFamily="34" charset="-122"/>
                <a:ea typeface="微软雅黑" panose="020B0503020204020204" pitchFamily="34" charset="-122"/>
              </a:rPr>
              <a:t>.</a:t>
            </a: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5410858" y="2177265"/>
            <a:ext cx="2411865" cy="2902035"/>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zh-CN" sz="2000" dirty="0">
                <a:solidFill>
                  <a:schemeClr val="tx2"/>
                </a:solidFill>
                <a:latin typeface="+mn-ea"/>
                <a:cs typeface="Times New Roman" panose="02020603050405020304" pitchFamily="18" charset="0"/>
              </a:rPr>
              <a:t>目前已有的方法在描述动态空间的场景信息和推理用户意图问题上有很多局限性。</a:t>
            </a:r>
            <a:endParaRPr lang="zh-CN" altLang="en-US" sz="2000" dirty="0">
              <a:solidFill>
                <a:schemeClr val="tx2"/>
              </a:solidFill>
              <a:latin typeface="+mn-ea"/>
            </a:endParaRPr>
          </a:p>
        </p:txBody>
      </p:sp>
      <p:sp>
        <p:nvSpPr>
          <p:cNvPr id="12" name="圆角矩形 11"/>
          <p:cNvSpPr/>
          <p:nvPr/>
        </p:nvSpPr>
        <p:spPr>
          <a:xfrm>
            <a:off x="8370947" y="2177265"/>
            <a:ext cx="2405117" cy="2937075"/>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66700" algn="ctr">
              <a:spcAft>
                <a:spcPts val="0"/>
              </a:spcAft>
            </a:pPr>
            <a:r>
              <a:rPr lang="zh-CN" altLang="en-US" sz="2000" dirty="0">
                <a:solidFill>
                  <a:schemeClr val="tx2"/>
                </a:solidFill>
                <a:latin typeface="+mn-ea"/>
                <a:cs typeface="Times New Roman" panose="02020603050405020304" pitchFamily="18" charset="0"/>
              </a:rPr>
              <a:t>机器人的任务规划体现了机器人的智能性。因此，如何对机器人进行合理的任务规划至关重要。</a:t>
            </a:r>
            <a:endParaRPr lang="zh-CN" altLang="en-US" sz="2000" dirty="0">
              <a:solidFill>
                <a:schemeClr val="tx2"/>
              </a:solidFill>
              <a:latin typeface="+mn-ea"/>
            </a:endParaRPr>
          </a:p>
        </p:txBody>
      </p:sp>
      <p:sp>
        <p:nvSpPr>
          <p:cNvPr id="5" name="矩形 4"/>
          <p:cNvSpPr/>
          <p:nvPr/>
        </p:nvSpPr>
        <p:spPr>
          <a:xfrm>
            <a:off x="3019947" y="1250757"/>
            <a:ext cx="7111241" cy="923330"/>
          </a:xfrm>
          <a:prstGeom prst="rect">
            <a:avLst/>
          </a:prstGeom>
          <a:noFill/>
        </p:spPr>
        <p:txBody>
          <a:bodyPr wrap="none" lIns="91440" tIns="45720" rIns="91440" bIns="45720">
            <a:spAutoFit/>
          </a:bodyPr>
          <a:lstStyle/>
          <a:p>
            <a:pPr algn="ctr"/>
            <a:r>
              <a:rPr lang="zh-CN" alt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一             二            三</a:t>
            </a:r>
            <a:endParaRPr lang="zh-CN" alt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904279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6625"/>
            <a:ext cx="12192000" cy="5844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8" name="文本占位符 1"/>
          <p:cNvSpPr>
            <a:spLocks noGrp="1"/>
          </p:cNvSpPr>
          <p:nvPr>
            <p:ph type="body" sz="quarter" idx="12"/>
          </p:nvPr>
        </p:nvSpPr>
        <p:spPr>
          <a:xfrm>
            <a:off x="0" y="-16625"/>
            <a:ext cx="970383" cy="584466"/>
          </a:xfrm>
          <a:solidFill>
            <a:schemeClr val="accent4"/>
          </a:solidFill>
        </p:spPr>
        <p:txBody>
          <a:bodyPr/>
          <a:lstStyle/>
          <a:p>
            <a:pPr algn="ctr"/>
            <a:r>
              <a:rPr kumimoji="1" lang="en-US" altLang="zh-CN" sz="4400" i="1" dirty="0" smtClean="0"/>
              <a:t>1.</a:t>
            </a:r>
            <a:endParaRPr kumimoji="1" lang="zh-CN" altLang="en-US" sz="4400" i="1" dirty="0"/>
          </a:p>
        </p:txBody>
      </p:sp>
      <p:sp>
        <p:nvSpPr>
          <p:cNvPr id="9" name="文本占位符 2"/>
          <p:cNvSpPr>
            <a:spLocks noGrp="1"/>
          </p:cNvSpPr>
          <p:nvPr>
            <p:ph type="body" sz="quarter" idx="13"/>
          </p:nvPr>
        </p:nvSpPr>
        <p:spPr>
          <a:xfrm>
            <a:off x="970383" y="-16625"/>
            <a:ext cx="6435012" cy="584466"/>
          </a:xfrm>
        </p:spPr>
        <p:txBody>
          <a:bodyPr/>
          <a:lstStyle/>
          <a:p>
            <a:r>
              <a:rPr kumimoji="1" lang="zh-CN" altLang="en-US" sz="3600" dirty="0" smtClean="0">
                <a:solidFill>
                  <a:schemeClr val="bg2"/>
                </a:solidFill>
              </a:rPr>
              <a:t>课题背景与研究现状</a:t>
            </a:r>
            <a:endParaRPr kumimoji="1" lang="zh-CN" altLang="en-US" sz="3600" dirty="0">
              <a:solidFill>
                <a:schemeClr val="bg2"/>
              </a:solidFill>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1188" y="-16625"/>
            <a:ext cx="2060812" cy="584466"/>
          </a:xfrm>
          <a:prstGeom prst="rect">
            <a:avLst/>
          </a:prstGeom>
        </p:spPr>
      </p:pic>
      <p:sp>
        <p:nvSpPr>
          <p:cNvPr id="26" name="矩形 25"/>
          <p:cNvSpPr/>
          <p:nvPr/>
        </p:nvSpPr>
        <p:spPr>
          <a:xfrm>
            <a:off x="407946" y="1564582"/>
            <a:ext cx="805712" cy="3655810"/>
          </a:xfrm>
          <a:prstGeom prst="rect">
            <a:avLst/>
          </a:prstGeom>
          <a:solidFill>
            <a:schemeClr val="accent4"/>
          </a:solidFill>
          <a:ln w="19050">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4400" b="1" dirty="0" smtClean="0"/>
              <a:t>研究现状</a:t>
            </a:r>
            <a:endParaRPr lang="zh-CN" altLang="en-US" sz="4400" b="1" dirty="0"/>
          </a:p>
        </p:txBody>
      </p:sp>
      <p:sp>
        <p:nvSpPr>
          <p:cNvPr id="5" name="矩形 4"/>
          <p:cNvSpPr/>
          <p:nvPr/>
        </p:nvSpPr>
        <p:spPr>
          <a:xfrm>
            <a:off x="1651461" y="1499661"/>
            <a:ext cx="9886604" cy="3785652"/>
          </a:xfrm>
          <a:prstGeom prst="rect">
            <a:avLst/>
          </a:prstGeom>
        </p:spPr>
        <p:txBody>
          <a:bodyPr wrap="square">
            <a:spAutoFit/>
          </a:bodyPr>
          <a:lstStyle/>
          <a:p>
            <a:pPr marL="342900" indent="-342900">
              <a:buFont typeface="Wingdings" panose="05000000000000000000" pitchFamily="2" charset="2"/>
              <a:buChar char="p"/>
            </a:pPr>
            <a:r>
              <a:rPr lang="zh-CN" altLang="zh-CN" sz="2400" kern="100" dirty="0">
                <a:latin typeface="等线" panose="02010600030101010101" pitchFamily="2" charset="-122"/>
                <a:ea typeface="等线" panose="02010600030101010101" pitchFamily="2" charset="-122"/>
                <a:cs typeface="Times New Roman" panose="02020603050405020304" pitchFamily="18" charset="0"/>
              </a:rPr>
              <a:t>针对基于用户信息的情境建模和服务推理，有多种方法，如着色</a:t>
            </a: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Petri</a:t>
            </a:r>
            <a:r>
              <a:rPr lang="zh-CN" altLang="zh-CN" sz="2400" kern="100" dirty="0">
                <a:latin typeface="等线" panose="02010600030101010101" pitchFamily="2" charset="-122"/>
                <a:ea typeface="等线" panose="02010600030101010101" pitchFamily="2" charset="-122"/>
                <a:cs typeface="Times New Roman" panose="02020603050405020304" pitchFamily="18" charset="0"/>
              </a:rPr>
              <a:t>网，本体技术，偶图反应系统</a:t>
            </a:r>
            <a:r>
              <a:rPr lang="zh-CN" altLang="zh-CN" sz="2400" kern="100" dirty="0" smtClean="0">
                <a:latin typeface="等线" panose="02010600030101010101" pitchFamily="2" charset="-122"/>
                <a:ea typeface="等线" panose="02010600030101010101" pitchFamily="2" charset="-122"/>
                <a:cs typeface="Times New Roman" panose="02020603050405020304" pitchFamily="18" charset="0"/>
              </a:rPr>
              <a:t>等</a:t>
            </a:r>
            <a:r>
              <a:rPr lang="zh-CN" altLang="en-US" sz="2400" kern="100" dirty="0" smtClean="0">
                <a:latin typeface="等线" panose="02010600030101010101" pitchFamily="2" charset="-122"/>
                <a:ea typeface="等线" panose="02010600030101010101" pitchFamily="2" charset="-122"/>
                <a:cs typeface="Times New Roman" panose="02020603050405020304" pitchFamily="18" charset="0"/>
              </a:rPr>
              <a:t>。</a:t>
            </a:r>
            <a:endParaRPr lang="en-US" altLang="zh-CN" sz="2400" kern="100" dirty="0" smtClean="0">
              <a:latin typeface="等线" panose="02010600030101010101" pitchFamily="2" charset="-122"/>
              <a:ea typeface="等线" panose="02010600030101010101" pitchFamily="2" charset="-122"/>
              <a:cs typeface="Times New Roman" panose="02020603050405020304" pitchFamily="18" charset="0"/>
            </a:endParaRPr>
          </a:p>
          <a:p>
            <a:pPr marL="342900" indent="-342900">
              <a:buFont typeface="Wingdings" panose="05000000000000000000" pitchFamily="2" charset="2"/>
              <a:buChar char="p"/>
            </a:pPr>
            <a:endParaRPr lang="en-US" altLang="zh-CN" sz="2400" kern="100" dirty="0" smtClean="0">
              <a:latin typeface="等线" panose="02010600030101010101" pitchFamily="2" charset="-122"/>
              <a:ea typeface="等线" panose="02010600030101010101" pitchFamily="2" charset="-122"/>
              <a:cs typeface="Times New Roman" panose="02020603050405020304" pitchFamily="18" charset="0"/>
            </a:endParaRPr>
          </a:p>
          <a:p>
            <a:pPr marL="342900" indent="-342900">
              <a:buFont typeface="Wingdings" panose="05000000000000000000" pitchFamily="2" charset="2"/>
              <a:buChar char="p"/>
            </a:pP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400" dirty="0">
                <a:ea typeface="等线" panose="02010600030101010101" pitchFamily="2" charset="-122"/>
                <a:cs typeface="Times New Roman" panose="02020603050405020304" pitchFamily="18" charset="0"/>
              </a:rPr>
              <a:t>目前常采用基于多传感器信息融合的目标推理方法，例如专家系统，贝叶斯推理，</a:t>
            </a:r>
            <a:r>
              <a:rPr lang="en-US" altLang="zh-CN" sz="2400" dirty="0">
                <a:ea typeface="等线" panose="02010600030101010101" pitchFamily="2" charset="-122"/>
                <a:cs typeface="Times New Roman" panose="02020603050405020304" pitchFamily="18" charset="0"/>
              </a:rPr>
              <a:t> D-S</a:t>
            </a:r>
            <a:r>
              <a:rPr lang="zh-CN" altLang="zh-CN" sz="2400" dirty="0">
                <a:ea typeface="等线" panose="02010600030101010101" pitchFamily="2" charset="-122"/>
                <a:cs typeface="Times New Roman" panose="02020603050405020304" pitchFamily="18" charset="0"/>
              </a:rPr>
              <a:t>证据推理等等</a:t>
            </a:r>
            <a:r>
              <a:rPr lang="zh-CN" altLang="en-US" sz="2400" dirty="0" smtClean="0">
                <a:ea typeface="等线" panose="02010600030101010101" pitchFamily="2" charset="-122"/>
                <a:cs typeface="Times New Roman" panose="02020603050405020304" pitchFamily="18" charset="0"/>
              </a:rPr>
              <a:t>。</a:t>
            </a:r>
            <a:endParaRPr lang="en-US" altLang="zh-CN" sz="2400" dirty="0" smtClean="0">
              <a:ea typeface="等线" panose="02010600030101010101" pitchFamily="2" charset="-122"/>
              <a:cs typeface="Times New Roman" panose="02020603050405020304" pitchFamily="18" charset="0"/>
            </a:endParaRPr>
          </a:p>
          <a:p>
            <a:pPr marL="342900" indent="-342900">
              <a:buFont typeface="Wingdings" panose="05000000000000000000" pitchFamily="2" charset="2"/>
              <a:buChar char="p"/>
            </a:pPr>
            <a:endParaRPr lang="en-US" altLang="zh-CN" sz="2400" dirty="0">
              <a:ea typeface="等线" panose="02010600030101010101" pitchFamily="2" charset="-122"/>
              <a:cs typeface="Times New Roman" panose="02020603050405020304" pitchFamily="18" charset="0"/>
            </a:endParaRPr>
          </a:p>
          <a:p>
            <a:pPr marL="342900" indent="-342900">
              <a:buFont typeface="Wingdings" panose="05000000000000000000" pitchFamily="2" charset="2"/>
              <a:buChar char="p"/>
            </a:pPr>
            <a:endParaRPr lang="en-US" altLang="zh-CN" sz="2400" dirty="0">
              <a:ea typeface="等线"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400" dirty="0">
                <a:ea typeface="等线" panose="02010600030101010101" pitchFamily="2" charset="-122"/>
                <a:cs typeface="Times New Roman" panose="02020603050405020304" pitchFamily="18" charset="0"/>
              </a:rPr>
              <a:t>针对服务机器人的多任务规划问题，多是进行多机器人任务规划问题</a:t>
            </a:r>
            <a:r>
              <a:rPr lang="zh-CN" altLang="en-US" sz="2400" dirty="0">
                <a:ea typeface="等线" panose="02010600030101010101" pitchFamily="2" charset="-122"/>
                <a:cs typeface="Times New Roman" panose="02020603050405020304" pitchFamily="18" charset="0"/>
              </a:rPr>
              <a:t>，</a:t>
            </a:r>
            <a:r>
              <a:rPr lang="zh-CN" altLang="zh-CN" sz="2400" dirty="0">
                <a:ea typeface="等线" panose="02010600030101010101" pitchFamily="2" charset="-122"/>
                <a:cs typeface="Times New Roman" panose="02020603050405020304" pitchFamily="18" charset="0"/>
              </a:rPr>
              <a:t>而且机器人任务规划多是考虑的路径问题以及任务等级问题</a:t>
            </a:r>
            <a:r>
              <a:rPr lang="zh-CN" altLang="en-US" sz="2400" dirty="0" smtClean="0">
                <a:ea typeface="等线" panose="02010600030101010101" pitchFamily="2" charset="-122"/>
                <a:cs typeface="Times New Roman" panose="02020603050405020304" pitchFamily="18" charset="0"/>
              </a:rPr>
              <a:t>。</a:t>
            </a:r>
            <a:endParaRPr lang="zh-CN" altLang="en-US" sz="2400" dirty="0"/>
          </a:p>
        </p:txBody>
      </p:sp>
    </p:spTree>
    <p:extLst>
      <p:ext uri="{BB962C8B-B14F-4D97-AF65-F5344CB8AC3E}">
        <p14:creationId xmlns:p14="http://schemas.microsoft.com/office/powerpoint/2010/main" val="3317367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6625"/>
            <a:ext cx="12192000" cy="5844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8" name="文本占位符 1"/>
          <p:cNvSpPr>
            <a:spLocks noGrp="1"/>
          </p:cNvSpPr>
          <p:nvPr>
            <p:ph type="body" sz="quarter" idx="12"/>
          </p:nvPr>
        </p:nvSpPr>
        <p:spPr>
          <a:xfrm>
            <a:off x="0" y="-16625"/>
            <a:ext cx="970383" cy="584466"/>
          </a:xfrm>
          <a:solidFill>
            <a:schemeClr val="accent4"/>
          </a:solidFill>
        </p:spPr>
        <p:txBody>
          <a:bodyPr/>
          <a:lstStyle/>
          <a:p>
            <a:pPr algn="ctr"/>
            <a:r>
              <a:rPr kumimoji="1" lang="en-US" altLang="zh-CN" sz="4400" i="1" dirty="0" smtClean="0"/>
              <a:t>1.</a:t>
            </a:r>
            <a:endParaRPr kumimoji="1" lang="zh-CN" altLang="en-US" sz="4400" i="1" dirty="0"/>
          </a:p>
        </p:txBody>
      </p:sp>
      <p:sp>
        <p:nvSpPr>
          <p:cNvPr id="9" name="文本占位符 2"/>
          <p:cNvSpPr>
            <a:spLocks noGrp="1"/>
          </p:cNvSpPr>
          <p:nvPr>
            <p:ph type="body" sz="quarter" idx="13"/>
          </p:nvPr>
        </p:nvSpPr>
        <p:spPr>
          <a:xfrm>
            <a:off x="970383" y="-16625"/>
            <a:ext cx="6435012" cy="584466"/>
          </a:xfrm>
        </p:spPr>
        <p:txBody>
          <a:bodyPr/>
          <a:lstStyle/>
          <a:p>
            <a:r>
              <a:rPr kumimoji="1" lang="zh-CN" altLang="en-US" sz="3600" dirty="0" smtClean="0">
                <a:solidFill>
                  <a:schemeClr val="bg2"/>
                </a:solidFill>
              </a:rPr>
              <a:t>课题背景与研究现状</a:t>
            </a:r>
            <a:endParaRPr kumimoji="1" lang="zh-CN" altLang="en-US" sz="3600" dirty="0">
              <a:solidFill>
                <a:schemeClr val="bg2"/>
              </a:solidFill>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1188" y="-16625"/>
            <a:ext cx="2060812" cy="584466"/>
          </a:xfrm>
          <a:prstGeom prst="rect">
            <a:avLst/>
          </a:prstGeom>
        </p:spPr>
      </p:pic>
      <p:sp>
        <p:nvSpPr>
          <p:cNvPr id="26" name="矩形 25"/>
          <p:cNvSpPr/>
          <p:nvPr/>
        </p:nvSpPr>
        <p:spPr>
          <a:xfrm>
            <a:off x="407946" y="1564582"/>
            <a:ext cx="805712" cy="3655810"/>
          </a:xfrm>
          <a:prstGeom prst="rect">
            <a:avLst/>
          </a:prstGeom>
          <a:solidFill>
            <a:schemeClr val="accent4"/>
          </a:solidFill>
          <a:ln w="19050">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4400" b="1" dirty="0" smtClean="0"/>
              <a:t>研究现状</a:t>
            </a:r>
            <a:endParaRPr lang="zh-CN" altLang="en-US" sz="4400" b="1" dirty="0"/>
          </a:p>
        </p:txBody>
      </p:sp>
      <p:sp>
        <p:nvSpPr>
          <p:cNvPr id="2" name="矩形 1"/>
          <p:cNvSpPr/>
          <p:nvPr/>
        </p:nvSpPr>
        <p:spPr>
          <a:xfrm>
            <a:off x="1468581" y="1314995"/>
            <a:ext cx="10185862" cy="3416320"/>
          </a:xfrm>
          <a:prstGeom prst="rect">
            <a:avLst/>
          </a:prstGeom>
        </p:spPr>
        <p:txBody>
          <a:bodyPr wrap="square">
            <a:spAutoFit/>
          </a:bodyPr>
          <a:lstStyle/>
          <a:p>
            <a:r>
              <a:rPr lang="zh-CN" altLang="en-US" sz="2400" dirty="0" smtClean="0">
                <a:solidFill>
                  <a:srgbClr val="000000"/>
                </a:solidFill>
                <a:latin typeface="宋体" panose="02010600030101010101" pitchFamily="2" charset="-122"/>
                <a:ea typeface="宋体" panose="02010600030101010101" pitchFamily="2" charset="-122"/>
              </a:rPr>
              <a:t>文</a:t>
            </a:r>
            <a:r>
              <a:rPr lang="en-US" altLang="zh-CN" sz="2400" dirty="0" smtClean="0">
                <a:solidFill>
                  <a:srgbClr val="000000"/>
                </a:solidFill>
                <a:latin typeface="宋体" panose="02010600030101010101" pitchFamily="2" charset="-122"/>
                <a:ea typeface="宋体" panose="02010600030101010101" pitchFamily="2" charset="-122"/>
              </a:rPr>
              <a:t>[1]</a:t>
            </a:r>
            <a:r>
              <a:rPr lang="zh-CN" altLang="en-US" sz="2400" dirty="0" smtClean="0">
                <a:solidFill>
                  <a:srgbClr val="000000"/>
                </a:solidFill>
                <a:latin typeface="宋体" panose="02010600030101010101" pitchFamily="2" charset="-122"/>
                <a:ea typeface="宋体" panose="02010600030101010101" pitchFamily="2" charset="-122"/>
              </a:rPr>
              <a:t>在规则推理的</a:t>
            </a:r>
            <a:r>
              <a:rPr lang="zh-CN" altLang="en-US" sz="2400" dirty="0">
                <a:solidFill>
                  <a:srgbClr val="000000"/>
                </a:solidFill>
                <a:latin typeface="宋体" panose="02010600030101010101" pitchFamily="2" charset="-122"/>
                <a:ea typeface="宋体" panose="02010600030101010101" pitchFamily="2" charset="-122"/>
              </a:rPr>
              <a:t>基础上，提出了一种基于用户个性化信息的</a:t>
            </a:r>
            <a:r>
              <a:rPr lang="zh-CN" altLang="en-US" sz="2400" dirty="0" smtClean="0">
                <a:solidFill>
                  <a:srgbClr val="000000"/>
                </a:solidFill>
                <a:latin typeface="宋体" panose="02010600030101010101" pitchFamily="2" charset="-122"/>
                <a:ea typeface="宋体" panose="02010600030101010101" pitchFamily="2" charset="-122"/>
              </a:rPr>
              <a:t>规则推理，将</a:t>
            </a:r>
            <a:r>
              <a:rPr lang="zh-CN" altLang="en-US" sz="2400" dirty="0">
                <a:solidFill>
                  <a:srgbClr val="000000"/>
                </a:solidFill>
                <a:latin typeface="宋体" panose="02010600030101010101" pitchFamily="2" charset="-122"/>
                <a:ea typeface="宋体" panose="02010600030101010101" pitchFamily="2" charset="-122"/>
              </a:rPr>
              <a:t>用户的喜好信息单独描述，结合推理引擎</a:t>
            </a:r>
            <a:r>
              <a:rPr lang="zh-CN" altLang="en-US" sz="2400" dirty="0" smtClean="0">
                <a:solidFill>
                  <a:srgbClr val="000000"/>
                </a:solidFill>
                <a:latin typeface="宋体" panose="02010600030101010101" pitchFamily="2" charset="-122"/>
                <a:ea typeface="宋体" panose="02010600030101010101" pitchFamily="2" charset="-122"/>
              </a:rPr>
              <a:t>，为</a:t>
            </a:r>
            <a:r>
              <a:rPr lang="zh-CN" altLang="en-US" sz="2400" dirty="0">
                <a:solidFill>
                  <a:srgbClr val="000000"/>
                </a:solidFill>
                <a:latin typeface="宋体" panose="02010600030101010101" pitchFamily="2" charset="-122"/>
                <a:ea typeface="宋体" panose="02010600030101010101" pitchFamily="2" charset="-122"/>
              </a:rPr>
              <a:t>用户提供个性化服务，从而提高了机器人服务</a:t>
            </a:r>
            <a:r>
              <a:rPr lang="zh-CN" altLang="en-US" sz="2400" dirty="0" smtClean="0">
                <a:solidFill>
                  <a:srgbClr val="000000"/>
                </a:solidFill>
                <a:latin typeface="宋体" panose="02010600030101010101" pitchFamily="2" charset="-122"/>
                <a:ea typeface="宋体" panose="02010600030101010101" pitchFamily="2" charset="-122"/>
              </a:rPr>
              <a:t>认知</a:t>
            </a:r>
            <a:r>
              <a:rPr lang="zh-CN" altLang="en-US" sz="2400" dirty="0">
                <a:solidFill>
                  <a:srgbClr val="000000"/>
                </a:solidFill>
                <a:latin typeface="宋体" panose="02010600030101010101" pitchFamily="2" charset="-122"/>
                <a:ea typeface="宋体" panose="02010600030101010101" pitchFamily="2" charset="-122"/>
              </a:rPr>
              <a:t>水平。</a:t>
            </a:r>
            <a:r>
              <a:rPr lang="zh-CN" altLang="en-US" sz="2400" dirty="0"/>
              <a:t> </a:t>
            </a:r>
            <a:endParaRPr lang="en-US" altLang="zh-CN" sz="2400" dirty="0" smtClean="0"/>
          </a:p>
          <a:p>
            <a:r>
              <a:rPr lang="zh-CN" altLang="en-US" sz="2400" dirty="0" smtClean="0">
                <a:solidFill>
                  <a:srgbClr val="000000"/>
                </a:solidFill>
                <a:latin typeface="宋体" panose="02010600030101010101" pitchFamily="2" charset="-122"/>
                <a:ea typeface="宋体" panose="02010600030101010101" pitchFamily="2" charset="-122"/>
              </a:rPr>
              <a:t>文</a:t>
            </a:r>
            <a:r>
              <a:rPr lang="en-US" altLang="zh-CN" sz="2400" dirty="0" smtClean="0">
                <a:solidFill>
                  <a:srgbClr val="000000"/>
                </a:solidFill>
                <a:latin typeface="宋体" panose="02010600030101010101" pitchFamily="2" charset="-122"/>
                <a:ea typeface="宋体" panose="02010600030101010101" pitchFamily="2" charset="-122"/>
              </a:rPr>
              <a:t>[2]</a:t>
            </a:r>
            <a:r>
              <a:rPr lang="zh-CN" altLang="en-US" sz="2400" dirty="0" smtClean="0">
                <a:solidFill>
                  <a:srgbClr val="000000"/>
                </a:solidFill>
                <a:latin typeface="宋体" panose="02010600030101010101" pitchFamily="2" charset="-122"/>
                <a:ea typeface="宋体" panose="02010600030101010101" pitchFamily="2" charset="-122"/>
              </a:rPr>
              <a:t>中虽然利用</a:t>
            </a:r>
            <a:r>
              <a:rPr lang="zh-CN" altLang="en-US" sz="2400" dirty="0">
                <a:solidFill>
                  <a:srgbClr val="000000"/>
                </a:solidFill>
                <a:latin typeface="宋体" panose="02010600030101010101" pitchFamily="2" charset="-122"/>
                <a:ea typeface="宋体" panose="02010600030101010101" pitchFamily="2" charset="-122"/>
              </a:rPr>
              <a:t>本体技术为智能空间系统建立本体模型，</a:t>
            </a:r>
            <a:r>
              <a:rPr lang="zh-CN" altLang="en-US" sz="2400" dirty="0" smtClean="0">
                <a:solidFill>
                  <a:srgbClr val="000000"/>
                </a:solidFill>
                <a:latin typeface="宋体" panose="02010600030101010101" pitchFamily="2" charset="-122"/>
                <a:ea typeface="宋体" panose="02010600030101010101" pitchFamily="2" charset="-122"/>
              </a:rPr>
              <a:t>通过匹配</a:t>
            </a:r>
            <a:r>
              <a:rPr lang="zh-CN" altLang="en-US" sz="2400" dirty="0">
                <a:solidFill>
                  <a:srgbClr val="000000"/>
                </a:solidFill>
                <a:latin typeface="宋体" panose="02010600030101010101" pitchFamily="2" charset="-122"/>
                <a:ea typeface="宋体" panose="02010600030101010101" pitchFamily="2" charset="-122"/>
              </a:rPr>
              <a:t>智能空间本体与规则库中的知识，推理出</a:t>
            </a:r>
            <a:r>
              <a:rPr lang="zh-CN" altLang="en-US" sz="2400" dirty="0" smtClean="0">
                <a:solidFill>
                  <a:srgbClr val="000000"/>
                </a:solidFill>
                <a:latin typeface="宋体" panose="02010600030101010101" pitchFamily="2" charset="-122"/>
                <a:ea typeface="宋体" panose="02010600030101010101" pitchFamily="2" charset="-122"/>
              </a:rPr>
              <a:t>机器人</a:t>
            </a:r>
            <a:r>
              <a:rPr lang="zh-CN" altLang="en-US" sz="2400" dirty="0">
                <a:solidFill>
                  <a:srgbClr val="000000"/>
                </a:solidFill>
                <a:latin typeface="宋体" panose="02010600030101010101" pitchFamily="2" charset="-122"/>
                <a:ea typeface="宋体" panose="02010600030101010101" pitchFamily="2" charset="-122"/>
              </a:rPr>
              <a:t>需要执行的服务系列，但这种推理方法是一种</a:t>
            </a:r>
            <a:r>
              <a:rPr lang="zh-CN" altLang="en-US" sz="2400" dirty="0" smtClean="0">
                <a:solidFill>
                  <a:srgbClr val="000000"/>
                </a:solidFill>
                <a:latin typeface="宋体" panose="02010600030101010101" pitchFamily="2" charset="-122"/>
                <a:ea typeface="宋体" panose="02010600030101010101" pitchFamily="2" charset="-122"/>
              </a:rPr>
              <a:t>硬性</a:t>
            </a:r>
            <a:r>
              <a:rPr lang="zh-CN" altLang="en-US" sz="2400" dirty="0">
                <a:solidFill>
                  <a:srgbClr val="000000"/>
                </a:solidFill>
                <a:latin typeface="宋体" panose="02010600030101010101" pitchFamily="2" charset="-122"/>
                <a:ea typeface="宋体" panose="02010600030101010101" pitchFamily="2" charset="-122"/>
              </a:rPr>
              <a:t>推理即服务程序需要在满足所规定的所有</a:t>
            </a:r>
            <a:r>
              <a:rPr lang="zh-CN" altLang="en-US" sz="2400" dirty="0" smtClean="0">
                <a:solidFill>
                  <a:srgbClr val="000000"/>
                </a:solidFill>
                <a:latin typeface="宋体" panose="02010600030101010101" pitchFamily="2" charset="-122"/>
                <a:ea typeface="宋体" panose="02010600030101010101" pitchFamily="2" charset="-122"/>
              </a:rPr>
              <a:t>触发条件</a:t>
            </a:r>
            <a:r>
              <a:rPr lang="zh-CN" altLang="en-US" sz="2400" dirty="0">
                <a:solidFill>
                  <a:srgbClr val="000000"/>
                </a:solidFill>
                <a:latin typeface="宋体" panose="02010600030101010101" pitchFamily="2" charset="-122"/>
                <a:ea typeface="宋体" panose="02010600030101010101" pitchFamily="2" charset="-122"/>
              </a:rPr>
              <a:t>下才会执行。 </a:t>
            </a:r>
            <a:r>
              <a:rPr lang="zh-CN" altLang="en-US" sz="2400" dirty="0"/>
              <a:t/>
            </a:r>
            <a:br>
              <a:rPr lang="zh-CN" altLang="en-US" sz="2400" dirty="0"/>
            </a:br>
            <a:r>
              <a:rPr lang="zh-CN" altLang="en-US" sz="2400" dirty="0">
                <a:solidFill>
                  <a:srgbClr val="000000"/>
                </a:solidFill>
                <a:latin typeface="宋体" panose="02010600030101010101" pitchFamily="2" charset="-122"/>
                <a:ea typeface="宋体" panose="02010600030101010101" pitchFamily="2" charset="-122"/>
              </a:rPr>
              <a:t>文</a:t>
            </a:r>
            <a:r>
              <a:rPr lang="en-US" altLang="zh-CN" sz="2400" dirty="0">
                <a:solidFill>
                  <a:srgbClr val="000000"/>
                </a:solidFill>
                <a:latin typeface="宋体" panose="02010600030101010101" pitchFamily="2" charset="-122"/>
                <a:ea typeface="宋体" panose="02010600030101010101" pitchFamily="2" charset="-122"/>
              </a:rPr>
              <a:t>[3]</a:t>
            </a:r>
            <a:r>
              <a:rPr lang="zh-CN" altLang="en-US" sz="2400" dirty="0">
                <a:solidFill>
                  <a:srgbClr val="000000"/>
                </a:solidFill>
                <a:latin typeface="宋体" panose="02010600030101010101" pitchFamily="2" charset="-122"/>
                <a:ea typeface="宋体" panose="02010600030101010101" pitchFamily="2" charset="-122"/>
              </a:rPr>
              <a:t>中将多实体贝叶斯网络用于空中目标意图识别。</a:t>
            </a:r>
            <a:r>
              <a:rPr lang="zh-CN" altLang="en-US" sz="2400" dirty="0"/>
              <a:t/>
            </a:r>
            <a:br>
              <a:rPr lang="zh-CN" altLang="en-US" sz="2400" dirty="0"/>
            </a:br>
            <a:endParaRPr lang="zh-CN" altLang="en-US" sz="2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3" name="矩形 2"/>
          <p:cNvSpPr/>
          <p:nvPr/>
        </p:nvSpPr>
        <p:spPr>
          <a:xfrm>
            <a:off x="1346661" y="4549676"/>
            <a:ext cx="10723419" cy="2308324"/>
          </a:xfrm>
          <a:prstGeom prst="rect">
            <a:avLst/>
          </a:prstGeom>
        </p:spPr>
        <p:txBody>
          <a:bodyPr wrap="square">
            <a:spAutoFit/>
          </a:bodyPr>
          <a:lstStyle/>
          <a:p>
            <a:r>
              <a:rPr lang="zh-CN" altLang="en-US" dirty="0">
                <a:solidFill>
                  <a:srgbClr val="000000"/>
                </a:solidFill>
                <a:latin typeface="Times New Roman" panose="02020603050405020304" pitchFamily="18" charset="0"/>
              </a:rPr>
              <a:t>参考</a:t>
            </a:r>
            <a:r>
              <a:rPr lang="zh-CN" altLang="en-US" dirty="0" smtClean="0">
                <a:solidFill>
                  <a:srgbClr val="000000"/>
                </a:solidFill>
                <a:latin typeface="Times New Roman" panose="02020603050405020304" pitchFamily="18" charset="0"/>
              </a:rPr>
              <a:t>文献：</a:t>
            </a:r>
            <a:endParaRPr lang="en-US" altLang="zh-CN" dirty="0" smtClean="0">
              <a:solidFill>
                <a:srgbClr val="000000"/>
              </a:solidFill>
              <a:latin typeface="Times New Roman" panose="02020603050405020304" pitchFamily="18" charset="0"/>
            </a:endParaRPr>
          </a:p>
          <a:p>
            <a:r>
              <a:rPr lang="en-US" altLang="zh-CN" dirty="0" smtClean="0">
                <a:solidFill>
                  <a:srgbClr val="000000"/>
                </a:solidFill>
                <a:latin typeface="Times New Roman" panose="02020603050405020304" pitchFamily="18" charset="0"/>
              </a:rPr>
              <a:t>[1] HOQUE </a:t>
            </a:r>
            <a:r>
              <a:rPr lang="en-US" altLang="zh-CN" dirty="0">
                <a:solidFill>
                  <a:srgbClr val="000000"/>
                </a:solidFill>
                <a:latin typeface="Times New Roman" panose="02020603050405020304" pitchFamily="18" charset="0"/>
              </a:rPr>
              <a:t>M R, KABIR M H, SEO H, et al. </a:t>
            </a:r>
            <a:r>
              <a:rPr lang="en-US" altLang="zh-CN" dirty="0" smtClean="0">
                <a:solidFill>
                  <a:srgbClr val="000000"/>
                </a:solidFill>
                <a:latin typeface="Times New Roman" panose="02020603050405020304" pitchFamily="18" charset="0"/>
              </a:rPr>
              <a:t>PARE: </a:t>
            </a:r>
            <a:r>
              <a:rPr lang="en-US" altLang="zh-CN" dirty="0" err="1" smtClean="0">
                <a:solidFill>
                  <a:srgbClr val="000000"/>
                </a:solidFill>
                <a:latin typeface="Times New Roman" panose="02020603050405020304" pitchFamily="18" charset="0"/>
              </a:rPr>
              <a:t>ProfileApplied</a:t>
            </a:r>
            <a:r>
              <a:rPr lang="en-US" altLang="zh-CN" dirty="0" smtClean="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Reasoning Engine for Context-Aware System [J</a:t>
            </a:r>
            <a:r>
              <a:rPr lang="en-US" altLang="zh-CN" dirty="0" smtClean="0">
                <a:solidFill>
                  <a:srgbClr val="000000"/>
                </a:solidFill>
                <a:latin typeface="Times New Roman" panose="02020603050405020304" pitchFamily="18" charset="0"/>
              </a:rPr>
              <a:t>].International </a:t>
            </a:r>
            <a:r>
              <a:rPr lang="en-US" altLang="zh-CN" dirty="0">
                <a:solidFill>
                  <a:srgbClr val="000000"/>
                </a:solidFill>
                <a:latin typeface="Times New Roman" panose="02020603050405020304" pitchFamily="18" charset="0"/>
              </a:rPr>
              <a:t>Journal of Distributed </a:t>
            </a:r>
            <a:r>
              <a:rPr lang="en-US" altLang="zh-CN" dirty="0" smtClean="0">
                <a:solidFill>
                  <a:srgbClr val="000000"/>
                </a:solidFill>
                <a:latin typeface="Times New Roman" panose="02020603050405020304" pitchFamily="18" charset="0"/>
              </a:rPr>
              <a:t>Sensor Networks,12,7(2016-7-14</a:t>
            </a:r>
            <a:r>
              <a:rPr lang="en-US" altLang="zh-CN" dirty="0">
                <a:solidFill>
                  <a:srgbClr val="000000"/>
                </a:solidFill>
                <a:latin typeface="Times New Roman" panose="02020603050405020304" pitchFamily="18" charset="0"/>
              </a:rPr>
              <a:t>),2016,12(7): 5389091-5389091.</a:t>
            </a:r>
            <a:r>
              <a:rPr lang="en-US" altLang="zh-CN" dirty="0"/>
              <a:t> </a:t>
            </a:r>
            <a:br>
              <a:rPr lang="en-US" altLang="zh-CN" dirty="0"/>
            </a:br>
            <a:r>
              <a:rPr lang="en-US" altLang="zh-CN" dirty="0">
                <a:solidFill>
                  <a:srgbClr val="000000"/>
                </a:solidFill>
                <a:latin typeface="Times New Roman" panose="02020603050405020304" pitchFamily="18" charset="0"/>
              </a:rPr>
              <a:t>[2] </a:t>
            </a:r>
            <a:r>
              <a:rPr lang="zh-CN" altLang="en-US" dirty="0">
                <a:solidFill>
                  <a:srgbClr val="000000"/>
                </a:solidFill>
                <a:latin typeface="Times New Roman" panose="02020603050405020304" pitchFamily="18" charset="0"/>
              </a:rPr>
              <a:t>路飞</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姜媛</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田国会</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基于情感</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时空信息的机器人服务自主认知及个性化选择</a:t>
            </a:r>
            <a:r>
              <a:rPr lang="en-US" altLang="zh-CN" dirty="0">
                <a:solidFill>
                  <a:srgbClr val="000000"/>
                </a:solidFill>
                <a:latin typeface="Times New Roman" panose="02020603050405020304" pitchFamily="18" charset="0"/>
              </a:rPr>
              <a:t>[J].</a:t>
            </a:r>
            <a:r>
              <a:rPr lang="zh-CN" altLang="en-US" dirty="0">
                <a:solidFill>
                  <a:srgbClr val="000000"/>
                </a:solidFill>
                <a:latin typeface="Times New Roman" panose="02020603050405020304" pitchFamily="18" charset="0"/>
              </a:rPr>
              <a:t>机器人</a:t>
            </a:r>
            <a:r>
              <a:rPr lang="en-US" altLang="zh-CN" dirty="0">
                <a:solidFill>
                  <a:srgbClr val="000000"/>
                </a:solidFill>
                <a:latin typeface="Times New Roman" panose="02020603050405020304" pitchFamily="18" charset="0"/>
              </a:rPr>
              <a:t>, 2018, 40(4):448-456.</a:t>
            </a:r>
            <a:r>
              <a:rPr lang="zh-CN" altLang="en-US" dirty="0">
                <a:solidFill>
                  <a:srgbClr val="000000"/>
                </a:solidFill>
                <a:latin typeface="Times New Roman" panose="02020603050405020304" pitchFamily="18" charset="0"/>
              </a:rPr>
              <a:t> </a:t>
            </a:r>
            <a:endParaRPr lang="en-US" altLang="zh-CN" dirty="0" smtClean="0">
              <a:solidFill>
                <a:srgbClr val="000000"/>
              </a:solidFill>
              <a:latin typeface="Times New Roman" panose="02020603050405020304" pitchFamily="18" charset="0"/>
            </a:endParaRPr>
          </a:p>
          <a:p>
            <a:r>
              <a:rPr lang="en-US" altLang="zh-CN" dirty="0" smtClean="0">
                <a:solidFill>
                  <a:srgbClr val="000000"/>
                </a:solidFill>
                <a:latin typeface="Times New Roman" panose="02020603050405020304" pitchFamily="18" charset="0"/>
              </a:rPr>
              <a:t>[3] </a:t>
            </a:r>
            <a:r>
              <a:rPr lang="zh-CN" altLang="en-US" dirty="0" smtClean="0"/>
              <a:t>王昊冉</a:t>
            </a:r>
            <a:r>
              <a:rPr lang="en-US" altLang="zh-CN" dirty="0"/>
              <a:t>. </a:t>
            </a:r>
            <a:r>
              <a:rPr lang="zh-CN" altLang="en-US" dirty="0"/>
              <a:t>基于多实体贝络的空中目标意图识别方法</a:t>
            </a:r>
            <a:r>
              <a:rPr lang="zh-CN" altLang="en-US" dirty="0" smtClean="0"/>
              <a:t>研究 </a:t>
            </a:r>
            <a:r>
              <a:rPr lang="en-US" altLang="zh-CN" dirty="0"/>
              <a:t>[D]; </a:t>
            </a:r>
            <a:r>
              <a:rPr lang="zh-CN" altLang="en-US" dirty="0"/>
              <a:t>国防科学技术大学</a:t>
            </a:r>
            <a:r>
              <a:rPr lang="en-US" altLang="zh-CN" dirty="0"/>
              <a:t>, 2011.</a:t>
            </a:r>
            <a:r>
              <a:rPr lang="zh-CN" altLang="en-US" dirty="0"/>
              <a:t> </a:t>
            </a:r>
            <a:br>
              <a:rPr lang="zh-CN" altLang="en-US" dirty="0"/>
            </a:br>
            <a:r>
              <a:rPr lang="zh-CN" altLang="en-US" dirty="0"/>
              <a:t/>
            </a:r>
            <a:br>
              <a:rPr lang="zh-CN" altLang="en-US" dirty="0"/>
            </a:br>
            <a:endParaRPr lang="zh-CN" altLang="en-US" dirty="0"/>
          </a:p>
        </p:txBody>
      </p:sp>
    </p:spTree>
    <p:extLst>
      <p:ext uri="{BB962C8B-B14F-4D97-AF65-F5344CB8AC3E}">
        <p14:creationId xmlns:p14="http://schemas.microsoft.com/office/powerpoint/2010/main" val="120299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358326" y="1526769"/>
            <a:ext cx="7996843" cy="6317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zh-CN" sz="2800" b="1" dirty="0">
                <a:solidFill>
                  <a:schemeClr val="tx2"/>
                </a:solidFill>
                <a:latin typeface="+mn-ea"/>
              </a:rPr>
              <a:t>基于改进</a:t>
            </a:r>
            <a:r>
              <a:rPr lang="zh-CN" altLang="zh-CN" sz="2800" b="1" dirty="0" smtClean="0">
                <a:solidFill>
                  <a:schemeClr val="tx2"/>
                </a:solidFill>
                <a:latin typeface="+mn-ea"/>
              </a:rPr>
              <a:t>的</a:t>
            </a:r>
            <a:r>
              <a:rPr lang="en-US" altLang="zh-CN" sz="2800" b="1" dirty="0" smtClean="0">
                <a:solidFill>
                  <a:schemeClr val="tx2"/>
                </a:solidFill>
                <a:latin typeface="Times New Roman" panose="02020603050405020304" pitchFamily="18" charset="0"/>
                <a:cs typeface="Times New Roman" panose="02020603050405020304" pitchFamily="18" charset="0"/>
              </a:rPr>
              <a:t>KNN</a:t>
            </a:r>
            <a:r>
              <a:rPr lang="zh-CN" altLang="zh-CN" sz="2800" b="1" dirty="0" smtClean="0">
                <a:solidFill>
                  <a:schemeClr val="tx2"/>
                </a:solidFill>
                <a:latin typeface="+mn-ea"/>
              </a:rPr>
              <a:t>算法</a:t>
            </a:r>
            <a:r>
              <a:rPr lang="zh-CN" altLang="en-US" sz="2800" b="1" dirty="0" smtClean="0">
                <a:solidFill>
                  <a:schemeClr val="tx2"/>
                </a:solidFill>
                <a:latin typeface="+mn-ea"/>
              </a:rPr>
              <a:t>，进行服务推理</a:t>
            </a:r>
            <a:endParaRPr lang="zh-CN" altLang="en-US" sz="2400" b="1" dirty="0">
              <a:solidFill>
                <a:schemeClr val="tx2"/>
              </a:solidFill>
              <a:latin typeface="+mn-ea"/>
            </a:endParaRPr>
          </a:p>
        </p:txBody>
      </p:sp>
      <p:sp>
        <p:nvSpPr>
          <p:cNvPr id="5" name="矩形 4"/>
          <p:cNvSpPr/>
          <p:nvPr/>
        </p:nvSpPr>
        <p:spPr>
          <a:xfrm>
            <a:off x="0" y="-16625"/>
            <a:ext cx="12192000" cy="6177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 name="文本占位符 1"/>
          <p:cNvSpPr>
            <a:spLocks noGrp="1"/>
          </p:cNvSpPr>
          <p:nvPr>
            <p:ph type="body" sz="quarter" idx="12"/>
          </p:nvPr>
        </p:nvSpPr>
        <p:spPr>
          <a:xfrm>
            <a:off x="0" y="0"/>
            <a:ext cx="970383" cy="584466"/>
          </a:xfrm>
        </p:spPr>
        <p:txBody>
          <a:bodyPr/>
          <a:lstStyle/>
          <a:p>
            <a:pPr algn="ctr"/>
            <a:r>
              <a:rPr kumimoji="1" lang="en-US" altLang="zh-CN" sz="4400" i="1" dirty="0" smtClean="0"/>
              <a:t>2.</a:t>
            </a:r>
            <a:endParaRPr kumimoji="1" lang="zh-CN" altLang="en-US" sz="4400" i="1" dirty="0"/>
          </a:p>
        </p:txBody>
      </p:sp>
      <p:sp>
        <p:nvSpPr>
          <p:cNvPr id="3" name="文本占位符 2"/>
          <p:cNvSpPr>
            <a:spLocks noGrp="1"/>
          </p:cNvSpPr>
          <p:nvPr>
            <p:ph type="body" sz="quarter" idx="13"/>
          </p:nvPr>
        </p:nvSpPr>
        <p:spPr>
          <a:xfrm>
            <a:off x="970383" y="-16625"/>
            <a:ext cx="6435012" cy="584466"/>
          </a:xfrm>
        </p:spPr>
        <p:txBody>
          <a:bodyPr/>
          <a:lstStyle/>
          <a:p>
            <a:r>
              <a:rPr kumimoji="1" lang="zh-CN" altLang="en-US" sz="3600" dirty="0" smtClean="0">
                <a:solidFill>
                  <a:schemeClr val="bg2"/>
                </a:solidFill>
              </a:rPr>
              <a:t>研究的主要内容及方法</a:t>
            </a:r>
            <a:endParaRPr kumimoji="1" lang="zh-CN" altLang="en-US" sz="3600" dirty="0">
              <a:solidFill>
                <a:schemeClr val="bg2"/>
              </a:solidFill>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8524" y="-16626"/>
            <a:ext cx="2183476" cy="619255"/>
          </a:xfrm>
          <a:prstGeom prst="rect">
            <a:avLst/>
          </a:prstGeom>
        </p:spPr>
      </p:pic>
      <p:sp>
        <p:nvSpPr>
          <p:cNvPr id="22" name="椭圆 21"/>
          <p:cNvSpPr/>
          <p:nvPr/>
        </p:nvSpPr>
        <p:spPr>
          <a:xfrm>
            <a:off x="1946206" y="1436715"/>
            <a:ext cx="924738" cy="8146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kumimoji="1" lang="en-US" altLang="zh-CN" sz="4400" b="1" i="1" dirty="0" smtClean="0">
                <a:solidFill>
                  <a:srgbClr val="FFFFFF"/>
                </a:solidFill>
              </a:rPr>
              <a:t>1</a:t>
            </a:r>
            <a:endParaRPr lang="zh-CN" altLang="en-US" sz="1200" dirty="0">
              <a:latin typeface="微软雅黑" panose="020B0503020204020204" pitchFamily="34" charset="-122"/>
              <a:ea typeface="微软雅黑" panose="020B0503020204020204" pitchFamily="34" charset="-122"/>
            </a:endParaRPr>
          </a:p>
        </p:txBody>
      </p:sp>
      <p:sp>
        <p:nvSpPr>
          <p:cNvPr id="14" name="矩形 13"/>
          <p:cNvSpPr/>
          <p:nvPr/>
        </p:nvSpPr>
        <p:spPr>
          <a:xfrm>
            <a:off x="2358326" y="2669766"/>
            <a:ext cx="7996843" cy="6317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2800" b="1" dirty="0">
                <a:solidFill>
                  <a:schemeClr val="accent3"/>
                </a:solidFill>
                <a:latin typeface="+mn-ea"/>
              </a:rPr>
              <a:t> </a:t>
            </a:r>
            <a:r>
              <a:rPr lang="zh-CN" altLang="en-US" sz="2800" b="1" dirty="0">
                <a:solidFill>
                  <a:schemeClr val="tx2"/>
                </a:solidFill>
                <a:latin typeface="+mn-ea"/>
              </a:rPr>
              <a:t>基于多实体贝叶斯网络的用户意图识别</a:t>
            </a:r>
            <a:endParaRPr lang="zh-CN" altLang="en-US" sz="2400" b="1" dirty="0">
              <a:solidFill>
                <a:schemeClr val="tx2"/>
              </a:solidFill>
              <a:latin typeface="+mn-ea"/>
            </a:endParaRPr>
          </a:p>
        </p:txBody>
      </p:sp>
      <p:sp>
        <p:nvSpPr>
          <p:cNvPr id="15" name="椭圆 14"/>
          <p:cNvSpPr/>
          <p:nvPr/>
        </p:nvSpPr>
        <p:spPr>
          <a:xfrm>
            <a:off x="1946206" y="2579712"/>
            <a:ext cx="924738" cy="8146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kumimoji="1" lang="en-US" altLang="zh-CN" sz="4400" b="1" i="1" dirty="0" smtClean="0">
                <a:solidFill>
                  <a:srgbClr val="FFFFFF"/>
                </a:solidFill>
              </a:rPr>
              <a:t>2</a:t>
            </a:r>
            <a:endParaRPr lang="zh-CN" altLang="en-US" sz="1200" dirty="0">
              <a:latin typeface="微软雅黑" panose="020B0503020204020204" pitchFamily="34" charset="-122"/>
              <a:ea typeface="微软雅黑" panose="020B0503020204020204" pitchFamily="34" charset="-122"/>
            </a:endParaRPr>
          </a:p>
        </p:txBody>
      </p:sp>
      <p:sp>
        <p:nvSpPr>
          <p:cNvPr id="16" name="矩形 15"/>
          <p:cNvSpPr/>
          <p:nvPr/>
        </p:nvSpPr>
        <p:spPr>
          <a:xfrm>
            <a:off x="2358326" y="3724293"/>
            <a:ext cx="7996843" cy="6317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2800" b="1" dirty="0">
                <a:solidFill>
                  <a:schemeClr val="accent3"/>
                </a:solidFill>
                <a:latin typeface="+mn-ea"/>
              </a:rPr>
              <a:t> </a:t>
            </a:r>
            <a:r>
              <a:rPr lang="zh-CN" altLang="en-US" sz="2800" b="1" dirty="0">
                <a:solidFill>
                  <a:schemeClr val="tx2"/>
                </a:solidFill>
                <a:latin typeface="+mn-ea"/>
              </a:rPr>
              <a:t>基于手机</a:t>
            </a:r>
            <a:r>
              <a:rPr lang="en-US" altLang="zh-CN" sz="2800" b="1" dirty="0">
                <a:solidFill>
                  <a:schemeClr val="tx2"/>
                </a:solidFill>
                <a:latin typeface="+mn-ea"/>
              </a:rPr>
              <a:t>APP</a:t>
            </a:r>
            <a:r>
              <a:rPr lang="zh-CN" altLang="en-US" sz="2800" b="1" dirty="0">
                <a:solidFill>
                  <a:schemeClr val="tx2"/>
                </a:solidFill>
                <a:latin typeface="+mn-ea"/>
              </a:rPr>
              <a:t>的用户反馈及信息获取</a:t>
            </a:r>
            <a:endParaRPr lang="zh-CN" altLang="en-US" sz="2400" b="1" dirty="0">
              <a:solidFill>
                <a:schemeClr val="tx2"/>
              </a:solidFill>
              <a:latin typeface="+mn-ea"/>
            </a:endParaRPr>
          </a:p>
        </p:txBody>
      </p:sp>
      <p:sp>
        <p:nvSpPr>
          <p:cNvPr id="17" name="椭圆 16"/>
          <p:cNvSpPr/>
          <p:nvPr/>
        </p:nvSpPr>
        <p:spPr>
          <a:xfrm>
            <a:off x="1946206" y="3634239"/>
            <a:ext cx="924738" cy="8146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kumimoji="1" lang="en-US" altLang="zh-CN" sz="4400" b="1" i="1" dirty="0" smtClean="0">
                <a:solidFill>
                  <a:srgbClr val="FFFFFF"/>
                </a:solidFill>
              </a:rPr>
              <a:t>3</a:t>
            </a:r>
            <a:endParaRPr lang="zh-CN" altLang="en-US" sz="1200" dirty="0">
              <a:latin typeface="微软雅黑" panose="020B0503020204020204" pitchFamily="34" charset="-122"/>
              <a:ea typeface="微软雅黑" panose="020B0503020204020204" pitchFamily="34" charset="-122"/>
            </a:endParaRPr>
          </a:p>
        </p:txBody>
      </p:sp>
      <p:sp>
        <p:nvSpPr>
          <p:cNvPr id="18" name="矩形 17"/>
          <p:cNvSpPr/>
          <p:nvPr/>
        </p:nvSpPr>
        <p:spPr>
          <a:xfrm>
            <a:off x="2395093" y="4871645"/>
            <a:ext cx="7996843" cy="6317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2800" b="1" dirty="0">
                <a:solidFill>
                  <a:schemeClr val="accent3"/>
                </a:solidFill>
                <a:latin typeface="+mn-ea"/>
              </a:rPr>
              <a:t> </a:t>
            </a:r>
            <a:r>
              <a:rPr lang="zh-CN" altLang="en-US" sz="2800" b="1" dirty="0">
                <a:solidFill>
                  <a:schemeClr val="tx2"/>
                </a:solidFill>
                <a:latin typeface="+mn-ea"/>
              </a:rPr>
              <a:t>机器人多任务规划问题</a:t>
            </a:r>
            <a:endParaRPr lang="zh-CN" altLang="en-US" sz="2400" b="1" dirty="0">
              <a:solidFill>
                <a:schemeClr val="tx2"/>
              </a:solidFill>
              <a:latin typeface="+mn-ea"/>
            </a:endParaRPr>
          </a:p>
        </p:txBody>
      </p:sp>
      <p:sp>
        <p:nvSpPr>
          <p:cNvPr id="19" name="椭圆 18"/>
          <p:cNvSpPr/>
          <p:nvPr/>
        </p:nvSpPr>
        <p:spPr>
          <a:xfrm>
            <a:off x="1982973" y="4781591"/>
            <a:ext cx="924738" cy="8146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kumimoji="1" lang="en-US" altLang="zh-CN" sz="4400" b="1" i="1" dirty="0" smtClean="0">
                <a:solidFill>
                  <a:srgbClr val="FFFFFF"/>
                </a:solidFill>
              </a:rPr>
              <a:t>4</a:t>
            </a:r>
            <a:endParaRPr lang="zh-CN" altLang="en-US" sz="1200" dirty="0">
              <a:latin typeface="微软雅黑" panose="020B0503020204020204" pitchFamily="34" charset="-122"/>
              <a:ea typeface="微软雅黑" panose="020B0503020204020204" pitchFamily="34" charset="-122"/>
            </a:endParaRPr>
          </a:p>
        </p:txBody>
      </p:sp>
      <p:sp>
        <p:nvSpPr>
          <p:cNvPr id="21" name="五边形 4"/>
          <p:cNvSpPr/>
          <p:nvPr/>
        </p:nvSpPr>
        <p:spPr>
          <a:xfrm>
            <a:off x="616" y="617715"/>
            <a:ext cx="1695180" cy="462939"/>
          </a:xfrm>
          <a:custGeom>
            <a:avLst/>
            <a:gdLst>
              <a:gd name="connsiteX0" fmla="*/ 0 w 1335473"/>
              <a:gd name="connsiteY0" fmla="*/ 0 h 288032"/>
              <a:gd name="connsiteX1" fmla="*/ 1191457 w 1335473"/>
              <a:gd name="connsiteY1" fmla="*/ 0 h 288032"/>
              <a:gd name="connsiteX2" fmla="*/ 1335473 w 1335473"/>
              <a:gd name="connsiteY2" fmla="*/ 144016 h 288032"/>
              <a:gd name="connsiteX3" fmla="*/ 1191457 w 1335473"/>
              <a:gd name="connsiteY3" fmla="*/ 288032 h 288032"/>
              <a:gd name="connsiteX4" fmla="*/ 0 w 1335473"/>
              <a:gd name="connsiteY4" fmla="*/ 288032 h 288032"/>
              <a:gd name="connsiteX5" fmla="*/ 0 w 1335473"/>
              <a:gd name="connsiteY5" fmla="*/ 0 h 288032"/>
              <a:gd name="connsiteX0-1" fmla="*/ 0 w 1496257"/>
              <a:gd name="connsiteY0-2" fmla="*/ 0 h 288032"/>
              <a:gd name="connsiteX1-3" fmla="*/ 1496257 w 1496257"/>
              <a:gd name="connsiteY1-4" fmla="*/ 0 h 288032"/>
              <a:gd name="connsiteX2-5" fmla="*/ 1335473 w 1496257"/>
              <a:gd name="connsiteY2-6" fmla="*/ 144016 h 288032"/>
              <a:gd name="connsiteX3-7" fmla="*/ 1191457 w 1496257"/>
              <a:gd name="connsiteY3-8" fmla="*/ 288032 h 288032"/>
              <a:gd name="connsiteX4-9" fmla="*/ 0 w 1496257"/>
              <a:gd name="connsiteY4-10" fmla="*/ 288032 h 288032"/>
              <a:gd name="connsiteX5-11" fmla="*/ 0 w 1496257"/>
              <a:gd name="connsiteY5-12" fmla="*/ 0 h 2880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496257" h="288032">
                <a:moveTo>
                  <a:pt x="0" y="0"/>
                </a:moveTo>
                <a:lnTo>
                  <a:pt x="1496257" y="0"/>
                </a:lnTo>
                <a:lnTo>
                  <a:pt x="1335473" y="144016"/>
                </a:lnTo>
                <a:lnTo>
                  <a:pt x="1191457" y="288032"/>
                </a:lnTo>
                <a:lnTo>
                  <a:pt x="0" y="288032"/>
                </a:lnTo>
                <a:lnTo>
                  <a:pt x="0"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微软雅黑" panose="020B0503020204020204" pitchFamily="34" charset="-122"/>
                <a:ea typeface="微软雅黑" panose="020B0503020204020204" pitchFamily="34" charset="-122"/>
              </a:rPr>
              <a:t>主要内容</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875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8495607" y="4937759"/>
            <a:ext cx="2676698" cy="1047405"/>
          </a:xfrm>
          <a:prstGeom prst="roundRect">
            <a:avLst/>
          </a:prstGeom>
          <a:solidFill>
            <a:schemeClr val="bg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6" name="圆角矩形 5"/>
          <p:cNvSpPr/>
          <p:nvPr/>
        </p:nvSpPr>
        <p:spPr>
          <a:xfrm>
            <a:off x="4023360" y="1579418"/>
            <a:ext cx="5419898" cy="1379913"/>
          </a:xfrm>
          <a:prstGeom prst="round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5" name="矩形 4"/>
          <p:cNvSpPr/>
          <p:nvPr/>
        </p:nvSpPr>
        <p:spPr>
          <a:xfrm>
            <a:off x="0" y="-16625"/>
            <a:ext cx="12192000" cy="6177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 name="文本占位符 1"/>
          <p:cNvSpPr>
            <a:spLocks noGrp="1"/>
          </p:cNvSpPr>
          <p:nvPr>
            <p:ph type="body" sz="quarter" idx="12"/>
          </p:nvPr>
        </p:nvSpPr>
        <p:spPr>
          <a:xfrm>
            <a:off x="0" y="0"/>
            <a:ext cx="970383" cy="584466"/>
          </a:xfrm>
        </p:spPr>
        <p:txBody>
          <a:bodyPr/>
          <a:lstStyle/>
          <a:p>
            <a:pPr algn="ctr"/>
            <a:r>
              <a:rPr kumimoji="1" lang="en-US" altLang="zh-CN" sz="4400" i="1" dirty="0" smtClean="0"/>
              <a:t>2.</a:t>
            </a:r>
            <a:endParaRPr kumimoji="1" lang="zh-CN" altLang="en-US" sz="4400" i="1" dirty="0"/>
          </a:p>
        </p:txBody>
      </p:sp>
      <p:sp>
        <p:nvSpPr>
          <p:cNvPr id="3" name="文本占位符 2"/>
          <p:cNvSpPr>
            <a:spLocks noGrp="1"/>
          </p:cNvSpPr>
          <p:nvPr>
            <p:ph type="body" sz="quarter" idx="13"/>
          </p:nvPr>
        </p:nvSpPr>
        <p:spPr>
          <a:xfrm>
            <a:off x="970383" y="-16625"/>
            <a:ext cx="6435012" cy="584466"/>
          </a:xfrm>
        </p:spPr>
        <p:txBody>
          <a:bodyPr/>
          <a:lstStyle/>
          <a:p>
            <a:r>
              <a:rPr kumimoji="1" lang="zh-CN" altLang="en-US" sz="3600" dirty="0" smtClean="0">
                <a:solidFill>
                  <a:schemeClr val="bg2"/>
                </a:solidFill>
              </a:rPr>
              <a:t>研究的主要内容及方法</a:t>
            </a:r>
            <a:endParaRPr kumimoji="1" lang="zh-CN" altLang="en-US" sz="3600" dirty="0">
              <a:solidFill>
                <a:schemeClr val="bg2"/>
              </a:solidFill>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5334" y="-16625"/>
            <a:ext cx="2236666" cy="634340"/>
          </a:xfrm>
          <a:prstGeom prst="rect">
            <a:avLst/>
          </a:prstGeom>
        </p:spPr>
      </p:pic>
      <p:sp>
        <p:nvSpPr>
          <p:cNvPr id="25" name="五边形 4"/>
          <p:cNvSpPr/>
          <p:nvPr/>
        </p:nvSpPr>
        <p:spPr>
          <a:xfrm>
            <a:off x="616" y="617715"/>
            <a:ext cx="1695180" cy="462939"/>
          </a:xfrm>
          <a:custGeom>
            <a:avLst/>
            <a:gdLst>
              <a:gd name="connsiteX0" fmla="*/ 0 w 1335473"/>
              <a:gd name="connsiteY0" fmla="*/ 0 h 288032"/>
              <a:gd name="connsiteX1" fmla="*/ 1191457 w 1335473"/>
              <a:gd name="connsiteY1" fmla="*/ 0 h 288032"/>
              <a:gd name="connsiteX2" fmla="*/ 1335473 w 1335473"/>
              <a:gd name="connsiteY2" fmla="*/ 144016 h 288032"/>
              <a:gd name="connsiteX3" fmla="*/ 1191457 w 1335473"/>
              <a:gd name="connsiteY3" fmla="*/ 288032 h 288032"/>
              <a:gd name="connsiteX4" fmla="*/ 0 w 1335473"/>
              <a:gd name="connsiteY4" fmla="*/ 288032 h 288032"/>
              <a:gd name="connsiteX5" fmla="*/ 0 w 1335473"/>
              <a:gd name="connsiteY5" fmla="*/ 0 h 288032"/>
              <a:gd name="connsiteX0-1" fmla="*/ 0 w 1496257"/>
              <a:gd name="connsiteY0-2" fmla="*/ 0 h 288032"/>
              <a:gd name="connsiteX1-3" fmla="*/ 1496257 w 1496257"/>
              <a:gd name="connsiteY1-4" fmla="*/ 0 h 288032"/>
              <a:gd name="connsiteX2-5" fmla="*/ 1335473 w 1496257"/>
              <a:gd name="connsiteY2-6" fmla="*/ 144016 h 288032"/>
              <a:gd name="connsiteX3-7" fmla="*/ 1191457 w 1496257"/>
              <a:gd name="connsiteY3-8" fmla="*/ 288032 h 288032"/>
              <a:gd name="connsiteX4-9" fmla="*/ 0 w 1496257"/>
              <a:gd name="connsiteY4-10" fmla="*/ 288032 h 288032"/>
              <a:gd name="connsiteX5-11" fmla="*/ 0 w 1496257"/>
              <a:gd name="connsiteY5-12" fmla="*/ 0 h 2880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496257" h="288032">
                <a:moveTo>
                  <a:pt x="0" y="0"/>
                </a:moveTo>
                <a:lnTo>
                  <a:pt x="1496257" y="0"/>
                </a:lnTo>
                <a:lnTo>
                  <a:pt x="1335473" y="144016"/>
                </a:lnTo>
                <a:lnTo>
                  <a:pt x="1191457" y="288032"/>
                </a:lnTo>
                <a:lnTo>
                  <a:pt x="0" y="288032"/>
                </a:lnTo>
                <a:lnTo>
                  <a:pt x="0"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微软雅黑" panose="020B0503020204020204" pitchFamily="34" charset="-122"/>
                <a:ea typeface="微软雅黑" panose="020B0503020204020204" pitchFamily="34" charset="-122"/>
              </a:rPr>
              <a:t>研究路线</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graphicFrame>
        <p:nvGraphicFramePr>
          <p:cNvPr id="29" name="对象 28"/>
          <p:cNvGraphicFramePr>
            <a:graphicFrameLocks noChangeAspect="1"/>
          </p:cNvGraphicFramePr>
          <p:nvPr>
            <p:extLst>
              <p:ext uri="{D42A27DB-BD31-4B8C-83A1-F6EECF244321}">
                <p14:modId xmlns:p14="http://schemas.microsoft.com/office/powerpoint/2010/main" val="108947426"/>
              </p:ext>
            </p:extLst>
          </p:nvPr>
        </p:nvGraphicFramePr>
        <p:xfrm>
          <a:off x="257616" y="1895302"/>
          <a:ext cx="11315534" cy="3973484"/>
        </p:xfrm>
        <a:graphic>
          <a:graphicData uri="http://schemas.openxmlformats.org/presentationml/2006/ole">
            <mc:AlternateContent xmlns:mc="http://schemas.openxmlformats.org/markup-compatibility/2006">
              <mc:Choice xmlns:v="urn:schemas-microsoft-com:vml" Requires="v">
                <p:oleObj spid="_x0000_s1077" name="Visio" r:id="rId4" imgW="9086742" imgH="3190708" progId="Visio.Drawing.15">
                  <p:embed/>
                </p:oleObj>
              </mc:Choice>
              <mc:Fallback>
                <p:oleObj name="Visio" r:id="rId4" imgW="9086742" imgH="3190708" progId="Visio.Drawing.15">
                  <p:embed/>
                  <p:pic>
                    <p:nvPicPr>
                      <p:cNvPr id="0" name=""/>
                      <p:cNvPicPr/>
                      <p:nvPr/>
                    </p:nvPicPr>
                    <p:blipFill>
                      <a:blip r:embed="rId5"/>
                      <a:stretch>
                        <a:fillRect/>
                      </a:stretch>
                    </p:blipFill>
                    <p:spPr>
                      <a:xfrm>
                        <a:off x="257616" y="1895302"/>
                        <a:ext cx="11315534" cy="3973484"/>
                      </a:xfrm>
                      <a:prstGeom prst="rect">
                        <a:avLst/>
                      </a:prstGeom>
                    </p:spPr>
                  </p:pic>
                </p:oleObj>
              </mc:Fallback>
            </mc:AlternateContent>
          </a:graphicData>
        </a:graphic>
      </p:graphicFrame>
      <p:sp>
        <p:nvSpPr>
          <p:cNvPr id="8" name="圆角矩形 7"/>
          <p:cNvSpPr/>
          <p:nvPr/>
        </p:nvSpPr>
        <p:spPr>
          <a:xfrm>
            <a:off x="6134793" y="4937759"/>
            <a:ext cx="2227811" cy="104740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144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6626"/>
            <a:ext cx="12192000" cy="6010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 name="文本占位符 1"/>
          <p:cNvSpPr>
            <a:spLocks noGrp="1"/>
          </p:cNvSpPr>
          <p:nvPr>
            <p:ph type="body" sz="quarter" idx="12"/>
          </p:nvPr>
        </p:nvSpPr>
        <p:spPr>
          <a:xfrm>
            <a:off x="0" y="0"/>
            <a:ext cx="970383" cy="584466"/>
          </a:xfrm>
        </p:spPr>
        <p:txBody>
          <a:bodyPr/>
          <a:lstStyle/>
          <a:p>
            <a:pPr algn="ctr"/>
            <a:r>
              <a:rPr kumimoji="1" lang="en-US" altLang="zh-CN" sz="4400" i="1" dirty="0" smtClean="0"/>
              <a:t>2.</a:t>
            </a:r>
            <a:endParaRPr kumimoji="1" lang="zh-CN" altLang="en-US" sz="4400" i="1" dirty="0"/>
          </a:p>
        </p:txBody>
      </p:sp>
      <p:sp>
        <p:nvSpPr>
          <p:cNvPr id="3" name="文本占位符 2"/>
          <p:cNvSpPr>
            <a:spLocks noGrp="1"/>
          </p:cNvSpPr>
          <p:nvPr>
            <p:ph type="body" sz="quarter" idx="13"/>
          </p:nvPr>
        </p:nvSpPr>
        <p:spPr>
          <a:xfrm>
            <a:off x="970383" y="-16625"/>
            <a:ext cx="6435012" cy="584466"/>
          </a:xfrm>
        </p:spPr>
        <p:txBody>
          <a:bodyPr/>
          <a:lstStyle/>
          <a:p>
            <a:r>
              <a:rPr kumimoji="1" lang="zh-CN" altLang="en-US" sz="3600" dirty="0" smtClean="0">
                <a:solidFill>
                  <a:schemeClr val="bg2"/>
                </a:solidFill>
              </a:rPr>
              <a:t>研究的主要内容及方法</a:t>
            </a:r>
            <a:endParaRPr kumimoji="1" lang="zh-CN" altLang="en-US" sz="3600" dirty="0">
              <a:solidFill>
                <a:schemeClr val="bg2"/>
              </a:solidFill>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2569" y="-16626"/>
            <a:ext cx="2119431" cy="601091"/>
          </a:xfrm>
          <a:prstGeom prst="rect">
            <a:avLst/>
          </a:prstGeom>
        </p:spPr>
      </p:pic>
      <p:sp>
        <p:nvSpPr>
          <p:cNvPr id="8" name="五边形 4"/>
          <p:cNvSpPr/>
          <p:nvPr/>
        </p:nvSpPr>
        <p:spPr>
          <a:xfrm>
            <a:off x="616" y="617715"/>
            <a:ext cx="1695180" cy="462939"/>
          </a:xfrm>
          <a:custGeom>
            <a:avLst/>
            <a:gdLst>
              <a:gd name="connsiteX0" fmla="*/ 0 w 1335473"/>
              <a:gd name="connsiteY0" fmla="*/ 0 h 288032"/>
              <a:gd name="connsiteX1" fmla="*/ 1191457 w 1335473"/>
              <a:gd name="connsiteY1" fmla="*/ 0 h 288032"/>
              <a:gd name="connsiteX2" fmla="*/ 1335473 w 1335473"/>
              <a:gd name="connsiteY2" fmla="*/ 144016 h 288032"/>
              <a:gd name="connsiteX3" fmla="*/ 1191457 w 1335473"/>
              <a:gd name="connsiteY3" fmla="*/ 288032 h 288032"/>
              <a:gd name="connsiteX4" fmla="*/ 0 w 1335473"/>
              <a:gd name="connsiteY4" fmla="*/ 288032 h 288032"/>
              <a:gd name="connsiteX5" fmla="*/ 0 w 1335473"/>
              <a:gd name="connsiteY5" fmla="*/ 0 h 288032"/>
              <a:gd name="connsiteX0-1" fmla="*/ 0 w 1496257"/>
              <a:gd name="connsiteY0-2" fmla="*/ 0 h 288032"/>
              <a:gd name="connsiteX1-3" fmla="*/ 1496257 w 1496257"/>
              <a:gd name="connsiteY1-4" fmla="*/ 0 h 288032"/>
              <a:gd name="connsiteX2-5" fmla="*/ 1335473 w 1496257"/>
              <a:gd name="connsiteY2-6" fmla="*/ 144016 h 288032"/>
              <a:gd name="connsiteX3-7" fmla="*/ 1191457 w 1496257"/>
              <a:gd name="connsiteY3-8" fmla="*/ 288032 h 288032"/>
              <a:gd name="connsiteX4-9" fmla="*/ 0 w 1496257"/>
              <a:gd name="connsiteY4-10" fmla="*/ 288032 h 288032"/>
              <a:gd name="connsiteX5-11" fmla="*/ 0 w 1496257"/>
              <a:gd name="connsiteY5-12" fmla="*/ 0 h 2880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496257" h="288032">
                <a:moveTo>
                  <a:pt x="0" y="0"/>
                </a:moveTo>
                <a:lnTo>
                  <a:pt x="1496257" y="0"/>
                </a:lnTo>
                <a:lnTo>
                  <a:pt x="1335473" y="144016"/>
                </a:lnTo>
                <a:lnTo>
                  <a:pt x="1191457" y="288032"/>
                </a:lnTo>
                <a:lnTo>
                  <a:pt x="0" y="288032"/>
                </a:lnTo>
                <a:lnTo>
                  <a:pt x="0"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微软雅黑" panose="020B0503020204020204" pitchFamily="34" charset="-122"/>
                <a:ea typeface="微软雅黑" panose="020B0503020204020204" pitchFamily="34" charset="-122"/>
              </a:rPr>
              <a:t>研究方法</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19336" y="1727857"/>
            <a:ext cx="11953328" cy="1745106"/>
            <a:chOff x="1892871" y="1888133"/>
            <a:chExt cx="8928992" cy="2803293"/>
          </a:xfrm>
        </p:grpSpPr>
        <p:cxnSp>
          <p:nvCxnSpPr>
            <p:cNvPr id="9" name="直接连接符 8"/>
            <p:cNvCxnSpPr/>
            <p:nvPr/>
          </p:nvCxnSpPr>
          <p:spPr>
            <a:xfrm>
              <a:off x="1892871" y="4691426"/>
              <a:ext cx="2232248"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4125119" y="3755322"/>
              <a:ext cx="0" cy="93610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125119" y="3760341"/>
              <a:ext cx="2232248"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6357367" y="2824237"/>
              <a:ext cx="0" cy="93610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357367" y="2824237"/>
              <a:ext cx="2232248"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8589615" y="1888133"/>
              <a:ext cx="0" cy="93610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589615" y="1888133"/>
              <a:ext cx="2232248"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pic>
        <p:nvPicPr>
          <p:cNvPr id="16" name="图片 15"/>
          <p:cNvPicPr>
            <a:picLocks noChangeAspect="1"/>
          </p:cNvPicPr>
          <p:nvPr/>
        </p:nvPicPr>
        <p:blipFill rotWithShape="1">
          <a:blip r:embed="rId3" cstate="print">
            <a:clrChange>
              <a:clrFrom>
                <a:srgbClr val="FFFFFF"/>
              </a:clrFrom>
              <a:clrTo>
                <a:srgbClr val="FFFFFF">
                  <a:alpha val="0"/>
                </a:srgbClr>
              </a:clrTo>
            </a:clrChange>
            <a:duotone>
              <a:schemeClr val="accent2">
                <a:shade val="45000"/>
                <a:satMod val="135000"/>
              </a:schemeClr>
              <a:prstClr val="white"/>
            </a:duotone>
            <a:extLst>
              <a:ext uri="{BEBA8EAE-BF5A-486C-A8C5-ECC9F3942E4B}">
                <a14:imgProps xmlns:a14="http://schemas.microsoft.com/office/drawing/2010/main">
                  <a14:imgLayer r:embed="rId4">
                    <a14:imgEffect>
                      <a14:saturation sat="300000"/>
                    </a14:imgEffect>
                  </a14:imgLayer>
                </a14:imgProps>
              </a:ext>
              <a:ext uri="{28A0092B-C50C-407E-A947-70E740481C1C}">
                <a14:useLocalDpi xmlns:a14="http://schemas.microsoft.com/office/drawing/2010/main" val="0"/>
              </a:ext>
            </a:extLst>
          </a:blip>
          <a:srcRect l="12742" r="11632"/>
          <a:stretch/>
        </p:blipFill>
        <p:spPr>
          <a:xfrm>
            <a:off x="229847" y="2627640"/>
            <a:ext cx="778173" cy="731520"/>
          </a:xfrm>
          <a:prstGeom prst="rect">
            <a:avLst/>
          </a:prstGeom>
        </p:spPr>
      </p:pic>
      <p:pic>
        <p:nvPicPr>
          <p:cNvPr id="17" name="图片 16"/>
          <p:cNvPicPr>
            <a:picLocks noChangeAspect="1"/>
          </p:cNvPicPr>
          <p:nvPr/>
        </p:nvPicPr>
        <p:blipFill>
          <a:blip r:embed="rId5" cstate="print">
            <a:clrChange>
              <a:clrFrom>
                <a:srgbClr val="F6F6F6"/>
              </a:clrFrom>
              <a:clrTo>
                <a:srgbClr val="F6F6F6">
                  <a:alpha val="0"/>
                </a:srgbClr>
              </a:clrTo>
            </a:clrChange>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6094193" y="1452796"/>
            <a:ext cx="922889" cy="731520"/>
          </a:xfrm>
          <a:prstGeom prst="rect">
            <a:avLst/>
          </a:prstGeom>
        </p:spPr>
      </p:pic>
      <p:pic>
        <p:nvPicPr>
          <p:cNvPr id="18" name="图片 17"/>
          <p:cNvPicPr>
            <a:picLocks noChangeAspect="1"/>
          </p:cNvPicPr>
          <p:nvPr/>
        </p:nvPicPr>
        <p:blipFill>
          <a:blip r:embed="rId6" cstate="print">
            <a:clrChange>
              <a:clrFrom>
                <a:srgbClr val="F6F6F6"/>
              </a:clrFrom>
              <a:clrTo>
                <a:srgbClr val="F6F6F6">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147162" y="2123680"/>
            <a:ext cx="740054" cy="731520"/>
          </a:xfrm>
          <a:prstGeom prst="rect">
            <a:avLst/>
          </a:prstGeom>
        </p:spPr>
      </p:pic>
      <p:pic>
        <p:nvPicPr>
          <p:cNvPr id="19" name="图片 18"/>
          <p:cNvPicPr>
            <a:picLocks noChangeAspect="1"/>
          </p:cNvPicPr>
          <p:nvPr/>
        </p:nvPicPr>
        <p:blipFill>
          <a:blip r:embed="rId7" cstate="print">
            <a:clrChange>
              <a:clrFrom>
                <a:srgbClr val="000000">
                  <a:alpha val="0"/>
                </a:srgbClr>
              </a:clrFrom>
              <a:clrTo>
                <a:srgbClr val="000000">
                  <a:alpha val="0"/>
                </a:srgbClr>
              </a:clrTo>
            </a:clrChange>
            <a:duotone>
              <a:schemeClr val="accent2">
                <a:shade val="45000"/>
                <a:satMod val="135000"/>
              </a:schemeClr>
              <a:prstClr val="white"/>
            </a:duotone>
            <a:extLst>
              <a:ext uri="{BEBA8EAE-BF5A-486C-A8C5-ECC9F3942E4B}">
                <a14:imgProps xmlns:a14="http://schemas.microsoft.com/office/drawing/2010/main">
                  <a14:imgLayer r:embed="rId8">
                    <a14:imgEffect>
                      <a14:saturation sat="400000"/>
                    </a14:imgEffect>
                  </a14:imgLayer>
                </a14:imgProps>
              </a:ext>
              <a:ext uri="{28A0092B-C50C-407E-A947-70E740481C1C}">
                <a14:useLocalDpi xmlns:a14="http://schemas.microsoft.com/office/drawing/2010/main" val="0"/>
              </a:ext>
            </a:extLst>
          </a:blip>
          <a:stretch>
            <a:fillRect/>
          </a:stretch>
        </p:blipFill>
        <p:spPr>
          <a:xfrm>
            <a:off x="9179113" y="1065370"/>
            <a:ext cx="731520" cy="731520"/>
          </a:xfrm>
          <a:prstGeom prst="rect">
            <a:avLst/>
          </a:prstGeom>
        </p:spPr>
      </p:pic>
      <p:sp>
        <p:nvSpPr>
          <p:cNvPr id="20" name="矩形 19"/>
          <p:cNvSpPr/>
          <p:nvPr/>
        </p:nvSpPr>
        <p:spPr>
          <a:xfrm>
            <a:off x="848206" y="2888450"/>
            <a:ext cx="2294218" cy="400110"/>
          </a:xfrm>
          <a:prstGeom prst="rect">
            <a:avLst/>
          </a:prstGeom>
        </p:spPr>
        <p:txBody>
          <a:bodyPr wrap="none">
            <a:spAutoFit/>
          </a:bodyPr>
          <a:lstStyle/>
          <a:p>
            <a:pPr marL="0" marR="0" lvl="0" indent="0" algn="l" defTabSz="964418" rtl="0" eaLnBrk="1" fontAlgn="auto" latinLnBrk="0" hangingPunct="1">
              <a:lnSpc>
                <a:spcPct val="100000"/>
              </a:lnSpc>
              <a:spcBef>
                <a:spcPts val="0"/>
              </a:spcBef>
              <a:spcAft>
                <a:spcPts val="0"/>
              </a:spcAft>
              <a:buClrTx/>
              <a:buSzTx/>
              <a:buFontTx/>
              <a:buNone/>
              <a:tabLst/>
              <a:defRPr/>
            </a:pPr>
            <a:r>
              <a:rPr lang="en-US" altLang="zh-CN" sz="20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KNN</a:t>
            </a:r>
            <a:r>
              <a:rPr lang="zh-CN" altLang="en-US" sz="20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算法服务推理</a:t>
            </a:r>
            <a:endParaRPr kumimoji="0" lang="zh-CN" altLang="en-US" sz="1898"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21" name="矩形 20"/>
          <p:cNvSpPr/>
          <p:nvPr/>
        </p:nvSpPr>
        <p:spPr>
          <a:xfrm>
            <a:off x="3825285" y="2312639"/>
            <a:ext cx="1981633" cy="400110"/>
          </a:xfrm>
          <a:prstGeom prst="rect">
            <a:avLst/>
          </a:prstGeom>
        </p:spPr>
        <p:txBody>
          <a:bodyPr wrap="none">
            <a:spAutoFit/>
          </a:bodyPr>
          <a:lstStyle/>
          <a:p>
            <a:pPr marL="0" marR="0" lvl="0" indent="0" algn="l" defTabSz="964418" rtl="0" eaLnBrk="1" fontAlgn="auto" latinLnBrk="0" hangingPunct="1">
              <a:lnSpc>
                <a:spcPct val="100000"/>
              </a:lnSpc>
              <a:spcBef>
                <a:spcPts val="0"/>
              </a:spcBef>
              <a:spcAft>
                <a:spcPts val="0"/>
              </a:spcAft>
              <a:buClrTx/>
              <a:buSzTx/>
              <a:buFontTx/>
              <a:buNone/>
              <a:tabLst/>
              <a:defRPr/>
            </a:pPr>
            <a:r>
              <a:rPr lang="en-US" altLang="zh-CN" sz="20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MEBN</a:t>
            </a:r>
            <a:r>
              <a:rPr lang="zh-CN" altLang="en-US" sz="20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意图识别</a:t>
            </a:r>
            <a:endParaRPr kumimoji="0" lang="zh-CN" altLang="en-US" sz="1898"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22" name="矩形 21"/>
          <p:cNvSpPr/>
          <p:nvPr/>
        </p:nvSpPr>
        <p:spPr>
          <a:xfrm>
            <a:off x="7111862" y="1722424"/>
            <a:ext cx="1710725" cy="400110"/>
          </a:xfrm>
          <a:prstGeom prst="rect">
            <a:avLst/>
          </a:prstGeom>
        </p:spPr>
        <p:txBody>
          <a:bodyPr wrap="none">
            <a:spAutoFit/>
          </a:bodyPr>
          <a:lstStyle/>
          <a:p>
            <a:pPr marL="0" marR="0" lvl="0" indent="0" algn="l" defTabSz="964418" rtl="0" eaLnBrk="1" fontAlgn="auto" latinLnBrk="0" hangingPunct="1">
              <a:lnSpc>
                <a:spcPct val="100000"/>
              </a:lnSpc>
              <a:spcBef>
                <a:spcPts val="0"/>
              </a:spcBef>
              <a:spcAft>
                <a:spcPts val="0"/>
              </a:spcAft>
              <a:buClrTx/>
              <a:buSzTx/>
              <a:buFontTx/>
              <a:buNone/>
              <a:tabLst/>
              <a:defRPr/>
            </a:pPr>
            <a:r>
              <a:rPr lang="en-US" altLang="zh-CN" sz="2000" b="1" noProof="0"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APP</a:t>
            </a:r>
            <a:r>
              <a:rPr lang="zh-CN" altLang="en-US" sz="20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人机交互</a:t>
            </a:r>
            <a:endParaRPr kumimoji="0" lang="zh-CN" altLang="en-US" sz="1898"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23" name="矩形 22"/>
          <p:cNvSpPr/>
          <p:nvPr/>
        </p:nvSpPr>
        <p:spPr>
          <a:xfrm>
            <a:off x="9778446" y="1196559"/>
            <a:ext cx="2236510" cy="400110"/>
          </a:xfrm>
          <a:prstGeom prst="rect">
            <a:avLst/>
          </a:prstGeom>
        </p:spPr>
        <p:txBody>
          <a:bodyPr wrap="none">
            <a:spAutoFit/>
          </a:bodyPr>
          <a:lstStyle/>
          <a:p>
            <a:pPr marL="0" marR="0" lvl="0" indent="0" algn="l" defTabSz="964418" rtl="0" eaLnBrk="1" fontAlgn="auto" latinLnBrk="0" hangingPunct="1">
              <a:lnSpc>
                <a:spcPct val="100000"/>
              </a:lnSpc>
              <a:spcBef>
                <a:spcPts val="0"/>
              </a:spcBef>
              <a:spcAft>
                <a:spcPts val="0"/>
              </a:spcAft>
              <a:buClrTx/>
              <a:buSzTx/>
              <a:buFontTx/>
              <a:buNone/>
              <a:tabLst/>
              <a:defRPr/>
            </a:pPr>
            <a:r>
              <a:rPr lang="zh-CN" altLang="en-US" sz="20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机器人多任务规划</a:t>
            </a:r>
            <a:endParaRPr kumimoji="0" lang="zh-CN" altLang="en-US" sz="1898"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24" name="矩形 23"/>
          <p:cNvSpPr/>
          <p:nvPr/>
        </p:nvSpPr>
        <p:spPr>
          <a:xfrm>
            <a:off x="119336" y="4071628"/>
            <a:ext cx="2967479" cy="1260602"/>
          </a:xfrm>
          <a:prstGeom prst="rect">
            <a:avLst/>
          </a:prstGeom>
        </p:spPr>
        <p:txBody>
          <a:bodyPr wrap="none">
            <a:spAutoFit/>
          </a:bodyPr>
          <a:lstStyle/>
          <a:p>
            <a:pPr marL="342900" marR="0" lvl="0" indent="-342900" algn="l" defTabSz="964418"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CN" altLang="en-US" sz="1898" dirty="0" smtClean="0">
                <a:solidFill>
                  <a:prstClr val="black"/>
                </a:solidFill>
                <a:latin typeface="华文宋体" panose="02010600040101010101" pitchFamily="2" charset="-122"/>
                <a:ea typeface="华文宋体" panose="02010600040101010101" pitchFamily="2" charset="-122"/>
                <a:cs typeface="Times New Roman" panose="02020603050405020304" pitchFamily="18" charset="0"/>
              </a:rPr>
              <a:t>服务上下文信息收集</a:t>
            </a:r>
            <a:endParaRPr lang="en-US" altLang="zh-CN" sz="1898" dirty="0" smtClean="0">
              <a:solidFill>
                <a:prstClr val="black"/>
              </a:solidFill>
              <a:latin typeface="华文宋体" panose="02010600040101010101" pitchFamily="2" charset="-122"/>
              <a:ea typeface="华文宋体" panose="02010600040101010101" pitchFamily="2" charset="-122"/>
              <a:cs typeface="Times New Roman" panose="02020603050405020304" pitchFamily="18" charset="0"/>
            </a:endParaRPr>
          </a:p>
          <a:p>
            <a:pPr marL="342900" marR="0" lvl="0" indent="-342900" algn="l" defTabSz="964418"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CN" altLang="en-US" sz="1898" dirty="0" smtClean="0">
                <a:solidFill>
                  <a:prstClr val="black"/>
                </a:solidFill>
                <a:latin typeface="华文宋体" panose="02010600040101010101" pitchFamily="2" charset="-122"/>
                <a:ea typeface="华文宋体" panose="02010600040101010101" pitchFamily="2" charset="-122"/>
                <a:cs typeface="Times New Roman" panose="02020603050405020304" pitchFamily="18" charset="0"/>
              </a:rPr>
              <a:t>建立服务规则推理库</a:t>
            </a:r>
            <a:endParaRPr lang="en-US" altLang="zh-CN" sz="1898" dirty="0" smtClean="0">
              <a:solidFill>
                <a:prstClr val="black"/>
              </a:solidFill>
              <a:latin typeface="华文宋体" panose="02010600040101010101" pitchFamily="2" charset="-122"/>
              <a:ea typeface="华文宋体" panose="02010600040101010101" pitchFamily="2" charset="-122"/>
              <a:cs typeface="Times New Roman" panose="02020603050405020304" pitchFamily="18" charset="0"/>
            </a:endParaRPr>
          </a:p>
          <a:p>
            <a:pPr marL="342900" marR="0" lvl="0" indent="-342900" algn="l" defTabSz="964418"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1898" b="0" i="0" u="none" strike="noStrike" kern="1200" cap="none" spc="0" normalizeH="0" baseline="0" noProof="0" dirty="0" smtClean="0">
                <a:ln>
                  <a:noFill/>
                </a:ln>
                <a:solidFill>
                  <a:prstClr val="black"/>
                </a:solidFill>
                <a:effectLst/>
                <a:uLnTx/>
                <a:uFillTx/>
                <a:latin typeface="华文宋体" panose="02010600040101010101" pitchFamily="2" charset="-122"/>
                <a:ea typeface="华文宋体" panose="02010600040101010101" pitchFamily="2" charset="-122"/>
                <a:cs typeface="Times New Roman" panose="02020603050405020304" pitchFamily="18" charset="0"/>
              </a:rPr>
              <a:t>改进的</a:t>
            </a:r>
            <a:r>
              <a:rPr kumimoji="0" lang="en-US" altLang="zh-CN" sz="1898" b="0" i="0" u="none" strike="noStrike" kern="1200" cap="none" spc="0" normalizeH="0" baseline="0" noProof="0" dirty="0" smtClean="0">
                <a:ln>
                  <a:noFill/>
                </a:ln>
                <a:solidFill>
                  <a:prstClr val="black"/>
                </a:solidFill>
                <a:effectLst/>
                <a:uLnTx/>
                <a:uFillTx/>
                <a:latin typeface="华文宋体" panose="02010600040101010101" pitchFamily="2" charset="-122"/>
                <a:ea typeface="华文宋体" panose="02010600040101010101" pitchFamily="2" charset="-122"/>
                <a:cs typeface="Times New Roman" panose="02020603050405020304" pitchFamily="18" charset="0"/>
              </a:rPr>
              <a:t>KNN</a:t>
            </a:r>
            <a:r>
              <a:rPr kumimoji="0" lang="zh-CN" altLang="en-US" sz="1898" b="0" i="0" u="none" strike="noStrike" kern="1200" cap="none" spc="0" normalizeH="0" baseline="0" noProof="0" dirty="0" smtClean="0">
                <a:ln>
                  <a:noFill/>
                </a:ln>
                <a:solidFill>
                  <a:prstClr val="black"/>
                </a:solidFill>
                <a:effectLst/>
                <a:uLnTx/>
                <a:uFillTx/>
                <a:latin typeface="华文宋体" panose="02010600040101010101" pitchFamily="2" charset="-122"/>
                <a:ea typeface="华文宋体" panose="02010600040101010101" pitchFamily="2" charset="-122"/>
                <a:cs typeface="Times New Roman" panose="02020603050405020304" pitchFamily="18" charset="0"/>
              </a:rPr>
              <a:t>方法推理</a:t>
            </a:r>
            <a:endParaRPr kumimoji="0" lang="en-US" altLang="zh-CN" sz="1898" b="0" i="0" u="none" strike="noStrike" kern="1200" cap="none" spc="0" normalizeH="0" baseline="0" noProof="0" dirty="0" smtClean="0">
              <a:ln>
                <a:noFill/>
              </a:ln>
              <a:solidFill>
                <a:prstClr val="black"/>
              </a:solidFill>
              <a:effectLst/>
              <a:uLnTx/>
              <a:uFillTx/>
              <a:latin typeface="华文宋体" panose="02010600040101010101" pitchFamily="2" charset="-122"/>
              <a:ea typeface="华文宋体" panose="02010600040101010101" pitchFamily="2" charset="-122"/>
              <a:cs typeface="Times New Roman" panose="02020603050405020304" pitchFamily="18" charset="0"/>
            </a:endParaRPr>
          </a:p>
          <a:p>
            <a:pPr marL="342900" marR="0" lvl="0" indent="-342900" algn="l" defTabSz="964418"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CN" altLang="en-US" sz="1898" dirty="0" smtClean="0">
                <a:solidFill>
                  <a:prstClr val="black"/>
                </a:solidFill>
                <a:latin typeface="华文宋体" panose="02010600040101010101" pitchFamily="2" charset="-122"/>
                <a:ea typeface="华文宋体" panose="02010600040101010101" pitchFamily="2" charset="-122"/>
                <a:cs typeface="Times New Roman" panose="02020603050405020304" pitchFamily="18" charset="0"/>
              </a:rPr>
              <a:t>用户反馈，规则库修正</a:t>
            </a:r>
            <a:endParaRPr kumimoji="0" lang="zh-CN" altLang="en-US" sz="1898" b="0" i="0" u="none" strike="noStrike" kern="1200" cap="none" spc="0" normalizeH="0" baseline="0" noProof="0" dirty="0">
              <a:ln>
                <a:noFill/>
              </a:ln>
              <a:solidFill>
                <a:prstClr val="black"/>
              </a:solidFill>
              <a:effectLst/>
              <a:uLnTx/>
              <a:uFillTx/>
              <a:latin typeface="华文宋体" panose="02010600040101010101" pitchFamily="2" charset="-122"/>
              <a:ea typeface="华文宋体" panose="02010600040101010101" pitchFamily="2" charset="-122"/>
              <a:cs typeface="Times New Roman" panose="02020603050405020304" pitchFamily="18" charset="0"/>
            </a:endParaRPr>
          </a:p>
        </p:txBody>
      </p:sp>
      <p:sp>
        <p:nvSpPr>
          <p:cNvPr id="25" name="矩形 24"/>
          <p:cNvSpPr/>
          <p:nvPr/>
        </p:nvSpPr>
        <p:spPr>
          <a:xfrm>
            <a:off x="3147162" y="3376948"/>
            <a:ext cx="2480166" cy="1552669"/>
          </a:xfrm>
          <a:prstGeom prst="rect">
            <a:avLst/>
          </a:prstGeom>
        </p:spPr>
        <p:txBody>
          <a:bodyPr wrap="none">
            <a:spAutoFit/>
          </a:bodyPr>
          <a:lstStyle/>
          <a:p>
            <a:pPr marL="342900" marR="0" lvl="0" indent="-342900" algn="l" defTabSz="964418"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CN" altLang="en-US" sz="1898" dirty="0" smtClean="0">
                <a:solidFill>
                  <a:prstClr val="black"/>
                </a:solidFill>
                <a:latin typeface="华文宋体" panose="02010600040101010101" pitchFamily="2" charset="-122"/>
                <a:ea typeface="华文宋体" panose="02010600040101010101" pitchFamily="2" charset="-122"/>
                <a:cs typeface="Times New Roman" panose="02020603050405020304" pitchFamily="18" charset="0"/>
              </a:rPr>
              <a:t>动态情境分析</a:t>
            </a:r>
            <a:endParaRPr lang="en-US" altLang="zh-CN" sz="1898" dirty="0" smtClean="0">
              <a:solidFill>
                <a:prstClr val="black"/>
              </a:solidFill>
              <a:latin typeface="华文宋体" panose="02010600040101010101" pitchFamily="2" charset="-122"/>
              <a:ea typeface="华文宋体" panose="02010600040101010101" pitchFamily="2" charset="-122"/>
              <a:cs typeface="Times New Roman" panose="02020603050405020304" pitchFamily="18" charset="0"/>
            </a:endParaRPr>
          </a:p>
          <a:p>
            <a:pPr marL="342900" marR="0" lvl="0" indent="-342900" algn="l" defTabSz="964418"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CN" sz="1898" dirty="0" smtClean="0">
                <a:solidFill>
                  <a:prstClr val="black"/>
                </a:solidFill>
                <a:latin typeface="华文宋体" panose="02010600040101010101" pitchFamily="2" charset="-122"/>
                <a:ea typeface="华文宋体" panose="02010600040101010101" pitchFamily="2" charset="-122"/>
                <a:cs typeface="Times New Roman" panose="02020603050405020304" pitchFamily="18" charset="0"/>
              </a:rPr>
              <a:t>MEBN</a:t>
            </a:r>
            <a:r>
              <a:rPr lang="zh-CN" altLang="en-US" sz="1898" dirty="0" smtClean="0">
                <a:solidFill>
                  <a:prstClr val="black"/>
                </a:solidFill>
                <a:latin typeface="华文宋体" panose="02010600040101010101" pitchFamily="2" charset="-122"/>
                <a:ea typeface="华文宋体" panose="02010600040101010101" pitchFamily="2" charset="-122"/>
                <a:cs typeface="Times New Roman" panose="02020603050405020304" pitchFamily="18" charset="0"/>
              </a:rPr>
              <a:t>情境建模</a:t>
            </a:r>
            <a:endParaRPr lang="en-US" altLang="zh-CN" sz="1898" dirty="0" smtClean="0">
              <a:solidFill>
                <a:prstClr val="black"/>
              </a:solidFill>
              <a:latin typeface="华文宋体" panose="02010600040101010101" pitchFamily="2" charset="-122"/>
              <a:ea typeface="华文宋体" panose="02010600040101010101" pitchFamily="2" charset="-122"/>
              <a:cs typeface="Times New Roman" panose="02020603050405020304" pitchFamily="18" charset="0"/>
            </a:endParaRPr>
          </a:p>
          <a:p>
            <a:pPr marL="342900" marR="0" lvl="0" indent="-342900" algn="l" defTabSz="964418"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1898" b="0" i="0" u="none" strike="noStrike" kern="1200" cap="none" spc="0" normalizeH="0" baseline="0" noProof="0" dirty="0" smtClean="0">
                <a:ln>
                  <a:noFill/>
                </a:ln>
                <a:solidFill>
                  <a:prstClr val="black"/>
                </a:solidFill>
                <a:effectLst/>
                <a:uLnTx/>
                <a:uFillTx/>
                <a:latin typeface="华文宋体" panose="02010600040101010101" pitchFamily="2" charset="-122"/>
                <a:ea typeface="华文宋体" panose="02010600040101010101" pitchFamily="2" charset="-122"/>
                <a:cs typeface="Times New Roman" panose="02020603050405020304" pitchFamily="18" charset="0"/>
              </a:rPr>
              <a:t>用户意图识别分析</a:t>
            </a:r>
            <a:endParaRPr kumimoji="0" lang="en-US" altLang="zh-CN" sz="1898" b="0" i="0" u="none" strike="noStrike" kern="1200" cap="none" spc="0" normalizeH="0" baseline="0" noProof="0" dirty="0" smtClean="0">
              <a:ln>
                <a:noFill/>
              </a:ln>
              <a:solidFill>
                <a:prstClr val="black"/>
              </a:solidFill>
              <a:effectLst/>
              <a:uLnTx/>
              <a:uFillTx/>
              <a:latin typeface="华文宋体" panose="02010600040101010101" pitchFamily="2" charset="-122"/>
              <a:ea typeface="华文宋体" panose="02010600040101010101" pitchFamily="2" charset="-122"/>
              <a:cs typeface="Times New Roman" panose="02020603050405020304" pitchFamily="18" charset="0"/>
            </a:endParaRPr>
          </a:p>
          <a:p>
            <a:pPr marL="342900" marR="0" lvl="0" indent="-342900" algn="l" defTabSz="964418"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CN" altLang="en-US" sz="1898" dirty="0" smtClean="0">
                <a:solidFill>
                  <a:prstClr val="black"/>
                </a:solidFill>
                <a:latin typeface="华文宋体" panose="02010600040101010101" pitchFamily="2" charset="-122"/>
                <a:ea typeface="华文宋体" panose="02010600040101010101" pitchFamily="2" charset="-122"/>
                <a:cs typeface="Times New Roman" panose="02020603050405020304" pitchFamily="18" charset="0"/>
              </a:rPr>
              <a:t>情境模型动态修改</a:t>
            </a:r>
            <a:endParaRPr lang="en-US" altLang="zh-CN" sz="1898" dirty="0" smtClean="0">
              <a:solidFill>
                <a:prstClr val="black"/>
              </a:solidFill>
              <a:latin typeface="华文宋体" panose="02010600040101010101" pitchFamily="2" charset="-122"/>
              <a:ea typeface="华文宋体" panose="02010600040101010101" pitchFamily="2" charset="-122"/>
              <a:cs typeface="Times New Roman" panose="02020603050405020304" pitchFamily="18" charset="0"/>
            </a:endParaRPr>
          </a:p>
          <a:p>
            <a:pPr marL="342900" marR="0" lvl="0" indent="-342900" algn="l" defTabSz="964418"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1898" b="0" i="0" u="none" strike="noStrike" kern="1200" cap="none" spc="0" normalizeH="0" baseline="0" noProof="0" dirty="0" smtClean="0">
                <a:ln>
                  <a:noFill/>
                </a:ln>
                <a:solidFill>
                  <a:prstClr val="black"/>
                </a:solidFill>
                <a:effectLst/>
                <a:uLnTx/>
                <a:uFillTx/>
                <a:latin typeface="华文宋体" panose="02010600040101010101" pitchFamily="2" charset="-122"/>
                <a:ea typeface="华文宋体" panose="02010600040101010101" pitchFamily="2" charset="-122"/>
                <a:cs typeface="Times New Roman" panose="02020603050405020304" pitchFamily="18" charset="0"/>
              </a:rPr>
              <a:t>用户意图修正</a:t>
            </a:r>
            <a:endParaRPr kumimoji="0" lang="en-US" altLang="zh-CN" sz="1898" b="0" i="0" u="none" strike="noStrike" kern="1200" cap="none" spc="0" normalizeH="0" baseline="0" noProof="0" dirty="0" smtClean="0">
              <a:ln>
                <a:noFill/>
              </a:ln>
              <a:solidFill>
                <a:prstClr val="black"/>
              </a:solidFill>
              <a:effectLst/>
              <a:uLnTx/>
              <a:uFillTx/>
              <a:latin typeface="华文宋体" panose="02010600040101010101" pitchFamily="2" charset="-122"/>
              <a:ea typeface="华文宋体" panose="02010600040101010101" pitchFamily="2" charset="-122"/>
              <a:cs typeface="Times New Roman" panose="02020603050405020304" pitchFamily="18" charset="0"/>
            </a:endParaRPr>
          </a:p>
        </p:txBody>
      </p:sp>
      <p:pic>
        <p:nvPicPr>
          <p:cNvPr id="6" name="图片 5"/>
          <p:cNvPicPr>
            <a:picLocks noChangeAspect="1"/>
          </p:cNvPicPr>
          <p:nvPr/>
        </p:nvPicPr>
        <p:blipFill>
          <a:blip r:embed="rId9"/>
          <a:stretch>
            <a:fillRect/>
          </a:stretch>
        </p:blipFill>
        <p:spPr>
          <a:xfrm>
            <a:off x="6177690" y="2431902"/>
            <a:ext cx="2661865" cy="1790964"/>
          </a:xfrm>
          <a:prstGeom prst="rect">
            <a:avLst/>
          </a:prstGeom>
        </p:spPr>
      </p:pic>
      <p:pic>
        <p:nvPicPr>
          <p:cNvPr id="26" name="图片 25"/>
          <p:cNvPicPr>
            <a:picLocks noChangeAspect="1"/>
          </p:cNvPicPr>
          <p:nvPr/>
        </p:nvPicPr>
        <p:blipFill>
          <a:blip r:embed="rId10"/>
          <a:stretch>
            <a:fillRect/>
          </a:stretch>
        </p:blipFill>
        <p:spPr>
          <a:xfrm>
            <a:off x="6094193" y="4431413"/>
            <a:ext cx="3014371" cy="1404122"/>
          </a:xfrm>
          <a:prstGeom prst="rect">
            <a:avLst/>
          </a:prstGeom>
        </p:spPr>
      </p:pic>
      <p:sp>
        <p:nvSpPr>
          <p:cNvPr id="27" name="矩形 26"/>
          <p:cNvSpPr/>
          <p:nvPr/>
        </p:nvSpPr>
        <p:spPr>
          <a:xfrm>
            <a:off x="9131266" y="2277795"/>
            <a:ext cx="2480166" cy="1260602"/>
          </a:xfrm>
          <a:prstGeom prst="rect">
            <a:avLst/>
          </a:prstGeom>
        </p:spPr>
        <p:txBody>
          <a:bodyPr wrap="none">
            <a:spAutoFit/>
          </a:bodyPr>
          <a:lstStyle/>
          <a:p>
            <a:pPr marL="342900" marR="0" lvl="0" indent="-342900" algn="l" defTabSz="964418"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CN" altLang="en-US" sz="1898" dirty="0" smtClean="0">
                <a:solidFill>
                  <a:prstClr val="black"/>
                </a:solidFill>
                <a:latin typeface="华文宋体" panose="02010600040101010101" pitchFamily="2" charset="-122"/>
                <a:ea typeface="华文宋体" panose="02010600040101010101" pitchFamily="2" charset="-122"/>
                <a:cs typeface="Times New Roman" panose="02020603050405020304" pitchFamily="18" charset="0"/>
              </a:rPr>
              <a:t>服务任务属性确认</a:t>
            </a:r>
            <a:endParaRPr lang="en-US" altLang="zh-CN" sz="1898" dirty="0" smtClean="0">
              <a:solidFill>
                <a:prstClr val="black"/>
              </a:solidFill>
              <a:latin typeface="华文宋体" panose="02010600040101010101" pitchFamily="2" charset="-122"/>
              <a:ea typeface="华文宋体" panose="02010600040101010101" pitchFamily="2" charset="-122"/>
              <a:cs typeface="Times New Roman" panose="02020603050405020304" pitchFamily="18" charset="0"/>
            </a:endParaRPr>
          </a:p>
          <a:p>
            <a:pPr marL="342900" marR="0" lvl="0" indent="-342900" algn="l" defTabSz="964418"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1898" b="0" i="0" u="none" strike="noStrike" kern="1200" cap="none" spc="0" normalizeH="0" baseline="0" noProof="0" dirty="0" smtClean="0">
                <a:ln>
                  <a:noFill/>
                </a:ln>
                <a:solidFill>
                  <a:prstClr val="black"/>
                </a:solidFill>
                <a:effectLst/>
                <a:uLnTx/>
                <a:uFillTx/>
                <a:latin typeface="华文宋体" panose="02010600040101010101" pitchFamily="2" charset="-122"/>
                <a:ea typeface="华文宋体" panose="02010600040101010101" pitchFamily="2" charset="-122"/>
                <a:cs typeface="Times New Roman" panose="02020603050405020304" pitchFamily="18" charset="0"/>
              </a:rPr>
              <a:t>服务属性数据收集</a:t>
            </a:r>
            <a:endParaRPr kumimoji="0" lang="en-US" altLang="zh-CN" sz="1898" b="0" i="0" u="none" strike="noStrike" kern="1200" cap="none" spc="0" normalizeH="0" baseline="0" noProof="0" dirty="0" smtClean="0">
              <a:ln>
                <a:noFill/>
              </a:ln>
              <a:solidFill>
                <a:prstClr val="black"/>
              </a:solidFill>
              <a:effectLst/>
              <a:uLnTx/>
              <a:uFillTx/>
              <a:latin typeface="华文宋体" panose="02010600040101010101" pitchFamily="2" charset="-122"/>
              <a:ea typeface="华文宋体" panose="02010600040101010101" pitchFamily="2" charset="-122"/>
              <a:cs typeface="Times New Roman" panose="02020603050405020304" pitchFamily="18" charset="0"/>
            </a:endParaRPr>
          </a:p>
          <a:p>
            <a:pPr marL="342900" marR="0" lvl="0" indent="-342900" algn="l" defTabSz="964418"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CN" altLang="en-US" sz="1898" dirty="0" smtClean="0">
                <a:solidFill>
                  <a:prstClr val="black"/>
                </a:solidFill>
                <a:latin typeface="华文宋体" panose="02010600040101010101" pitchFamily="2" charset="-122"/>
                <a:ea typeface="华文宋体" panose="02010600040101010101" pitchFamily="2" charset="-122"/>
                <a:cs typeface="Times New Roman" panose="02020603050405020304" pitchFamily="18" charset="0"/>
              </a:rPr>
              <a:t>属性权重确认</a:t>
            </a:r>
            <a:endParaRPr lang="en-US" altLang="zh-CN" sz="1898" dirty="0" smtClean="0">
              <a:solidFill>
                <a:prstClr val="black"/>
              </a:solidFill>
              <a:latin typeface="华文宋体" panose="02010600040101010101" pitchFamily="2" charset="-122"/>
              <a:ea typeface="华文宋体" panose="02010600040101010101" pitchFamily="2" charset="-122"/>
              <a:cs typeface="Times New Roman" panose="02020603050405020304" pitchFamily="18" charset="0"/>
            </a:endParaRPr>
          </a:p>
          <a:p>
            <a:pPr marL="342900" marR="0" lvl="0" indent="-342900" algn="l" defTabSz="964418"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1898" b="0" i="0" u="none" strike="noStrike" kern="1200" cap="none" spc="0" normalizeH="0" baseline="0" noProof="0" dirty="0" smtClean="0">
                <a:ln>
                  <a:noFill/>
                </a:ln>
                <a:solidFill>
                  <a:prstClr val="black"/>
                </a:solidFill>
                <a:effectLst/>
                <a:uLnTx/>
                <a:uFillTx/>
                <a:latin typeface="华文宋体" panose="02010600040101010101" pitchFamily="2" charset="-122"/>
                <a:ea typeface="华文宋体" panose="02010600040101010101" pitchFamily="2" charset="-122"/>
                <a:cs typeface="Times New Roman" panose="02020603050405020304" pitchFamily="18" charset="0"/>
              </a:rPr>
              <a:t>多任务规划</a:t>
            </a:r>
            <a:endParaRPr kumimoji="0" lang="en-US" altLang="zh-CN" sz="1898" b="0" i="0" u="none" strike="noStrike" kern="1200" cap="none" spc="0" normalizeH="0" baseline="0" noProof="0" dirty="0" smtClean="0">
              <a:ln>
                <a:noFill/>
              </a:ln>
              <a:solidFill>
                <a:prstClr val="black"/>
              </a:solidFill>
              <a:effectLst/>
              <a:uLnTx/>
              <a:uFillTx/>
              <a:latin typeface="华文宋体" panose="02010600040101010101" pitchFamily="2" charset="-122"/>
              <a:ea typeface="华文宋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065214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6626"/>
            <a:ext cx="12192000" cy="58446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8" name="文本占位符 1"/>
          <p:cNvSpPr>
            <a:spLocks noGrp="1"/>
          </p:cNvSpPr>
          <p:nvPr>
            <p:ph type="body" sz="quarter" idx="12"/>
          </p:nvPr>
        </p:nvSpPr>
        <p:spPr>
          <a:xfrm>
            <a:off x="0" y="-16625"/>
            <a:ext cx="970383" cy="584466"/>
          </a:xfrm>
          <a:solidFill>
            <a:srgbClr val="00B0F0"/>
          </a:solidFill>
        </p:spPr>
        <p:txBody>
          <a:bodyPr/>
          <a:lstStyle/>
          <a:p>
            <a:pPr algn="ctr"/>
            <a:r>
              <a:rPr kumimoji="1" lang="en-US" altLang="zh-CN" sz="4400" i="1" dirty="0" smtClean="0"/>
              <a:t>3.</a:t>
            </a:r>
            <a:endParaRPr kumimoji="1" lang="zh-CN" altLang="en-US" sz="4400" i="1" dirty="0"/>
          </a:p>
        </p:txBody>
      </p:sp>
      <p:sp>
        <p:nvSpPr>
          <p:cNvPr id="9" name="文本占位符 2"/>
          <p:cNvSpPr>
            <a:spLocks noGrp="1"/>
          </p:cNvSpPr>
          <p:nvPr>
            <p:ph type="body" sz="quarter" idx="13"/>
          </p:nvPr>
        </p:nvSpPr>
        <p:spPr>
          <a:xfrm>
            <a:off x="970383" y="-16625"/>
            <a:ext cx="6435012" cy="584466"/>
          </a:xfrm>
        </p:spPr>
        <p:txBody>
          <a:bodyPr/>
          <a:lstStyle/>
          <a:p>
            <a:r>
              <a:rPr kumimoji="1" lang="zh-CN" altLang="en-US" sz="3600" dirty="0" smtClean="0">
                <a:solidFill>
                  <a:schemeClr val="bg2"/>
                </a:solidFill>
              </a:rPr>
              <a:t>课题的难点与所解决的问题</a:t>
            </a:r>
            <a:endParaRPr kumimoji="1" lang="zh-CN" altLang="en-US" sz="3600" dirty="0">
              <a:solidFill>
                <a:schemeClr val="bg2"/>
              </a:solidFill>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5025" y="-16625"/>
            <a:ext cx="2116975" cy="600394"/>
          </a:xfrm>
          <a:prstGeom prst="rect">
            <a:avLst/>
          </a:prstGeom>
        </p:spPr>
      </p:pic>
      <p:sp>
        <p:nvSpPr>
          <p:cNvPr id="6" name="椭圆 5"/>
          <p:cNvSpPr/>
          <p:nvPr/>
        </p:nvSpPr>
        <p:spPr>
          <a:xfrm>
            <a:off x="1415530" y="1184679"/>
            <a:ext cx="1458967" cy="99457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难点</a:t>
            </a:r>
            <a:endParaRPr lang="zh-CN" altLang="en-US" sz="2400" dirty="0"/>
          </a:p>
        </p:txBody>
      </p:sp>
      <p:sp>
        <p:nvSpPr>
          <p:cNvPr id="11" name="流程图: 资料带 10"/>
          <p:cNvSpPr/>
          <p:nvPr/>
        </p:nvSpPr>
        <p:spPr>
          <a:xfrm>
            <a:off x="1128683" y="2218091"/>
            <a:ext cx="3642821" cy="1281228"/>
          </a:xfrm>
          <a:prstGeom prst="flowChartPunchedTap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1</a:t>
            </a:r>
            <a:r>
              <a:rPr lang="zh-CN" altLang="en-US" sz="2000" dirty="0" smtClean="0"/>
              <a:t>、服务规则库的建立较难完善</a:t>
            </a:r>
          </a:p>
        </p:txBody>
      </p:sp>
      <p:sp>
        <p:nvSpPr>
          <p:cNvPr id="12" name="菱形 11"/>
          <p:cNvSpPr/>
          <p:nvPr/>
        </p:nvSpPr>
        <p:spPr>
          <a:xfrm>
            <a:off x="6777098" y="957303"/>
            <a:ext cx="3763439" cy="1396179"/>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dirty="0" smtClean="0"/>
          </a:p>
          <a:p>
            <a:pPr algn="ctr"/>
            <a:r>
              <a:rPr lang="zh-CN" altLang="en-US" sz="2400" dirty="0" smtClean="0"/>
              <a:t>所解决的问题</a:t>
            </a:r>
            <a:endParaRPr lang="zh-CN" altLang="en-US" sz="2400" dirty="0"/>
          </a:p>
        </p:txBody>
      </p:sp>
      <p:sp>
        <p:nvSpPr>
          <p:cNvPr id="13" name="矩形 12"/>
          <p:cNvSpPr/>
          <p:nvPr/>
        </p:nvSpPr>
        <p:spPr>
          <a:xfrm>
            <a:off x="6777098" y="2548423"/>
            <a:ext cx="4691150" cy="11378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t>由机器学习推理算法结合手机</a:t>
            </a:r>
            <a:r>
              <a:rPr lang="en-US" altLang="zh-CN" sz="2000" dirty="0" smtClean="0"/>
              <a:t>APP</a:t>
            </a:r>
            <a:r>
              <a:rPr lang="zh-CN" altLang="en-US" sz="2000" dirty="0" smtClean="0"/>
              <a:t>，有效的缓解的硬性推理的弊端。</a:t>
            </a:r>
          </a:p>
        </p:txBody>
      </p:sp>
      <p:sp>
        <p:nvSpPr>
          <p:cNvPr id="15" name="流程图: 资料带 14"/>
          <p:cNvSpPr/>
          <p:nvPr/>
        </p:nvSpPr>
        <p:spPr>
          <a:xfrm>
            <a:off x="1128684" y="3956858"/>
            <a:ext cx="3642820" cy="1828800"/>
          </a:xfrm>
          <a:prstGeom prst="flowChartPunchedTap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t>2</a:t>
            </a:r>
            <a:r>
              <a:rPr lang="zh-CN" altLang="en-US" dirty="0" smtClean="0"/>
              <a:t>、家庭情境模型复杂多样，且是动态变化的，构建情境模型较为复杂，以及多实体贝叶斯网路的动态更新</a:t>
            </a:r>
          </a:p>
        </p:txBody>
      </p:sp>
      <p:sp>
        <p:nvSpPr>
          <p:cNvPr id="14" name="矩形 13"/>
          <p:cNvSpPr/>
          <p:nvPr/>
        </p:nvSpPr>
        <p:spPr>
          <a:xfrm>
            <a:off x="6777098" y="3881229"/>
            <a:ext cx="4691150" cy="143891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t>使用多实体贝叶斯网络建立情境模型，使得可以更好的识别用户意图；使用多属性的多任务规划可以使得任务执行更加人性化。</a:t>
            </a:r>
          </a:p>
        </p:txBody>
      </p:sp>
    </p:spTree>
    <p:extLst>
      <p:ext uri="{BB962C8B-B14F-4D97-AF65-F5344CB8AC3E}">
        <p14:creationId xmlns:p14="http://schemas.microsoft.com/office/powerpoint/2010/main" val="64983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50923143759"/>
  <p:tag name="MH_LIBRARY" val="GRAPHIC"/>
  <p:tag name="MH_TYPE" val="Other"/>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50923143759"/>
  <p:tag name="MH_LIBRARY" val="GRAPHIC"/>
  <p:tag name="MH_TYPE" val="Other"/>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50923143759"/>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50923143759"/>
  <p:tag name="MH_LIBRARY" val="GRAPHIC"/>
  <p:tag name="MH_TYPE" val="Other"/>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50923143759"/>
  <p:tag name="MH_LIBRARY" val="GRAPHIC"/>
  <p:tag name="MH_TYPE" val="Other"/>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50923143759"/>
  <p:tag name="MH_LIBRARY" val="GRAPHIC"/>
  <p:tag name="MH_TYPE" val="Other"/>
  <p:tag name="MH_ORDER" val="3"/>
</p:tagLst>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F0CEA3"/>
      </a:accent1>
      <a:accent2>
        <a:srgbClr val="C1D9DF"/>
      </a:accent2>
      <a:accent3>
        <a:srgbClr val="D870BB"/>
      </a:accent3>
      <a:accent4>
        <a:srgbClr val="61C09E"/>
      </a:accent4>
      <a:accent5>
        <a:srgbClr val="EFD836"/>
      </a:accent5>
      <a:accent6>
        <a:srgbClr val="73D2E8"/>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2569</TotalTime>
  <Words>780</Words>
  <Application>Microsoft Office PowerPoint</Application>
  <PresentationFormat>宽屏</PresentationFormat>
  <Paragraphs>97</Paragraphs>
  <Slides>11</Slides>
  <Notes>0</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11</vt:i4>
      </vt:variant>
    </vt:vector>
  </HeadingPairs>
  <TitlesOfParts>
    <vt:vector size="26" baseType="lpstr">
      <vt:lpstr>等线</vt:lpstr>
      <vt:lpstr>华文楷体</vt:lpstr>
      <vt:lpstr>华文宋体</vt:lpstr>
      <vt:lpstr>宋体</vt:lpstr>
      <vt:lpstr>微软雅黑</vt:lpstr>
      <vt:lpstr>Arial</vt:lpstr>
      <vt:lpstr>Calibri</vt:lpstr>
      <vt:lpstr>Century Gothic</vt:lpstr>
      <vt:lpstr>Franklin Gothic Medium</vt:lpstr>
      <vt:lpstr>Segoe UI Light</vt:lpstr>
      <vt:lpstr>Times New Roman</vt:lpstr>
      <vt:lpstr>Wingdings</vt:lpstr>
      <vt:lpstr>模板页面</vt:lpstr>
      <vt:lpstr>OfficePLUS</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孟 可</cp:lastModifiedBy>
  <cp:revision>195</cp:revision>
  <dcterms:created xsi:type="dcterms:W3CDTF">2015-08-18T02:51:41Z</dcterms:created>
  <dcterms:modified xsi:type="dcterms:W3CDTF">2019-05-20T08:18:15Z</dcterms:modified>
  <cp:category/>
</cp:coreProperties>
</file>