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59" r:id="rId7"/>
    <p:sldId id="271" r:id="rId8"/>
    <p:sldId id="268" r:id="rId9"/>
    <p:sldId id="269" r:id="rId10"/>
    <p:sldId id="278" r:id="rId11"/>
    <p:sldId id="280" r:id="rId12"/>
    <p:sldId id="276" r:id="rId13"/>
    <p:sldId id="275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 snapToObjects="1">
      <p:cViewPr>
        <p:scale>
          <a:sx n="97" d="100"/>
          <a:sy n="97" d="100"/>
        </p:scale>
        <p:origin x="10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6E8B-473C-AB4D-AECA-C2362AFB1491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CA938-DECA-EF47-854E-6F207F51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1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67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1800" y="6443458"/>
            <a:ext cx="2743200" cy="365125"/>
          </a:xfrm>
        </p:spPr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1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85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5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4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67"/>
            </a:lvl2pPr>
            <a:lvl3pPr marL="914354" indent="0">
              <a:buNone/>
              <a:defRPr sz="1200"/>
            </a:lvl3pPr>
            <a:lvl4pPr marL="1371532" indent="0">
              <a:buNone/>
              <a:defRPr sz="1067"/>
            </a:lvl4pPr>
            <a:lvl5pPr marL="1828709" indent="0">
              <a:buNone/>
              <a:defRPr sz="1067"/>
            </a:lvl5pPr>
            <a:lvl6pPr marL="2285886" indent="0">
              <a:buNone/>
              <a:defRPr sz="1067"/>
            </a:lvl6pPr>
            <a:lvl7pPr marL="2743062" indent="0">
              <a:buNone/>
              <a:defRPr sz="1067"/>
            </a:lvl7pPr>
            <a:lvl8pPr marL="3200240" indent="0">
              <a:buNone/>
              <a:defRPr sz="1067"/>
            </a:lvl8pPr>
            <a:lvl9pPr marL="3657418" indent="0">
              <a:buNone/>
              <a:defRPr sz="10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67"/>
            </a:lvl2pPr>
            <a:lvl3pPr marL="914354" indent="0">
              <a:buNone/>
              <a:defRPr sz="1200"/>
            </a:lvl3pPr>
            <a:lvl4pPr marL="1371532" indent="0">
              <a:buNone/>
              <a:defRPr sz="1067"/>
            </a:lvl4pPr>
            <a:lvl5pPr marL="1828709" indent="0">
              <a:buNone/>
              <a:defRPr sz="1067"/>
            </a:lvl5pPr>
            <a:lvl6pPr marL="2285886" indent="0">
              <a:buNone/>
              <a:defRPr sz="1067"/>
            </a:lvl6pPr>
            <a:lvl7pPr marL="2743062" indent="0">
              <a:buNone/>
              <a:defRPr sz="1067"/>
            </a:lvl7pPr>
            <a:lvl8pPr marL="3200240" indent="0">
              <a:buNone/>
              <a:defRPr sz="1067"/>
            </a:lvl8pPr>
            <a:lvl9pPr marL="3657418" indent="0">
              <a:buNone/>
              <a:defRPr sz="10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5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26B5ED-EEFE-413F-8ABB-BF964477D4A3}"/>
              </a:ext>
            </a:extLst>
          </p:cNvPr>
          <p:cNvSpPr/>
          <p:nvPr/>
        </p:nvSpPr>
        <p:spPr>
          <a:xfrm>
            <a:off x="0" y="6347576"/>
            <a:ext cx="12192000" cy="5389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0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9460" y="6443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F31D6A5-DA24-D545-B0AC-4B687C494961}" type="slidenum">
              <a:rPr lang="en-GB" smtClean="0"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C707C1-BE16-5740-9802-1C7FBC47B9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44" y="6456181"/>
            <a:ext cx="1632180" cy="3396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2B3ABF-DF5E-D149-8E8F-C77524E75EC8}"/>
              </a:ext>
            </a:extLst>
          </p:cNvPr>
          <p:cNvSpPr/>
          <p:nvPr/>
        </p:nvSpPr>
        <p:spPr>
          <a:xfrm>
            <a:off x="0" y="-4474"/>
            <a:ext cx="12192000" cy="5389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BB18F1-E2F8-2443-B322-BB47FF51DD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2576" y="6456181"/>
            <a:ext cx="3147993" cy="339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71EF4A-1CD0-8242-9365-CEBC3482AF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7619" y="6425737"/>
            <a:ext cx="404755" cy="432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87DD8-2509-0A43-97AD-0424E50298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32511" y="6438359"/>
            <a:ext cx="1430419" cy="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B224-85CB-0940-9257-9E58DFB25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</a:t>
            </a:r>
            <a:r>
              <a:rPr lang="en-GB" dirty="0">
                <a:latin typeface="Lucida Console" panose="020B0609040504020204" pitchFamily="49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C239-AD79-3348-B4D0-504EC3F5F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Francesca van </a:t>
            </a:r>
            <a:r>
              <a:rPr lang="en-GB" dirty="0" err="1"/>
              <a:t>Tartwijk</a:t>
            </a:r>
            <a:endParaRPr lang="en-GB" dirty="0"/>
          </a:p>
          <a:p>
            <a:r>
              <a:rPr lang="en-GB" dirty="0"/>
              <a:t>LAG-MNG Python lecture</a:t>
            </a:r>
          </a:p>
          <a:p>
            <a:r>
              <a:rPr lang="en-GB" dirty="0"/>
              <a:t>26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F8C51-5DA7-4A49-943C-017A198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0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346E-D02E-B343-AE4B-B5FD97C2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DataFrame</a:t>
            </a:r>
            <a:r>
              <a:rPr lang="en-GB" dirty="0"/>
              <a:t> is a table-like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00C0-2F43-EE49-98D2-084A82B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BA2555D2-7031-0C45-A3F9-C6A27715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28" y="2604328"/>
            <a:ext cx="6717324" cy="164934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4E3D9-4E48-CD41-8AD3-D514F5D844FF}"/>
              </a:ext>
            </a:extLst>
          </p:cNvPr>
          <p:cNvGrpSpPr/>
          <p:nvPr/>
        </p:nvGrpSpPr>
        <p:grpSpPr>
          <a:xfrm>
            <a:off x="5115339" y="2564572"/>
            <a:ext cx="2133600" cy="2362365"/>
            <a:chOff x="5115339" y="2564572"/>
            <a:chExt cx="2133600" cy="23623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97E78A-BF92-8F44-8DBB-4469D7A5B33A}"/>
                </a:ext>
              </a:extLst>
            </p:cNvPr>
            <p:cNvSpPr/>
            <p:nvPr/>
          </p:nvSpPr>
          <p:spPr>
            <a:xfrm>
              <a:off x="5115339" y="2564572"/>
              <a:ext cx="1563757" cy="1649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563416-DE46-524F-B98E-EB56F6EF4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253671"/>
              <a:ext cx="212035" cy="358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59CA9E-60A4-FD44-BB25-BE052F99B34E}"/>
                </a:ext>
              </a:extLst>
            </p:cNvPr>
            <p:cNvSpPr txBox="1"/>
            <p:nvPr/>
          </p:nvSpPr>
          <p:spPr>
            <a:xfrm>
              <a:off x="5976730" y="4557605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column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257C43-DF04-9340-809D-57FAD53C6105}"/>
              </a:ext>
            </a:extLst>
          </p:cNvPr>
          <p:cNvGrpSpPr/>
          <p:nvPr/>
        </p:nvGrpSpPr>
        <p:grpSpPr>
          <a:xfrm>
            <a:off x="6729895" y="1855788"/>
            <a:ext cx="2877931" cy="1063349"/>
            <a:chOff x="6729895" y="1855788"/>
            <a:chExt cx="2877931" cy="10633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1E4A32-6B54-8B4C-97F6-22CB0A211E39}"/>
                </a:ext>
              </a:extLst>
            </p:cNvPr>
            <p:cNvSpPr/>
            <p:nvPr/>
          </p:nvSpPr>
          <p:spPr>
            <a:xfrm>
              <a:off x="6729895" y="2564572"/>
              <a:ext cx="1563757" cy="3545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6CDD0A-D007-E94C-B6D8-09B667EBDCB0}"/>
                </a:ext>
              </a:extLst>
            </p:cNvPr>
            <p:cNvSpPr txBox="1"/>
            <p:nvPr/>
          </p:nvSpPr>
          <p:spPr>
            <a:xfrm>
              <a:off x="7511773" y="1855788"/>
              <a:ext cx="2096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column header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BD860-41AD-824F-8D4E-054006530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2765" y="2210179"/>
              <a:ext cx="145775" cy="272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9C567E-B1F6-8644-8547-51C992A29327}"/>
              </a:ext>
            </a:extLst>
          </p:cNvPr>
          <p:cNvGrpSpPr/>
          <p:nvPr/>
        </p:nvGrpSpPr>
        <p:grpSpPr>
          <a:xfrm>
            <a:off x="579101" y="2113188"/>
            <a:ext cx="2096053" cy="1038381"/>
            <a:chOff x="579101" y="2113188"/>
            <a:chExt cx="2096053" cy="10383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0FDADC-E2F2-624A-BECB-0C79101775D1}"/>
                </a:ext>
              </a:extLst>
            </p:cNvPr>
            <p:cNvSpPr/>
            <p:nvPr/>
          </p:nvSpPr>
          <p:spPr>
            <a:xfrm>
              <a:off x="1762539" y="2822713"/>
              <a:ext cx="351182" cy="328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B942D9-099D-C44B-9CA9-92199C732341}"/>
                </a:ext>
              </a:extLst>
            </p:cNvPr>
            <p:cNvCxnSpPr/>
            <p:nvPr/>
          </p:nvCxnSpPr>
          <p:spPr>
            <a:xfrm>
              <a:off x="1376782" y="2482520"/>
              <a:ext cx="318052" cy="35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46B710-5556-DF4E-9B23-D00A2470F7CA}"/>
                </a:ext>
              </a:extLst>
            </p:cNvPr>
            <p:cNvSpPr txBox="1"/>
            <p:nvPr/>
          </p:nvSpPr>
          <p:spPr>
            <a:xfrm>
              <a:off x="579101" y="2113188"/>
              <a:ext cx="2096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row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7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C817-546B-BB48-8259-DFFDF803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Values can be accessed using headers and indices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0CA96-1519-2645-BB39-1B365C3E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11</a:t>
            </a:fld>
            <a:endParaRPr lang="en-GB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B417F35-4112-744F-A5EE-47948BB9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24" y="2034484"/>
            <a:ext cx="6717324" cy="16493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85ABEB-7431-A245-A7F4-3353384A3EC4}"/>
              </a:ext>
            </a:extLst>
          </p:cNvPr>
          <p:cNvGrpSpPr/>
          <p:nvPr/>
        </p:nvGrpSpPr>
        <p:grpSpPr>
          <a:xfrm>
            <a:off x="5155096" y="2292626"/>
            <a:ext cx="2531165" cy="2104223"/>
            <a:chOff x="5406887" y="2822714"/>
            <a:chExt cx="2531165" cy="2104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73E9A-12F3-0C4E-83D1-845B5DBE2278}"/>
                </a:ext>
              </a:extLst>
            </p:cNvPr>
            <p:cNvSpPr/>
            <p:nvPr/>
          </p:nvSpPr>
          <p:spPr>
            <a:xfrm>
              <a:off x="5406887" y="2822714"/>
              <a:ext cx="1272209" cy="1391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BDB7A-C80E-934A-825A-D7C405D1D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253671"/>
              <a:ext cx="212035" cy="358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F1313E-E480-F348-A79C-3798DBB0232E}"/>
                </a:ext>
              </a:extLst>
            </p:cNvPr>
            <p:cNvSpPr txBox="1"/>
            <p:nvPr/>
          </p:nvSpPr>
          <p:spPr>
            <a:xfrm>
              <a:off x="5976730" y="4557605"/>
              <a:ext cx="19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df[‘</a:t>
              </a:r>
              <a:r>
                <a:rPr lang="en-GB" dirty="0" err="1"/>
                <a:t>x_coordinate</a:t>
              </a:r>
              <a:r>
                <a:rPr lang="en-GB" dirty="0"/>
                <a:t>’]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729CDB-1482-3D48-BF04-5398C6A20580}"/>
              </a:ext>
            </a:extLst>
          </p:cNvPr>
          <p:cNvGrpSpPr/>
          <p:nvPr/>
        </p:nvGrpSpPr>
        <p:grpSpPr>
          <a:xfrm>
            <a:off x="1484245" y="2754004"/>
            <a:ext cx="8401879" cy="532536"/>
            <a:chOff x="5115339" y="2564573"/>
            <a:chExt cx="8401879" cy="5325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4FF311-AEBF-F14B-B091-B9BE1A541DAB}"/>
                </a:ext>
              </a:extLst>
            </p:cNvPr>
            <p:cNvSpPr/>
            <p:nvPr/>
          </p:nvSpPr>
          <p:spPr>
            <a:xfrm>
              <a:off x="5115339" y="2564573"/>
              <a:ext cx="6528903" cy="53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CD8E64-DF4E-8141-925B-80A62771BFB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1726647" y="2830841"/>
              <a:ext cx="5183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CC91F-541B-9640-B4C2-C3CDF99D0C29}"/>
                </a:ext>
              </a:extLst>
            </p:cNvPr>
            <p:cNvSpPr txBox="1"/>
            <p:nvPr/>
          </p:nvSpPr>
          <p:spPr>
            <a:xfrm>
              <a:off x="12245009" y="2646175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df[2:</a:t>
              </a:r>
              <a:r>
                <a:rPr lang="en-GB" dirty="0">
                  <a:solidFill>
                    <a:srgbClr val="FF0000"/>
                  </a:solidFill>
                </a:rPr>
                <a:t>4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FF733-E02A-AF41-A496-55AA0ED43CE5}"/>
              </a:ext>
            </a:extLst>
          </p:cNvPr>
          <p:cNvSpPr/>
          <p:nvPr/>
        </p:nvSpPr>
        <p:spPr>
          <a:xfrm>
            <a:off x="5155096" y="2754004"/>
            <a:ext cx="2858052" cy="53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FE615-63D5-C04A-95DE-1B8D644C0BA2}"/>
              </a:ext>
            </a:extLst>
          </p:cNvPr>
          <p:cNvSpPr txBox="1"/>
          <p:nvPr/>
        </p:nvSpPr>
        <p:spPr>
          <a:xfrm>
            <a:off x="7159599" y="3658185"/>
            <a:ext cx="49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df.loc</a:t>
            </a:r>
            <a:r>
              <a:rPr lang="en-GB" dirty="0"/>
              <a:t>[2: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, [’</a:t>
            </a:r>
            <a:r>
              <a:rPr lang="en-GB" dirty="0" err="1"/>
              <a:t>x_coordinate</a:t>
            </a:r>
            <a:r>
              <a:rPr lang="en-GB" dirty="0"/>
              <a:t>’, ‘</a:t>
            </a:r>
            <a:r>
              <a:rPr lang="en-GB" dirty="0" err="1"/>
              <a:t>y_coordinate</a:t>
            </a:r>
            <a:r>
              <a:rPr lang="en-GB" dirty="0"/>
              <a:t>’]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2EDBB-940B-8647-B9C7-EA0287277402}"/>
              </a:ext>
            </a:extLst>
          </p:cNvPr>
          <p:cNvCxnSpPr/>
          <p:nvPr/>
        </p:nvCxnSpPr>
        <p:spPr>
          <a:xfrm flipH="1" flipV="1">
            <a:off x="6705600" y="3300517"/>
            <a:ext cx="410817" cy="42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7247C-E947-E54A-8D6F-23D71BBB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types and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8EA57-20C3-B445-8248-540B218E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 that Pandas works with (the ‘table’) is called a </a:t>
            </a:r>
            <a:r>
              <a:rPr lang="en-GB" dirty="0" err="1"/>
              <a:t>DataFrame</a:t>
            </a:r>
            <a:r>
              <a:rPr lang="en-GB" dirty="0"/>
              <a:t>, which is a class object</a:t>
            </a:r>
          </a:p>
          <a:p>
            <a:r>
              <a:rPr lang="en-GB" dirty="0"/>
              <a:t>You can’t simply call a function on an instance object (a particular </a:t>
            </a:r>
            <a:r>
              <a:rPr lang="en-GB" dirty="0" err="1"/>
              <a:t>DataFrame</a:t>
            </a:r>
            <a:r>
              <a:rPr lang="en-GB" dirty="0"/>
              <a:t>)</a:t>
            </a:r>
          </a:p>
          <a:p>
            <a:r>
              <a:rPr lang="en-GB" dirty="0"/>
              <a:t>Instead, you call a method, which is effectively a function that ‘belongs’ to the object (this is an attribute reference).</a:t>
            </a:r>
          </a:p>
          <a:p>
            <a:r>
              <a:rPr lang="en-GB" dirty="0"/>
              <a:t>The syntax in Python is: </a:t>
            </a:r>
            <a:r>
              <a:rPr lang="en-GB" dirty="0" err="1"/>
              <a:t>object.method</a:t>
            </a:r>
            <a:endParaRPr lang="en-GB" dirty="0"/>
          </a:p>
          <a:p>
            <a:r>
              <a:rPr lang="en-GB" dirty="0"/>
              <a:t>The method is usually called right after it is bound: </a:t>
            </a:r>
            <a:r>
              <a:rPr lang="en-GB" dirty="0" err="1"/>
              <a:t>object.method</a:t>
            </a:r>
            <a:r>
              <a:rPr lang="en-GB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9A79-F65C-6D44-8953-76EF7D1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89742-D590-6A49-96AE-9D75A8C2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EB93D-D53C-AA44-9F74-4B34D9693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To the Notebook! Handy methods you can apply to </a:t>
            </a:r>
            <a:r>
              <a:rPr lang="en-GB" sz="2800" dirty="0" err="1"/>
              <a:t>DataFrames</a:t>
            </a:r>
            <a:endParaRPr lang="en-GB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2A5-0B39-7B40-AC99-22EF16F4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7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C7D44-2087-4347-9683-FD012FA6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DataFrames</a:t>
            </a:r>
            <a:r>
              <a:rPr lang="en-GB" dirty="0"/>
              <a:t>: the idea of ‘class’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9AC1-4957-D84C-A99D-7473EEBF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 have mainly encountered immutable basic types and mutable objects like lists</a:t>
            </a:r>
          </a:p>
          <a:p>
            <a:r>
              <a:rPr lang="en-GB" dirty="0"/>
              <a:t>Pandas works with </a:t>
            </a:r>
            <a:r>
              <a:rPr lang="en-GB" dirty="0" err="1"/>
              <a:t>DataFrames</a:t>
            </a:r>
            <a:r>
              <a:rPr lang="en-GB" dirty="0"/>
              <a:t>, which are ‘class objects’</a:t>
            </a:r>
          </a:p>
          <a:p>
            <a:r>
              <a:rPr lang="en-GB" dirty="0"/>
              <a:t>A class definition looks like this: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B5DBEB5-481F-874A-AD48-63F40F75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7" y="3832360"/>
            <a:ext cx="2619829" cy="17465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044A0-384D-BC4E-B5F9-B54C39E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9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BC5D-A0D6-D244-937A-82F3C186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DataFrames</a:t>
            </a:r>
            <a:r>
              <a:rPr lang="en-GB" dirty="0"/>
              <a:t>: attribute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80FD-7E00-A14F-BC99-0E32E48B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objects support attribute references and instantiation</a:t>
            </a:r>
          </a:p>
          <a:p>
            <a:r>
              <a:rPr lang="en-GB" dirty="0"/>
              <a:t>Consider this example of a class instance (comes into existence when class definition is called):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call </a:t>
            </a:r>
            <a:r>
              <a:rPr lang="en-GB" dirty="0" err="1"/>
              <a:t>myClass.f</a:t>
            </a:r>
            <a:r>
              <a:rPr lang="en-GB" dirty="0"/>
              <a:t> to access the function object: an attribute reference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1C325-41E2-E64D-A9E0-A03A4168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51187"/>
            <a:ext cx="4704586" cy="14498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8C01-ED18-C341-B536-57BDBDEC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1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8215-CBB5-6343-9DE6-0BD61720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DataFrames</a:t>
            </a:r>
            <a:r>
              <a:rPr lang="en-GB" dirty="0"/>
              <a:t>: instance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A15B-F3A3-FD44-8563-DEF5C962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err="1"/>
              <a:t>instantation</a:t>
            </a:r>
            <a:r>
              <a:rPr lang="en-GB" dirty="0"/>
              <a:t> uses function notation: you can pretend the class object is a </a:t>
            </a:r>
            <a:r>
              <a:rPr lang="en-GB" dirty="0" err="1"/>
              <a:t>parameterless</a:t>
            </a:r>
            <a:r>
              <a:rPr lang="en-GB" dirty="0"/>
              <a:t> function that returns a new instance of the class</a:t>
            </a:r>
          </a:p>
          <a:p>
            <a:endParaRPr lang="en-GB" dirty="0"/>
          </a:p>
          <a:p>
            <a:r>
              <a:rPr lang="en-GB" dirty="0"/>
              <a:t>The only operations you can perform on instance objects are attribute references. These include methods.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9E7396-24DD-B04E-B133-11DFB769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1" y="3111500"/>
            <a:ext cx="1625600" cy="317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E3D2-EA0D-E44A-B982-076CEBB7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6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B6D9-EB18-0F4A-B764-43551AB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and method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7F0A-E410-BA48-937C-390E5D3E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Say an example class instance x of </a:t>
            </a:r>
            <a:r>
              <a:rPr lang="en-GB" dirty="0" err="1"/>
              <a:t>MyClass</a:t>
            </a:r>
            <a:r>
              <a:rPr lang="en-GB" dirty="0"/>
              <a:t> is created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x.f</a:t>
            </a:r>
            <a:r>
              <a:rPr lang="en-GB" dirty="0"/>
              <a:t> is a method object</a:t>
            </a:r>
          </a:p>
          <a:p>
            <a:r>
              <a:rPr lang="en-GB" dirty="0"/>
              <a:t>A method is usually called right after is is bound: </a:t>
            </a:r>
            <a:r>
              <a:rPr lang="en-GB" dirty="0" err="1"/>
              <a:t>x.f</a:t>
            </a:r>
            <a:r>
              <a:rPr lang="en-GB" dirty="0"/>
              <a:t>()</a:t>
            </a:r>
          </a:p>
          <a:p>
            <a:r>
              <a:rPr lang="en-GB" dirty="0"/>
              <a:t>The object is passed as the first argument of the function.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35F75-4E40-B34E-A8F8-CD87AFFC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3" y="2275114"/>
            <a:ext cx="4038600" cy="1244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9A09-99D8-7344-9945-FB97BA0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F05A-56BA-E24C-B8A2-41DCA4F1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BCEC-6265-3D4A-A75C-D4FE2DD3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system</a:t>
            </a:r>
          </a:p>
          <a:p>
            <a:r>
              <a:rPr lang="en-GB" dirty="0"/>
              <a:t>The model</a:t>
            </a:r>
          </a:p>
          <a:p>
            <a:r>
              <a:rPr lang="en-GB" dirty="0"/>
              <a:t>The Pandas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Manipulating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Pandas for data visualisation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F847-0070-CC4A-A356-7C3E0F6F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C6B12D-73C4-0A4F-B4B3-4E92404D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6FF0A-6B0D-E14E-81C0-306A4C3BC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DD31-578A-EF42-BA47-1550545D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9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8162-FEB0-2D4B-AC2B-BFD514CD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E. coli </a:t>
            </a:r>
            <a:r>
              <a:rPr lang="en-GB" dirty="0"/>
              <a:t>movement is a random walk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EED3-A37F-4244-B75E-4C9099B3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3" y="1507251"/>
            <a:ext cx="10515600" cy="4209415"/>
          </a:xfrm>
        </p:spPr>
        <p:txBody>
          <a:bodyPr/>
          <a:lstStyle/>
          <a:p>
            <a:r>
              <a:rPr lang="en-GB" i="1" dirty="0"/>
              <a:t>E. coli </a:t>
            </a:r>
            <a:r>
              <a:rPr lang="en-GB" dirty="0"/>
              <a:t>is propelled forward by several flagella (filaments attached to the cell)</a:t>
            </a:r>
            <a:endParaRPr lang="en-GB" i="1" dirty="0"/>
          </a:p>
          <a:p>
            <a:r>
              <a:rPr lang="en-GB" dirty="0"/>
              <a:t>When the flagella are bundled, the cell moves (a ‘run’). When they disperse, the cell halts. It then reorients</a:t>
            </a:r>
            <a:r>
              <a:rPr lang="en-GB" b="1" dirty="0"/>
              <a:t> randomly</a:t>
            </a:r>
            <a:r>
              <a:rPr lang="en-GB" dirty="0"/>
              <a:t> due to Brownian motion (a ‘tumble’).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1AF4-14B2-6943-8F1F-971C068C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249-C52D-6241-968A-482FFE02CB59}" type="slidenum">
              <a:rPr lang="en-GB" smtClean="0"/>
              <a:t>4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35C634-34E3-C147-86BB-E9C56D917E55}"/>
              </a:ext>
            </a:extLst>
          </p:cNvPr>
          <p:cNvGrpSpPr/>
          <p:nvPr/>
        </p:nvGrpSpPr>
        <p:grpSpPr>
          <a:xfrm>
            <a:off x="2536230" y="3735076"/>
            <a:ext cx="5853691" cy="2481008"/>
            <a:chOff x="2536230" y="4001294"/>
            <a:chExt cx="5853691" cy="248100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C63C2F71-4DE0-AB4E-96DD-1EE7F8AC5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96307" y="3741218"/>
              <a:ext cx="1557677" cy="2077830"/>
            </a:xfrm>
            <a:prstGeom prst="rect">
              <a:avLst/>
            </a:prstGeom>
          </p:spPr>
        </p:pic>
        <p:pic>
          <p:nvPicPr>
            <p:cNvPr id="6" name="Picture 5" descr="A picture containing game, light&#10;&#10;Description automatically generated">
              <a:extLst>
                <a:ext uri="{FF2B5EF4-FFF2-40B4-BE49-F238E27FC236}">
                  <a16:creationId xmlns:a16="http://schemas.microsoft.com/office/drawing/2014/main" id="{57036F92-2B86-924F-ACC7-CEA62CF9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572167" y="3913064"/>
              <a:ext cx="1557677" cy="207783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14E0ED-1583-224A-99E4-012E435ED59F}"/>
                </a:ext>
              </a:extLst>
            </p:cNvPr>
            <p:cNvCxnSpPr/>
            <p:nvPr/>
          </p:nvCxnSpPr>
          <p:spPr>
            <a:xfrm>
              <a:off x="6096000" y="4499429"/>
              <a:ext cx="1959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0899C-2C87-544A-91D2-977E3B4A941A}"/>
                </a:ext>
              </a:extLst>
            </p:cNvPr>
            <p:cNvSpPr txBox="1"/>
            <p:nvPr/>
          </p:nvSpPr>
          <p:spPr>
            <a:xfrm>
              <a:off x="2536230" y="5558972"/>
              <a:ext cx="2340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tumbling cell (rotational but no translational motion)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15FFAD-4207-5B4E-825A-6AD99827FD2F}"/>
                </a:ext>
              </a:extLst>
            </p:cNvPr>
            <p:cNvSpPr txBox="1"/>
            <p:nvPr/>
          </p:nvSpPr>
          <p:spPr>
            <a:xfrm>
              <a:off x="6049351" y="5558972"/>
              <a:ext cx="2340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running cell (translational but no rotational motion)</a:t>
              </a:r>
            </a:p>
          </p:txBody>
        </p:sp>
      </p:grp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C066FB34-6EDE-FA48-9CE2-C70F9F792280}"/>
              </a:ext>
            </a:extLst>
          </p:cNvPr>
          <p:cNvSpPr/>
          <p:nvPr/>
        </p:nvSpPr>
        <p:spPr>
          <a:xfrm rot="6522544">
            <a:off x="3632804" y="4062673"/>
            <a:ext cx="1132115" cy="846477"/>
          </a:xfrm>
          <a:prstGeom prst="circularArrow">
            <a:avLst>
              <a:gd name="adj1" fmla="val 0"/>
              <a:gd name="adj2" fmla="val 1142319"/>
              <a:gd name="adj3" fmla="val 19889749"/>
              <a:gd name="adj4" fmla="val 11323111"/>
              <a:gd name="adj5" fmla="val 8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9E80C59-4A70-2641-B02F-419E4A693F6A}"/>
              </a:ext>
            </a:extLst>
          </p:cNvPr>
          <p:cNvSpPr/>
          <p:nvPr/>
        </p:nvSpPr>
        <p:spPr>
          <a:xfrm rot="17020198">
            <a:off x="2397288" y="3978145"/>
            <a:ext cx="1132115" cy="846477"/>
          </a:xfrm>
          <a:prstGeom prst="circularArrow">
            <a:avLst>
              <a:gd name="adj1" fmla="val 0"/>
              <a:gd name="adj2" fmla="val 1142319"/>
              <a:gd name="adj3" fmla="val 19889749"/>
              <a:gd name="adj4" fmla="val 11323111"/>
              <a:gd name="adj5" fmla="val 8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112401D-0BAF-874A-AB33-80CFF40BCE1C}"/>
              </a:ext>
            </a:extLst>
          </p:cNvPr>
          <p:cNvGrpSpPr/>
          <p:nvPr/>
        </p:nvGrpSpPr>
        <p:grpSpPr>
          <a:xfrm>
            <a:off x="1009655" y="1690688"/>
            <a:ext cx="8528283" cy="4582354"/>
            <a:chOff x="1443031" y="1784286"/>
            <a:chExt cx="8852846" cy="47567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2D6EA45-3DB2-554E-9F64-E679D8E7EAD1}"/>
                </a:ext>
              </a:extLst>
            </p:cNvPr>
            <p:cNvGrpSpPr/>
            <p:nvPr/>
          </p:nvGrpSpPr>
          <p:grpSpPr>
            <a:xfrm>
              <a:off x="1443031" y="1788376"/>
              <a:ext cx="4320000" cy="4752656"/>
              <a:chOff x="875173" y="1804262"/>
              <a:chExt cx="4320000" cy="475265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559FAA-B33A-CA43-B9CA-BE107C9CE61C}"/>
                  </a:ext>
                </a:extLst>
              </p:cNvPr>
              <p:cNvSpPr/>
              <p:nvPr/>
            </p:nvSpPr>
            <p:spPr>
              <a:xfrm>
                <a:off x="875173" y="2118857"/>
                <a:ext cx="4320000" cy="43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8D0DF2-701D-1943-82E9-810B0EA44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763" y="4917271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6241FD4-D409-9845-B612-D4831998E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9517" y="3680092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17550E1-2C50-3A47-AF68-78C2B0551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0934" y="2973633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CE2F181-96B5-8649-9750-58B5D64FE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0073" y="4886738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75FDF1F-ED9C-8343-A8BA-64CF6D37A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7373" y="2617804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4BAF5-1453-7A43-8662-6DFD613300DE}"/>
                  </a:ext>
                </a:extLst>
              </p:cNvPr>
              <p:cNvCxnSpPr/>
              <p:nvPr/>
            </p:nvCxnSpPr>
            <p:spPr>
              <a:xfrm flipV="1">
                <a:off x="1896123" y="4431500"/>
                <a:ext cx="1139050" cy="766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69D92AE-3636-CE45-97FC-E489AE7E9E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4475" y="3253560"/>
                <a:ext cx="1480195" cy="2512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4439804-7536-5047-9F0D-85E975823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4475" y="3743391"/>
                <a:ext cx="763546" cy="316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BC10FAE-0EC9-324D-B37E-178AB3B1D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0189" y="3504777"/>
                <a:ext cx="255364" cy="1422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B0E921-4FD5-7F4C-B70A-F26C1900B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2596" y="5494630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Picture 28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F2C7E8BD-6A28-E345-96DC-B4141F57E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166658">
                <a:off x="2273509" y="4049473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9BA771E1-B9F1-7C48-81CD-D847F0CC0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835399">
                <a:off x="2226396" y="3200619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Picture 30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13A02D46-1928-6F42-8CEC-F29FC67CF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777888">
                <a:off x="2933069" y="2696220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E8E7C69B-00C2-B049-B273-3A4C392A7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1312878">
                <a:off x="3767420" y="3979608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F0E46A1-D11E-F540-9279-F1BE36D27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2876" y="5597147"/>
                <a:ext cx="1003001" cy="293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6BC5406A-63CC-264A-9A1D-14495BFBB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5128182">
                <a:off x="2811128" y="5365800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BB1887-6B5D-0F4C-A933-67AC1F8CBF35}"/>
                  </a:ext>
                </a:extLst>
              </p:cNvPr>
              <p:cNvSpPr txBox="1"/>
              <p:nvPr/>
            </p:nvSpPr>
            <p:spPr>
              <a:xfrm>
                <a:off x="875173" y="1804262"/>
                <a:ext cx="432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Uniform attractant distribution – no net displacement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CE05890-E644-9041-8AFA-6F10779CCFEA}"/>
                </a:ext>
              </a:extLst>
            </p:cNvPr>
            <p:cNvGrpSpPr/>
            <p:nvPr/>
          </p:nvGrpSpPr>
          <p:grpSpPr>
            <a:xfrm>
              <a:off x="5975877" y="1784286"/>
              <a:ext cx="4320000" cy="4682409"/>
              <a:chOff x="5975877" y="1784286"/>
              <a:chExt cx="4320000" cy="46824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2D34DC-B17F-B24A-B80A-DE0BF2729940}"/>
                  </a:ext>
                </a:extLst>
              </p:cNvPr>
              <p:cNvSpPr/>
              <p:nvPr/>
            </p:nvSpPr>
            <p:spPr>
              <a:xfrm>
                <a:off x="5975877" y="2118857"/>
                <a:ext cx="4320000" cy="4320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Picture 4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5228429B-3F57-704A-B99F-C25A8311D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975562">
                <a:off x="8465449" y="4837278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Picture 3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85C017C-07AC-7B45-9F0A-4574508AF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1470" y="5404407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Picture 4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42DAE9F-626E-E749-919E-B80A30D34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33436" y="5212538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2" name="Picture 4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F929EB0-DAE2-FF48-A664-C97928AAA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12320" y="4236203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461952C-9433-EF40-917F-5C7A18053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84004" y="4267529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C8F621-3B91-9A45-B407-42862973E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1113" y="3369212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8FA833D-C3F2-3C47-AEAB-3469B5C0E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77373" y="2228906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DCD3F6-68B8-7246-9E55-18CE51375DB3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7117720" y="5743682"/>
                <a:ext cx="415716" cy="73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58D66-C84F-D147-8A03-9365AB31D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9686" y="5048507"/>
                <a:ext cx="644047" cy="597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C2EED21-D973-7B42-8350-EC5F965C4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97550" y="4059751"/>
                <a:ext cx="1299719" cy="4267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27A8BB1-04F0-7645-80D1-80AEBFD45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965" y="4259619"/>
                <a:ext cx="671101" cy="4318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2913F4-4C7E-EB47-B2D3-E3B96EEE7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2753" y="2985615"/>
                <a:ext cx="490222" cy="1476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F9FDF484-E702-B54A-8DFC-49FBF06F2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410206">
                <a:off x="8130080" y="2936162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" name="Picture 60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DADE5240-620F-8A43-8AC2-98D7FF63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507077">
                <a:off x="6803807" y="4147946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2" name="Picture 61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B0BA3546-E927-FE44-BCD6-08D1586AB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183592">
                <a:off x="7391885" y="3530811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3" name="Picture 62" descr="A picture containing game, light&#10;&#10;Description automatically generated">
                <a:extLst>
                  <a:ext uri="{FF2B5EF4-FFF2-40B4-BE49-F238E27FC236}">
                    <a16:creationId xmlns:a16="http://schemas.microsoft.com/office/drawing/2014/main" id="{F62945DC-E7AA-3240-A3AC-E24ECCE5B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829689">
                <a:off x="7041619" y="5121100"/>
                <a:ext cx="796360" cy="10622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1A5BE8-A2DC-D249-A45D-DF3060908705}"/>
                  </a:ext>
                </a:extLst>
              </p:cNvPr>
              <p:cNvSpPr txBox="1"/>
              <p:nvPr/>
            </p:nvSpPr>
            <p:spPr>
              <a:xfrm>
                <a:off x="5975877" y="1784286"/>
                <a:ext cx="432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Attractant gradient – biased random walk</a:t>
                </a:r>
              </a:p>
            </p:txBody>
          </p:sp>
        </p:grpSp>
      </p:grpSp>
      <p:sp>
        <p:nvSpPr>
          <p:cNvPr id="69" name="Title 68">
            <a:extLst>
              <a:ext uri="{FF2B5EF4-FFF2-40B4-BE49-F238E27FC236}">
                <a16:creationId xmlns:a16="http://schemas.microsoft.com/office/drawing/2014/main" id="{95FB6E68-248C-6F44-8979-5E169F2F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Presence of an attractant suppresses tumbling, </a:t>
            </a:r>
            <a:br>
              <a:rPr lang="en-GB" sz="3600" dirty="0"/>
            </a:br>
            <a:r>
              <a:rPr lang="en-GB" sz="3600" dirty="0"/>
              <a:t>resulting in biased random walks</a:t>
            </a:r>
            <a:endParaRPr lang="en-GB" sz="3600" i="1" dirty="0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5CE9F7E7-CC6E-244E-A10D-FA1AE737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249-C52D-6241-968A-482FFE02CB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40028-AD3F-0146-BA5A-7821D7FA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89523-1EFA-8440-83E6-7C1ED5693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5B8C3-C5EB-BC47-9815-B5FC26DF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92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92DF-BF34-2D4C-B3A9-3EB39195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output: biased random tracks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51CB6-5CD9-9E49-A325-6BA52C42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1583958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C44FB-5DD9-5F4B-86F0-FAAAE928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5" y="1600200"/>
            <a:ext cx="5486400" cy="365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EE1F-889F-A44E-BEA3-E37154F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1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FB5E-8939-C845-93F2-4D074B0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3377-1E7B-9B4B-BE4E-240C4EE5A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To the Notebook! Quick look at the model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2CE6-7A9B-CB48-B600-ADCBA20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9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7DCC-59AE-1E4C-BC17-DE88BD9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Pandas </a:t>
            </a:r>
            <a:r>
              <a:rPr lang="en-GB" dirty="0" err="1"/>
              <a:t>DataFrame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B68C-DDBE-3543-9A05-E872DCCF9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F6708-ACBD-1449-92C4-87633F4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6A5-DA24-D545-B0AC-4B687C494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88782"/>
      </p:ext>
    </p:extLst>
  </p:cSld>
  <p:clrMapOvr>
    <a:masterClrMapping/>
  </p:clrMapOvr>
</p:sld>
</file>

<file path=ppt/theme/theme1.xml><?xml version="1.0" encoding="utf-8"?>
<a:theme xmlns:a="http://schemas.openxmlformats.org/drawingml/2006/main" name="LA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G" id="{8CFB34E2-50C4-7244-9942-A0E40279BA68}" vid="{BC16B5C8-27A3-1541-AB0D-A4C5918E63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</Template>
  <TotalTime>1001</TotalTime>
  <Words>502</Words>
  <Application>Microsoft Macintosh PowerPoint</Application>
  <PresentationFormat>Widescreen</PresentationFormat>
  <Paragraphs>78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LAG</vt:lpstr>
      <vt:lpstr>An introduction to Pandas</vt:lpstr>
      <vt:lpstr>Overview</vt:lpstr>
      <vt:lpstr>The model system</vt:lpstr>
      <vt:lpstr>E. coli movement is a random walk</vt:lpstr>
      <vt:lpstr>Presence of an attractant suppresses tumbling,  resulting in biased random walks</vt:lpstr>
      <vt:lpstr>The model</vt:lpstr>
      <vt:lpstr>The output: biased random tracks</vt:lpstr>
      <vt:lpstr>PowerPoint Presentation</vt:lpstr>
      <vt:lpstr>The Pandas DataFrame</vt:lpstr>
      <vt:lpstr>A DataFrame is a table-like structure</vt:lpstr>
      <vt:lpstr>Values can be accessed using headers and indices</vt:lpstr>
      <vt:lpstr>A note on types and syntax</vt:lpstr>
      <vt:lpstr>PowerPoint Presentation</vt:lpstr>
      <vt:lpstr>DataFrames: the idea of ‘class’</vt:lpstr>
      <vt:lpstr>DataFrames: attribute references</vt:lpstr>
      <vt:lpstr>DataFrames: instance objects</vt:lpstr>
      <vt:lpstr>Methods and method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Pandas</dc:title>
  <dc:creator>Francesca van Tartwijk</dc:creator>
  <cp:lastModifiedBy>Francesca van Tartwijk</cp:lastModifiedBy>
  <cp:revision>8</cp:revision>
  <dcterms:created xsi:type="dcterms:W3CDTF">2020-05-25T18:53:10Z</dcterms:created>
  <dcterms:modified xsi:type="dcterms:W3CDTF">2020-05-26T11:34:24Z</dcterms:modified>
</cp:coreProperties>
</file>