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4"/>
  </p:notesMasterIdLst>
  <p:handoutMasterIdLst>
    <p:handoutMasterId r:id="rId15"/>
  </p:handoutMasterIdLst>
  <p:sldIdLst>
    <p:sldId id="263" r:id="rId2"/>
    <p:sldId id="357" r:id="rId3"/>
    <p:sldId id="364" r:id="rId4"/>
    <p:sldId id="365" r:id="rId5"/>
    <p:sldId id="361" r:id="rId6"/>
    <p:sldId id="367" r:id="rId7"/>
    <p:sldId id="358" r:id="rId8"/>
    <p:sldId id="360" r:id="rId9"/>
    <p:sldId id="362" r:id="rId10"/>
    <p:sldId id="359" r:id="rId11"/>
    <p:sldId id="366" r:id="rId12"/>
    <p:sldId id="34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323" userDrawn="1">
          <p15:clr>
            <a:srgbClr val="A4A3A4"/>
          </p15:clr>
        </p15:guide>
        <p15:guide id="3" orient="horz" pos="1095" userDrawn="1">
          <p15:clr>
            <a:srgbClr val="A4A3A4"/>
          </p15:clr>
        </p15:guide>
        <p15:guide id="4" pos="2880" userDrawn="1">
          <p15:clr>
            <a:srgbClr val="A4A3A4"/>
          </p15:clr>
        </p15:guide>
        <p15:guide id="5" pos="5569" userDrawn="1">
          <p15:clr>
            <a:srgbClr val="A4A3A4"/>
          </p15:clr>
        </p15:guide>
        <p15:guide id="6" pos="226" userDrawn="1">
          <p15:clr>
            <a:srgbClr val="A4A3A4"/>
          </p15:clr>
        </p15:guide>
        <p15:guide id="7" orient="horz" pos="152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ederic Du Jardin" initials="FDJ" lastIdx="1" clrIdx="0">
    <p:extLst>
      <p:ext uri="{19B8F6BF-5375-455C-9EA6-DF929625EA0E}">
        <p15:presenceInfo xmlns:p15="http://schemas.microsoft.com/office/powerpoint/2012/main" userId="S-1-5-21-322951062-3317138741-2392249187-1129" providerId="AD"/>
      </p:ext>
    </p:extLst>
  </p:cmAuthor>
  <p:cmAuthor id="2" name="Caroline  Ernoult" initials="CE" lastIdx="1" clrIdx="1">
    <p:extLst>
      <p:ext uri="{19B8F6BF-5375-455C-9EA6-DF929625EA0E}">
        <p15:presenceInfo xmlns:p15="http://schemas.microsoft.com/office/powerpoint/2012/main" userId="Caroline  Ernoult" providerId="None"/>
      </p:ext>
    </p:extLst>
  </p:cmAuthor>
  <p:cmAuthor id="3" name="Stanislas Pinte" initials="SP" lastIdx="1" clrIdx="2">
    <p:extLst>
      <p:ext uri="{19B8F6BF-5375-455C-9EA6-DF929625EA0E}">
        <p15:presenceInfo xmlns:p15="http://schemas.microsoft.com/office/powerpoint/2012/main" userId="S-1-5-21-322951062-3317138741-2392249187-11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4A8"/>
    <a:srgbClr val="9DD422"/>
    <a:srgbClr val="A2C617"/>
    <a:srgbClr val="000000"/>
    <a:srgbClr val="001364"/>
    <a:srgbClr val="E7FBC3"/>
    <a:srgbClr val="05A6FF"/>
    <a:srgbClr val="002760"/>
    <a:srgbClr val="D6E9F9"/>
    <a:srgbClr val="000A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76491" autoAdjust="0"/>
  </p:normalViewPr>
  <p:slideViewPr>
    <p:cSldViewPr snapToGrid="0" showGuides="1">
      <p:cViewPr varScale="1">
        <p:scale>
          <a:sx n="80" d="100"/>
          <a:sy n="80" d="100"/>
        </p:scale>
        <p:origin x="108" y="246"/>
      </p:cViewPr>
      <p:guideLst>
        <p:guide orient="horz" pos="2160"/>
        <p:guide orient="horz" pos="323"/>
        <p:guide orient="horz" pos="1095"/>
        <p:guide pos="2880"/>
        <p:guide pos="5569"/>
        <p:guide pos="226"/>
        <p:guide orient="horz" pos="1525"/>
      </p:guideLst>
    </p:cSldViewPr>
  </p:slideViewPr>
  <p:outlineViewPr>
    <p:cViewPr>
      <p:scale>
        <a:sx n="33" d="100"/>
        <a:sy n="33" d="100"/>
      </p:scale>
      <p:origin x="0" y="-3150"/>
    </p:cViewPr>
  </p:outlineViewPr>
  <p:notesTextViewPr>
    <p:cViewPr>
      <p:scale>
        <a:sx n="75" d="100"/>
        <a:sy n="75" d="100"/>
      </p:scale>
      <p:origin x="0" y="0"/>
    </p:cViewPr>
  </p:notesTextViewPr>
  <p:sorterViewPr>
    <p:cViewPr>
      <p:scale>
        <a:sx n="100" d="100"/>
        <a:sy n="100" d="100"/>
      </p:scale>
      <p:origin x="0" y="0"/>
    </p:cViewPr>
  </p:sorterViewPr>
  <p:notesViewPr>
    <p:cSldViewPr snapToGrid="0">
      <p:cViewPr varScale="1">
        <p:scale>
          <a:sx n="80" d="100"/>
          <a:sy n="80" d="100"/>
        </p:scale>
        <p:origin x="391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7B78C9-CCBC-4D13-AEEB-25D92BD958C2}"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fr-FR"/>
        </a:p>
      </dgm:t>
    </dgm:pt>
    <dgm:pt modelId="{C2DB3A66-B781-4AF7-9275-BD176576A1D6}">
      <dgm:prSet phldrT="[Texte]"/>
      <dgm:spPr/>
      <dgm:t>
        <a:bodyPr/>
        <a:lstStyle/>
        <a:p>
          <a:r>
            <a:rPr lang="fr-FR" dirty="0"/>
            <a:t>Business Model</a:t>
          </a:r>
        </a:p>
      </dgm:t>
    </dgm:pt>
    <dgm:pt modelId="{EB40D1F4-2FF1-4FBF-BAB4-6717FB6A3B82}" type="parTrans" cxnId="{00AB1EFA-554C-4FB7-B0A4-7ECC3F39640C}">
      <dgm:prSet/>
      <dgm:spPr/>
      <dgm:t>
        <a:bodyPr/>
        <a:lstStyle/>
        <a:p>
          <a:endParaRPr lang="fr-FR"/>
        </a:p>
      </dgm:t>
    </dgm:pt>
    <dgm:pt modelId="{351A4DCC-75D0-4DEF-B13E-C31CD4BE9755}" type="sibTrans" cxnId="{00AB1EFA-554C-4FB7-B0A4-7ECC3F39640C}">
      <dgm:prSet/>
      <dgm:spPr/>
      <dgm:t>
        <a:bodyPr/>
        <a:lstStyle/>
        <a:p>
          <a:endParaRPr lang="fr-FR"/>
        </a:p>
      </dgm:t>
    </dgm:pt>
    <dgm:pt modelId="{967A96D0-7527-4780-8619-26906BF39F17}">
      <dgm:prSet phldrT="[Texte]"/>
      <dgm:spPr/>
      <dgm:t>
        <a:bodyPr/>
        <a:lstStyle/>
        <a:p>
          <a:r>
            <a:rPr lang="fr-FR" dirty="0"/>
            <a:t>Business Rules</a:t>
          </a:r>
        </a:p>
      </dgm:t>
    </dgm:pt>
    <dgm:pt modelId="{F71F8550-EDD2-405B-84C4-1C64D75C4C35}" type="parTrans" cxnId="{DA5D655F-0686-484C-9699-DB466F7EA42F}">
      <dgm:prSet/>
      <dgm:spPr/>
      <dgm:t>
        <a:bodyPr/>
        <a:lstStyle/>
        <a:p>
          <a:endParaRPr lang="fr-FR"/>
        </a:p>
      </dgm:t>
    </dgm:pt>
    <dgm:pt modelId="{B8CE7979-2BC3-4388-B566-13913C82A3AF}" type="sibTrans" cxnId="{DA5D655F-0686-484C-9699-DB466F7EA42F}">
      <dgm:prSet/>
      <dgm:spPr/>
      <dgm:t>
        <a:bodyPr/>
        <a:lstStyle/>
        <a:p>
          <a:endParaRPr lang="fr-FR"/>
        </a:p>
      </dgm:t>
    </dgm:pt>
    <dgm:pt modelId="{EF634E81-674F-4B19-A504-7E4D5094037C}">
      <dgm:prSet phldrT="[Texte]"/>
      <dgm:spPr/>
      <dgm:t>
        <a:bodyPr/>
        <a:lstStyle/>
        <a:p>
          <a:r>
            <a:rPr lang="fr-FR" dirty="0" err="1"/>
            <a:t>Results</a:t>
          </a:r>
          <a:endParaRPr lang="fr-FR" dirty="0"/>
        </a:p>
      </dgm:t>
    </dgm:pt>
    <dgm:pt modelId="{B139D518-2141-481C-A9D0-1357E3E699C0}" type="parTrans" cxnId="{9405BC18-32E9-442E-A536-970F76747190}">
      <dgm:prSet/>
      <dgm:spPr/>
      <dgm:t>
        <a:bodyPr/>
        <a:lstStyle/>
        <a:p>
          <a:endParaRPr lang="fr-FR"/>
        </a:p>
      </dgm:t>
    </dgm:pt>
    <dgm:pt modelId="{BF2C1435-7938-4AF5-9B78-157B8944412C}" type="sibTrans" cxnId="{9405BC18-32E9-442E-A536-970F76747190}">
      <dgm:prSet/>
      <dgm:spPr/>
      <dgm:t>
        <a:bodyPr/>
        <a:lstStyle/>
        <a:p>
          <a:endParaRPr lang="fr-FR"/>
        </a:p>
      </dgm:t>
    </dgm:pt>
    <dgm:pt modelId="{0CB660AD-7759-43F9-B546-662004D9620F}" type="pres">
      <dgm:prSet presAssocID="{187B78C9-CCBC-4D13-AEEB-25D92BD958C2}" presName="Name0" presStyleCnt="0">
        <dgm:presLayoutVars>
          <dgm:chMax val="4"/>
          <dgm:resizeHandles val="exact"/>
        </dgm:presLayoutVars>
      </dgm:prSet>
      <dgm:spPr/>
    </dgm:pt>
    <dgm:pt modelId="{ABF834FE-D77C-4084-874F-49F952B2A2A0}" type="pres">
      <dgm:prSet presAssocID="{187B78C9-CCBC-4D13-AEEB-25D92BD958C2}" presName="ellipse" presStyleLbl="trBgShp" presStyleIdx="0" presStyleCnt="1"/>
      <dgm:spPr/>
    </dgm:pt>
    <dgm:pt modelId="{DD28F635-3EE1-4BA6-9996-C55FA4279322}" type="pres">
      <dgm:prSet presAssocID="{187B78C9-CCBC-4D13-AEEB-25D92BD958C2}" presName="arrow1" presStyleLbl="fgShp" presStyleIdx="0" presStyleCnt="1"/>
      <dgm:spPr/>
    </dgm:pt>
    <dgm:pt modelId="{3AD603E9-73F0-475E-BB09-24623DE919CC}" type="pres">
      <dgm:prSet presAssocID="{187B78C9-CCBC-4D13-AEEB-25D92BD958C2}" presName="rectangle" presStyleLbl="revTx" presStyleIdx="0" presStyleCnt="1">
        <dgm:presLayoutVars>
          <dgm:bulletEnabled val="1"/>
        </dgm:presLayoutVars>
      </dgm:prSet>
      <dgm:spPr/>
    </dgm:pt>
    <dgm:pt modelId="{76B463B1-F1ED-4DEC-895D-86A67942AB2F}" type="pres">
      <dgm:prSet presAssocID="{967A96D0-7527-4780-8619-26906BF39F17}" presName="item1" presStyleLbl="node1" presStyleIdx="0" presStyleCnt="2" custLinFactNeighborX="36337" custLinFactNeighborY="-68563">
        <dgm:presLayoutVars>
          <dgm:bulletEnabled val="1"/>
        </dgm:presLayoutVars>
      </dgm:prSet>
      <dgm:spPr/>
    </dgm:pt>
    <dgm:pt modelId="{247CA8C7-476A-4D35-B6B0-212A389C1E6C}" type="pres">
      <dgm:prSet presAssocID="{EF634E81-674F-4B19-A504-7E4D5094037C}" presName="item2" presStyleLbl="node1" presStyleIdx="1" presStyleCnt="2" custLinFactNeighborX="5360" custLinFactNeighborY="-9760">
        <dgm:presLayoutVars>
          <dgm:bulletEnabled val="1"/>
        </dgm:presLayoutVars>
      </dgm:prSet>
      <dgm:spPr/>
    </dgm:pt>
    <dgm:pt modelId="{1EF90357-807A-41D2-81FC-053C2F9F762A}" type="pres">
      <dgm:prSet presAssocID="{187B78C9-CCBC-4D13-AEEB-25D92BD958C2}" presName="funnel" presStyleLbl="trAlignAcc1" presStyleIdx="0" presStyleCnt="1" custLinFactNeighborX="-1054" custLinFactNeighborY="-893"/>
      <dgm:spPr/>
    </dgm:pt>
  </dgm:ptLst>
  <dgm:cxnLst>
    <dgm:cxn modelId="{9405BC18-32E9-442E-A536-970F76747190}" srcId="{187B78C9-CCBC-4D13-AEEB-25D92BD958C2}" destId="{EF634E81-674F-4B19-A504-7E4D5094037C}" srcOrd="2" destOrd="0" parTransId="{B139D518-2141-481C-A9D0-1357E3E699C0}" sibTransId="{BF2C1435-7938-4AF5-9B78-157B8944412C}"/>
    <dgm:cxn modelId="{D4FA5840-BC8C-4C4D-8743-03E7EAB03D9F}" type="presOf" srcId="{187B78C9-CCBC-4D13-AEEB-25D92BD958C2}" destId="{0CB660AD-7759-43F9-B546-662004D9620F}" srcOrd="0" destOrd="0" presId="urn:microsoft.com/office/officeart/2005/8/layout/funnel1"/>
    <dgm:cxn modelId="{DA5D655F-0686-484C-9699-DB466F7EA42F}" srcId="{187B78C9-CCBC-4D13-AEEB-25D92BD958C2}" destId="{967A96D0-7527-4780-8619-26906BF39F17}" srcOrd="1" destOrd="0" parTransId="{F71F8550-EDD2-405B-84C4-1C64D75C4C35}" sibTransId="{B8CE7979-2BC3-4388-B566-13913C82A3AF}"/>
    <dgm:cxn modelId="{21C80257-414A-427D-9ED8-6D601EA0DAC4}" type="presOf" srcId="{EF634E81-674F-4B19-A504-7E4D5094037C}" destId="{3AD603E9-73F0-475E-BB09-24623DE919CC}" srcOrd="0" destOrd="0" presId="urn:microsoft.com/office/officeart/2005/8/layout/funnel1"/>
    <dgm:cxn modelId="{D70A9D7D-EFA4-4A35-85D6-D5E7C1C622B7}" type="presOf" srcId="{967A96D0-7527-4780-8619-26906BF39F17}" destId="{76B463B1-F1ED-4DEC-895D-86A67942AB2F}" srcOrd="0" destOrd="0" presId="urn:microsoft.com/office/officeart/2005/8/layout/funnel1"/>
    <dgm:cxn modelId="{92DB8FEA-16A9-40EE-BA2D-BB58FA614815}" type="presOf" srcId="{C2DB3A66-B781-4AF7-9275-BD176576A1D6}" destId="{247CA8C7-476A-4D35-B6B0-212A389C1E6C}" srcOrd="0" destOrd="0" presId="urn:microsoft.com/office/officeart/2005/8/layout/funnel1"/>
    <dgm:cxn modelId="{00AB1EFA-554C-4FB7-B0A4-7ECC3F39640C}" srcId="{187B78C9-CCBC-4D13-AEEB-25D92BD958C2}" destId="{C2DB3A66-B781-4AF7-9275-BD176576A1D6}" srcOrd="0" destOrd="0" parTransId="{EB40D1F4-2FF1-4FBF-BAB4-6717FB6A3B82}" sibTransId="{351A4DCC-75D0-4DEF-B13E-C31CD4BE9755}"/>
    <dgm:cxn modelId="{F61ABFCF-D242-4A9E-8265-381AA0553CA7}" type="presParOf" srcId="{0CB660AD-7759-43F9-B546-662004D9620F}" destId="{ABF834FE-D77C-4084-874F-49F952B2A2A0}" srcOrd="0" destOrd="0" presId="urn:microsoft.com/office/officeart/2005/8/layout/funnel1"/>
    <dgm:cxn modelId="{42DCF3DA-F2CE-47AA-9C66-9C9F8566F7AD}" type="presParOf" srcId="{0CB660AD-7759-43F9-B546-662004D9620F}" destId="{DD28F635-3EE1-4BA6-9996-C55FA4279322}" srcOrd="1" destOrd="0" presId="urn:microsoft.com/office/officeart/2005/8/layout/funnel1"/>
    <dgm:cxn modelId="{A8446FBE-058F-42E1-ACE0-D874845AC2B9}" type="presParOf" srcId="{0CB660AD-7759-43F9-B546-662004D9620F}" destId="{3AD603E9-73F0-475E-BB09-24623DE919CC}" srcOrd="2" destOrd="0" presId="urn:microsoft.com/office/officeart/2005/8/layout/funnel1"/>
    <dgm:cxn modelId="{7AB8E780-B101-4B18-B5E6-31A37ACD0818}" type="presParOf" srcId="{0CB660AD-7759-43F9-B546-662004D9620F}" destId="{76B463B1-F1ED-4DEC-895D-86A67942AB2F}" srcOrd="3" destOrd="0" presId="urn:microsoft.com/office/officeart/2005/8/layout/funnel1"/>
    <dgm:cxn modelId="{B523F98F-A0C7-4524-AD16-589E50BE02C6}" type="presParOf" srcId="{0CB660AD-7759-43F9-B546-662004D9620F}" destId="{247CA8C7-476A-4D35-B6B0-212A389C1E6C}" srcOrd="4" destOrd="0" presId="urn:microsoft.com/office/officeart/2005/8/layout/funnel1"/>
    <dgm:cxn modelId="{1E6CF432-873E-4373-85AD-EB5CE5284792}" type="presParOf" srcId="{0CB660AD-7759-43F9-B546-662004D9620F}" destId="{1EF90357-807A-41D2-81FC-053C2F9F762A}" srcOrd="5"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A7ADD0-ACD7-4F49-B184-B3E69F6CFE00}" type="doc">
      <dgm:prSet loTypeId="urn:microsoft.com/office/officeart/2005/8/layout/hProcess9" loCatId="process" qsTypeId="urn:microsoft.com/office/officeart/2005/8/quickstyle/simple1" qsCatId="simple" csTypeId="urn:microsoft.com/office/officeart/2005/8/colors/accent1_2" csCatId="accent1" phldr="1"/>
      <dgm:spPr/>
    </dgm:pt>
    <dgm:pt modelId="{237182C3-D2F6-4A72-9B13-D678A3A3BC92}">
      <dgm:prSet phldrT="[Text]"/>
      <dgm:spPr>
        <a:ln>
          <a:noFill/>
        </a:ln>
      </dgm:spPr>
      <dgm:t>
        <a:bodyPr/>
        <a:lstStyle/>
        <a:p>
          <a:r>
            <a:rPr lang="en-GB" dirty="0">
              <a:solidFill>
                <a:schemeClr val="bg1"/>
              </a:solidFill>
            </a:rPr>
            <a:t>First we will determine business specification</a:t>
          </a:r>
          <a:endParaRPr lang="en-US" dirty="0">
            <a:solidFill>
              <a:schemeClr val="bg1"/>
            </a:solidFill>
          </a:endParaRPr>
        </a:p>
      </dgm:t>
    </dgm:pt>
    <dgm:pt modelId="{616506A4-7D92-4C56-8F52-1ABE8FE5F5DA}" type="parTrans" cxnId="{EEBF97EB-6ACC-4B6E-9CFB-A52B5E320064}">
      <dgm:prSet/>
      <dgm:spPr/>
      <dgm:t>
        <a:bodyPr/>
        <a:lstStyle/>
        <a:p>
          <a:endParaRPr lang="en-US"/>
        </a:p>
      </dgm:t>
    </dgm:pt>
    <dgm:pt modelId="{175761BD-2A42-48DA-833F-3BB40C435EDB}" type="sibTrans" cxnId="{EEBF97EB-6ACC-4B6E-9CFB-A52B5E320064}">
      <dgm:prSet/>
      <dgm:spPr/>
      <dgm:t>
        <a:bodyPr/>
        <a:lstStyle/>
        <a:p>
          <a:endParaRPr lang="en-US"/>
        </a:p>
      </dgm:t>
    </dgm:pt>
    <dgm:pt modelId="{1EF8D73B-3D85-4E02-8883-A91A0A209FCC}">
      <dgm:prSet phldrT="[Text]"/>
      <dgm:spPr>
        <a:ln>
          <a:noFill/>
        </a:ln>
      </dgm:spPr>
      <dgm:t>
        <a:bodyPr/>
        <a:lstStyle/>
        <a:p>
          <a:r>
            <a:rPr lang="en-GB" dirty="0">
              <a:solidFill>
                <a:schemeClr val="bg1"/>
              </a:solidFill>
            </a:rPr>
            <a:t>Then we will define the different classes and relations that exist in the business model</a:t>
          </a:r>
          <a:endParaRPr lang="en-US" dirty="0">
            <a:solidFill>
              <a:schemeClr val="bg1"/>
            </a:solidFill>
          </a:endParaRPr>
        </a:p>
      </dgm:t>
    </dgm:pt>
    <dgm:pt modelId="{12720280-CC49-4ADC-9576-8B351980297F}" type="parTrans" cxnId="{2C2E0009-CA35-4712-996A-86CBC5F84476}">
      <dgm:prSet/>
      <dgm:spPr/>
      <dgm:t>
        <a:bodyPr/>
        <a:lstStyle/>
        <a:p>
          <a:endParaRPr lang="en-US"/>
        </a:p>
      </dgm:t>
    </dgm:pt>
    <dgm:pt modelId="{A51D9807-B202-4FAE-8D29-F7438B42B1D4}" type="sibTrans" cxnId="{2C2E0009-CA35-4712-996A-86CBC5F84476}">
      <dgm:prSet/>
      <dgm:spPr/>
      <dgm:t>
        <a:bodyPr/>
        <a:lstStyle/>
        <a:p>
          <a:endParaRPr lang="en-US"/>
        </a:p>
      </dgm:t>
    </dgm:pt>
    <dgm:pt modelId="{F45014D3-0EC3-45E9-BFD8-370B130D7A59}">
      <dgm:prSet phldrT="[Text]"/>
      <dgm:spPr>
        <a:ln>
          <a:noFill/>
        </a:ln>
      </dgm:spPr>
      <dgm:t>
        <a:bodyPr/>
        <a:lstStyle/>
        <a:p>
          <a:r>
            <a:rPr lang="en-GB" dirty="0">
              <a:solidFill>
                <a:schemeClr val="bg1"/>
              </a:solidFill>
            </a:rPr>
            <a:t>And finally we will write the rules to infer the information required</a:t>
          </a:r>
          <a:endParaRPr lang="en-US" dirty="0">
            <a:solidFill>
              <a:schemeClr val="bg1"/>
            </a:solidFill>
          </a:endParaRPr>
        </a:p>
      </dgm:t>
    </dgm:pt>
    <dgm:pt modelId="{9ADEDA80-1043-4807-BD06-9A39949DD6F8}" type="parTrans" cxnId="{0CE287A7-9F09-471F-8C2D-5F807A21B66A}">
      <dgm:prSet/>
      <dgm:spPr/>
      <dgm:t>
        <a:bodyPr/>
        <a:lstStyle/>
        <a:p>
          <a:endParaRPr lang="en-US"/>
        </a:p>
      </dgm:t>
    </dgm:pt>
    <dgm:pt modelId="{492288EC-D888-4F25-8CFD-50F0A99A0124}" type="sibTrans" cxnId="{0CE287A7-9F09-471F-8C2D-5F807A21B66A}">
      <dgm:prSet/>
      <dgm:spPr/>
      <dgm:t>
        <a:bodyPr/>
        <a:lstStyle/>
        <a:p>
          <a:endParaRPr lang="en-US"/>
        </a:p>
      </dgm:t>
    </dgm:pt>
    <dgm:pt modelId="{5C7FB06C-2E07-4D43-8CBF-A277B9BA13CC}" type="pres">
      <dgm:prSet presAssocID="{58A7ADD0-ACD7-4F49-B184-B3E69F6CFE00}" presName="CompostProcess" presStyleCnt="0">
        <dgm:presLayoutVars>
          <dgm:dir/>
          <dgm:resizeHandles val="exact"/>
        </dgm:presLayoutVars>
      </dgm:prSet>
      <dgm:spPr/>
    </dgm:pt>
    <dgm:pt modelId="{71C72BFA-4A40-450C-833A-D0832F16FD4C}" type="pres">
      <dgm:prSet presAssocID="{58A7ADD0-ACD7-4F49-B184-B3E69F6CFE00}" presName="arrow" presStyleLbl="bgShp" presStyleIdx="0" presStyleCnt="1" custLinFactNeighborX="4212"/>
      <dgm:spPr/>
    </dgm:pt>
    <dgm:pt modelId="{8647B74B-C7D0-4F77-B59C-702AB9FFCE29}" type="pres">
      <dgm:prSet presAssocID="{58A7ADD0-ACD7-4F49-B184-B3E69F6CFE00}" presName="linearProcess" presStyleCnt="0"/>
      <dgm:spPr/>
    </dgm:pt>
    <dgm:pt modelId="{054E787E-37F4-47B8-965A-AF7D95FFC243}" type="pres">
      <dgm:prSet presAssocID="{237182C3-D2F6-4A72-9B13-D678A3A3BC92}" presName="textNode" presStyleLbl="node1" presStyleIdx="0" presStyleCnt="3">
        <dgm:presLayoutVars>
          <dgm:bulletEnabled val="1"/>
        </dgm:presLayoutVars>
      </dgm:prSet>
      <dgm:spPr/>
    </dgm:pt>
    <dgm:pt modelId="{537D3EDC-42B6-4220-B012-6E71724D4EAC}" type="pres">
      <dgm:prSet presAssocID="{175761BD-2A42-48DA-833F-3BB40C435EDB}" presName="sibTrans" presStyleCnt="0"/>
      <dgm:spPr/>
    </dgm:pt>
    <dgm:pt modelId="{2C1275F5-1B38-4BC7-9D35-3E73509F0C32}" type="pres">
      <dgm:prSet presAssocID="{1EF8D73B-3D85-4E02-8883-A91A0A209FCC}" presName="textNode" presStyleLbl="node1" presStyleIdx="1" presStyleCnt="3">
        <dgm:presLayoutVars>
          <dgm:bulletEnabled val="1"/>
        </dgm:presLayoutVars>
      </dgm:prSet>
      <dgm:spPr/>
    </dgm:pt>
    <dgm:pt modelId="{45FC5DA1-994B-4236-A7F7-BD119346CC69}" type="pres">
      <dgm:prSet presAssocID="{A51D9807-B202-4FAE-8D29-F7438B42B1D4}" presName="sibTrans" presStyleCnt="0"/>
      <dgm:spPr/>
    </dgm:pt>
    <dgm:pt modelId="{9B3EE21A-EF8E-4FEE-8C4C-896062D8DBF3}" type="pres">
      <dgm:prSet presAssocID="{F45014D3-0EC3-45E9-BFD8-370B130D7A59}" presName="textNode" presStyleLbl="node1" presStyleIdx="2" presStyleCnt="3">
        <dgm:presLayoutVars>
          <dgm:bulletEnabled val="1"/>
        </dgm:presLayoutVars>
      </dgm:prSet>
      <dgm:spPr/>
    </dgm:pt>
  </dgm:ptLst>
  <dgm:cxnLst>
    <dgm:cxn modelId="{2C2E0009-CA35-4712-996A-86CBC5F84476}" srcId="{58A7ADD0-ACD7-4F49-B184-B3E69F6CFE00}" destId="{1EF8D73B-3D85-4E02-8883-A91A0A209FCC}" srcOrd="1" destOrd="0" parTransId="{12720280-CC49-4ADC-9576-8B351980297F}" sibTransId="{A51D9807-B202-4FAE-8D29-F7438B42B1D4}"/>
    <dgm:cxn modelId="{93E13429-5096-4ED3-B870-995600C04FF8}" type="presOf" srcId="{1EF8D73B-3D85-4E02-8883-A91A0A209FCC}" destId="{2C1275F5-1B38-4BC7-9D35-3E73509F0C32}" srcOrd="0" destOrd="0" presId="urn:microsoft.com/office/officeart/2005/8/layout/hProcess9"/>
    <dgm:cxn modelId="{0CE287A7-9F09-471F-8C2D-5F807A21B66A}" srcId="{58A7ADD0-ACD7-4F49-B184-B3E69F6CFE00}" destId="{F45014D3-0EC3-45E9-BFD8-370B130D7A59}" srcOrd="2" destOrd="0" parTransId="{9ADEDA80-1043-4807-BD06-9A39949DD6F8}" sibTransId="{492288EC-D888-4F25-8CFD-50F0A99A0124}"/>
    <dgm:cxn modelId="{8EAEC8A7-0E46-4E1B-BFAE-2505448AF256}" type="presOf" srcId="{58A7ADD0-ACD7-4F49-B184-B3E69F6CFE00}" destId="{5C7FB06C-2E07-4D43-8CBF-A277B9BA13CC}" srcOrd="0" destOrd="0" presId="urn:microsoft.com/office/officeart/2005/8/layout/hProcess9"/>
    <dgm:cxn modelId="{AD9633C8-731E-49FD-9FCD-314B1722788A}" type="presOf" srcId="{237182C3-D2F6-4A72-9B13-D678A3A3BC92}" destId="{054E787E-37F4-47B8-965A-AF7D95FFC243}" srcOrd="0" destOrd="0" presId="urn:microsoft.com/office/officeart/2005/8/layout/hProcess9"/>
    <dgm:cxn modelId="{EEBF97EB-6ACC-4B6E-9CFB-A52B5E320064}" srcId="{58A7ADD0-ACD7-4F49-B184-B3E69F6CFE00}" destId="{237182C3-D2F6-4A72-9B13-D678A3A3BC92}" srcOrd="0" destOrd="0" parTransId="{616506A4-7D92-4C56-8F52-1ABE8FE5F5DA}" sibTransId="{175761BD-2A42-48DA-833F-3BB40C435EDB}"/>
    <dgm:cxn modelId="{0FF558F0-553E-4061-99A1-585CFDE11853}" type="presOf" srcId="{F45014D3-0EC3-45E9-BFD8-370B130D7A59}" destId="{9B3EE21A-EF8E-4FEE-8C4C-896062D8DBF3}" srcOrd="0" destOrd="0" presId="urn:microsoft.com/office/officeart/2005/8/layout/hProcess9"/>
    <dgm:cxn modelId="{95FB7654-CA34-44E8-BB23-0BCCC0F8BF4A}" type="presParOf" srcId="{5C7FB06C-2E07-4D43-8CBF-A277B9BA13CC}" destId="{71C72BFA-4A40-450C-833A-D0832F16FD4C}" srcOrd="0" destOrd="0" presId="urn:microsoft.com/office/officeart/2005/8/layout/hProcess9"/>
    <dgm:cxn modelId="{3A3DCAF7-4A93-4B82-A346-B889B059C3ED}" type="presParOf" srcId="{5C7FB06C-2E07-4D43-8CBF-A277B9BA13CC}" destId="{8647B74B-C7D0-4F77-B59C-702AB9FFCE29}" srcOrd="1" destOrd="0" presId="urn:microsoft.com/office/officeart/2005/8/layout/hProcess9"/>
    <dgm:cxn modelId="{C9766041-41B2-4F22-9A05-6770D10FBCA9}" type="presParOf" srcId="{8647B74B-C7D0-4F77-B59C-702AB9FFCE29}" destId="{054E787E-37F4-47B8-965A-AF7D95FFC243}" srcOrd="0" destOrd="0" presId="urn:microsoft.com/office/officeart/2005/8/layout/hProcess9"/>
    <dgm:cxn modelId="{4C6322D5-F66E-4D79-AFD4-038D4E262FAC}" type="presParOf" srcId="{8647B74B-C7D0-4F77-B59C-702AB9FFCE29}" destId="{537D3EDC-42B6-4220-B012-6E71724D4EAC}" srcOrd="1" destOrd="0" presId="urn:microsoft.com/office/officeart/2005/8/layout/hProcess9"/>
    <dgm:cxn modelId="{1540C4FB-F115-44FB-9E13-2C20E57716F1}" type="presParOf" srcId="{8647B74B-C7D0-4F77-B59C-702AB9FFCE29}" destId="{2C1275F5-1B38-4BC7-9D35-3E73509F0C32}" srcOrd="2" destOrd="0" presId="urn:microsoft.com/office/officeart/2005/8/layout/hProcess9"/>
    <dgm:cxn modelId="{6196B28B-B6A1-4012-ACFA-ACB5E059C7DD}" type="presParOf" srcId="{8647B74B-C7D0-4F77-B59C-702AB9FFCE29}" destId="{45FC5DA1-994B-4236-A7F7-BD119346CC69}" srcOrd="3" destOrd="0" presId="urn:microsoft.com/office/officeart/2005/8/layout/hProcess9"/>
    <dgm:cxn modelId="{07205CC9-BED4-4335-8DDA-C189A2E1FC95}" type="presParOf" srcId="{8647B74B-C7D0-4F77-B59C-702AB9FFCE29}" destId="{9B3EE21A-EF8E-4FEE-8C4C-896062D8DBF3}"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F834FE-D77C-4084-874F-49F952B2A2A0}">
      <dsp:nvSpPr>
        <dsp:cNvPr id="0" name=""/>
        <dsp:cNvSpPr/>
      </dsp:nvSpPr>
      <dsp:spPr>
        <a:xfrm>
          <a:off x="1666927" y="144368"/>
          <a:ext cx="2865151" cy="995029"/>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28F635-3EE1-4BA6-9996-C55FA4279322}">
      <dsp:nvSpPr>
        <dsp:cNvPr id="0" name=""/>
        <dsp:cNvSpPr/>
      </dsp:nvSpPr>
      <dsp:spPr>
        <a:xfrm>
          <a:off x="2826314" y="2580857"/>
          <a:ext cx="555261" cy="355367"/>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D603E9-73F0-475E-BB09-24623DE919CC}">
      <dsp:nvSpPr>
        <dsp:cNvPr id="0" name=""/>
        <dsp:cNvSpPr/>
      </dsp:nvSpPr>
      <dsp:spPr>
        <a:xfrm>
          <a:off x="1771317" y="2865151"/>
          <a:ext cx="2665257" cy="666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fr-FR" sz="2300" kern="1200" dirty="0" err="1"/>
            <a:t>Results</a:t>
          </a:r>
          <a:endParaRPr lang="fr-FR" sz="2300" kern="1200" dirty="0"/>
        </a:p>
      </dsp:txBody>
      <dsp:txXfrm>
        <a:off x="1771317" y="2865151"/>
        <a:ext cx="2665257" cy="666314"/>
      </dsp:txXfrm>
    </dsp:sp>
    <dsp:sp modelId="{76B463B1-F1ED-4DEC-895D-86A67942AB2F}">
      <dsp:nvSpPr>
        <dsp:cNvPr id="0" name=""/>
        <dsp:cNvSpPr/>
      </dsp:nvSpPr>
      <dsp:spPr>
        <a:xfrm>
          <a:off x="3071776" y="530978"/>
          <a:ext cx="999471" cy="99947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fr-FR" sz="1500" kern="1200" dirty="0"/>
            <a:t>Business Rules</a:t>
          </a:r>
        </a:p>
      </dsp:txBody>
      <dsp:txXfrm>
        <a:off x="3218145" y="677347"/>
        <a:ext cx="706733" cy="706733"/>
      </dsp:txXfrm>
    </dsp:sp>
    <dsp:sp modelId="{247CA8C7-476A-4D35-B6B0-212A389C1E6C}">
      <dsp:nvSpPr>
        <dsp:cNvPr id="0" name=""/>
        <dsp:cNvSpPr/>
      </dsp:nvSpPr>
      <dsp:spPr>
        <a:xfrm>
          <a:off x="2046993" y="368871"/>
          <a:ext cx="999471" cy="99947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fr-FR" sz="1500" kern="1200" dirty="0"/>
            <a:t>Business Model</a:t>
          </a:r>
        </a:p>
      </dsp:txBody>
      <dsp:txXfrm>
        <a:off x="2193362" y="515240"/>
        <a:ext cx="706733" cy="706733"/>
      </dsp:txXfrm>
    </dsp:sp>
    <dsp:sp modelId="{1EF90357-807A-41D2-81FC-053C2F9F762A}">
      <dsp:nvSpPr>
        <dsp:cNvPr id="0" name=""/>
        <dsp:cNvSpPr/>
      </dsp:nvSpPr>
      <dsp:spPr>
        <a:xfrm>
          <a:off x="1516438" y="0"/>
          <a:ext cx="3109466" cy="2487573"/>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C72BFA-4A40-450C-833A-D0832F16FD4C}">
      <dsp:nvSpPr>
        <dsp:cNvPr id="0" name=""/>
        <dsp:cNvSpPr/>
      </dsp:nvSpPr>
      <dsp:spPr>
        <a:xfrm>
          <a:off x="861118" y="0"/>
          <a:ext cx="6605932" cy="4064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4E787E-37F4-47B8-965A-AF7D95FFC243}">
      <dsp:nvSpPr>
        <dsp:cNvPr id="0" name=""/>
        <dsp:cNvSpPr/>
      </dsp:nvSpPr>
      <dsp:spPr>
        <a:xfrm>
          <a:off x="263356" y="1219199"/>
          <a:ext cx="2331505" cy="1625600"/>
        </a:xfrm>
        <a:prstGeom prst="roundRect">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solidFill>
                <a:schemeClr val="bg1"/>
              </a:solidFill>
            </a:rPr>
            <a:t>First we will determine business specification</a:t>
          </a:r>
          <a:endParaRPr lang="en-US" sz="1800" kern="1200" dirty="0">
            <a:solidFill>
              <a:schemeClr val="bg1"/>
            </a:solidFill>
          </a:endParaRPr>
        </a:p>
      </dsp:txBody>
      <dsp:txXfrm>
        <a:off x="342711" y="1298554"/>
        <a:ext cx="2172795" cy="1466890"/>
      </dsp:txXfrm>
    </dsp:sp>
    <dsp:sp modelId="{2C1275F5-1B38-4BC7-9D35-3E73509F0C32}">
      <dsp:nvSpPr>
        <dsp:cNvPr id="0" name=""/>
        <dsp:cNvSpPr/>
      </dsp:nvSpPr>
      <dsp:spPr>
        <a:xfrm>
          <a:off x="2720089" y="1219199"/>
          <a:ext cx="2331505" cy="1625600"/>
        </a:xfrm>
        <a:prstGeom prst="roundRect">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solidFill>
                <a:schemeClr val="bg1"/>
              </a:solidFill>
            </a:rPr>
            <a:t>Then we will define the different classes and relations that exist in the business model</a:t>
          </a:r>
          <a:endParaRPr lang="en-US" sz="1800" kern="1200" dirty="0">
            <a:solidFill>
              <a:schemeClr val="bg1"/>
            </a:solidFill>
          </a:endParaRPr>
        </a:p>
      </dsp:txBody>
      <dsp:txXfrm>
        <a:off x="2799444" y="1298554"/>
        <a:ext cx="2172795" cy="1466890"/>
      </dsp:txXfrm>
    </dsp:sp>
    <dsp:sp modelId="{9B3EE21A-EF8E-4FEE-8C4C-896062D8DBF3}">
      <dsp:nvSpPr>
        <dsp:cNvPr id="0" name=""/>
        <dsp:cNvSpPr/>
      </dsp:nvSpPr>
      <dsp:spPr>
        <a:xfrm>
          <a:off x="5176822" y="1219199"/>
          <a:ext cx="2331505" cy="1625600"/>
        </a:xfrm>
        <a:prstGeom prst="roundRect">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solidFill>
                <a:schemeClr val="bg1"/>
              </a:solidFill>
            </a:rPr>
            <a:t>And finally we will write the rules to infer the information required</a:t>
          </a:r>
          <a:endParaRPr lang="en-US" sz="1800" kern="1200" dirty="0">
            <a:solidFill>
              <a:schemeClr val="bg1"/>
            </a:solidFill>
          </a:endParaRPr>
        </a:p>
      </dsp:txBody>
      <dsp:txXfrm>
        <a:off x="5256177" y="1298554"/>
        <a:ext cx="2172795" cy="1466890"/>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78B4EC-42E4-4546-9777-BC52949AD2A2}" type="datetimeFigureOut">
              <a:rPr lang="en-US" smtClean="0"/>
              <a:t>8/9/2018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1B846FF-F4BF-463C-BF24-DD2DE4EF90AC}" type="slidenum">
              <a:rPr lang="en-US" smtClean="0"/>
              <a:t>‹N°›</a:t>
            </a:fld>
            <a:endParaRPr lang="en-US"/>
          </a:p>
        </p:txBody>
      </p:sp>
    </p:spTree>
    <p:extLst>
      <p:ext uri="{BB962C8B-B14F-4D97-AF65-F5344CB8AC3E}">
        <p14:creationId xmlns:p14="http://schemas.microsoft.com/office/powerpoint/2010/main" val="28475737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A0E871-28C1-41F5-935A-85AA73A82E78}" type="datetimeFigureOut">
              <a:rPr lang="en-US" smtClean="0"/>
              <a:t>8/9/2018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581FC0-7C29-411D-BB36-04C39993B02E}" type="slidenum">
              <a:rPr lang="en-US" smtClean="0"/>
              <a:t>‹N°›</a:t>
            </a:fld>
            <a:endParaRPr lang="en-US"/>
          </a:p>
        </p:txBody>
      </p:sp>
    </p:spTree>
    <p:extLst>
      <p:ext uri="{BB962C8B-B14F-4D97-AF65-F5344CB8AC3E}">
        <p14:creationId xmlns:p14="http://schemas.microsoft.com/office/powerpoint/2010/main" val="2804259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fr-BE" dirty="0"/>
          </a:p>
        </p:txBody>
      </p:sp>
      <p:sp>
        <p:nvSpPr>
          <p:cNvPr id="4" name="Slide Number Placeholder 3"/>
          <p:cNvSpPr>
            <a:spLocks noGrp="1"/>
          </p:cNvSpPr>
          <p:nvPr>
            <p:ph type="sldNum" sz="quarter" idx="10"/>
          </p:nvPr>
        </p:nvSpPr>
        <p:spPr/>
        <p:txBody>
          <a:bodyPr/>
          <a:lstStyle/>
          <a:p>
            <a:fld id="{23581FC0-7C29-411D-BB36-04C39993B02E}" type="slidenum">
              <a:rPr lang="en-US" smtClean="0"/>
              <a:t>1</a:t>
            </a:fld>
            <a:endParaRPr lang="en-US"/>
          </a:p>
        </p:txBody>
      </p:sp>
    </p:spTree>
    <p:extLst>
      <p:ext uri="{BB962C8B-B14F-4D97-AF65-F5344CB8AC3E}">
        <p14:creationId xmlns:p14="http://schemas.microsoft.com/office/powerpoint/2010/main" val="1147578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0" kern="1200" dirty="0">
                <a:solidFill>
                  <a:schemeClr val="tx1"/>
                </a:solidFill>
                <a:effectLst/>
                <a:latin typeface="+mn-lt"/>
                <a:ea typeface="+mn-ea"/>
                <a:cs typeface="+mn-cs"/>
              </a:rPr>
              <a:t>As explained previously, once business model and business rules have been defined. The results is obtained in a quite straight forwards way. That means Degradation points have been determined. They are also defined following each type. Here is it, represented graphically for each rail.</a:t>
            </a:r>
          </a:p>
          <a:p>
            <a:r>
              <a:rPr lang="en-US" sz="1200" b="0" kern="1200" dirty="0">
                <a:solidFill>
                  <a:schemeClr val="tx1"/>
                </a:solidFill>
                <a:effectLst/>
                <a:latin typeface="+mn-lt"/>
                <a:ea typeface="+mn-ea"/>
                <a:cs typeface="+mn-cs"/>
              </a:rPr>
              <a:t>The colored lines in green, orange, and violet represent respectively alert, intervention and slowdown points.</a:t>
            </a:r>
          </a:p>
          <a:p>
            <a:r>
              <a:rPr lang="en-US" sz="1200" b="0" kern="1200" dirty="0">
                <a:solidFill>
                  <a:schemeClr val="tx1"/>
                </a:solidFill>
                <a:effectLst/>
                <a:latin typeface="+mn-lt"/>
                <a:ea typeface="+mn-ea"/>
                <a:cs typeface="+mn-cs"/>
              </a:rPr>
              <a:t>Each graph can be very different from one to each other. To illustrate it, we have 2 graphs here. We can see that while graph 1 has 2 slowdowns, 1 intervention and 1 alert points; graph 2 has 2 interventions, 1 alert, 1 slowdown.</a:t>
            </a:r>
          </a:p>
          <a:p>
            <a:endParaRPr lang="en-US" dirty="0"/>
          </a:p>
        </p:txBody>
      </p:sp>
      <p:sp>
        <p:nvSpPr>
          <p:cNvPr id="4" name="Espace réservé du numéro de diapositive 3"/>
          <p:cNvSpPr>
            <a:spLocks noGrp="1"/>
          </p:cNvSpPr>
          <p:nvPr>
            <p:ph type="sldNum" sz="quarter" idx="10"/>
          </p:nvPr>
        </p:nvSpPr>
        <p:spPr/>
        <p:txBody>
          <a:bodyPr/>
          <a:lstStyle/>
          <a:p>
            <a:fld id="{23581FC0-7C29-411D-BB36-04C39993B02E}" type="slidenum">
              <a:rPr lang="en-US" smtClean="0"/>
              <a:t>10</a:t>
            </a:fld>
            <a:endParaRPr lang="en-US"/>
          </a:p>
        </p:txBody>
      </p:sp>
    </p:spTree>
    <p:extLst>
      <p:ext uri="{BB962C8B-B14F-4D97-AF65-F5344CB8AC3E}">
        <p14:creationId xmlns:p14="http://schemas.microsoft.com/office/powerpoint/2010/main" val="2320566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0" kern="1200" dirty="0">
                <a:solidFill>
                  <a:schemeClr val="tx1"/>
                </a:solidFill>
                <a:effectLst/>
                <a:latin typeface="+mn-lt"/>
                <a:ea typeface="+mn-ea"/>
                <a:cs typeface="+mn-cs"/>
              </a:rPr>
              <a:t>We see until now, ontology can solve a problem in question. But why it is a better alternative compare to other solutions?</a:t>
            </a:r>
          </a:p>
          <a:p>
            <a:r>
              <a:rPr lang="en-US" sz="1200" b="0" kern="1200" dirty="0">
                <a:solidFill>
                  <a:schemeClr val="tx1"/>
                </a:solidFill>
                <a:effectLst/>
                <a:latin typeface="+mn-lt"/>
                <a:ea typeface="+mn-ea"/>
                <a:cs typeface="+mn-cs"/>
              </a:rPr>
              <a:t>To find out, Let’s take a look at our workforce for this problem.</a:t>
            </a:r>
          </a:p>
          <a:p>
            <a:r>
              <a:rPr lang="en-US" sz="1200" b="0" kern="1200" dirty="0">
                <a:solidFill>
                  <a:schemeClr val="tx1"/>
                </a:solidFill>
                <a:effectLst/>
                <a:latin typeface="+mn-lt"/>
                <a:ea typeface="+mn-ea"/>
                <a:cs typeface="+mn-cs"/>
              </a:rPr>
              <a:t>We make use in total 8 classes for the business model.</a:t>
            </a:r>
          </a:p>
          <a:p>
            <a:r>
              <a:rPr lang="en-US" sz="1200" b="0" kern="1200" dirty="0">
                <a:solidFill>
                  <a:schemeClr val="tx1"/>
                </a:solidFill>
                <a:effectLst/>
                <a:latin typeface="+mn-lt"/>
                <a:ea typeface="+mn-ea"/>
                <a:cs typeface="+mn-cs"/>
              </a:rPr>
              <a:t>We have written 5 rules for the business rules. Which makes in total 50 lines.</a:t>
            </a:r>
          </a:p>
          <a:p>
            <a:r>
              <a:rPr lang="en-US" sz="1200" b="0" kern="1200" dirty="0">
                <a:solidFill>
                  <a:schemeClr val="tx1"/>
                </a:solidFill>
                <a:effectLst/>
                <a:latin typeface="+mn-lt"/>
                <a:ea typeface="+mn-ea"/>
                <a:cs typeface="+mn-cs"/>
              </a:rPr>
              <a:t>It takes us from 3 to 4 days to accomplish the task, knowing that we have 0 knowledge at the beginning.</a:t>
            </a:r>
          </a:p>
          <a:p>
            <a:r>
              <a:rPr lang="en-US" sz="1200" b="0" kern="1200" dirty="0">
                <a:solidFill>
                  <a:schemeClr val="tx1"/>
                </a:solidFill>
                <a:effectLst/>
                <a:latin typeface="+mn-lt"/>
                <a:ea typeface="+mn-ea"/>
                <a:cs typeface="+mn-cs"/>
              </a:rPr>
              <a:t>Another thing to remark is that by using business rules rather than other approach such as mathematical one, we can easily adapt to a new context which makes thing very flexible. For example: we can easily add a new rule to define a new degradation’s type: If a point is normal point and its corresponding point in the other rail of the same track is an alert point, then it is a </a:t>
            </a:r>
            <a:r>
              <a:rPr lang="en-US" sz="1200" b="0" kern="1200" dirty="0" err="1">
                <a:solidFill>
                  <a:schemeClr val="tx1"/>
                </a:solidFill>
                <a:effectLst/>
                <a:latin typeface="+mn-lt"/>
                <a:ea typeface="+mn-ea"/>
                <a:cs typeface="+mn-cs"/>
              </a:rPr>
              <a:t>AttentionPoint</a:t>
            </a:r>
            <a:r>
              <a:rPr lang="en-US" sz="1200" b="0" kern="1200" dirty="0">
                <a:solidFill>
                  <a:schemeClr val="tx1"/>
                </a:solidFill>
                <a:effectLst/>
                <a:latin typeface="+mn-lt"/>
                <a:ea typeface="+mn-ea"/>
                <a:cs typeface="+mn-cs"/>
              </a:rPr>
              <a:t>. Conclusion: Ontology is flexible, fast and easy.</a:t>
            </a:r>
          </a:p>
          <a:p>
            <a:endParaRPr lang="en-US" dirty="0"/>
          </a:p>
        </p:txBody>
      </p:sp>
      <p:sp>
        <p:nvSpPr>
          <p:cNvPr id="4" name="Espace réservé du numéro de diapositive 3"/>
          <p:cNvSpPr>
            <a:spLocks noGrp="1"/>
          </p:cNvSpPr>
          <p:nvPr>
            <p:ph type="sldNum" sz="quarter" idx="10"/>
          </p:nvPr>
        </p:nvSpPr>
        <p:spPr/>
        <p:txBody>
          <a:bodyPr/>
          <a:lstStyle/>
          <a:p>
            <a:fld id="{23581FC0-7C29-411D-BB36-04C39993B02E}" type="slidenum">
              <a:rPr lang="en-US" smtClean="0"/>
              <a:t>11</a:t>
            </a:fld>
            <a:endParaRPr lang="en-US"/>
          </a:p>
        </p:txBody>
      </p:sp>
    </p:spTree>
    <p:extLst>
      <p:ext uri="{BB962C8B-B14F-4D97-AF65-F5344CB8AC3E}">
        <p14:creationId xmlns:p14="http://schemas.microsoft.com/office/powerpoint/2010/main" val="703644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0" kern="1200" dirty="0">
                <a:solidFill>
                  <a:schemeClr val="tx1"/>
                </a:solidFill>
                <a:effectLst/>
                <a:latin typeface="+mn-lt"/>
                <a:ea typeface="+mn-ea"/>
                <a:cs typeface="+mn-cs"/>
              </a:rPr>
              <a:t>Here is the context, we have A company who does track maintenance on high-speed rail. Their mission is to guarantee the security and performance along the track’s line.</a:t>
            </a:r>
          </a:p>
          <a:p>
            <a:r>
              <a:rPr lang="en-US" sz="1200" b="0" kern="1200" dirty="0">
                <a:solidFill>
                  <a:schemeClr val="tx1"/>
                </a:solidFill>
                <a:effectLst/>
                <a:latin typeface="+mn-lt"/>
                <a:ea typeface="+mn-ea"/>
                <a:cs typeface="+mn-cs"/>
              </a:rPr>
              <a:t>Knowing where to do the maintenance in an efficient and precise way is very crucial for the company in order to keep trains running in high speed without interruption and in the best security.</a:t>
            </a:r>
          </a:p>
          <a:p>
            <a:r>
              <a:rPr lang="en-US" sz="1200" b="0" kern="1200" dirty="0">
                <a:solidFill>
                  <a:schemeClr val="tx1"/>
                </a:solidFill>
                <a:effectLst/>
                <a:latin typeface="+mn-lt"/>
                <a:ea typeface="+mn-ea"/>
                <a:cs typeface="+mn-cs"/>
              </a:rPr>
              <a:t>This is not easy to do! In fact, using mathematical approach and regular materials makes things hard to do, takes a lot of time and does not offer the flexibility when context need to be changed or extended.</a:t>
            </a:r>
          </a:p>
          <a:p>
            <a:r>
              <a:rPr lang="en-US" sz="1200" b="0" kern="1200" dirty="0">
                <a:solidFill>
                  <a:schemeClr val="tx1"/>
                </a:solidFill>
                <a:effectLst/>
                <a:latin typeface="+mn-lt"/>
                <a:ea typeface="+mn-ea"/>
                <a:cs typeface="+mn-cs"/>
              </a:rPr>
              <a:t>They come to us and ask for solutions. We are going to see how ontology will be using to resolve their problem.</a:t>
            </a:r>
          </a:p>
          <a:p>
            <a:endParaRPr lang="fr-BE" dirty="0"/>
          </a:p>
          <a:p>
            <a:endParaRPr lang="fr-BE" dirty="0"/>
          </a:p>
          <a:p>
            <a:r>
              <a:rPr lang="fr-BE" dirty="0" err="1"/>
              <a:t>Analysis</a:t>
            </a:r>
            <a:r>
              <a:rPr lang="fr-BE" dirty="0"/>
              <a:t> G</a:t>
            </a:r>
            <a:r>
              <a:rPr lang="en-US" dirty="0" err="1"/>
              <a:t>eometriy</a:t>
            </a:r>
            <a:r>
              <a:rPr lang="en-US" dirty="0"/>
              <a:t> de track</a:t>
            </a:r>
          </a:p>
        </p:txBody>
      </p:sp>
      <p:sp>
        <p:nvSpPr>
          <p:cNvPr id="4" name="Espace réservé du numéro de diapositive 3"/>
          <p:cNvSpPr>
            <a:spLocks noGrp="1"/>
          </p:cNvSpPr>
          <p:nvPr>
            <p:ph type="sldNum" sz="quarter" idx="10"/>
          </p:nvPr>
        </p:nvSpPr>
        <p:spPr/>
        <p:txBody>
          <a:bodyPr/>
          <a:lstStyle/>
          <a:p>
            <a:fld id="{23581FC0-7C29-411D-BB36-04C39993B02E}" type="slidenum">
              <a:rPr lang="en-US" smtClean="0"/>
              <a:t>2</a:t>
            </a:fld>
            <a:endParaRPr lang="en-US"/>
          </a:p>
        </p:txBody>
      </p:sp>
    </p:spTree>
    <p:extLst>
      <p:ext uri="{BB962C8B-B14F-4D97-AF65-F5344CB8AC3E}">
        <p14:creationId xmlns:p14="http://schemas.microsoft.com/office/powerpoint/2010/main" val="4004683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0" kern="1200" dirty="0">
                <a:solidFill>
                  <a:schemeClr val="tx1"/>
                </a:solidFill>
                <a:effectLst/>
                <a:latin typeface="+mn-lt"/>
                <a:ea typeface="+mn-ea"/>
                <a:cs typeface="+mn-cs"/>
              </a:rPr>
              <a:t>Ontology mainly consists of two things:</a:t>
            </a:r>
          </a:p>
          <a:p>
            <a:r>
              <a:rPr lang="en-US" sz="1200" b="0" kern="1200" dirty="0">
                <a:solidFill>
                  <a:schemeClr val="tx1"/>
                </a:solidFill>
                <a:effectLst/>
                <a:latin typeface="+mn-lt"/>
                <a:ea typeface="+mn-ea"/>
                <a:cs typeface="+mn-cs"/>
              </a:rPr>
              <a:t>The first one is Business model. Client’s </a:t>
            </a:r>
            <a:r>
              <a:rPr lang="en-US" sz="1200" b="0" kern="1200" dirty="0" err="1">
                <a:solidFill>
                  <a:schemeClr val="tx1"/>
                </a:solidFill>
                <a:effectLst/>
                <a:latin typeface="+mn-lt"/>
                <a:ea typeface="+mn-ea"/>
                <a:cs typeface="+mn-cs"/>
              </a:rPr>
              <a:t>businees’s</a:t>
            </a:r>
            <a:r>
              <a:rPr lang="en-US" sz="1200" b="0" kern="1200" dirty="0">
                <a:solidFill>
                  <a:schemeClr val="tx1"/>
                </a:solidFill>
                <a:effectLst/>
                <a:latin typeface="+mn-lt"/>
                <a:ea typeface="+mn-ea"/>
                <a:cs typeface="+mn-cs"/>
              </a:rPr>
              <a:t> knowledge such as vocabulary, concept and relations between these are going to be transformed into classes and relations between classes in order to create the business model.</a:t>
            </a:r>
          </a:p>
          <a:p>
            <a:r>
              <a:rPr lang="en-US" sz="1200" b="0" kern="1200" dirty="0">
                <a:solidFill>
                  <a:schemeClr val="tx1"/>
                </a:solidFill>
                <a:effectLst/>
                <a:latin typeface="+mn-lt"/>
                <a:ea typeface="+mn-ea"/>
                <a:cs typeface="+mn-cs"/>
              </a:rPr>
              <a:t>The second one is business rules that are behavior and constraints being added into the business’s model</a:t>
            </a:r>
          </a:p>
          <a:p>
            <a:r>
              <a:rPr lang="en-US" sz="1200" b="0" kern="1200" dirty="0">
                <a:solidFill>
                  <a:schemeClr val="tx1"/>
                </a:solidFill>
                <a:effectLst/>
                <a:latin typeface="+mn-lt"/>
                <a:ea typeface="+mn-ea"/>
                <a:cs typeface="+mn-cs"/>
              </a:rPr>
              <a:t>In summary, your domain is described entirely with ontology using classes, relations and rules. (From which, results will be generated.)</a:t>
            </a:r>
          </a:p>
          <a:p>
            <a:endParaRPr lang="en-US" dirty="0"/>
          </a:p>
        </p:txBody>
      </p:sp>
      <p:sp>
        <p:nvSpPr>
          <p:cNvPr id="4" name="Espace réservé du numéro de diapositive 3"/>
          <p:cNvSpPr>
            <a:spLocks noGrp="1"/>
          </p:cNvSpPr>
          <p:nvPr>
            <p:ph type="sldNum" sz="quarter" idx="10"/>
          </p:nvPr>
        </p:nvSpPr>
        <p:spPr/>
        <p:txBody>
          <a:bodyPr/>
          <a:lstStyle/>
          <a:p>
            <a:fld id="{23581FC0-7C29-411D-BB36-04C39993B02E}" type="slidenum">
              <a:rPr lang="en-US" smtClean="0"/>
              <a:t>3</a:t>
            </a:fld>
            <a:endParaRPr lang="en-US"/>
          </a:p>
        </p:txBody>
      </p:sp>
    </p:spTree>
    <p:extLst>
      <p:ext uri="{BB962C8B-B14F-4D97-AF65-F5344CB8AC3E}">
        <p14:creationId xmlns:p14="http://schemas.microsoft.com/office/powerpoint/2010/main" val="3159693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0" kern="1200" dirty="0">
                <a:solidFill>
                  <a:schemeClr val="tx1"/>
                </a:solidFill>
                <a:effectLst/>
                <a:latin typeface="+mn-lt"/>
                <a:ea typeface="+mn-ea"/>
                <a:cs typeface="+mn-cs"/>
              </a:rPr>
              <a:t>First step is to gather the client’s knowledge from which business specification are determined.</a:t>
            </a:r>
          </a:p>
          <a:p>
            <a:r>
              <a:rPr lang="en-US" sz="1200" b="0" kern="1200" dirty="0">
                <a:solidFill>
                  <a:schemeClr val="tx1"/>
                </a:solidFill>
                <a:effectLst/>
                <a:latin typeface="+mn-lt"/>
                <a:ea typeface="+mn-ea"/>
                <a:cs typeface="+mn-cs"/>
              </a:rPr>
              <a:t>Then, Based on these specifications, the second step is to model different classes and relations between them.</a:t>
            </a:r>
          </a:p>
          <a:p>
            <a:r>
              <a:rPr lang="en-US" sz="1200" b="0" kern="1200" dirty="0">
                <a:solidFill>
                  <a:schemeClr val="tx1"/>
                </a:solidFill>
                <a:effectLst/>
                <a:latin typeface="+mn-lt"/>
                <a:ea typeface="+mn-ea"/>
                <a:cs typeface="+mn-cs"/>
              </a:rPr>
              <a:t>Finally, rules will be written to infer the final results.</a:t>
            </a:r>
          </a:p>
          <a:p>
            <a:endParaRPr lang="en-US" dirty="0"/>
          </a:p>
        </p:txBody>
      </p:sp>
      <p:sp>
        <p:nvSpPr>
          <p:cNvPr id="4" name="Espace réservé du numéro de diapositive 3"/>
          <p:cNvSpPr>
            <a:spLocks noGrp="1"/>
          </p:cNvSpPr>
          <p:nvPr>
            <p:ph type="sldNum" sz="quarter" idx="10"/>
          </p:nvPr>
        </p:nvSpPr>
        <p:spPr/>
        <p:txBody>
          <a:bodyPr/>
          <a:lstStyle/>
          <a:p>
            <a:fld id="{23581FC0-7C29-411D-BB36-04C39993B02E}" type="slidenum">
              <a:rPr lang="en-US" smtClean="0"/>
              <a:t>4</a:t>
            </a:fld>
            <a:endParaRPr lang="en-US"/>
          </a:p>
        </p:txBody>
      </p:sp>
    </p:spTree>
    <p:extLst>
      <p:ext uri="{BB962C8B-B14F-4D97-AF65-F5344CB8AC3E}">
        <p14:creationId xmlns:p14="http://schemas.microsoft.com/office/powerpoint/2010/main" val="1868588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0" kern="1200" dirty="0">
                <a:solidFill>
                  <a:schemeClr val="tx1"/>
                </a:solidFill>
                <a:effectLst/>
                <a:latin typeface="+mn-lt"/>
                <a:ea typeface="+mn-ea"/>
                <a:cs typeface="+mn-cs"/>
              </a:rPr>
              <a:t>Let’s start with the first step.</a:t>
            </a:r>
          </a:p>
          <a:p>
            <a:r>
              <a:rPr lang="en-US" sz="1200" b="0" kern="1200" dirty="0">
                <a:solidFill>
                  <a:schemeClr val="tx1"/>
                </a:solidFill>
                <a:effectLst/>
                <a:latin typeface="+mn-lt"/>
                <a:ea typeface="+mn-ea"/>
                <a:cs typeface="+mn-cs"/>
              </a:rPr>
              <a:t>The company provides us a set of track’s deviation values which are measured at every 20 cm along the track’s line. We call them measurement points.</a:t>
            </a:r>
          </a:p>
          <a:p>
            <a:r>
              <a:rPr lang="en-US" sz="1200" b="0" kern="1200" dirty="0">
                <a:solidFill>
                  <a:schemeClr val="tx1"/>
                </a:solidFill>
                <a:effectLst/>
                <a:latin typeface="+mn-lt"/>
                <a:ea typeface="+mn-ea"/>
                <a:cs typeface="+mn-cs"/>
              </a:rPr>
              <a:t>A degradation point is determined as a local maximum or minimum point compared to its previous and </a:t>
            </a:r>
            <a:r>
              <a:rPr lang="en-US" sz="1200" b="0" kern="1200" dirty="0" err="1">
                <a:solidFill>
                  <a:schemeClr val="tx1"/>
                </a:solidFill>
                <a:effectLst/>
                <a:latin typeface="+mn-lt"/>
                <a:ea typeface="+mn-ea"/>
                <a:cs typeface="+mn-cs"/>
              </a:rPr>
              <a:t>folling</a:t>
            </a:r>
            <a:r>
              <a:rPr lang="en-US" sz="1200" b="0" kern="1200" dirty="0">
                <a:solidFill>
                  <a:schemeClr val="tx1"/>
                </a:solidFill>
                <a:effectLst/>
                <a:latin typeface="+mn-lt"/>
                <a:ea typeface="+mn-ea"/>
                <a:cs typeface="+mn-cs"/>
              </a:rPr>
              <a:t> points.</a:t>
            </a:r>
          </a:p>
          <a:p>
            <a:r>
              <a:rPr lang="en-US" sz="1200" b="0" kern="1200" dirty="0">
                <a:solidFill>
                  <a:schemeClr val="tx1"/>
                </a:solidFill>
                <a:effectLst/>
                <a:latin typeface="+mn-lt"/>
                <a:ea typeface="+mn-ea"/>
                <a:cs typeface="+mn-cs"/>
              </a:rPr>
              <a:t>Depending on its value, there are several degradation point’s types:</a:t>
            </a:r>
          </a:p>
          <a:p>
            <a:r>
              <a:rPr lang="en-US" sz="1200" b="0" kern="1200" dirty="0">
                <a:solidFill>
                  <a:schemeClr val="tx1"/>
                </a:solidFill>
                <a:effectLst/>
                <a:latin typeface="+mn-lt"/>
                <a:ea typeface="+mn-ea"/>
                <a:cs typeface="+mn-cs"/>
              </a:rPr>
              <a:t>Nominal: values between -2 and 2 not included, which describes a tolerance point and no things special need to be done.</a:t>
            </a:r>
          </a:p>
          <a:p>
            <a:r>
              <a:rPr lang="en-US" sz="1200" b="0" kern="1200" dirty="0">
                <a:solidFill>
                  <a:schemeClr val="tx1"/>
                </a:solidFill>
                <a:effectLst/>
                <a:latin typeface="+mn-lt"/>
                <a:ea typeface="+mn-ea"/>
                <a:cs typeface="+mn-cs"/>
              </a:rPr>
              <a:t>Alert: has a values between -3 and 3, excluding nominal points. It describes a warning points</a:t>
            </a:r>
          </a:p>
          <a:p>
            <a:r>
              <a:rPr lang="en-US" sz="1200" b="0" kern="1200" dirty="0">
                <a:solidFill>
                  <a:schemeClr val="tx1"/>
                </a:solidFill>
                <a:effectLst/>
                <a:latin typeface="+mn-lt"/>
                <a:ea typeface="+mn-ea"/>
                <a:cs typeface="+mn-cs"/>
              </a:rPr>
              <a:t>Intervention: values between -5 and 5, excluding nominal and alert points. These points require intervention of the maintenance team on the track in order to keep line smooth.</a:t>
            </a:r>
          </a:p>
          <a:p>
            <a:r>
              <a:rPr lang="en-US" sz="1200" b="0" kern="1200" dirty="0">
                <a:solidFill>
                  <a:schemeClr val="tx1"/>
                </a:solidFill>
                <a:effectLst/>
                <a:latin typeface="+mn-lt"/>
                <a:ea typeface="+mn-ea"/>
                <a:cs typeface="+mn-cs"/>
              </a:rPr>
              <a:t>Slowdown point: values beyond -5 and 5, excluding all previous point’s types. These points cause serious problem as the train driver must slowdown train’s speed to avoid </a:t>
            </a:r>
            <a:r>
              <a:rPr lang="en-US" sz="1200" b="0" kern="1200" dirty="0" err="1">
                <a:solidFill>
                  <a:schemeClr val="tx1"/>
                </a:solidFill>
                <a:effectLst/>
                <a:latin typeface="+mn-lt"/>
                <a:ea typeface="+mn-ea"/>
                <a:cs typeface="+mn-cs"/>
              </a:rPr>
              <a:t>dangereous</a:t>
            </a:r>
            <a:r>
              <a:rPr lang="en-US" sz="1200" b="0" kern="1200" dirty="0">
                <a:solidFill>
                  <a:schemeClr val="tx1"/>
                </a:solidFill>
                <a:effectLst/>
                <a:latin typeface="+mn-lt"/>
                <a:ea typeface="+mn-ea"/>
                <a:cs typeface="+mn-cs"/>
              </a:rPr>
              <a:t> situations.</a:t>
            </a:r>
          </a:p>
          <a:p>
            <a:endParaRPr lang="en-US" dirty="0"/>
          </a:p>
        </p:txBody>
      </p:sp>
      <p:sp>
        <p:nvSpPr>
          <p:cNvPr id="4" name="Espace réservé du numéro de diapositive 3"/>
          <p:cNvSpPr>
            <a:spLocks noGrp="1"/>
          </p:cNvSpPr>
          <p:nvPr>
            <p:ph type="sldNum" sz="quarter" idx="10"/>
          </p:nvPr>
        </p:nvSpPr>
        <p:spPr/>
        <p:txBody>
          <a:bodyPr/>
          <a:lstStyle/>
          <a:p>
            <a:fld id="{23581FC0-7C29-411D-BB36-04C39993B02E}" type="slidenum">
              <a:rPr lang="en-US" smtClean="0"/>
              <a:t>5</a:t>
            </a:fld>
            <a:endParaRPr lang="en-US"/>
          </a:p>
        </p:txBody>
      </p:sp>
    </p:spTree>
    <p:extLst>
      <p:ext uri="{BB962C8B-B14F-4D97-AF65-F5344CB8AC3E}">
        <p14:creationId xmlns:p14="http://schemas.microsoft.com/office/powerpoint/2010/main" val="3994127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0" kern="1200" dirty="0">
                <a:solidFill>
                  <a:schemeClr val="tx1"/>
                </a:solidFill>
                <a:effectLst/>
                <a:latin typeface="+mn-lt"/>
                <a:ea typeface="+mn-ea"/>
                <a:cs typeface="+mn-cs"/>
              </a:rPr>
              <a:t>This table represents an example of track’s deviation measurements:</a:t>
            </a:r>
          </a:p>
          <a:p>
            <a:r>
              <a:rPr lang="en-US" sz="1200" b="0" kern="1200" dirty="0">
                <a:solidFill>
                  <a:schemeClr val="tx1"/>
                </a:solidFill>
                <a:effectLst/>
                <a:latin typeface="+mn-lt"/>
                <a:ea typeface="+mn-ea"/>
                <a:cs typeface="+mn-cs"/>
              </a:rPr>
              <a:t>Let’s first focus on the first line, at first col, we have the track’s line name. At the </a:t>
            </a:r>
            <a:r>
              <a:rPr lang="en-US" sz="1200" b="0" kern="1200" dirty="0" err="1">
                <a:solidFill>
                  <a:schemeClr val="tx1"/>
                </a:solidFill>
                <a:effectLst/>
                <a:latin typeface="+mn-lt"/>
                <a:ea typeface="+mn-ea"/>
                <a:cs typeface="+mn-cs"/>
              </a:rPr>
              <a:t>secode</a:t>
            </a:r>
            <a:r>
              <a:rPr lang="en-US" sz="1200" b="0" kern="1200" dirty="0">
                <a:solidFill>
                  <a:schemeClr val="tx1"/>
                </a:solidFill>
                <a:effectLst/>
                <a:latin typeface="+mn-lt"/>
                <a:ea typeface="+mn-ea"/>
                <a:cs typeface="+mn-cs"/>
              </a:rPr>
              <a:t> one, we have </a:t>
            </a:r>
            <a:r>
              <a:rPr lang="en-US" sz="1200" b="0" kern="1200" dirty="0" err="1">
                <a:solidFill>
                  <a:schemeClr val="tx1"/>
                </a:solidFill>
                <a:effectLst/>
                <a:latin typeface="+mn-lt"/>
                <a:ea typeface="+mn-ea"/>
                <a:cs typeface="+mn-cs"/>
              </a:rPr>
              <a:t>rails’s</a:t>
            </a:r>
            <a:r>
              <a:rPr lang="en-US" sz="1200" b="0" kern="1200" dirty="0">
                <a:solidFill>
                  <a:schemeClr val="tx1"/>
                </a:solidFill>
                <a:effectLst/>
                <a:latin typeface="+mn-lt"/>
                <a:ea typeface="+mn-ea"/>
                <a:cs typeface="+mn-cs"/>
              </a:rPr>
              <a:t> label. From the third one, we have measured distances. They start with a distance of 20 cm, increase each time by 20 cm and terminate at a distance of 200 cm.</a:t>
            </a:r>
          </a:p>
          <a:p>
            <a:r>
              <a:rPr lang="en-US" sz="1200" b="0" kern="1200" dirty="0">
                <a:solidFill>
                  <a:schemeClr val="tx1"/>
                </a:solidFill>
                <a:effectLst/>
                <a:latin typeface="+mn-lt"/>
                <a:ea typeface="+mn-ea"/>
                <a:cs typeface="+mn-cs"/>
              </a:rPr>
              <a:t>The table’s body represents deviation values. These are created artificially and can vary from -5 to 7.</a:t>
            </a:r>
          </a:p>
          <a:p>
            <a:endParaRPr lang="en-US" dirty="0"/>
          </a:p>
        </p:txBody>
      </p:sp>
      <p:sp>
        <p:nvSpPr>
          <p:cNvPr id="4" name="Espace réservé du numéro de diapositive 3"/>
          <p:cNvSpPr>
            <a:spLocks noGrp="1"/>
          </p:cNvSpPr>
          <p:nvPr>
            <p:ph type="sldNum" sz="quarter" idx="10"/>
          </p:nvPr>
        </p:nvSpPr>
        <p:spPr/>
        <p:txBody>
          <a:bodyPr/>
          <a:lstStyle/>
          <a:p>
            <a:fld id="{23581FC0-7C29-411D-BB36-04C39993B02E}" type="slidenum">
              <a:rPr lang="en-US" smtClean="0"/>
              <a:t>6</a:t>
            </a:fld>
            <a:endParaRPr lang="en-US"/>
          </a:p>
        </p:txBody>
      </p:sp>
    </p:spTree>
    <p:extLst>
      <p:ext uri="{BB962C8B-B14F-4D97-AF65-F5344CB8AC3E}">
        <p14:creationId xmlns:p14="http://schemas.microsoft.com/office/powerpoint/2010/main" val="1356901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0" kern="1200" dirty="0">
                <a:solidFill>
                  <a:schemeClr val="tx1"/>
                </a:solidFill>
                <a:effectLst/>
                <a:latin typeface="+mn-lt"/>
                <a:ea typeface="+mn-ea"/>
                <a:cs typeface="+mn-cs"/>
              </a:rPr>
              <a:t>The second step is to define different classes and relations based on previous specifications. ( it’s up to </a:t>
            </a:r>
            <a:r>
              <a:rPr lang="en-US" sz="1200" b="0" kern="1200" dirty="0" err="1">
                <a:solidFill>
                  <a:schemeClr val="tx1"/>
                </a:solidFill>
                <a:effectLst/>
                <a:latin typeface="+mn-lt"/>
                <a:ea typeface="+mn-ea"/>
                <a:cs typeface="+mn-cs"/>
              </a:rPr>
              <a:t>Callum</a:t>
            </a:r>
            <a:r>
              <a:rPr lang="en-US" sz="1200" b="0" kern="1200" dirty="0">
                <a:solidFill>
                  <a:schemeClr val="tx1"/>
                </a:solidFill>
                <a:effectLst/>
                <a:latin typeface="+mn-lt"/>
                <a:ea typeface="+mn-ea"/>
                <a:cs typeface="+mn-cs"/>
              </a:rPr>
              <a:t> to mention Protégé or not).</a:t>
            </a:r>
          </a:p>
          <a:p>
            <a:r>
              <a:rPr lang="en-US" sz="1200" b="0" kern="1200" dirty="0">
                <a:solidFill>
                  <a:schemeClr val="tx1"/>
                </a:solidFill>
                <a:effectLst/>
                <a:latin typeface="+mn-lt"/>
                <a:ea typeface="+mn-ea"/>
                <a:cs typeface="+mn-cs"/>
              </a:rPr>
              <a:t>Let’s think about it. What can we have as classes? We have track, which is composed of rail. Along each rail, there are measurement points which contains a deviation value measured at a certain distance. A Measurement can be preceded or be followed by another Measurement.</a:t>
            </a:r>
          </a:p>
          <a:p>
            <a:r>
              <a:rPr lang="en-US" sz="1200" b="0" kern="1200" dirty="0">
                <a:solidFill>
                  <a:schemeClr val="tx1"/>
                </a:solidFill>
                <a:effectLst/>
                <a:latin typeface="+mn-lt"/>
                <a:ea typeface="+mn-ea"/>
                <a:cs typeface="+mn-cs"/>
              </a:rPr>
              <a:t>Things become more interesting when a measurement has turned into a degradation point(which is a particular case of a measurement point). It could be nominal, alert, intervention or slowdown as types depending on its deviation value.</a:t>
            </a:r>
          </a:p>
          <a:p>
            <a:endParaRPr lang="en-US" dirty="0"/>
          </a:p>
        </p:txBody>
      </p:sp>
      <p:sp>
        <p:nvSpPr>
          <p:cNvPr id="4" name="Espace réservé du numéro de diapositive 3"/>
          <p:cNvSpPr>
            <a:spLocks noGrp="1"/>
          </p:cNvSpPr>
          <p:nvPr>
            <p:ph type="sldNum" sz="quarter" idx="10"/>
          </p:nvPr>
        </p:nvSpPr>
        <p:spPr/>
        <p:txBody>
          <a:bodyPr/>
          <a:lstStyle/>
          <a:p>
            <a:fld id="{23581FC0-7C29-411D-BB36-04C39993B02E}" type="slidenum">
              <a:rPr lang="en-US" smtClean="0"/>
              <a:t>7</a:t>
            </a:fld>
            <a:endParaRPr lang="en-US"/>
          </a:p>
        </p:txBody>
      </p:sp>
    </p:spTree>
    <p:extLst>
      <p:ext uri="{BB962C8B-B14F-4D97-AF65-F5344CB8AC3E}">
        <p14:creationId xmlns:p14="http://schemas.microsoft.com/office/powerpoint/2010/main" val="557316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0" kern="1200" dirty="0">
                <a:solidFill>
                  <a:schemeClr val="tx1"/>
                </a:solidFill>
                <a:effectLst/>
                <a:latin typeface="+mn-lt"/>
                <a:ea typeface="+mn-ea"/>
                <a:cs typeface="+mn-cs"/>
              </a:rPr>
              <a:t>Once the model has been designed, we can now start to add behavior and constraints to the model by writing the rule.( Because the model represents just the concept and vocabulary, and there is no behavior and constraints between them have been </a:t>
            </a:r>
            <a:r>
              <a:rPr lang="en-US" sz="1200" b="0" kern="1200" dirty="0" err="1">
                <a:solidFill>
                  <a:schemeClr val="tx1"/>
                </a:solidFill>
                <a:effectLst/>
                <a:latin typeface="+mn-lt"/>
                <a:ea typeface="+mn-ea"/>
                <a:cs typeface="+mn-cs"/>
              </a:rPr>
              <a:t>etablished</a:t>
            </a:r>
            <a:r>
              <a:rPr lang="en-US" sz="1200" b="0" kern="1200" dirty="0">
                <a:solidFill>
                  <a:schemeClr val="tx1"/>
                </a:solidFill>
                <a:effectLst/>
                <a:latin typeface="+mn-lt"/>
                <a:ea typeface="+mn-ea"/>
                <a:cs typeface="+mn-cs"/>
              </a:rPr>
              <a:t>. Rules will add this missing piece to the plan).</a:t>
            </a:r>
          </a:p>
          <a:p>
            <a:r>
              <a:rPr lang="en-US" sz="1200" b="0" kern="1200" dirty="0">
                <a:solidFill>
                  <a:schemeClr val="tx1"/>
                </a:solidFill>
                <a:effectLst/>
                <a:latin typeface="+mn-lt"/>
                <a:ea typeface="+mn-ea"/>
                <a:cs typeface="+mn-cs"/>
              </a:rPr>
              <a:t>In this example, we can see how a degradation point is defined. Graphically, they are the blue circles located at the extreme points of the curve. Ontologically, it is defined like this. The rule starts with its name and is written with a few keywords, such as: if, and, then. Those in violet with the question mark are variable. It is read like this:</a:t>
            </a:r>
          </a:p>
          <a:p>
            <a:r>
              <a:rPr lang="en-US" sz="1200" b="0" kern="1200" dirty="0">
                <a:solidFill>
                  <a:schemeClr val="tx1"/>
                </a:solidFill>
                <a:effectLst/>
                <a:latin typeface="+mn-lt"/>
                <a:ea typeface="+mn-ea"/>
                <a:cs typeface="+mn-cs"/>
              </a:rPr>
              <a:t>A degradation point is defined as a measurement for which its deviation value is greater or smaller than both its previous and following measurements.</a:t>
            </a:r>
          </a:p>
          <a:p>
            <a:r>
              <a:rPr lang="en-US" sz="1200" b="0" kern="1200" dirty="0">
                <a:solidFill>
                  <a:schemeClr val="tx1"/>
                </a:solidFill>
                <a:effectLst/>
                <a:latin typeface="+mn-lt"/>
                <a:ea typeface="+mn-ea"/>
                <a:cs typeface="+mn-cs"/>
              </a:rPr>
              <a:t>We can see the way the rule is written is pretty similar with its text definition and therefore pretty straight forwards to understand.</a:t>
            </a:r>
          </a:p>
          <a:p>
            <a:endParaRPr lang="en-US" dirty="0"/>
          </a:p>
        </p:txBody>
      </p:sp>
      <p:sp>
        <p:nvSpPr>
          <p:cNvPr id="4" name="Espace réservé du numéro de diapositive 3"/>
          <p:cNvSpPr>
            <a:spLocks noGrp="1"/>
          </p:cNvSpPr>
          <p:nvPr>
            <p:ph type="sldNum" sz="quarter" idx="10"/>
          </p:nvPr>
        </p:nvSpPr>
        <p:spPr/>
        <p:txBody>
          <a:bodyPr/>
          <a:lstStyle/>
          <a:p>
            <a:fld id="{23581FC0-7C29-411D-BB36-04C39993B02E}" type="slidenum">
              <a:rPr lang="en-US" smtClean="0"/>
              <a:t>8</a:t>
            </a:fld>
            <a:endParaRPr lang="en-US"/>
          </a:p>
        </p:txBody>
      </p:sp>
    </p:spTree>
    <p:extLst>
      <p:ext uri="{BB962C8B-B14F-4D97-AF65-F5344CB8AC3E}">
        <p14:creationId xmlns:p14="http://schemas.microsoft.com/office/powerpoint/2010/main" val="1574483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0" kern="1200" dirty="0">
                <a:solidFill>
                  <a:schemeClr val="tx1"/>
                </a:solidFill>
                <a:effectLst/>
                <a:latin typeface="+mn-lt"/>
                <a:ea typeface="+mn-ea"/>
                <a:cs typeface="+mn-cs"/>
              </a:rPr>
              <a:t>Doing the same </a:t>
            </a:r>
            <a:r>
              <a:rPr lang="en-US" sz="1200" b="0" kern="1200" dirty="0" err="1">
                <a:solidFill>
                  <a:schemeClr val="tx1"/>
                </a:solidFill>
                <a:effectLst/>
                <a:latin typeface="+mn-lt"/>
                <a:ea typeface="+mn-ea"/>
                <a:cs typeface="+mn-cs"/>
              </a:rPr>
              <a:t>exercice</a:t>
            </a:r>
            <a:r>
              <a:rPr lang="en-US" sz="1200" b="0" kern="1200" dirty="0">
                <a:solidFill>
                  <a:schemeClr val="tx1"/>
                </a:solidFill>
                <a:effectLst/>
                <a:latin typeface="+mn-lt"/>
                <a:ea typeface="+mn-ea"/>
                <a:cs typeface="+mn-cs"/>
              </a:rPr>
              <a:t>, we can define nominal point and alert point.</a:t>
            </a:r>
          </a:p>
          <a:p>
            <a:r>
              <a:rPr lang="en-US" sz="1200" b="0" kern="1200" dirty="0">
                <a:solidFill>
                  <a:schemeClr val="tx1"/>
                </a:solidFill>
                <a:effectLst/>
                <a:latin typeface="+mn-lt"/>
                <a:ea typeface="+mn-ea"/>
                <a:cs typeface="+mn-cs"/>
              </a:rPr>
              <a:t>A nominal point is a degradation point with a deviation value strictly smaller than 2 and strictly greater than -2.</a:t>
            </a:r>
          </a:p>
          <a:p>
            <a:r>
              <a:rPr lang="en-US" sz="1200" b="0" kern="1200" dirty="0">
                <a:solidFill>
                  <a:schemeClr val="tx1"/>
                </a:solidFill>
                <a:effectLst/>
                <a:latin typeface="+mn-lt"/>
                <a:ea typeface="+mn-ea"/>
                <a:cs typeface="+mn-cs"/>
              </a:rPr>
              <a:t>An alert point is a degradation point with a deviation value strictly smaller than 3 and strictly greater than -3 and not a nominal point.</a:t>
            </a:r>
          </a:p>
          <a:p>
            <a:r>
              <a:rPr lang="en-US" sz="1200" b="0" kern="1200" dirty="0">
                <a:solidFill>
                  <a:schemeClr val="tx1"/>
                </a:solidFill>
                <a:effectLst/>
                <a:latin typeface="+mn-lt"/>
                <a:ea typeface="+mn-ea"/>
                <a:cs typeface="+mn-cs"/>
              </a:rPr>
              <a:t>In these rules, we see that we can define the value’s type with </a:t>
            </a:r>
            <a:r>
              <a:rPr lang="en-US" sz="1200" b="0" kern="1200" dirty="0" err="1">
                <a:solidFill>
                  <a:schemeClr val="tx1"/>
                </a:solidFill>
                <a:effectLst/>
                <a:latin typeface="+mn-lt"/>
                <a:ea typeface="+mn-ea"/>
                <a:cs typeface="+mn-cs"/>
              </a:rPr>
              <a:t>xsd:float</a:t>
            </a:r>
            <a:r>
              <a:rPr lang="en-US" sz="1200" b="0" kern="1200" dirty="0">
                <a:solidFill>
                  <a:schemeClr val="tx1"/>
                </a:solidFill>
                <a:effectLst/>
                <a:latin typeface="+mn-lt"/>
                <a:ea typeface="+mn-ea"/>
                <a:cs typeface="+mn-cs"/>
              </a:rPr>
              <a:t>.</a:t>
            </a:r>
          </a:p>
          <a:p>
            <a:endParaRPr lang="en-US" dirty="0"/>
          </a:p>
        </p:txBody>
      </p:sp>
      <p:sp>
        <p:nvSpPr>
          <p:cNvPr id="4" name="Espace réservé du numéro de diapositive 3"/>
          <p:cNvSpPr>
            <a:spLocks noGrp="1"/>
          </p:cNvSpPr>
          <p:nvPr>
            <p:ph type="sldNum" sz="quarter" idx="10"/>
          </p:nvPr>
        </p:nvSpPr>
        <p:spPr/>
        <p:txBody>
          <a:bodyPr/>
          <a:lstStyle/>
          <a:p>
            <a:fld id="{23581FC0-7C29-411D-BB36-04C39993B02E}" type="slidenum">
              <a:rPr lang="en-US" smtClean="0"/>
              <a:t>9</a:t>
            </a:fld>
            <a:endParaRPr lang="en-US"/>
          </a:p>
        </p:txBody>
      </p:sp>
    </p:spTree>
    <p:extLst>
      <p:ext uri="{BB962C8B-B14F-4D97-AF65-F5344CB8AC3E}">
        <p14:creationId xmlns:p14="http://schemas.microsoft.com/office/powerpoint/2010/main" val="37821360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913"/>
          <a:stretch/>
        </p:blipFill>
        <p:spPr>
          <a:xfrm>
            <a:off x="0" y="-97236"/>
            <a:ext cx="9144000" cy="6246960"/>
          </a:xfrm>
          <a:prstGeom prst="rect">
            <a:avLst/>
          </a:prstGeom>
        </p:spPr>
      </p:pic>
      <p:sp>
        <p:nvSpPr>
          <p:cNvPr id="2" name="Title 1"/>
          <p:cNvSpPr>
            <a:spLocks noGrp="1"/>
          </p:cNvSpPr>
          <p:nvPr>
            <p:ph type="ctrTitle"/>
          </p:nvPr>
        </p:nvSpPr>
        <p:spPr>
          <a:xfrm>
            <a:off x="207538" y="2456393"/>
            <a:ext cx="8699396" cy="944776"/>
          </a:xfrm>
        </p:spPr>
        <p:txBody>
          <a:bodyPr anchor="b" anchorCtr="0">
            <a:normAutofit/>
          </a:bodyPr>
          <a:lstStyle>
            <a:lvl1pPr algn="l">
              <a:defRPr sz="28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207537" y="3463926"/>
            <a:ext cx="5525443" cy="897467"/>
          </a:xfrm>
        </p:spPr>
        <p:txBody>
          <a:bodyPr anchor="t" anchorCtr="0"/>
          <a:lstStyle>
            <a:lvl1pPr marL="0" indent="0" algn="l">
              <a:buNone/>
              <a:defRPr>
                <a:solidFill>
                  <a:schemeClr val="bg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16" name="Date Placeholder 3"/>
          <p:cNvSpPr txBox="1">
            <a:spLocks/>
          </p:cNvSpPr>
          <p:nvPr userDrawn="1"/>
        </p:nvSpPr>
        <p:spPr>
          <a:xfrm>
            <a:off x="221227" y="6492876"/>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9293C63-2683-416B-9CFC-8851146E0D6A}" type="datetime1">
              <a:rPr lang="en-US" sz="900" smtClean="0"/>
              <a:pPr/>
              <a:t>8/9/2018</a:t>
            </a:fld>
            <a:endParaRPr lang="en-US" sz="900" dirty="0"/>
          </a:p>
        </p:txBody>
      </p:sp>
      <p:sp>
        <p:nvSpPr>
          <p:cNvPr id="17" name="Footer Placeholder 4"/>
          <p:cNvSpPr txBox="1">
            <a:spLocks/>
          </p:cNvSpPr>
          <p:nvPr userDrawn="1"/>
        </p:nvSpPr>
        <p:spPr>
          <a:xfrm>
            <a:off x="3124200" y="6492876"/>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t>Company Presentation CONFIDENTIAL</a:t>
            </a:r>
          </a:p>
        </p:txBody>
      </p:sp>
      <p:sp>
        <p:nvSpPr>
          <p:cNvPr id="21" name="Slide Number Placeholder 5"/>
          <p:cNvSpPr txBox="1">
            <a:spLocks/>
          </p:cNvSpPr>
          <p:nvPr userDrawn="1"/>
        </p:nvSpPr>
        <p:spPr>
          <a:xfrm>
            <a:off x="6829245" y="6492876"/>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C24A279-71FB-4E4F-B9B9-045EEB141032}" type="slidenum">
              <a:rPr lang="en-US" sz="900" smtClean="0"/>
              <a:pPr/>
              <a:t>‹N°›</a:t>
            </a:fld>
            <a:endParaRPr lang="en-US" sz="900"/>
          </a:p>
        </p:txBody>
      </p:sp>
      <p:sp>
        <p:nvSpPr>
          <p:cNvPr id="4" name="Date Placeholder 3"/>
          <p:cNvSpPr>
            <a:spLocks noGrp="1"/>
          </p:cNvSpPr>
          <p:nvPr>
            <p:ph type="dt" sz="half" idx="10"/>
          </p:nvPr>
        </p:nvSpPr>
        <p:spPr>
          <a:xfrm>
            <a:off x="207537" y="6351181"/>
            <a:ext cx="2133600" cy="365125"/>
          </a:xfrm>
          <a:prstGeom prst="rect">
            <a:avLst/>
          </a:prstGeom>
        </p:spPr>
        <p:txBody>
          <a:bodyPr/>
          <a:lstStyle>
            <a:lvl1pPr>
              <a:defRPr>
                <a:solidFill>
                  <a:sysClr val="windowText" lastClr="000000"/>
                </a:solidFill>
              </a:defRPr>
            </a:lvl1pPr>
          </a:lstStyle>
          <a:p>
            <a:fld id="{30460761-FD1C-42B9-B8F3-D33E689AB9B3}" type="datetime1">
              <a:rPr lang="en-US" smtClean="0"/>
              <a:pPr/>
              <a:t>8/9/2018</a:t>
            </a:fld>
            <a:endParaRPr lang="en-US"/>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69245" y="6057118"/>
            <a:ext cx="1874755" cy="871516"/>
          </a:xfrm>
          <a:prstGeom prst="rect">
            <a:avLst/>
          </a:prstGeom>
        </p:spPr>
      </p:pic>
    </p:spTree>
    <p:extLst>
      <p:ext uri="{BB962C8B-B14F-4D97-AF65-F5344CB8AC3E}">
        <p14:creationId xmlns:p14="http://schemas.microsoft.com/office/powerpoint/2010/main" val="2005339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14" name="Picture 13"/>
          <p:cNvPicPr>
            <a:picLocks noChangeAspect="1"/>
          </p:cNvPicPr>
          <p:nvPr userDrawn="1"/>
        </p:nvPicPr>
        <p:blipFill rotWithShape="1">
          <a:blip r:embed="rId2">
            <a:lum bright="70000" contrast="-70000"/>
            <a:extLst>
              <a:ext uri="{28A0092B-C50C-407E-A947-70E740481C1C}">
                <a14:useLocalDpi xmlns:a14="http://schemas.microsoft.com/office/drawing/2010/main" val="0"/>
              </a:ext>
            </a:extLst>
          </a:blip>
          <a:srcRect b="12391"/>
          <a:stretch/>
        </p:blipFill>
        <p:spPr>
          <a:xfrm>
            <a:off x="-8973" y="1017917"/>
            <a:ext cx="9152973" cy="5474959"/>
          </a:xfrm>
          <a:prstGeom prst="rect">
            <a:avLst/>
          </a:prstGeom>
        </p:spPr>
      </p:pic>
      <p:sp>
        <p:nvSpPr>
          <p:cNvPr id="8" name="Rectangle 7"/>
          <p:cNvSpPr/>
          <p:nvPr userDrawn="1"/>
        </p:nvSpPr>
        <p:spPr>
          <a:xfrm>
            <a:off x="2" y="0"/>
            <a:ext cx="4281807" cy="6858000"/>
          </a:xfrm>
          <a:prstGeom prst="rect">
            <a:avLst/>
          </a:prstGeom>
          <a:solidFill>
            <a:schemeClr val="bg2">
              <a:lumMod val="20000"/>
              <a:lumOff val="80000"/>
              <a:alpha val="721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a:xfrm>
            <a:off x="221227" y="6492876"/>
            <a:ext cx="2133600" cy="365125"/>
          </a:xfrm>
          <a:prstGeom prst="rect">
            <a:avLst/>
          </a:prstGeom>
          <a:solidFill>
            <a:schemeClr val="bg2">
              <a:lumMod val="20000"/>
              <a:lumOff val="80000"/>
            </a:schemeClr>
          </a:solidFill>
        </p:spPr>
        <p:txBody>
          <a:bodyPr/>
          <a:lstStyle>
            <a:lvl1pPr>
              <a:defRPr>
                <a:solidFill>
                  <a:schemeClr val="accent3">
                    <a:lumMod val="50000"/>
                  </a:schemeClr>
                </a:solidFill>
              </a:defRPr>
            </a:lvl1pPr>
          </a:lstStyle>
          <a:p>
            <a:fld id="{513048DD-CBF9-4EF2-8534-57AD75A6F962}" type="datetime1">
              <a:rPr lang="en-US" smtClean="0"/>
              <a:pPr/>
              <a:t>8/9/2018</a:t>
            </a:fld>
            <a:endParaRPr lang="en-US" dirty="0"/>
          </a:p>
        </p:txBody>
      </p:sp>
      <p:sp>
        <p:nvSpPr>
          <p:cNvPr id="5" name="Footer Placeholder 4"/>
          <p:cNvSpPr>
            <a:spLocks noGrp="1"/>
          </p:cNvSpPr>
          <p:nvPr>
            <p:ph type="ftr" sz="quarter" idx="11"/>
          </p:nvPr>
        </p:nvSpPr>
        <p:spPr>
          <a:xfrm>
            <a:off x="3124200" y="6492876"/>
            <a:ext cx="2895600" cy="365125"/>
          </a:xfrm>
          <a:prstGeom prst="rect">
            <a:avLst/>
          </a:prstGeom>
          <a:solidFill>
            <a:schemeClr val="bg2">
              <a:lumMod val="20000"/>
              <a:lumOff val="80000"/>
            </a:schemeClr>
          </a:solidFill>
        </p:spPr>
        <p:txBody>
          <a:bodyPr/>
          <a:lstStyle>
            <a:lvl1pPr>
              <a:defRPr>
                <a:solidFill>
                  <a:schemeClr val="accent3">
                    <a:lumMod val="50000"/>
                  </a:schemeClr>
                </a:solidFill>
              </a:defRPr>
            </a:lvl1pPr>
          </a:lstStyle>
          <a:p>
            <a:r>
              <a:rPr lang="en-US"/>
              <a:t>Company Presentation CONFIDENTIAL</a:t>
            </a:r>
          </a:p>
        </p:txBody>
      </p:sp>
      <p:sp>
        <p:nvSpPr>
          <p:cNvPr id="6" name="Slide Number Placeholder 5"/>
          <p:cNvSpPr>
            <a:spLocks noGrp="1"/>
          </p:cNvSpPr>
          <p:nvPr>
            <p:ph type="sldNum" sz="quarter" idx="12"/>
          </p:nvPr>
        </p:nvSpPr>
        <p:spPr>
          <a:xfrm>
            <a:off x="6829245" y="6492876"/>
            <a:ext cx="2133600" cy="365125"/>
          </a:xfrm>
          <a:prstGeom prst="rect">
            <a:avLst/>
          </a:prstGeom>
          <a:solidFill>
            <a:schemeClr val="bg2">
              <a:lumMod val="20000"/>
              <a:lumOff val="80000"/>
            </a:schemeClr>
          </a:solidFill>
        </p:spPr>
        <p:txBody>
          <a:bodyPr/>
          <a:lstStyle>
            <a:lvl1pPr>
              <a:defRPr>
                <a:solidFill>
                  <a:schemeClr val="accent3">
                    <a:lumMod val="50000"/>
                  </a:schemeClr>
                </a:solidFill>
              </a:defRPr>
            </a:lvl1pPr>
          </a:lstStyle>
          <a:p>
            <a:fld id="{EC24A279-71FB-4E4F-B9B9-045EEB141032}" type="slidenum">
              <a:rPr lang="en-US" smtClean="0"/>
              <a:pPr/>
              <a:t>‹N°›</a:t>
            </a:fld>
            <a:endParaRPr lang="en-US"/>
          </a:p>
        </p:txBody>
      </p:sp>
      <p:sp>
        <p:nvSpPr>
          <p:cNvPr id="10" name="Text Placeholder 9"/>
          <p:cNvSpPr>
            <a:spLocks noGrp="1"/>
          </p:cNvSpPr>
          <p:nvPr>
            <p:ph type="body" sz="quarter" idx="13"/>
          </p:nvPr>
        </p:nvSpPr>
        <p:spPr>
          <a:xfrm>
            <a:off x="254322" y="1587501"/>
            <a:ext cx="4027487" cy="4235330"/>
          </a:xfrm>
        </p:spPr>
        <p:txBody>
          <a:bodyPr/>
          <a:lstStyle>
            <a:lvl1pPr marL="0" indent="0">
              <a:lnSpc>
                <a:spcPct val="95000"/>
              </a:lnSpc>
              <a:spcBef>
                <a:spcPts val="1800"/>
              </a:spcBef>
              <a:buClr>
                <a:schemeClr val="bg1"/>
              </a:buClr>
              <a:buFont typeface="+mj-lt"/>
              <a:buNone/>
              <a:defRPr b="1">
                <a:solidFill>
                  <a:schemeClr val="accent3">
                    <a:lumMod val="50000"/>
                  </a:schemeClr>
                </a:solidFill>
              </a:defRPr>
            </a:lvl1pPr>
            <a:lvl2pPr marL="800080" indent="-533387">
              <a:lnSpc>
                <a:spcPct val="95000"/>
              </a:lnSpc>
              <a:spcBef>
                <a:spcPts val="0"/>
              </a:spcBef>
              <a:buClr>
                <a:schemeClr val="bg1"/>
              </a:buClr>
              <a:buFont typeface="+mj-lt"/>
              <a:buNone/>
              <a:defRPr>
                <a:solidFill>
                  <a:schemeClr val="accent3">
                    <a:lumMod val="50000"/>
                  </a:schemeClr>
                </a:solidFill>
              </a:defRPr>
            </a:lvl2pPr>
            <a:lvl3pPr marL="800080" indent="-533387">
              <a:lnSpc>
                <a:spcPct val="95000"/>
              </a:lnSpc>
              <a:spcBef>
                <a:spcPts val="0"/>
              </a:spcBef>
              <a:buClr>
                <a:schemeClr val="bg1"/>
              </a:buClr>
              <a:buFont typeface="+mj-lt"/>
              <a:buNone/>
              <a:defRPr>
                <a:solidFill>
                  <a:schemeClr val="accent3">
                    <a:lumMod val="50000"/>
                  </a:schemeClr>
                </a:solidFill>
              </a:defRPr>
            </a:lvl3pPr>
            <a:lvl4pPr marL="800080" indent="-533387">
              <a:lnSpc>
                <a:spcPct val="95000"/>
              </a:lnSpc>
              <a:spcBef>
                <a:spcPts val="0"/>
              </a:spcBef>
              <a:buClr>
                <a:schemeClr val="bg1"/>
              </a:buClr>
              <a:buFont typeface="+mj-lt"/>
              <a:buNone/>
              <a:defRPr>
                <a:solidFill>
                  <a:schemeClr val="accent3">
                    <a:lumMod val="50000"/>
                  </a:schemeClr>
                </a:solidFill>
              </a:defRPr>
            </a:lvl4pPr>
            <a:lvl5pPr marL="800080" indent="-533387">
              <a:lnSpc>
                <a:spcPct val="95000"/>
              </a:lnSpc>
              <a:spcBef>
                <a:spcPts val="0"/>
              </a:spcBef>
              <a:buClr>
                <a:schemeClr val="bg1"/>
              </a:buClr>
              <a:buFont typeface="+mj-lt"/>
              <a:buNone/>
              <a:defRPr>
                <a:solidFill>
                  <a:schemeClr val="accent3">
                    <a:lumMod val="5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9"/>
          <p:cNvSpPr>
            <a:spLocks noGrp="1"/>
          </p:cNvSpPr>
          <p:nvPr>
            <p:ph type="body" sz="quarter" idx="14" hasCustomPrompt="1"/>
          </p:nvPr>
        </p:nvSpPr>
        <p:spPr>
          <a:xfrm>
            <a:off x="5026166" y="4019909"/>
            <a:ext cx="3923103" cy="1820175"/>
          </a:xfrm>
        </p:spPr>
        <p:txBody>
          <a:bodyPr anchor="b" anchorCtr="0">
            <a:normAutofit/>
          </a:bodyPr>
          <a:lstStyle>
            <a:lvl1pPr marL="0" indent="0">
              <a:buFontTx/>
              <a:buNone/>
              <a:defRPr sz="2400" b="1">
                <a:solidFill>
                  <a:schemeClr val="bg1"/>
                </a:solidFill>
              </a:defRPr>
            </a:lvl1pPr>
            <a:lvl2pPr>
              <a:buFontTx/>
              <a:buNone/>
              <a:defRPr>
                <a:solidFill>
                  <a:schemeClr val="bg1"/>
                </a:solidFill>
              </a:defRPr>
            </a:lvl2pPr>
            <a:lvl3pPr>
              <a:buFontTx/>
              <a:buNone/>
              <a:defRPr>
                <a:solidFill>
                  <a:schemeClr val="bg1"/>
                </a:solidFill>
              </a:defRPr>
            </a:lvl3pPr>
            <a:lvl4pPr>
              <a:buFontTx/>
              <a:buNone/>
              <a:defRPr>
                <a:solidFill>
                  <a:schemeClr val="bg1"/>
                </a:solidFill>
              </a:defRPr>
            </a:lvl4pPr>
            <a:lvl5pPr>
              <a:buFontTx/>
              <a:buNone/>
              <a:defRPr>
                <a:solidFill>
                  <a:schemeClr val="bg1"/>
                </a:solidFill>
              </a:defRPr>
            </a:lvl5pPr>
          </a:lstStyle>
          <a:p>
            <a:pPr lvl="0"/>
            <a:r>
              <a:rPr lang="fr-BE" dirty="0"/>
              <a:t>Main </a:t>
            </a:r>
            <a:r>
              <a:rPr lang="fr-BE" dirty="0" err="1"/>
              <a:t>idea</a:t>
            </a:r>
            <a:r>
              <a:rPr lang="fr-BE" dirty="0"/>
              <a:t> of the </a:t>
            </a:r>
            <a:r>
              <a:rPr lang="fr-BE" dirty="0" err="1"/>
              <a:t>upcoming</a:t>
            </a:r>
            <a:r>
              <a:rPr lang="fr-BE" dirty="0"/>
              <a:t> section</a:t>
            </a:r>
            <a:endParaRPr lang="en-US" dirty="0"/>
          </a:p>
        </p:txBody>
      </p:sp>
      <p:sp>
        <p:nvSpPr>
          <p:cNvPr id="3" name="Title 2"/>
          <p:cNvSpPr>
            <a:spLocks noGrp="1"/>
          </p:cNvSpPr>
          <p:nvPr>
            <p:ph type="title" hasCustomPrompt="1"/>
          </p:nvPr>
        </p:nvSpPr>
        <p:spPr/>
        <p:txBody>
          <a:bodyPr/>
          <a:lstStyle>
            <a:lvl1pPr>
              <a:defRPr>
                <a:solidFill>
                  <a:schemeClr val="accent3">
                    <a:lumMod val="50000"/>
                  </a:schemeClr>
                </a:solidFill>
              </a:defRPr>
            </a:lvl1pPr>
          </a:lstStyle>
          <a:p>
            <a:r>
              <a:rPr lang="en-US" dirty="0"/>
              <a:t>Agenda</a:t>
            </a:r>
            <a:endParaRPr lang="fr-BE" dirty="0"/>
          </a:p>
        </p:txBody>
      </p:sp>
    </p:spTree>
    <p:extLst>
      <p:ext uri="{BB962C8B-B14F-4D97-AF65-F5344CB8AC3E}">
        <p14:creationId xmlns:p14="http://schemas.microsoft.com/office/powerpoint/2010/main" val="52288363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0" end="0"/>
                                            </p:txEl>
                                          </p:spTgt>
                                        </p:tgtEl>
                                        <p:attrNameLst>
                                          <p:attrName>style.visibility</p:attrName>
                                        </p:attrNameLst>
                                      </p:cBhvr>
                                      <p:to>
                                        <p:strVal val="visible"/>
                                      </p:to>
                                    </p:set>
                                    <p:animEffect transition="in" filter="fade">
                                      <p:cBhvr>
                                        <p:cTn id="10" dur="500"/>
                                        <p:tgtEl>
                                          <p:spTgt spid="10">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Effect transition="in" filter="fade">
                                      <p:cBhvr>
                                        <p:cTn id="13" dur="500"/>
                                        <p:tgtEl>
                                          <p:spTgt spid="10">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xEl>
                                              <p:pRg st="2" end="2"/>
                                            </p:txEl>
                                          </p:spTgt>
                                        </p:tgtEl>
                                        <p:attrNameLst>
                                          <p:attrName>style.visibility</p:attrName>
                                        </p:attrNameLst>
                                      </p:cBhvr>
                                      <p:to>
                                        <p:strVal val="visible"/>
                                      </p:to>
                                    </p:set>
                                    <p:animEffect transition="in" filter="fade">
                                      <p:cBhvr>
                                        <p:cTn id="16" dur="500"/>
                                        <p:tgtEl>
                                          <p:spTgt spid="10">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fade">
                                      <p:cBhvr>
                                        <p:cTn id="19" dur="500"/>
                                        <p:tgtEl>
                                          <p:spTgt spid="10">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Effect transition="in" filter="fade">
                                      <p:cBhvr>
                                        <p:cTn id="22"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uiExpand="1"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3" name="Rectangle 12"/>
          <p:cNvSpPr/>
          <p:nvPr userDrawn="1"/>
        </p:nvSpPr>
        <p:spPr>
          <a:xfrm>
            <a:off x="0" y="1017916"/>
            <a:ext cx="9144000" cy="5840084"/>
          </a:xfrm>
          <a:prstGeom prst="rect">
            <a:avLst/>
          </a:prstGeom>
          <a:solidFill>
            <a:schemeClr val="bg2">
              <a:lumMod val="20000"/>
              <a:lumOff val="80000"/>
              <a:alpha val="721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221227" y="188655"/>
            <a:ext cx="7085348" cy="829262"/>
          </a:xfrm>
        </p:spPr>
        <p:txBody>
          <a:bodyPr/>
          <a:lstStyle>
            <a:lvl1pPr>
              <a:defRPr>
                <a:solidFill>
                  <a:schemeClr val="accent3">
                    <a:lumMod val="50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221226" y="1600201"/>
            <a:ext cx="8612223" cy="4525963"/>
          </a:xfrm>
        </p:spPr>
        <p:txBody>
          <a:bodyPr/>
          <a:lstStyle>
            <a:lvl1pPr marL="266693" indent="-266693">
              <a:buClr>
                <a:schemeClr val="accent1"/>
              </a:buClr>
              <a:buSzPct val="90000"/>
              <a:buFont typeface="Arial" pitchFamily="34" charset="0"/>
              <a:buChar char="●"/>
              <a:defRPr>
                <a:solidFill>
                  <a:srgbClr val="000000"/>
                </a:solidFill>
              </a:defRPr>
            </a:lvl1pPr>
            <a:lvl2pPr marL="534975" indent="-268281">
              <a:defRPr>
                <a:solidFill>
                  <a:srgbClr val="000000"/>
                </a:solidFill>
              </a:defRPr>
            </a:lvl2pPr>
            <a:lvl3pPr marL="715945" indent="-180970">
              <a:defRPr>
                <a:solidFill>
                  <a:srgbClr val="000000"/>
                </a:solidFill>
              </a:defRPr>
            </a:lvl3pPr>
            <a:lvl4pPr marL="982638" indent="-266693">
              <a:defRPr>
                <a:solidFill>
                  <a:srgbClr val="000000"/>
                </a:solidFill>
              </a:defRPr>
            </a:lvl4pPr>
            <a:lvl5pPr marL="1165196" indent="-182558">
              <a:tabLst/>
              <a:defRPr>
                <a:solidFill>
                  <a:srgbClr val="00000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p:cNvSpPr>
            <a:spLocks noGrp="1"/>
          </p:cNvSpPr>
          <p:nvPr>
            <p:ph type="dt" sz="half" idx="10"/>
          </p:nvPr>
        </p:nvSpPr>
        <p:spPr>
          <a:xfrm>
            <a:off x="221227" y="6492876"/>
            <a:ext cx="2133600" cy="365125"/>
          </a:xfrm>
          <a:prstGeom prst="rect">
            <a:avLst/>
          </a:prstGeom>
        </p:spPr>
        <p:txBody>
          <a:bodyPr/>
          <a:lstStyle>
            <a:lvl1pPr>
              <a:defRPr>
                <a:solidFill>
                  <a:schemeClr val="accent3">
                    <a:lumMod val="50000"/>
                  </a:schemeClr>
                </a:solidFill>
              </a:defRPr>
            </a:lvl1pPr>
          </a:lstStyle>
          <a:p>
            <a:fld id="{50AE4309-66EE-43FB-AF26-6603E53713AE}" type="datetime1">
              <a:rPr lang="en-US" smtClean="0"/>
              <a:pPr/>
              <a:t>8/9/2018</a:t>
            </a:fld>
            <a:endParaRPr lang="en-US"/>
          </a:p>
        </p:txBody>
      </p:sp>
      <p:sp>
        <p:nvSpPr>
          <p:cNvPr id="9" name="Footer Placeholder 4"/>
          <p:cNvSpPr>
            <a:spLocks noGrp="1"/>
          </p:cNvSpPr>
          <p:nvPr>
            <p:ph type="ftr" sz="quarter" idx="11"/>
          </p:nvPr>
        </p:nvSpPr>
        <p:spPr>
          <a:xfrm>
            <a:off x="3124200" y="6492876"/>
            <a:ext cx="2895600" cy="365125"/>
          </a:xfrm>
          <a:prstGeom prst="rect">
            <a:avLst/>
          </a:prstGeom>
        </p:spPr>
        <p:txBody>
          <a:bodyPr/>
          <a:lstStyle>
            <a:lvl1pPr>
              <a:defRPr>
                <a:solidFill>
                  <a:schemeClr val="accent3">
                    <a:lumMod val="50000"/>
                  </a:schemeClr>
                </a:solidFill>
              </a:defRPr>
            </a:lvl1pPr>
          </a:lstStyle>
          <a:p>
            <a:r>
              <a:rPr lang="en-US"/>
              <a:t>Company Presentation CONFIDENTIAL</a:t>
            </a:r>
          </a:p>
        </p:txBody>
      </p:sp>
      <p:sp>
        <p:nvSpPr>
          <p:cNvPr id="10" name="Slide Number Placeholder 5"/>
          <p:cNvSpPr>
            <a:spLocks noGrp="1"/>
          </p:cNvSpPr>
          <p:nvPr>
            <p:ph type="sldNum" sz="quarter" idx="12"/>
          </p:nvPr>
        </p:nvSpPr>
        <p:spPr>
          <a:xfrm>
            <a:off x="6794741" y="6492876"/>
            <a:ext cx="2133600" cy="365125"/>
          </a:xfrm>
          <a:prstGeom prst="rect">
            <a:avLst/>
          </a:prstGeom>
        </p:spPr>
        <p:txBody>
          <a:bodyPr/>
          <a:lstStyle>
            <a:lvl1pPr>
              <a:defRPr>
                <a:solidFill>
                  <a:schemeClr val="accent3">
                    <a:lumMod val="50000"/>
                  </a:schemeClr>
                </a:solidFill>
              </a:defRPr>
            </a:lvl1pPr>
          </a:lstStyle>
          <a:p>
            <a:fld id="{EC24A279-71FB-4E4F-B9B9-045EEB141032}" type="slidenum">
              <a:rPr lang="en-US" smtClean="0"/>
              <a:pPr/>
              <a:t>‹N°›</a:t>
            </a:fld>
            <a:endParaRPr lang="en-US"/>
          </a:p>
        </p:txBody>
      </p:sp>
    </p:spTree>
    <p:extLst>
      <p:ext uri="{BB962C8B-B14F-4D97-AF65-F5344CB8AC3E}">
        <p14:creationId xmlns:p14="http://schemas.microsoft.com/office/powerpoint/2010/main" val="3793402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p:tgtEl>
                                          <p:spTgt spid="13"/>
                                        </p:tgtEl>
                                        <p:attrNameLst>
                                          <p:attrName>ppt_y</p:attrName>
                                        </p:attrNameLst>
                                      </p:cBhvr>
                                      <p:tavLst>
                                        <p:tav tm="0">
                                          <p:val>
                                            <p:strVal val="#ppt_y+#ppt_h*1.125000"/>
                                          </p:val>
                                        </p:tav>
                                        <p:tav tm="100000">
                                          <p:val>
                                            <p:strVal val="#ppt_y"/>
                                          </p:val>
                                        </p:tav>
                                      </p:tavLst>
                                    </p:anim>
                                    <p:animEffect transition="in" filter="wipe(up)">
                                      <p:cBhvr>
                                        <p:cTn id="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0" name="Rectangle 19"/>
          <p:cNvSpPr/>
          <p:nvPr userDrawn="1"/>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Rectangle 17"/>
          <p:cNvSpPr/>
          <p:nvPr userDrawn="1"/>
        </p:nvSpPr>
        <p:spPr>
          <a:xfrm>
            <a:off x="0" y="3257764"/>
            <a:ext cx="9144000" cy="164387"/>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cxnSp>
        <p:nvCxnSpPr>
          <p:cNvPr id="19" name="Straight Connector 18"/>
          <p:cNvCxnSpPr/>
          <p:nvPr userDrawn="1"/>
        </p:nvCxnSpPr>
        <p:spPr>
          <a:xfrm>
            <a:off x="0" y="3422150"/>
            <a:ext cx="9144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Rectangle 12"/>
          <p:cNvSpPr/>
          <p:nvPr userDrawn="1"/>
        </p:nvSpPr>
        <p:spPr>
          <a:xfrm>
            <a:off x="0" y="2294468"/>
            <a:ext cx="9144000" cy="965200"/>
          </a:xfrm>
          <a:prstGeom prst="rect">
            <a:avLst/>
          </a:prstGeom>
          <a:solidFill>
            <a:schemeClr val="bg2">
              <a:alpha val="721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 name="Title 1"/>
          <p:cNvSpPr txBox="1">
            <a:spLocks/>
          </p:cNvSpPr>
          <p:nvPr userDrawn="1"/>
        </p:nvSpPr>
        <p:spPr>
          <a:xfrm>
            <a:off x="199071" y="1320801"/>
            <a:ext cx="8699396" cy="67733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3200" b="1" kern="1200">
                <a:solidFill>
                  <a:schemeClr val="tx1"/>
                </a:solidFill>
                <a:latin typeface="Arial" panose="020B0604020202020204" pitchFamily="34" charset="0"/>
                <a:ea typeface="+mj-ea"/>
                <a:cs typeface="Arial" panose="020B0604020202020204" pitchFamily="34" charset="0"/>
              </a:defRPr>
            </a:lvl1pPr>
          </a:lstStyle>
          <a:p>
            <a:r>
              <a:rPr lang="en-US" sz="2800" dirty="0">
                <a:solidFill>
                  <a:schemeClr val="accent3">
                    <a:lumMod val="50000"/>
                  </a:schemeClr>
                </a:solidFill>
              </a:rPr>
              <a:t>Thank you for your attention!</a:t>
            </a:r>
          </a:p>
        </p:txBody>
      </p:sp>
      <p:sp>
        <p:nvSpPr>
          <p:cNvPr id="16" name="Subtitle 2"/>
          <p:cNvSpPr txBox="1">
            <a:spLocks/>
          </p:cNvSpPr>
          <p:nvPr userDrawn="1"/>
        </p:nvSpPr>
        <p:spPr>
          <a:xfrm>
            <a:off x="1809280" y="2566354"/>
            <a:ext cx="5525443" cy="421429"/>
          </a:xfrm>
          <a:prstGeom prst="rect">
            <a:avLst/>
          </a:prstGeom>
        </p:spPr>
        <p:txBody>
          <a:bodyPr vert="horz" lIns="91440" tIns="45720" rIns="91440" bIns="45720" rtlCol="0" anchor="t" anchorCtr="0">
            <a:normAutofit lnSpcReduction="10000"/>
          </a:bodyPr>
          <a:lstStyle>
            <a:lvl1pPr marL="0" indent="0" algn="l" defTabSz="914400" rtl="0" eaLnBrk="1" latinLnBrk="0" hangingPunct="1">
              <a:spcBef>
                <a:spcPct val="20000"/>
              </a:spcBef>
              <a:buClr>
                <a:schemeClr val="tx1"/>
              </a:buClr>
              <a:buFont typeface="Arial" pitchFamily="34" charset="0"/>
              <a:buNone/>
              <a:defRPr sz="2400" b="0" kern="1200">
                <a:solidFill>
                  <a:schemeClr val="bg1"/>
                </a:solidFill>
                <a:latin typeface="Arial" panose="020B0604020202020204" pitchFamily="34" charset="0"/>
                <a:ea typeface="+mn-ea"/>
                <a:cs typeface="Arial" panose="020B0604020202020204" pitchFamily="34" charset="0"/>
              </a:defRPr>
            </a:lvl1pPr>
            <a:lvl2pPr marL="457200" indent="0" algn="ctr" defTabSz="914400" rtl="0" eaLnBrk="1" latinLnBrk="0" hangingPunct="1">
              <a:spcBef>
                <a:spcPct val="20000"/>
              </a:spcBef>
              <a:buFont typeface="Arial" pitchFamily="34" charset="0"/>
              <a:buNone/>
              <a:defRPr sz="1800" kern="1200">
                <a:solidFill>
                  <a:schemeClr val="tx1">
                    <a:tint val="75000"/>
                  </a:schemeClr>
                </a:solidFill>
                <a:latin typeface="Arial" panose="020B0604020202020204" pitchFamily="34" charset="0"/>
                <a:ea typeface="+mn-ea"/>
                <a:cs typeface="Arial" panose="020B0604020202020204" pitchFamily="34" charset="0"/>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Arial" panose="020B0604020202020204" pitchFamily="34" charset="0"/>
                <a:ea typeface="+mn-ea"/>
                <a:cs typeface="Arial" panose="020B0604020202020204" pitchFamily="34" charset="0"/>
              </a:defRPr>
            </a:lvl3pPr>
            <a:lvl4pPr marL="1371600" indent="0" algn="ctr" defTabSz="914400" rtl="0" eaLnBrk="1" latinLnBrk="0" hangingPunct="1">
              <a:spcBef>
                <a:spcPct val="20000"/>
              </a:spcBef>
              <a:buFont typeface="Arial" pitchFamily="34" charset="0"/>
              <a:buNone/>
              <a:defRPr sz="1400" kern="1200">
                <a:solidFill>
                  <a:schemeClr val="tx1">
                    <a:tint val="75000"/>
                  </a:schemeClr>
                </a:solidFill>
                <a:latin typeface="Arial" panose="020B0604020202020204" pitchFamily="34" charset="0"/>
                <a:ea typeface="+mn-ea"/>
                <a:cs typeface="Arial" panose="020B0604020202020204" pitchFamily="34" charset="0"/>
              </a:defRPr>
            </a:lvl4pPr>
            <a:lvl5pPr marL="1828800" indent="0" algn="ctr" defTabSz="914400" rtl="0" eaLnBrk="1" latinLnBrk="0" hangingPunct="1">
              <a:spcBef>
                <a:spcPct val="20000"/>
              </a:spcBef>
              <a:buFont typeface="Arial" pitchFamily="34" charset="0"/>
              <a:buNone/>
              <a:defRPr sz="1400" kern="1200">
                <a:solidFill>
                  <a:schemeClr val="tx1">
                    <a:tint val="75000"/>
                  </a:schemeClr>
                </a:solidFill>
                <a:latin typeface="Arial" panose="020B0604020202020204" pitchFamily="34" charset="0"/>
                <a:ea typeface="+mn-ea"/>
                <a:cs typeface="Arial" panose="020B0604020202020204"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r>
              <a:rPr lang="fr-BE" sz="2400" dirty="0"/>
              <a:t>www.ertmssolutions.com	</a:t>
            </a:r>
          </a:p>
          <a:p>
            <a:pPr algn="ctr"/>
            <a:endParaRPr lang="fr-BE" sz="2400" dirty="0"/>
          </a:p>
        </p:txBody>
      </p:sp>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b="44920"/>
          <a:stretch/>
        </p:blipFill>
        <p:spPr>
          <a:xfrm>
            <a:off x="0" y="3422151"/>
            <a:ext cx="9144000" cy="3435850"/>
          </a:xfrm>
          <a:prstGeom prst="rect">
            <a:avLst/>
          </a:prstGeom>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84818" y="38141"/>
            <a:ext cx="2759183" cy="1282659"/>
          </a:xfrm>
          <a:prstGeom prst="rect">
            <a:avLst/>
          </a:prstGeom>
        </p:spPr>
      </p:pic>
    </p:spTree>
    <p:extLst>
      <p:ext uri="{BB962C8B-B14F-4D97-AF65-F5344CB8AC3E}">
        <p14:creationId xmlns:p14="http://schemas.microsoft.com/office/powerpoint/2010/main" val="3284645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lide(fromLeft)">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0" y="1"/>
            <a:ext cx="9144000" cy="10179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221227" y="188655"/>
            <a:ext cx="7085348" cy="829262"/>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221227" y="1600201"/>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350714" y="151117"/>
            <a:ext cx="1580513" cy="734732"/>
          </a:xfrm>
          <a:prstGeom prst="rect">
            <a:avLst/>
          </a:prstGeom>
        </p:spPr>
      </p:pic>
      <p:sp>
        <p:nvSpPr>
          <p:cNvPr id="10" name="Date Placeholder 3"/>
          <p:cNvSpPr>
            <a:spLocks noGrp="1"/>
          </p:cNvSpPr>
          <p:nvPr>
            <p:ph type="dt" sz="half" idx="2"/>
          </p:nvPr>
        </p:nvSpPr>
        <p:spPr>
          <a:xfrm>
            <a:off x="221227" y="6492876"/>
            <a:ext cx="2133600" cy="365125"/>
          </a:xfrm>
          <a:prstGeom prst="rect">
            <a:avLst/>
          </a:prstGeom>
        </p:spPr>
        <p:txBody>
          <a:bodyPr/>
          <a:lstStyle>
            <a:lvl1pPr algn="ctr">
              <a:defRPr sz="1200">
                <a:solidFill>
                  <a:schemeClr val="accent3">
                    <a:lumMod val="50000"/>
                  </a:schemeClr>
                </a:solidFill>
              </a:defRPr>
            </a:lvl1pPr>
          </a:lstStyle>
          <a:p>
            <a:fld id="{50AE4309-66EE-43FB-AF26-6603E53713AE}" type="datetime1">
              <a:rPr lang="en-US" smtClean="0"/>
              <a:pPr/>
              <a:t>8/9/2018</a:t>
            </a:fld>
            <a:endParaRPr lang="en-US"/>
          </a:p>
        </p:txBody>
      </p:sp>
      <p:sp>
        <p:nvSpPr>
          <p:cNvPr id="11" name="Footer Placeholder 4"/>
          <p:cNvSpPr>
            <a:spLocks noGrp="1"/>
          </p:cNvSpPr>
          <p:nvPr>
            <p:ph type="ftr" sz="quarter" idx="3"/>
          </p:nvPr>
        </p:nvSpPr>
        <p:spPr>
          <a:xfrm>
            <a:off x="3124200" y="6492876"/>
            <a:ext cx="2895600" cy="365125"/>
          </a:xfrm>
          <a:prstGeom prst="rect">
            <a:avLst/>
          </a:prstGeom>
        </p:spPr>
        <p:txBody>
          <a:bodyPr/>
          <a:lstStyle>
            <a:lvl1pPr algn="ctr">
              <a:defRPr sz="1200">
                <a:solidFill>
                  <a:schemeClr val="accent3">
                    <a:lumMod val="50000"/>
                  </a:schemeClr>
                </a:solidFill>
              </a:defRPr>
            </a:lvl1pPr>
          </a:lstStyle>
          <a:p>
            <a:r>
              <a:rPr lang="en-US"/>
              <a:t>Company Presentation CONFIDENTIAL</a:t>
            </a:r>
          </a:p>
        </p:txBody>
      </p:sp>
      <p:sp>
        <p:nvSpPr>
          <p:cNvPr id="12" name="Slide Number Placeholder 5"/>
          <p:cNvSpPr>
            <a:spLocks noGrp="1"/>
          </p:cNvSpPr>
          <p:nvPr>
            <p:ph type="sldNum" sz="quarter" idx="4"/>
          </p:nvPr>
        </p:nvSpPr>
        <p:spPr>
          <a:xfrm>
            <a:off x="6794741" y="6492876"/>
            <a:ext cx="2133600" cy="365125"/>
          </a:xfrm>
          <a:prstGeom prst="rect">
            <a:avLst/>
          </a:prstGeom>
        </p:spPr>
        <p:txBody>
          <a:bodyPr/>
          <a:lstStyle>
            <a:lvl1pPr algn="ctr">
              <a:defRPr sz="1200">
                <a:solidFill>
                  <a:schemeClr val="accent3">
                    <a:lumMod val="50000"/>
                  </a:schemeClr>
                </a:solidFill>
              </a:defRPr>
            </a:lvl1pPr>
          </a:lstStyle>
          <a:p>
            <a:fld id="{EC24A279-71FB-4E4F-B9B9-045EEB141032}" type="slidenum">
              <a:rPr lang="en-US" smtClean="0"/>
              <a:pPr/>
              <a:t>‹N°›</a:t>
            </a:fld>
            <a:endParaRPr lang="en-US"/>
          </a:p>
        </p:txBody>
      </p:sp>
    </p:spTree>
    <p:extLst>
      <p:ext uri="{BB962C8B-B14F-4D97-AF65-F5344CB8AC3E}">
        <p14:creationId xmlns:p14="http://schemas.microsoft.com/office/powerpoint/2010/main" val="1858548824"/>
      </p:ext>
    </p:extLst>
  </p:cSld>
  <p:clrMap bg1="lt1" tx1="dk1" bg2="lt2" tx2="dk2" accent1="accent1" accent2="accent2" accent3="accent3" accent4="accent4" accent5="accent5" accent6="accent6" hlink="hlink" folHlink="folHlink"/>
  <p:sldLayoutIdLst>
    <p:sldLayoutId id="2147483664" r:id="rId1"/>
    <p:sldLayoutId id="2147483667" r:id="rId2"/>
    <p:sldLayoutId id="2147483668" r:id="rId3"/>
    <p:sldLayoutId id="2147483680" r:id="rId4"/>
  </p:sldLayoutIdLst>
  <p:hf hdr="0"/>
  <p:txStyles>
    <p:titleStyle>
      <a:lvl1pPr algn="l" defTabSz="914377" rtl="0" eaLnBrk="1" latinLnBrk="0" hangingPunct="1">
        <a:spcBef>
          <a:spcPct val="0"/>
        </a:spcBef>
        <a:buNone/>
        <a:defRPr sz="2000" b="1" kern="1200">
          <a:solidFill>
            <a:schemeClr val="accent3">
              <a:lumMod val="50000"/>
            </a:schemeClr>
          </a:solidFill>
          <a:latin typeface="Arial" panose="020B0604020202020204" pitchFamily="34" charset="0"/>
          <a:ea typeface="+mj-ea"/>
          <a:cs typeface="Arial" panose="020B0604020202020204" pitchFamily="34" charset="0"/>
        </a:defRPr>
      </a:lvl1pPr>
    </p:titleStyle>
    <p:bodyStyle>
      <a:lvl1pPr marL="342891" indent="-342891" algn="l" defTabSz="914377" rtl="0" eaLnBrk="1" latinLnBrk="0" hangingPunct="1">
        <a:spcBef>
          <a:spcPct val="20000"/>
        </a:spcBef>
        <a:buClr>
          <a:schemeClr val="tx1"/>
        </a:buClr>
        <a:buFont typeface="Arial" pitchFamily="34" charset="0"/>
        <a:buChar char="•"/>
        <a:defRPr sz="2000" kern="1200">
          <a:solidFill>
            <a:srgbClr val="000000"/>
          </a:solidFill>
          <a:latin typeface="Arial" panose="020B0604020202020204" pitchFamily="34" charset="0"/>
          <a:ea typeface="+mn-ea"/>
          <a:cs typeface="Arial" panose="020B0604020202020204" pitchFamily="34" charset="0"/>
        </a:defRPr>
      </a:lvl1pPr>
      <a:lvl2pPr marL="742932" indent="-285744" algn="l" defTabSz="914377" rtl="0" eaLnBrk="1" latinLnBrk="0" hangingPunct="1">
        <a:spcBef>
          <a:spcPct val="20000"/>
        </a:spcBef>
        <a:buFont typeface="Arial" pitchFamily="34" charset="0"/>
        <a:buChar char="–"/>
        <a:defRPr sz="1800" kern="1200">
          <a:solidFill>
            <a:srgbClr val="000000"/>
          </a:solidFill>
          <a:latin typeface="Arial" panose="020B0604020202020204" pitchFamily="34" charset="0"/>
          <a:ea typeface="+mn-ea"/>
          <a:cs typeface="Arial" panose="020B0604020202020204" pitchFamily="34" charset="0"/>
        </a:defRPr>
      </a:lvl2pPr>
      <a:lvl3pPr marL="1142971" indent="-228594" algn="l" defTabSz="914377" rtl="0" eaLnBrk="1" latinLnBrk="0" hangingPunct="1">
        <a:spcBef>
          <a:spcPct val="20000"/>
        </a:spcBef>
        <a:buFont typeface="Arial" pitchFamily="34" charset="0"/>
        <a:buChar char="•"/>
        <a:defRPr sz="1600" kern="1200">
          <a:solidFill>
            <a:srgbClr val="000000"/>
          </a:solidFill>
          <a:latin typeface="Arial" panose="020B0604020202020204" pitchFamily="34" charset="0"/>
          <a:ea typeface="+mn-ea"/>
          <a:cs typeface="Arial" panose="020B0604020202020204" pitchFamily="34" charset="0"/>
        </a:defRPr>
      </a:lvl3pPr>
      <a:lvl4pPr marL="1600160" indent="-228594" algn="l" defTabSz="914377" rtl="0" eaLnBrk="1" latinLnBrk="0" hangingPunct="1">
        <a:spcBef>
          <a:spcPct val="20000"/>
        </a:spcBef>
        <a:buFont typeface="Arial" pitchFamily="34" charset="0"/>
        <a:buChar char="–"/>
        <a:defRPr sz="1400" kern="1200">
          <a:solidFill>
            <a:srgbClr val="000000"/>
          </a:solidFill>
          <a:latin typeface="Arial" panose="020B0604020202020204" pitchFamily="34" charset="0"/>
          <a:ea typeface="+mn-ea"/>
          <a:cs typeface="Arial" panose="020B0604020202020204" pitchFamily="34" charset="0"/>
        </a:defRPr>
      </a:lvl4pPr>
      <a:lvl5pPr marL="2057349" indent="-228594" algn="l" defTabSz="914377" rtl="0" eaLnBrk="1" latinLnBrk="0" hangingPunct="1">
        <a:spcBef>
          <a:spcPct val="20000"/>
        </a:spcBef>
        <a:buFont typeface="Arial" pitchFamily="34" charset="0"/>
        <a:buChar char="»"/>
        <a:defRPr sz="1400" kern="1200">
          <a:solidFill>
            <a:srgbClr val="00000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8.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450" y="2495455"/>
            <a:ext cx="8699396" cy="944776"/>
          </a:xfrm>
        </p:spPr>
        <p:txBody>
          <a:bodyPr>
            <a:normAutofit/>
          </a:bodyPr>
          <a:lstStyle/>
          <a:p>
            <a:r>
              <a:rPr lang="fr-BE"/>
              <a:t>Ontologies in railway</a:t>
            </a:r>
            <a:endParaRPr lang="en-US" dirty="0"/>
          </a:p>
        </p:txBody>
      </p:sp>
      <p:sp>
        <p:nvSpPr>
          <p:cNvPr id="10" name="Subtitle 9"/>
          <p:cNvSpPr>
            <a:spLocks noGrp="1"/>
          </p:cNvSpPr>
          <p:nvPr>
            <p:ph type="subTitle" idx="1"/>
          </p:nvPr>
        </p:nvSpPr>
        <p:spPr>
          <a:xfrm>
            <a:off x="336312" y="3525292"/>
            <a:ext cx="5525443" cy="897467"/>
          </a:xfrm>
        </p:spPr>
        <p:txBody>
          <a:bodyPr/>
          <a:lstStyle/>
          <a:p>
            <a:r>
              <a:rPr lang="fr-BE" dirty="0" err="1"/>
              <a:t>Demo</a:t>
            </a:r>
            <a:r>
              <a:rPr lang="fr-BE" dirty="0"/>
              <a:t> of </a:t>
            </a:r>
            <a:r>
              <a:rPr lang="fr-BE" dirty="0" err="1"/>
              <a:t>track</a:t>
            </a:r>
            <a:r>
              <a:rPr lang="fr-BE" dirty="0"/>
              <a:t> </a:t>
            </a:r>
            <a:r>
              <a:rPr lang="fr-BE" dirty="0" err="1"/>
              <a:t>geometry</a:t>
            </a:r>
            <a:r>
              <a:rPr lang="fr-BE" dirty="0"/>
              <a:t> </a:t>
            </a:r>
            <a:r>
              <a:rPr lang="fr-BE" dirty="0" err="1"/>
              <a:t>analysis</a:t>
            </a:r>
            <a:endParaRPr lang="fr-BE" dirty="0"/>
          </a:p>
        </p:txBody>
      </p:sp>
    </p:spTree>
    <p:extLst>
      <p:ext uri="{BB962C8B-B14F-4D97-AF65-F5344CB8AC3E}">
        <p14:creationId xmlns:p14="http://schemas.microsoft.com/office/powerpoint/2010/main" val="1911962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CFCB6-0E16-4C2E-9B8A-330B841382C0}"/>
              </a:ext>
            </a:extLst>
          </p:cNvPr>
          <p:cNvSpPr>
            <a:spLocks noGrp="1"/>
          </p:cNvSpPr>
          <p:nvPr>
            <p:ph type="title"/>
          </p:nvPr>
        </p:nvSpPr>
        <p:spPr/>
        <p:txBody>
          <a:bodyPr/>
          <a:lstStyle/>
          <a:p>
            <a:r>
              <a:rPr lang="fr-BE" dirty="0" err="1"/>
              <a:t>Results</a:t>
            </a:r>
            <a:endParaRPr lang="fr-BE" dirty="0"/>
          </a:p>
        </p:txBody>
      </p:sp>
      <p:sp>
        <p:nvSpPr>
          <p:cNvPr id="4" name="Date Placeholder 3">
            <a:extLst>
              <a:ext uri="{FF2B5EF4-FFF2-40B4-BE49-F238E27FC236}">
                <a16:creationId xmlns:a16="http://schemas.microsoft.com/office/drawing/2014/main" id="{6A9858D3-5D15-4775-8D83-5EBAF3365827}"/>
              </a:ext>
            </a:extLst>
          </p:cNvPr>
          <p:cNvSpPr>
            <a:spLocks noGrp="1"/>
          </p:cNvSpPr>
          <p:nvPr>
            <p:ph type="dt" sz="half" idx="10"/>
          </p:nvPr>
        </p:nvSpPr>
        <p:spPr/>
        <p:txBody>
          <a:bodyPr/>
          <a:lstStyle/>
          <a:p>
            <a:fld id="{50AE4309-66EE-43FB-AF26-6603E53713AE}" type="datetime1">
              <a:rPr lang="en-US" smtClean="0"/>
              <a:pPr/>
              <a:t>8/9/2018</a:t>
            </a:fld>
            <a:endParaRPr lang="en-US"/>
          </a:p>
        </p:txBody>
      </p:sp>
      <p:sp>
        <p:nvSpPr>
          <p:cNvPr id="5" name="Footer Placeholder 4">
            <a:extLst>
              <a:ext uri="{FF2B5EF4-FFF2-40B4-BE49-F238E27FC236}">
                <a16:creationId xmlns:a16="http://schemas.microsoft.com/office/drawing/2014/main" id="{2DDFE70A-9BCD-4CBE-A12C-B21B73A39436}"/>
              </a:ext>
            </a:extLst>
          </p:cNvPr>
          <p:cNvSpPr>
            <a:spLocks noGrp="1"/>
          </p:cNvSpPr>
          <p:nvPr>
            <p:ph type="ftr" sz="quarter" idx="11"/>
          </p:nvPr>
        </p:nvSpPr>
        <p:spPr/>
        <p:txBody>
          <a:bodyPr/>
          <a:lstStyle/>
          <a:p>
            <a:r>
              <a:rPr lang="en-US"/>
              <a:t>Company Presentation CONFIDENTIAL</a:t>
            </a:r>
          </a:p>
        </p:txBody>
      </p:sp>
      <p:sp>
        <p:nvSpPr>
          <p:cNvPr id="6" name="Slide Number Placeholder 5">
            <a:extLst>
              <a:ext uri="{FF2B5EF4-FFF2-40B4-BE49-F238E27FC236}">
                <a16:creationId xmlns:a16="http://schemas.microsoft.com/office/drawing/2014/main" id="{5A9B4DCE-3688-4592-A9A4-AB4D621EF2B6}"/>
              </a:ext>
            </a:extLst>
          </p:cNvPr>
          <p:cNvSpPr>
            <a:spLocks noGrp="1"/>
          </p:cNvSpPr>
          <p:nvPr>
            <p:ph type="sldNum" sz="quarter" idx="12"/>
          </p:nvPr>
        </p:nvSpPr>
        <p:spPr/>
        <p:txBody>
          <a:bodyPr/>
          <a:lstStyle/>
          <a:p>
            <a:fld id="{EC24A279-71FB-4E4F-B9B9-045EEB141032}" type="slidenum">
              <a:rPr lang="en-US" smtClean="0"/>
              <a:pPr/>
              <a:t>10</a:t>
            </a:fld>
            <a:endParaRPr lang="en-US"/>
          </a:p>
        </p:txBody>
      </p:sp>
      <p:sp>
        <p:nvSpPr>
          <p:cNvPr id="7" name="TextBox 6">
            <a:extLst>
              <a:ext uri="{FF2B5EF4-FFF2-40B4-BE49-F238E27FC236}">
                <a16:creationId xmlns:a16="http://schemas.microsoft.com/office/drawing/2014/main" id="{BE339503-17A2-47B7-A0CB-0500F1DC4688}"/>
              </a:ext>
            </a:extLst>
          </p:cNvPr>
          <p:cNvSpPr txBox="1"/>
          <p:nvPr/>
        </p:nvSpPr>
        <p:spPr>
          <a:xfrm>
            <a:off x="330993" y="1119489"/>
            <a:ext cx="8482013" cy="1200329"/>
          </a:xfrm>
          <a:prstGeom prst="rect">
            <a:avLst/>
          </a:prstGeom>
          <a:noFill/>
        </p:spPr>
        <p:txBody>
          <a:bodyPr wrap="square" rtlCol="0">
            <a:spAutoFit/>
          </a:bodyPr>
          <a:lstStyle/>
          <a:p>
            <a:r>
              <a:rPr lang="en-US" dirty="0">
                <a:solidFill>
                  <a:srgbClr val="000000"/>
                </a:solidFill>
              </a:rPr>
              <a:t>The results are displayed in individual graphs for each rail of each track.</a:t>
            </a:r>
          </a:p>
          <a:p>
            <a:r>
              <a:rPr lang="en-US" dirty="0">
                <a:solidFill>
                  <a:srgbClr val="000000"/>
                </a:solidFill>
              </a:rPr>
              <a:t>The colored lines join the degradation point to the x axis (distance) using the color relating to its status. </a:t>
            </a:r>
          </a:p>
          <a:p>
            <a:r>
              <a:rPr lang="en-US" dirty="0">
                <a:solidFill>
                  <a:srgbClr val="000000"/>
                </a:solidFill>
              </a:rPr>
              <a:t>Result was done in </a:t>
            </a:r>
            <a:r>
              <a:rPr lang="en-US" dirty="0" err="1">
                <a:solidFill>
                  <a:srgbClr val="000000"/>
                </a:solidFill>
              </a:rPr>
              <a:t>svg</a:t>
            </a:r>
            <a:r>
              <a:rPr lang="en-US" dirty="0">
                <a:solidFill>
                  <a:srgbClr val="000000"/>
                </a:solidFill>
              </a:rPr>
              <a:t>, but it is an option and is not limited.</a:t>
            </a:r>
            <a:endParaRPr lang="fr-BE" dirty="0">
              <a:solidFill>
                <a:srgbClr val="000000"/>
              </a:solidFill>
            </a:endParaRPr>
          </a:p>
        </p:txBody>
      </p:sp>
      <p:sp>
        <p:nvSpPr>
          <p:cNvPr id="10" name="TextBox 9">
            <a:extLst>
              <a:ext uri="{FF2B5EF4-FFF2-40B4-BE49-F238E27FC236}">
                <a16:creationId xmlns:a16="http://schemas.microsoft.com/office/drawing/2014/main" id="{0EE691D3-A85C-4F3E-A632-54C3873C45F4}"/>
              </a:ext>
            </a:extLst>
          </p:cNvPr>
          <p:cNvSpPr txBox="1"/>
          <p:nvPr/>
        </p:nvSpPr>
        <p:spPr>
          <a:xfrm>
            <a:off x="7187008" y="2842839"/>
            <a:ext cx="1828800" cy="1295868"/>
          </a:xfrm>
          <a:prstGeom prst="rect">
            <a:avLst/>
          </a:prstGeom>
          <a:noFill/>
        </p:spPr>
        <p:txBody>
          <a:bodyPr wrap="square" rtlCol="0">
            <a:spAutoFit/>
          </a:bodyPr>
          <a:lstStyle/>
          <a:p>
            <a:pPr>
              <a:lnSpc>
                <a:spcPct val="150000"/>
              </a:lnSpc>
            </a:pPr>
            <a:r>
              <a:rPr lang="en-US" dirty="0">
                <a:solidFill>
                  <a:srgbClr val="00B050"/>
                </a:solidFill>
              </a:rPr>
              <a:t>Alert</a:t>
            </a:r>
          </a:p>
          <a:p>
            <a:pPr>
              <a:lnSpc>
                <a:spcPct val="150000"/>
              </a:lnSpc>
            </a:pPr>
            <a:r>
              <a:rPr lang="en-US" dirty="0">
                <a:solidFill>
                  <a:schemeClr val="accent5"/>
                </a:solidFill>
              </a:rPr>
              <a:t>Intervention</a:t>
            </a:r>
          </a:p>
          <a:p>
            <a:pPr>
              <a:lnSpc>
                <a:spcPct val="150000"/>
              </a:lnSpc>
            </a:pPr>
            <a:r>
              <a:rPr lang="en-US" dirty="0">
                <a:solidFill>
                  <a:schemeClr val="accent6"/>
                </a:solidFill>
              </a:rPr>
              <a:t>Slowdown</a:t>
            </a:r>
            <a:endParaRPr lang="fr-BE" dirty="0">
              <a:solidFill>
                <a:schemeClr val="accent6"/>
              </a:solidFill>
            </a:endParaRPr>
          </a:p>
        </p:txBody>
      </p:sp>
      <p:sp>
        <p:nvSpPr>
          <p:cNvPr id="11" name="TextBox 10">
            <a:extLst>
              <a:ext uri="{FF2B5EF4-FFF2-40B4-BE49-F238E27FC236}">
                <a16:creationId xmlns:a16="http://schemas.microsoft.com/office/drawing/2014/main" id="{82ECF3D1-8F0A-4557-AC73-5F03626AD68B}"/>
              </a:ext>
            </a:extLst>
          </p:cNvPr>
          <p:cNvSpPr txBox="1"/>
          <p:nvPr/>
        </p:nvSpPr>
        <p:spPr>
          <a:xfrm>
            <a:off x="87086" y="3104711"/>
            <a:ext cx="1135293" cy="646331"/>
          </a:xfrm>
          <a:prstGeom prst="rect">
            <a:avLst/>
          </a:prstGeom>
          <a:noFill/>
        </p:spPr>
        <p:txBody>
          <a:bodyPr wrap="square" rtlCol="0">
            <a:spAutoFit/>
          </a:bodyPr>
          <a:lstStyle/>
          <a:p>
            <a:r>
              <a:rPr lang="en-US" dirty="0">
                <a:solidFill>
                  <a:srgbClr val="000000"/>
                </a:solidFill>
              </a:rPr>
              <a:t>Graph 1 (1,B)</a:t>
            </a:r>
            <a:endParaRPr lang="fr-BE" dirty="0">
              <a:solidFill>
                <a:srgbClr val="000000"/>
              </a:solidFill>
            </a:endParaRPr>
          </a:p>
        </p:txBody>
      </p:sp>
      <p:sp>
        <p:nvSpPr>
          <p:cNvPr id="12" name="TextBox 11">
            <a:extLst>
              <a:ext uri="{FF2B5EF4-FFF2-40B4-BE49-F238E27FC236}">
                <a16:creationId xmlns:a16="http://schemas.microsoft.com/office/drawing/2014/main" id="{EE87737A-6170-4A4F-A4D5-A1247B5CD314}"/>
              </a:ext>
            </a:extLst>
          </p:cNvPr>
          <p:cNvSpPr txBox="1"/>
          <p:nvPr/>
        </p:nvSpPr>
        <p:spPr>
          <a:xfrm>
            <a:off x="138709" y="5233012"/>
            <a:ext cx="891386" cy="646331"/>
          </a:xfrm>
          <a:prstGeom prst="rect">
            <a:avLst/>
          </a:prstGeom>
          <a:noFill/>
        </p:spPr>
        <p:txBody>
          <a:bodyPr wrap="square" rtlCol="0">
            <a:spAutoFit/>
          </a:bodyPr>
          <a:lstStyle/>
          <a:p>
            <a:r>
              <a:rPr lang="en-US" dirty="0">
                <a:solidFill>
                  <a:srgbClr val="000000"/>
                </a:solidFill>
              </a:rPr>
              <a:t>Graph2(2,A)</a:t>
            </a:r>
            <a:endParaRPr lang="fr-BE" dirty="0">
              <a:solidFill>
                <a:srgbClr val="000000"/>
              </a:solidFill>
            </a:endParaRPr>
          </a:p>
        </p:txBody>
      </p:sp>
      <p:pic>
        <p:nvPicPr>
          <p:cNvPr id="15" name="Picture 14">
            <a:extLst>
              <a:ext uri="{FF2B5EF4-FFF2-40B4-BE49-F238E27FC236}">
                <a16:creationId xmlns:a16="http://schemas.microsoft.com/office/drawing/2014/main" id="{4B4A7331-E22F-4881-BC7B-205E1D5316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2379" y="2559182"/>
            <a:ext cx="2956664" cy="3896316"/>
          </a:xfrm>
          <a:prstGeom prst="rect">
            <a:avLst/>
          </a:prstGeom>
        </p:spPr>
      </p:pic>
      <p:pic>
        <p:nvPicPr>
          <p:cNvPr id="19" name="Picture 18">
            <a:extLst>
              <a:ext uri="{FF2B5EF4-FFF2-40B4-BE49-F238E27FC236}">
                <a16:creationId xmlns:a16="http://schemas.microsoft.com/office/drawing/2014/main" id="{D481CEC5-6668-4D5A-B22E-15A6911D4DB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28990" y="3347627"/>
            <a:ext cx="351095" cy="351095"/>
          </a:xfrm>
          <a:prstGeom prst="rect">
            <a:avLst/>
          </a:prstGeom>
        </p:spPr>
      </p:pic>
      <p:pic>
        <p:nvPicPr>
          <p:cNvPr id="20" name="Picture 19">
            <a:extLst>
              <a:ext uri="{FF2B5EF4-FFF2-40B4-BE49-F238E27FC236}">
                <a16:creationId xmlns:a16="http://schemas.microsoft.com/office/drawing/2014/main" id="{CC8155CC-ED1A-4253-B9DB-933CAB6C4DB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22067" y="2963480"/>
            <a:ext cx="364941" cy="347487"/>
          </a:xfrm>
          <a:prstGeom prst="rect">
            <a:avLst/>
          </a:prstGeom>
        </p:spPr>
      </p:pic>
      <p:pic>
        <p:nvPicPr>
          <p:cNvPr id="21" name="Picture 20">
            <a:extLst>
              <a:ext uri="{FF2B5EF4-FFF2-40B4-BE49-F238E27FC236}">
                <a16:creationId xmlns:a16="http://schemas.microsoft.com/office/drawing/2014/main" id="{C90AE51A-2138-4386-ABB2-F7F8344195D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02499" y="3765398"/>
            <a:ext cx="604076" cy="318655"/>
          </a:xfrm>
          <a:prstGeom prst="rect">
            <a:avLst/>
          </a:prstGeom>
        </p:spPr>
      </p:pic>
      <p:sp>
        <p:nvSpPr>
          <p:cNvPr id="14" name="TextBox 6">
            <a:extLst>
              <a:ext uri="{FF2B5EF4-FFF2-40B4-BE49-F238E27FC236}">
                <a16:creationId xmlns:a16="http://schemas.microsoft.com/office/drawing/2014/main" id="{2330FF18-EFDF-4895-A2F3-B19690CB7A3D}"/>
              </a:ext>
            </a:extLst>
          </p:cNvPr>
          <p:cNvSpPr txBox="1"/>
          <p:nvPr/>
        </p:nvSpPr>
        <p:spPr>
          <a:xfrm>
            <a:off x="4563611" y="4402015"/>
            <a:ext cx="4026716" cy="1477328"/>
          </a:xfrm>
          <a:prstGeom prst="rect">
            <a:avLst/>
          </a:prstGeom>
          <a:noFill/>
        </p:spPr>
        <p:txBody>
          <a:bodyPr wrap="square" rtlCol="0">
            <a:spAutoFit/>
          </a:bodyPr>
          <a:lstStyle/>
          <a:p>
            <a:r>
              <a:rPr lang="en-US" dirty="0">
                <a:solidFill>
                  <a:srgbClr val="000000"/>
                </a:solidFill>
              </a:rPr>
              <a:t>Two different graph’s forms.</a:t>
            </a:r>
          </a:p>
          <a:p>
            <a:pPr marL="285750" indent="-285750">
              <a:buFont typeface="Arial" panose="020B0604020202020204" pitchFamily="34" charset="0"/>
              <a:buChar char="•"/>
            </a:pPr>
            <a:r>
              <a:rPr lang="fr-BE" dirty="0">
                <a:solidFill>
                  <a:srgbClr val="000000"/>
                </a:solidFill>
              </a:rPr>
              <a:t>G</a:t>
            </a:r>
            <a:r>
              <a:rPr lang="en-US" dirty="0" err="1">
                <a:solidFill>
                  <a:srgbClr val="000000"/>
                </a:solidFill>
              </a:rPr>
              <a:t>raph</a:t>
            </a:r>
            <a:r>
              <a:rPr lang="en-US" dirty="0">
                <a:solidFill>
                  <a:srgbClr val="000000"/>
                </a:solidFill>
              </a:rPr>
              <a:t> 1: 2 slowdowns, 1 intervention and 1 alert.</a:t>
            </a:r>
          </a:p>
          <a:p>
            <a:pPr marL="285750" indent="-285750">
              <a:buFont typeface="Arial" panose="020B0604020202020204" pitchFamily="34" charset="0"/>
              <a:buChar char="•"/>
            </a:pPr>
            <a:r>
              <a:rPr lang="fr-BE" dirty="0">
                <a:solidFill>
                  <a:srgbClr val="000000"/>
                </a:solidFill>
              </a:rPr>
              <a:t>G</a:t>
            </a:r>
            <a:r>
              <a:rPr lang="en-US" dirty="0" err="1">
                <a:solidFill>
                  <a:srgbClr val="000000"/>
                </a:solidFill>
              </a:rPr>
              <a:t>raph</a:t>
            </a:r>
            <a:r>
              <a:rPr lang="en-US" dirty="0">
                <a:solidFill>
                  <a:srgbClr val="000000"/>
                </a:solidFill>
              </a:rPr>
              <a:t> 2: 2 interventions, 1 alert, 1 slowdown.</a:t>
            </a:r>
          </a:p>
        </p:txBody>
      </p:sp>
      <p:pic>
        <p:nvPicPr>
          <p:cNvPr id="16" name="Picture 16">
            <a:extLst>
              <a:ext uri="{FF2B5EF4-FFF2-40B4-BE49-F238E27FC236}">
                <a16:creationId xmlns:a16="http://schemas.microsoft.com/office/drawing/2014/main" id="{8D97B39E-93B1-4D5F-8FB4-16B996392EC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95087" y="49215"/>
            <a:ext cx="2799654" cy="887695"/>
          </a:xfrm>
          <a:prstGeom prst="rect">
            <a:avLst/>
          </a:prstGeom>
        </p:spPr>
      </p:pic>
    </p:spTree>
    <p:extLst>
      <p:ext uri="{BB962C8B-B14F-4D97-AF65-F5344CB8AC3E}">
        <p14:creationId xmlns:p14="http://schemas.microsoft.com/office/powerpoint/2010/main" val="961807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7A5B0-6B9E-4602-B84C-52A30A459EA4}"/>
              </a:ext>
            </a:extLst>
          </p:cNvPr>
          <p:cNvSpPr>
            <a:spLocks noGrp="1"/>
          </p:cNvSpPr>
          <p:nvPr>
            <p:ph type="title"/>
          </p:nvPr>
        </p:nvSpPr>
        <p:spPr/>
        <p:txBody>
          <a:bodyPr/>
          <a:lstStyle/>
          <a:p>
            <a:r>
              <a:rPr lang="en-GB" dirty="0"/>
              <a:t>Conclusion</a:t>
            </a:r>
            <a:endParaRPr lang="fr-BE" dirty="0"/>
          </a:p>
        </p:txBody>
      </p:sp>
      <p:sp>
        <p:nvSpPr>
          <p:cNvPr id="3" name="Content Placeholder 2">
            <a:extLst>
              <a:ext uri="{FF2B5EF4-FFF2-40B4-BE49-F238E27FC236}">
                <a16:creationId xmlns:a16="http://schemas.microsoft.com/office/drawing/2014/main" id="{DCD85A5D-9990-407B-87E0-14056370E238}"/>
              </a:ext>
            </a:extLst>
          </p:cNvPr>
          <p:cNvSpPr>
            <a:spLocks noGrp="1"/>
          </p:cNvSpPr>
          <p:nvPr>
            <p:ph idx="1"/>
          </p:nvPr>
        </p:nvSpPr>
        <p:spPr/>
        <p:txBody>
          <a:bodyPr/>
          <a:lstStyle/>
          <a:p>
            <a:r>
              <a:rPr lang="en-GB" sz="1800" dirty="0"/>
              <a:t>Work</a:t>
            </a:r>
          </a:p>
          <a:p>
            <a:pPr lvl="1"/>
            <a:r>
              <a:rPr lang="en-GB" sz="1600" dirty="0"/>
              <a:t>How many classes? 8 classes</a:t>
            </a:r>
          </a:p>
          <a:p>
            <a:pPr lvl="1"/>
            <a:r>
              <a:rPr lang="en-GB" sz="1600" dirty="0"/>
              <a:t>How many rules? 5 rules</a:t>
            </a:r>
          </a:p>
          <a:p>
            <a:pPr lvl="2"/>
            <a:r>
              <a:rPr lang="en-GB" sz="1400" dirty="0"/>
              <a:t>How many lines of rules? 50 lines</a:t>
            </a:r>
            <a:endParaRPr lang="fr-BE" sz="1400" dirty="0"/>
          </a:p>
          <a:p>
            <a:pPr lvl="1"/>
            <a:r>
              <a:rPr lang="en-GB" sz="1600" dirty="0"/>
              <a:t>D</a:t>
            </a:r>
            <a:r>
              <a:rPr lang="en-US" sz="1600" dirty="0" err="1"/>
              <a:t>evelopment</a:t>
            </a:r>
            <a:r>
              <a:rPr lang="fr-BE" sz="1600" dirty="0"/>
              <a:t> time: 3-4 </a:t>
            </a:r>
            <a:r>
              <a:rPr lang="en-US" sz="1600" dirty="0"/>
              <a:t>days</a:t>
            </a:r>
            <a:r>
              <a:rPr lang="fr-BE" sz="1600" dirty="0"/>
              <a:t> </a:t>
            </a:r>
            <a:r>
              <a:rPr lang="en-US" sz="1600" dirty="0"/>
              <a:t>including</a:t>
            </a:r>
            <a:r>
              <a:rPr lang="fr-BE" sz="1600" dirty="0"/>
              <a:t> </a:t>
            </a:r>
            <a:r>
              <a:rPr lang="en-US" sz="1600" dirty="0"/>
              <a:t>learning</a:t>
            </a:r>
            <a:r>
              <a:rPr lang="fr-BE" sz="1600" dirty="0"/>
              <a:t> phase</a:t>
            </a:r>
          </a:p>
          <a:p>
            <a:pPr lvl="1"/>
            <a:endParaRPr lang="fr-BE" sz="1600" dirty="0"/>
          </a:p>
          <a:p>
            <a:pPr lvl="1"/>
            <a:endParaRPr lang="fr-BE" sz="1600" dirty="0"/>
          </a:p>
          <a:p>
            <a:pPr marL="266694" lvl="1" indent="0">
              <a:buNone/>
            </a:pPr>
            <a:endParaRPr lang="fr-BE" sz="1600" dirty="0"/>
          </a:p>
          <a:p>
            <a:r>
              <a:rPr lang="en-GB" sz="1800" dirty="0"/>
              <a:t>Flexible</a:t>
            </a:r>
          </a:p>
          <a:p>
            <a:pPr lvl="1"/>
            <a:r>
              <a:rPr lang="en-GB" sz="1600" dirty="0"/>
              <a:t>W</a:t>
            </a:r>
            <a:r>
              <a:rPr lang="fr-BE" sz="1600" dirty="0"/>
              <a:t>e </a:t>
            </a:r>
            <a:r>
              <a:rPr lang="fr-BE" sz="1600" dirty="0" err="1"/>
              <a:t>were</a:t>
            </a:r>
            <a:r>
              <a:rPr lang="fr-BE" sz="1600" dirty="0"/>
              <a:t> able to do </a:t>
            </a:r>
            <a:r>
              <a:rPr lang="fr-BE" sz="1600" dirty="0" err="1"/>
              <a:t>this</a:t>
            </a:r>
            <a:r>
              <a:rPr lang="fr-BE" sz="1600" dirty="0"/>
              <a:t> </a:t>
            </a:r>
            <a:r>
              <a:rPr lang="fr-BE" sz="1600" dirty="0" err="1"/>
              <a:t>with</a:t>
            </a:r>
            <a:r>
              <a:rPr lang="fr-BE" sz="1600" dirty="0"/>
              <a:t> business </a:t>
            </a:r>
            <a:r>
              <a:rPr lang="fr-BE" sz="1600" dirty="0" err="1"/>
              <a:t>rules</a:t>
            </a:r>
            <a:r>
              <a:rPr lang="fr-BE" sz="1600" dirty="0"/>
              <a:t> </a:t>
            </a:r>
            <a:r>
              <a:rPr lang="fr-BE" sz="1600" dirty="0" err="1"/>
              <a:t>rather</a:t>
            </a:r>
            <a:r>
              <a:rPr lang="fr-BE" sz="1600" dirty="0"/>
              <a:t> </a:t>
            </a:r>
            <a:r>
              <a:rPr lang="fr-BE" sz="1600" dirty="0" err="1"/>
              <a:t>than</a:t>
            </a:r>
            <a:r>
              <a:rPr lang="fr-BE" sz="1600" dirty="0"/>
              <a:t> </a:t>
            </a:r>
            <a:r>
              <a:rPr lang="fr-BE" sz="1600" dirty="0" err="1"/>
              <a:t>with</a:t>
            </a:r>
            <a:r>
              <a:rPr lang="fr-BE" sz="1600" dirty="0"/>
              <a:t> a </a:t>
            </a:r>
            <a:r>
              <a:rPr lang="fr-BE" sz="1600" dirty="0" err="1"/>
              <a:t>mathematical</a:t>
            </a:r>
            <a:r>
              <a:rPr lang="fr-BE" sz="1600" dirty="0"/>
              <a:t> </a:t>
            </a:r>
            <a:r>
              <a:rPr lang="fr-BE" sz="1600" dirty="0" err="1"/>
              <a:t>approach</a:t>
            </a:r>
            <a:endParaRPr lang="fr-BE" sz="1600" dirty="0"/>
          </a:p>
          <a:p>
            <a:pPr lvl="1"/>
            <a:r>
              <a:rPr lang="fr-BE" sz="1600" dirty="0"/>
              <a:t>Example of </a:t>
            </a:r>
            <a:r>
              <a:rPr lang="fr-BE" sz="1600" dirty="0" err="1"/>
              <a:t>adding</a:t>
            </a:r>
            <a:r>
              <a:rPr lang="fr-BE" sz="1600" dirty="0"/>
              <a:t> a new type: </a:t>
            </a:r>
            <a:r>
              <a:rPr lang="en-US" sz="1600" i="1" dirty="0"/>
              <a:t>if a point is normal point and its corresponding point in the other rail of the same track is an alert point, then </a:t>
            </a:r>
            <a:r>
              <a:rPr lang="en-US" sz="1600" i="1" dirty="0" err="1"/>
              <a:t>AttentionPoint</a:t>
            </a:r>
            <a:endParaRPr lang="en-GB" sz="1600" i="1" dirty="0"/>
          </a:p>
        </p:txBody>
      </p:sp>
      <p:sp>
        <p:nvSpPr>
          <p:cNvPr id="4" name="Date Placeholder 3">
            <a:extLst>
              <a:ext uri="{FF2B5EF4-FFF2-40B4-BE49-F238E27FC236}">
                <a16:creationId xmlns:a16="http://schemas.microsoft.com/office/drawing/2014/main" id="{0925C530-96FE-417F-AC0E-87169A0FCFF9}"/>
              </a:ext>
            </a:extLst>
          </p:cNvPr>
          <p:cNvSpPr>
            <a:spLocks noGrp="1"/>
          </p:cNvSpPr>
          <p:nvPr>
            <p:ph type="dt" sz="half" idx="10"/>
          </p:nvPr>
        </p:nvSpPr>
        <p:spPr/>
        <p:txBody>
          <a:bodyPr/>
          <a:lstStyle/>
          <a:p>
            <a:fld id="{50AE4309-66EE-43FB-AF26-6603E53713AE}" type="datetime1">
              <a:rPr lang="en-US" smtClean="0"/>
              <a:pPr/>
              <a:t>8/9/2018</a:t>
            </a:fld>
            <a:endParaRPr lang="en-US"/>
          </a:p>
        </p:txBody>
      </p:sp>
      <p:sp>
        <p:nvSpPr>
          <p:cNvPr id="5" name="Footer Placeholder 4">
            <a:extLst>
              <a:ext uri="{FF2B5EF4-FFF2-40B4-BE49-F238E27FC236}">
                <a16:creationId xmlns:a16="http://schemas.microsoft.com/office/drawing/2014/main" id="{BA191378-2768-4674-83B1-0EAB9A44B5DE}"/>
              </a:ext>
            </a:extLst>
          </p:cNvPr>
          <p:cNvSpPr>
            <a:spLocks noGrp="1"/>
          </p:cNvSpPr>
          <p:nvPr>
            <p:ph type="ftr" sz="quarter" idx="11"/>
          </p:nvPr>
        </p:nvSpPr>
        <p:spPr/>
        <p:txBody>
          <a:bodyPr/>
          <a:lstStyle/>
          <a:p>
            <a:r>
              <a:rPr lang="en-US"/>
              <a:t>Company Presentation CONFIDENTIAL</a:t>
            </a:r>
          </a:p>
        </p:txBody>
      </p:sp>
      <p:sp>
        <p:nvSpPr>
          <p:cNvPr id="6" name="Slide Number Placeholder 5">
            <a:extLst>
              <a:ext uri="{FF2B5EF4-FFF2-40B4-BE49-F238E27FC236}">
                <a16:creationId xmlns:a16="http://schemas.microsoft.com/office/drawing/2014/main" id="{52E2A832-1C05-4602-B299-9A13C992F105}"/>
              </a:ext>
            </a:extLst>
          </p:cNvPr>
          <p:cNvSpPr>
            <a:spLocks noGrp="1"/>
          </p:cNvSpPr>
          <p:nvPr>
            <p:ph type="sldNum" sz="quarter" idx="12"/>
          </p:nvPr>
        </p:nvSpPr>
        <p:spPr/>
        <p:txBody>
          <a:bodyPr/>
          <a:lstStyle/>
          <a:p>
            <a:fld id="{EC24A279-71FB-4E4F-B9B9-045EEB141032}" type="slidenum">
              <a:rPr lang="en-US" smtClean="0"/>
              <a:pPr/>
              <a:t>11</a:t>
            </a:fld>
            <a:endParaRPr lang="en-US"/>
          </a:p>
        </p:txBody>
      </p:sp>
      <p:sp>
        <p:nvSpPr>
          <p:cNvPr id="8" name="ZoneTexte 7">
            <a:extLst>
              <a:ext uri="{FF2B5EF4-FFF2-40B4-BE49-F238E27FC236}">
                <a16:creationId xmlns:a16="http://schemas.microsoft.com/office/drawing/2014/main" id="{A43B389A-414D-4B1C-BEB4-0188EA2B754A}"/>
              </a:ext>
            </a:extLst>
          </p:cNvPr>
          <p:cNvSpPr txBox="1"/>
          <p:nvPr/>
        </p:nvSpPr>
        <p:spPr>
          <a:xfrm>
            <a:off x="2600463" y="5482655"/>
            <a:ext cx="3143605" cy="523220"/>
          </a:xfrm>
          <a:prstGeom prst="rect">
            <a:avLst/>
          </a:prstGeom>
          <a:noFill/>
        </p:spPr>
        <p:txBody>
          <a:bodyPr wrap="square" rtlCol="0">
            <a:spAutoFit/>
          </a:bodyPr>
          <a:lstStyle/>
          <a:p>
            <a:r>
              <a:rPr lang="fr-BE" sz="2800" dirty="0" err="1"/>
              <a:t>Ontology</a:t>
            </a:r>
            <a:r>
              <a:rPr lang="fr-BE" sz="2800" dirty="0"/>
              <a:t>: flexible</a:t>
            </a:r>
            <a:endParaRPr lang="en-US" sz="2800" dirty="0"/>
          </a:p>
        </p:txBody>
      </p:sp>
      <p:sp>
        <p:nvSpPr>
          <p:cNvPr id="9" name="Flèche : droite 8">
            <a:extLst>
              <a:ext uri="{FF2B5EF4-FFF2-40B4-BE49-F238E27FC236}">
                <a16:creationId xmlns:a16="http://schemas.microsoft.com/office/drawing/2014/main" id="{C62C6B74-10CF-4645-A0B8-DDDAE48E97D7}"/>
              </a:ext>
            </a:extLst>
          </p:cNvPr>
          <p:cNvSpPr/>
          <p:nvPr/>
        </p:nvSpPr>
        <p:spPr>
          <a:xfrm>
            <a:off x="794823" y="5651983"/>
            <a:ext cx="986407" cy="268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154BF6-D309-4CD6-85EB-A7A933B3D34D}"/>
              </a:ext>
            </a:extLst>
          </p:cNvPr>
          <p:cNvSpPr/>
          <p:nvPr/>
        </p:nvSpPr>
        <p:spPr>
          <a:xfrm>
            <a:off x="2292313" y="5406058"/>
            <a:ext cx="3462679" cy="760299"/>
          </a:xfrm>
          <a:prstGeom prst="rect">
            <a:avLst/>
          </a:prstGeom>
          <a:noFill/>
          <a:ln>
            <a:solidFill>
              <a:srgbClr val="0044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6BF5C2E-5159-42A7-9247-E71A78D624F8}"/>
              </a:ext>
            </a:extLst>
          </p:cNvPr>
          <p:cNvSpPr/>
          <p:nvPr/>
        </p:nvSpPr>
        <p:spPr>
          <a:xfrm>
            <a:off x="2223593" y="3185131"/>
            <a:ext cx="3818241" cy="683993"/>
          </a:xfrm>
          <a:prstGeom prst="rect">
            <a:avLst/>
          </a:prstGeom>
          <a:noFill/>
          <a:ln>
            <a:solidFill>
              <a:srgbClr val="0044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èche : droite 11">
            <a:extLst>
              <a:ext uri="{FF2B5EF4-FFF2-40B4-BE49-F238E27FC236}">
                <a16:creationId xmlns:a16="http://schemas.microsoft.com/office/drawing/2014/main" id="{0241CF03-ED42-4C4C-B18F-3AD486C77172}"/>
              </a:ext>
            </a:extLst>
          </p:cNvPr>
          <p:cNvSpPr/>
          <p:nvPr/>
        </p:nvSpPr>
        <p:spPr>
          <a:xfrm>
            <a:off x="794823" y="3392905"/>
            <a:ext cx="986407" cy="268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ZoneTexte 12">
            <a:extLst>
              <a:ext uri="{FF2B5EF4-FFF2-40B4-BE49-F238E27FC236}">
                <a16:creationId xmlns:a16="http://schemas.microsoft.com/office/drawing/2014/main" id="{5EE0C764-E189-48E4-A488-650EDF9ACC65}"/>
              </a:ext>
            </a:extLst>
          </p:cNvPr>
          <p:cNvSpPr txBox="1"/>
          <p:nvPr/>
        </p:nvSpPr>
        <p:spPr>
          <a:xfrm>
            <a:off x="2591895" y="3265518"/>
            <a:ext cx="3754085" cy="523220"/>
          </a:xfrm>
          <a:prstGeom prst="rect">
            <a:avLst/>
          </a:prstGeom>
          <a:noFill/>
        </p:spPr>
        <p:txBody>
          <a:bodyPr wrap="square" rtlCol="0">
            <a:spAutoFit/>
          </a:bodyPr>
          <a:lstStyle/>
          <a:p>
            <a:r>
              <a:rPr lang="fr-BE" sz="2800" dirty="0" err="1"/>
              <a:t>Ontology</a:t>
            </a:r>
            <a:r>
              <a:rPr lang="fr-BE" sz="2800" dirty="0"/>
              <a:t>: </a:t>
            </a:r>
            <a:r>
              <a:rPr lang="en-US" sz="2800" dirty="0"/>
              <a:t>easy</a:t>
            </a:r>
            <a:r>
              <a:rPr lang="fr-BE" sz="2800" dirty="0"/>
              <a:t>, fast</a:t>
            </a:r>
            <a:endParaRPr lang="en-US" sz="2800" dirty="0"/>
          </a:p>
        </p:txBody>
      </p:sp>
    </p:spTree>
    <p:extLst>
      <p:ext uri="{BB962C8B-B14F-4D97-AF65-F5344CB8AC3E}">
        <p14:creationId xmlns:p14="http://schemas.microsoft.com/office/powerpoint/2010/main" val="1225767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P spid="12" grpId="0" animBg="1"/>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5910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227" y="188655"/>
            <a:ext cx="7085348" cy="829262"/>
          </a:xfrm>
        </p:spPr>
        <p:txBody>
          <a:bodyPr/>
          <a:lstStyle/>
          <a:p>
            <a:r>
              <a:rPr lang="en-GB" dirty="0"/>
              <a:t>Context introduction</a:t>
            </a:r>
          </a:p>
        </p:txBody>
      </p:sp>
      <p:sp>
        <p:nvSpPr>
          <p:cNvPr id="7" name="Date Placeholder 3"/>
          <p:cNvSpPr>
            <a:spLocks noGrp="1"/>
          </p:cNvSpPr>
          <p:nvPr>
            <p:ph type="dt" sz="half" idx="10"/>
          </p:nvPr>
        </p:nvSpPr>
        <p:spPr>
          <a:xfrm>
            <a:off x="221227" y="6492876"/>
            <a:ext cx="2133600" cy="365125"/>
          </a:xfrm>
        </p:spPr>
        <p:txBody>
          <a:bodyPr/>
          <a:lstStyle>
            <a:lvl1pPr>
              <a:defRPr>
                <a:solidFill>
                  <a:schemeClr val="accent3">
                    <a:lumMod val="50000"/>
                  </a:schemeClr>
                </a:solidFill>
              </a:defRPr>
            </a:lvl1pPr>
          </a:lstStyle>
          <a:p>
            <a:fld id="{50AE4309-66EE-43FB-AF26-6603E53713AE}" type="datetime1">
              <a:rPr lang="en-US" smtClean="0"/>
              <a:pPr/>
              <a:t>8/9/2018</a:t>
            </a:fld>
            <a:endParaRPr lang="en-US" dirty="0"/>
          </a:p>
        </p:txBody>
      </p:sp>
      <p:sp>
        <p:nvSpPr>
          <p:cNvPr id="8" name="Footer Placeholder 4"/>
          <p:cNvSpPr>
            <a:spLocks noGrp="1"/>
          </p:cNvSpPr>
          <p:nvPr>
            <p:ph type="ftr" sz="quarter" idx="11"/>
          </p:nvPr>
        </p:nvSpPr>
        <p:spPr>
          <a:xfrm>
            <a:off x="3124200" y="6492876"/>
            <a:ext cx="2895600" cy="365125"/>
          </a:xfrm>
        </p:spPr>
        <p:txBody>
          <a:bodyPr/>
          <a:lstStyle>
            <a:lvl1pPr>
              <a:defRPr>
                <a:solidFill>
                  <a:schemeClr val="accent3">
                    <a:lumMod val="50000"/>
                  </a:schemeClr>
                </a:solidFill>
              </a:defRPr>
            </a:lvl1pPr>
          </a:lstStyle>
          <a:p>
            <a:r>
              <a:rPr lang="en-US" dirty="0"/>
              <a:t>Company Presentation CONFIDENTIAL</a:t>
            </a:r>
          </a:p>
        </p:txBody>
      </p:sp>
      <p:sp>
        <p:nvSpPr>
          <p:cNvPr id="9" name="Slide Number Placeholder 5"/>
          <p:cNvSpPr>
            <a:spLocks noGrp="1"/>
          </p:cNvSpPr>
          <p:nvPr>
            <p:ph type="sldNum" sz="quarter" idx="12"/>
          </p:nvPr>
        </p:nvSpPr>
        <p:spPr>
          <a:xfrm>
            <a:off x="6794741" y="6492876"/>
            <a:ext cx="2133600" cy="365125"/>
          </a:xfrm>
        </p:spPr>
        <p:txBody>
          <a:bodyPr/>
          <a:lstStyle>
            <a:lvl1pPr>
              <a:defRPr>
                <a:solidFill>
                  <a:schemeClr val="accent3">
                    <a:lumMod val="50000"/>
                  </a:schemeClr>
                </a:solidFill>
              </a:defRPr>
            </a:lvl1pPr>
          </a:lstStyle>
          <a:p>
            <a:fld id="{EC24A279-71FB-4E4F-B9B9-045EEB141032}" type="slidenum">
              <a:rPr lang="en-US" smtClean="0"/>
              <a:pPr/>
              <a:t>2</a:t>
            </a:fld>
            <a:endParaRPr lang="en-US"/>
          </a:p>
        </p:txBody>
      </p:sp>
      <p:sp>
        <p:nvSpPr>
          <p:cNvPr id="4" name="TextBox 3">
            <a:extLst>
              <a:ext uri="{FF2B5EF4-FFF2-40B4-BE49-F238E27FC236}">
                <a16:creationId xmlns:a16="http://schemas.microsoft.com/office/drawing/2014/main" id="{0C9CEDE2-88B0-4E8E-8108-DA8C888BA077}"/>
              </a:ext>
            </a:extLst>
          </p:cNvPr>
          <p:cNvSpPr txBox="1"/>
          <p:nvPr/>
        </p:nvSpPr>
        <p:spPr>
          <a:xfrm>
            <a:off x="221227" y="1017917"/>
            <a:ext cx="8564120" cy="4524315"/>
          </a:xfrm>
          <a:prstGeom prst="rect">
            <a:avLst/>
          </a:prstGeom>
          <a:noFill/>
        </p:spPr>
        <p:txBody>
          <a:bodyPr wrap="square" rtlCol="0">
            <a:spAutoFit/>
          </a:bodyPr>
          <a:lstStyle/>
          <a:p>
            <a:r>
              <a:rPr lang="en-GB" dirty="0">
                <a:solidFill>
                  <a:srgbClr val="000000"/>
                </a:solidFill>
              </a:rPr>
              <a:t>A high-speed rail maintenance company needs to ensure the best security and performance of the railway. </a:t>
            </a:r>
          </a:p>
          <a:p>
            <a:pPr marL="742950" lvl="1" indent="-285750">
              <a:buFont typeface="Arial" panose="020B0604020202020204" pitchFamily="34" charset="0"/>
              <a:buChar char="•"/>
            </a:pPr>
            <a:r>
              <a:rPr lang="en-GB" dirty="0">
                <a:solidFill>
                  <a:srgbClr val="000000"/>
                </a:solidFill>
              </a:rPr>
              <a:t>Machine to measure the geometry  of railway track line.</a:t>
            </a:r>
          </a:p>
          <a:p>
            <a:pPr marL="742950" lvl="1" indent="-285750">
              <a:buFont typeface="Arial" panose="020B0604020202020204" pitchFamily="34" charset="0"/>
              <a:buChar char="•"/>
            </a:pPr>
            <a:r>
              <a:rPr lang="en-GB" dirty="0">
                <a:solidFill>
                  <a:srgbClr val="000000"/>
                </a:solidFill>
              </a:rPr>
              <a:t>Determination: maintenance, speed reduction, etc.</a:t>
            </a:r>
          </a:p>
          <a:p>
            <a:endParaRPr lang="en-GB" dirty="0">
              <a:solidFill>
                <a:srgbClr val="000000"/>
              </a:solidFill>
            </a:endParaRPr>
          </a:p>
          <a:p>
            <a:r>
              <a:rPr lang="en-GB" dirty="0">
                <a:solidFill>
                  <a:srgbClr val="000000"/>
                </a:solidFill>
              </a:rPr>
              <a:t>This is </a:t>
            </a:r>
            <a:r>
              <a:rPr lang="en-GB" dirty="0">
                <a:solidFill>
                  <a:srgbClr val="FF0000"/>
                </a:solidFill>
              </a:rPr>
              <a:t>crucial</a:t>
            </a:r>
            <a:r>
              <a:rPr lang="en-GB" dirty="0">
                <a:solidFill>
                  <a:srgbClr val="000000"/>
                </a:solidFill>
              </a:rPr>
              <a:t> for them that it should be done in an efficient and </a:t>
            </a:r>
          </a:p>
          <a:p>
            <a:r>
              <a:rPr lang="en-GB" dirty="0">
                <a:solidFill>
                  <a:srgbClr val="000000"/>
                </a:solidFill>
              </a:rPr>
              <a:t>precise way!</a:t>
            </a:r>
          </a:p>
          <a:p>
            <a:endParaRPr lang="en-GB" dirty="0">
              <a:solidFill>
                <a:srgbClr val="000000"/>
              </a:solidFill>
            </a:endParaRPr>
          </a:p>
          <a:p>
            <a:r>
              <a:rPr lang="en-GB" dirty="0">
                <a:solidFill>
                  <a:srgbClr val="000000"/>
                </a:solidFill>
              </a:rPr>
              <a:t>Using mathematical approach and ordinary tools is not efficient:</a:t>
            </a:r>
          </a:p>
          <a:p>
            <a:pPr marL="285750" indent="-285750">
              <a:buFont typeface="Arial" panose="020B0604020202020204" pitchFamily="34" charset="0"/>
              <a:buChar char="•"/>
            </a:pPr>
            <a:r>
              <a:rPr lang="en-GB" dirty="0">
                <a:solidFill>
                  <a:srgbClr val="000000"/>
                </a:solidFill>
              </a:rPr>
              <a:t>hard to do</a:t>
            </a:r>
          </a:p>
          <a:p>
            <a:pPr marL="285750" indent="-285750">
              <a:buFont typeface="Arial" panose="020B0604020202020204" pitchFamily="34" charset="0"/>
              <a:buChar char="•"/>
            </a:pPr>
            <a:r>
              <a:rPr lang="en-GB" dirty="0">
                <a:solidFill>
                  <a:srgbClr val="000000"/>
                </a:solidFill>
              </a:rPr>
              <a:t>time-taker</a:t>
            </a:r>
          </a:p>
          <a:p>
            <a:pPr marL="285750" indent="-285750">
              <a:buFont typeface="Arial" panose="020B0604020202020204" pitchFamily="34" charset="0"/>
              <a:buChar char="•"/>
            </a:pPr>
            <a:r>
              <a:rPr lang="en-GB" dirty="0">
                <a:solidFill>
                  <a:srgbClr val="000000"/>
                </a:solidFill>
              </a:rPr>
              <a:t>not flexible</a:t>
            </a:r>
          </a:p>
          <a:p>
            <a:pPr marL="285750" indent="-285750">
              <a:buFont typeface="Arial" panose="020B0604020202020204" pitchFamily="34" charset="0"/>
              <a:buChar char="•"/>
            </a:pPr>
            <a:endParaRPr lang="en-GB" dirty="0">
              <a:solidFill>
                <a:srgbClr val="000000"/>
              </a:solidFill>
            </a:endParaRPr>
          </a:p>
          <a:p>
            <a:r>
              <a:rPr lang="en-GB" dirty="0">
                <a:solidFill>
                  <a:srgbClr val="000000"/>
                </a:solidFill>
              </a:rPr>
              <a:t>They ask us for a solution.</a:t>
            </a:r>
          </a:p>
          <a:p>
            <a:endParaRPr lang="en-GB" dirty="0">
              <a:solidFill>
                <a:srgbClr val="000000"/>
              </a:solidFill>
            </a:endParaRPr>
          </a:p>
          <a:p>
            <a:endParaRPr lang="fr-BE" dirty="0"/>
          </a:p>
        </p:txBody>
      </p:sp>
      <p:pic>
        <p:nvPicPr>
          <p:cNvPr id="21" name="Picture 20">
            <a:extLst>
              <a:ext uri="{FF2B5EF4-FFF2-40B4-BE49-F238E27FC236}">
                <a16:creationId xmlns:a16="http://schemas.microsoft.com/office/drawing/2014/main" id="{EDD96AF2-7B32-43DF-A440-06E9E40B69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43453" y="3887564"/>
            <a:ext cx="4936349" cy="2495821"/>
          </a:xfrm>
          <a:prstGeom prst="rect">
            <a:avLst/>
          </a:prstGeom>
        </p:spPr>
      </p:pic>
      <p:sp>
        <p:nvSpPr>
          <p:cNvPr id="10" name="ZoneTexte 9">
            <a:extLst>
              <a:ext uri="{FF2B5EF4-FFF2-40B4-BE49-F238E27FC236}">
                <a16:creationId xmlns:a16="http://schemas.microsoft.com/office/drawing/2014/main" id="{F201EEB4-9DB6-42AA-92B8-12CC76BA9A87}"/>
              </a:ext>
            </a:extLst>
          </p:cNvPr>
          <p:cNvSpPr txBox="1"/>
          <p:nvPr/>
        </p:nvSpPr>
        <p:spPr>
          <a:xfrm>
            <a:off x="221227" y="5042737"/>
            <a:ext cx="2714897" cy="1015663"/>
          </a:xfrm>
          <a:prstGeom prst="rect">
            <a:avLst/>
          </a:prstGeom>
          <a:noFill/>
        </p:spPr>
        <p:txBody>
          <a:bodyPr wrap="square" rtlCol="0">
            <a:spAutoFit/>
          </a:bodyPr>
          <a:lstStyle/>
          <a:p>
            <a:pPr algn="ctr"/>
            <a:r>
              <a:rPr lang="en-GB" sz="2000" dirty="0">
                <a:solidFill>
                  <a:srgbClr val="0070C0"/>
                </a:solidFill>
              </a:rPr>
              <a:t>We are going to use ontologies to resolve their problem!</a:t>
            </a:r>
          </a:p>
        </p:txBody>
      </p:sp>
      <p:pic>
        <p:nvPicPr>
          <p:cNvPr id="11" name="Picture 9">
            <a:extLst>
              <a:ext uri="{FF2B5EF4-FFF2-40B4-BE49-F238E27FC236}">
                <a16:creationId xmlns:a16="http://schemas.microsoft.com/office/drawing/2014/main" id="{7AC95DF7-1765-4E54-ACD8-D0B17BB5D88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91980" y="1409710"/>
            <a:ext cx="1801178" cy="1935408"/>
          </a:xfrm>
          <a:prstGeom prst="rect">
            <a:avLst/>
          </a:prstGeom>
        </p:spPr>
      </p:pic>
      <p:sp>
        <p:nvSpPr>
          <p:cNvPr id="12" name="Forme libre : forme 11">
            <a:extLst>
              <a:ext uri="{FF2B5EF4-FFF2-40B4-BE49-F238E27FC236}">
                <a16:creationId xmlns:a16="http://schemas.microsoft.com/office/drawing/2014/main" id="{89648D78-3A41-49A5-9A79-3E945E5CC668}"/>
              </a:ext>
            </a:extLst>
          </p:cNvPr>
          <p:cNvSpPr/>
          <p:nvPr/>
        </p:nvSpPr>
        <p:spPr>
          <a:xfrm>
            <a:off x="6705687" y="1700776"/>
            <a:ext cx="1687471" cy="1021039"/>
          </a:xfrm>
          <a:custGeom>
            <a:avLst/>
            <a:gdLst>
              <a:gd name="connsiteX0" fmla="*/ 0 w 1714518"/>
              <a:gd name="connsiteY0" fmla="*/ 651621 h 1021039"/>
              <a:gd name="connsiteX1" fmla="*/ 244444 w 1714518"/>
              <a:gd name="connsiteY1" fmla="*/ 208001 h 1021039"/>
              <a:gd name="connsiteX2" fmla="*/ 497941 w 1714518"/>
              <a:gd name="connsiteY2" fmla="*/ 506765 h 1021039"/>
              <a:gd name="connsiteX3" fmla="*/ 823866 w 1714518"/>
              <a:gd name="connsiteY3" fmla="*/ 8825 h 1021039"/>
              <a:gd name="connsiteX4" fmla="*/ 1167897 w 1714518"/>
              <a:gd name="connsiteY4" fmla="*/ 1013759 h 1021039"/>
              <a:gd name="connsiteX5" fmla="*/ 1502876 w 1714518"/>
              <a:gd name="connsiteY5" fmla="*/ 479605 h 1021039"/>
              <a:gd name="connsiteX6" fmla="*/ 1692998 w 1714518"/>
              <a:gd name="connsiteY6" fmla="*/ 823637 h 1021039"/>
              <a:gd name="connsiteX7" fmla="*/ 1702052 w 1714518"/>
              <a:gd name="connsiteY7" fmla="*/ 823637 h 1021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4518" h="1021039">
                <a:moveTo>
                  <a:pt x="0" y="651621"/>
                </a:moveTo>
                <a:cubicBezTo>
                  <a:pt x="80727" y="441882"/>
                  <a:pt x="161454" y="232144"/>
                  <a:pt x="244444" y="208001"/>
                </a:cubicBezTo>
                <a:cubicBezTo>
                  <a:pt x="327434" y="183858"/>
                  <a:pt x="401371" y="539961"/>
                  <a:pt x="497941" y="506765"/>
                </a:cubicBezTo>
                <a:cubicBezTo>
                  <a:pt x="594511" y="473569"/>
                  <a:pt x="712207" y="-75674"/>
                  <a:pt x="823866" y="8825"/>
                </a:cubicBezTo>
                <a:cubicBezTo>
                  <a:pt x="935525" y="93324"/>
                  <a:pt x="1054729" y="935296"/>
                  <a:pt x="1167897" y="1013759"/>
                </a:cubicBezTo>
                <a:cubicBezTo>
                  <a:pt x="1281065" y="1092222"/>
                  <a:pt x="1415359" y="511292"/>
                  <a:pt x="1502876" y="479605"/>
                </a:cubicBezTo>
                <a:cubicBezTo>
                  <a:pt x="1590393" y="447918"/>
                  <a:pt x="1659802" y="766298"/>
                  <a:pt x="1692998" y="823637"/>
                </a:cubicBezTo>
                <a:cubicBezTo>
                  <a:pt x="1726194" y="880976"/>
                  <a:pt x="1714123" y="852306"/>
                  <a:pt x="1702052" y="82363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117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500"/>
                                        <p:tgtEl>
                                          <p:spTgt spid="4">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fade">
                                      <p:cBhvr>
                                        <p:cTn id="29" dur="500"/>
                                        <p:tgtEl>
                                          <p:spTgt spid="4">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fade">
                                      <p:cBhvr>
                                        <p:cTn id="34" dur="500"/>
                                        <p:tgtEl>
                                          <p:spTgt spid="4">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9" end="9"/>
                                            </p:txEl>
                                          </p:spTgt>
                                        </p:tgtEl>
                                        <p:attrNameLst>
                                          <p:attrName>style.visibility</p:attrName>
                                        </p:attrNameLst>
                                      </p:cBhvr>
                                      <p:to>
                                        <p:strVal val="visible"/>
                                      </p:to>
                                    </p:set>
                                    <p:animEffect transition="in" filter="fade">
                                      <p:cBhvr>
                                        <p:cTn id="40" dur="500"/>
                                        <p:tgtEl>
                                          <p:spTgt spid="4">
                                            <p:txEl>
                                              <p:pRg st="9" end="9"/>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animEffect transition="in" filter="fade">
                                      <p:cBhvr>
                                        <p:cTn id="43" dur="500"/>
                                        <p:tgtEl>
                                          <p:spTgt spid="4">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12" end="12"/>
                                            </p:txEl>
                                          </p:spTgt>
                                        </p:tgtEl>
                                        <p:attrNameLst>
                                          <p:attrName>style.visibility</p:attrName>
                                        </p:attrNameLst>
                                      </p:cBhvr>
                                      <p:to>
                                        <p:strVal val="visible"/>
                                      </p:to>
                                    </p:set>
                                    <p:animEffect transition="in" filter="fade">
                                      <p:cBhvr>
                                        <p:cTn id="48" dur="500"/>
                                        <p:tgtEl>
                                          <p:spTgt spid="4">
                                            <p:txEl>
                                              <p:pRg st="12" end="1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0">
                                            <p:txEl>
                                              <p:pRg st="0" end="0"/>
                                            </p:txEl>
                                          </p:spTgt>
                                        </p:tgtEl>
                                        <p:attrNameLst>
                                          <p:attrName>style.visibility</p:attrName>
                                        </p:attrNameLst>
                                      </p:cBhvr>
                                      <p:to>
                                        <p:strVal val="visible"/>
                                      </p:to>
                                    </p:set>
                                    <p:animEffect transition="in" filter="fade">
                                      <p:cBhvr>
                                        <p:cTn id="5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EB498-E5DC-4224-8EC8-6F551E2E08B3}"/>
              </a:ext>
            </a:extLst>
          </p:cNvPr>
          <p:cNvSpPr>
            <a:spLocks noGrp="1"/>
          </p:cNvSpPr>
          <p:nvPr>
            <p:ph type="title"/>
          </p:nvPr>
        </p:nvSpPr>
        <p:spPr/>
        <p:txBody>
          <a:bodyPr/>
          <a:lstStyle/>
          <a:p>
            <a:r>
              <a:rPr lang="en-US" dirty="0"/>
              <a:t>Ontology, what is it ?</a:t>
            </a:r>
          </a:p>
        </p:txBody>
      </p:sp>
      <p:sp>
        <p:nvSpPr>
          <p:cNvPr id="4" name="Date Placeholder 3">
            <a:extLst>
              <a:ext uri="{FF2B5EF4-FFF2-40B4-BE49-F238E27FC236}">
                <a16:creationId xmlns:a16="http://schemas.microsoft.com/office/drawing/2014/main" id="{BCCA3EA3-928A-4ECA-9780-FDE97FEE9B9D}"/>
              </a:ext>
            </a:extLst>
          </p:cNvPr>
          <p:cNvSpPr>
            <a:spLocks noGrp="1"/>
          </p:cNvSpPr>
          <p:nvPr>
            <p:ph type="dt" sz="half" idx="10"/>
          </p:nvPr>
        </p:nvSpPr>
        <p:spPr/>
        <p:txBody>
          <a:bodyPr/>
          <a:lstStyle/>
          <a:p>
            <a:fld id="{50AE4309-66EE-43FB-AF26-6603E53713AE}" type="datetime1">
              <a:rPr lang="en-US" smtClean="0"/>
              <a:pPr/>
              <a:t>8/9/2018</a:t>
            </a:fld>
            <a:endParaRPr lang="en-US"/>
          </a:p>
        </p:txBody>
      </p:sp>
      <p:sp>
        <p:nvSpPr>
          <p:cNvPr id="6" name="Slide Number Placeholder 5">
            <a:extLst>
              <a:ext uri="{FF2B5EF4-FFF2-40B4-BE49-F238E27FC236}">
                <a16:creationId xmlns:a16="http://schemas.microsoft.com/office/drawing/2014/main" id="{A4EE9D08-68A1-40F8-B2D2-66E93A0A9C37}"/>
              </a:ext>
            </a:extLst>
          </p:cNvPr>
          <p:cNvSpPr>
            <a:spLocks noGrp="1"/>
          </p:cNvSpPr>
          <p:nvPr>
            <p:ph type="sldNum" sz="quarter" idx="12"/>
          </p:nvPr>
        </p:nvSpPr>
        <p:spPr/>
        <p:txBody>
          <a:bodyPr/>
          <a:lstStyle/>
          <a:p>
            <a:fld id="{EC24A279-71FB-4E4F-B9B9-045EEB141032}" type="slidenum">
              <a:rPr lang="en-US" smtClean="0"/>
              <a:pPr/>
              <a:t>3</a:t>
            </a:fld>
            <a:endParaRPr lang="en-US" dirty="0"/>
          </a:p>
        </p:txBody>
      </p:sp>
      <p:sp>
        <p:nvSpPr>
          <p:cNvPr id="8" name="Content Placeholder 2">
            <a:extLst>
              <a:ext uri="{FF2B5EF4-FFF2-40B4-BE49-F238E27FC236}">
                <a16:creationId xmlns:a16="http://schemas.microsoft.com/office/drawing/2014/main" id="{DB28CB29-5E79-481D-AF66-AEDD1200996D}"/>
              </a:ext>
            </a:extLst>
          </p:cNvPr>
          <p:cNvSpPr>
            <a:spLocks noGrp="1"/>
          </p:cNvSpPr>
          <p:nvPr>
            <p:ph idx="1"/>
          </p:nvPr>
        </p:nvSpPr>
        <p:spPr>
          <a:xfrm>
            <a:off x="657456" y="4754755"/>
            <a:ext cx="7597312" cy="1738121"/>
          </a:xfrm>
        </p:spPr>
        <p:txBody>
          <a:bodyPr>
            <a:normAutofit/>
          </a:bodyPr>
          <a:lstStyle/>
          <a:p>
            <a:pPr marL="0" indent="0">
              <a:buNone/>
            </a:pPr>
            <a:r>
              <a:rPr lang="en-US" sz="1800" dirty="0">
                <a:latin typeface="+mn-lt"/>
              </a:rPr>
              <a:t>An ontology is the combination of</a:t>
            </a:r>
          </a:p>
          <a:p>
            <a:pPr lvl="1"/>
            <a:r>
              <a:rPr lang="en-US" sz="1600" dirty="0">
                <a:latin typeface="+mn-lt"/>
              </a:rPr>
              <a:t>Vocabulary, concept and relations (Business Model) </a:t>
            </a:r>
          </a:p>
          <a:p>
            <a:pPr lvl="1"/>
            <a:r>
              <a:rPr lang="en-US" sz="1600" dirty="0">
                <a:latin typeface="+mn-lt"/>
              </a:rPr>
              <a:t>Behavior and constraints (Business Rules)</a:t>
            </a:r>
          </a:p>
          <a:p>
            <a:pPr marL="0" indent="0">
              <a:buNone/>
            </a:pPr>
            <a:endParaRPr lang="en-US" sz="1800" dirty="0">
              <a:latin typeface="+mn-lt"/>
            </a:endParaRPr>
          </a:p>
          <a:p>
            <a:pPr marL="0" indent="0">
              <a:buNone/>
            </a:pPr>
            <a:r>
              <a:rPr lang="en-US" sz="1800" dirty="0">
                <a:latin typeface="+mn-lt"/>
              </a:rPr>
              <a:t>That describes client’s domain using classes, relations and rules.</a:t>
            </a:r>
          </a:p>
          <a:p>
            <a:pPr marL="0" indent="0">
              <a:buNone/>
            </a:pPr>
            <a:endParaRPr lang="en-US" sz="1800" dirty="0">
              <a:latin typeface="+mn-lt"/>
            </a:endParaRPr>
          </a:p>
          <a:p>
            <a:pPr lvl="1"/>
            <a:endParaRPr lang="en-US" dirty="0">
              <a:latin typeface="+mn-lt"/>
            </a:endParaRPr>
          </a:p>
        </p:txBody>
      </p:sp>
      <p:sp>
        <p:nvSpPr>
          <p:cNvPr id="15" name="Footer Placeholder 4">
            <a:extLst>
              <a:ext uri="{FF2B5EF4-FFF2-40B4-BE49-F238E27FC236}">
                <a16:creationId xmlns:a16="http://schemas.microsoft.com/office/drawing/2014/main" id="{F4345048-8CF3-4F12-AB50-DEA1BA3952F5}"/>
              </a:ext>
            </a:extLst>
          </p:cNvPr>
          <p:cNvSpPr>
            <a:spLocks noGrp="1"/>
          </p:cNvSpPr>
          <p:nvPr>
            <p:ph type="ftr" sz="quarter" idx="11"/>
          </p:nvPr>
        </p:nvSpPr>
        <p:spPr>
          <a:xfrm>
            <a:off x="3124200" y="6492876"/>
            <a:ext cx="2895600" cy="365125"/>
          </a:xfrm>
        </p:spPr>
        <p:txBody>
          <a:bodyPr/>
          <a:lstStyle>
            <a:lvl1pPr>
              <a:defRPr>
                <a:solidFill>
                  <a:schemeClr val="accent3">
                    <a:lumMod val="50000"/>
                  </a:schemeClr>
                </a:solidFill>
              </a:defRPr>
            </a:lvl1pPr>
          </a:lstStyle>
          <a:p>
            <a:r>
              <a:rPr lang="en-US" dirty="0"/>
              <a:t>Company Presentation CONFIDENTIAL</a:t>
            </a:r>
          </a:p>
        </p:txBody>
      </p:sp>
      <p:graphicFrame>
        <p:nvGraphicFramePr>
          <p:cNvPr id="3" name="Diagramme 2">
            <a:extLst>
              <a:ext uri="{FF2B5EF4-FFF2-40B4-BE49-F238E27FC236}">
                <a16:creationId xmlns:a16="http://schemas.microsoft.com/office/drawing/2014/main" id="{8EE8005C-6AE4-4C22-8C9C-2A1214F896D1}"/>
              </a:ext>
            </a:extLst>
          </p:cNvPr>
          <p:cNvGraphicFramePr/>
          <p:nvPr>
            <p:extLst>
              <p:ext uri="{D42A27DB-BD31-4B8C-83A1-F6EECF244321}">
                <p14:modId xmlns:p14="http://schemas.microsoft.com/office/powerpoint/2010/main" val="2599587274"/>
              </p:ext>
            </p:extLst>
          </p:nvPr>
        </p:nvGraphicFramePr>
        <p:xfrm>
          <a:off x="1716909" y="1225588"/>
          <a:ext cx="6207891" cy="35536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68726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xEl>
                                              <p:pRg st="4" end="4"/>
                                            </p:txEl>
                                          </p:spTgt>
                                        </p:tgtEl>
                                        <p:attrNameLst>
                                          <p:attrName>style.visibility</p:attrName>
                                        </p:attrNameLst>
                                      </p:cBhvr>
                                      <p:to>
                                        <p:strVal val="visible"/>
                                      </p:to>
                                    </p:set>
                                    <p:animEffect transition="in" filter="fade">
                                      <p:cBhvr>
                                        <p:cTn id="18"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ED122-0E50-40D2-AC56-4A92B9E84DAD}"/>
              </a:ext>
            </a:extLst>
          </p:cNvPr>
          <p:cNvSpPr>
            <a:spLocks noGrp="1"/>
          </p:cNvSpPr>
          <p:nvPr>
            <p:ph type="title"/>
          </p:nvPr>
        </p:nvSpPr>
        <p:spPr/>
        <p:txBody>
          <a:bodyPr/>
          <a:lstStyle/>
          <a:p>
            <a:r>
              <a:rPr lang="en-GB" dirty="0"/>
              <a:t>Transformation: from business to ontology</a:t>
            </a:r>
            <a:endParaRPr lang="fr-BE" dirty="0"/>
          </a:p>
        </p:txBody>
      </p:sp>
      <p:sp>
        <p:nvSpPr>
          <p:cNvPr id="4" name="Date Placeholder 3">
            <a:extLst>
              <a:ext uri="{FF2B5EF4-FFF2-40B4-BE49-F238E27FC236}">
                <a16:creationId xmlns:a16="http://schemas.microsoft.com/office/drawing/2014/main" id="{7CF052C5-184D-4721-A0D1-55FC257869FE}"/>
              </a:ext>
            </a:extLst>
          </p:cNvPr>
          <p:cNvSpPr>
            <a:spLocks noGrp="1"/>
          </p:cNvSpPr>
          <p:nvPr>
            <p:ph type="dt" sz="half" idx="10"/>
          </p:nvPr>
        </p:nvSpPr>
        <p:spPr/>
        <p:txBody>
          <a:bodyPr/>
          <a:lstStyle/>
          <a:p>
            <a:fld id="{50AE4309-66EE-43FB-AF26-6603E53713AE}" type="datetime1">
              <a:rPr lang="en-US" smtClean="0"/>
              <a:pPr/>
              <a:t>8/9/2018</a:t>
            </a:fld>
            <a:endParaRPr lang="en-US"/>
          </a:p>
        </p:txBody>
      </p:sp>
      <p:sp>
        <p:nvSpPr>
          <p:cNvPr id="5" name="Footer Placeholder 4">
            <a:extLst>
              <a:ext uri="{FF2B5EF4-FFF2-40B4-BE49-F238E27FC236}">
                <a16:creationId xmlns:a16="http://schemas.microsoft.com/office/drawing/2014/main" id="{60728079-13FB-41EA-9E63-5C430F9479DC}"/>
              </a:ext>
            </a:extLst>
          </p:cNvPr>
          <p:cNvSpPr>
            <a:spLocks noGrp="1"/>
          </p:cNvSpPr>
          <p:nvPr>
            <p:ph type="ftr" sz="quarter" idx="11"/>
          </p:nvPr>
        </p:nvSpPr>
        <p:spPr/>
        <p:txBody>
          <a:bodyPr/>
          <a:lstStyle/>
          <a:p>
            <a:r>
              <a:rPr lang="en-US"/>
              <a:t>Company Presentation CONFIDENTIAL</a:t>
            </a:r>
          </a:p>
        </p:txBody>
      </p:sp>
      <p:sp>
        <p:nvSpPr>
          <p:cNvPr id="6" name="Slide Number Placeholder 5">
            <a:extLst>
              <a:ext uri="{FF2B5EF4-FFF2-40B4-BE49-F238E27FC236}">
                <a16:creationId xmlns:a16="http://schemas.microsoft.com/office/drawing/2014/main" id="{8F6A7711-1EA6-4FC1-9C9D-72AF54EEFA93}"/>
              </a:ext>
            </a:extLst>
          </p:cNvPr>
          <p:cNvSpPr>
            <a:spLocks noGrp="1"/>
          </p:cNvSpPr>
          <p:nvPr>
            <p:ph type="sldNum" sz="quarter" idx="12"/>
          </p:nvPr>
        </p:nvSpPr>
        <p:spPr/>
        <p:txBody>
          <a:bodyPr/>
          <a:lstStyle/>
          <a:p>
            <a:fld id="{EC24A279-71FB-4E4F-B9B9-045EEB141032}" type="slidenum">
              <a:rPr lang="en-US" smtClean="0"/>
              <a:pPr/>
              <a:t>4</a:t>
            </a:fld>
            <a:endParaRPr lang="en-US"/>
          </a:p>
        </p:txBody>
      </p:sp>
      <p:graphicFrame>
        <p:nvGraphicFramePr>
          <p:cNvPr id="7" name="Diagram 6">
            <a:extLst>
              <a:ext uri="{FF2B5EF4-FFF2-40B4-BE49-F238E27FC236}">
                <a16:creationId xmlns:a16="http://schemas.microsoft.com/office/drawing/2014/main" id="{ED7E404E-A4B7-4DCA-BADA-9D0D030418D3}"/>
              </a:ext>
            </a:extLst>
          </p:cNvPr>
          <p:cNvGraphicFramePr/>
          <p:nvPr>
            <p:extLst>
              <p:ext uri="{D42A27DB-BD31-4B8C-83A1-F6EECF244321}">
                <p14:modId xmlns:p14="http://schemas.microsoft.com/office/powerpoint/2010/main" val="1792022596"/>
              </p:ext>
            </p:extLst>
          </p:nvPr>
        </p:nvGraphicFramePr>
        <p:xfrm>
          <a:off x="686157" y="2440178"/>
          <a:ext cx="7771685"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a:extLst>
              <a:ext uri="{FF2B5EF4-FFF2-40B4-BE49-F238E27FC236}">
                <a16:creationId xmlns:a16="http://schemas.microsoft.com/office/drawing/2014/main" id="{1C2A11A6-F168-4559-99FE-3878AB707AF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24803" y="1435573"/>
            <a:ext cx="6336738" cy="2009209"/>
          </a:xfrm>
          <a:prstGeom prst="rect">
            <a:avLst/>
          </a:prstGeom>
        </p:spPr>
      </p:pic>
    </p:spTree>
    <p:extLst>
      <p:ext uri="{BB962C8B-B14F-4D97-AF65-F5344CB8AC3E}">
        <p14:creationId xmlns:p14="http://schemas.microsoft.com/office/powerpoint/2010/main" val="699673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29AD5-8246-428E-BF98-8847B50DBF14}"/>
              </a:ext>
            </a:extLst>
          </p:cNvPr>
          <p:cNvSpPr>
            <a:spLocks noGrp="1"/>
          </p:cNvSpPr>
          <p:nvPr>
            <p:ph type="title"/>
          </p:nvPr>
        </p:nvSpPr>
        <p:spPr/>
        <p:txBody>
          <a:bodyPr/>
          <a:lstStyle/>
          <a:p>
            <a:r>
              <a:rPr lang="en-GB" dirty="0"/>
              <a:t>Specification (1/2)</a:t>
            </a:r>
            <a:endParaRPr lang="fr-BE" dirty="0"/>
          </a:p>
        </p:txBody>
      </p:sp>
      <p:sp>
        <p:nvSpPr>
          <p:cNvPr id="4" name="Date Placeholder 3">
            <a:extLst>
              <a:ext uri="{FF2B5EF4-FFF2-40B4-BE49-F238E27FC236}">
                <a16:creationId xmlns:a16="http://schemas.microsoft.com/office/drawing/2014/main" id="{3436B701-7EDD-4743-AC38-8EB8FCFBD8AC}"/>
              </a:ext>
            </a:extLst>
          </p:cNvPr>
          <p:cNvSpPr>
            <a:spLocks noGrp="1"/>
          </p:cNvSpPr>
          <p:nvPr>
            <p:ph type="dt" sz="half" idx="10"/>
          </p:nvPr>
        </p:nvSpPr>
        <p:spPr/>
        <p:txBody>
          <a:bodyPr/>
          <a:lstStyle/>
          <a:p>
            <a:fld id="{50AE4309-66EE-43FB-AF26-6603E53713AE}" type="datetime1">
              <a:rPr lang="en-US" smtClean="0"/>
              <a:pPr/>
              <a:t>8/9/2018</a:t>
            </a:fld>
            <a:endParaRPr lang="en-US"/>
          </a:p>
        </p:txBody>
      </p:sp>
      <p:sp>
        <p:nvSpPr>
          <p:cNvPr id="5" name="Footer Placeholder 4">
            <a:extLst>
              <a:ext uri="{FF2B5EF4-FFF2-40B4-BE49-F238E27FC236}">
                <a16:creationId xmlns:a16="http://schemas.microsoft.com/office/drawing/2014/main" id="{E315BFF2-E958-4F6D-9C45-86B8455EFD01}"/>
              </a:ext>
            </a:extLst>
          </p:cNvPr>
          <p:cNvSpPr>
            <a:spLocks noGrp="1"/>
          </p:cNvSpPr>
          <p:nvPr>
            <p:ph type="ftr" sz="quarter" idx="11"/>
          </p:nvPr>
        </p:nvSpPr>
        <p:spPr/>
        <p:txBody>
          <a:bodyPr/>
          <a:lstStyle/>
          <a:p>
            <a:r>
              <a:rPr lang="en-US"/>
              <a:t>Company Presentation CONFIDENTIAL</a:t>
            </a:r>
          </a:p>
        </p:txBody>
      </p:sp>
      <p:sp>
        <p:nvSpPr>
          <p:cNvPr id="6" name="Slide Number Placeholder 5">
            <a:extLst>
              <a:ext uri="{FF2B5EF4-FFF2-40B4-BE49-F238E27FC236}">
                <a16:creationId xmlns:a16="http://schemas.microsoft.com/office/drawing/2014/main" id="{4B85504E-951C-4B87-B793-8C94B0883747}"/>
              </a:ext>
            </a:extLst>
          </p:cNvPr>
          <p:cNvSpPr>
            <a:spLocks noGrp="1"/>
          </p:cNvSpPr>
          <p:nvPr>
            <p:ph type="sldNum" sz="quarter" idx="12"/>
          </p:nvPr>
        </p:nvSpPr>
        <p:spPr/>
        <p:txBody>
          <a:bodyPr/>
          <a:lstStyle/>
          <a:p>
            <a:fld id="{EC24A279-71FB-4E4F-B9B9-045EEB141032}" type="slidenum">
              <a:rPr lang="en-US" smtClean="0"/>
              <a:pPr/>
              <a:t>5</a:t>
            </a:fld>
            <a:endParaRPr lang="en-US"/>
          </a:p>
        </p:txBody>
      </p:sp>
      <p:sp>
        <p:nvSpPr>
          <p:cNvPr id="7" name="TextBox 6">
            <a:extLst>
              <a:ext uri="{FF2B5EF4-FFF2-40B4-BE49-F238E27FC236}">
                <a16:creationId xmlns:a16="http://schemas.microsoft.com/office/drawing/2014/main" id="{E00BD584-610D-472A-864C-6CFD0424B1B4}"/>
              </a:ext>
            </a:extLst>
          </p:cNvPr>
          <p:cNvSpPr txBox="1"/>
          <p:nvPr/>
        </p:nvSpPr>
        <p:spPr>
          <a:xfrm>
            <a:off x="358775" y="3467566"/>
            <a:ext cx="6435966" cy="369332"/>
          </a:xfrm>
          <a:prstGeom prst="rect">
            <a:avLst/>
          </a:prstGeom>
          <a:noFill/>
        </p:spPr>
        <p:txBody>
          <a:bodyPr wrap="square" rtlCol="0">
            <a:spAutoFit/>
          </a:bodyPr>
          <a:lstStyle/>
          <a:p>
            <a:r>
              <a:rPr lang="en-GB" dirty="0">
                <a:solidFill>
                  <a:srgbClr val="000000"/>
                </a:solidFill>
              </a:rPr>
              <a:t>Measured values for each type of point</a:t>
            </a:r>
          </a:p>
        </p:txBody>
      </p:sp>
      <p:pic>
        <p:nvPicPr>
          <p:cNvPr id="10" name="Picture 9">
            <a:extLst>
              <a:ext uri="{FF2B5EF4-FFF2-40B4-BE49-F238E27FC236}">
                <a16:creationId xmlns:a16="http://schemas.microsoft.com/office/drawing/2014/main" id="{A0D65125-7C67-414F-8ED8-13FDE612EFA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8467" y="3973345"/>
            <a:ext cx="1794494" cy="1928226"/>
          </a:xfrm>
          <a:prstGeom prst="rect">
            <a:avLst/>
          </a:prstGeom>
        </p:spPr>
      </p:pic>
      <p:cxnSp>
        <p:nvCxnSpPr>
          <p:cNvPr id="12" name="Straight Connector 11">
            <a:extLst>
              <a:ext uri="{FF2B5EF4-FFF2-40B4-BE49-F238E27FC236}">
                <a16:creationId xmlns:a16="http://schemas.microsoft.com/office/drawing/2014/main" id="{2C4A31AE-A7F5-474E-8322-B1CA043C1CAE}"/>
              </a:ext>
            </a:extLst>
          </p:cNvPr>
          <p:cNvCxnSpPr>
            <a:cxnSpLocks/>
          </p:cNvCxnSpPr>
          <p:nvPr/>
        </p:nvCxnSpPr>
        <p:spPr>
          <a:xfrm>
            <a:off x="1883646" y="4703065"/>
            <a:ext cx="1689315" cy="0"/>
          </a:xfrm>
          <a:prstGeom prst="line">
            <a:avLst/>
          </a:prstGeom>
          <a:ln w="19050" cap="flat" cmpd="sng" algn="ctr">
            <a:solidFill>
              <a:srgbClr val="00B05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Connector 13">
            <a:extLst>
              <a:ext uri="{FF2B5EF4-FFF2-40B4-BE49-F238E27FC236}">
                <a16:creationId xmlns:a16="http://schemas.microsoft.com/office/drawing/2014/main" id="{2DCE1673-3CEF-405B-996D-6D8F1D0674CA}"/>
              </a:ext>
            </a:extLst>
          </p:cNvPr>
          <p:cNvCxnSpPr>
            <a:cxnSpLocks/>
          </p:cNvCxnSpPr>
          <p:nvPr/>
        </p:nvCxnSpPr>
        <p:spPr>
          <a:xfrm>
            <a:off x="1883408" y="5144380"/>
            <a:ext cx="1689315" cy="0"/>
          </a:xfrm>
          <a:prstGeom prst="line">
            <a:avLst/>
          </a:prstGeom>
          <a:ln w="19050" cap="flat" cmpd="sng" algn="ctr">
            <a:solidFill>
              <a:srgbClr val="00B05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83B410E2-FB64-4956-B61D-56FA410E98AE}"/>
              </a:ext>
            </a:extLst>
          </p:cNvPr>
          <p:cNvCxnSpPr>
            <a:cxnSpLocks/>
          </p:cNvCxnSpPr>
          <p:nvPr/>
        </p:nvCxnSpPr>
        <p:spPr>
          <a:xfrm>
            <a:off x="1883407" y="4593528"/>
            <a:ext cx="1689315" cy="0"/>
          </a:xfrm>
          <a:prstGeom prst="line">
            <a:avLst/>
          </a:prstGeom>
          <a:ln w="1905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A90EF61F-2F82-419F-9E09-53C4EF0AB4D5}"/>
              </a:ext>
            </a:extLst>
          </p:cNvPr>
          <p:cNvCxnSpPr>
            <a:cxnSpLocks/>
          </p:cNvCxnSpPr>
          <p:nvPr/>
        </p:nvCxnSpPr>
        <p:spPr>
          <a:xfrm>
            <a:off x="1883646" y="5255512"/>
            <a:ext cx="1689315" cy="0"/>
          </a:xfrm>
          <a:prstGeom prst="line">
            <a:avLst/>
          </a:prstGeom>
          <a:ln w="1905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D4F64EED-CC0A-4A42-9731-066C5FB52894}"/>
              </a:ext>
            </a:extLst>
          </p:cNvPr>
          <p:cNvCxnSpPr>
            <a:cxnSpLocks/>
          </p:cNvCxnSpPr>
          <p:nvPr/>
        </p:nvCxnSpPr>
        <p:spPr>
          <a:xfrm>
            <a:off x="1883407" y="5479350"/>
            <a:ext cx="1689315" cy="0"/>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279D4752-C9B9-47D4-961C-38DCD5301399}"/>
              </a:ext>
            </a:extLst>
          </p:cNvPr>
          <p:cNvCxnSpPr>
            <a:cxnSpLocks/>
          </p:cNvCxnSpPr>
          <p:nvPr/>
        </p:nvCxnSpPr>
        <p:spPr>
          <a:xfrm>
            <a:off x="1883407" y="4369691"/>
            <a:ext cx="1689315" cy="0"/>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Right Brace 18">
            <a:extLst>
              <a:ext uri="{FF2B5EF4-FFF2-40B4-BE49-F238E27FC236}">
                <a16:creationId xmlns:a16="http://schemas.microsoft.com/office/drawing/2014/main" id="{1B3F3212-C9F6-4ACB-A20A-FD4BCCB4115D}"/>
              </a:ext>
            </a:extLst>
          </p:cNvPr>
          <p:cNvSpPr/>
          <p:nvPr/>
        </p:nvSpPr>
        <p:spPr>
          <a:xfrm>
            <a:off x="3665413" y="4728470"/>
            <a:ext cx="81039" cy="400837"/>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a:p>
        </p:txBody>
      </p:sp>
      <p:sp>
        <p:nvSpPr>
          <p:cNvPr id="20" name="Right Brace 19">
            <a:extLst>
              <a:ext uri="{FF2B5EF4-FFF2-40B4-BE49-F238E27FC236}">
                <a16:creationId xmlns:a16="http://schemas.microsoft.com/office/drawing/2014/main" id="{06E35CEE-0142-45B8-AA53-1CD6DDFA8653}"/>
              </a:ext>
            </a:extLst>
          </p:cNvPr>
          <p:cNvSpPr/>
          <p:nvPr/>
        </p:nvSpPr>
        <p:spPr>
          <a:xfrm>
            <a:off x="3664632" y="4598291"/>
            <a:ext cx="63617" cy="120656"/>
          </a:xfrm>
          <a:prstGeom prst="rightBrace">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a:p>
        </p:txBody>
      </p:sp>
      <p:sp>
        <p:nvSpPr>
          <p:cNvPr id="21" name="Right Brace 20">
            <a:extLst>
              <a:ext uri="{FF2B5EF4-FFF2-40B4-BE49-F238E27FC236}">
                <a16:creationId xmlns:a16="http://schemas.microsoft.com/office/drawing/2014/main" id="{B3555EC0-8033-42D8-AEB0-C1B457A86589}"/>
              </a:ext>
            </a:extLst>
          </p:cNvPr>
          <p:cNvSpPr/>
          <p:nvPr/>
        </p:nvSpPr>
        <p:spPr>
          <a:xfrm>
            <a:off x="3664633" y="5141115"/>
            <a:ext cx="63617" cy="120656"/>
          </a:xfrm>
          <a:prstGeom prst="rightBrace">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a:p>
        </p:txBody>
      </p:sp>
      <p:sp>
        <p:nvSpPr>
          <p:cNvPr id="22" name="Right Brace 21">
            <a:extLst>
              <a:ext uri="{FF2B5EF4-FFF2-40B4-BE49-F238E27FC236}">
                <a16:creationId xmlns:a16="http://schemas.microsoft.com/office/drawing/2014/main" id="{2588845C-B942-4BE5-A86D-D02D76B4FA35}"/>
              </a:ext>
            </a:extLst>
          </p:cNvPr>
          <p:cNvSpPr/>
          <p:nvPr/>
        </p:nvSpPr>
        <p:spPr>
          <a:xfrm>
            <a:off x="3664634" y="4369691"/>
            <a:ext cx="63617" cy="219849"/>
          </a:xfrm>
          <a:prstGeom prst="rightBrace">
            <a:avLst/>
          </a:prstGeom>
          <a:ln w="190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a:p>
        </p:txBody>
      </p:sp>
      <p:sp>
        <p:nvSpPr>
          <p:cNvPr id="24" name="Right Brace 23">
            <a:extLst>
              <a:ext uri="{FF2B5EF4-FFF2-40B4-BE49-F238E27FC236}">
                <a16:creationId xmlns:a16="http://schemas.microsoft.com/office/drawing/2014/main" id="{D6D4C3FF-E209-4502-9F05-F360DCCC2A21}"/>
              </a:ext>
            </a:extLst>
          </p:cNvPr>
          <p:cNvSpPr/>
          <p:nvPr/>
        </p:nvSpPr>
        <p:spPr>
          <a:xfrm>
            <a:off x="3664634" y="5259501"/>
            <a:ext cx="63617" cy="219849"/>
          </a:xfrm>
          <a:prstGeom prst="rightBrace">
            <a:avLst/>
          </a:prstGeom>
          <a:ln w="190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a:p>
        </p:txBody>
      </p:sp>
      <p:sp>
        <p:nvSpPr>
          <p:cNvPr id="25" name="Right Brace 24">
            <a:extLst>
              <a:ext uri="{FF2B5EF4-FFF2-40B4-BE49-F238E27FC236}">
                <a16:creationId xmlns:a16="http://schemas.microsoft.com/office/drawing/2014/main" id="{06CC3845-4DA1-4528-BBD0-03BCF4302F69}"/>
              </a:ext>
            </a:extLst>
          </p:cNvPr>
          <p:cNvSpPr/>
          <p:nvPr/>
        </p:nvSpPr>
        <p:spPr>
          <a:xfrm>
            <a:off x="3664631" y="4001040"/>
            <a:ext cx="63617" cy="367863"/>
          </a:xfrm>
          <a:prstGeom prst="rightBrace">
            <a:avLst/>
          </a:prstGeom>
          <a:ln w="190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a:p>
        </p:txBody>
      </p:sp>
      <p:sp>
        <p:nvSpPr>
          <p:cNvPr id="26" name="Right Brace 25">
            <a:extLst>
              <a:ext uri="{FF2B5EF4-FFF2-40B4-BE49-F238E27FC236}">
                <a16:creationId xmlns:a16="http://schemas.microsoft.com/office/drawing/2014/main" id="{5C3C98B6-C0D7-4A9D-85F5-39AB79E15921}"/>
              </a:ext>
            </a:extLst>
          </p:cNvPr>
          <p:cNvSpPr/>
          <p:nvPr/>
        </p:nvSpPr>
        <p:spPr>
          <a:xfrm>
            <a:off x="3664632" y="5485264"/>
            <a:ext cx="63617" cy="349161"/>
          </a:xfrm>
          <a:prstGeom prst="rightBrace">
            <a:avLst/>
          </a:prstGeom>
          <a:ln w="190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a:p>
        </p:txBody>
      </p:sp>
      <p:sp>
        <p:nvSpPr>
          <p:cNvPr id="27" name="TextBox 26">
            <a:extLst>
              <a:ext uri="{FF2B5EF4-FFF2-40B4-BE49-F238E27FC236}">
                <a16:creationId xmlns:a16="http://schemas.microsoft.com/office/drawing/2014/main" id="{80D96593-AB3E-4BC6-9C7A-D651E5E610AB}"/>
              </a:ext>
            </a:extLst>
          </p:cNvPr>
          <p:cNvSpPr txBox="1"/>
          <p:nvPr/>
        </p:nvSpPr>
        <p:spPr>
          <a:xfrm>
            <a:off x="3705892" y="4767428"/>
            <a:ext cx="1036522" cy="307777"/>
          </a:xfrm>
          <a:prstGeom prst="rect">
            <a:avLst/>
          </a:prstGeom>
          <a:noFill/>
        </p:spPr>
        <p:txBody>
          <a:bodyPr wrap="square" rtlCol="0">
            <a:spAutoFit/>
          </a:bodyPr>
          <a:lstStyle/>
          <a:p>
            <a:r>
              <a:rPr lang="en-US" sz="1400" dirty="0"/>
              <a:t>Nominal</a:t>
            </a:r>
            <a:endParaRPr lang="fr-BE" sz="1400" dirty="0"/>
          </a:p>
        </p:txBody>
      </p:sp>
      <p:sp>
        <p:nvSpPr>
          <p:cNvPr id="28" name="TextBox 27">
            <a:extLst>
              <a:ext uri="{FF2B5EF4-FFF2-40B4-BE49-F238E27FC236}">
                <a16:creationId xmlns:a16="http://schemas.microsoft.com/office/drawing/2014/main" id="{4C8F24E4-11B3-4596-BB1D-F65F60BCAE81}"/>
              </a:ext>
            </a:extLst>
          </p:cNvPr>
          <p:cNvSpPr txBox="1"/>
          <p:nvPr/>
        </p:nvSpPr>
        <p:spPr>
          <a:xfrm>
            <a:off x="3705892" y="4517159"/>
            <a:ext cx="1036522" cy="307777"/>
          </a:xfrm>
          <a:prstGeom prst="rect">
            <a:avLst/>
          </a:prstGeom>
          <a:noFill/>
        </p:spPr>
        <p:txBody>
          <a:bodyPr wrap="square" rtlCol="0">
            <a:spAutoFit/>
          </a:bodyPr>
          <a:lstStyle/>
          <a:p>
            <a:r>
              <a:rPr lang="en-US" sz="1400" dirty="0">
                <a:solidFill>
                  <a:srgbClr val="00B050"/>
                </a:solidFill>
              </a:rPr>
              <a:t>Alert</a:t>
            </a:r>
            <a:endParaRPr lang="fr-BE" sz="1400" dirty="0">
              <a:solidFill>
                <a:srgbClr val="00B050"/>
              </a:solidFill>
            </a:endParaRPr>
          </a:p>
        </p:txBody>
      </p:sp>
      <p:sp>
        <p:nvSpPr>
          <p:cNvPr id="29" name="TextBox 28">
            <a:extLst>
              <a:ext uri="{FF2B5EF4-FFF2-40B4-BE49-F238E27FC236}">
                <a16:creationId xmlns:a16="http://schemas.microsoft.com/office/drawing/2014/main" id="{A93AE9F8-9AEE-4F24-9B2B-76B048E6BD46}"/>
              </a:ext>
            </a:extLst>
          </p:cNvPr>
          <p:cNvSpPr txBox="1"/>
          <p:nvPr/>
        </p:nvSpPr>
        <p:spPr>
          <a:xfrm>
            <a:off x="3705892" y="4336915"/>
            <a:ext cx="1086200" cy="307777"/>
          </a:xfrm>
          <a:prstGeom prst="rect">
            <a:avLst/>
          </a:prstGeom>
          <a:noFill/>
        </p:spPr>
        <p:txBody>
          <a:bodyPr wrap="square" rtlCol="0">
            <a:spAutoFit/>
          </a:bodyPr>
          <a:lstStyle/>
          <a:p>
            <a:r>
              <a:rPr lang="en-US" sz="1400" dirty="0">
                <a:solidFill>
                  <a:schemeClr val="accent5"/>
                </a:solidFill>
              </a:rPr>
              <a:t>Intervention</a:t>
            </a:r>
            <a:endParaRPr lang="fr-BE" sz="1400" dirty="0">
              <a:solidFill>
                <a:schemeClr val="accent5"/>
              </a:solidFill>
            </a:endParaRPr>
          </a:p>
        </p:txBody>
      </p:sp>
      <p:sp>
        <p:nvSpPr>
          <p:cNvPr id="30" name="TextBox 29">
            <a:extLst>
              <a:ext uri="{FF2B5EF4-FFF2-40B4-BE49-F238E27FC236}">
                <a16:creationId xmlns:a16="http://schemas.microsoft.com/office/drawing/2014/main" id="{3D81AAB2-CAF2-4C03-B30A-BFBDCD6BA847}"/>
              </a:ext>
            </a:extLst>
          </p:cNvPr>
          <p:cNvSpPr txBox="1"/>
          <p:nvPr/>
        </p:nvSpPr>
        <p:spPr>
          <a:xfrm>
            <a:off x="3705892" y="4045173"/>
            <a:ext cx="1036522" cy="307777"/>
          </a:xfrm>
          <a:prstGeom prst="rect">
            <a:avLst/>
          </a:prstGeom>
          <a:noFill/>
        </p:spPr>
        <p:txBody>
          <a:bodyPr wrap="square" rtlCol="0">
            <a:spAutoFit/>
          </a:bodyPr>
          <a:lstStyle/>
          <a:p>
            <a:r>
              <a:rPr lang="en-US" sz="1400" dirty="0">
                <a:solidFill>
                  <a:schemeClr val="accent6"/>
                </a:solidFill>
              </a:rPr>
              <a:t>Slowdown</a:t>
            </a:r>
            <a:endParaRPr lang="fr-BE" sz="1400" dirty="0">
              <a:solidFill>
                <a:schemeClr val="accent6"/>
              </a:solidFill>
            </a:endParaRPr>
          </a:p>
        </p:txBody>
      </p:sp>
      <p:sp>
        <p:nvSpPr>
          <p:cNvPr id="49" name="TextBox 48">
            <a:extLst>
              <a:ext uri="{FF2B5EF4-FFF2-40B4-BE49-F238E27FC236}">
                <a16:creationId xmlns:a16="http://schemas.microsoft.com/office/drawing/2014/main" id="{646D58C3-8EC7-4F58-A89B-534783C34475}"/>
              </a:ext>
            </a:extLst>
          </p:cNvPr>
          <p:cNvSpPr txBox="1"/>
          <p:nvPr/>
        </p:nvSpPr>
        <p:spPr>
          <a:xfrm>
            <a:off x="1625567" y="3939054"/>
            <a:ext cx="310063" cy="2086725"/>
          </a:xfrm>
          <a:prstGeom prst="rect">
            <a:avLst/>
          </a:prstGeom>
          <a:noFill/>
        </p:spPr>
        <p:txBody>
          <a:bodyPr wrap="square" rtlCol="0">
            <a:spAutoFit/>
          </a:bodyPr>
          <a:lstStyle/>
          <a:p>
            <a:r>
              <a:rPr lang="en-US" sz="720" b="1" dirty="0">
                <a:solidFill>
                  <a:srgbClr val="000000"/>
                </a:solidFill>
              </a:rPr>
              <a:t>8</a:t>
            </a:r>
          </a:p>
          <a:p>
            <a:r>
              <a:rPr lang="en-US" sz="720" b="1" dirty="0">
                <a:solidFill>
                  <a:srgbClr val="000000"/>
                </a:solidFill>
              </a:rPr>
              <a:t>7</a:t>
            </a:r>
          </a:p>
          <a:p>
            <a:r>
              <a:rPr lang="en-US" sz="720" b="1" dirty="0">
                <a:solidFill>
                  <a:srgbClr val="000000"/>
                </a:solidFill>
              </a:rPr>
              <a:t>6</a:t>
            </a:r>
          </a:p>
          <a:p>
            <a:r>
              <a:rPr lang="en-US" sz="720" b="1" dirty="0">
                <a:solidFill>
                  <a:srgbClr val="000000"/>
                </a:solidFill>
              </a:rPr>
              <a:t>5</a:t>
            </a:r>
          </a:p>
          <a:p>
            <a:r>
              <a:rPr lang="en-US" sz="720" b="1" dirty="0">
                <a:solidFill>
                  <a:srgbClr val="000000"/>
                </a:solidFill>
              </a:rPr>
              <a:t>4</a:t>
            </a:r>
          </a:p>
          <a:p>
            <a:r>
              <a:rPr lang="en-US" sz="720" b="1" dirty="0">
                <a:solidFill>
                  <a:srgbClr val="000000"/>
                </a:solidFill>
              </a:rPr>
              <a:t>3</a:t>
            </a:r>
          </a:p>
          <a:p>
            <a:r>
              <a:rPr lang="en-US" sz="720" b="1" dirty="0">
                <a:solidFill>
                  <a:srgbClr val="000000"/>
                </a:solidFill>
              </a:rPr>
              <a:t>2</a:t>
            </a:r>
          </a:p>
          <a:p>
            <a:r>
              <a:rPr lang="en-US" sz="720" b="1" dirty="0">
                <a:solidFill>
                  <a:srgbClr val="000000"/>
                </a:solidFill>
              </a:rPr>
              <a:t>1</a:t>
            </a:r>
          </a:p>
          <a:p>
            <a:r>
              <a:rPr lang="en-US" sz="720" b="1" dirty="0">
                <a:solidFill>
                  <a:srgbClr val="000000"/>
                </a:solidFill>
              </a:rPr>
              <a:t>0</a:t>
            </a:r>
          </a:p>
          <a:p>
            <a:r>
              <a:rPr lang="en-US" sz="720" b="1" dirty="0">
                <a:solidFill>
                  <a:srgbClr val="000000"/>
                </a:solidFill>
              </a:rPr>
              <a:t>-1</a:t>
            </a:r>
          </a:p>
          <a:p>
            <a:r>
              <a:rPr lang="en-US" sz="720" b="1" dirty="0">
                <a:solidFill>
                  <a:srgbClr val="000000"/>
                </a:solidFill>
              </a:rPr>
              <a:t>-2</a:t>
            </a:r>
          </a:p>
          <a:p>
            <a:r>
              <a:rPr lang="en-US" sz="720" b="1" dirty="0">
                <a:solidFill>
                  <a:srgbClr val="000000"/>
                </a:solidFill>
              </a:rPr>
              <a:t>-3</a:t>
            </a:r>
          </a:p>
          <a:p>
            <a:r>
              <a:rPr lang="en-US" sz="720" b="1" dirty="0">
                <a:solidFill>
                  <a:srgbClr val="000000"/>
                </a:solidFill>
              </a:rPr>
              <a:t>-4</a:t>
            </a:r>
          </a:p>
          <a:p>
            <a:r>
              <a:rPr lang="en-US" sz="720" b="1" dirty="0">
                <a:solidFill>
                  <a:srgbClr val="000000"/>
                </a:solidFill>
              </a:rPr>
              <a:t>-5</a:t>
            </a:r>
          </a:p>
          <a:p>
            <a:r>
              <a:rPr lang="en-US" sz="720" b="1" dirty="0">
                <a:solidFill>
                  <a:srgbClr val="000000"/>
                </a:solidFill>
              </a:rPr>
              <a:t>-6</a:t>
            </a:r>
          </a:p>
          <a:p>
            <a:r>
              <a:rPr lang="en-US" sz="720" b="1" dirty="0">
                <a:solidFill>
                  <a:srgbClr val="000000"/>
                </a:solidFill>
              </a:rPr>
              <a:t>-7</a:t>
            </a:r>
          </a:p>
          <a:p>
            <a:r>
              <a:rPr lang="en-US" sz="720" b="1" dirty="0">
                <a:solidFill>
                  <a:srgbClr val="000000"/>
                </a:solidFill>
              </a:rPr>
              <a:t>-8</a:t>
            </a:r>
          </a:p>
          <a:p>
            <a:endParaRPr lang="fr-BE" sz="720" dirty="0"/>
          </a:p>
        </p:txBody>
      </p:sp>
      <p:sp>
        <p:nvSpPr>
          <p:cNvPr id="56" name="TextBox 55">
            <a:extLst>
              <a:ext uri="{FF2B5EF4-FFF2-40B4-BE49-F238E27FC236}">
                <a16:creationId xmlns:a16="http://schemas.microsoft.com/office/drawing/2014/main" id="{D84909AD-30F4-4845-820F-7555296A52DB}"/>
              </a:ext>
            </a:extLst>
          </p:cNvPr>
          <p:cNvSpPr txBox="1"/>
          <p:nvPr/>
        </p:nvSpPr>
        <p:spPr>
          <a:xfrm>
            <a:off x="3705892" y="5035370"/>
            <a:ext cx="1036522" cy="307777"/>
          </a:xfrm>
          <a:prstGeom prst="rect">
            <a:avLst/>
          </a:prstGeom>
          <a:noFill/>
        </p:spPr>
        <p:txBody>
          <a:bodyPr wrap="square" rtlCol="0">
            <a:spAutoFit/>
          </a:bodyPr>
          <a:lstStyle/>
          <a:p>
            <a:r>
              <a:rPr lang="en-US" sz="1400" dirty="0">
                <a:solidFill>
                  <a:srgbClr val="00B050"/>
                </a:solidFill>
              </a:rPr>
              <a:t>Alert</a:t>
            </a:r>
            <a:endParaRPr lang="fr-BE" sz="1400" dirty="0">
              <a:solidFill>
                <a:srgbClr val="00B050"/>
              </a:solidFill>
            </a:endParaRPr>
          </a:p>
        </p:txBody>
      </p:sp>
      <p:sp>
        <p:nvSpPr>
          <p:cNvPr id="57" name="TextBox 56">
            <a:extLst>
              <a:ext uri="{FF2B5EF4-FFF2-40B4-BE49-F238E27FC236}">
                <a16:creationId xmlns:a16="http://schemas.microsoft.com/office/drawing/2014/main" id="{0F999FB0-3F70-4020-8A76-5E4697AF10A4}"/>
              </a:ext>
            </a:extLst>
          </p:cNvPr>
          <p:cNvSpPr txBox="1"/>
          <p:nvPr/>
        </p:nvSpPr>
        <p:spPr>
          <a:xfrm>
            <a:off x="3705892" y="5225787"/>
            <a:ext cx="1086200" cy="307777"/>
          </a:xfrm>
          <a:prstGeom prst="rect">
            <a:avLst/>
          </a:prstGeom>
          <a:noFill/>
        </p:spPr>
        <p:txBody>
          <a:bodyPr wrap="square" rtlCol="0">
            <a:spAutoFit/>
          </a:bodyPr>
          <a:lstStyle/>
          <a:p>
            <a:r>
              <a:rPr lang="en-US" sz="1400" dirty="0">
                <a:solidFill>
                  <a:schemeClr val="accent5"/>
                </a:solidFill>
              </a:rPr>
              <a:t>Intervention</a:t>
            </a:r>
            <a:endParaRPr lang="fr-BE" sz="1400" dirty="0">
              <a:solidFill>
                <a:schemeClr val="accent5"/>
              </a:solidFill>
            </a:endParaRPr>
          </a:p>
        </p:txBody>
      </p:sp>
      <p:sp>
        <p:nvSpPr>
          <p:cNvPr id="58" name="TextBox 57">
            <a:extLst>
              <a:ext uri="{FF2B5EF4-FFF2-40B4-BE49-F238E27FC236}">
                <a16:creationId xmlns:a16="http://schemas.microsoft.com/office/drawing/2014/main" id="{70FB5086-F9B0-4614-A66B-338FE386D689}"/>
              </a:ext>
            </a:extLst>
          </p:cNvPr>
          <p:cNvSpPr txBox="1"/>
          <p:nvPr/>
        </p:nvSpPr>
        <p:spPr>
          <a:xfrm>
            <a:off x="3705892" y="5493109"/>
            <a:ext cx="1036522" cy="307777"/>
          </a:xfrm>
          <a:prstGeom prst="rect">
            <a:avLst/>
          </a:prstGeom>
          <a:noFill/>
        </p:spPr>
        <p:txBody>
          <a:bodyPr wrap="square" rtlCol="0">
            <a:spAutoFit/>
          </a:bodyPr>
          <a:lstStyle/>
          <a:p>
            <a:r>
              <a:rPr lang="en-US" sz="1400" dirty="0">
                <a:solidFill>
                  <a:schemeClr val="accent6"/>
                </a:solidFill>
              </a:rPr>
              <a:t>Slowdown</a:t>
            </a:r>
            <a:endParaRPr lang="fr-BE" sz="1400" dirty="0">
              <a:solidFill>
                <a:schemeClr val="accent6"/>
              </a:solidFill>
            </a:endParaRPr>
          </a:p>
        </p:txBody>
      </p:sp>
      <p:graphicFrame>
        <p:nvGraphicFramePr>
          <p:cNvPr id="59" name="Table 58">
            <a:extLst>
              <a:ext uri="{FF2B5EF4-FFF2-40B4-BE49-F238E27FC236}">
                <a16:creationId xmlns:a16="http://schemas.microsoft.com/office/drawing/2014/main" id="{DD04F66A-92F9-4E62-8130-68A6C80DBED4}"/>
              </a:ext>
            </a:extLst>
          </p:cNvPr>
          <p:cNvGraphicFramePr>
            <a:graphicFrameLocks noGrp="1"/>
          </p:cNvGraphicFramePr>
          <p:nvPr>
            <p:extLst>
              <p:ext uri="{D42A27DB-BD31-4B8C-83A1-F6EECF244321}">
                <p14:modId xmlns:p14="http://schemas.microsoft.com/office/powerpoint/2010/main" val="809062343"/>
              </p:ext>
            </p:extLst>
          </p:nvPr>
        </p:nvGraphicFramePr>
        <p:xfrm>
          <a:off x="5687736" y="3994216"/>
          <a:ext cx="2969703" cy="1840210"/>
        </p:xfrm>
        <a:graphic>
          <a:graphicData uri="http://schemas.openxmlformats.org/drawingml/2006/table">
            <a:tbl>
              <a:tblPr firstRow="1" bandRow="1">
                <a:tableStyleId>{69012ECD-51FC-41F1-AA8D-1B2483CD663E}</a:tableStyleId>
              </a:tblPr>
              <a:tblGrid>
                <a:gridCol w="1385862">
                  <a:extLst>
                    <a:ext uri="{9D8B030D-6E8A-4147-A177-3AD203B41FA5}">
                      <a16:colId xmlns:a16="http://schemas.microsoft.com/office/drawing/2014/main" val="957142349"/>
                    </a:ext>
                  </a:extLst>
                </a:gridCol>
                <a:gridCol w="1583841">
                  <a:extLst>
                    <a:ext uri="{9D8B030D-6E8A-4147-A177-3AD203B41FA5}">
                      <a16:colId xmlns:a16="http://schemas.microsoft.com/office/drawing/2014/main" val="3559347170"/>
                    </a:ext>
                  </a:extLst>
                </a:gridCol>
              </a:tblGrid>
              <a:tr h="368042">
                <a:tc>
                  <a:txBody>
                    <a:bodyPr/>
                    <a:lstStyle/>
                    <a:p>
                      <a:r>
                        <a:rPr lang="en-US" dirty="0"/>
                        <a:t>Type</a:t>
                      </a:r>
                      <a:endParaRPr lang="fr-BE" dirty="0"/>
                    </a:p>
                  </a:txBody>
                  <a:tcPr/>
                </a:tc>
                <a:tc>
                  <a:txBody>
                    <a:bodyPr/>
                    <a:lstStyle/>
                    <a:p>
                      <a:r>
                        <a:rPr lang="en-US" dirty="0"/>
                        <a:t>Values</a:t>
                      </a:r>
                      <a:endParaRPr lang="fr-BE" dirty="0"/>
                    </a:p>
                  </a:txBody>
                  <a:tcPr/>
                </a:tc>
                <a:extLst>
                  <a:ext uri="{0D108BD9-81ED-4DB2-BD59-A6C34878D82A}">
                    <a16:rowId xmlns:a16="http://schemas.microsoft.com/office/drawing/2014/main" val="2505092730"/>
                  </a:ext>
                </a:extLst>
              </a:tr>
              <a:tr h="368042">
                <a:tc>
                  <a:txBody>
                    <a:bodyPr/>
                    <a:lstStyle/>
                    <a:p>
                      <a:r>
                        <a:rPr lang="en-US" dirty="0"/>
                        <a:t>Nominal</a:t>
                      </a:r>
                      <a:endParaRPr lang="fr-BE" dirty="0"/>
                    </a:p>
                  </a:txBody>
                  <a:tcPr/>
                </a:tc>
                <a:tc>
                  <a:txBody>
                    <a:bodyPr/>
                    <a:lstStyle/>
                    <a:p>
                      <a:r>
                        <a:rPr lang="en-US" dirty="0"/>
                        <a:t>]-2,2[</a:t>
                      </a:r>
                      <a:endParaRPr lang="fr-BE" dirty="0">
                        <a:solidFill>
                          <a:srgbClr val="000000"/>
                        </a:solidFill>
                      </a:endParaRPr>
                    </a:p>
                  </a:txBody>
                  <a:tcPr/>
                </a:tc>
                <a:extLst>
                  <a:ext uri="{0D108BD9-81ED-4DB2-BD59-A6C34878D82A}">
                    <a16:rowId xmlns:a16="http://schemas.microsoft.com/office/drawing/2014/main" val="2951440589"/>
                  </a:ext>
                </a:extLst>
              </a:tr>
              <a:tr h="368042">
                <a:tc>
                  <a:txBody>
                    <a:bodyPr/>
                    <a:lstStyle/>
                    <a:p>
                      <a:r>
                        <a:rPr lang="en-US" dirty="0"/>
                        <a:t>Alert</a:t>
                      </a:r>
                      <a:endParaRPr lang="fr-BE" dirty="0">
                        <a:solidFill>
                          <a:srgbClr val="00B050"/>
                        </a:solidFill>
                      </a:endParaRPr>
                    </a:p>
                  </a:txBody>
                  <a:tcPr/>
                </a:tc>
                <a:tc>
                  <a:txBody>
                    <a:bodyPr/>
                    <a:lstStyle/>
                    <a:p>
                      <a:r>
                        <a:rPr lang="en-US" dirty="0"/>
                        <a:t>]-3,-2] U [2,3[</a:t>
                      </a:r>
                      <a:endParaRPr lang="fr-BE" dirty="0">
                        <a:solidFill>
                          <a:srgbClr val="000000"/>
                        </a:solidFill>
                      </a:endParaRPr>
                    </a:p>
                  </a:txBody>
                  <a:tcPr/>
                </a:tc>
                <a:extLst>
                  <a:ext uri="{0D108BD9-81ED-4DB2-BD59-A6C34878D82A}">
                    <a16:rowId xmlns:a16="http://schemas.microsoft.com/office/drawing/2014/main" val="1559667740"/>
                  </a:ext>
                </a:extLst>
              </a:tr>
              <a:tr h="368042">
                <a:tc>
                  <a:txBody>
                    <a:bodyPr/>
                    <a:lstStyle/>
                    <a:p>
                      <a:r>
                        <a:rPr lang="en-US" dirty="0"/>
                        <a:t>Intervention</a:t>
                      </a:r>
                      <a:endParaRPr lang="fr-BE" dirty="0">
                        <a:solidFill>
                          <a:schemeClr val="accent5"/>
                        </a:solidFill>
                      </a:endParaRP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]-5,-3] U [3,5[</a:t>
                      </a:r>
                      <a:endParaRPr lang="fr-BE" dirty="0">
                        <a:solidFill>
                          <a:srgbClr val="000000"/>
                        </a:solidFill>
                      </a:endParaRPr>
                    </a:p>
                  </a:txBody>
                  <a:tcPr/>
                </a:tc>
                <a:extLst>
                  <a:ext uri="{0D108BD9-81ED-4DB2-BD59-A6C34878D82A}">
                    <a16:rowId xmlns:a16="http://schemas.microsoft.com/office/drawing/2014/main" val="2067858249"/>
                  </a:ext>
                </a:extLst>
              </a:tr>
              <a:tr h="368042">
                <a:tc>
                  <a:txBody>
                    <a:bodyPr/>
                    <a:lstStyle/>
                    <a:p>
                      <a:r>
                        <a:rPr lang="en-US" sz="1800" dirty="0"/>
                        <a:t>Slowdown</a:t>
                      </a:r>
                      <a:endParaRPr lang="fr-BE"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]ꝏ,-5] U [5,ꝏ[</a:t>
                      </a:r>
                      <a:endParaRPr lang="fr-BE" dirty="0">
                        <a:solidFill>
                          <a:srgbClr val="000000"/>
                        </a:solidFill>
                      </a:endParaRPr>
                    </a:p>
                  </a:txBody>
                  <a:tcPr/>
                </a:tc>
                <a:extLst>
                  <a:ext uri="{0D108BD9-81ED-4DB2-BD59-A6C34878D82A}">
                    <a16:rowId xmlns:a16="http://schemas.microsoft.com/office/drawing/2014/main" val="3729262150"/>
                  </a:ext>
                </a:extLst>
              </a:tr>
            </a:tbl>
          </a:graphicData>
        </a:graphic>
      </p:graphicFrame>
      <p:pic>
        <p:nvPicPr>
          <p:cNvPr id="36" name="Picture 35">
            <a:extLst>
              <a:ext uri="{FF2B5EF4-FFF2-40B4-BE49-F238E27FC236}">
                <a16:creationId xmlns:a16="http://schemas.microsoft.com/office/drawing/2014/main" id="{3525FCBB-2CD7-40A5-9AED-3C894D6758A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11201" y="5097877"/>
            <a:ext cx="351095" cy="351095"/>
          </a:xfrm>
          <a:prstGeom prst="rect">
            <a:avLst/>
          </a:prstGeom>
        </p:spPr>
      </p:pic>
      <p:pic>
        <p:nvPicPr>
          <p:cNvPr id="37" name="Picture 36">
            <a:extLst>
              <a:ext uri="{FF2B5EF4-FFF2-40B4-BE49-F238E27FC236}">
                <a16:creationId xmlns:a16="http://schemas.microsoft.com/office/drawing/2014/main" id="{3ECFF783-805A-493B-80DD-8F4DA4DD699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04278" y="4747286"/>
            <a:ext cx="364941" cy="347487"/>
          </a:xfrm>
          <a:prstGeom prst="rect">
            <a:avLst/>
          </a:prstGeom>
        </p:spPr>
      </p:pic>
      <p:pic>
        <p:nvPicPr>
          <p:cNvPr id="38" name="Picture 37">
            <a:extLst>
              <a:ext uri="{FF2B5EF4-FFF2-40B4-BE49-F238E27FC236}">
                <a16:creationId xmlns:a16="http://schemas.microsoft.com/office/drawing/2014/main" id="{DA543541-04B8-48E0-9E38-BD6455D6496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84710" y="5490481"/>
            <a:ext cx="604076" cy="318655"/>
          </a:xfrm>
          <a:prstGeom prst="rect">
            <a:avLst/>
          </a:prstGeom>
        </p:spPr>
      </p:pic>
      <p:sp>
        <p:nvSpPr>
          <p:cNvPr id="41" name="TextBox 3">
            <a:extLst>
              <a:ext uri="{FF2B5EF4-FFF2-40B4-BE49-F238E27FC236}">
                <a16:creationId xmlns:a16="http://schemas.microsoft.com/office/drawing/2014/main" id="{9E5C36DE-C1EA-4107-85E4-9376D0F4EC67}"/>
              </a:ext>
            </a:extLst>
          </p:cNvPr>
          <p:cNvSpPr txBox="1"/>
          <p:nvPr/>
        </p:nvSpPr>
        <p:spPr>
          <a:xfrm>
            <a:off x="364221" y="1482401"/>
            <a:ext cx="8564120" cy="369332"/>
          </a:xfrm>
          <a:prstGeom prst="rect">
            <a:avLst/>
          </a:prstGeom>
          <a:noFill/>
        </p:spPr>
        <p:txBody>
          <a:bodyPr wrap="square" rtlCol="0">
            <a:spAutoFit/>
          </a:bodyPr>
          <a:lstStyle/>
          <a:p>
            <a:r>
              <a:rPr lang="en-GB" dirty="0">
                <a:solidFill>
                  <a:srgbClr val="000000"/>
                </a:solidFill>
              </a:rPr>
              <a:t>Each measurement point is a of track deviation value calculated at every 20cm.</a:t>
            </a:r>
            <a:endParaRPr lang="fr-BE" dirty="0"/>
          </a:p>
        </p:txBody>
      </p:sp>
      <p:sp>
        <p:nvSpPr>
          <p:cNvPr id="42" name="TextBox 4">
            <a:extLst>
              <a:ext uri="{FF2B5EF4-FFF2-40B4-BE49-F238E27FC236}">
                <a16:creationId xmlns:a16="http://schemas.microsoft.com/office/drawing/2014/main" id="{8891D89D-B494-48B6-9E53-221408FBD236}"/>
              </a:ext>
            </a:extLst>
          </p:cNvPr>
          <p:cNvSpPr txBox="1"/>
          <p:nvPr/>
        </p:nvSpPr>
        <p:spPr>
          <a:xfrm>
            <a:off x="364220" y="2039802"/>
            <a:ext cx="8476569" cy="369332"/>
          </a:xfrm>
          <a:prstGeom prst="rect">
            <a:avLst/>
          </a:prstGeom>
          <a:noFill/>
        </p:spPr>
        <p:txBody>
          <a:bodyPr wrap="square" rtlCol="0">
            <a:spAutoFit/>
          </a:bodyPr>
          <a:lstStyle/>
          <a:p>
            <a:r>
              <a:rPr lang="en-US" dirty="0">
                <a:solidFill>
                  <a:srgbClr val="000000"/>
                </a:solidFill>
              </a:rPr>
              <a:t>The </a:t>
            </a:r>
            <a:r>
              <a:rPr lang="en-GB" dirty="0">
                <a:solidFill>
                  <a:srgbClr val="000000"/>
                </a:solidFill>
              </a:rPr>
              <a:t>degradation points </a:t>
            </a:r>
            <a:r>
              <a:rPr lang="en-US" dirty="0">
                <a:solidFill>
                  <a:srgbClr val="000000"/>
                </a:solidFill>
              </a:rPr>
              <a:t>are local maximums or minimums that are above a certain value.</a:t>
            </a:r>
            <a:endParaRPr lang="fr-BE" dirty="0"/>
          </a:p>
        </p:txBody>
      </p:sp>
      <p:sp>
        <p:nvSpPr>
          <p:cNvPr id="43" name="TextBox 5">
            <a:extLst>
              <a:ext uri="{FF2B5EF4-FFF2-40B4-BE49-F238E27FC236}">
                <a16:creationId xmlns:a16="http://schemas.microsoft.com/office/drawing/2014/main" id="{4E1B7103-6530-44E3-BB9E-E282D0A3310C}"/>
              </a:ext>
            </a:extLst>
          </p:cNvPr>
          <p:cNvSpPr txBox="1"/>
          <p:nvPr/>
        </p:nvSpPr>
        <p:spPr>
          <a:xfrm>
            <a:off x="358775" y="2600982"/>
            <a:ext cx="8333975" cy="369332"/>
          </a:xfrm>
          <a:prstGeom prst="rect">
            <a:avLst/>
          </a:prstGeom>
          <a:noFill/>
        </p:spPr>
        <p:txBody>
          <a:bodyPr wrap="square" rtlCol="0">
            <a:spAutoFit/>
          </a:bodyPr>
          <a:lstStyle/>
          <a:p>
            <a:r>
              <a:rPr lang="en-US" dirty="0">
                <a:solidFill>
                  <a:srgbClr val="000000"/>
                </a:solidFill>
              </a:rPr>
              <a:t>These points can be:           </a:t>
            </a:r>
            <a:r>
              <a:rPr lang="en-US" dirty="0">
                <a:solidFill>
                  <a:srgbClr val="00B050"/>
                </a:solidFill>
              </a:rPr>
              <a:t>alert          </a:t>
            </a:r>
            <a:r>
              <a:rPr lang="en-US" dirty="0">
                <a:solidFill>
                  <a:schemeClr val="accent5"/>
                </a:solidFill>
              </a:rPr>
              <a:t>intervention          </a:t>
            </a:r>
            <a:r>
              <a:rPr lang="en-US" dirty="0">
                <a:solidFill>
                  <a:schemeClr val="accent6"/>
                </a:solidFill>
              </a:rPr>
              <a:t>slowdown</a:t>
            </a:r>
            <a:r>
              <a:rPr lang="en-US" dirty="0"/>
              <a:t> </a:t>
            </a:r>
            <a:r>
              <a:rPr lang="en-US" dirty="0">
                <a:solidFill>
                  <a:schemeClr val="accent5"/>
                </a:solidFill>
              </a:rPr>
              <a:t>	</a:t>
            </a:r>
            <a:endParaRPr lang="fr-BE" dirty="0"/>
          </a:p>
        </p:txBody>
      </p:sp>
      <p:pic>
        <p:nvPicPr>
          <p:cNvPr id="44" name="Picture 13">
            <a:extLst>
              <a:ext uri="{FF2B5EF4-FFF2-40B4-BE49-F238E27FC236}">
                <a16:creationId xmlns:a16="http://schemas.microsoft.com/office/drawing/2014/main" id="{9079BD30-1263-4AA0-94E3-3F938B9E7D3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80793" y="2525107"/>
            <a:ext cx="367675" cy="367675"/>
          </a:xfrm>
          <a:prstGeom prst="rect">
            <a:avLst/>
          </a:prstGeom>
        </p:spPr>
      </p:pic>
      <p:pic>
        <p:nvPicPr>
          <p:cNvPr id="45" name="Picture 15">
            <a:extLst>
              <a:ext uri="{FF2B5EF4-FFF2-40B4-BE49-F238E27FC236}">
                <a16:creationId xmlns:a16="http://schemas.microsoft.com/office/drawing/2014/main" id="{CC634BFE-39E5-4E6B-9A2C-B36CCFCC4CD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484627" y="2535538"/>
            <a:ext cx="382174" cy="363896"/>
          </a:xfrm>
          <a:prstGeom prst="rect">
            <a:avLst/>
          </a:prstGeom>
        </p:spPr>
      </p:pic>
      <p:pic>
        <p:nvPicPr>
          <p:cNvPr id="46" name="Picture 18">
            <a:extLst>
              <a:ext uri="{FF2B5EF4-FFF2-40B4-BE49-F238E27FC236}">
                <a16:creationId xmlns:a16="http://schemas.microsoft.com/office/drawing/2014/main" id="{F02A8B9A-D5BC-44E7-AF90-E35893C5F3F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996725" y="2542245"/>
            <a:ext cx="632602" cy="333703"/>
          </a:xfrm>
          <a:prstGeom prst="rect">
            <a:avLst/>
          </a:prstGeom>
        </p:spPr>
      </p:pic>
      <p:sp>
        <p:nvSpPr>
          <p:cNvPr id="3" name="Forme libre : forme 2">
            <a:extLst>
              <a:ext uri="{FF2B5EF4-FFF2-40B4-BE49-F238E27FC236}">
                <a16:creationId xmlns:a16="http://schemas.microsoft.com/office/drawing/2014/main" id="{9F318B45-C581-4B3B-98AD-AEFFB3AFF031}"/>
              </a:ext>
            </a:extLst>
          </p:cNvPr>
          <p:cNvSpPr/>
          <p:nvPr/>
        </p:nvSpPr>
        <p:spPr>
          <a:xfrm>
            <a:off x="1892174" y="4264411"/>
            <a:ext cx="1687471" cy="1021039"/>
          </a:xfrm>
          <a:custGeom>
            <a:avLst/>
            <a:gdLst>
              <a:gd name="connsiteX0" fmla="*/ 0 w 1714518"/>
              <a:gd name="connsiteY0" fmla="*/ 651621 h 1021039"/>
              <a:gd name="connsiteX1" fmla="*/ 244444 w 1714518"/>
              <a:gd name="connsiteY1" fmla="*/ 208001 h 1021039"/>
              <a:gd name="connsiteX2" fmla="*/ 497941 w 1714518"/>
              <a:gd name="connsiteY2" fmla="*/ 506765 h 1021039"/>
              <a:gd name="connsiteX3" fmla="*/ 823866 w 1714518"/>
              <a:gd name="connsiteY3" fmla="*/ 8825 h 1021039"/>
              <a:gd name="connsiteX4" fmla="*/ 1167897 w 1714518"/>
              <a:gd name="connsiteY4" fmla="*/ 1013759 h 1021039"/>
              <a:gd name="connsiteX5" fmla="*/ 1502876 w 1714518"/>
              <a:gd name="connsiteY5" fmla="*/ 479605 h 1021039"/>
              <a:gd name="connsiteX6" fmla="*/ 1692998 w 1714518"/>
              <a:gd name="connsiteY6" fmla="*/ 823637 h 1021039"/>
              <a:gd name="connsiteX7" fmla="*/ 1702052 w 1714518"/>
              <a:gd name="connsiteY7" fmla="*/ 823637 h 1021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4518" h="1021039">
                <a:moveTo>
                  <a:pt x="0" y="651621"/>
                </a:moveTo>
                <a:cubicBezTo>
                  <a:pt x="80727" y="441882"/>
                  <a:pt x="161454" y="232144"/>
                  <a:pt x="244444" y="208001"/>
                </a:cubicBezTo>
                <a:cubicBezTo>
                  <a:pt x="327434" y="183858"/>
                  <a:pt x="401371" y="539961"/>
                  <a:pt x="497941" y="506765"/>
                </a:cubicBezTo>
                <a:cubicBezTo>
                  <a:pt x="594511" y="473569"/>
                  <a:pt x="712207" y="-75674"/>
                  <a:pt x="823866" y="8825"/>
                </a:cubicBezTo>
                <a:cubicBezTo>
                  <a:pt x="935525" y="93324"/>
                  <a:pt x="1054729" y="935296"/>
                  <a:pt x="1167897" y="1013759"/>
                </a:cubicBezTo>
                <a:cubicBezTo>
                  <a:pt x="1281065" y="1092222"/>
                  <a:pt x="1415359" y="511292"/>
                  <a:pt x="1502876" y="479605"/>
                </a:cubicBezTo>
                <a:cubicBezTo>
                  <a:pt x="1590393" y="447918"/>
                  <a:pt x="1659802" y="766298"/>
                  <a:pt x="1692998" y="823637"/>
                </a:cubicBezTo>
                <a:cubicBezTo>
                  <a:pt x="1726194" y="880976"/>
                  <a:pt x="1714123" y="852306"/>
                  <a:pt x="1702052" y="82363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1657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childTnLst>
                                </p:cTn>
                              </p:par>
                              <p:par>
                                <p:cTn id="18" presetID="10" presetClass="entr" presetSubtype="0" fill="hold" nodeType="with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500"/>
                                        <p:tgtEl>
                                          <p:spTgt spid="45"/>
                                        </p:tgtEl>
                                      </p:cBhvr>
                                    </p:animEffect>
                                  </p:childTnLst>
                                </p:cTn>
                              </p:par>
                              <p:par>
                                <p:cTn id="21" presetID="10"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500"/>
                                        <p:tgtEl>
                                          <p:spTgt spid="44"/>
                                        </p:tgtEl>
                                      </p:cBhvr>
                                    </p:animEffect>
                                  </p:childTnLst>
                                </p:cTn>
                              </p:par>
                              <p:par>
                                <p:cTn id="24" presetID="10" presetClass="entr" presetSubtype="0" fill="hold"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500"/>
                                        <p:tgtEl>
                                          <p:spTgt spid="4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par>
                                <p:cTn id="38" presetID="10" presetClass="entr" presetSubtype="0"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par>
                                <p:cTn id="41" presetID="10"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par>
                                <p:cTn id="47" presetID="10"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par>
                                <p:cTn id="50" presetID="10" presetClass="entr" presetSubtype="0"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500"/>
                                        <p:tgtEl>
                                          <p:spTgt spid="2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500"/>
                                        <p:tgtEl>
                                          <p:spTgt spid="2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fade">
                                      <p:cBhvr>
                                        <p:cTn id="85" dur="500"/>
                                        <p:tgtEl>
                                          <p:spTgt spid="30"/>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fade">
                                      <p:cBhvr>
                                        <p:cTn id="88" dur="500"/>
                                        <p:tgtEl>
                                          <p:spTgt spid="49"/>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56"/>
                                        </p:tgtEl>
                                        <p:attrNameLst>
                                          <p:attrName>style.visibility</p:attrName>
                                        </p:attrNameLst>
                                      </p:cBhvr>
                                      <p:to>
                                        <p:strVal val="visible"/>
                                      </p:to>
                                    </p:set>
                                    <p:animEffect transition="in" filter="fade">
                                      <p:cBhvr>
                                        <p:cTn id="91" dur="500"/>
                                        <p:tgtEl>
                                          <p:spTgt spid="56"/>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fade">
                                      <p:cBhvr>
                                        <p:cTn id="94" dur="500"/>
                                        <p:tgtEl>
                                          <p:spTgt spid="57"/>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58"/>
                                        </p:tgtEl>
                                        <p:attrNameLst>
                                          <p:attrName>style.visibility</p:attrName>
                                        </p:attrNameLst>
                                      </p:cBhvr>
                                      <p:to>
                                        <p:strVal val="visible"/>
                                      </p:to>
                                    </p:set>
                                    <p:animEffect transition="in" filter="fade">
                                      <p:cBhvr>
                                        <p:cTn id="97" dur="500"/>
                                        <p:tgtEl>
                                          <p:spTgt spid="58"/>
                                        </p:tgtEl>
                                      </p:cBhvr>
                                    </p:animEffect>
                                  </p:childTnLst>
                                </p:cTn>
                              </p:par>
                              <p:par>
                                <p:cTn id="98" presetID="10" presetClass="entr" presetSubtype="0" fill="hold" nodeType="withEffect">
                                  <p:stCondLst>
                                    <p:cond delay="0"/>
                                  </p:stCondLst>
                                  <p:childTnLst>
                                    <p:set>
                                      <p:cBhvr>
                                        <p:cTn id="99" dur="1" fill="hold">
                                          <p:stCondLst>
                                            <p:cond delay="0"/>
                                          </p:stCondLst>
                                        </p:cTn>
                                        <p:tgtEl>
                                          <p:spTgt spid="59"/>
                                        </p:tgtEl>
                                        <p:attrNameLst>
                                          <p:attrName>style.visibility</p:attrName>
                                        </p:attrNameLst>
                                      </p:cBhvr>
                                      <p:to>
                                        <p:strVal val="visible"/>
                                      </p:to>
                                    </p:set>
                                    <p:animEffect transition="in" filter="fade">
                                      <p:cBhvr>
                                        <p:cTn id="100" dur="500"/>
                                        <p:tgtEl>
                                          <p:spTgt spid="59"/>
                                        </p:tgtEl>
                                      </p:cBhvr>
                                    </p:animEffect>
                                  </p:childTnLst>
                                </p:cTn>
                              </p:par>
                              <p:par>
                                <p:cTn id="101" presetID="10" presetClass="entr" presetSubtype="0" fill="hold" nodeType="with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fade">
                                      <p:cBhvr>
                                        <p:cTn id="103" dur="500"/>
                                        <p:tgtEl>
                                          <p:spTgt spid="36"/>
                                        </p:tgtEl>
                                      </p:cBhvr>
                                    </p:animEffect>
                                  </p:childTnLst>
                                </p:cTn>
                              </p:par>
                              <p:par>
                                <p:cTn id="104" presetID="10" presetClass="entr" presetSubtype="0" fill="hold" nodeType="withEffect">
                                  <p:stCondLst>
                                    <p:cond delay="0"/>
                                  </p:stCondLst>
                                  <p:childTnLst>
                                    <p:set>
                                      <p:cBhvr>
                                        <p:cTn id="105" dur="1" fill="hold">
                                          <p:stCondLst>
                                            <p:cond delay="0"/>
                                          </p:stCondLst>
                                        </p:cTn>
                                        <p:tgtEl>
                                          <p:spTgt spid="37"/>
                                        </p:tgtEl>
                                        <p:attrNameLst>
                                          <p:attrName>style.visibility</p:attrName>
                                        </p:attrNameLst>
                                      </p:cBhvr>
                                      <p:to>
                                        <p:strVal val="visible"/>
                                      </p:to>
                                    </p:set>
                                    <p:animEffect transition="in" filter="fade">
                                      <p:cBhvr>
                                        <p:cTn id="106" dur="500"/>
                                        <p:tgtEl>
                                          <p:spTgt spid="37"/>
                                        </p:tgtEl>
                                      </p:cBhvr>
                                    </p:animEffect>
                                  </p:childTnLst>
                                </p:cTn>
                              </p:par>
                              <p:par>
                                <p:cTn id="107" presetID="10" presetClass="entr" presetSubtype="0" fill="hold" nodeType="withEffect">
                                  <p:stCondLst>
                                    <p:cond delay="0"/>
                                  </p:stCondLst>
                                  <p:childTnLst>
                                    <p:set>
                                      <p:cBhvr>
                                        <p:cTn id="108" dur="1" fill="hold">
                                          <p:stCondLst>
                                            <p:cond delay="0"/>
                                          </p:stCondLst>
                                        </p:cTn>
                                        <p:tgtEl>
                                          <p:spTgt spid="38"/>
                                        </p:tgtEl>
                                        <p:attrNameLst>
                                          <p:attrName>style.visibility</p:attrName>
                                        </p:attrNameLst>
                                      </p:cBhvr>
                                      <p:to>
                                        <p:strVal val="visible"/>
                                      </p:to>
                                    </p:set>
                                    <p:animEffect transition="in" filter="fade">
                                      <p:cBhvr>
                                        <p:cTn id="109" dur="500"/>
                                        <p:tgtEl>
                                          <p:spTgt spid="38"/>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3"/>
                                        </p:tgtEl>
                                        <p:attrNameLst>
                                          <p:attrName>style.visibility</p:attrName>
                                        </p:attrNameLst>
                                      </p:cBhvr>
                                      <p:to>
                                        <p:strVal val="visible"/>
                                      </p:to>
                                    </p:set>
                                    <p:animEffect transition="in" filter="fade">
                                      <p:cBhvr>
                                        <p:cTn id="1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9" grpId="0" animBg="1"/>
      <p:bldP spid="20" grpId="0" animBg="1"/>
      <p:bldP spid="21" grpId="0" animBg="1"/>
      <p:bldP spid="22" grpId="0" animBg="1"/>
      <p:bldP spid="24" grpId="0" animBg="1"/>
      <p:bldP spid="25" grpId="0" animBg="1"/>
      <p:bldP spid="26" grpId="0" animBg="1"/>
      <p:bldP spid="27" grpId="0"/>
      <p:bldP spid="28" grpId="0"/>
      <p:bldP spid="29" grpId="0"/>
      <p:bldP spid="30" grpId="0"/>
      <p:bldP spid="49" grpId="0"/>
      <p:bldP spid="56" grpId="0"/>
      <p:bldP spid="57" grpId="0"/>
      <p:bldP spid="58" grpId="0"/>
      <p:bldP spid="41" grpId="0"/>
      <p:bldP spid="42" grpId="0"/>
      <p:bldP spid="43" grpId="0"/>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29AD5-8246-428E-BF98-8847B50DBF14}"/>
              </a:ext>
            </a:extLst>
          </p:cNvPr>
          <p:cNvSpPr>
            <a:spLocks noGrp="1"/>
          </p:cNvSpPr>
          <p:nvPr>
            <p:ph type="title"/>
          </p:nvPr>
        </p:nvSpPr>
        <p:spPr/>
        <p:txBody>
          <a:bodyPr/>
          <a:lstStyle/>
          <a:p>
            <a:r>
              <a:rPr lang="en-GB" dirty="0"/>
              <a:t>Specification (2/2)</a:t>
            </a:r>
            <a:endParaRPr lang="fr-BE" dirty="0"/>
          </a:p>
        </p:txBody>
      </p:sp>
      <p:sp>
        <p:nvSpPr>
          <p:cNvPr id="4" name="Date Placeholder 3">
            <a:extLst>
              <a:ext uri="{FF2B5EF4-FFF2-40B4-BE49-F238E27FC236}">
                <a16:creationId xmlns:a16="http://schemas.microsoft.com/office/drawing/2014/main" id="{3436B701-7EDD-4743-AC38-8EB8FCFBD8AC}"/>
              </a:ext>
            </a:extLst>
          </p:cNvPr>
          <p:cNvSpPr>
            <a:spLocks noGrp="1"/>
          </p:cNvSpPr>
          <p:nvPr>
            <p:ph type="dt" sz="half" idx="10"/>
          </p:nvPr>
        </p:nvSpPr>
        <p:spPr/>
        <p:txBody>
          <a:bodyPr/>
          <a:lstStyle/>
          <a:p>
            <a:fld id="{50AE4309-66EE-43FB-AF26-6603E53713AE}" type="datetime1">
              <a:rPr lang="en-US" smtClean="0"/>
              <a:pPr/>
              <a:t>8/9/2018</a:t>
            </a:fld>
            <a:endParaRPr lang="en-US"/>
          </a:p>
        </p:txBody>
      </p:sp>
      <p:sp>
        <p:nvSpPr>
          <p:cNvPr id="5" name="Footer Placeholder 4">
            <a:extLst>
              <a:ext uri="{FF2B5EF4-FFF2-40B4-BE49-F238E27FC236}">
                <a16:creationId xmlns:a16="http://schemas.microsoft.com/office/drawing/2014/main" id="{E315BFF2-E958-4F6D-9C45-86B8455EFD01}"/>
              </a:ext>
            </a:extLst>
          </p:cNvPr>
          <p:cNvSpPr>
            <a:spLocks noGrp="1"/>
          </p:cNvSpPr>
          <p:nvPr>
            <p:ph type="ftr" sz="quarter" idx="11"/>
          </p:nvPr>
        </p:nvSpPr>
        <p:spPr/>
        <p:txBody>
          <a:bodyPr/>
          <a:lstStyle/>
          <a:p>
            <a:r>
              <a:rPr lang="en-US"/>
              <a:t>Company Presentation CONFIDENTIAL</a:t>
            </a:r>
          </a:p>
        </p:txBody>
      </p:sp>
      <p:sp>
        <p:nvSpPr>
          <p:cNvPr id="6" name="Slide Number Placeholder 5">
            <a:extLst>
              <a:ext uri="{FF2B5EF4-FFF2-40B4-BE49-F238E27FC236}">
                <a16:creationId xmlns:a16="http://schemas.microsoft.com/office/drawing/2014/main" id="{4B85504E-951C-4B87-B793-8C94B0883747}"/>
              </a:ext>
            </a:extLst>
          </p:cNvPr>
          <p:cNvSpPr>
            <a:spLocks noGrp="1"/>
          </p:cNvSpPr>
          <p:nvPr>
            <p:ph type="sldNum" sz="quarter" idx="12"/>
          </p:nvPr>
        </p:nvSpPr>
        <p:spPr>
          <a:xfrm>
            <a:off x="6794741" y="6492876"/>
            <a:ext cx="2133600" cy="365125"/>
          </a:xfrm>
        </p:spPr>
        <p:txBody>
          <a:bodyPr/>
          <a:lstStyle/>
          <a:p>
            <a:fld id="{EC24A279-71FB-4E4F-B9B9-045EEB141032}" type="slidenum">
              <a:rPr lang="en-US" smtClean="0"/>
              <a:pPr/>
              <a:t>6</a:t>
            </a:fld>
            <a:endParaRPr lang="en-US"/>
          </a:p>
        </p:txBody>
      </p:sp>
      <p:sp>
        <p:nvSpPr>
          <p:cNvPr id="8" name="TextBox 7">
            <a:extLst>
              <a:ext uri="{FF2B5EF4-FFF2-40B4-BE49-F238E27FC236}">
                <a16:creationId xmlns:a16="http://schemas.microsoft.com/office/drawing/2014/main" id="{4DCB0F42-97EA-4F67-ACBB-450B54B3DAB0}"/>
              </a:ext>
            </a:extLst>
          </p:cNvPr>
          <p:cNvSpPr txBox="1"/>
          <p:nvPr/>
        </p:nvSpPr>
        <p:spPr>
          <a:xfrm>
            <a:off x="358775" y="1924965"/>
            <a:ext cx="5916190" cy="369332"/>
          </a:xfrm>
          <a:prstGeom prst="rect">
            <a:avLst/>
          </a:prstGeom>
          <a:noFill/>
        </p:spPr>
        <p:txBody>
          <a:bodyPr wrap="square" rtlCol="0">
            <a:spAutoFit/>
          </a:bodyPr>
          <a:lstStyle/>
          <a:p>
            <a:r>
              <a:rPr lang="en-GB" dirty="0">
                <a:solidFill>
                  <a:srgbClr val="000000"/>
                </a:solidFill>
              </a:rPr>
              <a:t>Source data was introduced artificially</a:t>
            </a:r>
            <a:endParaRPr lang="fr-BE" dirty="0">
              <a:solidFill>
                <a:srgbClr val="000000"/>
              </a:solidFill>
            </a:endParaRPr>
          </a:p>
        </p:txBody>
      </p:sp>
      <p:pic>
        <p:nvPicPr>
          <p:cNvPr id="9" name="Picture 8">
            <a:extLst>
              <a:ext uri="{FF2B5EF4-FFF2-40B4-BE49-F238E27FC236}">
                <a16:creationId xmlns:a16="http://schemas.microsoft.com/office/drawing/2014/main" id="{808104E2-43F7-444E-AC0F-88B986DA48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434" y="3082863"/>
            <a:ext cx="7233412" cy="1413636"/>
          </a:xfrm>
          <a:prstGeom prst="rect">
            <a:avLst/>
          </a:prstGeom>
        </p:spPr>
      </p:pic>
      <p:sp>
        <p:nvSpPr>
          <p:cNvPr id="11" name="Rectangle 10">
            <a:extLst>
              <a:ext uri="{FF2B5EF4-FFF2-40B4-BE49-F238E27FC236}">
                <a16:creationId xmlns:a16="http://schemas.microsoft.com/office/drawing/2014/main" id="{3BF267D7-1CF9-4CF6-8B63-51D7B9354EA2}"/>
              </a:ext>
            </a:extLst>
          </p:cNvPr>
          <p:cNvSpPr/>
          <p:nvPr/>
        </p:nvSpPr>
        <p:spPr>
          <a:xfrm>
            <a:off x="1942165" y="3082863"/>
            <a:ext cx="5897460" cy="172065"/>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Connecteur droit avec flèche 22">
            <a:extLst>
              <a:ext uri="{FF2B5EF4-FFF2-40B4-BE49-F238E27FC236}">
                <a16:creationId xmlns:a16="http://schemas.microsoft.com/office/drawing/2014/main" id="{06017BCA-849C-49CE-9AF7-200A3C73550A}"/>
              </a:ext>
            </a:extLst>
          </p:cNvPr>
          <p:cNvCxnSpPr/>
          <p:nvPr/>
        </p:nvCxnSpPr>
        <p:spPr>
          <a:xfrm flipH="1">
            <a:off x="5935324" y="2617365"/>
            <a:ext cx="117446" cy="465498"/>
          </a:xfrm>
          <a:prstGeom prst="straightConnector1">
            <a:avLst/>
          </a:prstGeom>
          <a:ln w="127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1" name="ZoneTexte 30">
            <a:extLst>
              <a:ext uri="{FF2B5EF4-FFF2-40B4-BE49-F238E27FC236}">
                <a16:creationId xmlns:a16="http://schemas.microsoft.com/office/drawing/2014/main" id="{B5089E5B-9E13-44F7-AA43-AA189E3D1D7A}"/>
              </a:ext>
            </a:extLst>
          </p:cNvPr>
          <p:cNvSpPr txBox="1"/>
          <p:nvPr/>
        </p:nvSpPr>
        <p:spPr>
          <a:xfrm>
            <a:off x="5390040" y="2248033"/>
            <a:ext cx="2444515" cy="369332"/>
          </a:xfrm>
          <a:prstGeom prst="rect">
            <a:avLst/>
          </a:prstGeom>
          <a:noFill/>
        </p:spPr>
        <p:txBody>
          <a:bodyPr wrap="none" rtlCol="0">
            <a:spAutoFit/>
          </a:bodyPr>
          <a:lstStyle/>
          <a:p>
            <a:r>
              <a:rPr lang="en-US" dirty="0"/>
              <a:t>Measured distance (cm)</a:t>
            </a:r>
          </a:p>
        </p:txBody>
      </p:sp>
      <p:sp>
        <p:nvSpPr>
          <p:cNvPr id="32" name="Rectangle 31">
            <a:extLst>
              <a:ext uri="{FF2B5EF4-FFF2-40B4-BE49-F238E27FC236}">
                <a16:creationId xmlns:a16="http://schemas.microsoft.com/office/drawing/2014/main" id="{FF363128-1335-4A0A-87BB-B2BAD74D7817}"/>
              </a:ext>
            </a:extLst>
          </p:cNvPr>
          <p:cNvSpPr/>
          <p:nvPr/>
        </p:nvSpPr>
        <p:spPr>
          <a:xfrm>
            <a:off x="1942166" y="3254928"/>
            <a:ext cx="5897460" cy="1115736"/>
          </a:xfrm>
          <a:prstGeom prst="rect">
            <a:avLst/>
          </a:prstGeom>
          <a:noFill/>
          <a:ln>
            <a:solidFill>
              <a:srgbClr val="A2C6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cteur droit avec flèche 40">
            <a:extLst>
              <a:ext uri="{FF2B5EF4-FFF2-40B4-BE49-F238E27FC236}">
                <a16:creationId xmlns:a16="http://schemas.microsoft.com/office/drawing/2014/main" id="{E6825091-2359-491B-A0CC-2C8424A67497}"/>
              </a:ext>
            </a:extLst>
          </p:cNvPr>
          <p:cNvCxnSpPr>
            <a:cxnSpLocks/>
          </p:cNvCxnSpPr>
          <p:nvPr/>
        </p:nvCxnSpPr>
        <p:spPr>
          <a:xfrm flipH="1" flipV="1">
            <a:off x="5264205" y="4370664"/>
            <a:ext cx="184558" cy="436228"/>
          </a:xfrm>
          <a:prstGeom prst="straightConnector1">
            <a:avLst/>
          </a:prstGeom>
          <a:ln w="12700" cap="flat" cmpd="sng" algn="ctr">
            <a:solidFill>
              <a:srgbClr val="A2C61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4" name="ZoneTexte 43">
            <a:extLst>
              <a:ext uri="{FF2B5EF4-FFF2-40B4-BE49-F238E27FC236}">
                <a16:creationId xmlns:a16="http://schemas.microsoft.com/office/drawing/2014/main" id="{7BD371D8-F5D6-4D35-807B-0185BF3F0FB4}"/>
              </a:ext>
            </a:extLst>
          </p:cNvPr>
          <p:cNvSpPr txBox="1"/>
          <p:nvPr/>
        </p:nvSpPr>
        <p:spPr>
          <a:xfrm>
            <a:off x="5242038" y="4752069"/>
            <a:ext cx="1724896" cy="369332"/>
          </a:xfrm>
          <a:prstGeom prst="rect">
            <a:avLst/>
          </a:prstGeom>
          <a:noFill/>
        </p:spPr>
        <p:txBody>
          <a:bodyPr wrap="none" rtlCol="0">
            <a:spAutoFit/>
          </a:bodyPr>
          <a:lstStyle/>
          <a:p>
            <a:r>
              <a:rPr lang="fr-BE" dirty="0">
                <a:solidFill>
                  <a:srgbClr val="9DD422"/>
                </a:solidFill>
              </a:rPr>
              <a:t>D</a:t>
            </a:r>
            <a:r>
              <a:rPr lang="en-US" dirty="0" err="1">
                <a:solidFill>
                  <a:srgbClr val="9DD422"/>
                </a:solidFill>
              </a:rPr>
              <a:t>eviation</a:t>
            </a:r>
            <a:r>
              <a:rPr lang="en-US" dirty="0">
                <a:solidFill>
                  <a:srgbClr val="9DD422"/>
                </a:solidFill>
              </a:rPr>
              <a:t> values</a:t>
            </a:r>
          </a:p>
        </p:txBody>
      </p:sp>
    </p:spTree>
    <p:extLst>
      <p:ext uri="{BB962C8B-B14F-4D97-AF65-F5344CB8AC3E}">
        <p14:creationId xmlns:p14="http://schemas.microsoft.com/office/powerpoint/2010/main" val="164074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251FC-A3FA-48E4-9ADA-18B35B20CCF8}"/>
              </a:ext>
            </a:extLst>
          </p:cNvPr>
          <p:cNvSpPr>
            <a:spLocks noGrp="1"/>
          </p:cNvSpPr>
          <p:nvPr>
            <p:ph type="title"/>
          </p:nvPr>
        </p:nvSpPr>
        <p:spPr/>
        <p:txBody>
          <a:bodyPr/>
          <a:lstStyle/>
          <a:p>
            <a:r>
              <a:rPr lang="en-US" dirty="0"/>
              <a:t>Model</a:t>
            </a:r>
            <a:endParaRPr lang="fr-BE" dirty="0"/>
          </a:p>
        </p:txBody>
      </p:sp>
      <p:sp>
        <p:nvSpPr>
          <p:cNvPr id="4" name="Date Placeholder 3">
            <a:extLst>
              <a:ext uri="{FF2B5EF4-FFF2-40B4-BE49-F238E27FC236}">
                <a16:creationId xmlns:a16="http://schemas.microsoft.com/office/drawing/2014/main" id="{4331F6EB-B9DC-4A0A-9A50-C4CE86EA9422}"/>
              </a:ext>
            </a:extLst>
          </p:cNvPr>
          <p:cNvSpPr>
            <a:spLocks noGrp="1"/>
          </p:cNvSpPr>
          <p:nvPr>
            <p:ph type="dt" sz="half" idx="10"/>
          </p:nvPr>
        </p:nvSpPr>
        <p:spPr/>
        <p:txBody>
          <a:bodyPr/>
          <a:lstStyle/>
          <a:p>
            <a:fld id="{50AE4309-66EE-43FB-AF26-6603E53713AE}" type="datetime1">
              <a:rPr lang="en-US" smtClean="0"/>
              <a:pPr/>
              <a:t>8/9/2018</a:t>
            </a:fld>
            <a:endParaRPr lang="en-US"/>
          </a:p>
        </p:txBody>
      </p:sp>
      <p:sp>
        <p:nvSpPr>
          <p:cNvPr id="5" name="Footer Placeholder 4">
            <a:extLst>
              <a:ext uri="{FF2B5EF4-FFF2-40B4-BE49-F238E27FC236}">
                <a16:creationId xmlns:a16="http://schemas.microsoft.com/office/drawing/2014/main" id="{A6DF3796-6481-43F7-9D5D-919C24D0C3ED}"/>
              </a:ext>
            </a:extLst>
          </p:cNvPr>
          <p:cNvSpPr>
            <a:spLocks noGrp="1"/>
          </p:cNvSpPr>
          <p:nvPr>
            <p:ph type="ftr" sz="quarter" idx="11"/>
          </p:nvPr>
        </p:nvSpPr>
        <p:spPr/>
        <p:txBody>
          <a:bodyPr/>
          <a:lstStyle/>
          <a:p>
            <a:r>
              <a:rPr lang="en-US"/>
              <a:t>Company Presentation CONFIDENTIAL</a:t>
            </a:r>
          </a:p>
        </p:txBody>
      </p:sp>
      <p:sp>
        <p:nvSpPr>
          <p:cNvPr id="6" name="Slide Number Placeholder 5">
            <a:extLst>
              <a:ext uri="{FF2B5EF4-FFF2-40B4-BE49-F238E27FC236}">
                <a16:creationId xmlns:a16="http://schemas.microsoft.com/office/drawing/2014/main" id="{9DFC7C1C-B9B4-4F1D-B5F9-0DB5FE92C698}"/>
              </a:ext>
            </a:extLst>
          </p:cNvPr>
          <p:cNvSpPr>
            <a:spLocks noGrp="1"/>
          </p:cNvSpPr>
          <p:nvPr>
            <p:ph type="sldNum" sz="quarter" idx="12"/>
          </p:nvPr>
        </p:nvSpPr>
        <p:spPr/>
        <p:txBody>
          <a:bodyPr/>
          <a:lstStyle/>
          <a:p>
            <a:fld id="{EC24A279-71FB-4E4F-B9B9-045EEB141032}" type="slidenum">
              <a:rPr lang="en-US" smtClean="0"/>
              <a:pPr/>
              <a:t>7</a:t>
            </a:fld>
            <a:endParaRPr lang="en-US"/>
          </a:p>
        </p:txBody>
      </p:sp>
      <p:pic>
        <p:nvPicPr>
          <p:cNvPr id="16" name="Picture 15">
            <a:extLst>
              <a:ext uri="{FF2B5EF4-FFF2-40B4-BE49-F238E27FC236}">
                <a16:creationId xmlns:a16="http://schemas.microsoft.com/office/drawing/2014/main" id="{AB6E0318-8458-4F78-A865-1EC4A0868F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501" y="3927304"/>
            <a:ext cx="8105775" cy="2181225"/>
          </a:xfrm>
          <a:prstGeom prst="rect">
            <a:avLst/>
          </a:prstGeom>
        </p:spPr>
      </p:pic>
      <p:sp>
        <p:nvSpPr>
          <p:cNvPr id="13" name="TextBox 12">
            <a:extLst>
              <a:ext uri="{FF2B5EF4-FFF2-40B4-BE49-F238E27FC236}">
                <a16:creationId xmlns:a16="http://schemas.microsoft.com/office/drawing/2014/main" id="{8F482498-8263-427B-A1D0-FE678CD28900}"/>
              </a:ext>
            </a:extLst>
          </p:cNvPr>
          <p:cNvSpPr txBox="1"/>
          <p:nvPr/>
        </p:nvSpPr>
        <p:spPr>
          <a:xfrm>
            <a:off x="358776" y="1305548"/>
            <a:ext cx="8482013" cy="2031325"/>
          </a:xfrm>
          <a:prstGeom prst="rect">
            <a:avLst/>
          </a:prstGeom>
          <a:noFill/>
        </p:spPr>
        <p:txBody>
          <a:bodyPr wrap="square" rtlCol="0">
            <a:spAutoFit/>
          </a:bodyPr>
          <a:lstStyle/>
          <a:p>
            <a:r>
              <a:rPr lang="en-US" b="1" i="1" dirty="0">
                <a:solidFill>
                  <a:schemeClr val="accent2"/>
                </a:solidFill>
              </a:rPr>
              <a:t>Tracks</a:t>
            </a:r>
            <a:r>
              <a:rPr lang="en-US" b="1" i="1" dirty="0">
                <a:solidFill>
                  <a:srgbClr val="000000"/>
                </a:solidFill>
              </a:rPr>
              <a:t> </a:t>
            </a:r>
            <a:r>
              <a:rPr lang="en-US" dirty="0">
                <a:solidFill>
                  <a:srgbClr val="000000"/>
                </a:solidFill>
              </a:rPr>
              <a:t>are composed of </a:t>
            </a:r>
            <a:r>
              <a:rPr lang="en-US" b="1" i="1" dirty="0">
                <a:solidFill>
                  <a:schemeClr val="accent2"/>
                </a:solidFill>
              </a:rPr>
              <a:t>Rails</a:t>
            </a:r>
            <a:r>
              <a:rPr lang="en-US" i="1" dirty="0">
                <a:solidFill>
                  <a:srgbClr val="000000"/>
                </a:solidFill>
              </a:rPr>
              <a:t>.</a:t>
            </a:r>
          </a:p>
          <a:p>
            <a:endParaRPr lang="en-US" i="1" dirty="0">
              <a:solidFill>
                <a:srgbClr val="000000"/>
              </a:solidFill>
            </a:endParaRPr>
          </a:p>
          <a:p>
            <a:r>
              <a:rPr lang="en-US" b="1" i="1" dirty="0">
                <a:solidFill>
                  <a:schemeClr val="accent2"/>
                </a:solidFill>
              </a:rPr>
              <a:t>Rails</a:t>
            </a:r>
            <a:r>
              <a:rPr lang="en-US" dirty="0">
                <a:solidFill>
                  <a:srgbClr val="000000"/>
                </a:solidFill>
              </a:rPr>
              <a:t> have </a:t>
            </a:r>
            <a:r>
              <a:rPr lang="en-US" b="1" i="1" dirty="0">
                <a:solidFill>
                  <a:schemeClr val="accent2"/>
                </a:solidFill>
              </a:rPr>
              <a:t>Measurements</a:t>
            </a:r>
            <a:r>
              <a:rPr lang="en-US" dirty="0">
                <a:solidFill>
                  <a:srgbClr val="000000"/>
                </a:solidFill>
              </a:rPr>
              <a:t> with a </a:t>
            </a:r>
            <a:r>
              <a:rPr lang="en-US" i="1" dirty="0">
                <a:solidFill>
                  <a:schemeClr val="accent2"/>
                </a:solidFill>
              </a:rPr>
              <a:t>deviation value </a:t>
            </a:r>
            <a:r>
              <a:rPr lang="en-US" dirty="0">
                <a:solidFill>
                  <a:srgbClr val="000000"/>
                </a:solidFill>
              </a:rPr>
              <a:t>at each </a:t>
            </a:r>
            <a:r>
              <a:rPr lang="en-US" i="1" dirty="0">
                <a:solidFill>
                  <a:schemeClr val="accent2"/>
                </a:solidFill>
              </a:rPr>
              <a:t>position</a:t>
            </a:r>
            <a:r>
              <a:rPr lang="en-US" dirty="0">
                <a:solidFill>
                  <a:srgbClr val="000000"/>
                </a:solidFill>
              </a:rPr>
              <a:t>.</a:t>
            </a:r>
          </a:p>
          <a:p>
            <a:endParaRPr lang="en-US" dirty="0">
              <a:solidFill>
                <a:srgbClr val="000000"/>
              </a:solidFill>
            </a:endParaRPr>
          </a:p>
          <a:p>
            <a:r>
              <a:rPr lang="en-US" dirty="0">
                <a:solidFill>
                  <a:srgbClr val="000000"/>
                </a:solidFill>
              </a:rPr>
              <a:t>Some </a:t>
            </a:r>
            <a:r>
              <a:rPr lang="en-US" b="1" i="1" dirty="0">
                <a:solidFill>
                  <a:schemeClr val="accent2"/>
                </a:solidFill>
              </a:rPr>
              <a:t>Measurements</a:t>
            </a:r>
            <a:r>
              <a:rPr lang="en-US" dirty="0">
                <a:solidFill>
                  <a:srgbClr val="000000"/>
                </a:solidFill>
              </a:rPr>
              <a:t> are </a:t>
            </a:r>
            <a:r>
              <a:rPr lang="en-US" b="1" i="1" dirty="0">
                <a:solidFill>
                  <a:schemeClr val="accent2"/>
                </a:solidFill>
              </a:rPr>
              <a:t>Degradation</a:t>
            </a:r>
            <a:r>
              <a:rPr lang="en-US" i="1" dirty="0">
                <a:solidFill>
                  <a:schemeClr val="accent2"/>
                </a:solidFill>
              </a:rPr>
              <a:t> </a:t>
            </a:r>
            <a:r>
              <a:rPr lang="en-US" b="1" i="1" dirty="0">
                <a:solidFill>
                  <a:schemeClr val="accent2"/>
                </a:solidFill>
              </a:rPr>
              <a:t>points</a:t>
            </a:r>
            <a:r>
              <a:rPr lang="en-US" dirty="0">
                <a:solidFill>
                  <a:srgbClr val="000000"/>
                </a:solidFill>
              </a:rPr>
              <a:t>, which can be </a:t>
            </a:r>
            <a:r>
              <a:rPr lang="en-US" b="1" i="1" dirty="0">
                <a:solidFill>
                  <a:schemeClr val="accent2"/>
                </a:solidFill>
              </a:rPr>
              <a:t>Nominal</a:t>
            </a:r>
            <a:r>
              <a:rPr lang="en-US" dirty="0">
                <a:solidFill>
                  <a:srgbClr val="000000"/>
                </a:solidFill>
              </a:rPr>
              <a:t>, </a:t>
            </a:r>
            <a:r>
              <a:rPr lang="en-US" b="1" i="1" dirty="0">
                <a:solidFill>
                  <a:schemeClr val="accent2"/>
                </a:solidFill>
              </a:rPr>
              <a:t>Alert</a:t>
            </a:r>
            <a:r>
              <a:rPr lang="en-US" dirty="0">
                <a:solidFill>
                  <a:srgbClr val="000000"/>
                </a:solidFill>
              </a:rPr>
              <a:t>, </a:t>
            </a:r>
            <a:r>
              <a:rPr lang="en-US" b="1" i="1" dirty="0">
                <a:solidFill>
                  <a:schemeClr val="accent2"/>
                </a:solidFill>
              </a:rPr>
              <a:t>Intervention</a:t>
            </a:r>
            <a:r>
              <a:rPr lang="en-US" dirty="0">
                <a:solidFill>
                  <a:srgbClr val="000000"/>
                </a:solidFill>
              </a:rPr>
              <a:t>, or </a:t>
            </a:r>
            <a:r>
              <a:rPr lang="en-US" b="1" i="1" dirty="0">
                <a:solidFill>
                  <a:schemeClr val="accent2"/>
                </a:solidFill>
              </a:rPr>
              <a:t>Slowdown</a:t>
            </a:r>
            <a:r>
              <a:rPr lang="en-US" dirty="0">
                <a:solidFill>
                  <a:srgbClr val="000000"/>
                </a:solidFill>
              </a:rPr>
              <a:t>.</a:t>
            </a:r>
            <a:endParaRPr lang="fr-BE" dirty="0">
              <a:solidFill>
                <a:srgbClr val="000000"/>
              </a:solidFill>
            </a:endParaRPr>
          </a:p>
          <a:p>
            <a:endParaRPr lang="fr-BE" dirty="0"/>
          </a:p>
        </p:txBody>
      </p:sp>
      <p:pic>
        <p:nvPicPr>
          <p:cNvPr id="10" name="Picture 9">
            <a:extLst>
              <a:ext uri="{FF2B5EF4-FFF2-40B4-BE49-F238E27FC236}">
                <a16:creationId xmlns:a16="http://schemas.microsoft.com/office/drawing/2014/main" id="{891A7768-7F72-467D-A413-92660DA550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5087" y="49215"/>
            <a:ext cx="2799654" cy="887695"/>
          </a:xfrm>
          <a:prstGeom prst="rect">
            <a:avLst/>
          </a:prstGeom>
        </p:spPr>
      </p:pic>
      <p:sp>
        <p:nvSpPr>
          <p:cNvPr id="3" name="Rectangle 2">
            <a:extLst>
              <a:ext uri="{FF2B5EF4-FFF2-40B4-BE49-F238E27FC236}">
                <a16:creationId xmlns:a16="http://schemas.microsoft.com/office/drawing/2014/main" id="{622F8E94-AB9C-4FEB-B996-865196526A8E}"/>
              </a:ext>
            </a:extLst>
          </p:cNvPr>
          <p:cNvSpPr/>
          <p:nvPr/>
        </p:nvSpPr>
        <p:spPr>
          <a:xfrm>
            <a:off x="363159" y="3832983"/>
            <a:ext cx="4383012" cy="10438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19F8722-3ACC-42FD-88ED-9E646D521347}"/>
              </a:ext>
            </a:extLst>
          </p:cNvPr>
          <p:cNvSpPr/>
          <p:nvPr/>
        </p:nvSpPr>
        <p:spPr>
          <a:xfrm>
            <a:off x="2849732" y="3927304"/>
            <a:ext cx="5255581" cy="8577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6EEFF30-3348-4E3B-8CA6-3C6EAFBB220A}"/>
              </a:ext>
            </a:extLst>
          </p:cNvPr>
          <p:cNvSpPr/>
          <p:nvPr/>
        </p:nvSpPr>
        <p:spPr>
          <a:xfrm>
            <a:off x="2354827" y="4876801"/>
            <a:ext cx="6442791" cy="13997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3546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Effect transition="in" filter="fade">
                                      <p:cBhvr>
                                        <p:cTn id="15" dur="500"/>
                                        <p:tgtEl>
                                          <p:spTgt spid="13">
                                            <p:txEl>
                                              <p:pRg st="2" end="2"/>
                                            </p:txEl>
                                          </p:spTgt>
                                        </p:tgtEl>
                                      </p:cBhvr>
                                    </p:animEffect>
                                  </p:childTnLst>
                                </p:cTn>
                              </p:par>
                              <p:par>
                                <p:cTn id="16" presetID="10" presetClass="exit" presetSubtype="0" fill="hold" grpId="1" nodeType="withEffect">
                                  <p:stCondLst>
                                    <p:cond delay="0"/>
                                  </p:stCondLst>
                                  <p:childTnLst>
                                    <p:animEffect transition="out" filter="fade">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xEl>
                                              <p:pRg st="4" end="4"/>
                                            </p:txEl>
                                          </p:spTgt>
                                        </p:tgtEl>
                                        <p:attrNameLst>
                                          <p:attrName>style.visibility</p:attrName>
                                        </p:attrNameLst>
                                      </p:cBhvr>
                                      <p:to>
                                        <p:strVal val="visible"/>
                                      </p:to>
                                    </p:set>
                                    <p:animEffect transition="in" filter="fade">
                                      <p:cBhvr>
                                        <p:cTn id="26" dur="500"/>
                                        <p:tgtEl>
                                          <p:spTgt spid="13">
                                            <p:txEl>
                                              <p:pRg st="4" end="4"/>
                                            </p:txEl>
                                          </p:spTgt>
                                        </p:tgtEl>
                                      </p:cBhvr>
                                    </p:animEffect>
                                  </p:childTnLst>
                                </p:cTn>
                              </p:par>
                              <p:par>
                                <p:cTn id="27" presetID="10" presetClass="exit" presetSubtype="0" fill="hold" grpId="1" nodeType="withEffect">
                                  <p:stCondLst>
                                    <p:cond delay="0"/>
                                  </p:stCondLst>
                                  <p:childTnLst>
                                    <p:animEffect transition="out" filter="fade">
                                      <p:cBhvr>
                                        <p:cTn id="28" dur="500"/>
                                        <p:tgtEl>
                                          <p:spTgt spid="7"/>
                                        </p:tgtEl>
                                      </p:cBhvr>
                                    </p:animEffect>
                                    <p:set>
                                      <p:cBhvr>
                                        <p:cTn id="29" dur="1" fill="hold">
                                          <p:stCondLst>
                                            <p:cond delay="499"/>
                                          </p:stCondLst>
                                        </p:cTn>
                                        <p:tgtEl>
                                          <p:spTgt spid="7"/>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7" grpId="0" animBg="1"/>
      <p:bldP spid="7" grpId="1"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8D125AA-618A-444D-BD34-9DA6DA25EED5}"/>
              </a:ext>
            </a:extLst>
          </p:cNvPr>
          <p:cNvSpPr/>
          <p:nvPr/>
        </p:nvSpPr>
        <p:spPr>
          <a:xfrm>
            <a:off x="339929" y="3645219"/>
            <a:ext cx="8500859" cy="22569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 name="Title 1">
            <a:extLst>
              <a:ext uri="{FF2B5EF4-FFF2-40B4-BE49-F238E27FC236}">
                <a16:creationId xmlns:a16="http://schemas.microsoft.com/office/drawing/2014/main" id="{CE56762E-92FF-4E3D-BA86-AD26FB24917B}"/>
              </a:ext>
            </a:extLst>
          </p:cNvPr>
          <p:cNvSpPr>
            <a:spLocks noGrp="1"/>
          </p:cNvSpPr>
          <p:nvPr>
            <p:ph type="title"/>
          </p:nvPr>
        </p:nvSpPr>
        <p:spPr/>
        <p:txBody>
          <a:bodyPr/>
          <a:lstStyle/>
          <a:p>
            <a:r>
              <a:rPr lang="en-US" dirty="0"/>
              <a:t>Rules 1/2</a:t>
            </a:r>
            <a:br>
              <a:rPr lang="en-US" dirty="0"/>
            </a:br>
            <a:r>
              <a:rPr lang="en-US" dirty="0"/>
              <a:t>Degradation points rule</a:t>
            </a:r>
            <a:endParaRPr lang="fr-BE" dirty="0"/>
          </a:p>
        </p:txBody>
      </p:sp>
      <p:sp>
        <p:nvSpPr>
          <p:cNvPr id="4" name="Date Placeholder 3">
            <a:extLst>
              <a:ext uri="{FF2B5EF4-FFF2-40B4-BE49-F238E27FC236}">
                <a16:creationId xmlns:a16="http://schemas.microsoft.com/office/drawing/2014/main" id="{A18026DB-741E-4A36-A631-0BC5C1B08302}"/>
              </a:ext>
            </a:extLst>
          </p:cNvPr>
          <p:cNvSpPr>
            <a:spLocks noGrp="1"/>
          </p:cNvSpPr>
          <p:nvPr>
            <p:ph type="dt" sz="half" idx="10"/>
          </p:nvPr>
        </p:nvSpPr>
        <p:spPr/>
        <p:txBody>
          <a:bodyPr/>
          <a:lstStyle/>
          <a:p>
            <a:fld id="{50AE4309-66EE-43FB-AF26-6603E53713AE}" type="datetime1">
              <a:rPr lang="en-US" smtClean="0"/>
              <a:pPr/>
              <a:t>8/9/2018</a:t>
            </a:fld>
            <a:endParaRPr lang="en-US"/>
          </a:p>
        </p:txBody>
      </p:sp>
      <p:sp>
        <p:nvSpPr>
          <p:cNvPr id="5" name="Footer Placeholder 4">
            <a:extLst>
              <a:ext uri="{FF2B5EF4-FFF2-40B4-BE49-F238E27FC236}">
                <a16:creationId xmlns:a16="http://schemas.microsoft.com/office/drawing/2014/main" id="{FCE48D56-22A4-4535-976D-A45C1C8FA313}"/>
              </a:ext>
            </a:extLst>
          </p:cNvPr>
          <p:cNvSpPr>
            <a:spLocks noGrp="1"/>
          </p:cNvSpPr>
          <p:nvPr>
            <p:ph type="ftr" sz="quarter" idx="11"/>
          </p:nvPr>
        </p:nvSpPr>
        <p:spPr/>
        <p:txBody>
          <a:bodyPr/>
          <a:lstStyle/>
          <a:p>
            <a:r>
              <a:rPr lang="en-US"/>
              <a:t>Company Presentation CONFIDENTIAL</a:t>
            </a:r>
          </a:p>
        </p:txBody>
      </p:sp>
      <p:sp>
        <p:nvSpPr>
          <p:cNvPr id="6" name="Slide Number Placeholder 5">
            <a:extLst>
              <a:ext uri="{FF2B5EF4-FFF2-40B4-BE49-F238E27FC236}">
                <a16:creationId xmlns:a16="http://schemas.microsoft.com/office/drawing/2014/main" id="{08B565FC-8656-4CB7-B707-5540409073E4}"/>
              </a:ext>
            </a:extLst>
          </p:cNvPr>
          <p:cNvSpPr>
            <a:spLocks noGrp="1"/>
          </p:cNvSpPr>
          <p:nvPr>
            <p:ph type="sldNum" sz="quarter" idx="12"/>
          </p:nvPr>
        </p:nvSpPr>
        <p:spPr>
          <a:xfrm>
            <a:off x="6794741" y="6492876"/>
            <a:ext cx="2133600" cy="365125"/>
          </a:xfrm>
        </p:spPr>
        <p:txBody>
          <a:bodyPr/>
          <a:lstStyle/>
          <a:p>
            <a:fld id="{EC24A279-71FB-4E4F-B9B9-045EEB141032}" type="slidenum">
              <a:rPr lang="en-US" smtClean="0"/>
              <a:pPr/>
              <a:t>8</a:t>
            </a:fld>
            <a:endParaRPr lang="en-US"/>
          </a:p>
        </p:txBody>
      </p:sp>
      <p:pic>
        <p:nvPicPr>
          <p:cNvPr id="8" name="Picture 7">
            <a:extLst>
              <a:ext uri="{FF2B5EF4-FFF2-40B4-BE49-F238E27FC236}">
                <a16:creationId xmlns:a16="http://schemas.microsoft.com/office/drawing/2014/main" id="{B96E0D82-2E25-4A97-A90D-44228C18F5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3975" y="3741908"/>
            <a:ext cx="4310162" cy="2074913"/>
          </a:xfrm>
          <a:prstGeom prst="rect">
            <a:avLst/>
          </a:prstGeom>
        </p:spPr>
      </p:pic>
      <p:sp>
        <p:nvSpPr>
          <p:cNvPr id="11" name="TextBox 10">
            <a:extLst>
              <a:ext uri="{FF2B5EF4-FFF2-40B4-BE49-F238E27FC236}">
                <a16:creationId xmlns:a16="http://schemas.microsoft.com/office/drawing/2014/main" id="{9B525445-CE26-4C42-88CD-F4810C9DA3BC}"/>
              </a:ext>
            </a:extLst>
          </p:cNvPr>
          <p:cNvSpPr txBox="1"/>
          <p:nvPr/>
        </p:nvSpPr>
        <p:spPr>
          <a:xfrm>
            <a:off x="339930" y="3788895"/>
            <a:ext cx="4050673" cy="2031325"/>
          </a:xfrm>
          <a:prstGeom prst="rect">
            <a:avLst/>
          </a:prstGeom>
          <a:noFill/>
        </p:spPr>
        <p:txBody>
          <a:bodyPr wrap="square" rtlCol="0">
            <a:spAutoFit/>
          </a:bodyPr>
          <a:lstStyle/>
          <a:p>
            <a:r>
              <a:rPr lang="en-GB" dirty="0">
                <a:solidFill>
                  <a:srgbClr val="000000"/>
                </a:solidFill>
              </a:rPr>
              <a:t>A degradation point is a measurement</a:t>
            </a:r>
          </a:p>
          <a:p>
            <a:r>
              <a:rPr lang="en-GB" dirty="0">
                <a:solidFill>
                  <a:srgbClr val="000000"/>
                </a:solidFill>
              </a:rPr>
              <a:t>for which the previous measurement</a:t>
            </a:r>
          </a:p>
          <a:p>
            <a:r>
              <a:rPr lang="en-GB" dirty="0">
                <a:solidFill>
                  <a:srgbClr val="000000"/>
                </a:solidFill>
              </a:rPr>
              <a:t>and the next measurement</a:t>
            </a:r>
          </a:p>
          <a:p>
            <a:r>
              <a:rPr lang="en-GB" dirty="0">
                <a:solidFill>
                  <a:srgbClr val="000000"/>
                </a:solidFill>
              </a:rPr>
              <a:t>have deviation values</a:t>
            </a:r>
          </a:p>
          <a:p>
            <a:r>
              <a:rPr lang="en-GB" dirty="0">
                <a:solidFill>
                  <a:srgbClr val="000000"/>
                </a:solidFill>
              </a:rPr>
              <a:t>which are both greater than</a:t>
            </a:r>
          </a:p>
          <a:p>
            <a:r>
              <a:rPr lang="en-GB" dirty="0">
                <a:solidFill>
                  <a:srgbClr val="000000"/>
                </a:solidFill>
              </a:rPr>
              <a:t>or both smaller than </a:t>
            </a:r>
          </a:p>
          <a:p>
            <a:r>
              <a:rPr lang="en-GB" dirty="0">
                <a:solidFill>
                  <a:srgbClr val="000000"/>
                </a:solidFill>
              </a:rPr>
              <a:t>the deviation value of the measurement</a:t>
            </a:r>
          </a:p>
        </p:txBody>
      </p:sp>
      <p:sp>
        <p:nvSpPr>
          <p:cNvPr id="14" name="TextBox 13">
            <a:extLst>
              <a:ext uri="{FF2B5EF4-FFF2-40B4-BE49-F238E27FC236}">
                <a16:creationId xmlns:a16="http://schemas.microsoft.com/office/drawing/2014/main" id="{D39193B0-CEF6-406C-B026-801BD18164F5}"/>
              </a:ext>
            </a:extLst>
          </p:cNvPr>
          <p:cNvSpPr txBox="1"/>
          <p:nvPr/>
        </p:nvSpPr>
        <p:spPr>
          <a:xfrm>
            <a:off x="5769235" y="1741501"/>
            <a:ext cx="2062324" cy="369332"/>
          </a:xfrm>
          <a:prstGeom prst="rect">
            <a:avLst/>
          </a:prstGeom>
          <a:noFill/>
        </p:spPr>
        <p:txBody>
          <a:bodyPr wrap="square" rtlCol="0">
            <a:spAutoFit/>
          </a:bodyPr>
          <a:lstStyle/>
          <a:p>
            <a:r>
              <a:rPr lang="en-US" dirty="0">
                <a:solidFill>
                  <a:srgbClr val="000000"/>
                </a:solidFill>
              </a:rPr>
              <a:t>Degradation points</a:t>
            </a:r>
            <a:endParaRPr lang="fr-BE" dirty="0">
              <a:solidFill>
                <a:srgbClr val="000000"/>
              </a:solidFill>
            </a:endParaRPr>
          </a:p>
        </p:txBody>
      </p:sp>
      <p:sp>
        <p:nvSpPr>
          <p:cNvPr id="12" name="TextBox 11">
            <a:extLst>
              <a:ext uri="{FF2B5EF4-FFF2-40B4-BE49-F238E27FC236}">
                <a16:creationId xmlns:a16="http://schemas.microsoft.com/office/drawing/2014/main" id="{8990379E-BFC1-463E-BE2F-F8BE0C3F66B3}"/>
              </a:ext>
            </a:extLst>
          </p:cNvPr>
          <p:cNvSpPr txBox="1"/>
          <p:nvPr/>
        </p:nvSpPr>
        <p:spPr>
          <a:xfrm>
            <a:off x="1326477" y="3217596"/>
            <a:ext cx="1764167" cy="461665"/>
          </a:xfrm>
          <a:prstGeom prst="rect">
            <a:avLst/>
          </a:prstGeom>
          <a:noFill/>
        </p:spPr>
        <p:txBody>
          <a:bodyPr wrap="square" rtlCol="0">
            <a:spAutoFit/>
          </a:bodyPr>
          <a:lstStyle/>
          <a:p>
            <a:r>
              <a:rPr lang="en-US" sz="2400" dirty="0"/>
              <a:t>Definition</a:t>
            </a:r>
            <a:endParaRPr lang="fr-BE" dirty="0"/>
          </a:p>
        </p:txBody>
      </p:sp>
      <p:sp>
        <p:nvSpPr>
          <p:cNvPr id="19" name="TextBox 18">
            <a:extLst>
              <a:ext uri="{FF2B5EF4-FFF2-40B4-BE49-F238E27FC236}">
                <a16:creationId xmlns:a16="http://schemas.microsoft.com/office/drawing/2014/main" id="{7A966CB4-737B-48F6-BB2F-D92B50F26A83}"/>
              </a:ext>
            </a:extLst>
          </p:cNvPr>
          <p:cNvSpPr txBox="1"/>
          <p:nvPr/>
        </p:nvSpPr>
        <p:spPr>
          <a:xfrm>
            <a:off x="6236005" y="3217596"/>
            <a:ext cx="819136" cy="461665"/>
          </a:xfrm>
          <a:prstGeom prst="rect">
            <a:avLst/>
          </a:prstGeom>
          <a:noFill/>
        </p:spPr>
        <p:txBody>
          <a:bodyPr wrap="square" rtlCol="0">
            <a:spAutoFit/>
          </a:bodyPr>
          <a:lstStyle/>
          <a:p>
            <a:r>
              <a:rPr lang="en-US" sz="2400" dirty="0"/>
              <a:t>Rule</a:t>
            </a:r>
            <a:endParaRPr lang="fr-BE" dirty="0"/>
          </a:p>
        </p:txBody>
      </p:sp>
      <p:pic>
        <p:nvPicPr>
          <p:cNvPr id="21" name="Picture 20">
            <a:extLst>
              <a:ext uri="{FF2B5EF4-FFF2-40B4-BE49-F238E27FC236}">
                <a16:creationId xmlns:a16="http://schemas.microsoft.com/office/drawing/2014/main" id="{204BAF66-A03D-42BF-8E03-0BD3D1567B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5087" y="49215"/>
            <a:ext cx="2799654" cy="887695"/>
          </a:xfrm>
          <a:prstGeom prst="rect">
            <a:avLst/>
          </a:prstGeom>
        </p:spPr>
      </p:pic>
      <p:sp>
        <p:nvSpPr>
          <p:cNvPr id="33" name="Ellipse 32">
            <a:extLst>
              <a:ext uri="{FF2B5EF4-FFF2-40B4-BE49-F238E27FC236}">
                <a16:creationId xmlns:a16="http://schemas.microsoft.com/office/drawing/2014/main" id="{FD05C4FA-D339-4872-ABBA-43035E40B284}"/>
              </a:ext>
            </a:extLst>
          </p:cNvPr>
          <p:cNvSpPr/>
          <p:nvPr/>
        </p:nvSpPr>
        <p:spPr>
          <a:xfrm>
            <a:off x="5498257" y="1784727"/>
            <a:ext cx="256127" cy="2546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 name="Image 33">
            <a:extLst>
              <a:ext uri="{FF2B5EF4-FFF2-40B4-BE49-F238E27FC236}">
                <a16:creationId xmlns:a16="http://schemas.microsoft.com/office/drawing/2014/main" id="{9CCD313D-E05B-461B-90C1-86E143B8363C}"/>
              </a:ext>
            </a:extLst>
          </p:cNvPr>
          <p:cNvPicPr>
            <a:picLocks noChangeAspect="1"/>
          </p:cNvPicPr>
          <p:nvPr/>
        </p:nvPicPr>
        <p:blipFill>
          <a:blip r:embed="rId5"/>
          <a:stretch>
            <a:fillRect/>
          </a:stretch>
        </p:blipFill>
        <p:spPr>
          <a:xfrm>
            <a:off x="2052363" y="1117713"/>
            <a:ext cx="1771582" cy="1907335"/>
          </a:xfrm>
          <a:prstGeom prst="rect">
            <a:avLst/>
          </a:prstGeom>
        </p:spPr>
      </p:pic>
      <p:sp>
        <p:nvSpPr>
          <p:cNvPr id="35" name="Ellipse 34">
            <a:extLst>
              <a:ext uri="{FF2B5EF4-FFF2-40B4-BE49-F238E27FC236}">
                <a16:creationId xmlns:a16="http://schemas.microsoft.com/office/drawing/2014/main" id="{65D03060-F021-48E6-8738-B8A86637AE61}"/>
              </a:ext>
            </a:extLst>
          </p:cNvPr>
          <p:cNvSpPr/>
          <p:nvPr/>
        </p:nvSpPr>
        <p:spPr>
          <a:xfrm>
            <a:off x="2353199" y="1545336"/>
            <a:ext cx="256127" cy="2546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Ellipse 35">
            <a:extLst>
              <a:ext uri="{FF2B5EF4-FFF2-40B4-BE49-F238E27FC236}">
                <a16:creationId xmlns:a16="http://schemas.microsoft.com/office/drawing/2014/main" id="{15204EA6-1057-49CA-8A0C-6FB2D458A426}"/>
              </a:ext>
            </a:extLst>
          </p:cNvPr>
          <p:cNvSpPr/>
          <p:nvPr/>
        </p:nvSpPr>
        <p:spPr>
          <a:xfrm>
            <a:off x="3048392" y="1170735"/>
            <a:ext cx="256127" cy="2546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Ellipse 36">
            <a:extLst>
              <a:ext uri="{FF2B5EF4-FFF2-40B4-BE49-F238E27FC236}">
                <a16:creationId xmlns:a16="http://schemas.microsoft.com/office/drawing/2014/main" id="{94ACF0C2-EA7A-4A50-A0C6-8BDB150AE50A}"/>
              </a:ext>
            </a:extLst>
          </p:cNvPr>
          <p:cNvSpPr/>
          <p:nvPr/>
        </p:nvSpPr>
        <p:spPr>
          <a:xfrm>
            <a:off x="3378359" y="2752823"/>
            <a:ext cx="256127" cy="2546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Ellipse 37">
            <a:extLst>
              <a:ext uri="{FF2B5EF4-FFF2-40B4-BE49-F238E27FC236}">
                <a16:creationId xmlns:a16="http://schemas.microsoft.com/office/drawing/2014/main" id="{B1DDED92-AB92-4468-8351-535E2B4B002B}"/>
              </a:ext>
            </a:extLst>
          </p:cNvPr>
          <p:cNvSpPr/>
          <p:nvPr/>
        </p:nvSpPr>
        <p:spPr>
          <a:xfrm>
            <a:off x="2664950" y="1856581"/>
            <a:ext cx="256127" cy="2546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12459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DBF3CB1-0290-477E-AD81-C93ABFECB555}"/>
              </a:ext>
            </a:extLst>
          </p:cNvPr>
          <p:cNvSpPr/>
          <p:nvPr/>
        </p:nvSpPr>
        <p:spPr>
          <a:xfrm>
            <a:off x="534588" y="4449865"/>
            <a:ext cx="8061821" cy="147732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5" name="Rectangle 14">
            <a:extLst>
              <a:ext uri="{FF2B5EF4-FFF2-40B4-BE49-F238E27FC236}">
                <a16:creationId xmlns:a16="http://schemas.microsoft.com/office/drawing/2014/main" id="{E8595D37-1C14-4D9D-B4DC-35F345CE0DB9}"/>
              </a:ext>
            </a:extLst>
          </p:cNvPr>
          <p:cNvSpPr/>
          <p:nvPr/>
        </p:nvSpPr>
        <p:spPr>
          <a:xfrm>
            <a:off x="534588" y="2935301"/>
            <a:ext cx="8061821" cy="136257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dirty="0"/>
          </a:p>
        </p:txBody>
      </p:sp>
      <p:sp>
        <p:nvSpPr>
          <p:cNvPr id="2" name="Title 1">
            <a:extLst>
              <a:ext uri="{FF2B5EF4-FFF2-40B4-BE49-F238E27FC236}">
                <a16:creationId xmlns:a16="http://schemas.microsoft.com/office/drawing/2014/main" id="{C123C423-B258-4E56-B0F8-96901A29DA81}"/>
              </a:ext>
            </a:extLst>
          </p:cNvPr>
          <p:cNvSpPr>
            <a:spLocks noGrp="1"/>
          </p:cNvSpPr>
          <p:nvPr>
            <p:ph type="title"/>
          </p:nvPr>
        </p:nvSpPr>
        <p:spPr>
          <a:xfrm>
            <a:off x="221227" y="188655"/>
            <a:ext cx="7085348" cy="829262"/>
          </a:xfrm>
        </p:spPr>
        <p:txBody>
          <a:bodyPr/>
          <a:lstStyle/>
          <a:p>
            <a:r>
              <a:rPr lang="en-US" dirty="0"/>
              <a:t>Rules 2/2</a:t>
            </a:r>
            <a:br>
              <a:rPr lang="en-US" dirty="0"/>
            </a:br>
            <a:r>
              <a:rPr lang="en-US" dirty="0"/>
              <a:t>Status rules</a:t>
            </a:r>
            <a:endParaRPr lang="fr-BE" dirty="0"/>
          </a:p>
        </p:txBody>
      </p:sp>
      <p:sp>
        <p:nvSpPr>
          <p:cNvPr id="4" name="Date Placeholder 3">
            <a:extLst>
              <a:ext uri="{FF2B5EF4-FFF2-40B4-BE49-F238E27FC236}">
                <a16:creationId xmlns:a16="http://schemas.microsoft.com/office/drawing/2014/main" id="{2F0FF157-D8AB-46DA-BC9D-AC2066BB8504}"/>
              </a:ext>
            </a:extLst>
          </p:cNvPr>
          <p:cNvSpPr>
            <a:spLocks noGrp="1"/>
          </p:cNvSpPr>
          <p:nvPr>
            <p:ph type="dt" sz="half" idx="10"/>
          </p:nvPr>
        </p:nvSpPr>
        <p:spPr/>
        <p:txBody>
          <a:bodyPr/>
          <a:lstStyle/>
          <a:p>
            <a:fld id="{50AE4309-66EE-43FB-AF26-6603E53713AE}" type="datetime1">
              <a:rPr lang="en-US" smtClean="0"/>
              <a:pPr/>
              <a:t>8/9/2018</a:t>
            </a:fld>
            <a:endParaRPr lang="en-US"/>
          </a:p>
        </p:txBody>
      </p:sp>
      <p:sp>
        <p:nvSpPr>
          <p:cNvPr id="5" name="Footer Placeholder 4">
            <a:extLst>
              <a:ext uri="{FF2B5EF4-FFF2-40B4-BE49-F238E27FC236}">
                <a16:creationId xmlns:a16="http://schemas.microsoft.com/office/drawing/2014/main" id="{3E3608D3-34AE-47B1-A9A2-37FBA69CC620}"/>
              </a:ext>
            </a:extLst>
          </p:cNvPr>
          <p:cNvSpPr>
            <a:spLocks noGrp="1"/>
          </p:cNvSpPr>
          <p:nvPr>
            <p:ph type="ftr" sz="quarter" idx="11"/>
          </p:nvPr>
        </p:nvSpPr>
        <p:spPr>
          <a:xfrm>
            <a:off x="3124200" y="6492876"/>
            <a:ext cx="2895600" cy="365125"/>
          </a:xfrm>
        </p:spPr>
        <p:txBody>
          <a:bodyPr/>
          <a:lstStyle/>
          <a:p>
            <a:r>
              <a:rPr lang="en-US"/>
              <a:t>Company Presentation CONFIDENTIAL</a:t>
            </a:r>
          </a:p>
        </p:txBody>
      </p:sp>
      <p:sp>
        <p:nvSpPr>
          <p:cNvPr id="6" name="Slide Number Placeholder 5">
            <a:extLst>
              <a:ext uri="{FF2B5EF4-FFF2-40B4-BE49-F238E27FC236}">
                <a16:creationId xmlns:a16="http://schemas.microsoft.com/office/drawing/2014/main" id="{23426E40-6896-4D75-99A9-ADC2CE11B755}"/>
              </a:ext>
            </a:extLst>
          </p:cNvPr>
          <p:cNvSpPr>
            <a:spLocks noGrp="1"/>
          </p:cNvSpPr>
          <p:nvPr>
            <p:ph type="sldNum" sz="quarter" idx="12"/>
          </p:nvPr>
        </p:nvSpPr>
        <p:spPr>
          <a:xfrm>
            <a:off x="6794741" y="6492876"/>
            <a:ext cx="2133600" cy="365125"/>
          </a:xfrm>
        </p:spPr>
        <p:txBody>
          <a:bodyPr/>
          <a:lstStyle/>
          <a:p>
            <a:fld id="{EC24A279-71FB-4E4F-B9B9-045EEB141032}" type="slidenum">
              <a:rPr lang="en-US" smtClean="0"/>
              <a:pPr/>
              <a:t>9</a:t>
            </a:fld>
            <a:endParaRPr lang="en-US"/>
          </a:p>
        </p:txBody>
      </p:sp>
      <p:pic>
        <p:nvPicPr>
          <p:cNvPr id="7" name="Picture 6">
            <a:extLst>
              <a:ext uri="{FF2B5EF4-FFF2-40B4-BE49-F238E27FC236}">
                <a16:creationId xmlns:a16="http://schemas.microsoft.com/office/drawing/2014/main" id="{A1C98762-15D1-4586-88FC-8FA900298E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9007" y="4616948"/>
            <a:ext cx="3219899" cy="1143160"/>
          </a:xfrm>
          <a:prstGeom prst="rect">
            <a:avLst/>
          </a:prstGeom>
        </p:spPr>
      </p:pic>
      <p:sp>
        <p:nvSpPr>
          <p:cNvPr id="8" name="TextBox 7">
            <a:extLst>
              <a:ext uri="{FF2B5EF4-FFF2-40B4-BE49-F238E27FC236}">
                <a16:creationId xmlns:a16="http://schemas.microsoft.com/office/drawing/2014/main" id="{E57F0432-101B-4019-90D2-BAF72E3B8D30}"/>
              </a:ext>
            </a:extLst>
          </p:cNvPr>
          <p:cNvSpPr txBox="1"/>
          <p:nvPr/>
        </p:nvSpPr>
        <p:spPr>
          <a:xfrm>
            <a:off x="716908" y="4449864"/>
            <a:ext cx="4938378" cy="1477328"/>
          </a:xfrm>
          <a:prstGeom prst="rect">
            <a:avLst/>
          </a:prstGeom>
          <a:noFill/>
        </p:spPr>
        <p:txBody>
          <a:bodyPr wrap="square" rtlCol="0">
            <a:spAutoFit/>
          </a:bodyPr>
          <a:lstStyle/>
          <a:p>
            <a:r>
              <a:rPr lang="en-US" dirty="0">
                <a:solidFill>
                  <a:srgbClr val="000000"/>
                </a:solidFill>
              </a:rPr>
              <a:t>An alert point is a degradation point </a:t>
            </a:r>
          </a:p>
          <a:p>
            <a:r>
              <a:rPr lang="en-US" dirty="0">
                <a:solidFill>
                  <a:srgbClr val="000000"/>
                </a:solidFill>
              </a:rPr>
              <a:t>with a deviation value </a:t>
            </a:r>
          </a:p>
          <a:p>
            <a:r>
              <a:rPr lang="en-US" dirty="0">
                <a:solidFill>
                  <a:srgbClr val="000000"/>
                </a:solidFill>
              </a:rPr>
              <a:t>strictly smaller than 3 </a:t>
            </a:r>
          </a:p>
          <a:p>
            <a:r>
              <a:rPr lang="en-US" dirty="0">
                <a:solidFill>
                  <a:srgbClr val="000000"/>
                </a:solidFill>
              </a:rPr>
              <a:t>and strictly greater than -3 </a:t>
            </a:r>
          </a:p>
          <a:p>
            <a:r>
              <a:rPr lang="en-US" dirty="0">
                <a:solidFill>
                  <a:srgbClr val="000000"/>
                </a:solidFill>
              </a:rPr>
              <a:t>and not a nominal point</a:t>
            </a:r>
            <a:endParaRPr lang="fr-BE" dirty="0">
              <a:solidFill>
                <a:srgbClr val="000000"/>
              </a:solidFill>
            </a:endParaRPr>
          </a:p>
        </p:txBody>
      </p:sp>
      <p:pic>
        <p:nvPicPr>
          <p:cNvPr id="10" name="Picture 9">
            <a:extLst>
              <a:ext uri="{FF2B5EF4-FFF2-40B4-BE49-F238E27FC236}">
                <a16:creationId xmlns:a16="http://schemas.microsoft.com/office/drawing/2014/main" id="{651FAA0A-68FE-4CF8-8FF4-0C3AA7B663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9007" y="3059099"/>
            <a:ext cx="3162741" cy="1086002"/>
          </a:xfrm>
          <a:prstGeom prst="rect">
            <a:avLst/>
          </a:prstGeom>
        </p:spPr>
      </p:pic>
      <p:sp>
        <p:nvSpPr>
          <p:cNvPr id="11" name="TextBox 10">
            <a:extLst>
              <a:ext uri="{FF2B5EF4-FFF2-40B4-BE49-F238E27FC236}">
                <a16:creationId xmlns:a16="http://schemas.microsoft.com/office/drawing/2014/main" id="{49F5C415-A930-4C63-8F28-DCCEFAEB5799}"/>
              </a:ext>
            </a:extLst>
          </p:cNvPr>
          <p:cNvSpPr txBox="1"/>
          <p:nvPr/>
        </p:nvSpPr>
        <p:spPr>
          <a:xfrm>
            <a:off x="688328" y="2935301"/>
            <a:ext cx="4588778" cy="1200329"/>
          </a:xfrm>
          <a:prstGeom prst="rect">
            <a:avLst/>
          </a:prstGeom>
          <a:noFill/>
        </p:spPr>
        <p:txBody>
          <a:bodyPr wrap="square" rtlCol="0">
            <a:spAutoFit/>
          </a:bodyPr>
          <a:lstStyle/>
          <a:p>
            <a:r>
              <a:rPr lang="en-US" dirty="0">
                <a:solidFill>
                  <a:srgbClr val="000000"/>
                </a:solidFill>
              </a:rPr>
              <a:t>A nominal point is a degradation point </a:t>
            </a:r>
          </a:p>
          <a:p>
            <a:r>
              <a:rPr lang="en-US" dirty="0">
                <a:solidFill>
                  <a:srgbClr val="000000"/>
                </a:solidFill>
              </a:rPr>
              <a:t>with a deviation value </a:t>
            </a:r>
          </a:p>
          <a:p>
            <a:r>
              <a:rPr lang="en-US" dirty="0">
                <a:solidFill>
                  <a:srgbClr val="000000"/>
                </a:solidFill>
              </a:rPr>
              <a:t>strictly smaller than 2 </a:t>
            </a:r>
          </a:p>
          <a:p>
            <a:r>
              <a:rPr lang="en-US" dirty="0">
                <a:solidFill>
                  <a:srgbClr val="000000"/>
                </a:solidFill>
              </a:rPr>
              <a:t>and strictly greater than -2</a:t>
            </a:r>
            <a:endParaRPr lang="fr-BE" dirty="0">
              <a:solidFill>
                <a:srgbClr val="000000"/>
              </a:solidFill>
            </a:endParaRPr>
          </a:p>
        </p:txBody>
      </p:sp>
      <p:sp>
        <p:nvSpPr>
          <p:cNvPr id="12" name="TextBox 11">
            <a:extLst>
              <a:ext uri="{FF2B5EF4-FFF2-40B4-BE49-F238E27FC236}">
                <a16:creationId xmlns:a16="http://schemas.microsoft.com/office/drawing/2014/main" id="{8DD95A2B-6BC1-4F94-8C55-08E85DE6908C}"/>
              </a:ext>
            </a:extLst>
          </p:cNvPr>
          <p:cNvSpPr txBox="1"/>
          <p:nvPr/>
        </p:nvSpPr>
        <p:spPr>
          <a:xfrm>
            <a:off x="1320797" y="2464165"/>
            <a:ext cx="1764167" cy="461665"/>
          </a:xfrm>
          <a:prstGeom prst="rect">
            <a:avLst/>
          </a:prstGeom>
          <a:noFill/>
        </p:spPr>
        <p:txBody>
          <a:bodyPr wrap="square" rtlCol="0">
            <a:spAutoFit/>
          </a:bodyPr>
          <a:lstStyle/>
          <a:p>
            <a:r>
              <a:rPr lang="en-US" sz="2400" dirty="0"/>
              <a:t>Definition</a:t>
            </a:r>
            <a:endParaRPr lang="fr-BE" dirty="0"/>
          </a:p>
        </p:txBody>
      </p:sp>
      <p:sp>
        <p:nvSpPr>
          <p:cNvPr id="13" name="TextBox 12">
            <a:extLst>
              <a:ext uri="{FF2B5EF4-FFF2-40B4-BE49-F238E27FC236}">
                <a16:creationId xmlns:a16="http://schemas.microsoft.com/office/drawing/2014/main" id="{A3E45720-3809-451D-BF42-7683FEAAC1CE}"/>
              </a:ext>
            </a:extLst>
          </p:cNvPr>
          <p:cNvSpPr txBox="1"/>
          <p:nvPr/>
        </p:nvSpPr>
        <p:spPr>
          <a:xfrm>
            <a:off x="6230325" y="2464165"/>
            <a:ext cx="819136" cy="461665"/>
          </a:xfrm>
          <a:prstGeom prst="rect">
            <a:avLst/>
          </a:prstGeom>
          <a:noFill/>
        </p:spPr>
        <p:txBody>
          <a:bodyPr wrap="square" rtlCol="0">
            <a:spAutoFit/>
          </a:bodyPr>
          <a:lstStyle/>
          <a:p>
            <a:r>
              <a:rPr lang="en-US" sz="2400" dirty="0"/>
              <a:t>Rule</a:t>
            </a:r>
            <a:endParaRPr lang="fr-BE" dirty="0"/>
          </a:p>
        </p:txBody>
      </p:sp>
      <p:pic>
        <p:nvPicPr>
          <p:cNvPr id="17" name="Picture 16">
            <a:extLst>
              <a:ext uri="{FF2B5EF4-FFF2-40B4-BE49-F238E27FC236}">
                <a16:creationId xmlns:a16="http://schemas.microsoft.com/office/drawing/2014/main" id="{7B56CF29-3CBD-4ECF-98B8-D389ED2CD8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5087" y="49215"/>
            <a:ext cx="2799654" cy="887695"/>
          </a:xfrm>
          <a:prstGeom prst="rect">
            <a:avLst/>
          </a:prstGeom>
        </p:spPr>
      </p:pic>
      <p:pic>
        <p:nvPicPr>
          <p:cNvPr id="18" name="Image 17">
            <a:extLst>
              <a:ext uri="{FF2B5EF4-FFF2-40B4-BE49-F238E27FC236}">
                <a16:creationId xmlns:a16="http://schemas.microsoft.com/office/drawing/2014/main" id="{71B45159-08D6-4AED-AC67-FBC2AD389EB3}"/>
              </a:ext>
            </a:extLst>
          </p:cNvPr>
          <p:cNvPicPr>
            <a:picLocks noChangeAspect="1"/>
          </p:cNvPicPr>
          <p:nvPr/>
        </p:nvPicPr>
        <p:blipFill>
          <a:blip r:embed="rId6"/>
          <a:stretch>
            <a:fillRect/>
          </a:stretch>
        </p:blipFill>
        <p:spPr>
          <a:xfrm>
            <a:off x="3506789" y="1042319"/>
            <a:ext cx="1414592" cy="1421846"/>
          </a:xfrm>
          <a:prstGeom prst="rect">
            <a:avLst/>
          </a:prstGeom>
        </p:spPr>
      </p:pic>
      <p:cxnSp>
        <p:nvCxnSpPr>
          <p:cNvPr id="19" name="Straight Connector 11">
            <a:extLst>
              <a:ext uri="{FF2B5EF4-FFF2-40B4-BE49-F238E27FC236}">
                <a16:creationId xmlns:a16="http://schemas.microsoft.com/office/drawing/2014/main" id="{85DDBCF5-DE3A-4611-9686-7E55F485C8A4}"/>
              </a:ext>
            </a:extLst>
          </p:cNvPr>
          <p:cNvCxnSpPr>
            <a:cxnSpLocks/>
          </p:cNvCxnSpPr>
          <p:nvPr/>
        </p:nvCxnSpPr>
        <p:spPr>
          <a:xfrm>
            <a:off x="3515178" y="2353969"/>
            <a:ext cx="1414592" cy="0"/>
          </a:xfrm>
          <a:prstGeom prst="line">
            <a:avLst/>
          </a:prstGeom>
          <a:ln w="19050" cap="flat" cmpd="sng" algn="ctr">
            <a:solidFill>
              <a:srgbClr val="00B05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11">
            <a:extLst>
              <a:ext uri="{FF2B5EF4-FFF2-40B4-BE49-F238E27FC236}">
                <a16:creationId xmlns:a16="http://schemas.microsoft.com/office/drawing/2014/main" id="{53341028-C270-42F5-9DE8-16F1FA1B3BFB}"/>
              </a:ext>
            </a:extLst>
          </p:cNvPr>
          <p:cNvCxnSpPr>
            <a:cxnSpLocks/>
          </p:cNvCxnSpPr>
          <p:nvPr/>
        </p:nvCxnSpPr>
        <p:spPr>
          <a:xfrm>
            <a:off x="3575299" y="1843639"/>
            <a:ext cx="1414592" cy="0"/>
          </a:xfrm>
          <a:prstGeom prst="line">
            <a:avLst/>
          </a:prstGeom>
          <a:ln w="19050" cap="flat" cmpd="sng" algn="ctr">
            <a:solidFill>
              <a:srgbClr val="00B05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3" name="TextBox 27">
            <a:extLst>
              <a:ext uri="{FF2B5EF4-FFF2-40B4-BE49-F238E27FC236}">
                <a16:creationId xmlns:a16="http://schemas.microsoft.com/office/drawing/2014/main" id="{E9B87E61-25B5-4800-8530-88B61EBA5BD6}"/>
              </a:ext>
            </a:extLst>
          </p:cNvPr>
          <p:cNvSpPr txBox="1"/>
          <p:nvPr/>
        </p:nvSpPr>
        <p:spPr>
          <a:xfrm>
            <a:off x="4983278" y="1677042"/>
            <a:ext cx="1036522" cy="307777"/>
          </a:xfrm>
          <a:prstGeom prst="rect">
            <a:avLst/>
          </a:prstGeom>
          <a:noFill/>
        </p:spPr>
        <p:txBody>
          <a:bodyPr wrap="square" rtlCol="0">
            <a:spAutoFit/>
          </a:bodyPr>
          <a:lstStyle/>
          <a:p>
            <a:r>
              <a:rPr lang="en-US" sz="1400" dirty="0">
                <a:solidFill>
                  <a:srgbClr val="00B050"/>
                </a:solidFill>
              </a:rPr>
              <a:t>Alert</a:t>
            </a:r>
            <a:endParaRPr lang="fr-BE" sz="1400" dirty="0">
              <a:solidFill>
                <a:srgbClr val="00B050"/>
              </a:solidFill>
            </a:endParaRPr>
          </a:p>
        </p:txBody>
      </p:sp>
      <p:sp>
        <p:nvSpPr>
          <p:cNvPr id="24" name="TextBox 27">
            <a:extLst>
              <a:ext uri="{FF2B5EF4-FFF2-40B4-BE49-F238E27FC236}">
                <a16:creationId xmlns:a16="http://schemas.microsoft.com/office/drawing/2014/main" id="{D56BB3D2-8187-4AC2-8AB8-43B1DC75D5D2}"/>
              </a:ext>
            </a:extLst>
          </p:cNvPr>
          <p:cNvSpPr txBox="1"/>
          <p:nvPr/>
        </p:nvSpPr>
        <p:spPr>
          <a:xfrm>
            <a:off x="4957894" y="2187076"/>
            <a:ext cx="1036522" cy="307777"/>
          </a:xfrm>
          <a:prstGeom prst="rect">
            <a:avLst/>
          </a:prstGeom>
          <a:noFill/>
        </p:spPr>
        <p:txBody>
          <a:bodyPr wrap="square" rtlCol="0">
            <a:spAutoFit/>
          </a:bodyPr>
          <a:lstStyle/>
          <a:p>
            <a:r>
              <a:rPr lang="en-US" sz="1400" dirty="0">
                <a:solidFill>
                  <a:srgbClr val="00B050"/>
                </a:solidFill>
              </a:rPr>
              <a:t>Alert</a:t>
            </a:r>
            <a:endParaRPr lang="fr-BE" sz="1400" dirty="0">
              <a:solidFill>
                <a:srgbClr val="00B050"/>
              </a:solidFill>
            </a:endParaRPr>
          </a:p>
        </p:txBody>
      </p:sp>
    </p:spTree>
    <p:extLst>
      <p:ext uri="{BB962C8B-B14F-4D97-AF65-F5344CB8AC3E}">
        <p14:creationId xmlns:p14="http://schemas.microsoft.com/office/powerpoint/2010/main" val="1968013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ffice Theme">
  <a:themeElements>
    <a:clrScheme name="Custom 4">
      <a:dk1>
        <a:srgbClr val="1163AF"/>
      </a:dk1>
      <a:lt1>
        <a:sysClr val="window" lastClr="FFFFFF"/>
      </a:lt1>
      <a:dk2>
        <a:srgbClr val="1163AF"/>
      </a:dk2>
      <a:lt2>
        <a:srgbClr val="C5C5C5"/>
      </a:lt2>
      <a:accent1>
        <a:srgbClr val="1163AF"/>
      </a:accent1>
      <a:accent2>
        <a:srgbClr val="0086CF"/>
      </a:accent2>
      <a:accent3>
        <a:srgbClr val="8B8B8B"/>
      </a:accent3>
      <a:accent4>
        <a:srgbClr val="D40075"/>
      </a:accent4>
      <a:accent5>
        <a:srgbClr val="DD7300"/>
      </a:accent5>
      <a:accent6>
        <a:srgbClr val="82368C"/>
      </a:accent6>
      <a:hlink>
        <a:srgbClr val="A2C617"/>
      </a:hlink>
      <a:folHlink>
        <a:srgbClr val="731A3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4" id="{CF88F51F-D495-41C5-821D-3772A5B70755}" vid="{EDA12DBA-808C-419E-A34E-DB4AE92F68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ERTMSTemplate</Template>
  <TotalTime>0</TotalTime>
  <Words>1922</Words>
  <Application>Microsoft Office PowerPoint</Application>
  <PresentationFormat>Affichage à l'écran (4:3)</PresentationFormat>
  <Paragraphs>216</Paragraphs>
  <Slides>12</Slides>
  <Notes>11</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12</vt:i4>
      </vt:variant>
    </vt:vector>
  </HeadingPairs>
  <TitlesOfParts>
    <vt:vector size="15" baseType="lpstr">
      <vt:lpstr>Arial</vt:lpstr>
      <vt:lpstr>Calibri</vt:lpstr>
      <vt:lpstr>1_Office Theme</vt:lpstr>
      <vt:lpstr>Ontologies in railway</vt:lpstr>
      <vt:lpstr>Context introduction</vt:lpstr>
      <vt:lpstr>Ontology, what is it ?</vt:lpstr>
      <vt:lpstr>Transformation: from business to ontology</vt:lpstr>
      <vt:lpstr>Specification (1/2)</vt:lpstr>
      <vt:lpstr>Specification (2/2)</vt:lpstr>
      <vt:lpstr>Model</vt:lpstr>
      <vt:lpstr>Rules 1/2 Degradation points rule</vt:lpstr>
      <vt:lpstr>Rules 2/2 Status rules</vt:lpstr>
      <vt:lpstr>Results</vt:lpstr>
      <vt:lpstr>Conclusion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Ontologies in railway</dc:title>
  <dc:creator>Callum Oakey</dc:creator>
  <cp:lastModifiedBy>Nguyen Yen</cp:lastModifiedBy>
  <cp:revision>116</cp:revision>
  <dcterms:created xsi:type="dcterms:W3CDTF">2018-07-18T09:49:17Z</dcterms:created>
  <dcterms:modified xsi:type="dcterms:W3CDTF">2018-08-09T12:17:31Z</dcterms:modified>
</cp:coreProperties>
</file>