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70" r:id="rId5"/>
    <p:sldId id="281" r:id="rId6"/>
    <p:sldId id="260" r:id="rId7"/>
    <p:sldId id="262" r:id="rId8"/>
    <p:sldId id="261" r:id="rId9"/>
    <p:sldId id="265" r:id="rId10"/>
    <p:sldId id="267" r:id="rId11"/>
    <p:sldId id="263" r:id="rId12"/>
    <p:sldId id="264" r:id="rId13"/>
    <p:sldId id="266" r:id="rId14"/>
    <p:sldId id="268" r:id="rId15"/>
    <p:sldId id="269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3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/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/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/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/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/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/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97285_7650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Verilog HDL</a:t>
            </a:r>
            <a:r>
              <a:rPr lang="zh-CN" altLang="en-US" dirty="0"/>
              <a:t>基本结构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7961" y="1438212"/>
            <a:ext cx="9159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简单的</a:t>
            </a:r>
            <a:r>
              <a:rPr lang="en-US" altLang="zh-CN" sz="2400" dirty="0"/>
              <a:t>Verilog HDL</a:t>
            </a:r>
            <a:r>
              <a:rPr lang="zh-CN" altLang="en-US" sz="2400" dirty="0"/>
              <a:t>例子</a:t>
            </a:r>
            <a:endParaRPr lang="en-US" altLang="zh-CN" sz="2400" dirty="0"/>
          </a:p>
          <a:p>
            <a:endParaRPr lang="en-US" altLang="zh-CN" sz="2400" dirty="0"/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module  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mux2for1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sel,a,b,out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); 	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	     output  out; 		// </a:t>
            </a:r>
            <a:r>
              <a:rPr lang="zh-CN" altLang="en-US" sz="2400" dirty="0">
                <a:latin typeface="Times New Roman" panose="02020603050405020304" pitchFamily="18" charset="0"/>
              </a:rPr>
              <a:t>输出端口声明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		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input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input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		// </a:t>
            </a:r>
            <a:r>
              <a:rPr lang="zh-CN" altLang="en-US" sz="2400" dirty="0">
                <a:latin typeface="Times New Roman" panose="02020603050405020304" pitchFamily="18" charset="0"/>
              </a:rPr>
              <a:t>输入端口声明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assign out = 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== 1) ? a : b;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mux2for1.v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7328" y="4610100"/>
            <a:ext cx="2324100" cy="22479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035948" y="2054450"/>
          <a:ext cx="373695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238"/>
                <a:gridCol w="934238"/>
                <a:gridCol w="934238"/>
                <a:gridCol w="934238"/>
              </a:tblGrid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36244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ea typeface="黑体" panose="02010609060101010101" pitchFamily="49" charset="-122"/>
              </a:rPr>
              <a:t>2.2 Verilog HDL</a:t>
            </a:r>
            <a:r>
              <a:rPr lang="zh-CN" altLang="en-US" dirty="0"/>
              <a:t>模块的结构</a:t>
            </a:r>
            <a:endParaRPr lang="zh-CN" altLang="en-US" dirty="0"/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Verilog</a:t>
            </a:r>
            <a:r>
              <a:rPr lang="zh-CN" altLang="en-US" dirty="0"/>
              <a:t>的基本设计单元是“</a:t>
            </a:r>
            <a:r>
              <a:rPr lang="zh-CN" altLang="en-US" dirty="0">
                <a:solidFill>
                  <a:srgbClr val="FF0066"/>
                </a:solidFill>
              </a:rPr>
              <a:t>模块</a:t>
            </a:r>
            <a:r>
              <a:rPr lang="zh-CN" altLang="en-US" dirty="0"/>
              <a:t> </a:t>
            </a:r>
            <a:r>
              <a:rPr lang="en-US" altLang="zh-CN" dirty="0">
                <a:ea typeface="黑体" panose="02010609060101010101" pitchFamily="49" charset="-122"/>
              </a:rPr>
              <a:t>(block) ” 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zh-CN" dirty="0"/>
              <a:t>Verilog 模块的结构由在</a:t>
            </a:r>
            <a:r>
              <a:rPr lang="zh-CN" altLang="zh-CN" dirty="0">
                <a:solidFill>
                  <a:srgbClr val="FF33CC"/>
                </a:solidFill>
              </a:rPr>
              <a:t>module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33CC"/>
                </a:solidFill>
              </a:rPr>
              <a:t>endmodule</a:t>
            </a:r>
            <a:r>
              <a:rPr lang="zh-CN" altLang="zh-CN" dirty="0"/>
              <a:t>关键词之间的</a:t>
            </a:r>
            <a:r>
              <a:rPr lang="en-US" altLang="zh-CN" dirty="0">
                <a:solidFill>
                  <a:srgbClr val="FF33CC"/>
                </a:solidFill>
                <a:ea typeface="黑体" panose="02010609060101010101" pitchFamily="49" charset="-122"/>
              </a:rPr>
              <a:t>4</a:t>
            </a:r>
            <a:r>
              <a:rPr lang="zh-CN" altLang="zh-CN" dirty="0"/>
              <a:t>个主要部分组成：</a:t>
            </a:r>
            <a:endParaRPr lang="zh-CN" altLang="en-US" dirty="0"/>
          </a:p>
        </p:txBody>
      </p:sp>
      <p:sp>
        <p:nvSpPr>
          <p:cNvPr id="4" name="Rectangle 4" descr="75%"/>
          <p:cNvSpPr>
            <a:spLocks noChangeArrowheads="1"/>
          </p:cNvSpPr>
          <p:nvPr/>
        </p:nvSpPr>
        <p:spPr bwMode="auto">
          <a:xfrm>
            <a:off x="5607493" y="2871580"/>
            <a:ext cx="4627562" cy="318928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module block1(a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 )；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input 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c；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output d；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wire x；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assign d = a | x；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assign x = ( b &amp; ~c )；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924566" y="383936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24566" y="322976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端口定义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23017" y="516532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功能描述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24566" y="4525168"/>
            <a:ext cx="18288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信号类型声明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13"/>
          <p:cNvSpPr/>
          <p:nvPr/>
        </p:nvSpPr>
        <p:spPr bwMode="auto">
          <a:xfrm>
            <a:off x="4554928" y="3752056"/>
            <a:ext cx="196850" cy="630237"/>
          </a:xfrm>
          <a:prstGeom prst="leftBrace">
            <a:avLst>
              <a:gd name="adj1" fmla="val 26532"/>
              <a:gd name="adj2" fmla="val 50000"/>
            </a:avLst>
          </a:prstGeom>
          <a:noFill/>
          <a:ln w="41275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2410216" y="3182143"/>
            <a:ext cx="477837" cy="509588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399103" y="3748881"/>
            <a:ext cx="477838" cy="509587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430853" y="4480718"/>
            <a:ext cx="477838" cy="509588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419741" y="5174456"/>
            <a:ext cx="477837" cy="509587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" name="AutoShape 18"/>
          <p:cNvSpPr/>
          <p:nvPr/>
        </p:nvSpPr>
        <p:spPr bwMode="auto">
          <a:xfrm>
            <a:off x="4548578" y="5095081"/>
            <a:ext cx="196850" cy="630237"/>
          </a:xfrm>
          <a:prstGeom prst="leftBrace">
            <a:avLst>
              <a:gd name="adj1" fmla="val 26532"/>
              <a:gd name="adj2" fmla="val 50000"/>
            </a:avLst>
          </a:prstGeom>
          <a:noFill/>
          <a:ln w="41275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6104" y="6060867"/>
            <a:ext cx="33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区别</a:t>
            </a:r>
            <a:r>
              <a:rPr lang="en-US" altLang="zh-CN" dirty="0"/>
              <a:t>C++ 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333499"/>
            <a:ext cx="10814049" cy="475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sz="2200" dirty="0">
                <a:latin typeface="Times New Roman" panose="02020603050405020304" pitchFamily="18" charset="0"/>
              </a:rPr>
              <a:t>程序是由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模块</a:t>
            </a:r>
            <a:r>
              <a:rPr lang="zh-CN" altLang="en-US" sz="2200" dirty="0">
                <a:latin typeface="Times New Roman" panose="02020603050405020304" pitchFamily="18" charset="0"/>
              </a:rPr>
              <a:t>构成的。每个模块嵌套在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module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zh-CN" altLang="en-US" sz="2200" dirty="0">
                <a:latin typeface="Times New Roman" panose="02020603050405020304" pitchFamily="18" charset="0"/>
              </a:rPr>
              <a:t>声明语句中。模块是可以进行层次嵌套的。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sz="2200" dirty="0">
                <a:latin typeface="Times New Roman" panose="02020603050405020304" pitchFamily="18" charset="0"/>
              </a:rPr>
              <a:t>源文件中只准有一个顶层模块，其他为子模块。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每个模块要进行端口定义，并说明输入输出端口，然后对模块的功能进行行为逻辑描述。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程序书写格式自由，一行可以写几个语句，一个语句也可以分多行写。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除了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zh-CN" altLang="en-US" sz="2200" dirty="0">
                <a:latin typeface="Times New Roman" panose="02020603050405020304" pitchFamily="18" charset="0"/>
              </a:rPr>
              <a:t>语句、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zh-CN" altLang="en-US" sz="2200" dirty="0">
                <a:latin typeface="Times New Roman" panose="02020603050405020304" pitchFamily="18" charset="0"/>
              </a:rPr>
              <a:t>语句和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fork_join</a:t>
            </a:r>
            <a:r>
              <a:rPr lang="zh-CN" altLang="en-US" sz="2200" dirty="0">
                <a:latin typeface="Times New Roman" panose="02020603050405020304" pitchFamily="18" charset="0"/>
              </a:rPr>
              <a:t>语句外，每个语句和数据定义的最后必须有分号。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可用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/*.....*/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//...</a:t>
            </a:r>
            <a:r>
              <a:rPr lang="zh-CN" altLang="en-US" sz="2200" dirty="0">
                <a:latin typeface="Times New Roman" panose="02020603050405020304" pitchFamily="18" charset="0"/>
              </a:rPr>
              <a:t>对程序的任何部分作注释。加上必要的注释，以增强程序的可读性和可维护性。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333499"/>
            <a:ext cx="10814049" cy="475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Quarus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II + 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modelSim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（学习，练习，仿真）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Vivado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（组成原理、体系结构）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(20G)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（不允许超过</a:t>
            </a:r>
            <a:r>
              <a:rPr lang="en-US" altLang="zh-CN" dirty="0"/>
              <a:t>1</a:t>
            </a:r>
            <a:r>
              <a:rPr lang="zh-CN" altLang="en-US" dirty="0"/>
              <a:t>页）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、补充</a:t>
            </a:r>
            <a:r>
              <a:rPr lang="en-US" altLang="zh-CN" dirty="0"/>
              <a:t>ppt</a:t>
            </a:r>
            <a:r>
              <a:rPr lang="zh-CN" altLang="en-US" dirty="0"/>
              <a:t>中</a:t>
            </a:r>
            <a:r>
              <a:rPr lang="en-US" altLang="zh-CN" dirty="0"/>
              <a:t>P8</a:t>
            </a:r>
            <a:r>
              <a:rPr lang="zh-CN" altLang="en-US" dirty="0"/>
              <a:t>的真值表，并用自己的语言描述二路选择器的功能。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、完成https://nandgame.com/上</a:t>
            </a:r>
            <a:r>
              <a:rPr lang="en-US" altLang="zh-CN" dirty="0"/>
              <a:t>Levels</a:t>
            </a:r>
            <a:r>
              <a:rPr lang="zh-CN" altLang="en-US" dirty="0"/>
              <a:t>中的</a:t>
            </a:r>
            <a:r>
              <a:rPr lang="en-US" altLang="zh-CN" dirty="0"/>
              <a:t>logic Gates</a:t>
            </a:r>
            <a:r>
              <a:rPr lang="zh-CN" altLang="en-US" dirty="0"/>
              <a:t>和</a:t>
            </a:r>
            <a:r>
              <a:rPr lang="en-US" altLang="zh-CN" dirty="0"/>
              <a:t>Switching</a:t>
            </a:r>
            <a:r>
              <a:rPr lang="zh-CN" altLang="en-US" dirty="0"/>
              <a:t>练习题，记录一下总共使用的时间和自己的</a:t>
            </a:r>
            <a:r>
              <a:rPr lang="zh-CN" altLang="en-US" dirty="0"/>
              <a:t>收获。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/>
              <a:t>整理调研</a:t>
            </a:r>
            <a:r>
              <a:rPr lang="zh-CN" altLang="en-US" dirty="0"/>
              <a:t>目前主流</a:t>
            </a:r>
            <a:r>
              <a:rPr lang="en-US" altLang="zh-CN" dirty="0"/>
              <a:t>FPGA</a:t>
            </a:r>
            <a:r>
              <a:rPr lang="zh-CN" altLang="en-US" dirty="0"/>
              <a:t>（功能，类型，特点，流行厂商等等都可以）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、自行安装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en-US" altLang="zh-CN" dirty="0" err="1"/>
              <a:t>vivado</a:t>
            </a:r>
            <a:r>
              <a:rPr lang="zh-CN" altLang="en-US" dirty="0"/>
              <a:t>，可与同学们交流讨论。</a:t>
            </a:r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文件名：学号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1.doc/pdf</a:t>
            </a:r>
            <a:endParaRPr lang="en-US" altLang="zh-CN" dirty="0"/>
          </a:p>
          <a:p>
            <a:r>
              <a:rPr lang="zh-CN" altLang="en-US" dirty="0"/>
              <a:t>截至时间：下次上课之前（下周</a:t>
            </a:r>
            <a:r>
              <a:rPr lang="zh-CN" altLang="en-US" dirty="0"/>
              <a:t>四下午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510" y="689547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课程要求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6623" y="1720840"/>
            <a:ext cx="9518754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上课时间</a:t>
            </a:r>
            <a:endParaRPr lang="en-US" altLang="zh-CN" sz="3200" dirty="0"/>
          </a:p>
          <a:p>
            <a:pPr lvl="1"/>
            <a:r>
              <a:rPr lang="zh-CN" altLang="en-US" sz="3200" dirty="0"/>
              <a:t>周</a:t>
            </a:r>
            <a:r>
              <a:rPr lang="zh-CN" altLang="en-US" sz="3200" dirty="0"/>
              <a:t>四晚</a:t>
            </a:r>
            <a:r>
              <a:rPr lang="en-US" altLang="zh-CN" sz="3200" dirty="0"/>
              <a:t>6</a:t>
            </a:r>
            <a:r>
              <a:rPr lang="zh-CN" altLang="en-US" sz="3200" dirty="0"/>
              <a:t>：</a:t>
            </a:r>
            <a:r>
              <a:rPr lang="en-US" altLang="zh-CN" sz="3200" dirty="0"/>
              <a:t>30-9</a:t>
            </a:r>
            <a:r>
              <a:rPr lang="zh-CN" altLang="en-US" sz="3200" dirty="0"/>
              <a:t>：</a:t>
            </a:r>
            <a:r>
              <a:rPr lang="en-US" altLang="zh-CN" sz="3200" dirty="0"/>
              <a:t>30</a:t>
            </a:r>
            <a:endParaRPr lang="en-US" altLang="zh-CN" sz="3200" dirty="0"/>
          </a:p>
          <a:p>
            <a:r>
              <a:rPr lang="zh-CN" altLang="en-US" sz="3200" dirty="0"/>
              <a:t>上课地点</a:t>
            </a:r>
            <a:endParaRPr lang="en-US" altLang="zh-CN" sz="3200" dirty="0"/>
          </a:p>
          <a:p>
            <a:pPr lvl="1"/>
            <a:r>
              <a:rPr lang="zh-CN" altLang="en-US" sz="3200" dirty="0"/>
              <a:t>综合实验楼</a:t>
            </a:r>
            <a:r>
              <a:rPr lang="en-US" altLang="zh-CN" sz="3200" dirty="0"/>
              <a:t>A</a:t>
            </a:r>
            <a:r>
              <a:rPr lang="zh-CN" altLang="en-US" sz="3200" dirty="0"/>
              <a:t>区</a:t>
            </a:r>
            <a:r>
              <a:rPr lang="en-US" altLang="zh-CN" sz="3200" dirty="0"/>
              <a:t>306 308</a:t>
            </a:r>
            <a:endParaRPr lang="en-US" altLang="zh-CN" sz="3200" dirty="0"/>
          </a:p>
          <a:p>
            <a:r>
              <a:rPr lang="zh-CN" altLang="en-US" sz="3200" dirty="0"/>
              <a:t>成绩占比</a:t>
            </a:r>
            <a:endParaRPr lang="en-US" altLang="zh-CN" sz="3200" dirty="0"/>
          </a:p>
          <a:p>
            <a:r>
              <a:rPr lang="zh-CN" altLang="en-US" sz="3200" dirty="0"/>
              <a:t>平时作业</a:t>
            </a:r>
            <a:r>
              <a:rPr lang="en-US" altLang="zh-CN" sz="3200" dirty="0"/>
              <a:t>35%</a:t>
            </a:r>
            <a:r>
              <a:rPr lang="zh-CN" altLang="en-US" sz="3200" dirty="0"/>
              <a:t>，签到</a:t>
            </a:r>
            <a:r>
              <a:rPr lang="en-US" altLang="zh-CN" sz="3200" dirty="0"/>
              <a:t>15</a:t>
            </a:r>
            <a:r>
              <a:rPr lang="en-US" altLang="zh-CN" sz="3200" dirty="0"/>
              <a:t>%</a:t>
            </a:r>
            <a:r>
              <a:rPr lang="zh-CN" altLang="en-US" sz="3200" dirty="0"/>
              <a:t>，大作业</a:t>
            </a:r>
            <a:r>
              <a:rPr lang="en-US" altLang="zh-CN" sz="3200" dirty="0"/>
              <a:t>50%</a:t>
            </a:r>
            <a:endParaRPr lang="en-US" altLang="zh-CN" sz="3200" dirty="0"/>
          </a:p>
          <a:p>
            <a:r>
              <a:rPr lang="zh-CN" altLang="en-US" sz="3200" dirty="0"/>
              <a:t>作业要求：源码，报告（思路，仿真截图，收获总结），雨课堂</a:t>
            </a:r>
            <a:r>
              <a:rPr lang="zh-CN" altLang="en-US" sz="3200" dirty="0"/>
              <a:t>提交。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4510" y="689547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课程群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6715" y="1217295"/>
            <a:ext cx="3676650" cy="549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4510" y="689547"/>
            <a:ext cx="7994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/>
              <a:t>课程</a:t>
            </a:r>
            <a:r>
              <a:rPr lang="zh-CN" altLang="en-US" sz="3200" dirty="0"/>
              <a:t>资源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1224280"/>
            <a:ext cx="5253990" cy="4997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0595" y="1699895"/>
            <a:ext cx="3005455" cy="2313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链接：https://pan.baidu.com/s/1JEkk99duDTIN1wclkfUAhw </a:t>
            </a:r>
            <a:endParaRPr lang="zh-CN" altLang="en-US" sz="2400"/>
          </a:p>
          <a:p>
            <a:r>
              <a:rPr lang="zh-CN" altLang="en-US" sz="2400"/>
              <a:t>提取码：fs4j</a:t>
            </a:r>
            <a:endParaRPr lang="zh-CN" altLang="en-US" sz="2400"/>
          </a:p>
        </p:txBody>
      </p:sp>
      <p:pic>
        <p:nvPicPr>
          <p:cNvPr id="5" name="图片 4" descr="BB46B6C5DEA512DB0560654B0273136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85" y="3683635"/>
            <a:ext cx="2598420" cy="2598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060" y="365126"/>
            <a:ext cx="10420739" cy="760290"/>
          </a:xfrm>
        </p:spPr>
        <p:txBody>
          <a:bodyPr/>
          <a:lstStyle/>
          <a:p>
            <a:r>
              <a:rPr lang="en-US" altLang="zh-CN" dirty="0"/>
              <a:t>Verilog HDL </a:t>
            </a:r>
            <a:r>
              <a:rPr lang="zh-CN" altLang="en-US" dirty="0"/>
              <a:t>语言</a:t>
            </a:r>
            <a:r>
              <a:rPr lang="en-US" altLang="zh-CN" dirty="0"/>
              <a:t>——</a:t>
            </a:r>
            <a:r>
              <a:rPr lang="zh-CN" altLang="en-US" dirty="0"/>
              <a:t>编程语言？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1"/>
          <p:cNvSpPr txBox="1"/>
          <p:nvPr/>
        </p:nvSpPr>
        <p:spPr>
          <a:xfrm>
            <a:off x="539750" y="1085850"/>
            <a:ext cx="8634230" cy="4985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1  </a:t>
            </a:r>
            <a:r>
              <a:rPr lang="zh-CN" altLang="en-US" noProof="1"/>
              <a:t>引言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2  Verilog HDL</a:t>
            </a:r>
            <a:r>
              <a:rPr lang="zh-CN" altLang="en-US" noProof="1"/>
              <a:t>基本结构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3  </a:t>
            </a:r>
            <a:r>
              <a:rPr lang="zh-CN" altLang="en-US" noProof="1"/>
              <a:t>数据类型及常量、变量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4  </a:t>
            </a:r>
            <a:r>
              <a:rPr lang="zh-CN" altLang="en-US" noProof="1"/>
              <a:t>运算符及表达式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5  </a:t>
            </a:r>
            <a:r>
              <a:rPr lang="zh-CN" altLang="en-US" noProof="1"/>
              <a:t>语句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6  </a:t>
            </a:r>
            <a:r>
              <a:rPr lang="zh-CN" altLang="en-US" noProof="1"/>
              <a:t>赋值语句和块语句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7  </a:t>
            </a:r>
            <a:r>
              <a:rPr lang="zh-CN" altLang="en-US" noProof="1"/>
              <a:t>条件语句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8  </a:t>
            </a:r>
            <a:r>
              <a:rPr lang="zh-CN" altLang="en-US" noProof="1"/>
              <a:t>循环语句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9  </a:t>
            </a:r>
            <a:r>
              <a:rPr lang="zh-CN" altLang="en-US" noProof="1"/>
              <a:t>结构说明语句</a:t>
            </a:r>
            <a:endParaRPr lang="zh-CN" altLang="en-US" noProof="1"/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10 </a:t>
            </a:r>
            <a:r>
              <a:rPr lang="zh-CN" altLang="en-US" noProof="1"/>
              <a:t>编译预处理语句</a:t>
            </a:r>
            <a:endParaRPr lang="zh-CN" altLang="en-US" noProof="1"/>
          </a:p>
          <a:p>
            <a:pPr>
              <a:defRPr/>
            </a:pP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167568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dirty="0"/>
              <a:t>     Verilog HDL</a:t>
            </a:r>
            <a:r>
              <a:rPr lang="zh-CN" altLang="en-US" dirty="0"/>
              <a:t>是一种用于数字逻辑电路设计的硬件描述语言（</a:t>
            </a:r>
            <a:r>
              <a:rPr lang="en-US" altLang="zh-CN" dirty="0"/>
              <a:t>Hardware Description Language )</a:t>
            </a:r>
            <a:r>
              <a:rPr lang="zh-CN" altLang="en-US" dirty="0"/>
              <a:t>，可以用来进行数字电路的仿真验证、时序分析、逻辑综合。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       用</a:t>
            </a:r>
            <a:r>
              <a:rPr lang="en-US" altLang="zh-CN" dirty="0"/>
              <a:t>Verilog HDL</a:t>
            </a:r>
            <a:r>
              <a:rPr lang="zh-CN" altLang="en-US" dirty="0"/>
              <a:t>描述的电路设计就是该电路的</a:t>
            </a:r>
            <a:r>
              <a:rPr lang="en-US" altLang="zh-CN" dirty="0"/>
              <a:t>Verilog HDL</a:t>
            </a:r>
            <a:r>
              <a:rPr lang="zh-CN" altLang="en-US" dirty="0"/>
              <a:t>模型。       </a:t>
            </a:r>
            <a:r>
              <a:rPr lang="en-US" altLang="zh-CN" dirty="0"/>
              <a:t>Verilog HDL </a:t>
            </a:r>
            <a:r>
              <a:rPr lang="zh-CN" altLang="en-US" dirty="0"/>
              <a:t>既是一种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描述语言也是一种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描述语言。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既可以用电路的功能描述，也可以用元器件及其之间的连接来建立</a:t>
            </a:r>
            <a:r>
              <a:rPr lang="en-US" altLang="zh-CN" dirty="0"/>
              <a:t>Verilog HDL</a:t>
            </a:r>
            <a:r>
              <a:rPr lang="zh-CN" altLang="en-US" dirty="0"/>
              <a:t>模型。</a:t>
            </a:r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534785" y="4229491"/>
            <a:ext cx="768350" cy="8112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7343073" y="4143766"/>
            <a:ext cx="698500" cy="8969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422401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ea typeface="黑体" panose="02010609060101010101" pitchFamily="49" charset="-122"/>
              </a:rPr>
              <a:t>1.2 </a:t>
            </a:r>
            <a:r>
              <a:rPr lang="zh-CN" altLang="en-US" dirty="0"/>
              <a:t>不同层次的</a:t>
            </a: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抽象</a:t>
            </a:r>
            <a:endParaRPr lang="zh-CN" altLang="en-US" dirty="0"/>
          </a:p>
          <a:p>
            <a:pPr algn="just"/>
            <a:endParaRPr lang="zh-CN" altLang="en-US" dirty="0"/>
          </a:p>
          <a:p>
            <a:pPr algn="just">
              <a:spcBef>
                <a:spcPct val="0"/>
              </a:spcBef>
              <a:buClr>
                <a:schemeClr val="folHlink"/>
              </a:buClr>
            </a:pP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模型可以是实际电路的不同级别的抽象。抽象级别可分为</a:t>
            </a:r>
            <a:r>
              <a:rPr lang="zh-CN" altLang="en-US" dirty="0">
                <a:solidFill>
                  <a:srgbClr val="FF0066"/>
                </a:solidFill>
              </a:rPr>
              <a:t>五</a:t>
            </a:r>
            <a:r>
              <a:rPr lang="zh-CN" altLang="en-US" dirty="0"/>
              <a:t>级：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系统级</a:t>
            </a:r>
            <a:r>
              <a:rPr lang="en-US" altLang="zh-CN" dirty="0">
                <a:ea typeface="黑体" panose="02010609060101010101" pitchFamily="49" charset="-122"/>
              </a:rPr>
              <a:t>(system level): </a:t>
            </a:r>
            <a:r>
              <a:rPr lang="zh-CN" altLang="en-US" dirty="0"/>
              <a:t>用高级语言结构（如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/>
              <a:t>语句）实现的设计模块外部性能的模型；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算</a:t>
            </a:r>
            <a:r>
              <a:rPr lang="zh-CN" altLang="en-US" dirty="0">
                <a:solidFill>
                  <a:srgbClr val="FF0000"/>
                </a:solidFill>
              </a:rPr>
              <a:t>法级</a:t>
            </a:r>
            <a:r>
              <a:rPr lang="en-US" altLang="zh-CN" dirty="0">
                <a:ea typeface="黑体" panose="02010609060101010101" pitchFamily="49" charset="-122"/>
              </a:rPr>
              <a:t>(algorithmic level): </a:t>
            </a:r>
            <a:r>
              <a:rPr lang="zh-CN" altLang="en-US" dirty="0"/>
              <a:t>用高级语言结构实现的设计算法模型（写出逻辑表达式）；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RTL</a:t>
            </a:r>
            <a:r>
              <a:rPr lang="zh-CN" altLang="en-US" dirty="0">
                <a:solidFill>
                  <a:srgbClr val="FF0000"/>
                </a:solidFill>
              </a:rPr>
              <a:t>级</a:t>
            </a:r>
            <a:r>
              <a:rPr lang="en-US" altLang="zh-CN" dirty="0">
                <a:ea typeface="黑体" panose="02010609060101010101" pitchFamily="49" charset="-122"/>
              </a:rPr>
              <a:t>(register transfer level): </a:t>
            </a:r>
            <a:r>
              <a:rPr lang="zh-CN" altLang="en-US" dirty="0"/>
              <a:t>描述数据在寄存器之间流动和如何处理这些数据的模型； </a:t>
            </a:r>
            <a:r>
              <a:rPr lang="en-US" altLang="zh-CN" dirty="0"/>
              <a:t>						</a:t>
            </a:r>
            <a:r>
              <a:rPr lang="zh-CN" altLang="en-US" dirty="0"/>
              <a:t>触发器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门级</a:t>
            </a:r>
            <a:r>
              <a:rPr lang="en-US" altLang="zh-CN" dirty="0">
                <a:ea typeface="黑体" panose="02010609060101010101" pitchFamily="49" charset="-122"/>
              </a:rPr>
              <a:t>(gate level): </a:t>
            </a:r>
            <a:r>
              <a:rPr lang="zh-CN" altLang="en-US" dirty="0"/>
              <a:t>描述逻辑门（如与门、非门、或门、与非门、三态门等）以及逻辑门之间连接的模型；</a:t>
            </a:r>
            <a:endParaRPr lang="zh-CN" altLang="en-US" dirty="0"/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开关级</a:t>
            </a:r>
            <a:r>
              <a:rPr lang="en-US" altLang="zh-CN" dirty="0">
                <a:ea typeface="黑体" panose="02010609060101010101" pitchFamily="49" charset="-122"/>
              </a:rPr>
              <a:t>(switch level): </a:t>
            </a:r>
            <a:r>
              <a:rPr lang="zh-CN" altLang="en-US" dirty="0"/>
              <a:t>描述器件中三极管和储存节点及其之间连接的模型。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302480" cy="5407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1.3 Verilog HDL</a:t>
            </a:r>
            <a:r>
              <a:rPr lang="zh-CN" altLang="en-US" dirty="0">
                <a:solidFill>
                  <a:srgbClr val="FF0000"/>
                </a:solidFill>
              </a:rPr>
              <a:t>的特点</a:t>
            </a:r>
            <a:endParaRPr lang="zh-CN" altLang="en-US" dirty="0"/>
          </a:p>
          <a:p>
            <a:pPr algn="just">
              <a:lnSpc>
                <a:spcPct val="120000"/>
              </a:lnSpc>
              <a:buClr>
                <a:schemeClr val="folHlink"/>
              </a:buClr>
            </a:pPr>
            <a:r>
              <a:rPr lang="zh-CN" altLang="en-US" dirty="0"/>
              <a:t>语法结构上的主要</a:t>
            </a: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形式化地表示电路的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；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zh-CN" dirty="0"/>
              <a:t>借用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/>
              <a:t>的结构和语句；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可在多个层次上对所设计的系统加以描述，语言对设计规模不加任何限制；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具有混合建模能力：一个设计中的各子模块可用不同级别的抽象模型来描述；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基本逻辑门、开关级结构模型均内置于语言中，可直接调用；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       易学易用，功能强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设计方法和流程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823" y="1627221"/>
            <a:ext cx="7192943" cy="37542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053" y="0"/>
            <a:ext cx="3149746" cy="6870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ISLIDE.VECTOR" val="e1b93269-a88a-4938-a2f0-c039c7557a2b"/>
</p:tagLst>
</file>

<file path=ppt/tags/tag2.xml><?xml version="1.0" encoding="utf-8"?>
<p:tagLst xmlns:p="http://schemas.openxmlformats.org/presentationml/2006/main">
  <p:tag name="commondata" val="eyJoZGlkIjoiZjBlZjljMDc5M2EwZGI1ODk3YWU2Y2Y0OGQ5ZTMzMmIifQ==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0</TotalTime>
  <Words>2132</Words>
  <Application>WPS 演示</Application>
  <PresentationFormat>宽屏</PresentationFormat>
  <Paragraphs>199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Alibaba PuHuiTi</vt:lpstr>
      <vt:lpstr>Segoe Print</vt:lpstr>
      <vt:lpstr>Times New Roman</vt:lpstr>
      <vt:lpstr>黑体</vt:lpstr>
      <vt:lpstr>华文楷体</vt:lpstr>
      <vt:lpstr>Tahoma</vt:lpstr>
      <vt:lpstr>BigYoungBoldGB2.0</vt:lpstr>
      <vt:lpstr>Arial Unicode MS</vt:lpstr>
      <vt:lpstr>Calibri</vt:lpstr>
      <vt:lpstr>nk</vt:lpstr>
      <vt:lpstr>PowerPoint 演示文稿</vt:lpstr>
      <vt:lpstr>PowerPoint 演示文稿</vt:lpstr>
      <vt:lpstr>PowerPoint 演示文稿</vt:lpstr>
      <vt:lpstr>PowerPoint 演示文稿</vt:lpstr>
      <vt:lpstr>Verilog HDL 语言——编程语言？ </vt:lpstr>
      <vt:lpstr>引言</vt:lpstr>
      <vt:lpstr>引言</vt:lpstr>
      <vt:lpstr>引言</vt:lpstr>
      <vt:lpstr>设计方法和流程</vt:lpstr>
      <vt:lpstr>2 Verilog HDL基本结构</vt:lpstr>
      <vt:lpstr>结构 </vt:lpstr>
      <vt:lpstr>总结</vt:lpstr>
      <vt:lpstr>环境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事在人为.</cp:lastModifiedBy>
  <cp:revision>33</cp:revision>
  <dcterms:created xsi:type="dcterms:W3CDTF">2021-09-09T13:57:00Z</dcterms:created>
  <dcterms:modified xsi:type="dcterms:W3CDTF">2024-11-11T08:23:21Z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1A63F34AE89740998EB70F43E5233D4E_13</vt:lpwstr>
  </property>
  <property fmtid="{D5CDD505-2E9C-101B-9397-08002B2CF9AE}" pid="3" name="KSOProductBuildVer">
    <vt:lpwstr>2052-12.1.0.18608</vt:lpwstr>
  </property>
</Properties>
</file>