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2" r:id="rId26"/>
    <p:sldId id="291" r:id="rId27"/>
    <p:sldId id="293" r:id="rId28"/>
    <p:sldId id="294" r:id="rId29"/>
    <p:sldId id="295" r:id="rId30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8" autoAdjust="0"/>
    <p:restoredTop sz="94216" autoAdjust="0"/>
  </p:normalViewPr>
  <p:slideViewPr>
    <p:cSldViewPr snapToGrid="0">
      <p:cViewPr varScale="1">
        <p:scale>
          <a:sx n="66" d="100"/>
          <a:sy n="66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-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28825" y="326561"/>
            <a:ext cx="10424975" cy="7602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295402" y="1872018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5" name="图片占位符 5"/>
          <p:cNvSpPr>
            <a:spLocks noGrp="1"/>
          </p:cNvSpPr>
          <p:nvPr>
            <p:ph type="pic" sz="quarter" idx="11"/>
          </p:nvPr>
        </p:nvSpPr>
        <p:spPr>
          <a:xfrm>
            <a:off x="6400802" y="18796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6" name="图片占位符 5"/>
          <p:cNvSpPr>
            <a:spLocks noGrp="1"/>
          </p:cNvSpPr>
          <p:nvPr>
            <p:ph type="pic" sz="quarter" idx="12"/>
          </p:nvPr>
        </p:nvSpPr>
        <p:spPr>
          <a:xfrm>
            <a:off x="1287818" y="4241802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17" name="图片占位符 5"/>
          <p:cNvSpPr>
            <a:spLocks noGrp="1"/>
          </p:cNvSpPr>
          <p:nvPr>
            <p:ph type="pic" sz="quarter" idx="13"/>
          </p:nvPr>
        </p:nvSpPr>
        <p:spPr>
          <a:xfrm>
            <a:off x="6393218" y="4249386"/>
            <a:ext cx="1760182" cy="1760182"/>
          </a:xfrm>
          <a:custGeom>
            <a:avLst/>
            <a:gdLst>
              <a:gd name="connsiteX0" fmla="*/ 1233714 w 2467428"/>
              <a:gd name="connsiteY0" fmla="*/ 0 h 2467428"/>
              <a:gd name="connsiteX1" fmla="*/ 2467428 w 2467428"/>
              <a:gd name="connsiteY1" fmla="*/ 1233714 h 2467428"/>
              <a:gd name="connsiteX2" fmla="*/ 1233714 w 2467428"/>
              <a:gd name="connsiteY2" fmla="*/ 2467428 h 2467428"/>
              <a:gd name="connsiteX3" fmla="*/ 0 w 2467428"/>
              <a:gd name="connsiteY3" fmla="*/ 1233714 h 2467428"/>
              <a:gd name="connsiteX4" fmla="*/ 1233714 w 2467428"/>
              <a:gd name="connsiteY4" fmla="*/ 0 h 2467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7428" h="2467428">
                <a:moveTo>
                  <a:pt x="1233714" y="0"/>
                </a:moveTo>
                <a:cubicBezTo>
                  <a:pt x="1915075" y="0"/>
                  <a:pt x="2467428" y="552353"/>
                  <a:pt x="2467428" y="1233714"/>
                </a:cubicBezTo>
                <a:cubicBezTo>
                  <a:pt x="2467428" y="1915075"/>
                  <a:pt x="1915075" y="2467428"/>
                  <a:pt x="1233714" y="2467428"/>
                </a:cubicBezTo>
                <a:cubicBezTo>
                  <a:pt x="552353" y="2467428"/>
                  <a:pt x="0" y="1915075"/>
                  <a:pt x="0" y="1233714"/>
                </a:cubicBezTo>
                <a:cubicBezTo>
                  <a:pt x="0" y="552353"/>
                  <a:pt x="552353" y="0"/>
                  <a:pt x="123371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zh-CN" altLang="en-US"/>
              <a:t>单击图标添加图片</a:t>
            </a:r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928825" y="1005347"/>
            <a:ext cx="10982972" cy="0"/>
          </a:xfrm>
          <a:prstGeom prst="line">
            <a:avLst/>
          </a:prstGeom>
          <a:ln w="28575">
            <a:solidFill>
              <a:srgbClr val="93317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 userDrawn="1"/>
        </p:nvSpPr>
        <p:spPr>
          <a:xfrm>
            <a:off x="-13855" y="326561"/>
            <a:ext cx="942680" cy="698760"/>
          </a:xfrm>
          <a:prstGeom prst="rect">
            <a:avLst/>
          </a:prstGeom>
          <a:solidFill>
            <a:srgbClr val="933175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78279" cy="6858000"/>
          </a:xfrm>
          <a:prstGeom prst="rect">
            <a:avLst/>
          </a:prstGeo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 t="-1332" r="-17588" b="-37777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846397" y="4094407"/>
            <a:ext cx="6015086" cy="2199933"/>
            <a:chOff x="6525602" y="-1848839"/>
            <a:chExt cx="3519259" cy="1287119"/>
          </a:xfrm>
          <a:gradFill>
            <a:gsLst>
              <a:gs pos="0">
                <a:schemeClr val="bg1"/>
              </a:gs>
              <a:gs pos="63000">
                <a:schemeClr val="bg1">
                  <a:alpha val="46000"/>
                </a:schemeClr>
              </a:gs>
              <a:gs pos="100000">
                <a:schemeClr val="bg1">
                  <a:alpha val="28000"/>
                </a:schemeClr>
              </a:gs>
            </a:gsLst>
            <a:lin ang="5400000" scaled="0"/>
          </a:gradFill>
        </p:grpSpPr>
        <p:sp>
          <p:nvSpPr>
            <p:cNvPr id="7" name="iṩ1ïḍè"/>
            <p:cNvSpPr/>
            <p:nvPr/>
          </p:nvSpPr>
          <p:spPr bwMode="auto">
            <a:xfrm>
              <a:off x="6525602" y="-1848839"/>
              <a:ext cx="941254" cy="1257473"/>
            </a:xfrm>
            <a:custGeom>
              <a:avLst/>
              <a:gdLst>
                <a:gd name="T0" fmla="*/ 25 w 183"/>
                <a:gd name="T1" fmla="*/ 207 h 244"/>
                <a:gd name="T2" fmla="*/ 22 w 183"/>
                <a:gd name="T3" fmla="*/ 185 h 244"/>
                <a:gd name="T4" fmla="*/ 146 w 183"/>
                <a:gd name="T5" fmla="*/ 174 h 244"/>
                <a:gd name="T6" fmla="*/ 146 w 183"/>
                <a:gd name="T7" fmla="*/ 175 h 244"/>
                <a:gd name="T8" fmla="*/ 146 w 183"/>
                <a:gd name="T9" fmla="*/ 178 h 244"/>
                <a:gd name="T10" fmla="*/ 146 w 183"/>
                <a:gd name="T11" fmla="*/ 179 h 244"/>
                <a:gd name="T12" fmla="*/ 146 w 183"/>
                <a:gd name="T13" fmla="*/ 182 h 244"/>
                <a:gd name="T14" fmla="*/ 146 w 183"/>
                <a:gd name="T15" fmla="*/ 184 h 244"/>
                <a:gd name="T16" fmla="*/ 146 w 183"/>
                <a:gd name="T17" fmla="*/ 187 h 244"/>
                <a:gd name="T18" fmla="*/ 144 w 183"/>
                <a:gd name="T19" fmla="*/ 215 h 244"/>
                <a:gd name="T20" fmla="*/ 116 w 183"/>
                <a:gd name="T21" fmla="*/ 190 h 244"/>
                <a:gd name="T22" fmla="*/ 119 w 183"/>
                <a:gd name="T23" fmla="*/ 154 h 244"/>
                <a:gd name="T24" fmla="*/ 101 w 183"/>
                <a:gd name="T25" fmla="*/ 144 h 244"/>
                <a:gd name="T26" fmla="*/ 75 w 183"/>
                <a:gd name="T27" fmla="*/ 176 h 244"/>
                <a:gd name="T28" fmla="*/ 103 w 183"/>
                <a:gd name="T29" fmla="*/ 162 h 244"/>
                <a:gd name="T30" fmla="*/ 94 w 183"/>
                <a:gd name="T31" fmla="*/ 193 h 244"/>
                <a:gd name="T32" fmla="*/ 91 w 183"/>
                <a:gd name="T33" fmla="*/ 212 h 244"/>
                <a:gd name="T34" fmla="*/ 128 w 183"/>
                <a:gd name="T35" fmla="*/ 226 h 244"/>
                <a:gd name="T36" fmla="*/ 164 w 183"/>
                <a:gd name="T37" fmla="*/ 125 h 244"/>
                <a:gd name="T38" fmla="*/ 117 w 183"/>
                <a:gd name="T39" fmla="*/ 121 h 244"/>
                <a:gd name="T40" fmla="*/ 134 w 183"/>
                <a:gd name="T41" fmla="*/ 89 h 244"/>
                <a:gd name="T42" fmla="*/ 171 w 183"/>
                <a:gd name="T43" fmla="*/ 58 h 244"/>
                <a:gd name="T44" fmla="*/ 141 w 183"/>
                <a:gd name="T45" fmla="*/ 61 h 244"/>
                <a:gd name="T46" fmla="*/ 141 w 183"/>
                <a:gd name="T47" fmla="*/ 61 h 244"/>
                <a:gd name="T48" fmla="*/ 100 w 183"/>
                <a:gd name="T49" fmla="*/ 2 h 244"/>
                <a:gd name="T50" fmla="*/ 100 w 183"/>
                <a:gd name="T51" fmla="*/ 25 h 244"/>
                <a:gd name="T52" fmla="*/ 100 w 183"/>
                <a:gd name="T53" fmla="*/ 27 h 244"/>
                <a:gd name="T54" fmla="*/ 100 w 183"/>
                <a:gd name="T55" fmla="*/ 28 h 244"/>
                <a:gd name="T56" fmla="*/ 100 w 183"/>
                <a:gd name="T57" fmla="*/ 44 h 244"/>
                <a:gd name="T58" fmla="*/ 100 w 183"/>
                <a:gd name="T59" fmla="*/ 44 h 244"/>
                <a:gd name="T60" fmla="*/ 100 w 183"/>
                <a:gd name="T61" fmla="*/ 44 h 244"/>
                <a:gd name="T62" fmla="*/ 100 w 183"/>
                <a:gd name="T63" fmla="*/ 45 h 244"/>
                <a:gd name="T64" fmla="*/ 100 w 183"/>
                <a:gd name="T65" fmla="*/ 45 h 244"/>
                <a:gd name="T66" fmla="*/ 100 w 183"/>
                <a:gd name="T67" fmla="*/ 48 h 244"/>
                <a:gd name="T68" fmla="*/ 100 w 183"/>
                <a:gd name="T69" fmla="*/ 48 h 244"/>
                <a:gd name="T70" fmla="*/ 100 w 183"/>
                <a:gd name="T71" fmla="*/ 48 h 244"/>
                <a:gd name="T72" fmla="*/ 100 w 183"/>
                <a:gd name="T73" fmla="*/ 49 h 244"/>
                <a:gd name="T74" fmla="*/ 100 w 183"/>
                <a:gd name="T75" fmla="*/ 49 h 244"/>
                <a:gd name="T76" fmla="*/ 100 w 183"/>
                <a:gd name="T77" fmla="*/ 50 h 244"/>
                <a:gd name="T78" fmla="*/ 100 w 183"/>
                <a:gd name="T79" fmla="*/ 50 h 244"/>
                <a:gd name="T80" fmla="*/ 100 w 183"/>
                <a:gd name="T81" fmla="*/ 51 h 244"/>
                <a:gd name="T82" fmla="*/ 100 w 183"/>
                <a:gd name="T83" fmla="*/ 51 h 244"/>
                <a:gd name="T84" fmla="*/ 100 w 183"/>
                <a:gd name="T85" fmla="*/ 51 h 244"/>
                <a:gd name="T86" fmla="*/ 100 w 183"/>
                <a:gd name="T87" fmla="*/ 52 h 244"/>
                <a:gd name="T88" fmla="*/ 100 w 183"/>
                <a:gd name="T89" fmla="*/ 52 h 244"/>
                <a:gd name="T90" fmla="*/ 91 w 183"/>
                <a:gd name="T91" fmla="*/ 92 h 244"/>
                <a:gd name="T92" fmla="*/ 29 w 183"/>
                <a:gd name="T93" fmla="*/ 113 h 244"/>
                <a:gd name="T94" fmla="*/ 63 w 183"/>
                <a:gd name="T95" fmla="*/ 142 h 244"/>
                <a:gd name="T96" fmla="*/ 68 w 183"/>
                <a:gd name="T97" fmla="*/ 156 h 244"/>
                <a:gd name="T98" fmla="*/ 149 w 183"/>
                <a:gd name="T99" fmla="*/ 126 h 244"/>
                <a:gd name="T100" fmla="*/ 149 w 183"/>
                <a:gd name="T101" fmla="*/ 127 h 244"/>
                <a:gd name="T102" fmla="*/ 149 w 183"/>
                <a:gd name="T103" fmla="*/ 128 h 244"/>
                <a:gd name="T104" fmla="*/ 148 w 183"/>
                <a:gd name="T105" fmla="*/ 129 h 244"/>
                <a:gd name="T106" fmla="*/ 148 w 183"/>
                <a:gd name="T107" fmla="*/ 139 h 244"/>
                <a:gd name="T108" fmla="*/ 148 w 183"/>
                <a:gd name="T109" fmla="*/ 142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3" h="244">
                  <a:moveTo>
                    <a:pt x="35" y="169"/>
                  </a:moveTo>
                  <a:cubicBezTo>
                    <a:pt x="38" y="170"/>
                    <a:pt x="33" y="181"/>
                    <a:pt x="31" y="185"/>
                  </a:cubicBezTo>
                  <a:cubicBezTo>
                    <a:pt x="30" y="186"/>
                    <a:pt x="29" y="190"/>
                    <a:pt x="28" y="190"/>
                  </a:cubicBezTo>
                  <a:cubicBezTo>
                    <a:pt x="27" y="192"/>
                    <a:pt x="27" y="194"/>
                    <a:pt x="26" y="196"/>
                  </a:cubicBezTo>
                  <a:cubicBezTo>
                    <a:pt x="25" y="199"/>
                    <a:pt x="25" y="203"/>
                    <a:pt x="25" y="207"/>
                  </a:cubicBezTo>
                  <a:cubicBezTo>
                    <a:pt x="26" y="215"/>
                    <a:pt x="29" y="222"/>
                    <a:pt x="28" y="230"/>
                  </a:cubicBezTo>
                  <a:cubicBezTo>
                    <a:pt x="26" y="231"/>
                    <a:pt x="24" y="234"/>
                    <a:pt x="21" y="234"/>
                  </a:cubicBezTo>
                  <a:cubicBezTo>
                    <a:pt x="13" y="227"/>
                    <a:pt x="0" y="211"/>
                    <a:pt x="17" y="206"/>
                  </a:cubicBezTo>
                  <a:cubicBezTo>
                    <a:pt x="18" y="205"/>
                    <a:pt x="19" y="197"/>
                    <a:pt x="19" y="196"/>
                  </a:cubicBezTo>
                  <a:cubicBezTo>
                    <a:pt x="20" y="193"/>
                    <a:pt x="21" y="189"/>
                    <a:pt x="22" y="185"/>
                  </a:cubicBezTo>
                  <a:cubicBezTo>
                    <a:pt x="24" y="181"/>
                    <a:pt x="26" y="177"/>
                    <a:pt x="29" y="174"/>
                  </a:cubicBezTo>
                  <a:cubicBezTo>
                    <a:pt x="30" y="172"/>
                    <a:pt x="33" y="170"/>
                    <a:pt x="35" y="169"/>
                  </a:cubicBezTo>
                  <a:close/>
                  <a:moveTo>
                    <a:pt x="146" y="173"/>
                  </a:moveTo>
                  <a:cubicBezTo>
                    <a:pt x="146" y="173"/>
                    <a:pt x="146" y="173"/>
                    <a:pt x="146" y="173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4"/>
                    <a:pt x="146" y="174"/>
                    <a:pt x="146" y="174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6"/>
                    <a:pt x="146" y="176"/>
                    <a:pt x="146" y="176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7"/>
                    <a:pt x="146" y="177"/>
                    <a:pt x="146" y="177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8"/>
                    <a:pt x="146" y="178"/>
                    <a:pt x="146" y="178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79"/>
                    <a:pt x="146" y="179"/>
                    <a:pt x="146" y="179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0"/>
                    <a:pt x="146" y="180"/>
                    <a:pt x="146" y="180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1"/>
                    <a:pt x="146" y="181"/>
                    <a:pt x="146" y="181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2"/>
                    <a:pt x="146" y="182"/>
                    <a:pt x="146" y="182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3"/>
                    <a:pt x="146" y="183"/>
                    <a:pt x="146" y="183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4"/>
                    <a:pt x="146" y="184"/>
                    <a:pt x="146" y="184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5"/>
                    <a:pt x="146" y="185"/>
                    <a:pt x="146" y="185"/>
                  </a:cubicBezTo>
                  <a:cubicBezTo>
                    <a:pt x="146" y="186"/>
                    <a:pt x="146" y="186"/>
                    <a:pt x="146" y="186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7"/>
                    <a:pt x="146" y="187"/>
                    <a:pt x="146" y="187"/>
                  </a:cubicBezTo>
                  <a:cubicBezTo>
                    <a:pt x="146" y="188"/>
                    <a:pt x="146" y="188"/>
                    <a:pt x="146" y="188"/>
                  </a:cubicBezTo>
                  <a:cubicBezTo>
                    <a:pt x="146" y="189"/>
                    <a:pt x="146" y="189"/>
                    <a:pt x="146" y="189"/>
                  </a:cubicBezTo>
                  <a:cubicBezTo>
                    <a:pt x="146" y="190"/>
                    <a:pt x="146" y="190"/>
                    <a:pt x="146" y="190"/>
                  </a:cubicBezTo>
                  <a:cubicBezTo>
                    <a:pt x="147" y="197"/>
                    <a:pt x="142" y="207"/>
                    <a:pt x="144" y="215"/>
                  </a:cubicBezTo>
                  <a:cubicBezTo>
                    <a:pt x="146" y="224"/>
                    <a:pt x="132" y="218"/>
                    <a:pt x="125" y="216"/>
                  </a:cubicBezTo>
                  <a:cubicBezTo>
                    <a:pt x="120" y="213"/>
                    <a:pt x="118" y="214"/>
                    <a:pt x="116" y="206"/>
                  </a:cubicBezTo>
                  <a:cubicBezTo>
                    <a:pt x="115" y="203"/>
                    <a:pt x="116" y="200"/>
                    <a:pt x="116" y="198"/>
                  </a:cubicBezTo>
                  <a:cubicBezTo>
                    <a:pt x="117" y="196"/>
                    <a:pt x="118" y="193"/>
                    <a:pt x="118" y="191"/>
                  </a:cubicBezTo>
                  <a:cubicBezTo>
                    <a:pt x="117" y="189"/>
                    <a:pt x="117" y="190"/>
                    <a:pt x="116" y="190"/>
                  </a:cubicBezTo>
                  <a:cubicBezTo>
                    <a:pt x="114" y="189"/>
                    <a:pt x="111" y="190"/>
                    <a:pt x="111" y="187"/>
                  </a:cubicBezTo>
                  <a:cubicBezTo>
                    <a:pt x="112" y="185"/>
                    <a:pt x="115" y="184"/>
                    <a:pt x="115" y="181"/>
                  </a:cubicBezTo>
                  <a:cubicBezTo>
                    <a:pt x="116" y="179"/>
                    <a:pt x="116" y="175"/>
                    <a:pt x="115" y="173"/>
                  </a:cubicBezTo>
                  <a:cubicBezTo>
                    <a:pt x="112" y="170"/>
                    <a:pt x="107" y="173"/>
                    <a:pt x="103" y="172"/>
                  </a:cubicBezTo>
                  <a:cubicBezTo>
                    <a:pt x="107" y="165"/>
                    <a:pt x="113" y="160"/>
                    <a:pt x="119" y="154"/>
                  </a:cubicBezTo>
                  <a:cubicBezTo>
                    <a:pt x="121" y="153"/>
                    <a:pt x="123" y="150"/>
                    <a:pt x="124" y="148"/>
                  </a:cubicBezTo>
                  <a:cubicBezTo>
                    <a:pt x="126" y="146"/>
                    <a:pt x="129" y="145"/>
                    <a:pt x="130" y="143"/>
                  </a:cubicBezTo>
                  <a:cubicBezTo>
                    <a:pt x="134" y="137"/>
                    <a:pt x="126" y="132"/>
                    <a:pt x="120" y="134"/>
                  </a:cubicBezTo>
                  <a:cubicBezTo>
                    <a:pt x="117" y="135"/>
                    <a:pt x="114" y="138"/>
                    <a:pt x="111" y="139"/>
                  </a:cubicBezTo>
                  <a:cubicBezTo>
                    <a:pt x="106" y="140"/>
                    <a:pt x="104" y="141"/>
                    <a:pt x="101" y="144"/>
                  </a:cubicBezTo>
                  <a:cubicBezTo>
                    <a:pt x="98" y="148"/>
                    <a:pt x="94" y="151"/>
                    <a:pt x="90" y="153"/>
                  </a:cubicBezTo>
                  <a:cubicBezTo>
                    <a:pt x="86" y="156"/>
                    <a:pt x="82" y="160"/>
                    <a:pt x="76" y="162"/>
                  </a:cubicBezTo>
                  <a:cubicBezTo>
                    <a:pt x="75" y="162"/>
                    <a:pt x="59" y="163"/>
                    <a:pt x="59" y="163"/>
                  </a:cubicBezTo>
                  <a:cubicBezTo>
                    <a:pt x="57" y="169"/>
                    <a:pt x="59" y="169"/>
                    <a:pt x="64" y="172"/>
                  </a:cubicBezTo>
                  <a:cubicBezTo>
                    <a:pt x="67" y="174"/>
                    <a:pt x="71" y="176"/>
                    <a:pt x="75" y="176"/>
                  </a:cubicBezTo>
                  <a:cubicBezTo>
                    <a:pt x="80" y="176"/>
                    <a:pt x="81" y="173"/>
                    <a:pt x="84" y="170"/>
                  </a:cubicBezTo>
                  <a:cubicBezTo>
                    <a:pt x="86" y="167"/>
                    <a:pt x="89" y="164"/>
                    <a:pt x="92" y="161"/>
                  </a:cubicBezTo>
                  <a:cubicBezTo>
                    <a:pt x="94" y="158"/>
                    <a:pt x="96" y="154"/>
                    <a:pt x="99" y="152"/>
                  </a:cubicBezTo>
                  <a:cubicBezTo>
                    <a:pt x="108" y="145"/>
                    <a:pt x="109" y="147"/>
                    <a:pt x="109" y="148"/>
                  </a:cubicBezTo>
                  <a:cubicBezTo>
                    <a:pt x="110" y="153"/>
                    <a:pt x="106" y="158"/>
                    <a:pt x="103" y="162"/>
                  </a:cubicBezTo>
                  <a:cubicBezTo>
                    <a:pt x="101" y="164"/>
                    <a:pt x="100" y="166"/>
                    <a:pt x="99" y="169"/>
                  </a:cubicBezTo>
                  <a:cubicBezTo>
                    <a:pt x="98" y="170"/>
                    <a:pt x="96" y="176"/>
                    <a:pt x="96" y="176"/>
                  </a:cubicBezTo>
                  <a:cubicBezTo>
                    <a:pt x="92" y="177"/>
                    <a:pt x="86" y="181"/>
                    <a:pt x="84" y="184"/>
                  </a:cubicBezTo>
                  <a:cubicBezTo>
                    <a:pt x="82" y="188"/>
                    <a:pt x="86" y="189"/>
                    <a:pt x="89" y="190"/>
                  </a:cubicBezTo>
                  <a:cubicBezTo>
                    <a:pt x="91" y="191"/>
                    <a:pt x="93" y="191"/>
                    <a:pt x="94" y="193"/>
                  </a:cubicBezTo>
                  <a:cubicBezTo>
                    <a:pt x="95" y="193"/>
                    <a:pt x="97" y="197"/>
                    <a:pt x="96" y="197"/>
                  </a:cubicBezTo>
                  <a:cubicBezTo>
                    <a:pt x="92" y="197"/>
                    <a:pt x="89" y="199"/>
                    <a:pt x="85" y="201"/>
                  </a:cubicBezTo>
                  <a:cubicBezTo>
                    <a:pt x="83" y="202"/>
                    <a:pt x="80" y="203"/>
                    <a:pt x="81" y="206"/>
                  </a:cubicBezTo>
                  <a:cubicBezTo>
                    <a:pt x="82" y="207"/>
                    <a:pt x="82" y="209"/>
                    <a:pt x="82" y="209"/>
                  </a:cubicBezTo>
                  <a:cubicBezTo>
                    <a:pt x="83" y="211"/>
                    <a:pt x="91" y="211"/>
                    <a:pt x="91" y="212"/>
                  </a:cubicBezTo>
                  <a:cubicBezTo>
                    <a:pt x="90" y="215"/>
                    <a:pt x="91" y="219"/>
                    <a:pt x="95" y="220"/>
                  </a:cubicBezTo>
                  <a:cubicBezTo>
                    <a:pt x="98" y="221"/>
                    <a:pt x="109" y="222"/>
                    <a:pt x="112" y="220"/>
                  </a:cubicBezTo>
                  <a:cubicBezTo>
                    <a:pt x="113" y="219"/>
                    <a:pt x="112" y="217"/>
                    <a:pt x="114" y="217"/>
                  </a:cubicBezTo>
                  <a:cubicBezTo>
                    <a:pt x="116" y="216"/>
                    <a:pt x="117" y="218"/>
                    <a:pt x="118" y="219"/>
                  </a:cubicBezTo>
                  <a:cubicBezTo>
                    <a:pt x="122" y="221"/>
                    <a:pt x="125" y="224"/>
                    <a:pt x="128" y="226"/>
                  </a:cubicBezTo>
                  <a:cubicBezTo>
                    <a:pt x="132" y="230"/>
                    <a:pt x="148" y="244"/>
                    <a:pt x="154" y="239"/>
                  </a:cubicBezTo>
                  <a:cubicBezTo>
                    <a:pt x="156" y="237"/>
                    <a:pt x="155" y="231"/>
                    <a:pt x="155" y="228"/>
                  </a:cubicBezTo>
                  <a:cubicBezTo>
                    <a:pt x="156" y="226"/>
                    <a:pt x="156" y="223"/>
                    <a:pt x="156" y="220"/>
                  </a:cubicBezTo>
                  <a:cubicBezTo>
                    <a:pt x="158" y="201"/>
                    <a:pt x="160" y="182"/>
                    <a:pt x="161" y="163"/>
                  </a:cubicBezTo>
                  <a:cubicBezTo>
                    <a:pt x="162" y="151"/>
                    <a:pt x="164" y="138"/>
                    <a:pt x="164" y="125"/>
                  </a:cubicBezTo>
                  <a:cubicBezTo>
                    <a:pt x="164" y="122"/>
                    <a:pt x="166" y="117"/>
                    <a:pt x="165" y="113"/>
                  </a:cubicBezTo>
                  <a:cubicBezTo>
                    <a:pt x="164" y="110"/>
                    <a:pt x="162" y="110"/>
                    <a:pt x="160" y="108"/>
                  </a:cubicBezTo>
                  <a:cubicBezTo>
                    <a:pt x="158" y="106"/>
                    <a:pt x="159" y="106"/>
                    <a:pt x="156" y="107"/>
                  </a:cubicBezTo>
                  <a:cubicBezTo>
                    <a:pt x="152" y="107"/>
                    <a:pt x="149" y="109"/>
                    <a:pt x="146" y="110"/>
                  </a:cubicBezTo>
                  <a:cubicBezTo>
                    <a:pt x="136" y="113"/>
                    <a:pt x="126" y="117"/>
                    <a:pt x="117" y="121"/>
                  </a:cubicBezTo>
                  <a:cubicBezTo>
                    <a:pt x="111" y="123"/>
                    <a:pt x="103" y="127"/>
                    <a:pt x="97" y="127"/>
                  </a:cubicBezTo>
                  <a:cubicBezTo>
                    <a:pt x="98" y="121"/>
                    <a:pt x="102" y="116"/>
                    <a:pt x="104" y="111"/>
                  </a:cubicBezTo>
                  <a:cubicBezTo>
                    <a:pt x="107" y="106"/>
                    <a:pt x="109" y="101"/>
                    <a:pt x="113" y="96"/>
                  </a:cubicBezTo>
                  <a:cubicBezTo>
                    <a:pt x="114" y="94"/>
                    <a:pt x="122" y="93"/>
                    <a:pt x="124" y="92"/>
                  </a:cubicBezTo>
                  <a:cubicBezTo>
                    <a:pt x="127" y="91"/>
                    <a:pt x="131" y="90"/>
                    <a:pt x="134" y="89"/>
                  </a:cubicBezTo>
                  <a:cubicBezTo>
                    <a:pt x="141" y="86"/>
                    <a:pt x="148" y="83"/>
                    <a:pt x="154" y="81"/>
                  </a:cubicBezTo>
                  <a:cubicBezTo>
                    <a:pt x="161" y="78"/>
                    <a:pt x="168" y="76"/>
                    <a:pt x="174" y="73"/>
                  </a:cubicBezTo>
                  <a:cubicBezTo>
                    <a:pt x="178" y="72"/>
                    <a:pt x="183" y="68"/>
                    <a:pt x="180" y="63"/>
                  </a:cubicBezTo>
                  <a:cubicBezTo>
                    <a:pt x="179" y="62"/>
                    <a:pt x="176" y="62"/>
                    <a:pt x="175" y="61"/>
                  </a:cubicBezTo>
                  <a:cubicBezTo>
                    <a:pt x="173" y="60"/>
                    <a:pt x="173" y="59"/>
                    <a:pt x="171" y="58"/>
                  </a:cubicBezTo>
                  <a:cubicBezTo>
                    <a:pt x="169" y="57"/>
                    <a:pt x="166" y="58"/>
                    <a:pt x="164" y="58"/>
                  </a:cubicBezTo>
                  <a:cubicBezTo>
                    <a:pt x="161" y="58"/>
                    <a:pt x="157" y="58"/>
                    <a:pt x="154" y="58"/>
                  </a:cubicBezTo>
                  <a:cubicBezTo>
                    <a:pt x="149" y="58"/>
                    <a:pt x="144" y="57"/>
                    <a:pt x="139" y="57"/>
                  </a:cubicBezTo>
                  <a:cubicBezTo>
                    <a:pt x="139" y="57"/>
                    <a:pt x="139" y="57"/>
                    <a:pt x="139" y="57"/>
                  </a:cubicBezTo>
                  <a:cubicBezTo>
                    <a:pt x="139" y="58"/>
                    <a:pt x="140" y="60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1" y="61"/>
                    <a:pt x="141" y="61"/>
                    <a:pt x="141" y="61"/>
                  </a:cubicBezTo>
                  <a:cubicBezTo>
                    <a:pt x="143" y="62"/>
                    <a:pt x="145" y="63"/>
                    <a:pt x="146" y="64"/>
                  </a:cubicBezTo>
                  <a:cubicBezTo>
                    <a:pt x="147" y="64"/>
                    <a:pt x="157" y="70"/>
                    <a:pt x="154" y="71"/>
                  </a:cubicBezTo>
                  <a:cubicBezTo>
                    <a:pt x="143" y="75"/>
                    <a:pt x="132" y="84"/>
                    <a:pt x="119" y="83"/>
                  </a:cubicBezTo>
                  <a:cubicBezTo>
                    <a:pt x="123" y="73"/>
                    <a:pt x="137" y="37"/>
                    <a:pt x="129" y="24"/>
                  </a:cubicBezTo>
                  <a:cubicBezTo>
                    <a:pt x="128" y="23"/>
                    <a:pt x="106" y="0"/>
                    <a:pt x="100" y="2"/>
                  </a:cubicBezTo>
                  <a:cubicBezTo>
                    <a:pt x="100" y="9"/>
                    <a:pt x="100" y="16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5"/>
                    <a:pt x="100" y="25"/>
                    <a:pt x="100" y="25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6"/>
                    <a:pt x="100" y="26"/>
                    <a:pt x="100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28"/>
                    <a:pt x="100" y="28"/>
                    <a:pt x="100" y="28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3"/>
                    <a:pt x="100" y="43"/>
                    <a:pt x="100" y="43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4"/>
                    <a:pt x="100" y="44"/>
                    <a:pt x="100" y="44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00" y="46"/>
                    <a:pt x="100" y="47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49"/>
                    <a:pt x="100" y="49"/>
                    <a:pt x="100" y="49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1"/>
                    <a:pt x="100" y="51"/>
                    <a:pt x="100" y="51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100" y="52"/>
                    <a:pt x="100" y="52"/>
                    <a:pt x="100" y="52"/>
                  </a:cubicBezTo>
                  <a:cubicBezTo>
                    <a:pt x="99" y="55"/>
                    <a:pt x="98" y="57"/>
                    <a:pt x="97" y="60"/>
                  </a:cubicBezTo>
                  <a:cubicBezTo>
                    <a:pt x="95" y="67"/>
                    <a:pt x="94" y="74"/>
                    <a:pt x="93" y="81"/>
                  </a:cubicBezTo>
                  <a:cubicBezTo>
                    <a:pt x="92" y="84"/>
                    <a:pt x="93" y="89"/>
                    <a:pt x="91" y="92"/>
                  </a:cubicBezTo>
                  <a:cubicBezTo>
                    <a:pt x="90" y="94"/>
                    <a:pt x="86" y="95"/>
                    <a:pt x="84" y="96"/>
                  </a:cubicBezTo>
                  <a:cubicBezTo>
                    <a:pt x="75" y="100"/>
                    <a:pt x="67" y="105"/>
                    <a:pt x="58" y="109"/>
                  </a:cubicBezTo>
                  <a:cubicBezTo>
                    <a:pt x="51" y="112"/>
                    <a:pt x="43" y="116"/>
                    <a:pt x="35" y="118"/>
                  </a:cubicBezTo>
                  <a:cubicBezTo>
                    <a:pt x="34" y="118"/>
                    <a:pt x="31" y="120"/>
                    <a:pt x="30" y="119"/>
                  </a:cubicBezTo>
                  <a:cubicBezTo>
                    <a:pt x="28" y="118"/>
                    <a:pt x="29" y="114"/>
                    <a:pt x="29" y="113"/>
                  </a:cubicBezTo>
                  <a:cubicBezTo>
                    <a:pt x="24" y="116"/>
                    <a:pt x="16" y="126"/>
                    <a:pt x="23" y="129"/>
                  </a:cubicBezTo>
                  <a:cubicBezTo>
                    <a:pt x="29" y="131"/>
                    <a:pt x="32" y="129"/>
                    <a:pt x="36" y="127"/>
                  </a:cubicBezTo>
                  <a:cubicBezTo>
                    <a:pt x="39" y="125"/>
                    <a:pt x="73" y="110"/>
                    <a:pt x="86" y="106"/>
                  </a:cubicBezTo>
                  <a:cubicBezTo>
                    <a:pt x="85" y="119"/>
                    <a:pt x="82" y="128"/>
                    <a:pt x="76" y="136"/>
                  </a:cubicBezTo>
                  <a:cubicBezTo>
                    <a:pt x="75" y="139"/>
                    <a:pt x="66" y="141"/>
                    <a:pt x="63" y="142"/>
                  </a:cubicBezTo>
                  <a:cubicBezTo>
                    <a:pt x="59" y="144"/>
                    <a:pt x="54" y="146"/>
                    <a:pt x="50" y="148"/>
                  </a:cubicBezTo>
                  <a:cubicBezTo>
                    <a:pt x="44" y="151"/>
                    <a:pt x="30" y="158"/>
                    <a:pt x="31" y="166"/>
                  </a:cubicBezTo>
                  <a:cubicBezTo>
                    <a:pt x="36" y="166"/>
                    <a:pt x="39" y="166"/>
                    <a:pt x="43" y="164"/>
                  </a:cubicBezTo>
                  <a:cubicBezTo>
                    <a:pt x="47" y="163"/>
                    <a:pt x="51" y="163"/>
                    <a:pt x="55" y="161"/>
                  </a:cubicBezTo>
                  <a:cubicBezTo>
                    <a:pt x="59" y="160"/>
                    <a:pt x="64" y="158"/>
                    <a:pt x="68" y="156"/>
                  </a:cubicBezTo>
                  <a:cubicBezTo>
                    <a:pt x="90" y="145"/>
                    <a:pt x="110" y="133"/>
                    <a:pt x="132" y="122"/>
                  </a:cubicBezTo>
                  <a:cubicBezTo>
                    <a:pt x="135" y="120"/>
                    <a:pt x="143" y="115"/>
                    <a:pt x="148" y="117"/>
                  </a:cubicBezTo>
                  <a:cubicBezTo>
                    <a:pt x="151" y="119"/>
                    <a:pt x="149" y="123"/>
                    <a:pt x="149" y="125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6"/>
                    <a:pt x="149" y="126"/>
                    <a:pt x="149" y="126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7"/>
                    <a:pt x="149" y="127"/>
                    <a:pt x="149" y="127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8" y="128"/>
                    <a:pt x="148" y="128"/>
                    <a:pt x="148" y="128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29"/>
                    <a:pt x="148" y="129"/>
                    <a:pt x="148" y="129"/>
                  </a:cubicBezTo>
                  <a:cubicBezTo>
                    <a:pt x="148" y="132"/>
                    <a:pt x="148" y="135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8"/>
                    <a:pt x="148" y="138"/>
                    <a:pt x="148" y="138"/>
                  </a:cubicBezTo>
                  <a:cubicBezTo>
                    <a:pt x="148" y="139"/>
                    <a:pt x="148" y="139"/>
                    <a:pt x="148" y="139"/>
                  </a:cubicBezTo>
                  <a:cubicBezTo>
                    <a:pt x="148" y="140"/>
                    <a:pt x="148" y="140"/>
                    <a:pt x="148" y="140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1"/>
                    <a:pt x="148" y="141"/>
                    <a:pt x="148" y="141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42"/>
                    <a:pt x="148" y="142"/>
                    <a:pt x="148" y="142"/>
                  </a:cubicBezTo>
                  <a:cubicBezTo>
                    <a:pt x="148" y="153"/>
                    <a:pt x="147" y="163"/>
                    <a:pt x="146" y="1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" name="îš1íḓe"/>
            <p:cNvSpPr/>
            <p:nvPr/>
          </p:nvSpPr>
          <p:spPr bwMode="auto">
            <a:xfrm>
              <a:off x="7526678" y="-1498031"/>
              <a:ext cx="679383" cy="807847"/>
            </a:xfrm>
            <a:custGeom>
              <a:avLst/>
              <a:gdLst>
                <a:gd name="T0" fmla="*/ 18 w 132"/>
                <a:gd name="T1" fmla="*/ 111 h 157"/>
                <a:gd name="T2" fmla="*/ 4 w 132"/>
                <a:gd name="T3" fmla="*/ 111 h 157"/>
                <a:gd name="T4" fmla="*/ 63 w 132"/>
                <a:gd name="T5" fmla="*/ 116 h 157"/>
                <a:gd name="T6" fmla="*/ 61 w 132"/>
                <a:gd name="T7" fmla="*/ 120 h 157"/>
                <a:gd name="T8" fmla="*/ 67 w 132"/>
                <a:gd name="T9" fmla="*/ 115 h 157"/>
                <a:gd name="T10" fmla="*/ 128 w 132"/>
                <a:gd name="T11" fmla="*/ 128 h 157"/>
                <a:gd name="T12" fmla="*/ 125 w 132"/>
                <a:gd name="T13" fmla="*/ 112 h 157"/>
                <a:gd name="T14" fmla="*/ 125 w 132"/>
                <a:gd name="T15" fmla="*/ 111 h 157"/>
                <a:gd name="T16" fmla="*/ 129 w 132"/>
                <a:gd name="T17" fmla="*/ 18 h 157"/>
                <a:gd name="T18" fmla="*/ 126 w 132"/>
                <a:gd name="T19" fmla="*/ 1 h 157"/>
                <a:gd name="T20" fmla="*/ 126 w 132"/>
                <a:gd name="T21" fmla="*/ 1 h 157"/>
                <a:gd name="T22" fmla="*/ 126 w 132"/>
                <a:gd name="T23" fmla="*/ 1 h 157"/>
                <a:gd name="T24" fmla="*/ 126 w 132"/>
                <a:gd name="T25" fmla="*/ 1 h 157"/>
                <a:gd name="T26" fmla="*/ 126 w 132"/>
                <a:gd name="T27" fmla="*/ 1 h 157"/>
                <a:gd name="T28" fmla="*/ 126 w 132"/>
                <a:gd name="T29" fmla="*/ 1 h 157"/>
                <a:gd name="T30" fmla="*/ 101 w 132"/>
                <a:gd name="T31" fmla="*/ 39 h 157"/>
                <a:gd name="T32" fmla="*/ 74 w 132"/>
                <a:gd name="T33" fmla="*/ 25 h 157"/>
                <a:gd name="T34" fmla="*/ 59 w 132"/>
                <a:gd name="T35" fmla="*/ 27 h 157"/>
                <a:gd name="T36" fmla="*/ 17 w 132"/>
                <a:gd name="T37" fmla="*/ 55 h 157"/>
                <a:gd name="T38" fmla="*/ 64 w 132"/>
                <a:gd name="T39" fmla="*/ 37 h 157"/>
                <a:gd name="T40" fmla="*/ 35 w 132"/>
                <a:gd name="T41" fmla="*/ 75 h 157"/>
                <a:gd name="T42" fmla="*/ 55 w 132"/>
                <a:gd name="T43" fmla="*/ 79 h 157"/>
                <a:gd name="T44" fmla="*/ 53 w 132"/>
                <a:gd name="T45" fmla="*/ 88 h 157"/>
                <a:gd name="T46" fmla="*/ 54 w 132"/>
                <a:gd name="T47" fmla="*/ 88 h 157"/>
                <a:gd name="T48" fmla="*/ 54 w 132"/>
                <a:gd name="T49" fmla="*/ 88 h 157"/>
                <a:gd name="T50" fmla="*/ 54 w 132"/>
                <a:gd name="T51" fmla="*/ 88 h 157"/>
                <a:gd name="T52" fmla="*/ 55 w 132"/>
                <a:gd name="T53" fmla="*/ 88 h 157"/>
                <a:gd name="T54" fmla="*/ 55 w 132"/>
                <a:gd name="T55" fmla="*/ 88 h 157"/>
                <a:gd name="T56" fmla="*/ 72 w 132"/>
                <a:gd name="T57" fmla="*/ 63 h 157"/>
                <a:gd name="T58" fmla="*/ 92 w 132"/>
                <a:gd name="T59" fmla="*/ 61 h 157"/>
                <a:gd name="T60" fmla="*/ 106 w 132"/>
                <a:gd name="T61" fmla="*/ 38 h 157"/>
                <a:gd name="T62" fmla="*/ 113 w 132"/>
                <a:gd name="T63" fmla="*/ 110 h 157"/>
                <a:gd name="T64" fmla="*/ 87 w 132"/>
                <a:gd name="T65" fmla="*/ 139 h 157"/>
                <a:gd name="T66" fmla="*/ 79 w 132"/>
                <a:gd name="T67" fmla="*/ 96 h 157"/>
                <a:gd name="T68" fmla="*/ 57 w 132"/>
                <a:gd name="T69" fmla="*/ 93 h 157"/>
                <a:gd name="T70" fmla="*/ 50 w 132"/>
                <a:gd name="T71" fmla="*/ 113 h 157"/>
                <a:gd name="T72" fmla="*/ 48 w 132"/>
                <a:gd name="T73" fmla="*/ 125 h 157"/>
                <a:gd name="T74" fmla="*/ 116 w 132"/>
                <a:gd name="T75" fmla="*/ 156 h 157"/>
                <a:gd name="T76" fmla="*/ 127 w 132"/>
                <a:gd name="T77" fmla="*/ 138 h 157"/>
                <a:gd name="T78" fmla="*/ 127 w 132"/>
                <a:gd name="T79" fmla="*/ 138 h 157"/>
                <a:gd name="T80" fmla="*/ 127 w 132"/>
                <a:gd name="T81" fmla="*/ 138 h 157"/>
                <a:gd name="T82" fmla="*/ 71 w 132"/>
                <a:gd name="T83" fmla="*/ 9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32" h="157">
                  <a:moveTo>
                    <a:pt x="11" y="86"/>
                  </a:moveTo>
                  <a:cubicBezTo>
                    <a:pt x="17" y="85"/>
                    <a:pt x="16" y="94"/>
                    <a:pt x="16" y="97"/>
                  </a:cubicBezTo>
                  <a:cubicBezTo>
                    <a:pt x="17" y="102"/>
                    <a:pt x="17" y="106"/>
                    <a:pt x="18" y="111"/>
                  </a:cubicBezTo>
                  <a:cubicBezTo>
                    <a:pt x="19" y="117"/>
                    <a:pt x="22" y="124"/>
                    <a:pt x="22" y="130"/>
                  </a:cubicBezTo>
                  <a:cubicBezTo>
                    <a:pt x="23" y="137"/>
                    <a:pt x="1" y="142"/>
                    <a:pt x="1" y="140"/>
                  </a:cubicBezTo>
                  <a:cubicBezTo>
                    <a:pt x="0" y="131"/>
                    <a:pt x="2" y="120"/>
                    <a:pt x="4" y="111"/>
                  </a:cubicBezTo>
                  <a:cubicBezTo>
                    <a:pt x="5" y="106"/>
                    <a:pt x="6" y="102"/>
                    <a:pt x="7" y="97"/>
                  </a:cubicBezTo>
                  <a:cubicBezTo>
                    <a:pt x="7" y="96"/>
                    <a:pt x="10" y="86"/>
                    <a:pt x="11" y="86"/>
                  </a:cubicBezTo>
                  <a:close/>
                  <a:moveTo>
                    <a:pt x="63" y="116"/>
                  </a:move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2" y="117"/>
                    <a:pt x="62" y="117"/>
                  </a:cubicBezTo>
                  <a:cubicBezTo>
                    <a:pt x="62" y="117"/>
                    <a:pt x="61" y="119"/>
                    <a:pt x="61" y="120"/>
                  </a:cubicBezTo>
                  <a:cubicBezTo>
                    <a:pt x="61" y="123"/>
                    <a:pt x="59" y="126"/>
                    <a:pt x="59" y="128"/>
                  </a:cubicBezTo>
                  <a:cubicBezTo>
                    <a:pt x="60" y="132"/>
                    <a:pt x="65" y="132"/>
                    <a:pt x="68" y="133"/>
                  </a:cubicBezTo>
                  <a:cubicBezTo>
                    <a:pt x="69" y="128"/>
                    <a:pt x="72" y="119"/>
                    <a:pt x="67" y="115"/>
                  </a:cubicBezTo>
                  <a:cubicBezTo>
                    <a:pt x="67" y="117"/>
                    <a:pt x="64" y="116"/>
                    <a:pt x="63" y="116"/>
                  </a:cubicBezTo>
                  <a:cubicBezTo>
                    <a:pt x="63" y="116"/>
                    <a:pt x="63" y="116"/>
                    <a:pt x="63" y="116"/>
                  </a:cubicBezTo>
                  <a:close/>
                  <a:moveTo>
                    <a:pt x="128" y="128"/>
                  </a:moveTo>
                  <a:cubicBezTo>
                    <a:pt x="128" y="123"/>
                    <a:pt x="128" y="117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2"/>
                    <a:pt x="125" y="112"/>
                    <a:pt x="125" y="112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5" y="111"/>
                    <a:pt x="125" y="111"/>
                    <a:pt x="125" y="111"/>
                  </a:cubicBezTo>
                  <a:cubicBezTo>
                    <a:pt x="122" y="76"/>
                    <a:pt x="132" y="47"/>
                    <a:pt x="129" y="18"/>
                  </a:cubicBezTo>
                  <a:cubicBezTo>
                    <a:pt x="129" y="14"/>
                    <a:pt x="131" y="3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6" y="1"/>
                    <a:pt x="126" y="1"/>
                    <a:pt x="126" y="1"/>
                  </a:cubicBezTo>
                  <a:cubicBezTo>
                    <a:pt x="124" y="0"/>
                    <a:pt x="120" y="1"/>
                    <a:pt x="118" y="1"/>
                  </a:cubicBezTo>
                  <a:cubicBezTo>
                    <a:pt x="115" y="1"/>
                    <a:pt x="113" y="2"/>
                    <a:pt x="110" y="2"/>
                  </a:cubicBezTo>
                  <a:cubicBezTo>
                    <a:pt x="106" y="13"/>
                    <a:pt x="102" y="25"/>
                    <a:pt x="101" y="39"/>
                  </a:cubicBezTo>
                  <a:cubicBezTo>
                    <a:pt x="92" y="46"/>
                    <a:pt x="91" y="62"/>
                    <a:pt x="69" y="57"/>
                  </a:cubicBezTo>
                  <a:cubicBezTo>
                    <a:pt x="68" y="49"/>
                    <a:pt x="72" y="43"/>
                    <a:pt x="75" y="35"/>
                  </a:cubicBezTo>
                  <a:cubicBezTo>
                    <a:pt x="76" y="32"/>
                    <a:pt x="78" y="28"/>
                    <a:pt x="74" y="25"/>
                  </a:cubicBezTo>
                  <a:cubicBezTo>
                    <a:pt x="72" y="24"/>
                    <a:pt x="68" y="25"/>
                    <a:pt x="65" y="25"/>
                  </a:cubicBezTo>
                  <a:cubicBezTo>
                    <a:pt x="64" y="25"/>
                    <a:pt x="61" y="24"/>
                    <a:pt x="60" y="25"/>
                  </a:cubicBezTo>
                  <a:cubicBezTo>
                    <a:pt x="59" y="26"/>
                    <a:pt x="60" y="27"/>
                    <a:pt x="59" y="27"/>
                  </a:cubicBezTo>
                  <a:cubicBezTo>
                    <a:pt x="50" y="31"/>
                    <a:pt x="42" y="34"/>
                    <a:pt x="34" y="38"/>
                  </a:cubicBezTo>
                  <a:cubicBezTo>
                    <a:pt x="27" y="41"/>
                    <a:pt x="17" y="46"/>
                    <a:pt x="13" y="52"/>
                  </a:cubicBezTo>
                  <a:cubicBezTo>
                    <a:pt x="15" y="53"/>
                    <a:pt x="16" y="54"/>
                    <a:pt x="17" y="55"/>
                  </a:cubicBezTo>
                  <a:cubicBezTo>
                    <a:pt x="25" y="57"/>
                    <a:pt x="35" y="53"/>
                    <a:pt x="42" y="49"/>
                  </a:cubicBezTo>
                  <a:cubicBezTo>
                    <a:pt x="46" y="47"/>
                    <a:pt x="49" y="45"/>
                    <a:pt x="53" y="42"/>
                  </a:cubicBezTo>
                  <a:cubicBezTo>
                    <a:pt x="54" y="42"/>
                    <a:pt x="64" y="36"/>
                    <a:pt x="64" y="37"/>
                  </a:cubicBezTo>
                  <a:cubicBezTo>
                    <a:pt x="65" y="41"/>
                    <a:pt x="63" y="46"/>
                    <a:pt x="62" y="50"/>
                  </a:cubicBezTo>
                  <a:cubicBezTo>
                    <a:pt x="61" y="51"/>
                    <a:pt x="60" y="62"/>
                    <a:pt x="60" y="63"/>
                  </a:cubicBezTo>
                  <a:cubicBezTo>
                    <a:pt x="55" y="65"/>
                    <a:pt x="32" y="67"/>
                    <a:pt x="35" y="75"/>
                  </a:cubicBezTo>
                  <a:cubicBezTo>
                    <a:pt x="36" y="77"/>
                    <a:pt x="40" y="81"/>
                    <a:pt x="43" y="81"/>
                  </a:cubicBezTo>
                  <a:cubicBezTo>
                    <a:pt x="47" y="81"/>
                    <a:pt x="51" y="73"/>
                    <a:pt x="55" y="72"/>
                  </a:cubicBezTo>
                  <a:cubicBezTo>
                    <a:pt x="55" y="74"/>
                    <a:pt x="55" y="77"/>
                    <a:pt x="55" y="79"/>
                  </a:cubicBezTo>
                  <a:cubicBezTo>
                    <a:pt x="54" y="82"/>
                    <a:pt x="52" y="85"/>
                    <a:pt x="52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3" y="88"/>
                    <a:pt x="53" y="88"/>
                    <a:pt x="53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4" y="88"/>
                    <a:pt x="54" y="88"/>
                    <a:pt x="54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60" y="87"/>
                    <a:pt x="64" y="81"/>
                    <a:pt x="64" y="78"/>
                  </a:cubicBezTo>
                  <a:cubicBezTo>
                    <a:pt x="64" y="72"/>
                    <a:pt x="64" y="63"/>
                    <a:pt x="72" y="63"/>
                  </a:cubicBezTo>
                  <a:cubicBezTo>
                    <a:pt x="73" y="63"/>
                    <a:pt x="77" y="68"/>
                    <a:pt x="78" y="68"/>
                  </a:cubicBezTo>
                  <a:cubicBezTo>
                    <a:pt x="81" y="70"/>
                    <a:pt x="84" y="71"/>
                    <a:pt x="88" y="71"/>
                  </a:cubicBezTo>
                  <a:cubicBezTo>
                    <a:pt x="96" y="72"/>
                    <a:pt x="91" y="66"/>
                    <a:pt x="92" y="61"/>
                  </a:cubicBezTo>
                  <a:cubicBezTo>
                    <a:pt x="92" y="59"/>
                    <a:pt x="94" y="57"/>
                    <a:pt x="95" y="55"/>
                  </a:cubicBezTo>
                  <a:cubicBezTo>
                    <a:pt x="97" y="53"/>
                    <a:pt x="98" y="51"/>
                    <a:pt x="99" y="48"/>
                  </a:cubicBezTo>
                  <a:cubicBezTo>
                    <a:pt x="101" y="44"/>
                    <a:pt x="102" y="41"/>
                    <a:pt x="106" y="38"/>
                  </a:cubicBezTo>
                  <a:cubicBezTo>
                    <a:pt x="108" y="36"/>
                    <a:pt x="111" y="34"/>
                    <a:pt x="111" y="31"/>
                  </a:cubicBezTo>
                  <a:cubicBezTo>
                    <a:pt x="111" y="29"/>
                    <a:pt x="109" y="16"/>
                    <a:pt x="113" y="17"/>
                  </a:cubicBezTo>
                  <a:cubicBezTo>
                    <a:pt x="116" y="46"/>
                    <a:pt x="106" y="86"/>
                    <a:pt x="113" y="110"/>
                  </a:cubicBezTo>
                  <a:cubicBezTo>
                    <a:pt x="112" y="120"/>
                    <a:pt x="119" y="132"/>
                    <a:pt x="116" y="142"/>
                  </a:cubicBezTo>
                  <a:cubicBezTo>
                    <a:pt x="110" y="143"/>
                    <a:pt x="103" y="142"/>
                    <a:pt x="97" y="141"/>
                  </a:cubicBezTo>
                  <a:cubicBezTo>
                    <a:pt x="94" y="140"/>
                    <a:pt x="90" y="140"/>
                    <a:pt x="87" y="139"/>
                  </a:cubicBezTo>
                  <a:cubicBezTo>
                    <a:pt x="86" y="139"/>
                    <a:pt x="79" y="136"/>
                    <a:pt x="78" y="137"/>
                  </a:cubicBezTo>
                  <a:cubicBezTo>
                    <a:pt x="92" y="129"/>
                    <a:pt x="88" y="110"/>
                    <a:pt x="87" y="97"/>
                  </a:cubicBezTo>
                  <a:cubicBezTo>
                    <a:pt x="85" y="96"/>
                    <a:pt x="81" y="98"/>
                    <a:pt x="79" y="96"/>
                  </a:cubicBezTo>
                  <a:cubicBezTo>
                    <a:pt x="83" y="92"/>
                    <a:pt x="89" y="91"/>
                    <a:pt x="87" y="84"/>
                  </a:cubicBezTo>
                  <a:cubicBezTo>
                    <a:pt x="81" y="84"/>
                    <a:pt x="79" y="80"/>
                    <a:pt x="73" y="84"/>
                  </a:cubicBezTo>
                  <a:cubicBezTo>
                    <a:pt x="68" y="87"/>
                    <a:pt x="63" y="90"/>
                    <a:pt x="57" y="93"/>
                  </a:cubicBezTo>
                  <a:cubicBezTo>
                    <a:pt x="53" y="94"/>
                    <a:pt x="50" y="97"/>
                    <a:pt x="46" y="99"/>
                  </a:cubicBezTo>
                  <a:cubicBezTo>
                    <a:pt x="41" y="101"/>
                    <a:pt x="39" y="103"/>
                    <a:pt x="39" y="108"/>
                  </a:cubicBezTo>
                  <a:cubicBezTo>
                    <a:pt x="43" y="108"/>
                    <a:pt x="52" y="106"/>
                    <a:pt x="50" y="113"/>
                  </a:cubicBezTo>
                  <a:cubicBezTo>
                    <a:pt x="49" y="115"/>
                    <a:pt x="47" y="116"/>
                    <a:pt x="45" y="117"/>
                  </a:cubicBezTo>
                  <a:cubicBezTo>
                    <a:pt x="43" y="118"/>
                    <a:pt x="39" y="119"/>
                    <a:pt x="39" y="121"/>
                  </a:cubicBezTo>
                  <a:cubicBezTo>
                    <a:pt x="38" y="125"/>
                    <a:pt x="45" y="125"/>
                    <a:pt x="48" y="125"/>
                  </a:cubicBezTo>
                  <a:cubicBezTo>
                    <a:pt x="47" y="129"/>
                    <a:pt x="51" y="132"/>
                    <a:pt x="54" y="133"/>
                  </a:cubicBezTo>
                  <a:cubicBezTo>
                    <a:pt x="60" y="136"/>
                    <a:pt x="65" y="138"/>
                    <a:pt x="71" y="140"/>
                  </a:cubicBezTo>
                  <a:cubicBezTo>
                    <a:pt x="83" y="146"/>
                    <a:pt x="114" y="156"/>
                    <a:pt x="116" y="156"/>
                  </a:cubicBezTo>
                  <a:cubicBezTo>
                    <a:pt x="119" y="157"/>
                    <a:pt x="124" y="151"/>
                    <a:pt x="125" y="150"/>
                  </a:cubicBezTo>
                  <a:cubicBezTo>
                    <a:pt x="129" y="146"/>
                    <a:pt x="127" y="143"/>
                    <a:pt x="127" y="139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8"/>
                    <a:pt x="127" y="138"/>
                    <a:pt x="127" y="138"/>
                  </a:cubicBezTo>
                  <a:cubicBezTo>
                    <a:pt x="127" y="135"/>
                    <a:pt x="128" y="131"/>
                    <a:pt x="128" y="128"/>
                  </a:cubicBezTo>
                  <a:close/>
                  <a:moveTo>
                    <a:pt x="60" y="102"/>
                  </a:moveTo>
                  <a:cubicBezTo>
                    <a:pt x="67" y="100"/>
                    <a:pt x="65" y="97"/>
                    <a:pt x="71" y="98"/>
                  </a:cubicBezTo>
                  <a:cubicBezTo>
                    <a:pt x="70" y="104"/>
                    <a:pt x="63" y="105"/>
                    <a:pt x="60" y="108"/>
                  </a:cubicBezTo>
                  <a:cubicBezTo>
                    <a:pt x="60" y="106"/>
                    <a:pt x="60" y="104"/>
                    <a:pt x="60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" name="ïṩľïḑe"/>
            <p:cNvSpPr/>
            <p:nvPr/>
          </p:nvSpPr>
          <p:spPr bwMode="auto">
            <a:xfrm>
              <a:off x="8265883" y="-1460973"/>
              <a:ext cx="785613" cy="718909"/>
            </a:xfrm>
            <a:custGeom>
              <a:avLst/>
              <a:gdLst>
                <a:gd name="T0" fmla="*/ 18 w 153"/>
                <a:gd name="T1" fmla="*/ 78 h 140"/>
                <a:gd name="T2" fmla="*/ 45 w 153"/>
                <a:gd name="T3" fmla="*/ 74 h 140"/>
                <a:gd name="T4" fmla="*/ 60 w 153"/>
                <a:gd name="T5" fmla="*/ 69 h 140"/>
                <a:gd name="T6" fmla="*/ 72 w 153"/>
                <a:gd name="T7" fmla="*/ 53 h 140"/>
                <a:gd name="T8" fmla="*/ 87 w 153"/>
                <a:gd name="T9" fmla="*/ 1 h 140"/>
                <a:gd name="T10" fmla="*/ 95 w 153"/>
                <a:gd name="T11" fmla="*/ 7 h 140"/>
                <a:gd name="T12" fmla="*/ 96 w 153"/>
                <a:gd name="T13" fmla="*/ 7 h 140"/>
                <a:gd name="T14" fmla="*/ 96 w 153"/>
                <a:gd name="T15" fmla="*/ 7 h 140"/>
                <a:gd name="T16" fmla="*/ 96 w 153"/>
                <a:gd name="T17" fmla="*/ 7 h 140"/>
                <a:gd name="T18" fmla="*/ 96 w 153"/>
                <a:gd name="T19" fmla="*/ 8 h 140"/>
                <a:gd name="T20" fmla="*/ 96 w 153"/>
                <a:gd name="T21" fmla="*/ 8 h 140"/>
                <a:gd name="T22" fmla="*/ 97 w 153"/>
                <a:gd name="T23" fmla="*/ 8 h 140"/>
                <a:gd name="T24" fmla="*/ 101 w 153"/>
                <a:gd name="T25" fmla="*/ 15 h 140"/>
                <a:gd name="T26" fmla="*/ 101 w 153"/>
                <a:gd name="T27" fmla="*/ 24 h 140"/>
                <a:gd name="T28" fmla="*/ 101 w 153"/>
                <a:gd name="T29" fmla="*/ 25 h 140"/>
                <a:gd name="T30" fmla="*/ 101 w 153"/>
                <a:gd name="T31" fmla="*/ 25 h 140"/>
                <a:gd name="T32" fmla="*/ 101 w 153"/>
                <a:gd name="T33" fmla="*/ 25 h 140"/>
                <a:gd name="T34" fmla="*/ 101 w 153"/>
                <a:gd name="T35" fmla="*/ 26 h 140"/>
                <a:gd name="T36" fmla="*/ 101 w 153"/>
                <a:gd name="T37" fmla="*/ 26 h 140"/>
                <a:gd name="T38" fmla="*/ 101 w 153"/>
                <a:gd name="T39" fmla="*/ 26 h 140"/>
                <a:gd name="T40" fmla="*/ 100 w 153"/>
                <a:gd name="T41" fmla="*/ 27 h 140"/>
                <a:gd name="T42" fmla="*/ 100 w 153"/>
                <a:gd name="T43" fmla="*/ 27 h 140"/>
                <a:gd name="T44" fmla="*/ 96 w 153"/>
                <a:gd name="T45" fmla="*/ 37 h 140"/>
                <a:gd name="T46" fmla="*/ 90 w 153"/>
                <a:gd name="T47" fmla="*/ 57 h 140"/>
                <a:gd name="T48" fmla="*/ 106 w 153"/>
                <a:gd name="T49" fmla="*/ 44 h 140"/>
                <a:gd name="T50" fmla="*/ 118 w 153"/>
                <a:gd name="T51" fmla="*/ 43 h 140"/>
                <a:gd name="T52" fmla="*/ 125 w 153"/>
                <a:gd name="T53" fmla="*/ 41 h 140"/>
                <a:gd name="T54" fmla="*/ 110 w 153"/>
                <a:gd name="T55" fmla="*/ 60 h 140"/>
                <a:gd name="T56" fmla="*/ 109 w 153"/>
                <a:gd name="T57" fmla="*/ 61 h 140"/>
                <a:gd name="T58" fmla="*/ 109 w 153"/>
                <a:gd name="T59" fmla="*/ 61 h 140"/>
                <a:gd name="T60" fmla="*/ 108 w 153"/>
                <a:gd name="T61" fmla="*/ 61 h 140"/>
                <a:gd name="T62" fmla="*/ 107 w 153"/>
                <a:gd name="T63" fmla="*/ 61 h 140"/>
                <a:gd name="T64" fmla="*/ 107 w 153"/>
                <a:gd name="T65" fmla="*/ 62 h 140"/>
                <a:gd name="T66" fmla="*/ 31 w 153"/>
                <a:gd name="T67" fmla="*/ 135 h 140"/>
                <a:gd name="T68" fmla="*/ 4 w 153"/>
                <a:gd name="T69" fmla="*/ 137 h 140"/>
                <a:gd name="T70" fmla="*/ 25 w 153"/>
                <a:gd name="T71" fmla="*/ 127 h 140"/>
                <a:gd name="T72" fmla="*/ 54 w 153"/>
                <a:gd name="T73" fmla="*/ 101 h 140"/>
                <a:gd name="T74" fmla="*/ 65 w 153"/>
                <a:gd name="T75" fmla="*/ 78 h 140"/>
                <a:gd name="T76" fmla="*/ 40 w 153"/>
                <a:gd name="T77" fmla="*/ 91 h 140"/>
                <a:gd name="T78" fmla="*/ 94 w 153"/>
                <a:gd name="T79" fmla="*/ 86 h 140"/>
                <a:gd name="T80" fmla="*/ 101 w 153"/>
                <a:gd name="T81" fmla="*/ 104 h 140"/>
                <a:gd name="T82" fmla="*/ 148 w 153"/>
                <a:gd name="T83" fmla="*/ 116 h 140"/>
                <a:gd name="T84" fmla="*/ 147 w 153"/>
                <a:gd name="T85" fmla="*/ 108 h 140"/>
                <a:gd name="T86" fmla="*/ 114 w 153"/>
                <a:gd name="T87" fmla="*/ 99 h 140"/>
                <a:gd name="T88" fmla="*/ 102 w 153"/>
                <a:gd name="T89" fmla="*/ 93 h 140"/>
                <a:gd name="T90" fmla="*/ 98 w 153"/>
                <a:gd name="T91" fmla="*/ 89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53" h="140">
                  <a:moveTo>
                    <a:pt x="26" y="92"/>
                  </a:moveTo>
                  <a:cubicBezTo>
                    <a:pt x="21" y="90"/>
                    <a:pt x="18" y="87"/>
                    <a:pt x="18" y="78"/>
                  </a:cubicBezTo>
                  <a:cubicBezTo>
                    <a:pt x="21" y="78"/>
                    <a:pt x="21" y="81"/>
                    <a:pt x="23" y="82"/>
                  </a:cubicBezTo>
                  <a:cubicBezTo>
                    <a:pt x="31" y="80"/>
                    <a:pt x="41" y="79"/>
                    <a:pt x="45" y="74"/>
                  </a:cubicBezTo>
                  <a:cubicBezTo>
                    <a:pt x="46" y="73"/>
                    <a:pt x="53" y="73"/>
                    <a:pt x="54" y="72"/>
                  </a:cubicBezTo>
                  <a:cubicBezTo>
                    <a:pt x="56" y="72"/>
                    <a:pt x="58" y="70"/>
                    <a:pt x="60" y="69"/>
                  </a:cubicBezTo>
                  <a:cubicBezTo>
                    <a:pt x="63" y="68"/>
                    <a:pt x="66" y="67"/>
                    <a:pt x="69" y="65"/>
                  </a:cubicBezTo>
                  <a:cubicBezTo>
                    <a:pt x="72" y="62"/>
                    <a:pt x="72" y="57"/>
                    <a:pt x="72" y="53"/>
                  </a:cubicBezTo>
                  <a:cubicBezTo>
                    <a:pt x="74" y="42"/>
                    <a:pt x="79" y="32"/>
                    <a:pt x="80" y="22"/>
                  </a:cubicBezTo>
                  <a:cubicBezTo>
                    <a:pt x="81" y="16"/>
                    <a:pt x="76" y="2"/>
                    <a:pt x="87" y="1"/>
                  </a:cubicBezTo>
                  <a:cubicBezTo>
                    <a:pt x="89" y="0"/>
                    <a:pt x="90" y="2"/>
                    <a:pt x="91" y="4"/>
                  </a:cubicBezTo>
                  <a:cubicBezTo>
                    <a:pt x="93" y="6"/>
                    <a:pt x="93" y="6"/>
                    <a:pt x="95" y="7"/>
                  </a:cubicBezTo>
                  <a:cubicBezTo>
                    <a:pt x="95" y="7"/>
                    <a:pt x="95" y="7"/>
                    <a:pt x="95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6" y="8"/>
                    <a:pt x="96" y="8"/>
                    <a:pt x="96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7" y="8"/>
                    <a:pt x="97" y="8"/>
                    <a:pt x="97" y="8"/>
                  </a:cubicBezTo>
                  <a:cubicBezTo>
                    <a:pt x="99" y="10"/>
                    <a:pt x="101" y="12"/>
                    <a:pt x="101" y="15"/>
                  </a:cubicBezTo>
                  <a:cubicBezTo>
                    <a:pt x="101" y="15"/>
                    <a:pt x="101" y="15"/>
                    <a:pt x="101" y="15"/>
                  </a:cubicBezTo>
                  <a:cubicBezTo>
                    <a:pt x="101" y="16"/>
                    <a:pt x="101" y="16"/>
                    <a:pt x="101" y="16"/>
                  </a:cubicBezTo>
                  <a:cubicBezTo>
                    <a:pt x="101" y="18"/>
                    <a:pt x="101" y="22"/>
                    <a:pt x="101" y="24"/>
                  </a:cubicBezTo>
                  <a:cubicBezTo>
                    <a:pt x="101" y="24"/>
                    <a:pt x="101" y="24"/>
                    <a:pt x="101" y="24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5"/>
                    <a:pt x="101" y="25"/>
                    <a:pt x="101" y="25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1" y="26"/>
                    <a:pt x="101" y="26"/>
                    <a:pt x="101" y="26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7"/>
                    <a:pt x="100" y="27"/>
                    <a:pt x="100" y="27"/>
                  </a:cubicBezTo>
                  <a:cubicBezTo>
                    <a:pt x="100" y="29"/>
                    <a:pt x="100" y="30"/>
                    <a:pt x="99" y="32"/>
                  </a:cubicBezTo>
                  <a:cubicBezTo>
                    <a:pt x="98" y="34"/>
                    <a:pt x="97" y="34"/>
                    <a:pt x="96" y="37"/>
                  </a:cubicBezTo>
                  <a:cubicBezTo>
                    <a:pt x="96" y="39"/>
                    <a:pt x="95" y="41"/>
                    <a:pt x="94" y="44"/>
                  </a:cubicBezTo>
                  <a:cubicBezTo>
                    <a:pt x="93" y="48"/>
                    <a:pt x="91" y="52"/>
                    <a:pt x="90" y="57"/>
                  </a:cubicBezTo>
                  <a:cubicBezTo>
                    <a:pt x="95" y="60"/>
                    <a:pt x="101" y="55"/>
                    <a:pt x="106" y="55"/>
                  </a:cubicBezTo>
                  <a:cubicBezTo>
                    <a:pt x="104" y="49"/>
                    <a:pt x="104" y="50"/>
                    <a:pt x="106" y="44"/>
                  </a:cubicBezTo>
                  <a:cubicBezTo>
                    <a:pt x="106" y="43"/>
                    <a:pt x="113" y="44"/>
                    <a:pt x="114" y="44"/>
                  </a:cubicBezTo>
                  <a:cubicBezTo>
                    <a:pt x="116" y="44"/>
                    <a:pt x="117" y="44"/>
                    <a:pt x="118" y="43"/>
                  </a:cubicBezTo>
                  <a:cubicBezTo>
                    <a:pt x="119" y="43"/>
                    <a:pt x="119" y="42"/>
                    <a:pt x="120" y="41"/>
                  </a:cubicBezTo>
                  <a:cubicBezTo>
                    <a:pt x="121" y="41"/>
                    <a:pt x="124" y="41"/>
                    <a:pt x="125" y="41"/>
                  </a:cubicBezTo>
                  <a:cubicBezTo>
                    <a:pt x="129" y="41"/>
                    <a:pt x="134" y="41"/>
                    <a:pt x="138" y="41"/>
                  </a:cubicBezTo>
                  <a:cubicBezTo>
                    <a:pt x="143" y="55"/>
                    <a:pt x="125" y="55"/>
                    <a:pt x="110" y="60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9" y="61"/>
                    <a:pt x="109" y="61"/>
                    <a:pt x="109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8" y="61"/>
                    <a:pt x="108" y="61"/>
                    <a:pt x="108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1"/>
                    <a:pt x="107" y="61"/>
                    <a:pt x="107" y="61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107" y="62"/>
                    <a:pt x="107" y="62"/>
                    <a:pt x="107" y="62"/>
                  </a:cubicBezTo>
                  <a:cubicBezTo>
                    <a:pt x="94" y="66"/>
                    <a:pt x="83" y="70"/>
                    <a:pt x="83" y="70"/>
                  </a:cubicBezTo>
                  <a:cubicBezTo>
                    <a:pt x="78" y="98"/>
                    <a:pt x="62" y="127"/>
                    <a:pt x="31" y="135"/>
                  </a:cubicBezTo>
                  <a:cubicBezTo>
                    <a:pt x="22" y="138"/>
                    <a:pt x="11" y="140"/>
                    <a:pt x="1" y="139"/>
                  </a:cubicBezTo>
                  <a:cubicBezTo>
                    <a:pt x="0" y="139"/>
                    <a:pt x="4" y="136"/>
                    <a:pt x="4" y="137"/>
                  </a:cubicBezTo>
                  <a:cubicBezTo>
                    <a:pt x="5" y="135"/>
                    <a:pt x="5" y="134"/>
                    <a:pt x="8" y="133"/>
                  </a:cubicBezTo>
                  <a:cubicBezTo>
                    <a:pt x="14" y="132"/>
                    <a:pt x="19" y="130"/>
                    <a:pt x="25" y="127"/>
                  </a:cubicBezTo>
                  <a:cubicBezTo>
                    <a:pt x="35" y="122"/>
                    <a:pt x="43" y="115"/>
                    <a:pt x="53" y="109"/>
                  </a:cubicBezTo>
                  <a:cubicBezTo>
                    <a:pt x="53" y="108"/>
                    <a:pt x="54" y="103"/>
                    <a:pt x="54" y="101"/>
                  </a:cubicBezTo>
                  <a:cubicBezTo>
                    <a:pt x="55" y="99"/>
                    <a:pt x="56" y="97"/>
                    <a:pt x="57" y="95"/>
                  </a:cubicBezTo>
                  <a:cubicBezTo>
                    <a:pt x="60" y="91"/>
                    <a:pt x="66" y="82"/>
                    <a:pt x="65" y="78"/>
                  </a:cubicBezTo>
                  <a:cubicBezTo>
                    <a:pt x="61" y="81"/>
                    <a:pt x="57" y="84"/>
                    <a:pt x="52" y="86"/>
                  </a:cubicBezTo>
                  <a:cubicBezTo>
                    <a:pt x="48" y="87"/>
                    <a:pt x="44" y="91"/>
                    <a:pt x="40" y="91"/>
                  </a:cubicBezTo>
                  <a:cubicBezTo>
                    <a:pt x="38" y="91"/>
                    <a:pt x="29" y="93"/>
                    <a:pt x="26" y="92"/>
                  </a:cubicBezTo>
                  <a:close/>
                  <a:moveTo>
                    <a:pt x="94" y="86"/>
                  </a:moveTo>
                  <a:cubicBezTo>
                    <a:pt x="90" y="86"/>
                    <a:pt x="88" y="87"/>
                    <a:pt x="86" y="87"/>
                  </a:cubicBezTo>
                  <a:cubicBezTo>
                    <a:pt x="90" y="94"/>
                    <a:pt x="96" y="98"/>
                    <a:pt x="101" y="104"/>
                  </a:cubicBezTo>
                  <a:cubicBezTo>
                    <a:pt x="101" y="105"/>
                    <a:pt x="117" y="123"/>
                    <a:pt x="124" y="124"/>
                  </a:cubicBezTo>
                  <a:cubicBezTo>
                    <a:pt x="132" y="125"/>
                    <a:pt x="137" y="118"/>
                    <a:pt x="148" y="116"/>
                  </a:cubicBezTo>
                  <a:cubicBezTo>
                    <a:pt x="148" y="116"/>
                    <a:pt x="152" y="110"/>
                    <a:pt x="152" y="109"/>
                  </a:cubicBezTo>
                  <a:cubicBezTo>
                    <a:pt x="153" y="106"/>
                    <a:pt x="150" y="107"/>
                    <a:pt x="147" y="108"/>
                  </a:cubicBezTo>
                  <a:cubicBezTo>
                    <a:pt x="141" y="110"/>
                    <a:pt x="134" y="105"/>
                    <a:pt x="128" y="109"/>
                  </a:cubicBezTo>
                  <a:cubicBezTo>
                    <a:pt x="127" y="109"/>
                    <a:pt x="115" y="100"/>
                    <a:pt x="114" y="99"/>
                  </a:cubicBezTo>
                  <a:cubicBezTo>
                    <a:pt x="111" y="97"/>
                    <a:pt x="109" y="96"/>
                    <a:pt x="106" y="95"/>
                  </a:cubicBezTo>
                  <a:cubicBezTo>
                    <a:pt x="105" y="94"/>
                    <a:pt x="102" y="94"/>
                    <a:pt x="102" y="93"/>
                  </a:cubicBezTo>
                  <a:cubicBezTo>
                    <a:pt x="101" y="93"/>
                    <a:pt x="101" y="91"/>
                    <a:pt x="100" y="90"/>
                  </a:cubicBezTo>
                  <a:cubicBezTo>
                    <a:pt x="100" y="90"/>
                    <a:pt x="99" y="90"/>
                    <a:pt x="98" y="89"/>
                  </a:cubicBezTo>
                  <a:cubicBezTo>
                    <a:pt x="98" y="89"/>
                    <a:pt x="93" y="86"/>
                    <a:pt x="94" y="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" name="i$1íďe"/>
            <p:cNvSpPr/>
            <p:nvPr/>
          </p:nvSpPr>
          <p:spPr bwMode="auto">
            <a:xfrm>
              <a:off x="9125842" y="-1715433"/>
              <a:ext cx="919019" cy="1153713"/>
            </a:xfrm>
            <a:custGeom>
              <a:avLst/>
              <a:gdLst>
                <a:gd name="T0" fmla="*/ 127 w 179"/>
                <a:gd name="T1" fmla="*/ 144 h 224"/>
                <a:gd name="T2" fmla="*/ 104 w 179"/>
                <a:gd name="T3" fmla="*/ 173 h 224"/>
                <a:gd name="T4" fmla="*/ 79 w 179"/>
                <a:gd name="T5" fmla="*/ 222 h 224"/>
                <a:gd name="T6" fmla="*/ 53 w 179"/>
                <a:gd name="T7" fmla="*/ 216 h 224"/>
                <a:gd name="T8" fmla="*/ 52 w 179"/>
                <a:gd name="T9" fmla="*/ 216 h 224"/>
                <a:gd name="T10" fmla="*/ 51 w 179"/>
                <a:gd name="T11" fmla="*/ 216 h 224"/>
                <a:gd name="T12" fmla="*/ 51 w 179"/>
                <a:gd name="T13" fmla="*/ 215 h 224"/>
                <a:gd name="T14" fmla="*/ 42 w 179"/>
                <a:gd name="T15" fmla="*/ 207 h 224"/>
                <a:gd name="T16" fmla="*/ 95 w 179"/>
                <a:gd name="T17" fmla="*/ 205 h 224"/>
                <a:gd name="T18" fmla="*/ 91 w 179"/>
                <a:gd name="T19" fmla="*/ 166 h 224"/>
                <a:gd name="T20" fmla="*/ 28 w 179"/>
                <a:gd name="T21" fmla="*/ 188 h 224"/>
                <a:gd name="T22" fmla="*/ 76 w 179"/>
                <a:gd name="T23" fmla="*/ 153 h 224"/>
                <a:gd name="T24" fmla="*/ 117 w 179"/>
                <a:gd name="T25" fmla="*/ 143 h 224"/>
                <a:gd name="T26" fmla="*/ 121 w 179"/>
                <a:gd name="T27" fmla="*/ 62 h 224"/>
                <a:gd name="T28" fmla="*/ 78 w 179"/>
                <a:gd name="T29" fmla="*/ 55 h 224"/>
                <a:gd name="T30" fmla="*/ 75 w 179"/>
                <a:gd name="T31" fmla="*/ 54 h 224"/>
                <a:gd name="T32" fmla="*/ 75 w 179"/>
                <a:gd name="T33" fmla="*/ 54 h 224"/>
                <a:gd name="T34" fmla="*/ 75 w 179"/>
                <a:gd name="T35" fmla="*/ 55 h 224"/>
                <a:gd name="T36" fmla="*/ 75 w 179"/>
                <a:gd name="T37" fmla="*/ 55 h 224"/>
                <a:gd name="T38" fmla="*/ 75 w 179"/>
                <a:gd name="T39" fmla="*/ 55 h 224"/>
                <a:gd name="T40" fmla="*/ 75 w 179"/>
                <a:gd name="T41" fmla="*/ 56 h 224"/>
                <a:gd name="T42" fmla="*/ 75 w 179"/>
                <a:gd name="T43" fmla="*/ 56 h 224"/>
                <a:gd name="T44" fmla="*/ 75 w 179"/>
                <a:gd name="T45" fmla="*/ 56 h 224"/>
                <a:gd name="T46" fmla="*/ 75 w 179"/>
                <a:gd name="T47" fmla="*/ 57 h 224"/>
                <a:gd name="T48" fmla="*/ 75 w 179"/>
                <a:gd name="T49" fmla="*/ 57 h 224"/>
                <a:gd name="T50" fmla="*/ 75 w 179"/>
                <a:gd name="T51" fmla="*/ 58 h 224"/>
                <a:gd name="T52" fmla="*/ 75 w 179"/>
                <a:gd name="T53" fmla="*/ 58 h 224"/>
                <a:gd name="T54" fmla="*/ 75 w 179"/>
                <a:gd name="T55" fmla="*/ 58 h 224"/>
                <a:gd name="T56" fmla="*/ 75 w 179"/>
                <a:gd name="T57" fmla="*/ 59 h 224"/>
                <a:gd name="T58" fmla="*/ 75 w 179"/>
                <a:gd name="T59" fmla="*/ 59 h 224"/>
                <a:gd name="T60" fmla="*/ 75 w 179"/>
                <a:gd name="T61" fmla="*/ 59 h 224"/>
                <a:gd name="T62" fmla="*/ 98 w 179"/>
                <a:gd name="T63" fmla="*/ 57 h 224"/>
                <a:gd name="T64" fmla="*/ 75 w 179"/>
                <a:gd name="T65" fmla="*/ 48 h 224"/>
                <a:gd name="T66" fmla="*/ 128 w 179"/>
                <a:gd name="T67" fmla="*/ 72 h 224"/>
                <a:gd name="T68" fmla="*/ 119 w 179"/>
                <a:gd name="T69" fmla="*/ 34 h 224"/>
                <a:gd name="T70" fmla="*/ 84 w 179"/>
                <a:gd name="T71" fmla="*/ 113 h 224"/>
                <a:gd name="T72" fmla="*/ 122 w 179"/>
                <a:gd name="T73" fmla="*/ 124 h 224"/>
                <a:gd name="T74" fmla="*/ 96 w 179"/>
                <a:gd name="T75" fmla="*/ 113 h 224"/>
                <a:gd name="T76" fmla="*/ 62 w 179"/>
                <a:gd name="T77" fmla="*/ 134 h 224"/>
                <a:gd name="T78" fmla="*/ 4 w 179"/>
                <a:gd name="T79" fmla="*/ 146 h 224"/>
                <a:gd name="T80" fmla="*/ 65 w 179"/>
                <a:gd name="T81" fmla="*/ 112 h 224"/>
                <a:gd name="T82" fmla="*/ 100 w 179"/>
                <a:gd name="T83" fmla="*/ 82 h 224"/>
                <a:gd name="T84" fmla="*/ 82 w 179"/>
                <a:gd name="T85" fmla="*/ 75 h 224"/>
                <a:gd name="T86" fmla="*/ 62 w 179"/>
                <a:gd name="T87" fmla="*/ 79 h 224"/>
                <a:gd name="T88" fmla="*/ 30 w 179"/>
                <a:gd name="T89" fmla="*/ 71 h 224"/>
                <a:gd name="T90" fmla="*/ 54 w 179"/>
                <a:gd name="T91" fmla="*/ 79 h 224"/>
                <a:gd name="T92" fmla="*/ 55 w 179"/>
                <a:gd name="T93" fmla="*/ 47 h 224"/>
                <a:gd name="T94" fmla="*/ 44 w 179"/>
                <a:gd name="T95" fmla="*/ 18 h 224"/>
                <a:gd name="T96" fmla="*/ 65 w 179"/>
                <a:gd name="T97" fmla="*/ 24 h 224"/>
                <a:gd name="T98" fmla="*/ 98 w 179"/>
                <a:gd name="T99" fmla="*/ 27 h 224"/>
                <a:gd name="T100" fmla="*/ 111 w 179"/>
                <a:gd name="T101" fmla="*/ 9 h 224"/>
                <a:gd name="T102" fmla="*/ 124 w 179"/>
                <a:gd name="T103" fmla="*/ 23 h 224"/>
                <a:gd name="T104" fmla="*/ 177 w 179"/>
                <a:gd name="T105" fmla="*/ 16 h 224"/>
                <a:gd name="T106" fmla="*/ 162 w 179"/>
                <a:gd name="T107" fmla="*/ 50 h 224"/>
                <a:gd name="T108" fmla="*/ 149 w 179"/>
                <a:gd name="T109" fmla="*/ 70 h 224"/>
                <a:gd name="T110" fmla="*/ 143 w 179"/>
                <a:gd name="T111" fmla="*/ 77 h 224"/>
                <a:gd name="T112" fmla="*/ 143 w 179"/>
                <a:gd name="T113" fmla="*/ 78 h 224"/>
                <a:gd name="T114" fmla="*/ 142 w 179"/>
                <a:gd name="T115" fmla="*/ 78 h 224"/>
                <a:gd name="T116" fmla="*/ 142 w 179"/>
                <a:gd name="T117" fmla="*/ 78 h 224"/>
                <a:gd name="T118" fmla="*/ 142 w 179"/>
                <a:gd name="T119" fmla="*/ 78 h 224"/>
                <a:gd name="T120" fmla="*/ 112 w 179"/>
                <a:gd name="T121" fmla="*/ 8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9" h="224">
                  <a:moveTo>
                    <a:pt x="121" y="70"/>
                  </a:moveTo>
                  <a:cubicBezTo>
                    <a:pt x="121" y="67"/>
                    <a:pt x="121" y="65"/>
                    <a:pt x="121" y="62"/>
                  </a:cubicBezTo>
                  <a:cubicBezTo>
                    <a:pt x="121" y="70"/>
                    <a:pt x="121" y="70"/>
                    <a:pt x="121" y="70"/>
                  </a:cubicBezTo>
                  <a:close/>
                  <a:moveTo>
                    <a:pt x="127" y="144"/>
                  </a:moveTo>
                  <a:cubicBezTo>
                    <a:pt x="130" y="146"/>
                    <a:pt x="132" y="148"/>
                    <a:pt x="132" y="151"/>
                  </a:cubicBezTo>
                  <a:cubicBezTo>
                    <a:pt x="132" y="158"/>
                    <a:pt x="126" y="160"/>
                    <a:pt x="120" y="160"/>
                  </a:cubicBezTo>
                  <a:cubicBezTo>
                    <a:pt x="116" y="161"/>
                    <a:pt x="104" y="158"/>
                    <a:pt x="101" y="162"/>
                  </a:cubicBezTo>
                  <a:cubicBezTo>
                    <a:pt x="99" y="165"/>
                    <a:pt x="103" y="170"/>
                    <a:pt x="104" y="173"/>
                  </a:cubicBezTo>
                  <a:cubicBezTo>
                    <a:pt x="104" y="177"/>
                    <a:pt x="105" y="181"/>
                    <a:pt x="105" y="186"/>
                  </a:cubicBezTo>
                  <a:cubicBezTo>
                    <a:pt x="105" y="193"/>
                    <a:pt x="105" y="202"/>
                    <a:pt x="105" y="210"/>
                  </a:cubicBezTo>
                  <a:cubicBezTo>
                    <a:pt x="105" y="216"/>
                    <a:pt x="100" y="222"/>
                    <a:pt x="93" y="223"/>
                  </a:cubicBezTo>
                  <a:cubicBezTo>
                    <a:pt x="88" y="224"/>
                    <a:pt x="83" y="222"/>
                    <a:pt x="79" y="222"/>
                  </a:cubicBezTo>
                  <a:cubicBezTo>
                    <a:pt x="73" y="221"/>
                    <a:pt x="68" y="223"/>
                    <a:pt x="63" y="220"/>
                  </a:cubicBezTo>
                  <a:cubicBezTo>
                    <a:pt x="60" y="218"/>
                    <a:pt x="57" y="218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3" y="216"/>
                    <a:pt x="53" y="216"/>
                    <a:pt x="53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2" y="216"/>
                    <a:pt x="52" y="216"/>
                    <a:pt x="52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6"/>
                    <a:pt x="51" y="216"/>
                    <a:pt x="51" y="216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51" y="215"/>
                    <a:pt x="51" y="215"/>
                    <a:pt x="51" y="215"/>
                  </a:cubicBezTo>
                  <a:cubicBezTo>
                    <a:pt x="47" y="214"/>
                    <a:pt x="42" y="212"/>
                    <a:pt x="42" y="208"/>
                  </a:cubicBezTo>
                  <a:cubicBezTo>
                    <a:pt x="42" y="208"/>
                    <a:pt x="42" y="208"/>
                    <a:pt x="42" y="208"/>
                  </a:cubicBezTo>
                  <a:cubicBezTo>
                    <a:pt x="42" y="207"/>
                    <a:pt x="42" y="207"/>
                    <a:pt x="42" y="207"/>
                  </a:cubicBezTo>
                  <a:cubicBezTo>
                    <a:pt x="46" y="210"/>
                    <a:pt x="51" y="209"/>
                    <a:pt x="56" y="210"/>
                  </a:cubicBezTo>
                  <a:cubicBezTo>
                    <a:pt x="61" y="210"/>
                    <a:pt x="66" y="210"/>
                    <a:pt x="71" y="211"/>
                  </a:cubicBezTo>
                  <a:cubicBezTo>
                    <a:pt x="75" y="211"/>
                    <a:pt x="79" y="212"/>
                    <a:pt x="83" y="212"/>
                  </a:cubicBezTo>
                  <a:cubicBezTo>
                    <a:pt x="88" y="212"/>
                    <a:pt x="92" y="208"/>
                    <a:pt x="95" y="205"/>
                  </a:cubicBezTo>
                  <a:cubicBezTo>
                    <a:pt x="96" y="202"/>
                    <a:pt x="96" y="198"/>
                    <a:pt x="97" y="194"/>
                  </a:cubicBezTo>
                  <a:cubicBezTo>
                    <a:pt x="98" y="191"/>
                    <a:pt x="96" y="189"/>
                    <a:pt x="96" y="186"/>
                  </a:cubicBezTo>
                  <a:cubicBezTo>
                    <a:pt x="95" y="182"/>
                    <a:pt x="94" y="178"/>
                    <a:pt x="93" y="174"/>
                  </a:cubicBezTo>
                  <a:cubicBezTo>
                    <a:pt x="93" y="172"/>
                    <a:pt x="92" y="168"/>
                    <a:pt x="91" y="166"/>
                  </a:cubicBezTo>
                  <a:cubicBezTo>
                    <a:pt x="90" y="164"/>
                    <a:pt x="90" y="165"/>
                    <a:pt x="88" y="165"/>
                  </a:cubicBezTo>
                  <a:cubicBezTo>
                    <a:pt x="88" y="165"/>
                    <a:pt x="82" y="166"/>
                    <a:pt x="82" y="166"/>
                  </a:cubicBezTo>
                  <a:cubicBezTo>
                    <a:pt x="71" y="175"/>
                    <a:pt x="56" y="181"/>
                    <a:pt x="43" y="188"/>
                  </a:cubicBezTo>
                  <a:cubicBezTo>
                    <a:pt x="38" y="188"/>
                    <a:pt x="33" y="188"/>
                    <a:pt x="28" y="188"/>
                  </a:cubicBezTo>
                  <a:cubicBezTo>
                    <a:pt x="27" y="188"/>
                    <a:pt x="23" y="184"/>
                    <a:pt x="23" y="183"/>
                  </a:cubicBezTo>
                  <a:cubicBezTo>
                    <a:pt x="18" y="177"/>
                    <a:pt x="24" y="175"/>
                    <a:pt x="30" y="173"/>
                  </a:cubicBezTo>
                  <a:cubicBezTo>
                    <a:pt x="35" y="172"/>
                    <a:pt x="40" y="169"/>
                    <a:pt x="45" y="167"/>
                  </a:cubicBezTo>
                  <a:cubicBezTo>
                    <a:pt x="55" y="162"/>
                    <a:pt x="65" y="156"/>
                    <a:pt x="76" y="153"/>
                  </a:cubicBezTo>
                  <a:cubicBezTo>
                    <a:pt x="82" y="151"/>
                    <a:pt x="90" y="149"/>
                    <a:pt x="97" y="149"/>
                  </a:cubicBezTo>
                  <a:cubicBezTo>
                    <a:pt x="97" y="149"/>
                    <a:pt x="99" y="146"/>
                    <a:pt x="100" y="146"/>
                  </a:cubicBezTo>
                  <a:cubicBezTo>
                    <a:pt x="102" y="145"/>
                    <a:pt x="103" y="145"/>
                    <a:pt x="105" y="145"/>
                  </a:cubicBezTo>
                  <a:cubicBezTo>
                    <a:pt x="109" y="144"/>
                    <a:pt x="113" y="143"/>
                    <a:pt x="117" y="143"/>
                  </a:cubicBezTo>
                  <a:cubicBezTo>
                    <a:pt x="120" y="143"/>
                    <a:pt x="124" y="143"/>
                    <a:pt x="127" y="144"/>
                  </a:cubicBezTo>
                  <a:close/>
                  <a:moveTo>
                    <a:pt x="118" y="71"/>
                  </a:moveTo>
                  <a:cubicBezTo>
                    <a:pt x="118" y="70"/>
                    <a:pt x="119" y="70"/>
                    <a:pt x="121" y="70"/>
                  </a:cubicBezTo>
                  <a:cubicBezTo>
                    <a:pt x="121" y="67"/>
                    <a:pt x="121" y="65"/>
                    <a:pt x="121" y="62"/>
                  </a:cubicBezTo>
                  <a:cubicBezTo>
                    <a:pt x="118" y="63"/>
                    <a:pt x="118" y="61"/>
                    <a:pt x="117" y="60"/>
                  </a:cubicBezTo>
                  <a:cubicBezTo>
                    <a:pt x="117" y="64"/>
                    <a:pt x="114" y="69"/>
                    <a:pt x="118" y="71"/>
                  </a:cubicBezTo>
                  <a:close/>
                  <a:moveTo>
                    <a:pt x="75" y="60"/>
                  </a:moveTo>
                  <a:cubicBezTo>
                    <a:pt x="77" y="59"/>
                    <a:pt x="77" y="57"/>
                    <a:pt x="78" y="55"/>
                  </a:cubicBezTo>
                  <a:cubicBezTo>
                    <a:pt x="77" y="55"/>
                    <a:pt x="78" y="53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4"/>
                    <a:pt x="75" y="54"/>
                    <a:pt x="75" y="54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5"/>
                    <a:pt x="75" y="55"/>
                    <a:pt x="75" y="55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7"/>
                    <a:pt x="75" y="57"/>
                    <a:pt x="75" y="57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8"/>
                    <a:pt x="75" y="58"/>
                    <a:pt x="75" y="58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59"/>
                    <a:pt x="75" y="59"/>
                    <a:pt x="75" y="59"/>
                  </a:cubicBezTo>
                  <a:cubicBezTo>
                    <a:pt x="75" y="60"/>
                    <a:pt x="75" y="60"/>
                    <a:pt x="75" y="60"/>
                  </a:cubicBezTo>
                  <a:close/>
                  <a:moveTo>
                    <a:pt x="89" y="57"/>
                  </a:moveTo>
                  <a:cubicBezTo>
                    <a:pt x="92" y="57"/>
                    <a:pt x="95" y="57"/>
                    <a:pt x="98" y="57"/>
                  </a:cubicBezTo>
                  <a:cubicBezTo>
                    <a:pt x="96" y="53"/>
                    <a:pt x="103" y="50"/>
                    <a:pt x="98" y="48"/>
                  </a:cubicBezTo>
                  <a:cubicBezTo>
                    <a:pt x="94" y="51"/>
                    <a:pt x="92" y="54"/>
                    <a:pt x="89" y="57"/>
                  </a:cubicBezTo>
                  <a:close/>
                  <a:moveTo>
                    <a:pt x="75" y="41"/>
                  </a:moveTo>
                  <a:cubicBezTo>
                    <a:pt x="75" y="43"/>
                    <a:pt x="75" y="46"/>
                    <a:pt x="75" y="48"/>
                  </a:cubicBezTo>
                  <a:cubicBezTo>
                    <a:pt x="80" y="48"/>
                    <a:pt x="82" y="45"/>
                    <a:pt x="84" y="41"/>
                  </a:cubicBezTo>
                  <a:cubicBezTo>
                    <a:pt x="80" y="40"/>
                    <a:pt x="80" y="40"/>
                    <a:pt x="75" y="41"/>
                  </a:cubicBezTo>
                  <a:close/>
                  <a:moveTo>
                    <a:pt x="119" y="48"/>
                  </a:moveTo>
                  <a:cubicBezTo>
                    <a:pt x="130" y="44"/>
                    <a:pt x="135" y="64"/>
                    <a:pt x="128" y="72"/>
                  </a:cubicBezTo>
                  <a:cubicBezTo>
                    <a:pt x="138" y="69"/>
                    <a:pt x="145" y="61"/>
                    <a:pt x="148" y="51"/>
                  </a:cubicBezTo>
                  <a:cubicBezTo>
                    <a:pt x="149" y="51"/>
                    <a:pt x="150" y="51"/>
                    <a:pt x="151" y="51"/>
                  </a:cubicBezTo>
                  <a:cubicBezTo>
                    <a:pt x="153" y="41"/>
                    <a:pt x="161" y="36"/>
                    <a:pt x="160" y="23"/>
                  </a:cubicBezTo>
                  <a:cubicBezTo>
                    <a:pt x="144" y="18"/>
                    <a:pt x="131" y="29"/>
                    <a:pt x="119" y="34"/>
                  </a:cubicBezTo>
                  <a:cubicBezTo>
                    <a:pt x="119" y="38"/>
                    <a:pt x="123" y="45"/>
                    <a:pt x="119" y="48"/>
                  </a:cubicBezTo>
                  <a:close/>
                  <a:moveTo>
                    <a:pt x="22" y="141"/>
                  </a:moveTo>
                  <a:cubicBezTo>
                    <a:pt x="22" y="142"/>
                    <a:pt x="63" y="122"/>
                    <a:pt x="66" y="120"/>
                  </a:cubicBezTo>
                  <a:cubicBezTo>
                    <a:pt x="72" y="117"/>
                    <a:pt x="78" y="115"/>
                    <a:pt x="84" y="113"/>
                  </a:cubicBezTo>
                  <a:cubicBezTo>
                    <a:pt x="88" y="111"/>
                    <a:pt x="92" y="108"/>
                    <a:pt x="96" y="106"/>
                  </a:cubicBezTo>
                  <a:cubicBezTo>
                    <a:pt x="103" y="103"/>
                    <a:pt x="125" y="95"/>
                    <a:pt x="129" y="95"/>
                  </a:cubicBezTo>
                  <a:cubicBezTo>
                    <a:pt x="136" y="95"/>
                    <a:pt x="140" y="99"/>
                    <a:pt x="140" y="107"/>
                  </a:cubicBezTo>
                  <a:cubicBezTo>
                    <a:pt x="139" y="115"/>
                    <a:pt x="130" y="121"/>
                    <a:pt x="122" y="124"/>
                  </a:cubicBezTo>
                  <a:cubicBezTo>
                    <a:pt x="113" y="130"/>
                    <a:pt x="103" y="135"/>
                    <a:pt x="93" y="141"/>
                  </a:cubicBezTo>
                  <a:cubicBezTo>
                    <a:pt x="92" y="135"/>
                    <a:pt x="100" y="131"/>
                    <a:pt x="104" y="128"/>
                  </a:cubicBezTo>
                  <a:cubicBezTo>
                    <a:pt x="110" y="121"/>
                    <a:pt x="116" y="113"/>
                    <a:pt x="122" y="106"/>
                  </a:cubicBezTo>
                  <a:cubicBezTo>
                    <a:pt x="113" y="103"/>
                    <a:pt x="103" y="109"/>
                    <a:pt x="96" y="113"/>
                  </a:cubicBezTo>
                  <a:cubicBezTo>
                    <a:pt x="92" y="115"/>
                    <a:pt x="89" y="117"/>
                    <a:pt x="85" y="119"/>
                  </a:cubicBezTo>
                  <a:cubicBezTo>
                    <a:pt x="82" y="120"/>
                    <a:pt x="79" y="121"/>
                    <a:pt x="76" y="122"/>
                  </a:cubicBezTo>
                  <a:cubicBezTo>
                    <a:pt x="73" y="124"/>
                    <a:pt x="72" y="127"/>
                    <a:pt x="69" y="129"/>
                  </a:cubicBezTo>
                  <a:cubicBezTo>
                    <a:pt x="67" y="131"/>
                    <a:pt x="64" y="131"/>
                    <a:pt x="62" y="134"/>
                  </a:cubicBezTo>
                  <a:cubicBezTo>
                    <a:pt x="58" y="138"/>
                    <a:pt x="53" y="140"/>
                    <a:pt x="48" y="143"/>
                  </a:cubicBezTo>
                  <a:cubicBezTo>
                    <a:pt x="42" y="147"/>
                    <a:pt x="37" y="150"/>
                    <a:pt x="31" y="153"/>
                  </a:cubicBezTo>
                  <a:cubicBezTo>
                    <a:pt x="25" y="156"/>
                    <a:pt x="19" y="160"/>
                    <a:pt x="13" y="161"/>
                  </a:cubicBezTo>
                  <a:cubicBezTo>
                    <a:pt x="4" y="161"/>
                    <a:pt x="0" y="153"/>
                    <a:pt x="4" y="146"/>
                  </a:cubicBezTo>
                  <a:cubicBezTo>
                    <a:pt x="7" y="141"/>
                    <a:pt x="12" y="142"/>
                    <a:pt x="17" y="139"/>
                  </a:cubicBezTo>
                  <a:cubicBezTo>
                    <a:pt x="21" y="138"/>
                    <a:pt x="24" y="135"/>
                    <a:pt x="27" y="133"/>
                  </a:cubicBezTo>
                  <a:cubicBezTo>
                    <a:pt x="35" y="128"/>
                    <a:pt x="43" y="125"/>
                    <a:pt x="51" y="121"/>
                  </a:cubicBezTo>
                  <a:cubicBezTo>
                    <a:pt x="56" y="118"/>
                    <a:pt x="60" y="115"/>
                    <a:pt x="65" y="112"/>
                  </a:cubicBezTo>
                  <a:cubicBezTo>
                    <a:pt x="68" y="111"/>
                    <a:pt x="70" y="110"/>
                    <a:pt x="72" y="108"/>
                  </a:cubicBezTo>
                  <a:cubicBezTo>
                    <a:pt x="75" y="107"/>
                    <a:pt x="79" y="106"/>
                    <a:pt x="80" y="105"/>
                  </a:cubicBezTo>
                  <a:cubicBezTo>
                    <a:pt x="89" y="97"/>
                    <a:pt x="102" y="94"/>
                    <a:pt x="107" y="83"/>
                  </a:cubicBezTo>
                  <a:cubicBezTo>
                    <a:pt x="108" y="81"/>
                    <a:pt x="100" y="82"/>
                    <a:pt x="100" y="82"/>
                  </a:cubicBezTo>
                  <a:cubicBezTo>
                    <a:pt x="98" y="81"/>
                    <a:pt x="98" y="78"/>
                    <a:pt x="97" y="76"/>
                  </a:cubicBezTo>
                  <a:cubicBezTo>
                    <a:pt x="97" y="77"/>
                    <a:pt x="90" y="80"/>
                    <a:pt x="89" y="81"/>
                  </a:cubicBezTo>
                  <a:cubicBezTo>
                    <a:pt x="87" y="82"/>
                    <a:pt x="77" y="86"/>
                    <a:pt x="76" y="82"/>
                  </a:cubicBezTo>
                  <a:cubicBezTo>
                    <a:pt x="75" y="80"/>
                    <a:pt x="81" y="77"/>
                    <a:pt x="82" y="75"/>
                  </a:cubicBezTo>
                  <a:cubicBezTo>
                    <a:pt x="85" y="72"/>
                    <a:pt x="88" y="69"/>
                    <a:pt x="90" y="66"/>
                  </a:cubicBezTo>
                  <a:cubicBezTo>
                    <a:pt x="90" y="66"/>
                    <a:pt x="83" y="62"/>
                    <a:pt x="82" y="62"/>
                  </a:cubicBezTo>
                  <a:cubicBezTo>
                    <a:pt x="78" y="63"/>
                    <a:pt x="77" y="67"/>
                    <a:pt x="76" y="70"/>
                  </a:cubicBezTo>
                  <a:cubicBezTo>
                    <a:pt x="73" y="75"/>
                    <a:pt x="70" y="83"/>
                    <a:pt x="62" y="79"/>
                  </a:cubicBezTo>
                  <a:cubicBezTo>
                    <a:pt x="58" y="84"/>
                    <a:pt x="53" y="90"/>
                    <a:pt x="50" y="96"/>
                  </a:cubicBezTo>
                  <a:cubicBezTo>
                    <a:pt x="49" y="99"/>
                    <a:pt x="48" y="103"/>
                    <a:pt x="46" y="105"/>
                  </a:cubicBezTo>
                  <a:cubicBezTo>
                    <a:pt x="44" y="107"/>
                    <a:pt x="40" y="106"/>
                    <a:pt x="40" y="110"/>
                  </a:cubicBezTo>
                  <a:cubicBezTo>
                    <a:pt x="25" y="105"/>
                    <a:pt x="30" y="82"/>
                    <a:pt x="30" y="71"/>
                  </a:cubicBezTo>
                  <a:cubicBezTo>
                    <a:pt x="30" y="66"/>
                    <a:pt x="30" y="62"/>
                    <a:pt x="30" y="57"/>
                  </a:cubicBezTo>
                  <a:cubicBezTo>
                    <a:pt x="37" y="58"/>
                    <a:pt x="41" y="59"/>
                    <a:pt x="43" y="66"/>
                  </a:cubicBezTo>
                  <a:cubicBezTo>
                    <a:pt x="45" y="72"/>
                    <a:pt x="45" y="79"/>
                    <a:pt x="45" y="85"/>
                  </a:cubicBezTo>
                  <a:cubicBezTo>
                    <a:pt x="48" y="84"/>
                    <a:pt x="51" y="82"/>
                    <a:pt x="54" y="79"/>
                  </a:cubicBezTo>
                  <a:cubicBezTo>
                    <a:pt x="56" y="77"/>
                    <a:pt x="59" y="74"/>
                    <a:pt x="59" y="72"/>
                  </a:cubicBezTo>
                  <a:cubicBezTo>
                    <a:pt x="59" y="68"/>
                    <a:pt x="59" y="65"/>
                    <a:pt x="58" y="61"/>
                  </a:cubicBezTo>
                  <a:cubicBezTo>
                    <a:pt x="58" y="58"/>
                    <a:pt x="57" y="59"/>
                    <a:pt x="56" y="56"/>
                  </a:cubicBezTo>
                  <a:cubicBezTo>
                    <a:pt x="55" y="54"/>
                    <a:pt x="56" y="49"/>
                    <a:pt x="55" y="47"/>
                  </a:cubicBezTo>
                  <a:cubicBezTo>
                    <a:pt x="55" y="44"/>
                    <a:pt x="54" y="41"/>
                    <a:pt x="52" y="38"/>
                  </a:cubicBezTo>
                  <a:cubicBezTo>
                    <a:pt x="51" y="35"/>
                    <a:pt x="50" y="33"/>
                    <a:pt x="49" y="30"/>
                  </a:cubicBezTo>
                  <a:cubicBezTo>
                    <a:pt x="48" y="28"/>
                    <a:pt x="48" y="22"/>
                    <a:pt x="46" y="20"/>
                  </a:cubicBezTo>
                  <a:cubicBezTo>
                    <a:pt x="46" y="19"/>
                    <a:pt x="45" y="19"/>
                    <a:pt x="44" y="18"/>
                  </a:cubicBezTo>
                  <a:cubicBezTo>
                    <a:pt x="43" y="15"/>
                    <a:pt x="45" y="14"/>
                    <a:pt x="45" y="12"/>
                  </a:cubicBezTo>
                  <a:cubicBezTo>
                    <a:pt x="47" y="11"/>
                    <a:pt x="46" y="13"/>
                    <a:pt x="46" y="14"/>
                  </a:cubicBezTo>
                  <a:cubicBezTo>
                    <a:pt x="46" y="13"/>
                    <a:pt x="56" y="17"/>
                    <a:pt x="57" y="17"/>
                  </a:cubicBezTo>
                  <a:cubicBezTo>
                    <a:pt x="60" y="19"/>
                    <a:pt x="62" y="21"/>
                    <a:pt x="65" y="24"/>
                  </a:cubicBezTo>
                  <a:cubicBezTo>
                    <a:pt x="68" y="27"/>
                    <a:pt x="72" y="31"/>
                    <a:pt x="77" y="31"/>
                  </a:cubicBezTo>
                  <a:cubicBezTo>
                    <a:pt x="79" y="32"/>
                    <a:pt x="82" y="31"/>
                    <a:pt x="84" y="31"/>
                  </a:cubicBezTo>
                  <a:cubicBezTo>
                    <a:pt x="88" y="31"/>
                    <a:pt x="91" y="31"/>
                    <a:pt x="94" y="30"/>
                  </a:cubicBezTo>
                  <a:cubicBezTo>
                    <a:pt x="96" y="29"/>
                    <a:pt x="98" y="28"/>
                    <a:pt x="98" y="27"/>
                  </a:cubicBezTo>
                  <a:cubicBezTo>
                    <a:pt x="99" y="26"/>
                    <a:pt x="99" y="24"/>
                    <a:pt x="100" y="23"/>
                  </a:cubicBezTo>
                  <a:cubicBezTo>
                    <a:pt x="101" y="21"/>
                    <a:pt x="102" y="21"/>
                    <a:pt x="103" y="20"/>
                  </a:cubicBezTo>
                  <a:cubicBezTo>
                    <a:pt x="104" y="18"/>
                    <a:pt x="105" y="17"/>
                    <a:pt x="105" y="15"/>
                  </a:cubicBezTo>
                  <a:cubicBezTo>
                    <a:pt x="107" y="13"/>
                    <a:pt x="109" y="12"/>
                    <a:pt x="111" y="9"/>
                  </a:cubicBezTo>
                  <a:cubicBezTo>
                    <a:pt x="112" y="7"/>
                    <a:pt x="113" y="5"/>
                    <a:pt x="114" y="4"/>
                  </a:cubicBezTo>
                  <a:cubicBezTo>
                    <a:pt x="116" y="2"/>
                    <a:pt x="129" y="0"/>
                    <a:pt x="130" y="3"/>
                  </a:cubicBezTo>
                  <a:cubicBezTo>
                    <a:pt x="132" y="13"/>
                    <a:pt x="127" y="17"/>
                    <a:pt x="122" y="22"/>
                  </a:cubicBezTo>
                  <a:cubicBezTo>
                    <a:pt x="121" y="22"/>
                    <a:pt x="124" y="23"/>
                    <a:pt x="124" y="23"/>
                  </a:cubicBezTo>
                  <a:cubicBezTo>
                    <a:pt x="125" y="22"/>
                    <a:pt x="125" y="21"/>
                    <a:pt x="126" y="21"/>
                  </a:cubicBezTo>
                  <a:cubicBezTo>
                    <a:pt x="127" y="20"/>
                    <a:pt x="127" y="19"/>
                    <a:pt x="128" y="18"/>
                  </a:cubicBezTo>
                  <a:cubicBezTo>
                    <a:pt x="135" y="14"/>
                    <a:pt x="143" y="11"/>
                    <a:pt x="152" y="10"/>
                  </a:cubicBezTo>
                  <a:cubicBezTo>
                    <a:pt x="160" y="9"/>
                    <a:pt x="171" y="9"/>
                    <a:pt x="177" y="16"/>
                  </a:cubicBezTo>
                  <a:cubicBezTo>
                    <a:pt x="179" y="19"/>
                    <a:pt x="176" y="29"/>
                    <a:pt x="174" y="32"/>
                  </a:cubicBezTo>
                  <a:cubicBezTo>
                    <a:pt x="173" y="35"/>
                    <a:pt x="172" y="37"/>
                    <a:pt x="170" y="38"/>
                  </a:cubicBezTo>
                  <a:cubicBezTo>
                    <a:pt x="168" y="40"/>
                    <a:pt x="168" y="42"/>
                    <a:pt x="167" y="45"/>
                  </a:cubicBezTo>
                  <a:cubicBezTo>
                    <a:pt x="166" y="47"/>
                    <a:pt x="164" y="48"/>
                    <a:pt x="162" y="50"/>
                  </a:cubicBezTo>
                  <a:cubicBezTo>
                    <a:pt x="161" y="52"/>
                    <a:pt x="160" y="54"/>
                    <a:pt x="159" y="56"/>
                  </a:cubicBezTo>
                  <a:cubicBezTo>
                    <a:pt x="158" y="58"/>
                    <a:pt x="157" y="60"/>
                    <a:pt x="155" y="62"/>
                  </a:cubicBezTo>
                  <a:cubicBezTo>
                    <a:pt x="154" y="63"/>
                    <a:pt x="152" y="64"/>
                    <a:pt x="151" y="65"/>
                  </a:cubicBezTo>
                  <a:cubicBezTo>
                    <a:pt x="150" y="66"/>
                    <a:pt x="150" y="68"/>
                    <a:pt x="149" y="70"/>
                  </a:cubicBezTo>
                  <a:cubicBezTo>
                    <a:pt x="149" y="70"/>
                    <a:pt x="147" y="70"/>
                    <a:pt x="147" y="71"/>
                  </a:cubicBezTo>
                  <a:cubicBezTo>
                    <a:pt x="145" y="73"/>
                    <a:pt x="146" y="75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7"/>
                    <a:pt x="143" y="77"/>
                    <a:pt x="143" y="77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2" y="78"/>
                    <a:pt x="142" y="78"/>
                    <a:pt x="142" y="78"/>
                  </a:cubicBezTo>
                  <a:cubicBezTo>
                    <a:pt x="140" y="80"/>
                    <a:pt x="139" y="81"/>
                    <a:pt x="139" y="83"/>
                  </a:cubicBezTo>
                  <a:cubicBezTo>
                    <a:pt x="139" y="83"/>
                    <a:pt x="139" y="83"/>
                    <a:pt x="139" y="83"/>
                  </a:cubicBezTo>
                  <a:cubicBezTo>
                    <a:pt x="139" y="84"/>
                    <a:pt x="139" y="84"/>
                    <a:pt x="139" y="84"/>
                  </a:cubicBezTo>
                  <a:cubicBezTo>
                    <a:pt x="130" y="88"/>
                    <a:pt x="123" y="91"/>
                    <a:pt x="112" y="88"/>
                  </a:cubicBezTo>
                  <a:cubicBezTo>
                    <a:pt x="100" y="99"/>
                    <a:pt x="38" y="133"/>
                    <a:pt x="22" y="1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1383398" y="2511651"/>
            <a:ext cx="6633380" cy="895350"/>
          </a:xfrm>
        </p:spPr>
        <p:txBody>
          <a:bodyPr anchor="b">
            <a:noAutofit/>
          </a:bodyPr>
          <a:lstStyle>
            <a:lvl1pPr algn="l">
              <a:defRPr sz="3200" b="1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84514" y="3407001"/>
            <a:ext cx="6633380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074304" y="4041065"/>
            <a:ext cx="6117695" cy="2816935"/>
          </a:xfrm>
          <a:prstGeom prst="rect">
            <a:avLst/>
          </a:prstGeom>
          <a:blipFill>
            <a:blip r:embed="rId3"/>
            <a:srcRect/>
            <a:stretch>
              <a:fillRect l="1" t="-18" r="-5906" b="-592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e1b93269-a88a-4938-a2f0-c039c7557a2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427512" y="389345"/>
            <a:ext cx="1857891" cy="630303"/>
            <a:chOff x="3643313" y="2530475"/>
            <a:chExt cx="4918075" cy="1793875"/>
          </a:xfrm>
        </p:grpSpPr>
        <p:grpSp>
          <p:nvGrpSpPr>
            <p:cNvPr id="68" name="îśļîďé"/>
            <p:cNvGrpSpPr/>
            <p:nvPr/>
          </p:nvGrpSpPr>
          <p:grpSpPr>
            <a:xfrm>
              <a:off x="3643313" y="2530475"/>
              <a:ext cx="1785938" cy="1793875"/>
              <a:chOff x="3643313" y="2530475"/>
              <a:chExt cx="1785938" cy="1793875"/>
            </a:xfrm>
          </p:grpSpPr>
          <p:sp>
            <p:nvSpPr>
              <p:cNvPr id="91" name="íSḷïḓè"/>
              <p:cNvSpPr/>
              <p:nvPr/>
            </p:nvSpPr>
            <p:spPr bwMode="auto">
              <a:xfrm>
                <a:off x="3643313" y="2530475"/>
                <a:ext cx="1785938" cy="1793875"/>
              </a:xfrm>
              <a:custGeom>
                <a:avLst/>
                <a:gdLst>
                  <a:gd name="T0" fmla="*/ 271 w 541"/>
                  <a:gd name="T1" fmla="*/ 0 h 542"/>
                  <a:gd name="T2" fmla="*/ 0 w 541"/>
                  <a:gd name="T3" fmla="*/ 271 h 542"/>
                  <a:gd name="T4" fmla="*/ 271 w 541"/>
                  <a:gd name="T5" fmla="*/ 542 h 542"/>
                  <a:gd name="T6" fmla="*/ 541 w 541"/>
                  <a:gd name="T7" fmla="*/ 271 h 542"/>
                  <a:gd name="T8" fmla="*/ 271 w 541"/>
                  <a:gd name="T9" fmla="*/ 0 h 542"/>
                  <a:gd name="T10" fmla="*/ 271 w 541"/>
                  <a:gd name="T11" fmla="*/ 0 h 542"/>
                  <a:gd name="T12" fmla="*/ 271 w 541"/>
                  <a:gd name="T13" fmla="*/ 20 h 542"/>
                  <a:gd name="T14" fmla="*/ 521 w 541"/>
                  <a:gd name="T15" fmla="*/ 271 h 542"/>
                  <a:gd name="T16" fmla="*/ 271 w 541"/>
                  <a:gd name="T17" fmla="*/ 522 h 542"/>
                  <a:gd name="T18" fmla="*/ 20 w 541"/>
                  <a:gd name="T19" fmla="*/ 271 h 542"/>
                  <a:gd name="T20" fmla="*/ 271 w 541"/>
                  <a:gd name="T21" fmla="*/ 20 h 5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41" h="542">
                    <a:moveTo>
                      <a:pt x="271" y="0"/>
                    </a:moveTo>
                    <a:cubicBezTo>
                      <a:pt x="121" y="0"/>
                      <a:pt x="0" y="122"/>
                      <a:pt x="0" y="271"/>
                    </a:cubicBezTo>
                    <a:cubicBezTo>
                      <a:pt x="0" y="420"/>
                      <a:pt x="121" y="542"/>
                      <a:pt x="271" y="542"/>
                    </a:cubicBezTo>
                    <a:cubicBezTo>
                      <a:pt x="420" y="542"/>
                      <a:pt x="541" y="420"/>
                      <a:pt x="541" y="271"/>
                    </a:cubicBezTo>
                    <a:cubicBezTo>
                      <a:pt x="541" y="122"/>
                      <a:pt x="420" y="0"/>
                      <a:pt x="271" y="0"/>
                    </a:cubicBezTo>
                    <a:cubicBezTo>
                      <a:pt x="271" y="0"/>
                      <a:pt x="271" y="0"/>
                      <a:pt x="271" y="0"/>
                    </a:cubicBezTo>
                    <a:close/>
                    <a:moveTo>
                      <a:pt x="271" y="20"/>
                    </a:moveTo>
                    <a:cubicBezTo>
                      <a:pt x="409" y="20"/>
                      <a:pt x="521" y="133"/>
                      <a:pt x="521" y="271"/>
                    </a:cubicBezTo>
                    <a:cubicBezTo>
                      <a:pt x="521" y="410"/>
                      <a:pt x="409" y="522"/>
                      <a:pt x="271" y="522"/>
                    </a:cubicBezTo>
                    <a:cubicBezTo>
                      <a:pt x="132" y="522"/>
                      <a:pt x="20" y="410"/>
                      <a:pt x="20" y="271"/>
                    </a:cubicBezTo>
                    <a:cubicBezTo>
                      <a:pt x="20" y="133"/>
                      <a:pt x="132" y="20"/>
                      <a:pt x="271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2" name="iṣlïďê"/>
              <p:cNvSpPr/>
              <p:nvPr/>
            </p:nvSpPr>
            <p:spPr bwMode="auto">
              <a:xfrm>
                <a:off x="3973513" y="2862263"/>
                <a:ext cx="1131888" cy="1120775"/>
              </a:xfrm>
              <a:custGeom>
                <a:avLst/>
                <a:gdLst>
                  <a:gd name="T0" fmla="*/ 355 w 713"/>
                  <a:gd name="T1" fmla="*/ 0 h 706"/>
                  <a:gd name="T2" fmla="*/ 331 w 713"/>
                  <a:gd name="T3" fmla="*/ 27 h 706"/>
                  <a:gd name="T4" fmla="*/ 254 w 713"/>
                  <a:gd name="T5" fmla="*/ 104 h 706"/>
                  <a:gd name="T6" fmla="*/ 143 w 713"/>
                  <a:gd name="T7" fmla="*/ 104 h 706"/>
                  <a:gd name="T8" fmla="*/ 106 w 713"/>
                  <a:gd name="T9" fmla="*/ 104 h 706"/>
                  <a:gd name="T10" fmla="*/ 106 w 713"/>
                  <a:gd name="T11" fmla="*/ 141 h 706"/>
                  <a:gd name="T12" fmla="*/ 106 w 713"/>
                  <a:gd name="T13" fmla="*/ 250 h 706"/>
                  <a:gd name="T14" fmla="*/ 27 w 713"/>
                  <a:gd name="T15" fmla="*/ 329 h 706"/>
                  <a:gd name="T16" fmla="*/ 0 w 713"/>
                  <a:gd name="T17" fmla="*/ 354 h 706"/>
                  <a:gd name="T18" fmla="*/ 27 w 713"/>
                  <a:gd name="T19" fmla="*/ 381 h 706"/>
                  <a:gd name="T20" fmla="*/ 106 w 713"/>
                  <a:gd name="T21" fmla="*/ 460 h 706"/>
                  <a:gd name="T22" fmla="*/ 106 w 713"/>
                  <a:gd name="T23" fmla="*/ 567 h 706"/>
                  <a:gd name="T24" fmla="*/ 106 w 713"/>
                  <a:gd name="T25" fmla="*/ 604 h 706"/>
                  <a:gd name="T26" fmla="*/ 143 w 713"/>
                  <a:gd name="T27" fmla="*/ 604 h 706"/>
                  <a:gd name="T28" fmla="*/ 254 w 713"/>
                  <a:gd name="T29" fmla="*/ 604 h 706"/>
                  <a:gd name="T30" fmla="*/ 331 w 713"/>
                  <a:gd name="T31" fmla="*/ 681 h 706"/>
                  <a:gd name="T32" fmla="*/ 355 w 713"/>
                  <a:gd name="T33" fmla="*/ 706 h 706"/>
                  <a:gd name="T34" fmla="*/ 382 w 713"/>
                  <a:gd name="T35" fmla="*/ 681 h 706"/>
                  <a:gd name="T36" fmla="*/ 459 w 713"/>
                  <a:gd name="T37" fmla="*/ 604 h 706"/>
                  <a:gd name="T38" fmla="*/ 576 w 713"/>
                  <a:gd name="T39" fmla="*/ 604 h 706"/>
                  <a:gd name="T40" fmla="*/ 613 w 713"/>
                  <a:gd name="T41" fmla="*/ 604 h 706"/>
                  <a:gd name="T42" fmla="*/ 613 w 713"/>
                  <a:gd name="T43" fmla="*/ 567 h 706"/>
                  <a:gd name="T44" fmla="*/ 613 w 713"/>
                  <a:gd name="T45" fmla="*/ 458 h 706"/>
                  <a:gd name="T46" fmla="*/ 686 w 713"/>
                  <a:gd name="T47" fmla="*/ 385 h 706"/>
                  <a:gd name="T48" fmla="*/ 713 w 713"/>
                  <a:gd name="T49" fmla="*/ 358 h 706"/>
                  <a:gd name="T50" fmla="*/ 686 w 713"/>
                  <a:gd name="T51" fmla="*/ 331 h 706"/>
                  <a:gd name="T52" fmla="*/ 605 w 713"/>
                  <a:gd name="T53" fmla="*/ 250 h 706"/>
                  <a:gd name="T54" fmla="*/ 605 w 713"/>
                  <a:gd name="T55" fmla="*/ 143 h 706"/>
                  <a:gd name="T56" fmla="*/ 605 w 713"/>
                  <a:gd name="T57" fmla="*/ 106 h 706"/>
                  <a:gd name="T58" fmla="*/ 568 w 713"/>
                  <a:gd name="T59" fmla="*/ 106 h 706"/>
                  <a:gd name="T60" fmla="*/ 462 w 713"/>
                  <a:gd name="T61" fmla="*/ 106 h 706"/>
                  <a:gd name="T62" fmla="*/ 382 w 713"/>
                  <a:gd name="T63" fmla="*/ 27 h 706"/>
                  <a:gd name="T64" fmla="*/ 355 w 713"/>
                  <a:gd name="T65" fmla="*/ 0 h 706"/>
                  <a:gd name="T66" fmla="*/ 355 w 713"/>
                  <a:gd name="T67" fmla="*/ 0 h 706"/>
                  <a:gd name="T68" fmla="*/ 355 w 713"/>
                  <a:gd name="T69" fmla="*/ 54 h 706"/>
                  <a:gd name="T70" fmla="*/ 447 w 713"/>
                  <a:gd name="T71" fmla="*/ 143 h 706"/>
                  <a:gd name="T72" fmla="*/ 568 w 713"/>
                  <a:gd name="T73" fmla="*/ 143 h 706"/>
                  <a:gd name="T74" fmla="*/ 568 w 713"/>
                  <a:gd name="T75" fmla="*/ 264 h 706"/>
                  <a:gd name="T76" fmla="*/ 659 w 713"/>
                  <a:gd name="T77" fmla="*/ 358 h 706"/>
                  <a:gd name="T78" fmla="*/ 576 w 713"/>
                  <a:gd name="T79" fmla="*/ 444 h 706"/>
                  <a:gd name="T80" fmla="*/ 576 w 713"/>
                  <a:gd name="T81" fmla="*/ 567 h 706"/>
                  <a:gd name="T82" fmla="*/ 445 w 713"/>
                  <a:gd name="T83" fmla="*/ 567 h 706"/>
                  <a:gd name="T84" fmla="*/ 355 w 713"/>
                  <a:gd name="T85" fmla="*/ 654 h 706"/>
                  <a:gd name="T86" fmla="*/ 270 w 713"/>
                  <a:gd name="T87" fmla="*/ 567 h 706"/>
                  <a:gd name="T88" fmla="*/ 143 w 713"/>
                  <a:gd name="T89" fmla="*/ 567 h 706"/>
                  <a:gd name="T90" fmla="*/ 143 w 713"/>
                  <a:gd name="T91" fmla="*/ 444 h 706"/>
                  <a:gd name="T92" fmla="*/ 52 w 713"/>
                  <a:gd name="T93" fmla="*/ 354 h 706"/>
                  <a:gd name="T94" fmla="*/ 143 w 713"/>
                  <a:gd name="T95" fmla="*/ 264 h 706"/>
                  <a:gd name="T96" fmla="*/ 143 w 713"/>
                  <a:gd name="T97" fmla="*/ 141 h 706"/>
                  <a:gd name="T98" fmla="*/ 268 w 713"/>
                  <a:gd name="T99" fmla="*/ 141 h 706"/>
                  <a:gd name="T100" fmla="*/ 355 w 713"/>
                  <a:gd name="T101" fmla="*/ 54 h 7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13" h="706">
                    <a:moveTo>
                      <a:pt x="355" y="0"/>
                    </a:moveTo>
                    <a:lnTo>
                      <a:pt x="331" y="27"/>
                    </a:lnTo>
                    <a:lnTo>
                      <a:pt x="254" y="104"/>
                    </a:lnTo>
                    <a:lnTo>
                      <a:pt x="143" y="104"/>
                    </a:lnTo>
                    <a:lnTo>
                      <a:pt x="106" y="104"/>
                    </a:lnTo>
                    <a:lnTo>
                      <a:pt x="106" y="141"/>
                    </a:lnTo>
                    <a:lnTo>
                      <a:pt x="106" y="250"/>
                    </a:lnTo>
                    <a:lnTo>
                      <a:pt x="27" y="329"/>
                    </a:lnTo>
                    <a:lnTo>
                      <a:pt x="0" y="354"/>
                    </a:lnTo>
                    <a:lnTo>
                      <a:pt x="27" y="381"/>
                    </a:lnTo>
                    <a:lnTo>
                      <a:pt x="106" y="460"/>
                    </a:lnTo>
                    <a:lnTo>
                      <a:pt x="106" y="567"/>
                    </a:lnTo>
                    <a:lnTo>
                      <a:pt x="106" y="604"/>
                    </a:lnTo>
                    <a:lnTo>
                      <a:pt x="143" y="604"/>
                    </a:lnTo>
                    <a:lnTo>
                      <a:pt x="254" y="604"/>
                    </a:lnTo>
                    <a:lnTo>
                      <a:pt x="331" y="681"/>
                    </a:lnTo>
                    <a:lnTo>
                      <a:pt x="355" y="706"/>
                    </a:lnTo>
                    <a:lnTo>
                      <a:pt x="382" y="681"/>
                    </a:lnTo>
                    <a:lnTo>
                      <a:pt x="459" y="604"/>
                    </a:lnTo>
                    <a:lnTo>
                      <a:pt x="576" y="604"/>
                    </a:lnTo>
                    <a:lnTo>
                      <a:pt x="613" y="604"/>
                    </a:lnTo>
                    <a:lnTo>
                      <a:pt x="613" y="567"/>
                    </a:lnTo>
                    <a:lnTo>
                      <a:pt x="613" y="458"/>
                    </a:lnTo>
                    <a:lnTo>
                      <a:pt x="686" y="385"/>
                    </a:lnTo>
                    <a:lnTo>
                      <a:pt x="713" y="358"/>
                    </a:lnTo>
                    <a:lnTo>
                      <a:pt x="686" y="331"/>
                    </a:lnTo>
                    <a:lnTo>
                      <a:pt x="605" y="250"/>
                    </a:lnTo>
                    <a:lnTo>
                      <a:pt x="605" y="143"/>
                    </a:lnTo>
                    <a:lnTo>
                      <a:pt x="605" y="106"/>
                    </a:lnTo>
                    <a:lnTo>
                      <a:pt x="568" y="106"/>
                    </a:lnTo>
                    <a:lnTo>
                      <a:pt x="462" y="106"/>
                    </a:lnTo>
                    <a:lnTo>
                      <a:pt x="382" y="27"/>
                    </a:lnTo>
                    <a:lnTo>
                      <a:pt x="355" y="0"/>
                    </a:lnTo>
                    <a:lnTo>
                      <a:pt x="355" y="0"/>
                    </a:lnTo>
                    <a:close/>
                    <a:moveTo>
                      <a:pt x="355" y="54"/>
                    </a:moveTo>
                    <a:lnTo>
                      <a:pt x="447" y="143"/>
                    </a:lnTo>
                    <a:lnTo>
                      <a:pt x="568" y="143"/>
                    </a:lnTo>
                    <a:lnTo>
                      <a:pt x="568" y="264"/>
                    </a:lnTo>
                    <a:lnTo>
                      <a:pt x="659" y="358"/>
                    </a:lnTo>
                    <a:lnTo>
                      <a:pt x="576" y="444"/>
                    </a:lnTo>
                    <a:lnTo>
                      <a:pt x="576" y="567"/>
                    </a:lnTo>
                    <a:lnTo>
                      <a:pt x="445" y="567"/>
                    </a:lnTo>
                    <a:lnTo>
                      <a:pt x="355" y="654"/>
                    </a:lnTo>
                    <a:lnTo>
                      <a:pt x="270" y="567"/>
                    </a:lnTo>
                    <a:lnTo>
                      <a:pt x="143" y="567"/>
                    </a:lnTo>
                    <a:lnTo>
                      <a:pt x="143" y="444"/>
                    </a:lnTo>
                    <a:lnTo>
                      <a:pt x="52" y="354"/>
                    </a:lnTo>
                    <a:lnTo>
                      <a:pt x="143" y="264"/>
                    </a:lnTo>
                    <a:lnTo>
                      <a:pt x="143" y="141"/>
                    </a:lnTo>
                    <a:lnTo>
                      <a:pt x="268" y="141"/>
                    </a:lnTo>
                    <a:lnTo>
                      <a:pt x="355" y="5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3" name="îšlîḑè"/>
              <p:cNvSpPr/>
              <p:nvPr/>
            </p:nvSpPr>
            <p:spPr bwMode="auto">
              <a:xfrm>
                <a:off x="3933826" y="2825750"/>
                <a:ext cx="1204913" cy="1206500"/>
              </a:xfrm>
              <a:custGeom>
                <a:avLst/>
                <a:gdLst>
                  <a:gd name="T0" fmla="*/ 183 w 365"/>
                  <a:gd name="T1" fmla="*/ 0 h 365"/>
                  <a:gd name="T2" fmla="*/ 0 w 365"/>
                  <a:gd name="T3" fmla="*/ 182 h 365"/>
                  <a:gd name="T4" fmla="*/ 183 w 365"/>
                  <a:gd name="T5" fmla="*/ 365 h 365"/>
                  <a:gd name="T6" fmla="*/ 365 w 365"/>
                  <a:gd name="T7" fmla="*/ 182 h 365"/>
                  <a:gd name="T8" fmla="*/ 183 w 365"/>
                  <a:gd name="T9" fmla="*/ 0 h 365"/>
                  <a:gd name="T10" fmla="*/ 183 w 365"/>
                  <a:gd name="T11" fmla="*/ 0 h 365"/>
                  <a:gd name="T12" fmla="*/ 183 w 365"/>
                  <a:gd name="T13" fmla="*/ 20 h 365"/>
                  <a:gd name="T14" fmla="*/ 345 w 365"/>
                  <a:gd name="T15" fmla="*/ 182 h 365"/>
                  <a:gd name="T16" fmla="*/ 183 w 365"/>
                  <a:gd name="T17" fmla="*/ 345 h 365"/>
                  <a:gd name="T18" fmla="*/ 20 w 365"/>
                  <a:gd name="T19" fmla="*/ 182 h 365"/>
                  <a:gd name="T20" fmla="*/ 183 w 365"/>
                  <a:gd name="T21" fmla="*/ 20 h 3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65" h="365">
                    <a:moveTo>
                      <a:pt x="183" y="0"/>
                    </a:moveTo>
                    <a:cubicBezTo>
                      <a:pt x="82" y="0"/>
                      <a:pt x="0" y="82"/>
                      <a:pt x="0" y="182"/>
                    </a:cubicBezTo>
                    <a:cubicBezTo>
                      <a:pt x="0" y="283"/>
                      <a:pt x="82" y="365"/>
                      <a:pt x="183" y="365"/>
                    </a:cubicBezTo>
                    <a:cubicBezTo>
                      <a:pt x="284" y="365"/>
                      <a:pt x="365" y="283"/>
                      <a:pt x="365" y="182"/>
                    </a:cubicBezTo>
                    <a:cubicBezTo>
                      <a:pt x="365" y="82"/>
                      <a:pt x="284" y="0"/>
                      <a:pt x="183" y="0"/>
                    </a:cubicBezTo>
                    <a:cubicBezTo>
                      <a:pt x="183" y="0"/>
                      <a:pt x="183" y="0"/>
                      <a:pt x="183" y="0"/>
                    </a:cubicBezTo>
                    <a:close/>
                    <a:moveTo>
                      <a:pt x="183" y="20"/>
                    </a:moveTo>
                    <a:cubicBezTo>
                      <a:pt x="273" y="20"/>
                      <a:pt x="345" y="92"/>
                      <a:pt x="345" y="182"/>
                    </a:cubicBezTo>
                    <a:cubicBezTo>
                      <a:pt x="345" y="272"/>
                      <a:pt x="273" y="345"/>
                      <a:pt x="183" y="345"/>
                    </a:cubicBezTo>
                    <a:cubicBezTo>
                      <a:pt x="93" y="345"/>
                      <a:pt x="20" y="272"/>
                      <a:pt x="20" y="182"/>
                    </a:cubicBezTo>
                    <a:cubicBezTo>
                      <a:pt x="20" y="92"/>
                      <a:pt x="93" y="20"/>
                      <a:pt x="183" y="2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4" name="is1ïḓé"/>
              <p:cNvSpPr/>
              <p:nvPr/>
            </p:nvSpPr>
            <p:spPr bwMode="auto">
              <a:xfrm>
                <a:off x="3749676" y="3467100"/>
                <a:ext cx="184150" cy="176213"/>
              </a:xfrm>
              <a:custGeom>
                <a:avLst/>
                <a:gdLst>
                  <a:gd name="T0" fmla="*/ 14 w 116"/>
                  <a:gd name="T1" fmla="*/ 111 h 111"/>
                  <a:gd name="T2" fmla="*/ 14 w 116"/>
                  <a:gd name="T3" fmla="*/ 88 h 111"/>
                  <a:gd name="T4" fmla="*/ 72 w 116"/>
                  <a:gd name="T5" fmla="*/ 25 h 111"/>
                  <a:gd name="T6" fmla="*/ 4 w 116"/>
                  <a:gd name="T7" fmla="*/ 35 h 111"/>
                  <a:gd name="T8" fmla="*/ 0 w 116"/>
                  <a:gd name="T9" fmla="*/ 17 h 111"/>
                  <a:gd name="T10" fmla="*/ 101 w 116"/>
                  <a:gd name="T11" fmla="*/ 0 h 111"/>
                  <a:gd name="T12" fmla="*/ 103 w 116"/>
                  <a:gd name="T13" fmla="*/ 23 h 111"/>
                  <a:gd name="T14" fmla="*/ 41 w 116"/>
                  <a:gd name="T15" fmla="*/ 88 h 111"/>
                  <a:gd name="T16" fmla="*/ 116 w 116"/>
                  <a:gd name="T17" fmla="*/ 75 h 111"/>
                  <a:gd name="T18" fmla="*/ 116 w 116"/>
                  <a:gd name="T19" fmla="*/ 96 h 111"/>
                  <a:gd name="T20" fmla="*/ 14 w 116"/>
                  <a:gd name="T21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6" h="111">
                    <a:moveTo>
                      <a:pt x="14" y="111"/>
                    </a:moveTo>
                    <a:lnTo>
                      <a:pt x="14" y="88"/>
                    </a:lnTo>
                    <a:lnTo>
                      <a:pt x="72" y="25"/>
                    </a:lnTo>
                    <a:lnTo>
                      <a:pt x="4" y="35"/>
                    </a:lnTo>
                    <a:lnTo>
                      <a:pt x="0" y="17"/>
                    </a:lnTo>
                    <a:lnTo>
                      <a:pt x="101" y="0"/>
                    </a:lnTo>
                    <a:lnTo>
                      <a:pt x="103" y="23"/>
                    </a:lnTo>
                    <a:lnTo>
                      <a:pt x="41" y="88"/>
                    </a:lnTo>
                    <a:lnTo>
                      <a:pt x="116" y="75"/>
                    </a:lnTo>
                    <a:lnTo>
                      <a:pt x="116" y="96"/>
                    </a:lnTo>
                    <a:lnTo>
                      <a:pt x="14" y="11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5" name="îṥľîḍê"/>
              <p:cNvSpPr/>
              <p:nvPr/>
            </p:nvSpPr>
            <p:spPr bwMode="auto">
              <a:xfrm>
                <a:off x="3752851" y="3281363"/>
                <a:ext cx="171450" cy="161925"/>
              </a:xfrm>
              <a:custGeom>
                <a:avLst/>
                <a:gdLst>
                  <a:gd name="T0" fmla="*/ 66 w 108"/>
                  <a:gd name="T1" fmla="*/ 36 h 102"/>
                  <a:gd name="T2" fmla="*/ 22 w 108"/>
                  <a:gd name="T3" fmla="*/ 46 h 102"/>
                  <a:gd name="T4" fmla="*/ 64 w 108"/>
                  <a:gd name="T5" fmla="*/ 63 h 102"/>
                  <a:gd name="T6" fmla="*/ 66 w 108"/>
                  <a:gd name="T7" fmla="*/ 36 h 102"/>
                  <a:gd name="T8" fmla="*/ 66 w 108"/>
                  <a:gd name="T9" fmla="*/ 36 h 102"/>
                  <a:gd name="T10" fmla="*/ 83 w 108"/>
                  <a:gd name="T11" fmla="*/ 32 h 102"/>
                  <a:gd name="T12" fmla="*/ 79 w 108"/>
                  <a:gd name="T13" fmla="*/ 73 h 102"/>
                  <a:gd name="T14" fmla="*/ 101 w 108"/>
                  <a:gd name="T15" fmla="*/ 82 h 102"/>
                  <a:gd name="T16" fmla="*/ 97 w 108"/>
                  <a:gd name="T17" fmla="*/ 102 h 102"/>
                  <a:gd name="T18" fmla="*/ 0 w 108"/>
                  <a:gd name="T19" fmla="*/ 57 h 102"/>
                  <a:gd name="T20" fmla="*/ 2 w 108"/>
                  <a:gd name="T21" fmla="*/ 29 h 102"/>
                  <a:gd name="T22" fmla="*/ 108 w 108"/>
                  <a:gd name="T23" fmla="*/ 0 h 102"/>
                  <a:gd name="T24" fmla="*/ 106 w 108"/>
                  <a:gd name="T25" fmla="*/ 27 h 102"/>
                  <a:gd name="T26" fmla="*/ 83 w 108"/>
                  <a:gd name="T27" fmla="*/ 3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8" h="102">
                    <a:moveTo>
                      <a:pt x="66" y="36"/>
                    </a:moveTo>
                    <a:lnTo>
                      <a:pt x="22" y="46"/>
                    </a:lnTo>
                    <a:lnTo>
                      <a:pt x="64" y="63"/>
                    </a:lnTo>
                    <a:lnTo>
                      <a:pt x="66" y="36"/>
                    </a:lnTo>
                    <a:lnTo>
                      <a:pt x="66" y="36"/>
                    </a:lnTo>
                    <a:close/>
                    <a:moveTo>
                      <a:pt x="83" y="32"/>
                    </a:moveTo>
                    <a:lnTo>
                      <a:pt x="79" y="73"/>
                    </a:lnTo>
                    <a:lnTo>
                      <a:pt x="101" y="82"/>
                    </a:lnTo>
                    <a:lnTo>
                      <a:pt x="97" y="102"/>
                    </a:lnTo>
                    <a:lnTo>
                      <a:pt x="0" y="57"/>
                    </a:lnTo>
                    <a:lnTo>
                      <a:pt x="2" y="29"/>
                    </a:lnTo>
                    <a:lnTo>
                      <a:pt x="108" y="0"/>
                    </a:lnTo>
                    <a:lnTo>
                      <a:pt x="106" y="27"/>
                    </a:lnTo>
                    <a:lnTo>
                      <a:pt x="83" y="3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6" name="îṧ1ïḍe"/>
              <p:cNvSpPr/>
              <p:nvPr/>
            </p:nvSpPr>
            <p:spPr bwMode="auto">
              <a:xfrm>
                <a:off x="3781426" y="3060700"/>
                <a:ext cx="207963" cy="204788"/>
              </a:xfrm>
              <a:custGeom>
                <a:avLst/>
                <a:gdLst>
                  <a:gd name="T0" fmla="*/ 0 w 131"/>
                  <a:gd name="T1" fmla="*/ 87 h 129"/>
                  <a:gd name="T2" fmla="*/ 11 w 131"/>
                  <a:gd name="T3" fmla="*/ 66 h 129"/>
                  <a:gd name="T4" fmla="*/ 94 w 131"/>
                  <a:gd name="T5" fmla="*/ 43 h 129"/>
                  <a:gd name="T6" fmla="*/ 29 w 131"/>
                  <a:gd name="T7" fmla="*/ 18 h 129"/>
                  <a:gd name="T8" fmla="*/ 36 w 131"/>
                  <a:gd name="T9" fmla="*/ 0 h 129"/>
                  <a:gd name="T10" fmla="*/ 131 w 131"/>
                  <a:gd name="T11" fmla="*/ 37 h 129"/>
                  <a:gd name="T12" fmla="*/ 123 w 131"/>
                  <a:gd name="T13" fmla="*/ 56 h 129"/>
                  <a:gd name="T14" fmla="*/ 38 w 131"/>
                  <a:gd name="T15" fmla="*/ 81 h 129"/>
                  <a:gd name="T16" fmla="*/ 102 w 131"/>
                  <a:gd name="T17" fmla="*/ 110 h 129"/>
                  <a:gd name="T18" fmla="*/ 94 w 131"/>
                  <a:gd name="T19" fmla="*/ 129 h 129"/>
                  <a:gd name="T20" fmla="*/ 0 w 131"/>
                  <a:gd name="T21" fmla="*/ 87 h 1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1" h="129">
                    <a:moveTo>
                      <a:pt x="0" y="87"/>
                    </a:moveTo>
                    <a:lnTo>
                      <a:pt x="11" y="66"/>
                    </a:lnTo>
                    <a:lnTo>
                      <a:pt x="94" y="43"/>
                    </a:lnTo>
                    <a:lnTo>
                      <a:pt x="29" y="18"/>
                    </a:lnTo>
                    <a:lnTo>
                      <a:pt x="36" y="0"/>
                    </a:lnTo>
                    <a:lnTo>
                      <a:pt x="131" y="37"/>
                    </a:lnTo>
                    <a:lnTo>
                      <a:pt x="123" y="56"/>
                    </a:lnTo>
                    <a:lnTo>
                      <a:pt x="38" y="81"/>
                    </a:lnTo>
                    <a:lnTo>
                      <a:pt x="102" y="110"/>
                    </a:lnTo>
                    <a:lnTo>
                      <a:pt x="94" y="129"/>
                    </a:lnTo>
                    <a:lnTo>
                      <a:pt x="0" y="87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7" name="iŝ1íḓé"/>
              <p:cNvSpPr/>
              <p:nvPr/>
            </p:nvSpPr>
            <p:spPr bwMode="auto">
              <a:xfrm>
                <a:off x="3870326" y="2894013"/>
                <a:ext cx="215900" cy="206375"/>
              </a:xfrm>
              <a:custGeom>
                <a:avLst/>
                <a:gdLst>
                  <a:gd name="T0" fmla="*/ 0 w 136"/>
                  <a:gd name="T1" fmla="*/ 69 h 130"/>
                  <a:gd name="T2" fmla="*/ 15 w 136"/>
                  <a:gd name="T3" fmla="*/ 48 h 130"/>
                  <a:gd name="T4" fmla="*/ 48 w 136"/>
                  <a:gd name="T5" fmla="*/ 73 h 130"/>
                  <a:gd name="T6" fmla="*/ 34 w 136"/>
                  <a:gd name="T7" fmla="*/ 23 h 130"/>
                  <a:gd name="T8" fmla="*/ 50 w 136"/>
                  <a:gd name="T9" fmla="*/ 0 h 130"/>
                  <a:gd name="T10" fmla="*/ 67 w 136"/>
                  <a:gd name="T11" fmla="*/ 59 h 130"/>
                  <a:gd name="T12" fmla="*/ 136 w 136"/>
                  <a:gd name="T13" fmla="*/ 61 h 130"/>
                  <a:gd name="T14" fmla="*/ 121 w 136"/>
                  <a:gd name="T15" fmla="*/ 84 h 130"/>
                  <a:gd name="T16" fmla="*/ 61 w 136"/>
                  <a:gd name="T17" fmla="*/ 82 h 130"/>
                  <a:gd name="T18" fmla="*/ 98 w 136"/>
                  <a:gd name="T19" fmla="*/ 109 h 130"/>
                  <a:gd name="T20" fmla="*/ 86 w 136"/>
                  <a:gd name="T21" fmla="*/ 130 h 130"/>
                  <a:gd name="T22" fmla="*/ 0 w 136"/>
                  <a:gd name="T23" fmla="*/ 69 h 1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36" h="130">
                    <a:moveTo>
                      <a:pt x="0" y="69"/>
                    </a:moveTo>
                    <a:lnTo>
                      <a:pt x="15" y="48"/>
                    </a:lnTo>
                    <a:lnTo>
                      <a:pt x="48" y="73"/>
                    </a:lnTo>
                    <a:lnTo>
                      <a:pt x="34" y="23"/>
                    </a:lnTo>
                    <a:lnTo>
                      <a:pt x="50" y="0"/>
                    </a:lnTo>
                    <a:lnTo>
                      <a:pt x="67" y="59"/>
                    </a:lnTo>
                    <a:lnTo>
                      <a:pt x="136" y="61"/>
                    </a:lnTo>
                    <a:lnTo>
                      <a:pt x="121" y="84"/>
                    </a:lnTo>
                    <a:lnTo>
                      <a:pt x="61" y="82"/>
                    </a:lnTo>
                    <a:lnTo>
                      <a:pt x="98" y="109"/>
                    </a:lnTo>
                    <a:lnTo>
                      <a:pt x="86" y="130"/>
                    </a:lnTo>
                    <a:lnTo>
                      <a:pt x="0" y="69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8" name="îṣļîḓè"/>
              <p:cNvSpPr/>
              <p:nvPr/>
            </p:nvSpPr>
            <p:spPr bwMode="auto">
              <a:xfrm>
                <a:off x="4038601" y="2792413"/>
                <a:ext cx="179388" cy="195263"/>
              </a:xfrm>
              <a:custGeom>
                <a:avLst/>
                <a:gdLst>
                  <a:gd name="T0" fmla="*/ 59 w 113"/>
                  <a:gd name="T1" fmla="*/ 54 h 123"/>
                  <a:gd name="T2" fmla="*/ 23 w 113"/>
                  <a:gd name="T3" fmla="*/ 27 h 123"/>
                  <a:gd name="T4" fmla="*/ 38 w 113"/>
                  <a:gd name="T5" fmla="*/ 69 h 123"/>
                  <a:gd name="T6" fmla="*/ 59 w 113"/>
                  <a:gd name="T7" fmla="*/ 54 h 123"/>
                  <a:gd name="T8" fmla="*/ 59 w 113"/>
                  <a:gd name="T9" fmla="*/ 54 h 123"/>
                  <a:gd name="T10" fmla="*/ 75 w 113"/>
                  <a:gd name="T11" fmla="*/ 62 h 123"/>
                  <a:gd name="T12" fmla="*/ 42 w 113"/>
                  <a:gd name="T13" fmla="*/ 87 h 123"/>
                  <a:gd name="T14" fmla="*/ 50 w 113"/>
                  <a:gd name="T15" fmla="*/ 108 h 123"/>
                  <a:gd name="T16" fmla="*/ 34 w 113"/>
                  <a:gd name="T17" fmla="*/ 123 h 123"/>
                  <a:gd name="T18" fmla="*/ 0 w 113"/>
                  <a:gd name="T19" fmla="*/ 19 h 123"/>
                  <a:gd name="T20" fmla="*/ 23 w 113"/>
                  <a:gd name="T21" fmla="*/ 0 h 123"/>
                  <a:gd name="T22" fmla="*/ 113 w 113"/>
                  <a:gd name="T23" fmla="*/ 58 h 123"/>
                  <a:gd name="T24" fmla="*/ 94 w 113"/>
                  <a:gd name="T25" fmla="*/ 75 h 123"/>
                  <a:gd name="T26" fmla="*/ 75 w 113"/>
                  <a:gd name="T27" fmla="*/ 6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13" h="123">
                    <a:moveTo>
                      <a:pt x="59" y="54"/>
                    </a:moveTo>
                    <a:lnTo>
                      <a:pt x="23" y="27"/>
                    </a:lnTo>
                    <a:lnTo>
                      <a:pt x="38" y="69"/>
                    </a:lnTo>
                    <a:lnTo>
                      <a:pt x="59" y="54"/>
                    </a:lnTo>
                    <a:lnTo>
                      <a:pt x="59" y="54"/>
                    </a:lnTo>
                    <a:close/>
                    <a:moveTo>
                      <a:pt x="75" y="62"/>
                    </a:moveTo>
                    <a:lnTo>
                      <a:pt x="42" y="87"/>
                    </a:lnTo>
                    <a:lnTo>
                      <a:pt x="50" y="108"/>
                    </a:lnTo>
                    <a:lnTo>
                      <a:pt x="34" y="123"/>
                    </a:lnTo>
                    <a:lnTo>
                      <a:pt x="0" y="19"/>
                    </a:lnTo>
                    <a:lnTo>
                      <a:pt x="23" y="0"/>
                    </a:lnTo>
                    <a:lnTo>
                      <a:pt x="113" y="58"/>
                    </a:lnTo>
                    <a:lnTo>
                      <a:pt x="94" y="75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9" name="îṡlïdê"/>
              <p:cNvSpPr/>
              <p:nvPr/>
            </p:nvSpPr>
            <p:spPr bwMode="auto">
              <a:xfrm>
                <a:off x="4168776" y="2713038"/>
                <a:ext cx="104775" cy="161925"/>
              </a:xfrm>
              <a:custGeom>
                <a:avLst/>
                <a:gdLst>
                  <a:gd name="T0" fmla="*/ 0 w 66"/>
                  <a:gd name="T1" fmla="*/ 12 h 102"/>
                  <a:gd name="T2" fmla="*/ 20 w 66"/>
                  <a:gd name="T3" fmla="*/ 0 h 102"/>
                  <a:gd name="T4" fmla="*/ 66 w 66"/>
                  <a:gd name="T5" fmla="*/ 89 h 102"/>
                  <a:gd name="T6" fmla="*/ 47 w 66"/>
                  <a:gd name="T7" fmla="*/ 102 h 102"/>
                  <a:gd name="T8" fmla="*/ 0 w 66"/>
                  <a:gd name="T9" fmla="*/ 1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" h="102">
                    <a:moveTo>
                      <a:pt x="0" y="12"/>
                    </a:moveTo>
                    <a:lnTo>
                      <a:pt x="20" y="0"/>
                    </a:lnTo>
                    <a:lnTo>
                      <a:pt x="66" y="89"/>
                    </a:lnTo>
                    <a:lnTo>
                      <a:pt x="47" y="102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0" name="íśliḋè"/>
              <p:cNvSpPr/>
              <p:nvPr/>
            </p:nvSpPr>
            <p:spPr bwMode="auto">
              <a:xfrm>
                <a:off x="4411663" y="2633663"/>
                <a:ext cx="149225" cy="171450"/>
              </a:xfrm>
              <a:custGeom>
                <a:avLst/>
                <a:gdLst>
                  <a:gd name="T0" fmla="*/ 32 w 45"/>
                  <a:gd name="T1" fmla="*/ 1 h 52"/>
                  <a:gd name="T2" fmla="*/ 44 w 45"/>
                  <a:gd name="T3" fmla="*/ 0 h 52"/>
                  <a:gd name="T4" fmla="*/ 45 w 45"/>
                  <a:gd name="T5" fmla="*/ 31 h 52"/>
                  <a:gd name="T6" fmla="*/ 44 w 45"/>
                  <a:gd name="T7" fmla="*/ 39 h 52"/>
                  <a:gd name="T8" fmla="*/ 40 w 45"/>
                  <a:gd name="T9" fmla="*/ 46 h 52"/>
                  <a:gd name="T10" fmla="*/ 34 w 45"/>
                  <a:gd name="T11" fmla="*/ 50 h 52"/>
                  <a:gd name="T12" fmla="*/ 24 w 45"/>
                  <a:gd name="T13" fmla="*/ 52 h 52"/>
                  <a:gd name="T14" fmla="*/ 17 w 45"/>
                  <a:gd name="T15" fmla="*/ 52 h 52"/>
                  <a:gd name="T16" fmla="*/ 10 w 45"/>
                  <a:gd name="T17" fmla="*/ 50 h 52"/>
                  <a:gd name="T18" fmla="*/ 5 w 45"/>
                  <a:gd name="T19" fmla="*/ 46 h 52"/>
                  <a:gd name="T20" fmla="*/ 2 w 45"/>
                  <a:gd name="T21" fmla="*/ 41 h 52"/>
                  <a:gd name="T22" fmla="*/ 0 w 45"/>
                  <a:gd name="T23" fmla="*/ 33 h 52"/>
                  <a:gd name="T24" fmla="*/ 0 w 45"/>
                  <a:gd name="T25" fmla="*/ 2 h 52"/>
                  <a:gd name="T26" fmla="*/ 12 w 45"/>
                  <a:gd name="T27" fmla="*/ 2 h 52"/>
                  <a:gd name="T28" fmla="*/ 12 w 45"/>
                  <a:gd name="T29" fmla="*/ 33 h 52"/>
                  <a:gd name="T30" fmla="*/ 15 w 45"/>
                  <a:gd name="T31" fmla="*/ 41 h 52"/>
                  <a:gd name="T32" fmla="*/ 23 w 45"/>
                  <a:gd name="T33" fmla="*/ 43 h 52"/>
                  <a:gd name="T34" fmla="*/ 31 w 45"/>
                  <a:gd name="T35" fmla="*/ 41 h 52"/>
                  <a:gd name="T36" fmla="*/ 33 w 45"/>
                  <a:gd name="T37" fmla="*/ 32 h 52"/>
                  <a:gd name="T38" fmla="*/ 32 w 45"/>
                  <a:gd name="T39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5" h="52">
                    <a:moveTo>
                      <a:pt x="32" y="1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45" y="31"/>
                      <a:pt x="45" y="31"/>
                      <a:pt x="45" y="31"/>
                    </a:cubicBezTo>
                    <a:cubicBezTo>
                      <a:pt x="45" y="34"/>
                      <a:pt x="45" y="36"/>
                      <a:pt x="44" y="39"/>
                    </a:cubicBezTo>
                    <a:cubicBezTo>
                      <a:pt x="43" y="41"/>
                      <a:pt x="42" y="44"/>
                      <a:pt x="40" y="46"/>
                    </a:cubicBezTo>
                    <a:cubicBezTo>
                      <a:pt x="38" y="48"/>
                      <a:pt x="36" y="49"/>
                      <a:pt x="34" y="50"/>
                    </a:cubicBezTo>
                    <a:cubicBezTo>
                      <a:pt x="32" y="51"/>
                      <a:pt x="28" y="52"/>
                      <a:pt x="24" y="52"/>
                    </a:cubicBezTo>
                    <a:cubicBezTo>
                      <a:pt x="22" y="52"/>
                      <a:pt x="20" y="52"/>
                      <a:pt x="17" y="52"/>
                    </a:cubicBezTo>
                    <a:cubicBezTo>
                      <a:pt x="14" y="52"/>
                      <a:pt x="12" y="51"/>
                      <a:pt x="10" y="50"/>
                    </a:cubicBezTo>
                    <a:cubicBezTo>
                      <a:pt x="8" y="49"/>
                      <a:pt x="7" y="48"/>
                      <a:pt x="5" y="46"/>
                    </a:cubicBezTo>
                    <a:cubicBezTo>
                      <a:pt x="4" y="45"/>
                      <a:pt x="2" y="43"/>
                      <a:pt x="2" y="41"/>
                    </a:cubicBezTo>
                    <a:cubicBezTo>
                      <a:pt x="1" y="38"/>
                      <a:pt x="0" y="35"/>
                      <a:pt x="0" y="3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12" y="33"/>
                      <a:pt x="12" y="33"/>
                      <a:pt x="12" y="33"/>
                    </a:cubicBezTo>
                    <a:cubicBezTo>
                      <a:pt x="12" y="35"/>
                      <a:pt x="13" y="40"/>
                      <a:pt x="15" y="41"/>
                    </a:cubicBezTo>
                    <a:cubicBezTo>
                      <a:pt x="16" y="42"/>
                      <a:pt x="20" y="43"/>
                      <a:pt x="23" y="43"/>
                    </a:cubicBezTo>
                    <a:cubicBezTo>
                      <a:pt x="25" y="43"/>
                      <a:pt x="30" y="42"/>
                      <a:pt x="31" y="41"/>
                    </a:cubicBezTo>
                    <a:cubicBezTo>
                      <a:pt x="33" y="39"/>
                      <a:pt x="33" y="35"/>
                      <a:pt x="33" y="32"/>
                    </a:cubicBezTo>
                    <a:lnTo>
                      <a:pt x="32" y="1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1" name="ïṥ1íḋe"/>
              <p:cNvSpPr/>
              <p:nvPr/>
            </p:nvSpPr>
            <p:spPr bwMode="auto">
              <a:xfrm>
                <a:off x="4603751" y="2643188"/>
                <a:ext cx="188913" cy="195263"/>
              </a:xfrm>
              <a:custGeom>
                <a:avLst/>
                <a:gdLst>
                  <a:gd name="T0" fmla="*/ 21 w 119"/>
                  <a:gd name="T1" fmla="*/ 0 h 123"/>
                  <a:gd name="T2" fmla="*/ 44 w 119"/>
                  <a:gd name="T3" fmla="*/ 4 h 123"/>
                  <a:gd name="T4" fmla="*/ 83 w 119"/>
                  <a:gd name="T5" fmla="*/ 85 h 123"/>
                  <a:gd name="T6" fmla="*/ 98 w 119"/>
                  <a:gd name="T7" fmla="*/ 19 h 123"/>
                  <a:gd name="T8" fmla="*/ 119 w 119"/>
                  <a:gd name="T9" fmla="*/ 23 h 123"/>
                  <a:gd name="T10" fmla="*/ 96 w 119"/>
                  <a:gd name="T11" fmla="*/ 123 h 123"/>
                  <a:gd name="T12" fmla="*/ 73 w 119"/>
                  <a:gd name="T13" fmla="*/ 117 h 123"/>
                  <a:gd name="T14" fmla="*/ 37 w 119"/>
                  <a:gd name="T15" fmla="*/ 38 h 123"/>
                  <a:gd name="T16" fmla="*/ 21 w 119"/>
                  <a:gd name="T17" fmla="*/ 104 h 123"/>
                  <a:gd name="T18" fmla="*/ 0 w 119"/>
                  <a:gd name="T19" fmla="*/ 102 h 123"/>
                  <a:gd name="T20" fmla="*/ 21 w 119"/>
                  <a:gd name="T21" fmla="*/ 0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9" h="123">
                    <a:moveTo>
                      <a:pt x="21" y="0"/>
                    </a:moveTo>
                    <a:lnTo>
                      <a:pt x="44" y="4"/>
                    </a:lnTo>
                    <a:lnTo>
                      <a:pt x="83" y="85"/>
                    </a:lnTo>
                    <a:lnTo>
                      <a:pt x="98" y="19"/>
                    </a:lnTo>
                    <a:lnTo>
                      <a:pt x="119" y="23"/>
                    </a:lnTo>
                    <a:lnTo>
                      <a:pt x="96" y="123"/>
                    </a:lnTo>
                    <a:lnTo>
                      <a:pt x="73" y="117"/>
                    </a:lnTo>
                    <a:lnTo>
                      <a:pt x="37" y="38"/>
                    </a:lnTo>
                    <a:lnTo>
                      <a:pt x="21" y="104"/>
                    </a:lnTo>
                    <a:lnTo>
                      <a:pt x="0" y="102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2" name="ïšľiḍê"/>
              <p:cNvSpPr/>
              <p:nvPr/>
            </p:nvSpPr>
            <p:spPr bwMode="auto">
              <a:xfrm>
                <a:off x="4784726" y="2703513"/>
                <a:ext cx="106363" cy="168275"/>
              </a:xfrm>
              <a:custGeom>
                <a:avLst/>
                <a:gdLst>
                  <a:gd name="T0" fmla="*/ 44 w 67"/>
                  <a:gd name="T1" fmla="*/ 0 h 106"/>
                  <a:gd name="T2" fmla="*/ 67 w 67"/>
                  <a:gd name="T3" fmla="*/ 10 h 106"/>
                  <a:gd name="T4" fmla="*/ 21 w 67"/>
                  <a:gd name="T5" fmla="*/ 106 h 106"/>
                  <a:gd name="T6" fmla="*/ 0 w 67"/>
                  <a:gd name="T7" fmla="*/ 93 h 106"/>
                  <a:gd name="T8" fmla="*/ 44 w 67"/>
                  <a:gd name="T9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106">
                    <a:moveTo>
                      <a:pt x="44" y="0"/>
                    </a:moveTo>
                    <a:lnTo>
                      <a:pt x="67" y="10"/>
                    </a:lnTo>
                    <a:lnTo>
                      <a:pt x="21" y="106"/>
                    </a:lnTo>
                    <a:lnTo>
                      <a:pt x="0" y="93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3" name="íšlíḋe"/>
              <p:cNvSpPr/>
              <p:nvPr/>
            </p:nvSpPr>
            <p:spPr bwMode="auto">
              <a:xfrm>
                <a:off x="4887913" y="2743200"/>
                <a:ext cx="168275" cy="184150"/>
              </a:xfrm>
              <a:custGeom>
                <a:avLst/>
                <a:gdLst>
                  <a:gd name="T0" fmla="*/ 27 w 106"/>
                  <a:gd name="T1" fmla="*/ 0 h 116"/>
                  <a:gd name="T2" fmla="*/ 50 w 106"/>
                  <a:gd name="T3" fmla="*/ 12 h 116"/>
                  <a:gd name="T4" fmla="*/ 25 w 106"/>
                  <a:gd name="T5" fmla="*/ 91 h 116"/>
                  <a:gd name="T6" fmla="*/ 89 w 106"/>
                  <a:gd name="T7" fmla="*/ 41 h 116"/>
                  <a:gd name="T8" fmla="*/ 106 w 106"/>
                  <a:gd name="T9" fmla="*/ 58 h 116"/>
                  <a:gd name="T10" fmla="*/ 19 w 106"/>
                  <a:gd name="T11" fmla="*/ 116 h 116"/>
                  <a:gd name="T12" fmla="*/ 0 w 106"/>
                  <a:gd name="T13" fmla="*/ 104 h 116"/>
                  <a:gd name="T14" fmla="*/ 27 w 106"/>
                  <a:gd name="T15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6" h="116">
                    <a:moveTo>
                      <a:pt x="27" y="0"/>
                    </a:moveTo>
                    <a:lnTo>
                      <a:pt x="50" y="12"/>
                    </a:lnTo>
                    <a:lnTo>
                      <a:pt x="25" y="91"/>
                    </a:lnTo>
                    <a:lnTo>
                      <a:pt x="89" y="41"/>
                    </a:lnTo>
                    <a:lnTo>
                      <a:pt x="106" y="58"/>
                    </a:lnTo>
                    <a:lnTo>
                      <a:pt x="19" y="116"/>
                    </a:lnTo>
                    <a:lnTo>
                      <a:pt x="0" y="104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4" name="ïşḻïďe"/>
              <p:cNvSpPr/>
              <p:nvPr/>
            </p:nvSpPr>
            <p:spPr bwMode="auto">
              <a:xfrm>
                <a:off x="4976813" y="2874963"/>
                <a:ext cx="184150" cy="182563"/>
              </a:xfrm>
              <a:custGeom>
                <a:avLst/>
                <a:gdLst>
                  <a:gd name="T0" fmla="*/ 79 w 116"/>
                  <a:gd name="T1" fmla="*/ 0 h 115"/>
                  <a:gd name="T2" fmla="*/ 116 w 116"/>
                  <a:gd name="T3" fmla="*/ 46 h 115"/>
                  <a:gd name="T4" fmla="*/ 102 w 116"/>
                  <a:gd name="T5" fmla="*/ 58 h 115"/>
                  <a:gd name="T6" fmla="*/ 79 w 116"/>
                  <a:gd name="T7" fmla="*/ 27 h 115"/>
                  <a:gd name="T8" fmla="*/ 62 w 116"/>
                  <a:gd name="T9" fmla="*/ 42 h 115"/>
                  <a:gd name="T10" fmla="*/ 87 w 116"/>
                  <a:gd name="T11" fmla="*/ 73 h 115"/>
                  <a:gd name="T12" fmla="*/ 73 w 116"/>
                  <a:gd name="T13" fmla="*/ 83 h 115"/>
                  <a:gd name="T14" fmla="*/ 48 w 116"/>
                  <a:gd name="T15" fmla="*/ 54 h 115"/>
                  <a:gd name="T16" fmla="*/ 27 w 116"/>
                  <a:gd name="T17" fmla="*/ 73 h 115"/>
                  <a:gd name="T18" fmla="*/ 52 w 116"/>
                  <a:gd name="T19" fmla="*/ 102 h 115"/>
                  <a:gd name="T20" fmla="*/ 37 w 116"/>
                  <a:gd name="T21" fmla="*/ 115 h 115"/>
                  <a:gd name="T22" fmla="*/ 0 w 116"/>
                  <a:gd name="T23" fmla="*/ 69 h 115"/>
                  <a:gd name="T24" fmla="*/ 79 w 116"/>
                  <a:gd name="T2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6" h="115">
                    <a:moveTo>
                      <a:pt x="79" y="0"/>
                    </a:moveTo>
                    <a:lnTo>
                      <a:pt x="116" y="46"/>
                    </a:lnTo>
                    <a:lnTo>
                      <a:pt x="102" y="58"/>
                    </a:lnTo>
                    <a:lnTo>
                      <a:pt x="79" y="27"/>
                    </a:lnTo>
                    <a:lnTo>
                      <a:pt x="62" y="42"/>
                    </a:lnTo>
                    <a:lnTo>
                      <a:pt x="87" y="73"/>
                    </a:lnTo>
                    <a:lnTo>
                      <a:pt x="73" y="83"/>
                    </a:lnTo>
                    <a:lnTo>
                      <a:pt x="48" y="54"/>
                    </a:lnTo>
                    <a:lnTo>
                      <a:pt x="27" y="73"/>
                    </a:lnTo>
                    <a:lnTo>
                      <a:pt x="52" y="102"/>
                    </a:lnTo>
                    <a:lnTo>
                      <a:pt x="37" y="115"/>
                    </a:lnTo>
                    <a:lnTo>
                      <a:pt x="0" y="69"/>
                    </a:lnTo>
                    <a:lnTo>
                      <a:pt x="79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5" name="îṣḷiḍe"/>
              <p:cNvSpPr/>
              <p:nvPr/>
            </p:nvSpPr>
            <p:spPr bwMode="auto">
              <a:xfrm>
                <a:off x="5059363" y="3000375"/>
                <a:ext cx="180975" cy="182563"/>
              </a:xfrm>
              <a:custGeom>
                <a:avLst/>
                <a:gdLst>
                  <a:gd name="T0" fmla="*/ 30 w 55"/>
                  <a:gd name="T1" fmla="*/ 19 h 55"/>
                  <a:gd name="T2" fmla="*/ 33 w 55"/>
                  <a:gd name="T3" fmla="*/ 25 h 55"/>
                  <a:gd name="T4" fmla="*/ 41 w 55"/>
                  <a:gd name="T5" fmla="*/ 28 h 55"/>
                  <a:gd name="T6" fmla="*/ 43 w 55"/>
                  <a:gd name="T7" fmla="*/ 19 h 55"/>
                  <a:gd name="T8" fmla="*/ 40 w 55"/>
                  <a:gd name="T9" fmla="*/ 13 h 55"/>
                  <a:gd name="T10" fmla="*/ 30 w 55"/>
                  <a:gd name="T11" fmla="*/ 19 h 55"/>
                  <a:gd name="T12" fmla="*/ 0 w 55"/>
                  <a:gd name="T13" fmla="*/ 24 h 55"/>
                  <a:gd name="T14" fmla="*/ 41 w 55"/>
                  <a:gd name="T15" fmla="*/ 0 h 55"/>
                  <a:gd name="T16" fmla="*/ 51 w 55"/>
                  <a:gd name="T17" fmla="*/ 17 h 55"/>
                  <a:gd name="T18" fmla="*/ 53 w 55"/>
                  <a:gd name="T19" fmla="*/ 31 h 55"/>
                  <a:gd name="T20" fmla="*/ 48 w 55"/>
                  <a:gd name="T21" fmla="*/ 36 h 55"/>
                  <a:gd name="T22" fmla="*/ 42 w 55"/>
                  <a:gd name="T23" fmla="*/ 38 h 55"/>
                  <a:gd name="T24" fmla="*/ 35 w 55"/>
                  <a:gd name="T25" fmla="*/ 37 h 55"/>
                  <a:gd name="T26" fmla="*/ 30 w 55"/>
                  <a:gd name="T27" fmla="*/ 33 h 55"/>
                  <a:gd name="T28" fmla="*/ 18 w 55"/>
                  <a:gd name="T29" fmla="*/ 55 h 55"/>
                  <a:gd name="T30" fmla="*/ 10 w 55"/>
                  <a:gd name="T31" fmla="*/ 45 h 55"/>
                  <a:gd name="T32" fmla="*/ 21 w 55"/>
                  <a:gd name="T33" fmla="*/ 29 h 55"/>
                  <a:gd name="T34" fmla="*/ 23 w 55"/>
                  <a:gd name="T35" fmla="*/ 24 h 55"/>
                  <a:gd name="T36" fmla="*/ 6 w 55"/>
                  <a:gd name="T37" fmla="*/ 35 h 55"/>
                  <a:gd name="T38" fmla="*/ 0 w 55"/>
                  <a:gd name="T39" fmla="*/ 2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5" h="55">
                    <a:moveTo>
                      <a:pt x="30" y="19"/>
                    </a:moveTo>
                    <a:cubicBezTo>
                      <a:pt x="33" y="25"/>
                      <a:pt x="33" y="25"/>
                      <a:pt x="33" y="25"/>
                    </a:cubicBezTo>
                    <a:cubicBezTo>
                      <a:pt x="36" y="30"/>
                      <a:pt x="41" y="28"/>
                      <a:pt x="41" y="28"/>
                    </a:cubicBezTo>
                    <a:cubicBezTo>
                      <a:pt x="43" y="27"/>
                      <a:pt x="47" y="24"/>
                      <a:pt x="43" y="19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30" y="19"/>
                      <a:pt x="30" y="19"/>
                      <a:pt x="30" y="19"/>
                    </a:cubicBezTo>
                    <a:close/>
                    <a:moveTo>
                      <a:pt x="0" y="24"/>
                    </a:moveTo>
                    <a:cubicBezTo>
                      <a:pt x="41" y="0"/>
                      <a:pt x="41" y="0"/>
                      <a:pt x="41" y="0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5" y="24"/>
                      <a:pt x="54" y="29"/>
                      <a:pt x="53" y="31"/>
                    </a:cubicBezTo>
                    <a:cubicBezTo>
                      <a:pt x="52" y="33"/>
                      <a:pt x="50" y="35"/>
                      <a:pt x="48" y="36"/>
                    </a:cubicBezTo>
                    <a:cubicBezTo>
                      <a:pt x="46" y="38"/>
                      <a:pt x="44" y="38"/>
                      <a:pt x="42" y="38"/>
                    </a:cubicBezTo>
                    <a:cubicBezTo>
                      <a:pt x="39" y="38"/>
                      <a:pt x="37" y="38"/>
                      <a:pt x="35" y="37"/>
                    </a:cubicBezTo>
                    <a:cubicBezTo>
                      <a:pt x="34" y="36"/>
                      <a:pt x="33" y="35"/>
                      <a:pt x="30" y="33"/>
                    </a:cubicBezTo>
                    <a:cubicBezTo>
                      <a:pt x="18" y="55"/>
                      <a:pt x="18" y="55"/>
                      <a:pt x="18" y="55"/>
                    </a:cubicBezTo>
                    <a:cubicBezTo>
                      <a:pt x="10" y="45"/>
                      <a:pt x="10" y="45"/>
                      <a:pt x="10" y="45"/>
                    </a:cubicBezTo>
                    <a:cubicBezTo>
                      <a:pt x="21" y="29"/>
                      <a:pt x="21" y="29"/>
                      <a:pt x="21" y="29"/>
                    </a:cubicBezTo>
                    <a:cubicBezTo>
                      <a:pt x="23" y="27"/>
                      <a:pt x="23" y="24"/>
                      <a:pt x="23" y="24"/>
                    </a:cubicBezTo>
                    <a:cubicBezTo>
                      <a:pt x="6" y="35"/>
                      <a:pt x="6" y="35"/>
                      <a:pt x="6" y="35"/>
                    </a:cubicBez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6" name="ïsľïḍè"/>
              <p:cNvSpPr/>
              <p:nvPr/>
            </p:nvSpPr>
            <p:spPr bwMode="auto">
              <a:xfrm>
                <a:off x="5121276" y="3162300"/>
                <a:ext cx="182563" cy="130175"/>
              </a:xfrm>
              <a:custGeom>
                <a:avLst/>
                <a:gdLst>
                  <a:gd name="T0" fmla="*/ 12 w 55"/>
                  <a:gd name="T1" fmla="*/ 12 h 39"/>
                  <a:gd name="T2" fmla="*/ 10 w 55"/>
                  <a:gd name="T3" fmla="*/ 24 h 39"/>
                  <a:gd name="T4" fmla="*/ 14 w 55"/>
                  <a:gd name="T5" fmla="*/ 28 h 39"/>
                  <a:gd name="T6" fmla="*/ 19 w 55"/>
                  <a:gd name="T7" fmla="*/ 28 h 39"/>
                  <a:gd name="T8" fmla="*/ 22 w 55"/>
                  <a:gd name="T9" fmla="*/ 26 h 39"/>
                  <a:gd name="T10" fmla="*/ 23 w 55"/>
                  <a:gd name="T11" fmla="*/ 20 h 39"/>
                  <a:gd name="T12" fmla="*/ 26 w 55"/>
                  <a:gd name="T13" fmla="*/ 7 h 39"/>
                  <a:gd name="T14" fmla="*/ 34 w 55"/>
                  <a:gd name="T15" fmla="*/ 1 h 39"/>
                  <a:gd name="T16" fmla="*/ 42 w 55"/>
                  <a:gd name="T17" fmla="*/ 0 h 39"/>
                  <a:gd name="T18" fmla="*/ 48 w 55"/>
                  <a:gd name="T19" fmla="*/ 4 h 39"/>
                  <a:gd name="T20" fmla="*/ 54 w 55"/>
                  <a:gd name="T21" fmla="*/ 14 h 39"/>
                  <a:gd name="T22" fmla="*/ 51 w 55"/>
                  <a:gd name="T23" fmla="*/ 29 h 39"/>
                  <a:gd name="T24" fmla="*/ 44 w 55"/>
                  <a:gd name="T25" fmla="*/ 24 h 39"/>
                  <a:gd name="T26" fmla="*/ 45 w 55"/>
                  <a:gd name="T27" fmla="*/ 14 h 39"/>
                  <a:gd name="T28" fmla="*/ 34 w 55"/>
                  <a:gd name="T29" fmla="*/ 16 h 39"/>
                  <a:gd name="T30" fmla="*/ 17 w 55"/>
                  <a:gd name="T31" fmla="*/ 39 h 39"/>
                  <a:gd name="T32" fmla="*/ 3 w 55"/>
                  <a:gd name="T33" fmla="*/ 29 h 39"/>
                  <a:gd name="T34" fmla="*/ 5 w 55"/>
                  <a:gd name="T35" fmla="*/ 7 h 39"/>
                  <a:gd name="T36" fmla="*/ 12 w 55"/>
                  <a:gd name="T37" fmla="*/ 12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" h="39">
                    <a:moveTo>
                      <a:pt x="12" y="12"/>
                    </a:moveTo>
                    <a:cubicBezTo>
                      <a:pt x="12" y="12"/>
                      <a:pt x="8" y="20"/>
                      <a:pt x="10" y="24"/>
                    </a:cubicBezTo>
                    <a:cubicBezTo>
                      <a:pt x="10" y="26"/>
                      <a:pt x="12" y="28"/>
                      <a:pt x="14" y="28"/>
                    </a:cubicBezTo>
                    <a:cubicBezTo>
                      <a:pt x="17" y="29"/>
                      <a:pt x="18" y="29"/>
                      <a:pt x="19" y="28"/>
                    </a:cubicBezTo>
                    <a:cubicBezTo>
                      <a:pt x="21" y="28"/>
                      <a:pt x="21" y="27"/>
                      <a:pt x="22" y="26"/>
                    </a:cubicBezTo>
                    <a:cubicBezTo>
                      <a:pt x="23" y="25"/>
                      <a:pt x="23" y="22"/>
                      <a:pt x="23" y="20"/>
                    </a:cubicBezTo>
                    <a:cubicBezTo>
                      <a:pt x="24" y="13"/>
                      <a:pt x="25" y="11"/>
                      <a:pt x="26" y="7"/>
                    </a:cubicBezTo>
                    <a:cubicBezTo>
                      <a:pt x="27" y="4"/>
                      <a:pt x="30" y="2"/>
                      <a:pt x="34" y="1"/>
                    </a:cubicBezTo>
                    <a:cubicBezTo>
                      <a:pt x="36" y="0"/>
                      <a:pt x="39" y="0"/>
                      <a:pt x="42" y="0"/>
                    </a:cubicBezTo>
                    <a:cubicBezTo>
                      <a:pt x="44" y="1"/>
                      <a:pt x="46" y="2"/>
                      <a:pt x="48" y="4"/>
                    </a:cubicBezTo>
                    <a:cubicBezTo>
                      <a:pt x="51" y="6"/>
                      <a:pt x="53" y="9"/>
                      <a:pt x="54" y="14"/>
                    </a:cubicBezTo>
                    <a:cubicBezTo>
                      <a:pt x="55" y="20"/>
                      <a:pt x="54" y="26"/>
                      <a:pt x="51" y="29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5" y="20"/>
                      <a:pt x="45" y="16"/>
                      <a:pt x="45" y="14"/>
                    </a:cubicBezTo>
                    <a:cubicBezTo>
                      <a:pt x="44" y="11"/>
                      <a:pt x="37" y="6"/>
                      <a:pt x="34" y="16"/>
                    </a:cubicBezTo>
                    <a:cubicBezTo>
                      <a:pt x="32" y="23"/>
                      <a:pt x="33" y="39"/>
                      <a:pt x="17" y="39"/>
                    </a:cubicBezTo>
                    <a:cubicBezTo>
                      <a:pt x="14" y="38"/>
                      <a:pt x="8" y="38"/>
                      <a:pt x="3" y="29"/>
                    </a:cubicBezTo>
                    <a:cubicBezTo>
                      <a:pt x="0" y="23"/>
                      <a:pt x="0" y="15"/>
                      <a:pt x="5" y="7"/>
                    </a:cubicBezTo>
                    <a:lnTo>
                      <a:pt x="12" y="12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7" name="îśľîḓê"/>
              <p:cNvSpPr/>
              <p:nvPr/>
            </p:nvSpPr>
            <p:spPr bwMode="auto">
              <a:xfrm>
                <a:off x="5151438" y="3308350"/>
                <a:ext cx="168275" cy="52388"/>
              </a:xfrm>
              <a:custGeom>
                <a:avLst/>
                <a:gdLst>
                  <a:gd name="T0" fmla="*/ 106 w 106"/>
                  <a:gd name="T1" fmla="*/ 0 h 33"/>
                  <a:gd name="T2" fmla="*/ 106 w 106"/>
                  <a:gd name="T3" fmla="*/ 23 h 33"/>
                  <a:gd name="T4" fmla="*/ 2 w 106"/>
                  <a:gd name="T5" fmla="*/ 33 h 33"/>
                  <a:gd name="T6" fmla="*/ 0 w 106"/>
                  <a:gd name="T7" fmla="*/ 12 h 33"/>
                  <a:gd name="T8" fmla="*/ 106 w 106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6" h="33">
                    <a:moveTo>
                      <a:pt x="106" y="0"/>
                    </a:moveTo>
                    <a:lnTo>
                      <a:pt x="106" y="23"/>
                    </a:lnTo>
                    <a:lnTo>
                      <a:pt x="2" y="33"/>
                    </a:lnTo>
                    <a:lnTo>
                      <a:pt x="0" y="12"/>
                    </a:lnTo>
                    <a:lnTo>
                      <a:pt x="106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8" name="iṣḻíḑè"/>
              <p:cNvSpPr/>
              <p:nvPr/>
            </p:nvSpPr>
            <p:spPr bwMode="auto">
              <a:xfrm>
                <a:off x="5157788" y="3387725"/>
                <a:ext cx="171450" cy="122238"/>
              </a:xfrm>
              <a:custGeom>
                <a:avLst/>
                <a:gdLst>
                  <a:gd name="T0" fmla="*/ 108 w 108"/>
                  <a:gd name="T1" fmla="*/ 0 h 77"/>
                  <a:gd name="T2" fmla="*/ 106 w 108"/>
                  <a:gd name="T3" fmla="*/ 77 h 77"/>
                  <a:gd name="T4" fmla="*/ 86 w 108"/>
                  <a:gd name="T5" fmla="*/ 77 h 77"/>
                  <a:gd name="T6" fmla="*/ 86 w 108"/>
                  <a:gd name="T7" fmla="*/ 50 h 77"/>
                  <a:gd name="T8" fmla="*/ 0 w 108"/>
                  <a:gd name="T9" fmla="*/ 48 h 77"/>
                  <a:gd name="T10" fmla="*/ 0 w 108"/>
                  <a:gd name="T11" fmla="*/ 25 h 77"/>
                  <a:gd name="T12" fmla="*/ 86 w 108"/>
                  <a:gd name="T13" fmla="*/ 25 h 77"/>
                  <a:gd name="T14" fmla="*/ 88 w 108"/>
                  <a:gd name="T15" fmla="*/ 0 h 77"/>
                  <a:gd name="T16" fmla="*/ 108 w 108"/>
                  <a:gd name="T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8" h="77">
                    <a:moveTo>
                      <a:pt x="108" y="0"/>
                    </a:moveTo>
                    <a:lnTo>
                      <a:pt x="106" y="77"/>
                    </a:lnTo>
                    <a:lnTo>
                      <a:pt x="86" y="77"/>
                    </a:lnTo>
                    <a:lnTo>
                      <a:pt x="86" y="50"/>
                    </a:lnTo>
                    <a:lnTo>
                      <a:pt x="0" y="48"/>
                    </a:lnTo>
                    <a:lnTo>
                      <a:pt x="0" y="25"/>
                    </a:lnTo>
                    <a:lnTo>
                      <a:pt x="86" y="25"/>
                    </a:lnTo>
                    <a:lnTo>
                      <a:pt x="88" y="0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09" name="îS1idè"/>
              <p:cNvSpPr/>
              <p:nvPr/>
            </p:nvSpPr>
            <p:spPr bwMode="auto">
              <a:xfrm>
                <a:off x="5141913" y="3543300"/>
                <a:ext cx="177800" cy="142875"/>
              </a:xfrm>
              <a:custGeom>
                <a:avLst/>
                <a:gdLst>
                  <a:gd name="T0" fmla="*/ 112 w 112"/>
                  <a:gd name="T1" fmla="*/ 0 h 90"/>
                  <a:gd name="T2" fmla="*/ 106 w 112"/>
                  <a:gd name="T3" fmla="*/ 27 h 90"/>
                  <a:gd name="T4" fmla="*/ 64 w 112"/>
                  <a:gd name="T5" fmla="*/ 35 h 90"/>
                  <a:gd name="T6" fmla="*/ 98 w 112"/>
                  <a:gd name="T7" fmla="*/ 65 h 90"/>
                  <a:gd name="T8" fmla="*/ 89 w 112"/>
                  <a:gd name="T9" fmla="*/ 90 h 90"/>
                  <a:gd name="T10" fmla="*/ 44 w 112"/>
                  <a:gd name="T11" fmla="*/ 42 h 90"/>
                  <a:gd name="T12" fmla="*/ 0 w 112"/>
                  <a:gd name="T13" fmla="*/ 35 h 90"/>
                  <a:gd name="T14" fmla="*/ 4 w 112"/>
                  <a:gd name="T15" fmla="*/ 10 h 90"/>
                  <a:gd name="T16" fmla="*/ 52 w 112"/>
                  <a:gd name="T17" fmla="*/ 19 h 90"/>
                  <a:gd name="T18" fmla="*/ 112 w 112"/>
                  <a:gd name="T1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2" h="90">
                    <a:moveTo>
                      <a:pt x="112" y="0"/>
                    </a:moveTo>
                    <a:lnTo>
                      <a:pt x="106" y="27"/>
                    </a:lnTo>
                    <a:lnTo>
                      <a:pt x="64" y="35"/>
                    </a:lnTo>
                    <a:lnTo>
                      <a:pt x="98" y="65"/>
                    </a:lnTo>
                    <a:lnTo>
                      <a:pt x="89" y="90"/>
                    </a:lnTo>
                    <a:lnTo>
                      <a:pt x="44" y="42"/>
                    </a:lnTo>
                    <a:lnTo>
                      <a:pt x="0" y="35"/>
                    </a:lnTo>
                    <a:lnTo>
                      <a:pt x="4" y="10"/>
                    </a:lnTo>
                    <a:lnTo>
                      <a:pt x="52" y="1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0" name="íşḷiḓé"/>
              <p:cNvSpPr/>
              <p:nvPr/>
            </p:nvSpPr>
            <p:spPr bwMode="auto">
              <a:xfrm>
                <a:off x="3960813" y="3851275"/>
                <a:ext cx="52388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1" name="íšļiḋè"/>
              <p:cNvSpPr/>
              <p:nvPr/>
            </p:nvSpPr>
            <p:spPr bwMode="auto">
              <a:xfrm>
                <a:off x="5056188" y="3851275"/>
                <a:ext cx="55563" cy="55563"/>
              </a:xfrm>
              <a:prstGeom prst="ellipse">
                <a:avLst/>
              </a:pr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2" name="íṩľiďe"/>
              <p:cNvSpPr/>
              <p:nvPr/>
            </p:nvSpPr>
            <p:spPr bwMode="auto">
              <a:xfrm>
                <a:off x="4214813" y="4003675"/>
                <a:ext cx="95250" cy="149225"/>
              </a:xfrm>
              <a:custGeom>
                <a:avLst/>
                <a:gdLst>
                  <a:gd name="T0" fmla="*/ 0 w 60"/>
                  <a:gd name="T1" fmla="*/ 83 h 94"/>
                  <a:gd name="T2" fmla="*/ 33 w 60"/>
                  <a:gd name="T3" fmla="*/ 21 h 94"/>
                  <a:gd name="T4" fmla="*/ 14 w 60"/>
                  <a:gd name="T5" fmla="*/ 14 h 94"/>
                  <a:gd name="T6" fmla="*/ 20 w 60"/>
                  <a:gd name="T7" fmla="*/ 0 h 94"/>
                  <a:gd name="T8" fmla="*/ 60 w 60"/>
                  <a:gd name="T9" fmla="*/ 14 h 94"/>
                  <a:gd name="T10" fmla="*/ 18 w 60"/>
                  <a:gd name="T11" fmla="*/ 94 h 94"/>
                  <a:gd name="T12" fmla="*/ 0 w 60"/>
                  <a:gd name="T13" fmla="*/ 83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" h="94">
                    <a:moveTo>
                      <a:pt x="0" y="83"/>
                    </a:moveTo>
                    <a:lnTo>
                      <a:pt x="33" y="21"/>
                    </a:lnTo>
                    <a:lnTo>
                      <a:pt x="14" y="14"/>
                    </a:lnTo>
                    <a:lnTo>
                      <a:pt x="20" y="0"/>
                    </a:lnTo>
                    <a:lnTo>
                      <a:pt x="60" y="14"/>
                    </a:lnTo>
                    <a:lnTo>
                      <a:pt x="18" y="94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3" name="îṡliďè"/>
              <p:cNvSpPr/>
              <p:nvPr/>
            </p:nvSpPr>
            <p:spPr bwMode="auto">
              <a:xfrm>
                <a:off x="4356101" y="4059238"/>
                <a:ext cx="158750" cy="149225"/>
              </a:xfrm>
              <a:custGeom>
                <a:avLst/>
                <a:gdLst>
                  <a:gd name="T0" fmla="*/ 37 w 48"/>
                  <a:gd name="T1" fmla="*/ 23 h 45"/>
                  <a:gd name="T2" fmla="*/ 37 w 48"/>
                  <a:gd name="T3" fmla="*/ 21 h 45"/>
                  <a:gd name="T4" fmla="*/ 38 w 48"/>
                  <a:gd name="T5" fmla="*/ 20 h 45"/>
                  <a:gd name="T6" fmla="*/ 37 w 48"/>
                  <a:gd name="T7" fmla="*/ 12 h 45"/>
                  <a:gd name="T8" fmla="*/ 30 w 48"/>
                  <a:gd name="T9" fmla="*/ 10 h 45"/>
                  <a:gd name="T10" fmla="*/ 19 w 48"/>
                  <a:gd name="T11" fmla="*/ 8 h 45"/>
                  <a:gd name="T12" fmla="*/ 12 w 48"/>
                  <a:gd name="T13" fmla="*/ 8 h 45"/>
                  <a:gd name="T14" fmla="*/ 10 w 48"/>
                  <a:gd name="T15" fmla="*/ 12 h 45"/>
                  <a:gd name="T16" fmla="*/ 10 w 48"/>
                  <a:gd name="T17" fmla="*/ 14 h 45"/>
                  <a:gd name="T18" fmla="*/ 11 w 48"/>
                  <a:gd name="T19" fmla="*/ 19 h 45"/>
                  <a:gd name="T20" fmla="*/ 18 w 48"/>
                  <a:gd name="T21" fmla="*/ 21 h 45"/>
                  <a:gd name="T22" fmla="*/ 27 w 48"/>
                  <a:gd name="T23" fmla="*/ 22 h 45"/>
                  <a:gd name="T24" fmla="*/ 37 w 48"/>
                  <a:gd name="T25" fmla="*/ 23 h 45"/>
                  <a:gd name="T26" fmla="*/ 36 w 48"/>
                  <a:gd name="T27" fmla="*/ 29 h 45"/>
                  <a:gd name="T28" fmla="*/ 26 w 48"/>
                  <a:gd name="T29" fmla="*/ 29 h 45"/>
                  <a:gd name="T30" fmla="*/ 17 w 48"/>
                  <a:gd name="T31" fmla="*/ 28 h 45"/>
                  <a:gd name="T32" fmla="*/ 3 w 48"/>
                  <a:gd name="T33" fmla="*/ 23 h 45"/>
                  <a:gd name="T34" fmla="*/ 1 w 48"/>
                  <a:gd name="T35" fmla="*/ 14 h 45"/>
                  <a:gd name="T36" fmla="*/ 1 w 48"/>
                  <a:gd name="T37" fmla="*/ 9 h 45"/>
                  <a:gd name="T38" fmla="*/ 6 w 48"/>
                  <a:gd name="T39" fmla="*/ 1 h 45"/>
                  <a:gd name="T40" fmla="*/ 17 w 48"/>
                  <a:gd name="T41" fmla="*/ 1 h 45"/>
                  <a:gd name="T42" fmla="*/ 35 w 48"/>
                  <a:gd name="T43" fmla="*/ 3 h 45"/>
                  <a:gd name="T44" fmla="*/ 46 w 48"/>
                  <a:gd name="T45" fmla="*/ 8 h 45"/>
                  <a:gd name="T46" fmla="*/ 47 w 48"/>
                  <a:gd name="T47" fmla="*/ 18 h 45"/>
                  <a:gd name="T48" fmla="*/ 46 w 48"/>
                  <a:gd name="T49" fmla="*/ 24 h 45"/>
                  <a:gd name="T50" fmla="*/ 35 w 48"/>
                  <a:gd name="T51" fmla="*/ 41 h 45"/>
                  <a:gd name="T52" fmla="*/ 12 w 48"/>
                  <a:gd name="T53" fmla="*/ 44 h 45"/>
                  <a:gd name="T54" fmla="*/ 10 w 48"/>
                  <a:gd name="T55" fmla="*/ 43 h 45"/>
                  <a:gd name="T56" fmla="*/ 9 w 48"/>
                  <a:gd name="T57" fmla="*/ 43 h 45"/>
                  <a:gd name="T58" fmla="*/ 4 w 48"/>
                  <a:gd name="T59" fmla="*/ 35 h 45"/>
                  <a:gd name="T60" fmla="*/ 6 w 48"/>
                  <a:gd name="T61" fmla="*/ 36 h 45"/>
                  <a:gd name="T62" fmla="*/ 26 w 48"/>
                  <a:gd name="T63" fmla="*/ 36 h 45"/>
                  <a:gd name="T64" fmla="*/ 36 w 48"/>
                  <a:gd name="T65" fmla="*/ 29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45">
                    <a:moveTo>
                      <a:pt x="37" y="23"/>
                    </a:moveTo>
                    <a:cubicBezTo>
                      <a:pt x="37" y="22"/>
                      <a:pt x="37" y="22"/>
                      <a:pt x="37" y="21"/>
                    </a:cubicBezTo>
                    <a:cubicBezTo>
                      <a:pt x="37" y="21"/>
                      <a:pt x="38" y="21"/>
                      <a:pt x="38" y="20"/>
                    </a:cubicBezTo>
                    <a:cubicBezTo>
                      <a:pt x="38" y="16"/>
                      <a:pt x="38" y="13"/>
                      <a:pt x="37" y="12"/>
                    </a:cubicBezTo>
                    <a:cubicBezTo>
                      <a:pt x="36" y="11"/>
                      <a:pt x="34" y="10"/>
                      <a:pt x="30" y="10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6" y="8"/>
                      <a:pt x="14" y="8"/>
                      <a:pt x="12" y="8"/>
                    </a:cubicBezTo>
                    <a:cubicBezTo>
                      <a:pt x="11" y="9"/>
                      <a:pt x="10" y="10"/>
                      <a:pt x="10" y="12"/>
                    </a:cubicBezTo>
                    <a:cubicBezTo>
                      <a:pt x="10" y="14"/>
                      <a:pt x="10" y="14"/>
                      <a:pt x="10" y="14"/>
                    </a:cubicBezTo>
                    <a:cubicBezTo>
                      <a:pt x="9" y="16"/>
                      <a:pt x="10" y="18"/>
                      <a:pt x="11" y="19"/>
                    </a:cubicBezTo>
                    <a:cubicBezTo>
                      <a:pt x="12" y="20"/>
                      <a:pt x="15" y="20"/>
                      <a:pt x="18" y="21"/>
                    </a:cubicBezTo>
                    <a:cubicBezTo>
                      <a:pt x="21" y="21"/>
                      <a:pt x="24" y="22"/>
                      <a:pt x="27" y="22"/>
                    </a:cubicBezTo>
                    <a:cubicBezTo>
                      <a:pt x="30" y="22"/>
                      <a:pt x="34" y="23"/>
                      <a:pt x="37" y="23"/>
                    </a:cubicBezTo>
                    <a:close/>
                    <a:moveTo>
                      <a:pt x="36" y="29"/>
                    </a:moveTo>
                    <a:cubicBezTo>
                      <a:pt x="32" y="29"/>
                      <a:pt x="29" y="29"/>
                      <a:pt x="26" y="29"/>
                    </a:cubicBezTo>
                    <a:cubicBezTo>
                      <a:pt x="23" y="29"/>
                      <a:pt x="20" y="28"/>
                      <a:pt x="17" y="28"/>
                    </a:cubicBezTo>
                    <a:cubicBezTo>
                      <a:pt x="10" y="27"/>
                      <a:pt x="6" y="25"/>
                      <a:pt x="3" y="23"/>
                    </a:cubicBezTo>
                    <a:cubicBezTo>
                      <a:pt x="1" y="21"/>
                      <a:pt x="0" y="18"/>
                      <a:pt x="1" y="14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2" y="5"/>
                      <a:pt x="4" y="3"/>
                      <a:pt x="6" y="1"/>
                    </a:cubicBezTo>
                    <a:cubicBezTo>
                      <a:pt x="9" y="0"/>
                      <a:pt x="12" y="0"/>
                      <a:pt x="17" y="1"/>
                    </a:cubicBezTo>
                    <a:cubicBezTo>
                      <a:pt x="35" y="3"/>
                      <a:pt x="35" y="3"/>
                      <a:pt x="35" y="3"/>
                    </a:cubicBezTo>
                    <a:cubicBezTo>
                      <a:pt x="40" y="4"/>
                      <a:pt x="44" y="5"/>
                      <a:pt x="46" y="8"/>
                    </a:cubicBezTo>
                    <a:cubicBezTo>
                      <a:pt x="47" y="10"/>
                      <a:pt x="48" y="13"/>
                      <a:pt x="47" y="18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31"/>
                      <a:pt x="41" y="37"/>
                      <a:pt x="35" y="41"/>
                    </a:cubicBezTo>
                    <a:cubicBezTo>
                      <a:pt x="29" y="44"/>
                      <a:pt x="21" y="45"/>
                      <a:pt x="12" y="44"/>
                    </a:cubicBezTo>
                    <a:cubicBezTo>
                      <a:pt x="11" y="43"/>
                      <a:pt x="10" y="43"/>
                      <a:pt x="10" y="43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4" y="35"/>
                      <a:pt x="4" y="35"/>
                      <a:pt x="4" y="35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15" y="37"/>
                      <a:pt x="22" y="37"/>
                      <a:pt x="26" y="36"/>
                    </a:cubicBezTo>
                    <a:cubicBezTo>
                      <a:pt x="30" y="35"/>
                      <a:pt x="34" y="33"/>
                      <a:pt x="36" y="2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4" name="i$1íḑè"/>
              <p:cNvSpPr/>
              <p:nvPr/>
            </p:nvSpPr>
            <p:spPr bwMode="auto">
              <a:xfrm>
                <a:off x="4567238" y="4065588"/>
                <a:ext cx="73025" cy="139700"/>
              </a:xfrm>
              <a:custGeom>
                <a:avLst/>
                <a:gdLst>
                  <a:gd name="T0" fmla="*/ 27 w 46"/>
                  <a:gd name="T1" fmla="*/ 88 h 88"/>
                  <a:gd name="T2" fmla="*/ 21 w 46"/>
                  <a:gd name="T3" fmla="*/ 19 h 88"/>
                  <a:gd name="T4" fmla="*/ 0 w 46"/>
                  <a:gd name="T5" fmla="*/ 21 h 88"/>
                  <a:gd name="T6" fmla="*/ 0 w 46"/>
                  <a:gd name="T7" fmla="*/ 11 h 88"/>
                  <a:gd name="T8" fmla="*/ 38 w 46"/>
                  <a:gd name="T9" fmla="*/ 0 h 88"/>
                  <a:gd name="T10" fmla="*/ 46 w 46"/>
                  <a:gd name="T11" fmla="*/ 86 h 88"/>
                  <a:gd name="T12" fmla="*/ 27 w 46"/>
                  <a:gd name="T13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88">
                    <a:moveTo>
                      <a:pt x="27" y="88"/>
                    </a:moveTo>
                    <a:lnTo>
                      <a:pt x="21" y="19"/>
                    </a:lnTo>
                    <a:lnTo>
                      <a:pt x="0" y="21"/>
                    </a:lnTo>
                    <a:lnTo>
                      <a:pt x="0" y="11"/>
                    </a:lnTo>
                    <a:lnTo>
                      <a:pt x="38" y="0"/>
                    </a:lnTo>
                    <a:lnTo>
                      <a:pt x="46" y="86"/>
                    </a:lnTo>
                    <a:lnTo>
                      <a:pt x="27" y="88"/>
                    </a:ln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5" name="iṥ1iḍè"/>
              <p:cNvSpPr/>
              <p:nvPr/>
            </p:nvSpPr>
            <p:spPr bwMode="auto">
              <a:xfrm>
                <a:off x="4702176" y="4013200"/>
                <a:ext cx="165100" cy="165100"/>
              </a:xfrm>
              <a:custGeom>
                <a:avLst/>
                <a:gdLst>
                  <a:gd name="T0" fmla="*/ 39 w 50"/>
                  <a:gd name="T1" fmla="*/ 19 h 50"/>
                  <a:gd name="T2" fmla="*/ 39 w 50"/>
                  <a:gd name="T3" fmla="*/ 17 h 50"/>
                  <a:gd name="T4" fmla="*/ 38 w 50"/>
                  <a:gd name="T5" fmla="*/ 16 h 50"/>
                  <a:gd name="T6" fmla="*/ 34 w 50"/>
                  <a:gd name="T7" fmla="*/ 10 h 50"/>
                  <a:gd name="T8" fmla="*/ 27 w 50"/>
                  <a:gd name="T9" fmla="*/ 11 h 50"/>
                  <a:gd name="T10" fmla="*/ 16 w 50"/>
                  <a:gd name="T11" fmla="*/ 15 h 50"/>
                  <a:gd name="T12" fmla="*/ 10 w 50"/>
                  <a:gd name="T13" fmla="*/ 18 h 50"/>
                  <a:gd name="T14" fmla="*/ 10 w 50"/>
                  <a:gd name="T15" fmla="*/ 22 h 50"/>
                  <a:gd name="T16" fmla="*/ 11 w 50"/>
                  <a:gd name="T17" fmla="*/ 24 h 50"/>
                  <a:gd name="T18" fmla="*/ 14 w 50"/>
                  <a:gd name="T19" fmla="*/ 28 h 50"/>
                  <a:gd name="T20" fmla="*/ 22 w 50"/>
                  <a:gd name="T21" fmla="*/ 26 h 50"/>
                  <a:gd name="T22" fmla="*/ 30 w 50"/>
                  <a:gd name="T23" fmla="*/ 23 h 50"/>
                  <a:gd name="T24" fmla="*/ 39 w 50"/>
                  <a:gd name="T25" fmla="*/ 19 h 50"/>
                  <a:gd name="T26" fmla="*/ 41 w 50"/>
                  <a:gd name="T27" fmla="*/ 25 h 50"/>
                  <a:gd name="T28" fmla="*/ 32 w 50"/>
                  <a:gd name="T29" fmla="*/ 29 h 50"/>
                  <a:gd name="T30" fmla="*/ 24 w 50"/>
                  <a:gd name="T31" fmla="*/ 33 h 50"/>
                  <a:gd name="T32" fmla="*/ 9 w 50"/>
                  <a:gd name="T33" fmla="*/ 35 h 50"/>
                  <a:gd name="T34" fmla="*/ 3 w 50"/>
                  <a:gd name="T35" fmla="*/ 28 h 50"/>
                  <a:gd name="T36" fmla="*/ 1 w 50"/>
                  <a:gd name="T37" fmla="*/ 23 h 50"/>
                  <a:gd name="T38" fmla="*/ 2 w 50"/>
                  <a:gd name="T39" fmla="*/ 15 h 50"/>
                  <a:gd name="T40" fmla="*/ 11 w 50"/>
                  <a:gd name="T41" fmla="*/ 8 h 50"/>
                  <a:gd name="T42" fmla="*/ 28 w 50"/>
                  <a:gd name="T43" fmla="*/ 2 h 50"/>
                  <a:gd name="T44" fmla="*/ 39 w 50"/>
                  <a:gd name="T45" fmla="*/ 1 h 50"/>
                  <a:gd name="T46" fmla="*/ 46 w 50"/>
                  <a:gd name="T47" fmla="*/ 10 h 50"/>
                  <a:gd name="T48" fmla="*/ 47 w 50"/>
                  <a:gd name="T49" fmla="*/ 15 h 50"/>
                  <a:gd name="T50" fmla="*/ 46 w 50"/>
                  <a:gd name="T51" fmla="*/ 35 h 50"/>
                  <a:gd name="T52" fmla="*/ 26 w 50"/>
                  <a:gd name="T53" fmla="*/ 49 h 50"/>
                  <a:gd name="T54" fmla="*/ 25 w 50"/>
                  <a:gd name="T55" fmla="*/ 50 h 50"/>
                  <a:gd name="T56" fmla="*/ 23 w 50"/>
                  <a:gd name="T57" fmla="*/ 50 h 50"/>
                  <a:gd name="T58" fmla="*/ 16 w 50"/>
                  <a:gd name="T59" fmla="*/ 46 h 50"/>
                  <a:gd name="T60" fmla="*/ 18 w 50"/>
                  <a:gd name="T61" fmla="*/ 45 h 50"/>
                  <a:gd name="T62" fmla="*/ 36 w 50"/>
                  <a:gd name="T63" fmla="*/ 36 h 50"/>
                  <a:gd name="T64" fmla="*/ 41 w 50"/>
                  <a:gd name="T65" fmla="*/ 25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" h="50">
                    <a:moveTo>
                      <a:pt x="39" y="19"/>
                    </a:moveTo>
                    <a:cubicBezTo>
                      <a:pt x="39" y="18"/>
                      <a:pt x="39" y="18"/>
                      <a:pt x="39" y="17"/>
                    </a:cubicBezTo>
                    <a:cubicBezTo>
                      <a:pt x="39" y="17"/>
                      <a:pt x="38" y="17"/>
                      <a:pt x="38" y="16"/>
                    </a:cubicBezTo>
                    <a:cubicBezTo>
                      <a:pt x="37" y="12"/>
                      <a:pt x="36" y="10"/>
                      <a:pt x="34" y="10"/>
                    </a:cubicBezTo>
                    <a:cubicBezTo>
                      <a:pt x="33" y="9"/>
                      <a:pt x="30" y="9"/>
                      <a:pt x="27" y="11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3" y="16"/>
                      <a:pt x="11" y="17"/>
                      <a:pt x="10" y="18"/>
                    </a:cubicBezTo>
                    <a:cubicBezTo>
                      <a:pt x="10" y="19"/>
                      <a:pt x="10" y="20"/>
                      <a:pt x="10" y="22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2" y="26"/>
                      <a:pt x="13" y="27"/>
                      <a:pt x="14" y="28"/>
                    </a:cubicBezTo>
                    <a:cubicBezTo>
                      <a:pt x="16" y="28"/>
                      <a:pt x="18" y="27"/>
                      <a:pt x="22" y="26"/>
                    </a:cubicBezTo>
                    <a:cubicBezTo>
                      <a:pt x="24" y="25"/>
                      <a:pt x="27" y="24"/>
                      <a:pt x="30" y="23"/>
                    </a:cubicBezTo>
                    <a:cubicBezTo>
                      <a:pt x="33" y="22"/>
                      <a:pt x="36" y="20"/>
                      <a:pt x="39" y="19"/>
                    </a:cubicBezTo>
                    <a:close/>
                    <a:moveTo>
                      <a:pt x="41" y="25"/>
                    </a:moveTo>
                    <a:cubicBezTo>
                      <a:pt x="38" y="27"/>
                      <a:pt x="35" y="28"/>
                      <a:pt x="32" y="29"/>
                    </a:cubicBezTo>
                    <a:cubicBezTo>
                      <a:pt x="29" y="30"/>
                      <a:pt x="27" y="32"/>
                      <a:pt x="24" y="33"/>
                    </a:cubicBezTo>
                    <a:cubicBezTo>
                      <a:pt x="17" y="35"/>
                      <a:pt x="12" y="36"/>
                      <a:pt x="9" y="35"/>
                    </a:cubicBezTo>
                    <a:cubicBezTo>
                      <a:pt x="7" y="35"/>
                      <a:pt x="4" y="32"/>
                      <a:pt x="3" y="28"/>
                    </a:cubicBezTo>
                    <a:cubicBezTo>
                      <a:pt x="1" y="23"/>
                      <a:pt x="1" y="23"/>
                      <a:pt x="1" y="23"/>
                    </a:cubicBezTo>
                    <a:cubicBezTo>
                      <a:pt x="0" y="20"/>
                      <a:pt x="0" y="17"/>
                      <a:pt x="2" y="15"/>
                    </a:cubicBezTo>
                    <a:cubicBezTo>
                      <a:pt x="3" y="12"/>
                      <a:pt x="6" y="10"/>
                      <a:pt x="11" y="8"/>
                    </a:cubicBezTo>
                    <a:cubicBezTo>
                      <a:pt x="28" y="2"/>
                      <a:pt x="28" y="2"/>
                      <a:pt x="28" y="2"/>
                    </a:cubicBezTo>
                    <a:cubicBezTo>
                      <a:pt x="33" y="1"/>
                      <a:pt x="37" y="0"/>
                      <a:pt x="39" y="1"/>
                    </a:cubicBezTo>
                    <a:cubicBezTo>
                      <a:pt x="42" y="2"/>
                      <a:pt x="44" y="5"/>
                      <a:pt x="46" y="10"/>
                    </a:cubicBezTo>
                    <a:cubicBezTo>
                      <a:pt x="47" y="15"/>
                      <a:pt x="47" y="15"/>
                      <a:pt x="47" y="15"/>
                    </a:cubicBezTo>
                    <a:cubicBezTo>
                      <a:pt x="50" y="23"/>
                      <a:pt x="50" y="29"/>
                      <a:pt x="46" y="35"/>
                    </a:cubicBezTo>
                    <a:cubicBezTo>
                      <a:pt x="42" y="41"/>
                      <a:pt x="36" y="46"/>
                      <a:pt x="26" y="49"/>
                    </a:cubicBezTo>
                    <a:cubicBezTo>
                      <a:pt x="26" y="49"/>
                      <a:pt x="25" y="50"/>
                      <a:pt x="25" y="50"/>
                    </a:cubicBezTo>
                    <a:cubicBezTo>
                      <a:pt x="24" y="50"/>
                      <a:pt x="24" y="50"/>
                      <a:pt x="23" y="50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8" y="45"/>
                      <a:pt x="18" y="45"/>
                      <a:pt x="18" y="45"/>
                    </a:cubicBezTo>
                    <a:cubicBezTo>
                      <a:pt x="27" y="42"/>
                      <a:pt x="33" y="39"/>
                      <a:pt x="36" y="36"/>
                    </a:cubicBezTo>
                    <a:cubicBezTo>
                      <a:pt x="39" y="33"/>
                      <a:pt x="41" y="29"/>
                      <a:pt x="41" y="25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6" name="îṥľïḋê"/>
              <p:cNvSpPr/>
              <p:nvPr/>
            </p:nvSpPr>
            <p:spPr bwMode="auto">
              <a:xfrm>
                <a:off x="4214813" y="3109913"/>
                <a:ext cx="312738" cy="628650"/>
              </a:xfrm>
              <a:custGeom>
                <a:avLst/>
                <a:gdLst>
                  <a:gd name="T0" fmla="*/ 29 w 95"/>
                  <a:gd name="T1" fmla="*/ 68 h 190"/>
                  <a:gd name="T2" fmla="*/ 37 w 95"/>
                  <a:gd name="T3" fmla="*/ 81 h 190"/>
                  <a:gd name="T4" fmla="*/ 55 w 95"/>
                  <a:gd name="T5" fmla="*/ 75 h 190"/>
                  <a:gd name="T6" fmla="*/ 59 w 95"/>
                  <a:gd name="T7" fmla="*/ 72 h 190"/>
                  <a:gd name="T8" fmla="*/ 57 w 95"/>
                  <a:gd name="T9" fmla="*/ 67 h 190"/>
                  <a:gd name="T10" fmla="*/ 43 w 95"/>
                  <a:gd name="T11" fmla="*/ 68 h 190"/>
                  <a:gd name="T12" fmla="*/ 54 w 95"/>
                  <a:gd name="T13" fmla="*/ 10 h 190"/>
                  <a:gd name="T14" fmla="*/ 62 w 95"/>
                  <a:gd name="T15" fmla="*/ 34 h 190"/>
                  <a:gd name="T16" fmla="*/ 67 w 95"/>
                  <a:gd name="T17" fmla="*/ 21 h 190"/>
                  <a:gd name="T18" fmla="*/ 83 w 95"/>
                  <a:gd name="T19" fmla="*/ 21 h 190"/>
                  <a:gd name="T20" fmla="*/ 67 w 95"/>
                  <a:gd name="T21" fmla="*/ 46 h 190"/>
                  <a:gd name="T22" fmla="*/ 63 w 95"/>
                  <a:gd name="T23" fmla="*/ 58 h 190"/>
                  <a:gd name="T24" fmla="*/ 87 w 95"/>
                  <a:gd name="T25" fmla="*/ 61 h 190"/>
                  <a:gd name="T26" fmla="*/ 90 w 95"/>
                  <a:gd name="T27" fmla="*/ 149 h 190"/>
                  <a:gd name="T28" fmla="*/ 80 w 95"/>
                  <a:gd name="T29" fmla="*/ 158 h 190"/>
                  <a:gd name="T30" fmla="*/ 81 w 95"/>
                  <a:gd name="T31" fmla="*/ 95 h 190"/>
                  <a:gd name="T32" fmla="*/ 64 w 95"/>
                  <a:gd name="T33" fmla="*/ 84 h 190"/>
                  <a:gd name="T34" fmla="*/ 69 w 95"/>
                  <a:gd name="T35" fmla="*/ 99 h 190"/>
                  <a:gd name="T36" fmla="*/ 54 w 95"/>
                  <a:gd name="T37" fmla="*/ 108 h 190"/>
                  <a:gd name="T38" fmla="*/ 55 w 95"/>
                  <a:gd name="T39" fmla="*/ 123 h 190"/>
                  <a:gd name="T40" fmla="*/ 49 w 95"/>
                  <a:gd name="T41" fmla="*/ 189 h 190"/>
                  <a:gd name="T42" fmla="*/ 39 w 95"/>
                  <a:gd name="T43" fmla="*/ 122 h 190"/>
                  <a:gd name="T44" fmla="*/ 39 w 95"/>
                  <a:gd name="T45" fmla="*/ 105 h 190"/>
                  <a:gd name="T46" fmla="*/ 25 w 95"/>
                  <a:gd name="T47" fmla="*/ 86 h 190"/>
                  <a:gd name="T48" fmla="*/ 16 w 95"/>
                  <a:gd name="T49" fmla="*/ 106 h 190"/>
                  <a:gd name="T50" fmla="*/ 13 w 95"/>
                  <a:gd name="T51" fmla="*/ 174 h 190"/>
                  <a:gd name="T52" fmla="*/ 3 w 95"/>
                  <a:gd name="T53" fmla="*/ 86 h 190"/>
                  <a:gd name="T54" fmla="*/ 33 w 95"/>
                  <a:gd name="T55" fmla="*/ 56 h 190"/>
                  <a:gd name="T56" fmla="*/ 28 w 95"/>
                  <a:gd name="T57" fmla="*/ 46 h 190"/>
                  <a:gd name="T58" fmla="*/ 21 w 95"/>
                  <a:gd name="T59" fmla="*/ 11 h 190"/>
                  <a:gd name="T60" fmla="*/ 36 w 95"/>
                  <a:gd name="T61" fmla="*/ 35 h 190"/>
                  <a:gd name="T62" fmla="*/ 51 w 95"/>
                  <a:gd name="T63" fmla="*/ 2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5" h="190">
                    <a:moveTo>
                      <a:pt x="43" y="68"/>
                    </a:moveTo>
                    <a:cubicBezTo>
                      <a:pt x="39" y="68"/>
                      <a:pt x="33" y="65"/>
                      <a:pt x="29" y="68"/>
                    </a:cubicBezTo>
                    <a:cubicBezTo>
                      <a:pt x="27" y="69"/>
                      <a:pt x="29" y="71"/>
                      <a:pt x="30" y="73"/>
                    </a:cubicBezTo>
                    <a:cubicBezTo>
                      <a:pt x="33" y="76"/>
                      <a:pt x="35" y="78"/>
                      <a:pt x="37" y="81"/>
                    </a:cubicBezTo>
                    <a:cubicBezTo>
                      <a:pt x="39" y="84"/>
                      <a:pt x="41" y="88"/>
                      <a:pt x="45" y="88"/>
                    </a:cubicBezTo>
                    <a:cubicBezTo>
                      <a:pt x="51" y="87"/>
                      <a:pt x="52" y="78"/>
                      <a:pt x="55" y="75"/>
                    </a:cubicBezTo>
                    <a:cubicBezTo>
                      <a:pt x="56" y="74"/>
                      <a:pt x="57" y="74"/>
                      <a:pt x="57" y="73"/>
                    </a:cubicBezTo>
                    <a:cubicBezTo>
                      <a:pt x="58" y="73"/>
                      <a:pt x="59" y="72"/>
                      <a:pt x="59" y="72"/>
                    </a:cubicBezTo>
                    <a:cubicBezTo>
                      <a:pt x="60" y="71"/>
                      <a:pt x="62" y="70"/>
                      <a:pt x="61" y="69"/>
                    </a:cubicBezTo>
                    <a:cubicBezTo>
                      <a:pt x="60" y="67"/>
                      <a:pt x="58" y="67"/>
                      <a:pt x="57" y="67"/>
                    </a:cubicBezTo>
                    <a:cubicBezTo>
                      <a:pt x="55" y="67"/>
                      <a:pt x="52" y="67"/>
                      <a:pt x="50" y="68"/>
                    </a:cubicBezTo>
                    <a:cubicBezTo>
                      <a:pt x="48" y="68"/>
                      <a:pt x="45" y="68"/>
                      <a:pt x="43" y="68"/>
                    </a:cubicBezTo>
                    <a:close/>
                    <a:moveTo>
                      <a:pt x="51" y="2"/>
                    </a:moveTo>
                    <a:cubicBezTo>
                      <a:pt x="53" y="4"/>
                      <a:pt x="54" y="7"/>
                      <a:pt x="54" y="10"/>
                    </a:cubicBezTo>
                    <a:cubicBezTo>
                      <a:pt x="55" y="18"/>
                      <a:pt x="52" y="25"/>
                      <a:pt x="54" y="32"/>
                    </a:cubicBezTo>
                    <a:cubicBezTo>
                      <a:pt x="55" y="34"/>
                      <a:pt x="61" y="35"/>
                      <a:pt x="62" y="34"/>
                    </a:cubicBezTo>
                    <a:cubicBezTo>
                      <a:pt x="65" y="34"/>
                      <a:pt x="69" y="34"/>
                      <a:pt x="70" y="31"/>
                    </a:cubicBezTo>
                    <a:cubicBezTo>
                      <a:pt x="71" y="28"/>
                      <a:pt x="68" y="24"/>
                      <a:pt x="67" y="21"/>
                    </a:cubicBezTo>
                    <a:cubicBezTo>
                      <a:pt x="66" y="18"/>
                      <a:pt x="67" y="13"/>
                      <a:pt x="69" y="10"/>
                    </a:cubicBezTo>
                    <a:cubicBezTo>
                      <a:pt x="75" y="5"/>
                      <a:pt x="82" y="16"/>
                      <a:pt x="83" y="21"/>
                    </a:cubicBezTo>
                    <a:cubicBezTo>
                      <a:pt x="85" y="27"/>
                      <a:pt x="85" y="35"/>
                      <a:pt x="82" y="40"/>
                    </a:cubicBezTo>
                    <a:cubicBezTo>
                      <a:pt x="79" y="45"/>
                      <a:pt x="72" y="46"/>
                      <a:pt x="67" y="46"/>
                    </a:cubicBezTo>
                    <a:cubicBezTo>
                      <a:pt x="63" y="46"/>
                      <a:pt x="54" y="45"/>
                      <a:pt x="54" y="50"/>
                    </a:cubicBezTo>
                    <a:cubicBezTo>
                      <a:pt x="54" y="54"/>
                      <a:pt x="60" y="58"/>
                      <a:pt x="63" y="58"/>
                    </a:cubicBezTo>
                    <a:cubicBezTo>
                      <a:pt x="68" y="58"/>
                      <a:pt x="72" y="57"/>
                      <a:pt x="76" y="57"/>
                    </a:cubicBezTo>
                    <a:cubicBezTo>
                      <a:pt x="80" y="57"/>
                      <a:pt x="85" y="57"/>
                      <a:pt x="87" y="61"/>
                    </a:cubicBezTo>
                    <a:cubicBezTo>
                      <a:pt x="90" y="65"/>
                      <a:pt x="91" y="76"/>
                      <a:pt x="92" y="83"/>
                    </a:cubicBezTo>
                    <a:cubicBezTo>
                      <a:pt x="94" y="105"/>
                      <a:pt x="90" y="135"/>
                      <a:pt x="90" y="149"/>
                    </a:cubicBezTo>
                    <a:cubicBezTo>
                      <a:pt x="91" y="161"/>
                      <a:pt x="95" y="175"/>
                      <a:pt x="80" y="170"/>
                    </a:cubicBezTo>
                    <a:cubicBezTo>
                      <a:pt x="77" y="167"/>
                      <a:pt x="79" y="162"/>
                      <a:pt x="80" y="158"/>
                    </a:cubicBezTo>
                    <a:cubicBezTo>
                      <a:pt x="80" y="145"/>
                      <a:pt x="80" y="130"/>
                      <a:pt x="80" y="115"/>
                    </a:cubicBezTo>
                    <a:cubicBezTo>
                      <a:pt x="80" y="108"/>
                      <a:pt x="81" y="101"/>
                      <a:pt x="81" y="95"/>
                    </a:cubicBezTo>
                    <a:cubicBezTo>
                      <a:pt x="80" y="90"/>
                      <a:pt x="81" y="77"/>
                      <a:pt x="76" y="76"/>
                    </a:cubicBezTo>
                    <a:cubicBezTo>
                      <a:pt x="71" y="74"/>
                      <a:pt x="66" y="80"/>
                      <a:pt x="64" y="84"/>
                    </a:cubicBezTo>
                    <a:cubicBezTo>
                      <a:pt x="65" y="87"/>
                      <a:pt x="71" y="85"/>
                      <a:pt x="71" y="89"/>
                    </a:cubicBezTo>
                    <a:cubicBezTo>
                      <a:pt x="70" y="92"/>
                      <a:pt x="71" y="97"/>
                      <a:pt x="69" y="99"/>
                    </a:cubicBezTo>
                    <a:cubicBezTo>
                      <a:pt x="65" y="101"/>
                      <a:pt x="59" y="98"/>
                      <a:pt x="55" y="100"/>
                    </a:cubicBezTo>
                    <a:cubicBezTo>
                      <a:pt x="53" y="102"/>
                      <a:pt x="52" y="105"/>
                      <a:pt x="54" y="108"/>
                    </a:cubicBezTo>
                    <a:cubicBezTo>
                      <a:pt x="61" y="108"/>
                      <a:pt x="69" y="107"/>
                      <a:pt x="70" y="113"/>
                    </a:cubicBezTo>
                    <a:cubicBezTo>
                      <a:pt x="72" y="123"/>
                      <a:pt x="60" y="118"/>
                      <a:pt x="55" y="123"/>
                    </a:cubicBezTo>
                    <a:cubicBezTo>
                      <a:pt x="51" y="139"/>
                      <a:pt x="57" y="166"/>
                      <a:pt x="55" y="180"/>
                    </a:cubicBezTo>
                    <a:cubicBezTo>
                      <a:pt x="54" y="183"/>
                      <a:pt x="53" y="189"/>
                      <a:pt x="49" y="189"/>
                    </a:cubicBezTo>
                    <a:cubicBezTo>
                      <a:pt x="43" y="190"/>
                      <a:pt x="40" y="178"/>
                      <a:pt x="40" y="171"/>
                    </a:cubicBezTo>
                    <a:cubicBezTo>
                      <a:pt x="38" y="152"/>
                      <a:pt x="42" y="137"/>
                      <a:pt x="39" y="122"/>
                    </a:cubicBezTo>
                    <a:cubicBezTo>
                      <a:pt x="32" y="120"/>
                      <a:pt x="25" y="122"/>
                      <a:pt x="24" y="116"/>
                    </a:cubicBezTo>
                    <a:cubicBezTo>
                      <a:pt x="22" y="108"/>
                      <a:pt x="35" y="112"/>
                      <a:pt x="39" y="105"/>
                    </a:cubicBezTo>
                    <a:cubicBezTo>
                      <a:pt x="39" y="96"/>
                      <a:pt x="29" y="103"/>
                      <a:pt x="24" y="99"/>
                    </a:cubicBezTo>
                    <a:cubicBezTo>
                      <a:pt x="23" y="98"/>
                      <a:pt x="25" y="88"/>
                      <a:pt x="25" y="86"/>
                    </a:cubicBezTo>
                    <a:cubicBezTo>
                      <a:pt x="25" y="81"/>
                      <a:pt x="20" y="73"/>
                      <a:pt x="17" y="80"/>
                    </a:cubicBezTo>
                    <a:cubicBezTo>
                      <a:pt x="13" y="88"/>
                      <a:pt x="15" y="98"/>
                      <a:pt x="16" y="106"/>
                    </a:cubicBezTo>
                    <a:cubicBezTo>
                      <a:pt x="16" y="110"/>
                      <a:pt x="17" y="115"/>
                      <a:pt x="17" y="119"/>
                    </a:cubicBezTo>
                    <a:cubicBezTo>
                      <a:pt x="18" y="133"/>
                      <a:pt x="22" y="172"/>
                      <a:pt x="13" y="174"/>
                    </a:cubicBezTo>
                    <a:cubicBezTo>
                      <a:pt x="4" y="176"/>
                      <a:pt x="4" y="161"/>
                      <a:pt x="3" y="152"/>
                    </a:cubicBezTo>
                    <a:cubicBezTo>
                      <a:pt x="2" y="133"/>
                      <a:pt x="4" y="103"/>
                      <a:pt x="3" y="86"/>
                    </a:cubicBezTo>
                    <a:cubicBezTo>
                      <a:pt x="3" y="81"/>
                      <a:pt x="0" y="71"/>
                      <a:pt x="0" y="68"/>
                    </a:cubicBezTo>
                    <a:cubicBezTo>
                      <a:pt x="3" y="53"/>
                      <a:pt x="23" y="60"/>
                      <a:pt x="33" y="56"/>
                    </a:cubicBezTo>
                    <a:cubicBezTo>
                      <a:pt x="35" y="55"/>
                      <a:pt x="41" y="51"/>
                      <a:pt x="39" y="48"/>
                    </a:cubicBezTo>
                    <a:cubicBezTo>
                      <a:pt x="37" y="46"/>
                      <a:pt x="30" y="46"/>
                      <a:pt x="28" y="46"/>
                    </a:cubicBezTo>
                    <a:cubicBezTo>
                      <a:pt x="21" y="45"/>
                      <a:pt x="13" y="45"/>
                      <a:pt x="10" y="38"/>
                    </a:cubicBezTo>
                    <a:cubicBezTo>
                      <a:pt x="9" y="25"/>
                      <a:pt x="12" y="8"/>
                      <a:pt x="21" y="11"/>
                    </a:cubicBezTo>
                    <a:cubicBezTo>
                      <a:pt x="29" y="13"/>
                      <a:pt x="22" y="23"/>
                      <a:pt x="24" y="30"/>
                    </a:cubicBezTo>
                    <a:cubicBezTo>
                      <a:pt x="26" y="33"/>
                      <a:pt x="31" y="37"/>
                      <a:pt x="36" y="35"/>
                    </a:cubicBezTo>
                    <a:cubicBezTo>
                      <a:pt x="47" y="31"/>
                      <a:pt x="35" y="11"/>
                      <a:pt x="42" y="3"/>
                    </a:cubicBezTo>
                    <a:cubicBezTo>
                      <a:pt x="45" y="0"/>
                      <a:pt x="49" y="0"/>
                      <a:pt x="51" y="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7" name="íšlîďe"/>
              <p:cNvSpPr/>
              <p:nvPr/>
            </p:nvSpPr>
            <p:spPr bwMode="auto">
              <a:xfrm>
                <a:off x="4533901" y="3100388"/>
                <a:ext cx="158750" cy="611188"/>
              </a:xfrm>
              <a:custGeom>
                <a:avLst/>
                <a:gdLst>
                  <a:gd name="T0" fmla="*/ 25 w 48"/>
                  <a:gd name="T1" fmla="*/ 73 h 185"/>
                  <a:gd name="T2" fmla="*/ 31 w 48"/>
                  <a:gd name="T3" fmla="*/ 71 h 185"/>
                  <a:gd name="T4" fmla="*/ 35 w 48"/>
                  <a:gd name="T5" fmla="*/ 67 h 185"/>
                  <a:gd name="T6" fmla="*/ 26 w 48"/>
                  <a:gd name="T7" fmla="*/ 55 h 185"/>
                  <a:gd name="T8" fmla="*/ 21 w 48"/>
                  <a:gd name="T9" fmla="*/ 67 h 185"/>
                  <a:gd name="T10" fmla="*/ 24 w 48"/>
                  <a:gd name="T11" fmla="*/ 73 h 185"/>
                  <a:gd name="T12" fmla="*/ 25 w 48"/>
                  <a:gd name="T13" fmla="*/ 73 h 185"/>
                  <a:gd name="T14" fmla="*/ 21 w 48"/>
                  <a:gd name="T15" fmla="*/ 38 h 185"/>
                  <a:gd name="T16" fmla="*/ 26 w 48"/>
                  <a:gd name="T17" fmla="*/ 46 h 185"/>
                  <a:gd name="T18" fmla="*/ 35 w 48"/>
                  <a:gd name="T19" fmla="*/ 43 h 185"/>
                  <a:gd name="T20" fmla="*/ 35 w 48"/>
                  <a:gd name="T21" fmla="*/ 35 h 185"/>
                  <a:gd name="T22" fmla="*/ 26 w 48"/>
                  <a:gd name="T23" fmla="*/ 36 h 185"/>
                  <a:gd name="T24" fmla="*/ 21 w 48"/>
                  <a:gd name="T25" fmla="*/ 38 h 185"/>
                  <a:gd name="T26" fmla="*/ 44 w 48"/>
                  <a:gd name="T27" fmla="*/ 81 h 185"/>
                  <a:gd name="T28" fmla="*/ 30 w 48"/>
                  <a:gd name="T29" fmla="*/ 82 h 185"/>
                  <a:gd name="T30" fmla="*/ 23 w 48"/>
                  <a:gd name="T31" fmla="*/ 134 h 185"/>
                  <a:gd name="T32" fmla="*/ 17 w 48"/>
                  <a:gd name="T33" fmla="*/ 159 h 185"/>
                  <a:gd name="T34" fmla="*/ 12 w 48"/>
                  <a:gd name="T35" fmla="*/ 177 h 185"/>
                  <a:gd name="T36" fmla="*/ 0 w 48"/>
                  <a:gd name="T37" fmla="*/ 172 h 185"/>
                  <a:gd name="T38" fmla="*/ 5 w 48"/>
                  <a:gd name="T39" fmla="*/ 159 h 185"/>
                  <a:gd name="T40" fmla="*/ 9 w 48"/>
                  <a:gd name="T41" fmla="*/ 33 h 185"/>
                  <a:gd name="T42" fmla="*/ 9 w 48"/>
                  <a:gd name="T43" fmla="*/ 24 h 185"/>
                  <a:gd name="T44" fmla="*/ 13 w 48"/>
                  <a:gd name="T45" fmla="*/ 17 h 185"/>
                  <a:gd name="T46" fmla="*/ 20 w 48"/>
                  <a:gd name="T47" fmla="*/ 21 h 185"/>
                  <a:gd name="T48" fmla="*/ 33 w 48"/>
                  <a:gd name="T49" fmla="*/ 17 h 185"/>
                  <a:gd name="T50" fmla="*/ 35 w 48"/>
                  <a:gd name="T51" fmla="*/ 6 h 185"/>
                  <a:gd name="T52" fmla="*/ 47 w 48"/>
                  <a:gd name="T53" fmla="*/ 32 h 185"/>
                  <a:gd name="T54" fmla="*/ 47 w 48"/>
                  <a:gd name="T55" fmla="*/ 66 h 185"/>
                  <a:gd name="T56" fmla="*/ 45 w 48"/>
                  <a:gd name="T57" fmla="*/ 79 h 185"/>
                  <a:gd name="T58" fmla="*/ 44 w 48"/>
                  <a:gd name="T59" fmla="*/ 81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8" h="185">
                    <a:moveTo>
                      <a:pt x="25" y="73"/>
                    </a:moveTo>
                    <a:cubicBezTo>
                      <a:pt x="26" y="73"/>
                      <a:pt x="29" y="72"/>
                      <a:pt x="31" y="71"/>
                    </a:cubicBezTo>
                    <a:cubicBezTo>
                      <a:pt x="33" y="70"/>
                      <a:pt x="34" y="68"/>
                      <a:pt x="35" y="67"/>
                    </a:cubicBezTo>
                    <a:cubicBezTo>
                      <a:pt x="38" y="61"/>
                      <a:pt x="35" y="51"/>
                      <a:pt x="26" y="55"/>
                    </a:cubicBezTo>
                    <a:cubicBezTo>
                      <a:pt x="21" y="57"/>
                      <a:pt x="21" y="63"/>
                      <a:pt x="21" y="67"/>
                    </a:cubicBezTo>
                    <a:cubicBezTo>
                      <a:pt x="21" y="69"/>
                      <a:pt x="22" y="72"/>
                      <a:pt x="24" y="73"/>
                    </a:cubicBezTo>
                    <a:cubicBezTo>
                      <a:pt x="24" y="73"/>
                      <a:pt x="25" y="73"/>
                      <a:pt x="25" y="73"/>
                    </a:cubicBezTo>
                    <a:close/>
                    <a:moveTo>
                      <a:pt x="21" y="38"/>
                    </a:moveTo>
                    <a:cubicBezTo>
                      <a:pt x="19" y="40"/>
                      <a:pt x="21" y="45"/>
                      <a:pt x="26" y="46"/>
                    </a:cubicBezTo>
                    <a:cubicBezTo>
                      <a:pt x="28" y="46"/>
                      <a:pt x="34" y="46"/>
                      <a:pt x="35" y="43"/>
                    </a:cubicBezTo>
                    <a:cubicBezTo>
                      <a:pt x="37" y="40"/>
                      <a:pt x="37" y="36"/>
                      <a:pt x="35" y="35"/>
                    </a:cubicBezTo>
                    <a:cubicBezTo>
                      <a:pt x="33" y="34"/>
                      <a:pt x="29" y="35"/>
                      <a:pt x="26" y="36"/>
                    </a:cubicBezTo>
                    <a:cubicBezTo>
                      <a:pt x="24" y="36"/>
                      <a:pt x="22" y="37"/>
                      <a:pt x="21" y="38"/>
                    </a:cubicBezTo>
                    <a:close/>
                    <a:moveTo>
                      <a:pt x="44" y="81"/>
                    </a:moveTo>
                    <a:cubicBezTo>
                      <a:pt x="41" y="84"/>
                      <a:pt x="34" y="81"/>
                      <a:pt x="30" y="82"/>
                    </a:cubicBezTo>
                    <a:cubicBezTo>
                      <a:pt x="17" y="87"/>
                      <a:pt x="24" y="119"/>
                      <a:pt x="23" y="134"/>
                    </a:cubicBezTo>
                    <a:cubicBezTo>
                      <a:pt x="22" y="142"/>
                      <a:pt x="19" y="152"/>
                      <a:pt x="17" y="159"/>
                    </a:cubicBezTo>
                    <a:cubicBezTo>
                      <a:pt x="15" y="165"/>
                      <a:pt x="14" y="172"/>
                      <a:pt x="12" y="177"/>
                    </a:cubicBezTo>
                    <a:cubicBezTo>
                      <a:pt x="8" y="185"/>
                      <a:pt x="0" y="179"/>
                      <a:pt x="0" y="172"/>
                    </a:cubicBezTo>
                    <a:cubicBezTo>
                      <a:pt x="1" y="167"/>
                      <a:pt x="4" y="163"/>
                      <a:pt x="5" y="159"/>
                    </a:cubicBezTo>
                    <a:cubicBezTo>
                      <a:pt x="14" y="125"/>
                      <a:pt x="14" y="70"/>
                      <a:pt x="9" y="33"/>
                    </a:cubicBezTo>
                    <a:cubicBezTo>
                      <a:pt x="9" y="30"/>
                      <a:pt x="8" y="27"/>
                      <a:pt x="9" y="24"/>
                    </a:cubicBezTo>
                    <a:cubicBezTo>
                      <a:pt x="9" y="22"/>
                      <a:pt x="11" y="18"/>
                      <a:pt x="13" y="17"/>
                    </a:cubicBezTo>
                    <a:cubicBezTo>
                      <a:pt x="15" y="17"/>
                      <a:pt x="18" y="20"/>
                      <a:pt x="20" y="21"/>
                    </a:cubicBezTo>
                    <a:cubicBezTo>
                      <a:pt x="26" y="25"/>
                      <a:pt x="31" y="25"/>
                      <a:pt x="33" y="17"/>
                    </a:cubicBezTo>
                    <a:cubicBezTo>
                      <a:pt x="34" y="11"/>
                      <a:pt x="30" y="9"/>
                      <a:pt x="35" y="6"/>
                    </a:cubicBezTo>
                    <a:cubicBezTo>
                      <a:pt x="45" y="0"/>
                      <a:pt x="47" y="26"/>
                      <a:pt x="47" y="32"/>
                    </a:cubicBezTo>
                    <a:cubicBezTo>
                      <a:pt x="48" y="43"/>
                      <a:pt x="48" y="54"/>
                      <a:pt x="47" y="66"/>
                    </a:cubicBezTo>
                    <a:cubicBezTo>
                      <a:pt x="47" y="70"/>
                      <a:pt x="47" y="75"/>
                      <a:pt x="45" y="79"/>
                    </a:cubicBezTo>
                    <a:cubicBezTo>
                      <a:pt x="45" y="80"/>
                      <a:pt x="45" y="81"/>
                      <a:pt x="44" y="8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8" name="ïṥliḑé"/>
              <p:cNvSpPr/>
              <p:nvPr/>
            </p:nvSpPr>
            <p:spPr bwMode="auto">
              <a:xfrm>
                <a:off x="4699001" y="3122613"/>
                <a:ext cx="161925" cy="588963"/>
              </a:xfrm>
              <a:custGeom>
                <a:avLst/>
                <a:gdLst>
                  <a:gd name="T0" fmla="*/ 27 w 49"/>
                  <a:gd name="T1" fmla="*/ 64 h 178"/>
                  <a:gd name="T2" fmla="*/ 28 w 49"/>
                  <a:gd name="T3" fmla="*/ 62 h 178"/>
                  <a:gd name="T4" fmla="*/ 27 w 49"/>
                  <a:gd name="T5" fmla="*/ 52 h 178"/>
                  <a:gd name="T6" fmla="*/ 20 w 49"/>
                  <a:gd name="T7" fmla="*/ 50 h 178"/>
                  <a:gd name="T8" fmla="*/ 16 w 49"/>
                  <a:gd name="T9" fmla="*/ 51 h 178"/>
                  <a:gd name="T10" fmla="*/ 15 w 49"/>
                  <a:gd name="T11" fmla="*/ 53 h 178"/>
                  <a:gd name="T12" fmla="*/ 18 w 49"/>
                  <a:gd name="T13" fmla="*/ 65 h 178"/>
                  <a:gd name="T14" fmla="*/ 27 w 49"/>
                  <a:gd name="T15" fmla="*/ 64 h 178"/>
                  <a:gd name="T16" fmla="*/ 15 w 49"/>
                  <a:gd name="T17" fmla="*/ 35 h 178"/>
                  <a:gd name="T18" fmla="*/ 19 w 49"/>
                  <a:gd name="T19" fmla="*/ 38 h 178"/>
                  <a:gd name="T20" fmla="*/ 30 w 49"/>
                  <a:gd name="T21" fmla="*/ 35 h 178"/>
                  <a:gd name="T22" fmla="*/ 28 w 49"/>
                  <a:gd name="T23" fmla="*/ 30 h 178"/>
                  <a:gd name="T24" fmla="*/ 24 w 49"/>
                  <a:gd name="T25" fmla="*/ 26 h 178"/>
                  <a:gd name="T26" fmla="*/ 14 w 49"/>
                  <a:gd name="T27" fmla="*/ 27 h 178"/>
                  <a:gd name="T28" fmla="*/ 15 w 49"/>
                  <a:gd name="T29" fmla="*/ 35 h 178"/>
                  <a:gd name="T30" fmla="*/ 23 w 49"/>
                  <a:gd name="T31" fmla="*/ 17 h 178"/>
                  <a:gd name="T32" fmla="*/ 28 w 49"/>
                  <a:gd name="T33" fmla="*/ 14 h 178"/>
                  <a:gd name="T34" fmla="*/ 34 w 49"/>
                  <a:gd name="T35" fmla="*/ 12 h 178"/>
                  <a:gd name="T36" fmla="*/ 41 w 49"/>
                  <a:gd name="T37" fmla="*/ 25 h 178"/>
                  <a:gd name="T38" fmla="*/ 39 w 49"/>
                  <a:gd name="T39" fmla="*/ 49 h 178"/>
                  <a:gd name="T40" fmla="*/ 40 w 49"/>
                  <a:gd name="T41" fmla="*/ 99 h 178"/>
                  <a:gd name="T42" fmla="*/ 41 w 49"/>
                  <a:gd name="T43" fmla="*/ 127 h 178"/>
                  <a:gd name="T44" fmla="*/ 42 w 49"/>
                  <a:gd name="T45" fmla="*/ 143 h 178"/>
                  <a:gd name="T46" fmla="*/ 43 w 49"/>
                  <a:gd name="T47" fmla="*/ 159 h 178"/>
                  <a:gd name="T48" fmla="*/ 41 w 49"/>
                  <a:gd name="T49" fmla="*/ 175 h 178"/>
                  <a:gd name="T50" fmla="*/ 29 w 49"/>
                  <a:gd name="T51" fmla="*/ 151 h 178"/>
                  <a:gd name="T52" fmla="*/ 25 w 49"/>
                  <a:gd name="T53" fmla="*/ 78 h 178"/>
                  <a:gd name="T54" fmla="*/ 12 w 49"/>
                  <a:gd name="T55" fmla="*/ 76 h 178"/>
                  <a:gd name="T56" fmla="*/ 3 w 49"/>
                  <a:gd name="T57" fmla="*/ 69 h 178"/>
                  <a:gd name="T58" fmla="*/ 1 w 49"/>
                  <a:gd name="T59" fmla="*/ 51 h 178"/>
                  <a:gd name="T60" fmla="*/ 2 w 49"/>
                  <a:gd name="T61" fmla="*/ 10 h 178"/>
                  <a:gd name="T62" fmla="*/ 8 w 49"/>
                  <a:gd name="T63" fmla="*/ 1 h 178"/>
                  <a:gd name="T64" fmla="*/ 23 w 49"/>
                  <a:gd name="T65" fmla="*/ 17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" h="178">
                    <a:moveTo>
                      <a:pt x="27" y="64"/>
                    </a:moveTo>
                    <a:cubicBezTo>
                      <a:pt x="28" y="64"/>
                      <a:pt x="28" y="63"/>
                      <a:pt x="28" y="62"/>
                    </a:cubicBezTo>
                    <a:cubicBezTo>
                      <a:pt x="29" y="59"/>
                      <a:pt x="29" y="55"/>
                      <a:pt x="27" y="52"/>
                    </a:cubicBezTo>
                    <a:cubicBezTo>
                      <a:pt x="26" y="51"/>
                      <a:pt x="22" y="49"/>
                      <a:pt x="20" y="50"/>
                    </a:cubicBezTo>
                    <a:cubicBezTo>
                      <a:pt x="19" y="50"/>
                      <a:pt x="17" y="50"/>
                      <a:pt x="16" y="51"/>
                    </a:cubicBezTo>
                    <a:cubicBezTo>
                      <a:pt x="15" y="51"/>
                      <a:pt x="16" y="52"/>
                      <a:pt x="15" y="53"/>
                    </a:cubicBezTo>
                    <a:cubicBezTo>
                      <a:pt x="14" y="56"/>
                      <a:pt x="15" y="63"/>
                      <a:pt x="18" y="65"/>
                    </a:cubicBezTo>
                    <a:cubicBezTo>
                      <a:pt x="21" y="67"/>
                      <a:pt x="25" y="66"/>
                      <a:pt x="27" y="64"/>
                    </a:cubicBezTo>
                    <a:close/>
                    <a:moveTo>
                      <a:pt x="15" y="35"/>
                    </a:moveTo>
                    <a:cubicBezTo>
                      <a:pt x="16" y="36"/>
                      <a:pt x="17" y="38"/>
                      <a:pt x="19" y="38"/>
                    </a:cubicBezTo>
                    <a:cubicBezTo>
                      <a:pt x="23" y="39"/>
                      <a:pt x="29" y="40"/>
                      <a:pt x="30" y="35"/>
                    </a:cubicBezTo>
                    <a:cubicBezTo>
                      <a:pt x="31" y="34"/>
                      <a:pt x="29" y="31"/>
                      <a:pt x="28" y="30"/>
                    </a:cubicBezTo>
                    <a:cubicBezTo>
                      <a:pt x="27" y="28"/>
                      <a:pt x="25" y="27"/>
                      <a:pt x="24" y="26"/>
                    </a:cubicBezTo>
                    <a:cubicBezTo>
                      <a:pt x="21" y="25"/>
                      <a:pt x="16" y="23"/>
                      <a:pt x="14" y="27"/>
                    </a:cubicBezTo>
                    <a:cubicBezTo>
                      <a:pt x="13" y="30"/>
                      <a:pt x="13" y="33"/>
                      <a:pt x="15" y="35"/>
                    </a:cubicBezTo>
                    <a:close/>
                    <a:moveTo>
                      <a:pt x="23" y="17"/>
                    </a:moveTo>
                    <a:cubicBezTo>
                      <a:pt x="24" y="17"/>
                      <a:pt x="27" y="14"/>
                      <a:pt x="28" y="14"/>
                    </a:cubicBezTo>
                    <a:cubicBezTo>
                      <a:pt x="30" y="13"/>
                      <a:pt x="32" y="12"/>
                      <a:pt x="34" y="12"/>
                    </a:cubicBezTo>
                    <a:cubicBezTo>
                      <a:pt x="41" y="12"/>
                      <a:pt x="41" y="20"/>
                      <a:pt x="41" y="25"/>
                    </a:cubicBezTo>
                    <a:cubicBezTo>
                      <a:pt x="40" y="33"/>
                      <a:pt x="39" y="41"/>
                      <a:pt x="39" y="49"/>
                    </a:cubicBezTo>
                    <a:cubicBezTo>
                      <a:pt x="38" y="66"/>
                      <a:pt x="39" y="82"/>
                      <a:pt x="40" y="99"/>
                    </a:cubicBezTo>
                    <a:cubicBezTo>
                      <a:pt x="40" y="108"/>
                      <a:pt x="41" y="118"/>
                      <a:pt x="41" y="127"/>
                    </a:cubicBezTo>
                    <a:cubicBezTo>
                      <a:pt x="42" y="132"/>
                      <a:pt x="42" y="138"/>
                      <a:pt x="42" y="143"/>
                    </a:cubicBezTo>
                    <a:cubicBezTo>
                      <a:pt x="43" y="148"/>
                      <a:pt x="42" y="154"/>
                      <a:pt x="43" y="159"/>
                    </a:cubicBezTo>
                    <a:cubicBezTo>
                      <a:pt x="44" y="163"/>
                      <a:pt x="49" y="173"/>
                      <a:pt x="41" y="175"/>
                    </a:cubicBezTo>
                    <a:cubicBezTo>
                      <a:pt x="31" y="178"/>
                      <a:pt x="30" y="160"/>
                      <a:pt x="29" y="151"/>
                    </a:cubicBezTo>
                    <a:cubicBezTo>
                      <a:pt x="28" y="139"/>
                      <a:pt x="34" y="84"/>
                      <a:pt x="25" y="78"/>
                    </a:cubicBezTo>
                    <a:cubicBezTo>
                      <a:pt x="21" y="75"/>
                      <a:pt x="17" y="76"/>
                      <a:pt x="12" y="76"/>
                    </a:cubicBezTo>
                    <a:cubicBezTo>
                      <a:pt x="6" y="77"/>
                      <a:pt x="2" y="75"/>
                      <a:pt x="3" y="69"/>
                    </a:cubicBezTo>
                    <a:cubicBezTo>
                      <a:pt x="3" y="63"/>
                      <a:pt x="2" y="57"/>
                      <a:pt x="1" y="51"/>
                    </a:cubicBezTo>
                    <a:cubicBezTo>
                      <a:pt x="1" y="38"/>
                      <a:pt x="0" y="24"/>
                      <a:pt x="2" y="10"/>
                    </a:cubicBezTo>
                    <a:cubicBezTo>
                      <a:pt x="3" y="8"/>
                      <a:pt x="4" y="1"/>
                      <a:pt x="8" y="1"/>
                    </a:cubicBezTo>
                    <a:cubicBezTo>
                      <a:pt x="16" y="0"/>
                      <a:pt x="13" y="16"/>
                      <a:pt x="23" y="1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19" name="iś1íďé"/>
              <p:cNvSpPr/>
              <p:nvPr/>
            </p:nvSpPr>
            <p:spPr bwMode="auto">
              <a:xfrm>
                <a:off x="4699001" y="3384550"/>
                <a:ext cx="76200" cy="323850"/>
              </a:xfrm>
              <a:custGeom>
                <a:avLst/>
                <a:gdLst>
                  <a:gd name="T0" fmla="*/ 19 w 23"/>
                  <a:gd name="T1" fmla="*/ 4 h 98"/>
                  <a:gd name="T2" fmla="*/ 19 w 23"/>
                  <a:gd name="T3" fmla="*/ 5 h 98"/>
                  <a:gd name="T4" fmla="*/ 18 w 23"/>
                  <a:gd name="T5" fmla="*/ 12 h 98"/>
                  <a:gd name="T6" fmla="*/ 17 w 23"/>
                  <a:gd name="T7" fmla="*/ 19 h 98"/>
                  <a:gd name="T8" fmla="*/ 21 w 23"/>
                  <a:gd name="T9" fmla="*/ 23 h 98"/>
                  <a:gd name="T10" fmla="*/ 19 w 23"/>
                  <a:gd name="T11" fmla="*/ 31 h 98"/>
                  <a:gd name="T12" fmla="*/ 16 w 23"/>
                  <a:gd name="T13" fmla="*/ 38 h 98"/>
                  <a:gd name="T14" fmla="*/ 16 w 23"/>
                  <a:gd name="T15" fmla="*/ 47 h 98"/>
                  <a:gd name="T16" fmla="*/ 16 w 23"/>
                  <a:gd name="T17" fmla="*/ 70 h 98"/>
                  <a:gd name="T18" fmla="*/ 15 w 23"/>
                  <a:gd name="T19" fmla="*/ 96 h 98"/>
                  <a:gd name="T20" fmla="*/ 5 w 23"/>
                  <a:gd name="T21" fmla="*/ 90 h 98"/>
                  <a:gd name="T22" fmla="*/ 5 w 23"/>
                  <a:gd name="T23" fmla="*/ 73 h 98"/>
                  <a:gd name="T24" fmla="*/ 5 w 23"/>
                  <a:gd name="T25" fmla="*/ 35 h 98"/>
                  <a:gd name="T26" fmla="*/ 3 w 23"/>
                  <a:gd name="T27" fmla="*/ 20 h 98"/>
                  <a:gd name="T28" fmla="*/ 4 w 23"/>
                  <a:gd name="T29" fmla="*/ 16 h 98"/>
                  <a:gd name="T30" fmla="*/ 3 w 23"/>
                  <a:gd name="T31" fmla="*/ 13 h 98"/>
                  <a:gd name="T32" fmla="*/ 2 w 23"/>
                  <a:gd name="T33" fmla="*/ 4 h 98"/>
                  <a:gd name="T34" fmla="*/ 11 w 23"/>
                  <a:gd name="T35" fmla="*/ 0 h 98"/>
                  <a:gd name="T36" fmla="*/ 19 w 23"/>
                  <a:gd name="T37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98">
                    <a:moveTo>
                      <a:pt x="19" y="4"/>
                    </a:moveTo>
                    <a:cubicBezTo>
                      <a:pt x="19" y="4"/>
                      <a:pt x="19" y="5"/>
                      <a:pt x="19" y="5"/>
                    </a:cubicBezTo>
                    <a:cubicBezTo>
                      <a:pt x="19" y="7"/>
                      <a:pt x="19" y="10"/>
                      <a:pt x="18" y="12"/>
                    </a:cubicBezTo>
                    <a:cubicBezTo>
                      <a:pt x="17" y="14"/>
                      <a:pt x="15" y="16"/>
                      <a:pt x="17" y="19"/>
                    </a:cubicBezTo>
                    <a:cubicBezTo>
                      <a:pt x="18" y="21"/>
                      <a:pt x="20" y="21"/>
                      <a:pt x="21" y="23"/>
                    </a:cubicBezTo>
                    <a:cubicBezTo>
                      <a:pt x="21" y="26"/>
                      <a:pt x="21" y="29"/>
                      <a:pt x="19" y="31"/>
                    </a:cubicBezTo>
                    <a:cubicBezTo>
                      <a:pt x="18" y="34"/>
                      <a:pt x="16" y="35"/>
                      <a:pt x="16" y="38"/>
                    </a:cubicBezTo>
                    <a:cubicBezTo>
                      <a:pt x="16" y="41"/>
                      <a:pt x="16" y="44"/>
                      <a:pt x="16" y="47"/>
                    </a:cubicBezTo>
                    <a:cubicBezTo>
                      <a:pt x="16" y="55"/>
                      <a:pt x="16" y="62"/>
                      <a:pt x="16" y="70"/>
                    </a:cubicBezTo>
                    <a:cubicBezTo>
                      <a:pt x="16" y="76"/>
                      <a:pt x="23" y="93"/>
                      <a:pt x="15" y="96"/>
                    </a:cubicBezTo>
                    <a:cubicBezTo>
                      <a:pt x="11" y="98"/>
                      <a:pt x="7" y="94"/>
                      <a:pt x="5" y="90"/>
                    </a:cubicBezTo>
                    <a:cubicBezTo>
                      <a:pt x="4" y="85"/>
                      <a:pt x="5" y="78"/>
                      <a:pt x="5" y="73"/>
                    </a:cubicBezTo>
                    <a:cubicBezTo>
                      <a:pt x="5" y="60"/>
                      <a:pt x="7" y="48"/>
                      <a:pt x="5" y="35"/>
                    </a:cubicBezTo>
                    <a:cubicBezTo>
                      <a:pt x="4" y="30"/>
                      <a:pt x="0" y="25"/>
                      <a:pt x="3" y="20"/>
                    </a:cubicBezTo>
                    <a:cubicBezTo>
                      <a:pt x="3" y="18"/>
                      <a:pt x="4" y="18"/>
                      <a:pt x="4" y="16"/>
                    </a:cubicBezTo>
                    <a:cubicBezTo>
                      <a:pt x="4" y="15"/>
                      <a:pt x="3" y="14"/>
                      <a:pt x="3" y="13"/>
                    </a:cubicBezTo>
                    <a:cubicBezTo>
                      <a:pt x="1" y="10"/>
                      <a:pt x="0" y="7"/>
                      <a:pt x="2" y="4"/>
                    </a:cubicBezTo>
                    <a:cubicBezTo>
                      <a:pt x="3" y="1"/>
                      <a:pt x="7" y="0"/>
                      <a:pt x="11" y="0"/>
                    </a:cubicBezTo>
                    <a:cubicBezTo>
                      <a:pt x="14" y="0"/>
                      <a:pt x="17" y="1"/>
                      <a:pt x="19" y="4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0" name="îşlidé"/>
              <p:cNvSpPr/>
              <p:nvPr/>
            </p:nvSpPr>
            <p:spPr bwMode="auto">
              <a:xfrm>
                <a:off x="4587876" y="3381375"/>
                <a:ext cx="104775" cy="357188"/>
              </a:xfrm>
              <a:custGeom>
                <a:avLst/>
                <a:gdLst>
                  <a:gd name="T0" fmla="*/ 28 w 32"/>
                  <a:gd name="T1" fmla="*/ 36 h 108"/>
                  <a:gd name="T2" fmla="*/ 23 w 32"/>
                  <a:gd name="T3" fmla="*/ 88 h 108"/>
                  <a:gd name="T4" fmla="*/ 9 w 32"/>
                  <a:gd name="T5" fmla="*/ 106 h 108"/>
                  <a:gd name="T6" fmla="*/ 11 w 32"/>
                  <a:gd name="T7" fmla="*/ 87 h 108"/>
                  <a:gd name="T8" fmla="*/ 17 w 32"/>
                  <a:gd name="T9" fmla="*/ 38 h 108"/>
                  <a:gd name="T10" fmla="*/ 13 w 32"/>
                  <a:gd name="T11" fmla="*/ 25 h 108"/>
                  <a:gd name="T12" fmla="*/ 18 w 32"/>
                  <a:gd name="T13" fmla="*/ 19 h 108"/>
                  <a:gd name="T14" fmla="*/ 14 w 32"/>
                  <a:gd name="T15" fmla="*/ 13 h 108"/>
                  <a:gd name="T16" fmla="*/ 15 w 32"/>
                  <a:gd name="T17" fmla="*/ 4 h 108"/>
                  <a:gd name="T18" fmla="*/ 30 w 32"/>
                  <a:gd name="T19" fmla="*/ 9 h 108"/>
                  <a:gd name="T20" fmla="*/ 26 w 32"/>
                  <a:gd name="T21" fmla="*/ 19 h 108"/>
                  <a:gd name="T22" fmla="*/ 32 w 32"/>
                  <a:gd name="T23" fmla="*/ 29 h 108"/>
                  <a:gd name="T24" fmla="*/ 28 w 32"/>
                  <a:gd name="T25" fmla="*/ 36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" h="108">
                    <a:moveTo>
                      <a:pt x="28" y="36"/>
                    </a:moveTo>
                    <a:cubicBezTo>
                      <a:pt x="26" y="53"/>
                      <a:pt x="28" y="73"/>
                      <a:pt x="23" y="88"/>
                    </a:cubicBezTo>
                    <a:cubicBezTo>
                      <a:pt x="21" y="93"/>
                      <a:pt x="14" y="108"/>
                      <a:pt x="9" y="106"/>
                    </a:cubicBezTo>
                    <a:cubicBezTo>
                      <a:pt x="0" y="104"/>
                      <a:pt x="10" y="91"/>
                      <a:pt x="11" y="87"/>
                    </a:cubicBezTo>
                    <a:cubicBezTo>
                      <a:pt x="16" y="74"/>
                      <a:pt x="19" y="54"/>
                      <a:pt x="17" y="38"/>
                    </a:cubicBezTo>
                    <a:cubicBezTo>
                      <a:pt x="13" y="35"/>
                      <a:pt x="12" y="29"/>
                      <a:pt x="13" y="25"/>
                    </a:cubicBezTo>
                    <a:cubicBezTo>
                      <a:pt x="14" y="23"/>
                      <a:pt x="18" y="21"/>
                      <a:pt x="18" y="19"/>
                    </a:cubicBezTo>
                    <a:cubicBezTo>
                      <a:pt x="18" y="17"/>
                      <a:pt x="15" y="15"/>
                      <a:pt x="14" y="13"/>
                    </a:cubicBezTo>
                    <a:cubicBezTo>
                      <a:pt x="11" y="10"/>
                      <a:pt x="12" y="6"/>
                      <a:pt x="15" y="4"/>
                    </a:cubicBezTo>
                    <a:cubicBezTo>
                      <a:pt x="20" y="0"/>
                      <a:pt x="32" y="1"/>
                      <a:pt x="30" y="9"/>
                    </a:cubicBezTo>
                    <a:cubicBezTo>
                      <a:pt x="29" y="13"/>
                      <a:pt x="26" y="15"/>
                      <a:pt x="26" y="19"/>
                    </a:cubicBezTo>
                    <a:cubicBezTo>
                      <a:pt x="27" y="22"/>
                      <a:pt x="32" y="25"/>
                      <a:pt x="32" y="29"/>
                    </a:cubicBezTo>
                    <a:cubicBezTo>
                      <a:pt x="32" y="32"/>
                      <a:pt x="29" y="35"/>
                      <a:pt x="28" y="3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69" name="íSlïḋe"/>
            <p:cNvGrpSpPr/>
            <p:nvPr/>
          </p:nvGrpSpPr>
          <p:grpSpPr>
            <a:xfrm>
              <a:off x="5695951" y="2768600"/>
              <a:ext cx="2865437" cy="827088"/>
              <a:chOff x="5695951" y="2768600"/>
              <a:chExt cx="2865437" cy="827088"/>
            </a:xfrm>
          </p:grpSpPr>
          <p:sp>
            <p:nvSpPr>
              <p:cNvPr id="87" name="iṩ1ïḍè"/>
              <p:cNvSpPr/>
              <p:nvPr/>
            </p:nvSpPr>
            <p:spPr bwMode="auto">
              <a:xfrm>
                <a:off x="5695951" y="2768600"/>
                <a:ext cx="604838" cy="808038"/>
              </a:xfrm>
              <a:custGeom>
                <a:avLst/>
                <a:gdLst>
                  <a:gd name="T0" fmla="*/ 25 w 183"/>
                  <a:gd name="T1" fmla="*/ 207 h 244"/>
                  <a:gd name="T2" fmla="*/ 22 w 183"/>
                  <a:gd name="T3" fmla="*/ 185 h 244"/>
                  <a:gd name="T4" fmla="*/ 146 w 183"/>
                  <a:gd name="T5" fmla="*/ 174 h 244"/>
                  <a:gd name="T6" fmla="*/ 146 w 183"/>
                  <a:gd name="T7" fmla="*/ 175 h 244"/>
                  <a:gd name="T8" fmla="*/ 146 w 183"/>
                  <a:gd name="T9" fmla="*/ 178 h 244"/>
                  <a:gd name="T10" fmla="*/ 146 w 183"/>
                  <a:gd name="T11" fmla="*/ 179 h 244"/>
                  <a:gd name="T12" fmla="*/ 146 w 183"/>
                  <a:gd name="T13" fmla="*/ 182 h 244"/>
                  <a:gd name="T14" fmla="*/ 146 w 183"/>
                  <a:gd name="T15" fmla="*/ 184 h 244"/>
                  <a:gd name="T16" fmla="*/ 146 w 183"/>
                  <a:gd name="T17" fmla="*/ 187 h 244"/>
                  <a:gd name="T18" fmla="*/ 144 w 183"/>
                  <a:gd name="T19" fmla="*/ 215 h 244"/>
                  <a:gd name="T20" fmla="*/ 116 w 183"/>
                  <a:gd name="T21" fmla="*/ 190 h 244"/>
                  <a:gd name="T22" fmla="*/ 119 w 183"/>
                  <a:gd name="T23" fmla="*/ 154 h 244"/>
                  <a:gd name="T24" fmla="*/ 101 w 183"/>
                  <a:gd name="T25" fmla="*/ 144 h 244"/>
                  <a:gd name="T26" fmla="*/ 75 w 183"/>
                  <a:gd name="T27" fmla="*/ 176 h 244"/>
                  <a:gd name="T28" fmla="*/ 103 w 183"/>
                  <a:gd name="T29" fmla="*/ 162 h 244"/>
                  <a:gd name="T30" fmla="*/ 94 w 183"/>
                  <a:gd name="T31" fmla="*/ 193 h 244"/>
                  <a:gd name="T32" fmla="*/ 91 w 183"/>
                  <a:gd name="T33" fmla="*/ 212 h 244"/>
                  <a:gd name="T34" fmla="*/ 128 w 183"/>
                  <a:gd name="T35" fmla="*/ 226 h 244"/>
                  <a:gd name="T36" fmla="*/ 164 w 183"/>
                  <a:gd name="T37" fmla="*/ 125 h 244"/>
                  <a:gd name="T38" fmla="*/ 117 w 183"/>
                  <a:gd name="T39" fmla="*/ 121 h 244"/>
                  <a:gd name="T40" fmla="*/ 134 w 183"/>
                  <a:gd name="T41" fmla="*/ 89 h 244"/>
                  <a:gd name="T42" fmla="*/ 171 w 183"/>
                  <a:gd name="T43" fmla="*/ 58 h 244"/>
                  <a:gd name="T44" fmla="*/ 141 w 183"/>
                  <a:gd name="T45" fmla="*/ 61 h 244"/>
                  <a:gd name="T46" fmla="*/ 141 w 183"/>
                  <a:gd name="T47" fmla="*/ 61 h 244"/>
                  <a:gd name="T48" fmla="*/ 100 w 183"/>
                  <a:gd name="T49" fmla="*/ 2 h 244"/>
                  <a:gd name="T50" fmla="*/ 100 w 183"/>
                  <a:gd name="T51" fmla="*/ 25 h 244"/>
                  <a:gd name="T52" fmla="*/ 100 w 183"/>
                  <a:gd name="T53" fmla="*/ 27 h 244"/>
                  <a:gd name="T54" fmla="*/ 100 w 183"/>
                  <a:gd name="T55" fmla="*/ 28 h 244"/>
                  <a:gd name="T56" fmla="*/ 100 w 183"/>
                  <a:gd name="T57" fmla="*/ 44 h 244"/>
                  <a:gd name="T58" fmla="*/ 100 w 183"/>
                  <a:gd name="T59" fmla="*/ 44 h 244"/>
                  <a:gd name="T60" fmla="*/ 100 w 183"/>
                  <a:gd name="T61" fmla="*/ 44 h 244"/>
                  <a:gd name="T62" fmla="*/ 100 w 183"/>
                  <a:gd name="T63" fmla="*/ 45 h 244"/>
                  <a:gd name="T64" fmla="*/ 100 w 183"/>
                  <a:gd name="T65" fmla="*/ 45 h 244"/>
                  <a:gd name="T66" fmla="*/ 100 w 183"/>
                  <a:gd name="T67" fmla="*/ 48 h 244"/>
                  <a:gd name="T68" fmla="*/ 100 w 183"/>
                  <a:gd name="T69" fmla="*/ 48 h 244"/>
                  <a:gd name="T70" fmla="*/ 100 w 183"/>
                  <a:gd name="T71" fmla="*/ 48 h 244"/>
                  <a:gd name="T72" fmla="*/ 100 w 183"/>
                  <a:gd name="T73" fmla="*/ 49 h 244"/>
                  <a:gd name="T74" fmla="*/ 100 w 183"/>
                  <a:gd name="T75" fmla="*/ 49 h 244"/>
                  <a:gd name="T76" fmla="*/ 100 w 183"/>
                  <a:gd name="T77" fmla="*/ 50 h 244"/>
                  <a:gd name="T78" fmla="*/ 100 w 183"/>
                  <a:gd name="T79" fmla="*/ 50 h 244"/>
                  <a:gd name="T80" fmla="*/ 100 w 183"/>
                  <a:gd name="T81" fmla="*/ 51 h 244"/>
                  <a:gd name="T82" fmla="*/ 100 w 183"/>
                  <a:gd name="T83" fmla="*/ 51 h 244"/>
                  <a:gd name="T84" fmla="*/ 100 w 183"/>
                  <a:gd name="T85" fmla="*/ 51 h 244"/>
                  <a:gd name="T86" fmla="*/ 100 w 183"/>
                  <a:gd name="T87" fmla="*/ 52 h 244"/>
                  <a:gd name="T88" fmla="*/ 100 w 183"/>
                  <a:gd name="T89" fmla="*/ 52 h 244"/>
                  <a:gd name="T90" fmla="*/ 91 w 183"/>
                  <a:gd name="T91" fmla="*/ 92 h 244"/>
                  <a:gd name="T92" fmla="*/ 29 w 183"/>
                  <a:gd name="T93" fmla="*/ 113 h 244"/>
                  <a:gd name="T94" fmla="*/ 63 w 183"/>
                  <a:gd name="T95" fmla="*/ 142 h 244"/>
                  <a:gd name="T96" fmla="*/ 68 w 183"/>
                  <a:gd name="T97" fmla="*/ 156 h 244"/>
                  <a:gd name="T98" fmla="*/ 149 w 183"/>
                  <a:gd name="T99" fmla="*/ 126 h 244"/>
                  <a:gd name="T100" fmla="*/ 149 w 183"/>
                  <a:gd name="T101" fmla="*/ 127 h 244"/>
                  <a:gd name="T102" fmla="*/ 149 w 183"/>
                  <a:gd name="T103" fmla="*/ 128 h 244"/>
                  <a:gd name="T104" fmla="*/ 148 w 183"/>
                  <a:gd name="T105" fmla="*/ 129 h 244"/>
                  <a:gd name="T106" fmla="*/ 148 w 183"/>
                  <a:gd name="T107" fmla="*/ 139 h 244"/>
                  <a:gd name="T108" fmla="*/ 148 w 183"/>
                  <a:gd name="T109" fmla="*/ 142 h 2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3" h="244">
                    <a:moveTo>
                      <a:pt x="35" y="169"/>
                    </a:moveTo>
                    <a:cubicBezTo>
                      <a:pt x="38" y="170"/>
                      <a:pt x="33" y="181"/>
                      <a:pt x="31" y="185"/>
                    </a:cubicBezTo>
                    <a:cubicBezTo>
                      <a:pt x="30" y="186"/>
                      <a:pt x="29" y="190"/>
                      <a:pt x="28" y="190"/>
                    </a:cubicBezTo>
                    <a:cubicBezTo>
                      <a:pt x="27" y="192"/>
                      <a:pt x="27" y="194"/>
                      <a:pt x="26" y="196"/>
                    </a:cubicBezTo>
                    <a:cubicBezTo>
                      <a:pt x="25" y="199"/>
                      <a:pt x="25" y="203"/>
                      <a:pt x="25" y="207"/>
                    </a:cubicBezTo>
                    <a:cubicBezTo>
                      <a:pt x="26" y="215"/>
                      <a:pt x="29" y="222"/>
                      <a:pt x="28" y="230"/>
                    </a:cubicBezTo>
                    <a:cubicBezTo>
                      <a:pt x="26" y="231"/>
                      <a:pt x="24" y="234"/>
                      <a:pt x="21" y="234"/>
                    </a:cubicBezTo>
                    <a:cubicBezTo>
                      <a:pt x="13" y="227"/>
                      <a:pt x="0" y="211"/>
                      <a:pt x="17" y="206"/>
                    </a:cubicBezTo>
                    <a:cubicBezTo>
                      <a:pt x="18" y="205"/>
                      <a:pt x="19" y="197"/>
                      <a:pt x="19" y="196"/>
                    </a:cubicBezTo>
                    <a:cubicBezTo>
                      <a:pt x="20" y="193"/>
                      <a:pt x="21" y="189"/>
                      <a:pt x="22" y="185"/>
                    </a:cubicBezTo>
                    <a:cubicBezTo>
                      <a:pt x="24" y="181"/>
                      <a:pt x="26" y="177"/>
                      <a:pt x="29" y="174"/>
                    </a:cubicBezTo>
                    <a:cubicBezTo>
                      <a:pt x="30" y="172"/>
                      <a:pt x="33" y="170"/>
                      <a:pt x="35" y="169"/>
                    </a:cubicBezTo>
                    <a:close/>
                    <a:moveTo>
                      <a:pt x="146" y="173"/>
                    </a:moveTo>
                    <a:cubicBezTo>
                      <a:pt x="146" y="173"/>
                      <a:pt x="146" y="173"/>
                      <a:pt x="146" y="173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4"/>
                      <a:pt x="146" y="174"/>
                      <a:pt x="146" y="174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5"/>
                      <a:pt x="146" y="175"/>
                      <a:pt x="146" y="175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6"/>
                      <a:pt x="146" y="176"/>
                      <a:pt x="146" y="176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7"/>
                      <a:pt x="146" y="177"/>
                      <a:pt x="146" y="177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8"/>
                      <a:pt x="146" y="178"/>
                      <a:pt x="146" y="178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79"/>
                      <a:pt x="146" y="179"/>
                      <a:pt x="146" y="179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0"/>
                      <a:pt x="146" y="180"/>
                      <a:pt x="146" y="180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1"/>
                      <a:pt x="146" y="181"/>
                      <a:pt x="146" y="181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2"/>
                      <a:pt x="146" y="182"/>
                      <a:pt x="146" y="182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3"/>
                      <a:pt x="146" y="183"/>
                      <a:pt x="146" y="183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4"/>
                      <a:pt x="146" y="184"/>
                      <a:pt x="146" y="184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5"/>
                      <a:pt x="146" y="185"/>
                      <a:pt x="146" y="185"/>
                    </a:cubicBezTo>
                    <a:cubicBezTo>
                      <a:pt x="146" y="186"/>
                      <a:pt x="146" y="186"/>
                      <a:pt x="146" y="186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7"/>
                      <a:pt x="146" y="187"/>
                      <a:pt x="146" y="187"/>
                    </a:cubicBezTo>
                    <a:cubicBezTo>
                      <a:pt x="146" y="188"/>
                      <a:pt x="146" y="188"/>
                      <a:pt x="146" y="188"/>
                    </a:cubicBezTo>
                    <a:cubicBezTo>
                      <a:pt x="146" y="189"/>
                      <a:pt x="146" y="189"/>
                      <a:pt x="146" y="189"/>
                    </a:cubicBezTo>
                    <a:cubicBezTo>
                      <a:pt x="146" y="190"/>
                      <a:pt x="146" y="190"/>
                      <a:pt x="146" y="190"/>
                    </a:cubicBezTo>
                    <a:cubicBezTo>
                      <a:pt x="147" y="197"/>
                      <a:pt x="142" y="207"/>
                      <a:pt x="144" y="215"/>
                    </a:cubicBezTo>
                    <a:cubicBezTo>
                      <a:pt x="146" y="224"/>
                      <a:pt x="132" y="218"/>
                      <a:pt x="125" y="216"/>
                    </a:cubicBezTo>
                    <a:cubicBezTo>
                      <a:pt x="120" y="213"/>
                      <a:pt x="118" y="214"/>
                      <a:pt x="116" y="206"/>
                    </a:cubicBezTo>
                    <a:cubicBezTo>
                      <a:pt x="115" y="203"/>
                      <a:pt x="116" y="200"/>
                      <a:pt x="116" y="198"/>
                    </a:cubicBezTo>
                    <a:cubicBezTo>
                      <a:pt x="117" y="196"/>
                      <a:pt x="118" y="193"/>
                      <a:pt x="118" y="191"/>
                    </a:cubicBezTo>
                    <a:cubicBezTo>
                      <a:pt x="117" y="189"/>
                      <a:pt x="117" y="190"/>
                      <a:pt x="116" y="190"/>
                    </a:cubicBezTo>
                    <a:cubicBezTo>
                      <a:pt x="114" y="189"/>
                      <a:pt x="111" y="190"/>
                      <a:pt x="111" y="187"/>
                    </a:cubicBezTo>
                    <a:cubicBezTo>
                      <a:pt x="112" y="185"/>
                      <a:pt x="115" y="184"/>
                      <a:pt x="115" y="181"/>
                    </a:cubicBezTo>
                    <a:cubicBezTo>
                      <a:pt x="116" y="179"/>
                      <a:pt x="116" y="175"/>
                      <a:pt x="115" y="173"/>
                    </a:cubicBezTo>
                    <a:cubicBezTo>
                      <a:pt x="112" y="170"/>
                      <a:pt x="107" y="173"/>
                      <a:pt x="103" y="172"/>
                    </a:cubicBezTo>
                    <a:cubicBezTo>
                      <a:pt x="107" y="165"/>
                      <a:pt x="113" y="160"/>
                      <a:pt x="119" y="154"/>
                    </a:cubicBezTo>
                    <a:cubicBezTo>
                      <a:pt x="121" y="153"/>
                      <a:pt x="123" y="150"/>
                      <a:pt x="124" y="148"/>
                    </a:cubicBezTo>
                    <a:cubicBezTo>
                      <a:pt x="126" y="146"/>
                      <a:pt x="129" y="145"/>
                      <a:pt x="130" y="143"/>
                    </a:cubicBezTo>
                    <a:cubicBezTo>
                      <a:pt x="134" y="137"/>
                      <a:pt x="126" y="132"/>
                      <a:pt x="120" y="134"/>
                    </a:cubicBezTo>
                    <a:cubicBezTo>
                      <a:pt x="117" y="135"/>
                      <a:pt x="114" y="138"/>
                      <a:pt x="111" y="139"/>
                    </a:cubicBezTo>
                    <a:cubicBezTo>
                      <a:pt x="106" y="140"/>
                      <a:pt x="104" y="141"/>
                      <a:pt x="101" y="144"/>
                    </a:cubicBezTo>
                    <a:cubicBezTo>
                      <a:pt x="98" y="148"/>
                      <a:pt x="94" y="151"/>
                      <a:pt x="90" y="153"/>
                    </a:cubicBezTo>
                    <a:cubicBezTo>
                      <a:pt x="86" y="156"/>
                      <a:pt x="82" y="160"/>
                      <a:pt x="76" y="162"/>
                    </a:cubicBezTo>
                    <a:cubicBezTo>
                      <a:pt x="75" y="162"/>
                      <a:pt x="59" y="163"/>
                      <a:pt x="59" y="163"/>
                    </a:cubicBezTo>
                    <a:cubicBezTo>
                      <a:pt x="57" y="169"/>
                      <a:pt x="59" y="169"/>
                      <a:pt x="64" y="172"/>
                    </a:cubicBezTo>
                    <a:cubicBezTo>
                      <a:pt x="67" y="174"/>
                      <a:pt x="71" y="176"/>
                      <a:pt x="75" y="176"/>
                    </a:cubicBezTo>
                    <a:cubicBezTo>
                      <a:pt x="80" y="176"/>
                      <a:pt x="81" y="173"/>
                      <a:pt x="84" y="170"/>
                    </a:cubicBezTo>
                    <a:cubicBezTo>
                      <a:pt x="86" y="167"/>
                      <a:pt x="89" y="164"/>
                      <a:pt x="92" y="161"/>
                    </a:cubicBezTo>
                    <a:cubicBezTo>
                      <a:pt x="94" y="158"/>
                      <a:pt x="96" y="154"/>
                      <a:pt x="99" y="152"/>
                    </a:cubicBezTo>
                    <a:cubicBezTo>
                      <a:pt x="108" y="145"/>
                      <a:pt x="109" y="147"/>
                      <a:pt x="109" y="148"/>
                    </a:cubicBezTo>
                    <a:cubicBezTo>
                      <a:pt x="110" y="153"/>
                      <a:pt x="106" y="158"/>
                      <a:pt x="103" y="162"/>
                    </a:cubicBezTo>
                    <a:cubicBezTo>
                      <a:pt x="101" y="164"/>
                      <a:pt x="100" y="166"/>
                      <a:pt x="99" y="169"/>
                    </a:cubicBezTo>
                    <a:cubicBezTo>
                      <a:pt x="98" y="170"/>
                      <a:pt x="96" y="176"/>
                      <a:pt x="96" y="176"/>
                    </a:cubicBezTo>
                    <a:cubicBezTo>
                      <a:pt x="92" y="177"/>
                      <a:pt x="86" y="181"/>
                      <a:pt x="84" y="184"/>
                    </a:cubicBezTo>
                    <a:cubicBezTo>
                      <a:pt x="82" y="188"/>
                      <a:pt x="86" y="189"/>
                      <a:pt x="89" y="190"/>
                    </a:cubicBezTo>
                    <a:cubicBezTo>
                      <a:pt x="91" y="191"/>
                      <a:pt x="93" y="191"/>
                      <a:pt x="94" y="193"/>
                    </a:cubicBezTo>
                    <a:cubicBezTo>
                      <a:pt x="95" y="193"/>
                      <a:pt x="97" y="197"/>
                      <a:pt x="96" y="197"/>
                    </a:cubicBezTo>
                    <a:cubicBezTo>
                      <a:pt x="92" y="197"/>
                      <a:pt x="89" y="199"/>
                      <a:pt x="85" y="201"/>
                    </a:cubicBezTo>
                    <a:cubicBezTo>
                      <a:pt x="83" y="202"/>
                      <a:pt x="80" y="203"/>
                      <a:pt x="81" y="206"/>
                    </a:cubicBezTo>
                    <a:cubicBezTo>
                      <a:pt x="82" y="207"/>
                      <a:pt x="82" y="209"/>
                      <a:pt x="82" y="209"/>
                    </a:cubicBezTo>
                    <a:cubicBezTo>
                      <a:pt x="83" y="211"/>
                      <a:pt x="91" y="211"/>
                      <a:pt x="91" y="212"/>
                    </a:cubicBezTo>
                    <a:cubicBezTo>
                      <a:pt x="90" y="215"/>
                      <a:pt x="91" y="219"/>
                      <a:pt x="95" y="220"/>
                    </a:cubicBezTo>
                    <a:cubicBezTo>
                      <a:pt x="98" y="221"/>
                      <a:pt x="109" y="222"/>
                      <a:pt x="112" y="220"/>
                    </a:cubicBezTo>
                    <a:cubicBezTo>
                      <a:pt x="113" y="219"/>
                      <a:pt x="112" y="217"/>
                      <a:pt x="114" y="217"/>
                    </a:cubicBezTo>
                    <a:cubicBezTo>
                      <a:pt x="116" y="216"/>
                      <a:pt x="117" y="218"/>
                      <a:pt x="118" y="219"/>
                    </a:cubicBezTo>
                    <a:cubicBezTo>
                      <a:pt x="122" y="221"/>
                      <a:pt x="125" y="224"/>
                      <a:pt x="128" y="226"/>
                    </a:cubicBezTo>
                    <a:cubicBezTo>
                      <a:pt x="132" y="230"/>
                      <a:pt x="148" y="244"/>
                      <a:pt x="154" y="239"/>
                    </a:cubicBezTo>
                    <a:cubicBezTo>
                      <a:pt x="156" y="237"/>
                      <a:pt x="155" y="231"/>
                      <a:pt x="155" y="228"/>
                    </a:cubicBezTo>
                    <a:cubicBezTo>
                      <a:pt x="156" y="226"/>
                      <a:pt x="156" y="223"/>
                      <a:pt x="156" y="220"/>
                    </a:cubicBezTo>
                    <a:cubicBezTo>
                      <a:pt x="158" y="201"/>
                      <a:pt x="160" y="182"/>
                      <a:pt x="161" y="163"/>
                    </a:cubicBezTo>
                    <a:cubicBezTo>
                      <a:pt x="162" y="151"/>
                      <a:pt x="164" y="138"/>
                      <a:pt x="164" y="125"/>
                    </a:cubicBezTo>
                    <a:cubicBezTo>
                      <a:pt x="164" y="122"/>
                      <a:pt x="166" y="117"/>
                      <a:pt x="165" y="113"/>
                    </a:cubicBezTo>
                    <a:cubicBezTo>
                      <a:pt x="164" y="110"/>
                      <a:pt x="162" y="110"/>
                      <a:pt x="160" y="108"/>
                    </a:cubicBezTo>
                    <a:cubicBezTo>
                      <a:pt x="158" y="106"/>
                      <a:pt x="159" y="106"/>
                      <a:pt x="156" y="107"/>
                    </a:cubicBezTo>
                    <a:cubicBezTo>
                      <a:pt x="152" y="107"/>
                      <a:pt x="149" y="109"/>
                      <a:pt x="146" y="110"/>
                    </a:cubicBezTo>
                    <a:cubicBezTo>
                      <a:pt x="136" y="113"/>
                      <a:pt x="126" y="117"/>
                      <a:pt x="117" y="121"/>
                    </a:cubicBezTo>
                    <a:cubicBezTo>
                      <a:pt x="111" y="123"/>
                      <a:pt x="103" y="127"/>
                      <a:pt x="97" y="127"/>
                    </a:cubicBezTo>
                    <a:cubicBezTo>
                      <a:pt x="98" y="121"/>
                      <a:pt x="102" y="116"/>
                      <a:pt x="104" y="111"/>
                    </a:cubicBezTo>
                    <a:cubicBezTo>
                      <a:pt x="107" y="106"/>
                      <a:pt x="109" y="101"/>
                      <a:pt x="113" y="96"/>
                    </a:cubicBezTo>
                    <a:cubicBezTo>
                      <a:pt x="114" y="94"/>
                      <a:pt x="122" y="93"/>
                      <a:pt x="124" y="92"/>
                    </a:cubicBezTo>
                    <a:cubicBezTo>
                      <a:pt x="127" y="91"/>
                      <a:pt x="131" y="90"/>
                      <a:pt x="134" y="89"/>
                    </a:cubicBezTo>
                    <a:cubicBezTo>
                      <a:pt x="141" y="86"/>
                      <a:pt x="148" y="83"/>
                      <a:pt x="154" y="81"/>
                    </a:cubicBezTo>
                    <a:cubicBezTo>
                      <a:pt x="161" y="78"/>
                      <a:pt x="168" y="76"/>
                      <a:pt x="174" y="73"/>
                    </a:cubicBezTo>
                    <a:cubicBezTo>
                      <a:pt x="178" y="72"/>
                      <a:pt x="183" y="68"/>
                      <a:pt x="180" y="63"/>
                    </a:cubicBezTo>
                    <a:cubicBezTo>
                      <a:pt x="179" y="62"/>
                      <a:pt x="176" y="62"/>
                      <a:pt x="175" y="61"/>
                    </a:cubicBezTo>
                    <a:cubicBezTo>
                      <a:pt x="173" y="60"/>
                      <a:pt x="173" y="59"/>
                      <a:pt x="171" y="58"/>
                    </a:cubicBezTo>
                    <a:cubicBezTo>
                      <a:pt x="169" y="57"/>
                      <a:pt x="166" y="58"/>
                      <a:pt x="164" y="58"/>
                    </a:cubicBezTo>
                    <a:cubicBezTo>
                      <a:pt x="161" y="58"/>
                      <a:pt x="157" y="58"/>
                      <a:pt x="154" y="58"/>
                    </a:cubicBezTo>
                    <a:cubicBezTo>
                      <a:pt x="149" y="58"/>
                      <a:pt x="144" y="57"/>
                      <a:pt x="139" y="57"/>
                    </a:cubicBezTo>
                    <a:cubicBezTo>
                      <a:pt x="139" y="57"/>
                      <a:pt x="139" y="57"/>
                      <a:pt x="139" y="57"/>
                    </a:cubicBezTo>
                    <a:cubicBezTo>
                      <a:pt x="139" y="58"/>
                      <a:pt x="140" y="60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1" y="61"/>
                      <a:pt x="141" y="61"/>
                      <a:pt x="141" y="61"/>
                    </a:cubicBezTo>
                    <a:cubicBezTo>
                      <a:pt x="143" y="62"/>
                      <a:pt x="145" y="63"/>
                      <a:pt x="146" y="64"/>
                    </a:cubicBezTo>
                    <a:cubicBezTo>
                      <a:pt x="147" y="64"/>
                      <a:pt x="157" y="70"/>
                      <a:pt x="154" y="71"/>
                    </a:cubicBezTo>
                    <a:cubicBezTo>
                      <a:pt x="143" y="75"/>
                      <a:pt x="132" y="84"/>
                      <a:pt x="119" y="83"/>
                    </a:cubicBezTo>
                    <a:cubicBezTo>
                      <a:pt x="123" y="73"/>
                      <a:pt x="137" y="37"/>
                      <a:pt x="129" y="24"/>
                    </a:cubicBezTo>
                    <a:cubicBezTo>
                      <a:pt x="128" y="23"/>
                      <a:pt x="106" y="0"/>
                      <a:pt x="100" y="2"/>
                    </a:cubicBezTo>
                    <a:cubicBezTo>
                      <a:pt x="100" y="9"/>
                      <a:pt x="100" y="16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4"/>
                      <a:pt x="100" y="24"/>
                      <a:pt x="100" y="2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6"/>
                      <a:pt x="100" y="26"/>
                      <a:pt x="100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28"/>
                      <a:pt x="100" y="28"/>
                      <a:pt x="100" y="28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3"/>
                      <a:pt x="100" y="43"/>
                      <a:pt x="100" y="43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4"/>
                      <a:pt x="100" y="44"/>
                      <a:pt x="100" y="44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5"/>
                      <a:pt x="100" y="45"/>
                      <a:pt x="100" y="45"/>
                    </a:cubicBezTo>
                    <a:cubicBezTo>
                      <a:pt x="100" y="46"/>
                      <a:pt x="100" y="47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8"/>
                      <a:pt x="100" y="48"/>
                      <a:pt x="100" y="48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49"/>
                      <a:pt x="100" y="49"/>
                      <a:pt x="100" y="49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100" y="52"/>
                      <a:pt x="100" y="52"/>
                      <a:pt x="100" y="52"/>
                    </a:cubicBezTo>
                    <a:cubicBezTo>
                      <a:pt x="99" y="55"/>
                      <a:pt x="98" y="57"/>
                      <a:pt x="97" y="60"/>
                    </a:cubicBezTo>
                    <a:cubicBezTo>
                      <a:pt x="95" y="67"/>
                      <a:pt x="94" y="74"/>
                      <a:pt x="93" y="81"/>
                    </a:cubicBezTo>
                    <a:cubicBezTo>
                      <a:pt x="92" y="84"/>
                      <a:pt x="93" y="89"/>
                      <a:pt x="91" y="92"/>
                    </a:cubicBezTo>
                    <a:cubicBezTo>
                      <a:pt x="90" y="94"/>
                      <a:pt x="86" y="95"/>
                      <a:pt x="84" y="96"/>
                    </a:cubicBezTo>
                    <a:cubicBezTo>
                      <a:pt x="75" y="100"/>
                      <a:pt x="67" y="105"/>
                      <a:pt x="58" y="109"/>
                    </a:cubicBezTo>
                    <a:cubicBezTo>
                      <a:pt x="51" y="112"/>
                      <a:pt x="43" y="116"/>
                      <a:pt x="35" y="118"/>
                    </a:cubicBezTo>
                    <a:cubicBezTo>
                      <a:pt x="34" y="118"/>
                      <a:pt x="31" y="120"/>
                      <a:pt x="30" y="119"/>
                    </a:cubicBezTo>
                    <a:cubicBezTo>
                      <a:pt x="28" y="118"/>
                      <a:pt x="29" y="114"/>
                      <a:pt x="29" y="113"/>
                    </a:cubicBezTo>
                    <a:cubicBezTo>
                      <a:pt x="24" y="116"/>
                      <a:pt x="16" y="126"/>
                      <a:pt x="23" y="129"/>
                    </a:cubicBezTo>
                    <a:cubicBezTo>
                      <a:pt x="29" y="131"/>
                      <a:pt x="32" y="129"/>
                      <a:pt x="36" y="127"/>
                    </a:cubicBezTo>
                    <a:cubicBezTo>
                      <a:pt x="39" y="125"/>
                      <a:pt x="73" y="110"/>
                      <a:pt x="86" y="106"/>
                    </a:cubicBezTo>
                    <a:cubicBezTo>
                      <a:pt x="85" y="119"/>
                      <a:pt x="82" y="128"/>
                      <a:pt x="76" y="136"/>
                    </a:cubicBezTo>
                    <a:cubicBezTo>
                      <a:pt x="75" y="139"/>
                      <a:pt x="66" y="141"/>
                      <a:pt x="63" y="142"/>
                    </a:cubicBezTo>
                    <a:cubicBezTo>
                      <a:pt x="59" y="144"/>
                      <a:pt x="54" y="146"/>
                      <a:pt x="50" y="148"/>
                    </a:cubicBezTo>
                    <a:cubicBezTo>
                      <a:pt x="44" y="151"/>
                      <a:pt x="30" y="158"/>
                      <a:pt x="31" y="166"/>
                    </a:cubicBezTo>
                    <a:cubicBezTo>
                      <a:pt x="36" y="166"/>
                      <a:pt x="39" y="166"/>
                      <a:pt x="43" y="164"/>
                    </a:cubicBezTo>
                    <a:cubicBezTo>
                      <a:pt x="47" y="163"/>
                      <a:pt x="51" y="163"/>
                      <a:pt x="55" y="161"/>
                    </a:cubicBezTo>
                    <a:cubicBezTo>
                      <a:pt x="59" y="160"/>
                      <a:pt x="64" y="158"/>
                      <a:pt x="68" y="156"/>
                    </a:cubicBezTo>
                    <a:cubicBezTo>
                      <a:pt x="90" y="145"/>
                      <a:pt x="110" y="133"/>
                      <a:pt x="132" y="122"/>
                    </a:cubicBezTo>
                    <a:cubicBezTo>
                      <a:pt x="135" y="120"/>
                      <a:pt x="143" y="115"/>
                      <a:pt x="148" y="117"/>
                    </a:cubicBezTo>
                    <a:cubicBezTo>
                      <a:pt x="151" y="119"/>
                      <a:pt x="149" y="123"/>
                      <a:pt x="149" y="125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6"/>
                      <a:pt x="149" y="126"/>
                      <a:pt x="149" y="126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7"/>
                      <a:pt x="149" y="127"/>
                      <a:pt x="149" y="127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9" y="128"/>
                      <a:pt x="149" y="128"/>
                      <a:pt x="149" y="128"/>
                    </a:cubicBezTo>
                    <a:cubicBezTo>
                      <a:pt x="148" y="128"/>
                      <a:pt x="148" y="128"/>
                      <a:pt x="148" y="128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29"/>
                      <a:pt x="148" y="129"/>
                      <a:pt x="148" y="129"/>
                    </a:cubicBezTo>
                    <a:cubicBezTo>
                      <a:pt x="148" y="132"/>
                      <a:pt x="148" y="135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8"/>
                      <a:pt x="148" y="138"/>
                      <a:pt x="148" y="138"/>
                    </a:cubicBezTo>
                    <a:cubicBezTo>
                      <a:pt x="148" y="139"/>
                      <a:pt x="148" y="139"/>
                      <a:pt x="148" y="139"/>
                    </a:cubicBezTo>
                    <a:cubicBezTo>
                      <a:pt x="148" y="140"/>
                      <a:pt x="148" y="140"/>
                      <a:pt x="148" y="140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42"/>
                      <a:pt x="148" y="142"/>
                      <a:pt x="148" y="142"/>
                    </a:cubicBezTo>
                    <a:cubicBezTo>
                      <a:pt x="148" y="153"/>
                      <a:pt x="147" y="163"/>
                      <a:pt x="146" y="17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8" name="îš1íḓe"/>
              <p:cNvSpPr/>
              <p:nvPr/>
            </p:nvSpPr>
            <p:spPr bwMode="auto">
              <a:xfrm>
                <a:off x="6534151" y="2994025"/>
                <a:ext cx="436563" cy="519113"/>
              </a:xfrm>
              <a:custGeom>
                <a:avLst/>
                <a:gdLst>
                  <a:gd name="T0" fmla="*/ 18 w 132"/>
                  <a:gd name="T1" fmla="*/ 111 h 157"/>
                  <a:gd name="T2" fmla="*/ 4 w 132"/>
                  <a:gd name="T3" fmla="*/ 111 h 157"/>
                  <a:gd name="T4" fmla="*/ 63 w 132"/>
                  <a:gd name="T5" fmla="*/ 116 h 157"/>
                  <a:gd name="T6" fmla="*/ 61 w 132"/>
                  <a:gd name="T7" fmla="*/ 120 h 157"/>
                  <a:gd name="T8" fmla="*/ 67 w 132"/>
                  <a:gd name="T9" fmla="*/ 115 h 157"/>
                  <a:gd name="T10" fmla="*/ 128 w 132"/>
                  <a:gd name="T11" fmla="*/ 128 h 157"/>
                  <a:gd name="T12" fmla="*/ 125 w 132"/>
                  <a:gd name="T13" fmla="*/ 112 h 157"/>
                  <a:gd name="T14" fmla="*/ 125 w 132"/>
                  <a:gd name="T15" fmla="*/ 111 h 157"/>
                  <a:gd name="T16" fmla="*/ 129 w 132"/>
                  <a:gd name="T17" fmla="*/ 18 h 157"/>
                  <a:gd name="T18" fmla="*/ 126 w 132"/>
                  <a:gd name="T19" fmla="*/ 1 h 157"/>
                  <a:gd name="T20" fmla="*/ 126 w 132"/>
                  <a:gd name="T21" fmla="*/ 1 h 157"/>
                  <a:gd name="T22" fmla="*/ 126 w 132"/>
                  <a:gd name="T23" fmla="*/ 1 h 157"/>
                  <a:gd name="T24" fmla="*/ 126 w 132"/>
                  <a:gd name="T25" fmla="*/ 1 h 157"/>
                  <a:gd name="T26" fmla="*/ 126 w 132"/>
                  <a:gd name="T27" fmla="*/ 1 h 157"/>
                  <a:gd name="T28" fmla="*/ 126 w 132"/>
                  <a:gd name="T29" fmla="*/ 1 h 157"/>
                  <a:gd name="T30" fmla="*/ 101 w 132"/>
                  <a:gd name="T31" fmla="*/ 39 h 157"/>
                  <a:gd name="T32" fmla="*/ 74 w 132"/>
                  <a:gd name="T33" fmla="*/ 25 h 157"/>
                  <a:gd name="T34" fmla="*/ 59 w 132"/>
                  <a:gd name="T35" fmla="*/ 27 h 157"/>
                  <a:gd name="T36" fmla="*/ 17 w 132"/>
                  <a:gd name="T37" fmla="*/ 55 h 157"/>
                  <a:gd name="T38" fmla="*/ 64 w 132"/>
                  <a:gd name="T39" fmla="*/ 37 h 157"/>
                  <a:gd name="T40" fmla="*/ 35 w 132"/>
                  <a:gd name="T41" fmla="*/ 75 h 157"/>
                  <a:gd name="T42" fmla="*/ 55 w 132"/>
                  <a:gd name="T43" fmla="*/ 79 h 157"/>
                  <a:gd name="T44" fmla="*/ 53 w 132"/>
                  <a:gd name="T45" fmla="*/ 88 h 157"/>
                  <a:gd name="T46" fmla="*/ 54 w 132"/>
                  <a:gd name="T47" fmla="*/ 88 h 157"/>
                  <a:gd name="T48" fmla="*/ 54 w 132"/>
                  <a:gd name="T49" fmla="*/ 88 h 157"/>
                  <a:gd name="T50" fmla="*/ 54 w 132"/>
                  <a:gd name="T51" fmla="*/ 88 h 157"/>
                  <a:gd name="T52" fmla="*/ 55 w 132"/>
                  <a:gd name="T53" fmla="*/ 88 h 157"/>
                  <a:gd name="T54" fmla="*/ 55 w 132"/>
                  <a:gd name="T55" fmla="*/ 88 h 157"/>
                  <a:gd name="T56" fmla="*/ 72 w 132"/>
                  <a:gd name="T57" fmla="*/ 63 h 157"/>
                  <a:gd name="T58" fmla="*/ 92 w 132"/>
                  <a:gd name="T59" fmla="*/ 61 h 157"/>
                  <a:gd name="T60" fmla="*/ 106 w 132"/>
                  <a:gd name="T61" fmla="*/ 38 h 157"/>
                  <a:gd name="T62" fmla="*/ 113 w 132"/>
                  <a:gd name="T63" fmla="*/ 110 h 157"/>
                  <a:gd name="T64" fmla="*/ 87 w 132"/>
                  <a:gd name="T65" fmla="*/ 139 h 157"/>
                  <a:gd name="T66" fmla="*/ 79 w 132"/>
                  <a:gd name="T67" fmla="*/ 96 h 157"/>
                  <a:gd name="T68" fmla="*/ 57 w 132"/>
                  <a:gd name="T69" fmla="*/ 93 h 157"/>
                  <a:gd name="T70" fmla="*/ 50 w 132"/>
                  <a:gd name="T71" fmla="*/ 113 h 157"/>
                  <a:gd name="T72" fmla="*/ 48 w 132"/>
                  <a:gd name="T73" fmla="*/ 125 h 157"/>
                  <a:gd name="T74" fmla="*/ 116 w 132"/>
                  <a:gd name="T75" fmla="*/ 156 h 157"/>
                  <a:gd name="T76" fmla="*/ 127 w 132"/>
                  <a:gd name="T77" fmla="*/ 138 h 157"/>
                  <a:gd name="T78" fmla="*/ 127 w 132"/>
                  <a:gd name="T79" fmla="*/ 138 h 157"/>
                  <a:gd name="T80" fmla="*/ 127 w 132"/>
                  <a:gd name="T81" fmla="*/ 138 h 157"/>
                  <a:gd name="T82" fmla="*/ 71 w 132"/>
                  <a:gd name="T83" fmla="*/ 98 h 1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32" h="157">
                    <a:moveTo>
                      <a:pt x="11" y="86"/>
                    </a:moveTo>
                    <a:cubicBezTo>
                      <a:pt x="17" y="85"/>
                      <a:pt x="16" y="94"/>
                      <a:pt x="16" y="97"/>
                    </a:cubicBezTo>
                    <a:cubicBezTo>
                      <a:pt x="17" y="102"/>
                      <a:pt x="17" y="106"/>
                      <a:pt x="18" y="111"/>
                    </a:cubicBezTo>
                    <a:cubicBezTo>
                      <a:pt x="19" y="117"/>
                      <a:pt x="22" y="124"/>
                      <a:pt x="22" y="130"/>
                    </a:cubicBezTo>
                    <a:cubicBezTo>
                      <a:pt x="23" y="137"/>
                      <a:pt x="1" y="142"/>
                      <a:pt x="1" y="140"/>
                    </a:cubicBezTo>
                    <a:cubicBezTo>
                      <a:pt x="0" y="131"/>
                      <a:pt x="2" y="120"/>
                      <a:pt x="4" y="111"/>
                    </a:cubicBezTo>
                    <a:cubicBezTo>
                      <a:pt x="5" y="106"/>
                      <a:pt x="6" y="102"/>
                      <a:pt x="7" y="97"/>
                    </a:cubicBezTo>
                    <a:cubicBezTo>
                      <a:pt x="7" y="96"/>
                      <a:pt x="10" y="86"/>
                      <a:pt x="11" y="86"/>
                    </a:cubicBezTo>
                    <a:close/>
                    <a:moveTo>
                      <a:pt x="63" y="116"/>
                    </a:move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2" y="117"/>
                      <a:pt x="62" y="117"/>
                    </a:cubicBezTo>
                    <a:cubicBezTo>
                      <a:pt x="62" y="117"/>
                      <a:pt x="61" y="119"/>
                      <a:pt x="61" y="120"/>
                    </a:cubicBezTo>
                    <a:cubicBezTo>
                      <a:pt x="61" y="123"/>
                      <a:pt x="59" y="126"/>
                      <a:pt x="59" y="128"/>
                    </a:cubicBezTo>
                    <a:cubicBezTo>
                      <a:pt x="60" y="132"/>
                      <a:pt x="65" y="132"/>
                      <a:pt x="68" y="133"/>
                    </a:cubicBezTo>
                    <a:cubicBezTo>
                      <a:pt x="69" y="128"/>
                      <a:pt x="72" y="119"/>
                      <a:pt x="67" y="115"/>
                    </a:cubicBezTo>
                    <a:cubicBezTo>
                      <a:pt x="67" y="117"/>
                      <a:pt x="64" y="116"/>
                      <a:pt x="63" y="116"/>
                    </a:cubicBezTo>
                    <a:cubicBezTo>
                      <a:pt x="63" y="116"/>
                      <a:pt x="63" y="116"/>
                      <a:pt x="63" y="116"/>
                    </a:cubicBezTo>
                    <a:close/>
                    <a:moveTo>
                      <a:pt x="128" y="128"/>
                    </a:moveTo>
                    <a:cubicBezTo>
                      <a:pt x="128" y="123"/>
                      <a:pt x="128" y="117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2"/>
                      <a:pt x="125" y="112"/>
                      <a:pt x="125" y="112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5" y="111"/>
                      <a:pt x="125" y="111"/>
                      <a:pt x="125" y="111"/>
                    </a:cubicBezTo>
                    <a:cubicBezTo>
                      <a:pt x="122" y="76"/>
                      <a:pt x="132" y="47"/>
                      <a:pt x="129" y="18"/>
                    </a:cubicBezTo>
                    <a:cubicBezTo>
                      <a:pt x="129" y="14"/>
                      <a:pt x="131" y="3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6" y="1"/>
                      <a:pt x="126" y="1"/>
                      <a:pt x="126" y="1"/>
                    </a:cubicBezTo>
                    <a:cubicBezTo>
                      <a:pt x="124" y="0"/>
                      <a:pt x="120" y="1"/>
                      <a:pt x="118" y="1"/>
                    </a:cubicBezTo>
                    <a:cubicBezTo>
                      <a:pt x="115" y="1"/>
                      <a:pt x="113" y="2"/>
                      <a:pt x="110" y="2"/>
                    </a:cubicBezTo>
                    <a:cubicBezTo>
                      <a:pt x="106" y="13"/>
                      <a:pt x="102" y="25"/>
                      <a:pt x="101" y="39"/>
                    </a:cubicBezTo>
                    <a:cubicBezTo>
                      <a:pt x="92" y="46"/>
                      <a:pt x="91" y="62"/>
                      <a:pt x="69" y="57"/>
                    </a:cubicBezTo>
                    <a:cubicBezTo>
                      <a:pt x="68" y="49"/>
                      <a:pt x="72" y="43"/>
                      <a:pt x="75" y="35"/>
                    </a:cubicBezTo>
                    <a:cubicBezTo>
                      <a:pt x="76" y="32"/>
                      <a:pt x="78" y="28"/>
                      <a:pt x="74" y="25"/>
                    </a:cubicBezTo>
                    <a:cubicBezTo>
                      <a:pt x="72" y="24"/>
                      <a:pt x="68" y="25"/>
                      <a:pt x="65" y="25"/>
                    </a:cubicBezTo>
                    <a:cubicBezTo>
                      <a:pt x="64" y="25"/>
                      <a:pt x="61" y="24"/>
                      <a:pt x="60" y="25"/>
                    </a:cubicBezTo>
                    <a:cubicBezTo>
                      <a:pt x="59" y="26"/>
                      <a:pt x="60" y="27"/>
                      <a:pt x="59" y="27"/>
                    </a:cubicBezTo>
                    <a:cubicBezTo>
                      <a:pt x="50" y="31"/>
                      <a:pt x="42" y="34"/>
                      <a:pt x="34" y="38"/>
                    </a:cubicBezTo>
                    <a:cubicBezTo>
                      <a:pt x="27" y="41"/>
                      <a:pt x="17" y="46"/>
                      <a:pt x="13" y="52"/>
                    </a:cubicBezTo>
                    <a:cubicBezTo>
                      <a:pt x="15" y="53"/>
                      <a:pt x="16" y="54"/>
                      <a:pt x="17" y="55"/>
                    </a:cubicBezTo>
                    <a:cubicBezTo>
                      <a:pt x="25" y="57"/>
                      <a:pt x="35" y="53"/>
                      <a:pt x="42" y="49"/>
                    </a:cubicBezTo>
                    <a:cubicBezTo>
                      <a:pt x="46" y="47"/>
                      <a:pt x="49" y="45"/>
                      <a:pt x="53" y="42"/>
                    </a:cubicBezTo>
                    <a:cubicBezTo>
                      <a:pt x="54" y="42"/>
                      <a:pt x="64" y="36"/>
                      <a:pt x="64" y="37"/>
                    </a:cubicBezTo>
                    <a:cubicBezTo>
                      <a:pt x="65" y="41"/>
                      <a:pt x="63" y="46"/>
                      <a:pt x="62" y="50"/>
                    </a:cubicBezTo>
                    <a:cubicBezTo>
                      <a:pt x="61" y="51"/>
                      <a:pt x="60" y="62"/>
                      <a:pt x="60" y="63"/>
                    </a:cubicBezTo>
                    <a:cubicBezTo>
                      <a:pt x="55" y="65"/>
                      <a:pt x="32" y="67"/>
                      <a:pt x="35" y="75"/>
                    </a:cubicBezTo>
                    <a:cubicBezTo>
                      <a:pt x="36" y="77"/>
                      <a:pt x="40" y="81"/>
                      <a:pt x="43" y="81"/>
                    </a:cubicBezTo>
                    <a:cubicBezTo>
                      <a:pt x="47" y="81"/>
                      <a:pt x="51" y="73"/>
                      <a:pt x="55" y="72"/>
                    </a:cubicBezTo>
                    <a:cubicBezTo>
                      <a:pt x="55" y="74"/>
                      <a:pt x="55" y="77"/>
                      <a:pt x="55" y="79"/>
                    </a:cubicBezTo>
                    <a:cubicBezTo>
                      <a:pt x="54" y="82"/>
                      <a:pt x="52" y="85"/>
                      <a:pt x="52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3" y="88"/>
                      <a:pt x="53" y="88"/>
                      <a:pt x="53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4" y="88"/>
                      <a:pt x="54" y="88"/>
                      <a:pt x="54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55" y="88"/>
                      <a:pt x="55" y="88"/>
                      <a:pt x="55" y="88"/>
                    </a:cubicBezTo>
                    <a:cubicBezTo>
                      <a:pt x="60" y="87"/>
                      <a:pt x="64" y="81"/>
                      <a:pt x="64" y="78"/>
                    </a:cubicBezTo>
                    <a:cubicBezTo>
                      <a:pt x="64" y="72"/>
                      <a:pt x="64" y="63"/>
                      <a:pt x="72" y="63"/>
                    </a:cubicBezTo>
                    <a:cubicBezTo>
                      <a:pt x="73" y="63"/>
                      <a:pt x="77" y="68"/>
                      <a:pt x="78" y="68"/>
                    </a:cubicBezTo>
                    <a:cubicBezTo>
                      <a:pt x="81" y="70"/>
                      <a:pt x="84" y="71"/>
                      <a:pt x="88" y="71"/>
                    </a:cubicBezTo>
                    <a:cubicBezTo>
                      <a:pt x="96" y="72"/>
                      <a:pt x="91" y="66"/>
                      <a:pt x="92" y="61"/>
                    </a:cubicBezTo>
                    <a:cubicBezTo>
                      <a:pt x="92" y="59"/>
                      <a:pt x="94" y="57"/>
                      <a:pt x="95" y="55"/>
                    </a:cubicBezTo>
                    <a:cubicBezTo>
                      <a:pt x="97" y="53"/>
                      <a:pt x="98" y="51"/>
                      <a:pt x="99" y="48"/>
                    </a:cubicBezTo>
                    <a:cubicBezTo>
                      <a:pt x="101" y="44"/>
                      <a:pt x="102" y="41"/>
                      <a:pt x="106" y="38"/>
                    </a:cubicBezTo>
                    <a:cubicBezTo>
                      <a:pt x="108" y="36"/>
                      <a:pt x="111" y="34"/>
                      <a:pt x="111" y="31"/>
                    </a:cubicBezTo>
                    <a:cubicBezTo>
                      <a:pt x="111" y="29"/>
                      <a:pt x="109" y="16"/>
                      <a:pt x="113" y="17"/>
                    </a:cubicBezTo>
                    <a:cubicBezTo>
                      <a:pt x="116" y="46"/>
                      <a:pt x="106" y="86"/>
                      <a:pt x="113" y="110"/>
                    </a:cubicBezTo>
                    <a:cubicBezTo>
                      <a:pt x="112" y="120"/>
                      <a:pt x="119" y="132"/>
                      <a:pt x="116" y="142"/>
                    </a:cubicBezTo>
                    <a:cubicBezTo>
                      <a:pt x="110" y="143"/>
                      <a:pt x="103" y="142"/>
                      <a:pt x="97" y="141"/>
                    </a:cubicBezTo>
                    <a:cubicBezTo>
                      <a:pt x="94" y="140"/>
                      <a:pt x="90" y="140"/>
                      <a:pt x="87" y="139"/>
                    </a:cubicBezTo>
                    <a:cubicBezTo>
                      <a:pt x="86" y="139"/>
                      <a:pt x="79" y="136"/>
                      <a:pt x="78" y="137"/>
                    </a:cubicBezTo>
                    <a:cubicBezTo>
                      <a:pt x="92" y="129"/>
                      <a:pt x="88" y="110"/>
                      <a:pt x="87" y="97"/>
                    </a:cubicBezTo>
                    <a:cubicBezTo>
                      <a:pt x="85" y="96"/>
                      <a:pt x="81" y="98"/>
                      <a:pt x="79" y="96"/>
                    </a:cubicBezTo>
                    <a:cubicBezTo>
                      <a:pt x="83" y="92"/>
                      <a:pt x="89" y="91"/>
                      <a:pt x="87" y="84"/>
                    </a:cubicBezTo>
                    <a:cubicBezTo>
                      <a:pt x="81" y="84"/>
                      <a:pt x="79" y="80"/>
                      <a:pt x="73" y="84"/>
                    </a:cubicBezTo>
                    <a:cubicBezTo>
                      <a:pt x="68" y="87"/>
                      <a:pt x="63" y="90"/>
                      <a:pt x="57" y="93"/>
                    </a:cubicBezTo>
                    <a:cubicBezTo>
                      <a:pt x="53" y="94"/>
                      <a:pt x="50" y="97"/>
                      <a:pt x="46" y="99"/>
                    </a:cubicBezTo>
                    <a:cubicBezTo>
                      <a:pt x="41" y="101"/>
                      <a:pt x="39" y="103"/>
                      <a:pt x="39" y="108"/>
                    </a:cubicBezTo>
                    <a:cubicBezTo>
                      <a:pt x="43" y="108"/>
                      <a:pt x="52" y="106"/>
                      <a:pt x="50" y="113"/>
                    </a:cubicBezTo>
                    <a:cubicBezTo>
                      <a:pt x="49" y="115"/>
                      <a:pt x="47" y="116"/>
                      <a:pt x="45" y="117"/>
                    </a:cubicBezTo>
                    <a:cubicBezTo>
                      <a:pt x="43" y="118"/>
                      <a:pt x="39" y="119"/>
                      <a:pt x="39" y="121"/>
                    </a:cubicBezTo>
                    <a:cubicBezTo>
                      <a:pt x="38" y="125"/>
                      <a:pt x="45" y="125"/>
                      <a:pt x="48" y="125"/>
                    </a:cubicBezTo>
                    <a:cubicBezTo>
                      <a:pt x="47" y="129"/>
                      <a:pt x="51" y="132"/>
                      <a:pt x="54" y="133"/>
                    </a:cubicBezTo>
                    <a:cubicBezTo>
                      <a:pt x="60" y="136"/>
                      <a:pt x="65" y="138"/>
                      <a:pt x="71" y="140"/>
                    </a:cubicBezTo>
                    <a:cubicBezTo>
                      <a:pt x="83" y="146"/>
                      <a:pt x="114" y="156"/>
                      <a:pt x="116" y="156"/>
                    </a:cubicBezTo>
                    <a:cubicBezTo>
                      <a:pt x="119" y="157"/>
                      <a:pt x="124" y="151"/>
                      <a:pt x="125" y="150"/>
                    </a:cubicBezTo>
                    <a:cubicBezTo>
                      <a:pt x="129" y="146"/>
                      <a:pt x="127" y="143"/>
                      <a:pt x="127" y="139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8"/>
                      <a:pt x="127" y="138"/>
                      <a:pt x="127" y="138"/>
                    </a:cubicBezTo>
                    <a:cubicBezTo>
                      <a:pt x="127" y="135"/>
                      <a:pt x="128" y="131"/>
                      <a:pt x="128" y="128"/>
                    </a:cubicBezTo>
                    <a:close/>
                    <a:moveTo>
                      <a:pt x="60" y="102"/>
                    </a:moveTo>
                    <a:cubicBezTo>
                      <a:pt x="67" y="100"/>
                      <a:pt x="65" y="97"/>
                      <a:pt x="71" y="98"/>
                    </a:cubicBezTo>
                    <a:cubicBezTo>
                      <a:pt x="70" y="104"/>
                      <a:pt x="63" y="105"/>
                      <a:pt x="60" y="108"/>
                    </a:cubicBezTo>
                    <a:cubicBezTo>
                      <a:pt x="60" y="106"/>
                      <a:pt x="60" y="104"/>
                      <a:pt x="60" y="102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9" name="ïṩľïḑe"/>
              <p:cNvSpPr/>
              <p:nvPr/>
            </p:nvSpPr>
            <p:spPr bwMode="auto">
              <a:xfrm>
                <a:off x="7208838" y="3017838"/>
                <a:ext cx="504825" cy="461963"/>
              </a:xfrm>
              <a:custGeom>
                <a:avLst/>
                <a:gdLst>
                  <a:gd name="T0" fmla="*/ 18 w 153"/>
                  <a:gd name="T1" fmla="*/ 78 h 140"/>
                  <a:gd name="T2" fmla="*/ 45 w 153"/>
                  <a:gd name="T3" fmla="*/ 74 h 140"/>
                  <a:gd name="T4" fmla="*/ 60 w 153"/>
                  <a:gd name="T5" fmla="*/ 69 h 140"/>
                  <a:gd name="T6" fmla="*/ 72 w 153"/>
                  <a:gd name="T7" fmla="*/ 53 h 140"/>
                  <a:gd name="T8" fmla="*/ 87 w 153"/>
                  <a:gd name="T9" fmla="*/ 1 h 140"/>
                  <a:gd name="T10" fmla="*/ 95 w 153"/>
                  <a:gd name="T11" fmla="*/ 7 h 140"/>
                  <a:gd name="T12" fmla="*/ 96 w 153"/>
                  <a:gd name="T13" fmla="*/ 7 h 140"/>
                  <a:gd name="T14" fmla="*/ 96 w 153"/>
                  <a:gd name="T15" fmla="*/ 7 h 140"/>
                  <a:gd name="T16" fmla="*/ 96 w 153"/>
                  <a:gd name="T17" fmla="*/ 7 h 140"/>
                  <a:gd name="T18" fmla="*/ 96 w 153"/>
                  <a:gd name="T19" fmla="*/ 8 h 140"/>
                  <a:gd name="T20" fmla="*/ 96 w 153"/>
                  <a:gd name="T21" fmla="*/ 8 h 140"/>
                  <a:gd name="T22" fmla="*/ 97 w 153"/>
                  <a:gd name="T23" fmla="*/ 8 h 140"/>
                  <a:gd name="T24" fmla="*/ 101 w 153"/>
                  <a:gd name="T25" fmla="*/ 15 h 140"/>
                  <a:gd name="T26" fmla="*/ 101 w 153"/>
                  <a:gd name="T27" fmla="*/ 24 h 140"/>
                  <a:gd name="T28" fmla="*/ 101 w 153"/>
                  <a:gd name="T29" fmla="*/ 25 h 140"/>
                  <a:gd name="T30" fmla="*/ 101 w 153"/>
                  <a:gd name="T31" fmla="*/ 25 h 140"/>
                  <a:gd name="T32" fmla="*/ 101 w 153"/>
                  <a:gd name="T33" fmla="*/ 25 h 140"/>
                  <a:gd name="T34" fmla="*/ 101 w 153"/>
                  <a:gd name="T35" fmla="*/ 26 h 140"/>
                  <a:gd name="T36" fmla="*/ 101 w 153"/>
                  <a:gd name="T37" fmla="*/ 26 h 140"/>
                  <a:gd name="T38" fmla="*/ 101 w 153"/>
                  <a:gd name="T39" fmla="*/ 26 h 140"/>
                  <a:gd name="T40" fmla="*/ 100 w 153"/>
                  <a:gd name="T41" fmla="*/ 27 h 140"/>
                  <a:gd name="T42" fmla="*/ 100 w 153"/>
                  <a:gd name="T43" fmla="*/ 27 h 140"/>
                  <a:gd name="T44" fmla="*/ 96 w 153"/>
                  <a:gd name="T45" fmla="*/ 37 h 140"/>
                  <a:gd name="T46" fmla="*/ 90 w 153"/>
                  <a:gd name="T47" fmla="*/ 57 h 140"/>
                  <a:gd name="T48" fmla="*/ 106 w 153"/>
                  <a:gd name="T49" fmla="*/ 44 h 140"/>
                  <a:gd name="T50" fmla="*/ 118 w 153"/>
                  <a:gd name="T51" fmla="*/ 43 h 140"/>
                  <a:gd name="T52" fmla="*/ 125 w 153"/>
                  <a:gd name="T53" fmla="*/ 41 h 140"/>
                  <a:gd name="T54" fmla="*/ 110 w 153"/>
                  <a:gd name="T55" fmla="*/ 60 h 140"/>
                  <a:gd name="T56" fmla="*/ 109 w 153"/>
                  <a:gd name="T57" fmla="*/ 61 h 140"/>
                  <a:gd name="T58" fmla="*/ 109 w 153"/>
                  <a:gd name="T59" fmla="*/ 61 h 140"/>
                  <a:gd name="T60" fmla="*/ 108 w 153"/>
                  <a:gd name="T61" fmla="*/ 61 h 140"/>
                  <a:gd name="T62" fmla="*/ 107 w 153"/>
                  <a:gd name="T63" fmla="*/ 61 h 140"/>
                  <a:gd name="T64" fmla="*/ 107 w 153"/>
                  <a:gd name="T65" fmla="*/ 62 h 140"/>
                  <a:gd name="T66" fmla="*/ 31 w 153"/>
                  <a:gd name="T67" fmla="*/ 135 h 140"/>
                  <a:gd name="T68" fmla="*/ 4 w 153"/>
                  <a:gd name="T69" fmla="*/ 137 h 140"/>
                  <a:gd name="T70" fmla="*/ 25 w 153"/>
                  <a:gd name="T71" fmla="*/ 127 h 140"/>
                  <a:gd name="T72" fmla="*/ 54 w 153"/>
                  <a:gd name="T73" fmla="*/ 101 h 140"/>
                  <a:gd name="T74" fmla="*/ 65 w 153"/>
                  <a:gd name="T75" fmla="*/ 78 h 140"/>
                  <a:gd name="T76" fmla="*/ 40 w 153"/>
                  <a:gd name="T77" fmla="*/ 91 h 140"/>
                  <a:gd name="T78" fmla="*/ 94 w 153"/>
                  <a:gd name="T79" fmla="*/ 86 h 140"/>
                  <a:gd name="T80" fmla="*/ 101 w 153"/>
                  <a:gd name="T81" fmla="*/ 104 h 140"/>
                  <a:gd name="T82" fmla="*/ 148 w 153"/>
                  <a:gd name="T83" fmla="*/ 116 h 140"/>
                  <a:gd name="T84" fmla="*/ 147 w 153"/>
                  <a:gd name="T85" fmla="*/ 108 h 140"/>
                  <a:gd name="T86" fmla="*/ 114 w 153"/>
                  <a:gd name="T87" fmla="*/ 99 h 140"/>
                  <a:gd name="T88" fmla="*/ 102 w 153"/>
                  <a:gd name="T89" fmla="*/ 93 h 140"/>
                  <a:gd name="T90" fmla="*/ 98 w 153"/>
                  <a:gd name="T91" fmla="*/ 89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53" h="140">
                    <a:moveTo>
                      <a:pt x="26" y="92"/>
                    </a:moveTo>
                    <a:cubicBezTo>
                      <a:pt x="21" y="90"/>
                      <a:pt x="18" y="87"/>
                      <a:pt x="18" y="78"/>
                    </a:cubicBezTo>
                    <a:cubicBezTo>
                      <a:pt x="21" y="78"/>
                      <a:pt x="21" y="81"/>
                      <a:pt x="23" y="82"/>
                    </a:cubicBezTo>
                    <a:cubicBezTo>
                      <a:pt x="31" y="80"/>
                      <a:pt x="41" y="79"/>
                      <a:pt x="45" y="74"/>
                    </a:cubicBezTo>
                    <a:cubicBezTo>
                      <a:pt x="46" y="73"/>
                      <a:pt x="53" y="73"/>
                      <a:pt x="54" y="72"/>
                    </a:cubicBezTo>
                    <a:cubicBezTo>
                      <a:pt x="56" y="72"/>
                      <a:pt x="58" y="70"/>
                      <a:pt x="60" y="69"/>
                    </a:cubicBezTo>
                    <a:cubicBezTo>
                      <a:pt x="63" y="68"/>
                      <a:pt x="66" y="67"/>
                      <a:pt x="69" y="65"/>
                    </a:cubicBezTo>
                    <a:cubicBezTo>
                      <a:pt x="72" y="62"/>
                      <a:pt x="72" y="57"/>
                      <a:pt x="72" y="53"/>
                    </a:cubicBezTo>
                    <a:cubicBezTo>
                      <a:pt x="74" y="42"/>
                      <a:pt x="79" y="32"/>
                      <a:pt x="80" y="22"/>
                    </a:cubicBezTo>
                    <a:cubicBezTo>
                      <a:pt x="81" y="16"/>
                      <a:pt x="76" y="2"/>
                      <a:pt x="87" y="1"/>
                    </a:cubicBezTo>
                    <a:cubicBezTo>
                      <a:pt x="89" y="0"/>
                      <a:pt x="90" y="2"/>
                      <a:pt x="91" y="4"/>
                    </a:cubicBezTo>
                    <a:cubicBezTo>
                      <a:pt x="93" y="6"/>
                      <a:pt x="93" y="6"/>
                      <a:pt x="95" y="7"/>
                    </a:cubicBezTo>
                    <a:cubicBezTo>
                      <a:pt x="95" y="7"/>
                      <a:pt x="95" y="7"/>
                      <a:pt x="95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6" y="8"/>
                      <a:pt x="96" y="8"/>
                      <a:pt x="96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7" y="8"/>
                      <a:pt x="97" y="8"/>
                      <a:pt x="97" y="8"/>
                    </a:cubicBezTo>
                    <a:cubicBezTo>
                      <a:pt x="99" y="10"/>
                      <a:pt x="101" y="12"/>
                      <a:pt x="101" y="15"/>
                    </a:cubicBezTo>
                    <a:cubicBezTo>
                      <a:pt x="101" y="15"/>
                      <a:pt x="101" y="15"/>
                      <a:pt x="101" y="15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1" y="18"/>
                      <a:pt x="101" y="22"/>
                      <a:pt x="101" y="24"/>
                    </a:cubicBezTo>
                    <a:cubicBezTo>
                      <a:pt x="101" y="24"/>
                      <a:pt x="101" y="24"/>
                      <a:pt x="101" y="24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1" y="26"/>
                      <a:pt x="101" y="26"/>
                      <a:pt x="101" y="26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7"/>
                      <a:pt x="100" y="27"/>
                      <a:pt x="100" y="27"/>
                    </a:cubicBezTo>
                    <a:cubicBezTo>
                      <a:pt x="100" y="29"/>
                      <a:pt x="100" y="30"/>
                      <a:pt x="99" y="32"/>
                    </a:cubicBezTo>
                    <a:cubicBezTo>
                      <a:pt x="98" y="34"/>
                      <a:pt x="97" y="34"/>
                      <a:pt x="96" y="37"/>
                    </a:cubicBezTo>
                    <a:cubicBezTo>
                      <a:pt x="96" y="39"/>
                      <a:pt x="95" y="41"/>
                      <a:pt x="94" y="44"/>
                    </a:cubicBezTo>
                    <a:cubicBezTo>
                      <a:pt x="93" y="48"/>
                      <a:pt x="91" y="52"/>
                      <a:pt x="90" y="57"/>
                    </a:cubicBezTo>
                    <a:cubicBezTo>
                      <a:pt x="95" y="60"/>
                      <a:pt x="101" y="55"/>
                      <a:pt x="106" y="55"/>
                    </a:cubicBezTo>
                    <a:cubicBezTo>
                      <a:pt x="104" y="49"/>
                      <a:pt x="104" y="50"/>
                      <a:pt x="106" y="44"/>
                    </a:cubicBezTo>
                    <a:cubicBezTo>
                      <a:pt x="106" y="43"/>
                      <a:pt x="113" y="44"/>
                      <a:pt x="114" y="44"/>
                    </a:cubicBezTo>
                    <a:cubicBezTo>
                      <a:pt x="116" y="44"/>
                      <a:pt x="117" y="44"/>
                      <a:pt x="118" y="43"/>
                    </a:cubicBezTo>
                    <a:cubicBezTo>
                      <a:pt x="119" y="43"/>
                      <a:pt x="119" y="42"/>
                      <a:pt x="120" y="41"/>
                    </a:cubicBezTo>
                    <a:cubicBezTo>
                      <a:pt x="121" y="41"/>
                      <a:pt x="124" y="41"/>
                      <a:pt x="125" y="41"/>
                    </a:cubicBezTo>
                    <a:cubicBezTo>
                      <a:pt x="129" y="41"/>
                      <a:pt x="134" y="41"/>
                      <a:pt x="138" y="41"/>
                    </a:cubicBezTo>
                    <a:cubicBezTo>
                      <a:pt x="143" y="55"/>
                      <a:pt x="125" y="55"/>
                      <a:pt x="110" y="60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8" y="61"/>
                      <a:pt x="108" y="61"/>
                      <a:pt x="108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1"/>
                      <a:pt x="107" y="61"/>
                      <a:pt x="107" y="61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107" y="62"/>
                      <a:pt x="107" y="62"/>
                      <a:pt x="107" y="62"/>
                    </a:cubicBezTo>
                    <a:cubicBezTo>
                      <a:pt x="94" y="66"/>
                      <a:pt x="83" y="70"/>
                      <a:pt x="83" y="70"/>
                    </a:cubicBezTo>
                    <a:cubicBezTo>
                      <a:pt x="78" y="98"/>
                      <a:pt x="62" y="127"/>
                      <a:pt x="31" y="135"/>
                    </a:cubicBezTo>
                    <a:cubicBezTo>
                      <a:pt x="22" y="138"/>
                      <a:pt x="11" y="140"/>
                      <a:pt x="1" y="139"/>
                    </a:cubicBezTo>
                    <a:cubicBezTo>
                      <a:pt x="0" y="139"/>
                      <a:pt x="4" y="136"/>
                      <a:pt x="4" y="137"/>
                    </a:cubicBezTo>
                    <a:cubicBezTo>
                      <a:pt x="5" y="135"/>
                      <a:pt x="5" y="134"/>
                      <a:pt x="8" y="133"/>
                    </a:cubicBezTo>
                    <a:cubicBezTo>
                      <a:pt x="14" y="132"/>
                      <a:pt x="19" y="130"/>
                      <a:pt x="25" y="127"/>
                    </a:cubicBezTo>
                    <a:cubicBezTo>
                      <a:pt x="35" y="122"/>
                      <a:pt x="43" y="115"/>
                      <a:pt x="53" y="109"/>
                    </a:cubicBezTo>
                    <a:cubicBezTo>
                      <a:pt x="53" y="108"/>
                      <a:pt x="54" y="103"/>
                      <a:pt x="54" y="101"/>
                    </a:cubicBezTo>
                    <a:cubicBezTo>
                      <a:pt x="55" y="99"/>
                      <a:pt x="56" y="97"/>
                      <a:pt x="57" y="95"/>
                    </a:cubicBezTo>
                    <a:cubicBezTo>
                      <a:pt x="60" y="91"/>
                      <a:pt x="66" y="82"/>
                      <a:pt x="65" y="78"/>
                    </a:cubicBezTo>
                    <a:cubicBezTo>
                      <a:pt x="61" y="81"/>
                      <a:pt x="57" y="84"/>
                      <a:pt x="52" y="86"/>
                    </a:cubicBezTo>
                    <a:cubicBezTo>
                      <a:pt x="48" y="87"/>
                      <a:pt x="44" y="91"/>
                      <a:pt x="40" y="91"/>
                    </a:cubicBezTo>
                    <a:cubicBezTo>
                      <a:pt x="38" y="91"/>
                      <a:pt x="29" y="93"/>
                      <a:pt x="26" y="92"/>
                    </a:cubicBezTo>
                    <a:close/>
                    <a:moveTo>
                      <a:pt x="94" y="86"/>
                    </a:moveTo>
                    <a:cubicBezTo>
                      <a:pt x="90" y="86"/>
                      <a:pt x="88" y="87"/>
                      <a:pt x="86" y="87"/>
                    </a:cubicBezTo>
                    <a:cubicBezTo>
                      <a:pt x="90" y="94"/>
                      <a:pt x="96" y="98"/>
                      <a:pt x="101" y="104"/>
                    </a:cubicBezTo>
                    <a:cubicBezTo>
                      <a:pt x="101" y="105"/>
                      <a:pt x="117" y="123"/>
                      <a:pt x="124" y="124"/>
                    </a:cubicBezTo>
                    <a:cubicBezTo>
                      <a:pt x="132" y="125"/>
                      <a:pt x="137" y="118"/>
                      <a:pt x="148" y="116"/>
                    </a:cubicBezTo>
                    <a:cubicBezTo>
                      <a:pt x="148" y="116"/>
                      <a:pt x="152" y="110"/>
                      <a:pt x="152" y="109"/>
                    </a:cubicBezTo>
                    <a:cubicBezTo>
                      <a:pt x="153" y="106"/>
                      <a:pt x="150" y="107"/>
                      <a:pt x="147" y="108"/>
                    </a:cubicBezTo>
                    <a:cubicBezTo>
                      <a:pt x="141" y="110"/>
                      <a:pt x="134" y="105"/>
                      <a:pt x="128" y="109"/>
                    </a:cubicBezTo>
                    <a:cubicBezTo>
                      <a:pt x="127" y="109"/>
                      <a:pt x="115" y="100"/>
                      <a:pt x="114" y="99"/>
                    </a:cubicBezTo>
                    <a:cubicBezTo>
                      <a:pt x="111" y="97"/>
                      <a:pt x="109" y="96"/>
                      <a:pt x="106" y="95"/>
                    </a:cubicBezTo>
                    <a:cubicBezTo>
                      <a:pt x="105" y="94"/>
                      <a:pt x="102" y="94"/>
                      <a:pt x="102" y="93"/>
                    </a:cubicBezTo>
                    <a:cubicBezTo>
                      <a:pt x="101" y="93"/>
                      <a:pt x="101" y="91"/>
                      <a:pt x="100" y="90"/>
                    </a:cubicBezTo>
                    <a:cubicBezTo>
                      <a:pt x="100" y="90"/>
                      <a:pt x="99" y="90"/>
                      <a:pt x="98" y="89"/>
                    </a:cubicBezTo>
                    <a:cubicBezTo>
                      <a:pt x="98" y="89"/>
                      <a:pt x="93" y="86"/>
                      <a:pt x="94" y="86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0" name="i$1íďe"/>
              <p:cNvSpPr/>
              <p:nvPr/>
            </p:nvSpPr>
            <p:spPr bwMode="auto">
              <a:xfrm>
                <a:off x="7970838" y="2854325"/>
                <a:ext cx="590550" cy="741363"/>
              </a:xfrm>
              <a:custGeom>
                <a:avLst/>
                <a:gdLst>
                  <a:gd name="T0" fmla="*/ 127 w 179"/>
                  <a:gd name="T1" fmla="*/ 144 h 224"/>
                  <a:gd name="T2" fmla="*/ 104 w 179"/>
                  <a:gd name="T3" fmla="*/ 173 h 224"/>
                  <a:gd name="T4" fmla="*/ 79 w 179"/>
                  <a:gd name="T5" fmla="*/ 222 h 224"/>
                  <a:gd name="T6" fmla="*/ 53 w 179"/>
                  <a:gd name="T7" fmla="*/ 216 h 224"/>
                  <a:gd name="T8" fmla="*/ 52 w 179"/>
                  <a:gd name="T9" fmla="*/ 216 h 224"/>
                  <a:gd name="T10" fmla="*/ 51 w 179"/>
                  <a:gd name="T11" fmla="*/ 216 h 224"/>
                  <a:gd name="T12" fmla="*/ 51 w 179"/>
                  <a:gd name="T13" fmla="*/ 215 h 224"/>
                  <a:gd name="T14" fmla="*/ 42 w 179"/>
                  <a:gd name="T15" fmla="*/ 207 h 224"/>
                  <a:gd name="T16" fmla="*/ 95 w 179"/>
                  <a:gd name="T17" fmla="*/ 205 h 224"/>
                  <a:gd name="T18" fmla="*/ 91 w 179"/>
                  <a:gd name="T19" fmla="*/ 166 h 224"/>
                  <a:gd name="T20" fmla="*/ 28 w 179"/>
                  <a:gd name="T21" fmla="*/ 188 h 224"/>
                  <a:gd name="T22" fmla="*/ 76 w 179"/>
                  <a:gd name="T23" fmla="*/ 153 h 224"/>
                  <a:gd name="T24" fmla="*/ 117 w 179"/>
                  <a:gd name="T25" fmla="*/ 143 h 224"/>
                  <a:gd name="T26" fmla="*/ 121 w 179"/>
                  <a:gd name="T27" fmla="*/ 62 h 224"/>
                  <a:gd name="T28" fmla="*/ 78 w 179"/>
                  <a:gd name="T29" fmla="*/ 55 h 224"/>
                  <a:gd name="T30" fmla="*/ 75 w 179"/>
                  <a:gd name="T31" fmla="*/ 54 h 224"/>
                  <a:gd name="T32" fmla="*/ 75 w 179"/>
                  <a:gd name="T33" fmla="*/ 54 h 224"/>
                  <a:gd name="T34" fmla="*/ 75 w 179"/>
                  <a:gd name="T35" fmla="*/ 55 h 224"/>
                  <a:gd name="T36" fmla="*/ 75 w 179"/>
                  <a:gd name="T37" fmla="*/ 55 h 224"/>
                  <a:gd name="T38" fmla="*/ 75 w 179"/>
                  <a:gd name="T39" fmla="*/ 55 h 224"/>
                  <a:gd name="T40" fmla="*/ 75 w 179"/>
                  <a:gd name="T41" fmla="*/ 56 h 224"/>
                  <a:gd name="T42" fmla="*/ 75 w 179"/>
                  <a:gd name="T43" fmla="*/ 56 h 224"/>
                  <a:gd name="T44" fmla="*/ 75 w 179"/>
                  <a:gd name="T45" fmla="*/ 56 h 224"/>
                  <a:gd name="T46" fmla="*/ 75 w 179"/>
                  <a:gd name="T47" fmla="*/ 57 h 224"/>
                  <a:gd name="T48" fmla="*/ 75 w 179"/>
                  <a:gd name="T49" fmla="*/ 57 h 224"/>
                  <a:gd name="T50" fmla="*/ 75 w 179"/>
                  <a:gd name="T51" fmla="*/ 58 h 224"/>
                  <a:gd name="T52" fmla="*/ 75 w 179"/>
                  <a:gd name="T53" fmla="*/ 58 h 224"/>
                  <a:gd name="T54" fmla="*/ 75 w 179"/>
                  <a:gd name="T55" fmla="*/ 58 h 224"/>
                  <a:gd name="T56" fmla="*/ 75 w 179"/>
                  <a:gd name="T57" fmla="*/ 59 h 224"/>
                  <a:gd name="T58" fmla="*/ 75 w 179"/>
                  <a:gd name="T59" fmla="*/ 59 h 224"/>
                  <a:gd name="T60" fmla="*/ 75 w 179"/>
                  <a:gd name="T61" fmla="*/ 59 h 224"/>
                  <a:gd name="T62" fmla="*/ 98 w 179"/>
                  <a:gd name="T63" fmla="*/ 57 h 224"/>
                  <a:gd name="T64" fmla="*/ 75 w 179"/>
                  <a:gd name="T65" fmla="*/ 48 h 224"/>
                  <a:gd name="T66" fmla="*/ 128 w 179"/>
                  <a:gd name="T67" fmla="*/ 72 h 224"/>
                  <a:gd name="T68" fmla="*/ 119 w 179"/>
                  <a:gd name="T69" fmla="*/ 34 h 224"/>
                  <a:gd name="T70" fmla="*/ 84 w 179"/>
                  <a:gd name="T71" fmla="*/ 113 h 224"/>
                  <a:gd name="T72" fmla="*/ 122 w 179"/>
                  <a:gd name="T73" fmla="*/ 124 h 224"/>
                  <a:gd name="T74" fmla="*/ 96 w 179"/>
                  <a:gd name="T75" fmla="*/ 113 h 224"/>
                  <a:gd name="T76" fmla="*/ 62 w 179"/>
                  <a:gd name="T77" fmla="*/ 134 h 224"/>
                  <a:gd name="T78" fmla="*/ 4 w 179"/>
                  <a:gd name="T79" fmla="*/ 146 h 224"/>
                  <a:gd name="T80" fmla="*/ 65 w 179"/>
                  <a:gd name="T81" fmla="*/ 112 h 224"/>
                  <a:gd name="T82" fmla="*/ 100 w 179"/>
                  <a:gd name="T83" fmla="*/ 82 h 224"/>
                  <a:gd name="T84" fmla="*/ 82 w 179"/>
                  <a:gd name="T85" fmla="*/ 75 h 224"/>
                  <a:gd name="T86" fmla="*/ 62 w 179"/>
                  <a:gd name="T87" fmla="*/ 79 h 224"/>
                  <a:gd name="T88" fmla="*/ 30 w 179"/>
                  <a:gd name="T89" fmla="*/ 71 h 224"/>
                  <a:gd name="T90" fmla="*/ 54 w 179"/>
                  <a:gd name="T91" fmla="*/ 79 h 224"/>
                  <a:gd name="T92" fmla="*/ 55 w 179"/>
                  <a:gd name="T93" fmla="*/ 47 h 224"/>
                  <a:gd name="T94" fmla="*/ 44 w 179"/>
                  <a:gd name="T95" fmla="*/ 18 h 224"/>
                  <a:gd name="T96" fmla="*/ 65 w 179"/>
                  <a:gd name="T97" fmla="*/ 24 h 224"/>
                  <a:gd name="T98" fmla="*/ 98 w 179"/>
                  <a:gd name="T99" fmla="*/ 27 h 224"/>
                  <a:gd name="T100" fmla="*/ 111 w 179"/>
                  <a:gd name="T101" fmla="*/ 9 h 224"/>
                  <a:gd name="T102" fmla="*/ 124 w 179"/>
                  <a:gd name="T103" fmla="*/ 23 h 224"/>
                  <a:gd name="T104" fmla="*/ 177 w 179"/>
                  <a:gd name="T105" fmla="*/ 16 h 224"/>
                  <a:gd name="T106" fmla="*/ 162 w 179"/>
                  <a:gd name="T107" fmla="*/ 50 h 224"/>
                  <a:gd name="T108" fmla="*/ 149 w 179"/>
                  <a:gd name="T109" fmla="*/ 70 h 224"/>
                  <a:gd name="T110" fmla="*/ 143 w 179"/>
                  <a:gd name="T111" fmla="*/ 77 h 224"/>
                  <a:gd name="T112" fmla="*/ 143 w 179"/>
                  <a:gd name="T113" fmla="*/ 78 h 224"/>
                  <a:gd name="T114" fmla="*/ 142 w 179"/>
                  <a:gd name="T115" fmla="*/ 78 h 224"/>
                  <a:gd name="T116" fmla="*/ 142 w 179"/>
                  <a:gd name="T117" fmla="*/ 78 h 224"/>
                  <a:gd name="T118" fmla="*/ 142 w 179"/>
                  <a:gd name="T119" fmla="*/ 78 h 224"/>
                  <a:gd name="T120" fmla="*/ 112 w 179"/>
                  <a:gd name="T121" fmla="*/ 88 h 2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79" h="224">
                    <a:moveTo>
                      <a:pt x="121" y="70"/>
                    </a:moveTo>
                    <a:cubicBezTo>
                      <a:pt x="121" y="67"/>
                      <a:pt x="121" y="65"/>
                      <a:pt x="121" y="62"/>
                    </a:cubicBezTo>
                    <a:cubicBezTo>
                      <a:pt x="121" y="70"/>
                      <a:pt x="121" y="70"/>
                      <a:pt x="121" y="70"/>
                    </a:cubicBezTo>
                    <a:close/>
                    <a:moveTo>
                      <a:pt x="127" y="144"/>
                    </a:moveTo>
                    <a:cubicBezTo>
                      <a:pt x="130" y="146"/>
                      <a:pt x="132" y="148"/>
                      <a:pt x="132" y="151"/>
                    </a:cubicBezTo>
                    <a:cubicBezTo>
                      <a:pt x="132" y="158"/>
                      <a:pt x="126" y="160"/>
                      <a:pt x="120" y="160"/>
                    </a:cubicBezTo>
                    <a:cubicBezTo>
                      <a:pt x="116" y="161"/>
                      <a:pt x="104" y="158"/>
                      <a:pt x="101" y="162"/>
                    </a:cubicBezTo>
                    <a:cubicBezTo>
                      <a:pt x="99" y="165"/>
                      <a:pt x="103" y="170"/>
                      <a:pt x="104" y="173"/>
                    </a:cubicBezTo>
                    <a:cubicBezTo>
                      <a:pt x="104" y="177"/>
                      <a:pt x="105" y="181"/>
                      <a:pt x="105" y="186"/>
                    </a:cubicBezTo>
                    <a:cubicBezTo>
                      <a:pt x="105" y="193"/>
                      <a:pt x="105" y="202"/>
                      <a:pt x="105" y="210"/>
                    </a:cubicBezTo>
                    <a:cubicBezTo>
                      <a:pt x="105" y="216"/>
                      <a:pt x="100" y="222"/>
                      <a:pt x="93" y="223"/>
                    </a:cubicBezTo>
                    <a:cubicBezTo>
                      <a:pt x="88" y="224"/>
                      <a:pt x="83" y="222"/>
                      <a:pt x="79" y="222"/>
                    </a:cubicBezTo>
                    <a:cubicBezTo>
                      <a:pt x="73" y="221"/>
                      <a:pt x="68" y="223"/>
                      <a:pt x="63" y="220"/>
                    </a:cubicBezTo>
                    <a:cubicBezTo>
                      <a:pt x="60" y="218"/>
                      <a:pt x="57" y="218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3" y="216"/>
                      <a:pt x="53" y="216"/>
                      <a:pt x="53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2" y="216"/>
                      <a:pt x="52" y="216"/>
                      <a:pt x="52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6"/>
                      <a:pt x="51" y="216"/>
                      <a:pt x="51" y="216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51" y="215"/>
                      <a:pt x="51" y="215"/>
                      <a:pt x="51" y="215"/>
                    </a:cubicBezTo>
                    <a:cubicBezTo>
                      <a:pt x="47" y="214"/>
                      <a:pt x="42" y="212"/>
                      <a:pt x="42" y="208"/>
                    </a:cubicBezTo>
                    <a:cubicBezTo>
                      <a:pt x="42" y="208"/>
                      <a:pt x="42" y="208"/>
                      <a:pt x="42" y="208"/>
                    </a:cubicBezTo>
                    <a:cubicBezTo>
                      <a:pt x="42" y="207"/>
                      <a:pt x="42" y="207"/>
                      <a:pt x="42" y="207"/>
                    </a:cubicBezTo>
                    <a:cubicBezTo>
                      <a:pt x="46" y="210"/>
                      <a:pt x="51" y="209"/>
                      <a:pt x="56" y="210"/>
                    </a:cubicBezTo>
                    <a:cubicBezTo>
                      <a:pt x="61" y="210"/>
                      <a:pt x="66" y="210"/>
                      <a:pt x="71" y="211"/>
                    </a:cubicBezTo>
                    <a:cubicBezTo>
                      <a:pt x="75" y="211"/>
                      <a:pt x="79" y="212"/>
                      <a:pt x="83" y="212"/>
                    </a:cubicBezTo>
                    <a:cubicBezTo>
                      <a:pt x="88" y="212"/>
                      <a:pt x="92" y="208"/>
                      <a:pt x="95" y="205"/>
                    </a:cubicBezTo>
                    <a:cubicBezTo>
                      <a:pt x="96" y="202"/>
                      <a:pt x="96" y="198"/>
                      <a:pt x="97" y="194"/>
                    </a:cubicBezTo>
                    <a:cubicBezTo>
                      <a:pt x="98" y="191"/>
                      <a:pt x="96" y="189"/>
                      <a:pt x="96" y="186"/>
                    </a:cubicBezTo>
                    <a:cubicBezTo>
                      <a:pt x="95" y="182"/>
                      <a:pt x="94" y="178"/>
                      <a:pt x="93" y="174"/>
                    </a:cubicBezTo>
                    <a:cubicBezTo>
                      <a:pt x="93" y="172"/>
                      <a:pt x="92" y="168"/>
                      <a:pt x="91" y="166"/>
                    </a:cubicBezTo>
                    <a:cubicBezTo>
                      <a:pt x="90" y="164"/>
                      <a:pt x="90" y="165"/>
                      <a:pt x="88" y="165"/>
                    </a:cubicBezTo>
                    <a:cubicBezTo>
                      <a:pt x="88" y="165"/>
                      <a:pt x="82" y="166"/>
                      <a:pt x="82" y="166"/>
                    </a:cubicBezTo>
                    <a:cubicBezTo>
                      <a:pt x="71" y="175"/>
                      <a:pt x="56" y="181"/>
                      <a:pt x="43" y="188"/>
                    </a:cubicBezTo>
                    <a:cubicBezTo>
                      <a:pt x="38" y="188"/>
                      <a:pt x="33" y="188"/>
                      <a:pt x="28" y="188"/>
                    </a:cubicBezTo>
                    <a:cubicBezTo>
                      <a:pt x="27" y="188"/>
                      <a:pt x="23" y="184"/>
                      <a:pt x="23" y="183"/>
                    </a:cubicBezTo>
                    <a:cubicBezTo>
                      <a:pt x="18" y="177"/>
                      <a:pt x="24" y="175"/>
                      <a:pt x="30" y="173"/>
                    </a:cubicBezTo>
                    <a:cubicBezTo>
                      <a:pt x="35" y="172"/>
                      <a:pt x="40" y="169"/>
                      <a:pt x="45" y="167"/>
                    </a:cubicBezTo>
                    <a:cubicBezTo>
                      <a:pt x="55" y="162"/>
                      <a:pt x="65" y="156"/>
                      <a:pt x="76" y="153"/>
                    </a:cubicBezTo>
                    <a:cubicBezTo>
                      <a:pt x="82" y="151"/>
                      <a:pt x="90" y="149"/>
                      <a:pt x="97" y="149"/>
                    </a:cubicBezTo>
                    <a:cubicBezTo>
                      <a:pt x="97" y="149"/>
                      <a:pt x="99" y="146"/>
                      <a:pt x="100" y="146"/>
                    </a:cubicBezTo>
                    <a:cubicBezTo>
                      <a:pt x="102" y="145"/>
                      <a:pt x="103" y="145"/>
                      <a:pt x="105" y="145"/>
                    </a:cubicBezTo>
                    <a:cubicBezTo>
                      <a:pt x="109" y="144"/>
                      <a:pt x="113" y="143"/>
                      <a:pt x="117" y="143"/>
                    </a:cubicBezTo>
                    <a:cubicBezTo>
                      <a:pt x="120" y="143"/>
                      <a:pt x="124" y="143"/>
                      <a:pt x="127" y="144"/>
                    </a:cubicBezTo>
                    <a:close/>
                    <a:moveTo>
                      <a:pt x="118" y="71"/>
                    </a:moveTo>
                    <a:cubicBezTo>
                      <a:pt x="118" y="70"/>
                      <a:pt x="119" y="70"/>
                      <a:pt x="121" y="70"/>
                    </a:cubicBezTo>
                    <a:cubicBezTo>
                      <a:pt x="121" y="67"/>
                      <a:pt x="121" y="65"/>
                      <a:pt x="121" y="62"/>
                    </a:cubicBezTo>
                    <a:cubicBezTo>
                      <a:pt x="118" y="63"/>
                      <a:pt x="118" y="61"/>
                      <a:pt x="117" y="60"/>
                    </a:cubicBezTo>
                    <a:cubicBezTo>
                      <a:pt x="117" y="64"/>
                      <a:pt x="114" y="69"/>
                      <a:pt x="118" y="71"/>
                    </a:cubicBezTo>
                    <a:close/>
                    <a:moveTo>
                      <a:pt x="75" y="60"/>
                    </a:moveTo>
                    <a:cubicBezTo>
                      <a:pt x="77" y="59"/>
                      <a:pt x="77" y="57"/>
                      <a:pt x="78" y="55"/>
                    </a:cubicBezTo>
                    <a:cubicBezTo>
                      <a:pt x="77" y="55"/>
                      <a:pt x="78" y="53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4"/>
                      <a:pt x="75" y="54"/>
                      <a:pt x="75" y="54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5"/>
                      <a:pt x="75" y="55"/>
                      <a:pt x="75" y="55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6"/>
                      <a:pt x="75" y="56"/>
                      <a:pt x="75" y="56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7"/>
                      <a:pt x="75" y="57"/>
                      <a:pt x="75" y="57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8"/>
                      <a:pt x="75" y="58"/>
                      <a:pt x="75" y="58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59"/>
                      <a:pt x="75" y="59"/>
                      <a:pt x="75" y="59"/>
                    </a:cubicBezTo>
                    <a:cubicBezTo>
                      <a:pt x="75" y="60"/>
                      <a:pt x="75" y="60"/>
                      <a:pt x="75" y="60"/>
                    </a:cubicBezTo>
                    <a:close/>
                    <a:moveTo>
                      <a:pt x="89" y="57"/>
                    </a:moveTo>
                    <a:cubicBezTo>
                      <a:pt x="92" y="57"/>
                      <a:pt x="95" y="57"/>
                      <a:pt x="98" y="57"/>
                    </a:cubicBezTo>
                    <a:cubicBezTo>
                      <a:pt x="96" y="53"/>
                      <a:pt x="103" y="50"/>
                      <a:pt x="98" y="48"/>
                    </a:cubicBezTo>
                    <a:cubicBezTo>
                      <a:pt x="94" y="51"/>
                      <a:pt x="92" y="54"/>
                      <a:pt x="89" y="57"/>
                    </a:cubicBezTo>
                    <a:close/>
                    <a:moveTo>
                      <a:pt x="75" y="41"/>
                    </a:moveTo>
                    <a:cubicBezTo>
                      <a:pt x="75" y="43"/>
                      <a:pt x="75" y="46"/>
                      <a:pt x="75" y="48"/>
                    </a:cubicBezTo>
                    <a:cubicBezTo>
                      <a:pt x="80" y="48"/>
                      <a:pt x="82" y="45"/>
                      <a:pt x="84" y="41"/>
                    </a:cubicBezTo>
                    <a:cubicBezTo>
                      <a:pt x="80" y="40"/>
                      <a:pt x="80" y="40"/>
                      <a:pt x="75" y="41"/>
                    </a:cubicBezTo>
                    <a:close/>
                    <a:moveTo>
                      <a:pt x="119" y="48"/>
                    </a:moveTo>
                    <a:cubicBezTo>
                      <a:pt x="130" y="44"/>
                      <a:pt x="135" y="64"/>
                      <a:pt x="128" y="72"/>
                    </a:cubicBezTo>
                    <a:cubicBezTo>
                      <a:pt x="138" y="69"/>
                      <a:pt x="145" y="61"/>
                      <a:pt x="148" y="51"/>
                    </a:cubicBezTo>
                    <a:cubicBezTo>
                      <a:pt x="149" y="51"/>
                      <a:pt x="150" y="51"/>
                      <a:pt x="151" y="51"/>
                    </a:cubicBezTo>
                    <a:cubicBezTo>
                      <a:pt x="153" y="41"/>
                      <a:pt x="161" y="36"/>
                      <a:pt x="160" y="23"/>
                    </a:cubicBezTo>
                    <a:cubicBezTo>
                      <a:pt x="144" y="18"/>
                      <a:pt x="131" y="29"/>
                      <a:pt x="119" y="34"/>
                    </a:cubicBezTo>
                    <a:cubicBezTo>
                      <a:pt x="119" y="38"/>
                      <a:pt x="123" y="45"/>
                      <a:pt x="119" y="48"/>
                    </a:cubicBezTo>
                    <a:close/>
                    <a:moveTo>
                      <a:pt x="22" y="141"/>
                    </a:moveTo>
                    <a:cubicBezTo>
                      <a:pt x="22" y="142"/>
                      <a:pt x="63" y="122"/>
                      <a:pt x="66" y="120"/>
                    </a:cubicBezTo>
                    <a:cubicBezTo>
                      <a:pt x="72" y="117"/>
                      <a:pt x="78" y="115"/>
                      <a:pt x="84" y="113"/>
                    </a:cubicBezTo>
                    <a:cubicBezTo>
                      <a:pt x="88" y="111"/>
                      <a:pt x="92" y="108"/>
                      <a:pt x="96" y="106"/>
                    </a:cubicBezTo>
                    <a:cubicBezTo>
                      <a:pt x="103" y="103"/>
                      <a:pt x="125" y="95"/>
                      <a:pt x="129" y="95"/>
                    </a:cubicBezTo>
                    <a:cubicBezTo>
                      <a:pt x="136" y="95"/>
                      <a:pt x="140" y="99"/>
                      <a:pt x="140" y="107"/>
                    </a:cubicBezTo>
                    <a:cubicBezTo>
                      <a:pt x="139" y="115"/>
                      <a:pt x="130" y="121"/>
                      <a:pt x="122" y="124"/>
                    </a:cubicBezTo>
                    <a:cubicBezTo>
                      <a:pt x="113" y="130"/>
                      <a:pt x="103" y="135"/>
                      <a:pt x="93" y="141"/>
                    </a:cubicBezTo>
                    <a:cubicBezTo>
                      <a:pt x="92" y="135"/>
                      <a:pt x="100" y="131"/>
                      <a:pt x="104" y="128"/>
                    </a:cubicBezTo>
                    <a:cubicBezTo>
                      <a:pt x="110" y="121"/>
                      <a:pt x="116" y="113"/>
                      <a:pt x="122" y="106"/>
                    </a:cubicBezTo>
                    <a:cubicBezTo>
                      <a:pt x="113" y="103"/>
                      <a:pt x="103" y="109"/>
                      <a:pt x="96" y="113"/>
                    </a:cubicBezTo>
                    <a:cubicBezTo>
                      <a:pt x="92" y="115"/>
                      <a:pt x="89" y="117"/>
                      <a:pt x="85" y="119"/>
                    </a:cubicBezTo>
                    <a:cubicBezTo>
                      <a:pt x="82" y="120"/>
                      <a:pt x="79" y="121"/>
                      <a:pt x="76" y="122"/>
                    </a:cubicBezTo>
                    <a:cubicBezTo>
                      <a:pt x="73" y="124"/>
                      <a:pt x="72" y="127"/>
                      <a:pt x="69" y="129"/>
                    </a:cubicBezTo>
                    <a:cubicBezTo>
                      <a:pt x="67" y="131"/>
                      <a:pt x="64" y="131"/>
                      <a:pt x="62" y="134"/>
                    </a:cubicBezTo>
                    <a:cubicBezTo>
                      <a:pt x="58" y="138"/>
                      <a:pt x="53" y="140"/>
                      <a:pt x="48" y="143"/>
                    </a:cubicBezTo>
                    <a:cubicBezTo>
                      <a:pt x="42" y="147"/>
                      <a:pt x="37" y="150"/>
                      <a:pt x="31" y="153"/>
                    </a:cubicBezTo>
                    <a:cubicBezTo>
                      <a:pt x="25" y="156"/>
                      <a:pt x="19" y="160"/>
                      <a:pt x="13" y="161"/>
                    </a:cubicBezTo>
                    <a:cubicBezTo>
                      <a:pt x="4" y="161"/>
                      <a:pt x="0" y="153"/>
                      <a:pt x="4" y="146"/>
                    </a:cubicBezTo>
                    <a:cubicBezTo>
                      <a:pt x="7" y="141"/>
                      <a:pt x="12" y="142"/>
                      <a:pt x="17" y="139"/>
                    </a:cubicBezTo>
                    <a:cubicBezTo>
                      <a:pt x="21" y="138"/>
                      <a:pt x="24" y="135"/>
                      <a:pt x="27" y="133"/>
                    </a:cubicBezTo>
                    <a:cubicBezTo>
                      <a:pt x="35" y="128"/>
                      <a:pt x="43" y="125"/>
                      <a:pt x="51" y="121"/>
                    </a:cubicBezTo>
                    <a:cubicBezTo>
                      <a:pt x="56" y="118"/>
                      <a:pt x="60" y="115"/>
                      <a:pt x="65" y="112"/>
                    </a:cubicBezTo>
                    <a:cubicBezTo>
                      <a:pt x="68" y="111"/>
                      <a:pt x="70" y="110"/>
                      <a:pt x="72" y="108"/>
                    </a:cubicBezTo>
                    <a:cubicBezTo>
                      <a:pt x="75" y="107"/>
                      <a:pt x="79" y="106"/>
                      <a:pt x="80" y="105"/>
                    </a:cubicBezTo>
                    <a:cubicBezTo>
                      <a:pt x="89" y="97"/>
                      <a:pt x="102" y="94"/>
                      <a:pt x="107" y="83"/>
                    </a:cubicBezTo>
                    <a:cubicBezTo>
                      <a:pt x="108" y="81"/>
                      <a:pt x="100" y="82"/>
                      <a:pt x="100" y="82"/>
                    </a:cubicBezTo>
                    <a:cubicBezTo>
                      <a:pt x="98" y="81"/>
                      <a:pt x="98" y="78"/>
                      <a:pt x="97" y="76"/>
                    </a:cubicBezTo>
                    <a:cubicBezTo>
                      <a:pt x="97" y="77"/>
                      <a:pt x="90" y="80"/>
                      <a:pt x="89" y="81"/>
                    </a:cubicBezTo>
                    <a:cubicBezTo>
                      <a:pt x="87" y="82"/>
                      <a:pt x="77" y="86"/>
                      <a:pt x="76" y="82"/>
                    </a:cubicBezTo>
                    <a:cubicBezTo>
                      <a:pt x="75" y="80"/>
                      <a:pt x="81" y="77"/>
                      <a:pt x="82" y="75"/>
                    </a:cubicBezTo>
                    <a:cubicBezTo>
                      <a:pt x="85" y="72"/>
                      <a:pt x="88" y="69"/>
                      <a:pt x="90" y="66"/>
                    </a:cubicBezTo>
                    <a:cubicBezTo>
                      <a:pt x="90" y="66"/>
                      <a:pt x="83" y="62"/>
                      <a:pt x="82" y="62"/>
                    </a:cubicBezTo>
                    <a:cubicBezTo>
                      <a:pt x="78" y="63"/>
                      <a:pt x="77" y="67"/>
                      <a:pt x="76" y="70"/>
                    </a:cubicBezTo>
                    <a:cubicBezTo>
                      <a:pt x="73" y="75"/>
                      <a:pt x="70" y="83"/>
                      <a:pt x="62" y="79"/>
                    </a:cubicBezTo>
                    <a:cubicBezTo>
                      <a:pt x="58" y="84"/>
                      <a:pt x="53" y="90"/>
                      <a:pt x="50" y="96"/>
                    </a:cubicBezTo>
                    <a:cubicBezTo>
                      <a:pt x="49" y="99"/>
                      <a:pt x="48" y="103"/>
                      <a:pt x="46" y="105"/>
                    </a:cubicBezTo>
                    <a:cubicBezTo>
                      <a:pt x="44" y="107"/>
                      <a:pt x="40" y="106"/>
                      <a:pt x="40" y="110"/>
                    </a:cubicBezTo>
                    <a:cubicBezTo>
                      <a:pt x="25" y="105"/>
                      <a:pt x="30" y="82"/>
                      <a:pt x="30" y="71"/>
                    </a:cubicBezTo>
                    <a:cubicBezTo>
                      <a:pt x="30" y="66"/>
                      <a:pt x="30" y="62"/>
                      <a:pt x="30" y="57"/>
                    </a:cubicBezTo>
                    <a:cubicBezTo>
                      <a:pt x="37" y="58"/>
                      <a:pt x="41" y="59"/>
                      <a:pt x="43" y="66"/>
                    </a:cubicBezTo>
                    <a:cubicBezTo>
                      <a:pt x="45" y="72"/>
                      <a:pt x="45" y="79"/>
                      <a:pt x="45" y="85"/>
                    </a:cubicBezTo>
                    <a:cubicBezTo>
                      <a:pt x="48" y="84"/>
                      <a:pt x="51" y="82"/>
                      <a:pt x="54" y="79"/>
                    </a:cubicBezTo>
                    <a:cubicBezTo>
                      <a:pt x="56" y="77"/>
                      <a:pt x="59" y="74"/>
                      <a:pt x="59" y="72"/>
                    </a:cubicBezTo>
                    <a:cubicBezTo>
                      <a:pt x="59" y="68"/>
                      <a:pt x="59" y="65"/>
                      <a:pt x="58" y="61"/>
                    </a:cubicBezTo>
                    <a:cubicBezTo>
                      <a:pt x="58" y="58"/>
                      <a:pt x="57" y="59"/>
                      <a:pt x="56" y="56"/>
                    </a:cubicBezTo>
                    <a:cubicBezTo>
                      <a:pt x="55" y="54"/>
                      <a:pt x="56" y="49"/>
                      <a:pt x="55" y="47"/>
                    </a:cubicBezTo>
                    <a:cubicBezTo>
                      <a:pt x="55" y="44"/>
                      <a:pt x="54" y="41"/>
                      <a:pt x="52" y="38"/>
                    </a:cubicBezTo>
                    <a:cubicBezTo>
                      <a:pt x="51" y="35"/>
                      <a:pt x="50" y="33"/>
                      <a:pt x="49" y="30"/>
                    </a:cubicBezTo>
                    <a:cubicBezTo>
                      <a:pt x="48" y="28"/>
                      <a:pt x="48" y="22"/>
                      <a:pt x="46" y="20"/>
                    </a:cubicBezTo>
                    <a:cubicBezTo>
                      <a:pt x="46" y="19"/>
                      <a:pt x="45" y="19"/>
                      <a:pt x="44" y="18"/>
                    </a:cubicBezTo>
                    <a:cubicBezTo>
                      <a:pt x="43" y="15"/>
                      <a:pt x="45" y="14"/>
                      <a:pt x="45" y="12"/>
                    </a:cubicBezTo>
                    <a:cubicBezTo>
                      <a:pt x="47" y="11"/>
                      <a:pt x="46" y="13"/>
                      <a:pt x="46" y="14"/>
                    </a:cubicBezTo>
                    <a:cubicBezTo>
                      <a:pt x="46" y="13"/>
                      <a:pt x="56" y="17"/>
                      <a:pt x="57" y="17"/>
                    </a:cubicBezTo>
                    <a:cubicBezTo>
                      <a:pt x="60" y="19"/>
                      <a:pt x="62" y="21"/>
                      <a:pt x="65" y="24"/>
                    </a:cubicBezTo>
                    <a:cubicBezTo>
                      <a:pt x="68" y="27"/>
                      <a:pt x="72" y="31"/>
                      <a:pt x="77" y="31"/>
                    </a:cubicBezTo>
                    <a:cubicBezTo>
                      <a:pt x="79" y="32"/>
                      <a:pt x="82" y="31"/>
                      <a:pt x="84" y="31"/>
                    </a:cubicBezTo>
                    <a:cubicBezTo>
                      <a:pt x="88" y="31"/>
                      <a:pt x="91" y="31"/>
                      <a:pt x="94" y="30"/>
                    </a:cubicBezTo>
                    <a:cubicBezTo>
                      <a:pt x="96" y="29"/>
                      <a:pt x="98" y="28"/>
                      <a:pt x="98" y="27"/>
                    </a:cubicBezTo>
                    <a:cubicBezTo>
                      <a:pt x="99" y="26"/>
                      <a:pt x="99" y="24"/>
                      <a:pt x="100" y="23"/>
                    </a:cubicBezTo>
                    <a:cubicBezTo>
                      <a:pt x="101" y="21"/>
                      <a:pt x="102" y="21"/>
                      <a:pt x="103" y="20"/>
                    </a:cubicBezTo>
                    <a:cubicBezTo>
                      <a:pt x="104" y="18"/>
                      <a:pt x="105" y="17"/>
                      <a:pt x="105" y="15"/>
                    </a:cubicBezTo>
                    <a:cubicBezTo>
                      <a:pt x="107" y="13"/>
                      <a:pt x="109" y="12"/>
                      <a:pt x="111" y="9"/>
                    </a:cubicBezTo>
                    <a:cubicBezTo>
                      <a:pt x="112" y="7"/>
                      <a:pt x="113" y="5"/>
                      <a:pt x="114" y="4"/>
                    </a:cubicBezTo>
                    <a:cubicBezTo>
                      <a:pt x="116" y="2"/>
                      <a:pt x="129" y="0"/>
                      <a:pt x="130" y="3"/>
                    </a:cubicBezTo>
                    <a:cubicBezTo>
                      <a:pt x="132" y="13"/>
                      <a:pt x="127" y="17"/>
                      <a:pt x="122" y="22"/>
                    </a:cubicBezTo>
                    <a:cubicBezTo>
                      <a:pt x="121" y="22"/>
                      <a:pt x="124" y="23"/>
                      <a:pt x="124" y="23"/>
                    </a:cubicBezTo>
                    <a:cubicBezTo>
                      <a:pt x="125" y="22"/>
                      <a:pt x="125" y="21"/>
                      <a:pt x="126" y="21"/>
                    </a:cubicBezTo>
                    <a:cubicBezTo>
                      <a:pt x="127" y="20"/>
                      <a:pt x="127" y="19"/>
                      <a:pt x="128" y="18"/>
                    </a:cubicBezTo>
                    <a:cubicBezTo>
                      <a:pt x="135" y="14"/>
                      <a:pt x="143" y="11"/>
                      <a:pt x="152" y="10"/>
                    </a:cubicBezTo>
                    <a:cubicBezTo>
                      <a:pt x="160" y="9"/>
                      <a:pt x="171" y="9"/>
                      <a:pt x="177" y="16"/>
                    </a:cubicBezTo>
                    <a:cubicBezTo>
                      <a:pt x="179" y="19"/>
                      <a:pt x="176" y="29"/>
                      <a:pt x="174" y="32"/>
                    </a:cubicBezTo>
                    <a:cubicBezTo>
                      <a:pt x="173" y="35"/>
                      <a:pt x="172" y="37"/>
                      <a:pt x="170" y="38"/>
                    </a:cubicBezTo>
                    <a:cubicBezTo>
                      <a:pt x="168" y="40"/>
                      <a:pt x="168" y="42"/>
                      <a:pt x="167" y="45"/>
                    </a:cubicBezTo>
                    <a:cubicBezTo>
                      <a:pt x="166" y="47"/>
                      <a:pt x="164" y="48"/>
                      <a:pt x="162" y="50"/>
                    </a:cubicBezTo>
                    <a:cubicBezTo>
                      <a:pt x="161" y="52"/>
                      <a:pt x="160" y="54"/>
                      <a:pt x="159" y="56"/>
                    </a:cubicBezTo>
                    <a:cubicBezTo>
                      <a:pt x="158" y="58"/>
                      <a:pt x="157" y="60"/>
                      <a:pt x="155" y="62"/>
                    </a:cubicBezTo>
                    <a:cubicBezTo>
                      <a:pt x="154" y="63"/>
                      <a:pt x="152" y="64"/>
                      <a:pt x="151" y="65"/>
                    </a:cubicBezTo>
                    <a:cubicBezTo>
                      <a:pt x="150" y="66"/>
                      <a:pt x="150" y="68"/>
                      <a:pt x="149" y="70"/>
                    </a:cubicBezTo>
                    <a:cubicBezTo>
                      <a:pt x="149" y="70"/>
                      <a:pt x="147" y="70"/>
                      <a:pt x="147" y="71"/>
                    </a:cubicBezTo>
                    <a:cubicBezTo>
                      <a:pt x="145" y="73"/>
                      <a:pt x="146" y="75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7"/>
                      <a:pt x="143" y="77"/>
                      <a:pt x="143" y="77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3" y="78"/>
                      <a:pt x="143" y="78"/>
                      <a:pt x="143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2" y="78"/>
                      <a:pt x="142" y="78"/>
                      <a:pt x="142" y="78"/>
                    </a:cubicBezTo>
                    <a:cubicBezTo>
                      <a:pt x="140" y="80"/>
                      <a:pt x="139" y="81"/>
                      <a:pt x="139" y="83"/>
                    </a:cubicBezTo>
                    <a:cubicBezTo>
                      <a:pt x="139" y="83"/>
                      <a:pt x="139" y="83"/>
                      <a:pt x="139" y="83"/>
                    </a:cubicBezTo>
                    <a:cubicBezTo>
                      <a:pt x="139" y="84"/>
                      <a:pt x="139" y="84"/>
                      <a:pt x="139" y="84"/>
                    </a:cubicBezTo>
                    <a:cubicBezTo>
                      <a:pt x="130" y="88"/>
                      <a:pt x="123" y="91"/>
                      <a:pt x="112" y="88"/>
                    </a:cubicBezTo>
                    <a:cubicBezTo>
                      <a:pt x="100" y="99"/>
                      <a:pt x="38" y="133"/>
                      <a:pt x="22" y="14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  <p:grpSp>
          <p:nvGrpSpPr>
            <p:cNvPr id="70" name="îŝḷïḓé"/>
            <p:cNvGrpSpPr/>
            <p:nvPr/>
          </p:nvGrpSpPr>
          <p:grpSpPr>
            <a:xfrm>
              <a:off x="5702301" y="3714750"/>
              <a:ext cx="2794000" cy="298451"/>
              <a:chOff x="5702301" y="3714750"/>
              <a:chExt cx="2794000" cy="298451"/>
            </a:xfrm>
          </p:grpSpPr>
          <p:sp>
            <p:nvSpPr>
              <p:cNvPr id="71" name="í$ļïḋe"/>
              <p:cNvSpPr/>
              <p:nvPr/>
            </p:nvSpPr>
            <p:spPr bwMode="auto">
              <a:xfrm>
                <a:off x="5702301" y="3735388"/>
                <a:ext cx="244475" cy="201613"/>
              </a:xfrm>
              <a:custGeom>
                <a:avLst/>
                <a:gdLst>
                  <a:gd name="T0" fmla="*/ 0 w 74"/>
                  <a:gd name="T1" fmla="*/ 0 h 61"/>
                  <a:gd name="T2" fmla="*/ 15 w 74"/>
                  <a:gd name="T3" fmla="*/ 0 h 61"/>
                  <a:gd name="T4" fmla="*/ 22 w 74"/>
                  <a:gd name="T5" fmla="*/ 0 h 61"/>
                  <a:gd name="T6" fmla="*/ 26 w 74"/>
                  <a:gd name="T7" fmla="*/ 5 h 61"/>
                  <a:gd name="T8" fmla="*/ 59 w 74"/>
                  <a:gd name="T9" fmla="*/ 44 h 61"/>
                  <a:gd name="T10" fmla="*/ 59 w 74"/>
                  <a:gd name="T11" fmla="*/ 44 h 61"/>
                  <a:gd name="T12" fmla="*/ 59 w 74"/>
                  <a:gd name="T13" fmla="*/ 10 h 61"/>
                  <a:gd name="T14" fmla="*/ 54 w 74"/>
                  <a:gd name="T15" fmla="*/ 4 h 61"/>
                  <a:gd name="T16" fmla="*/ 47 w 74"/>
                  <a:gd name="T17" fmla="*/ 3 h 61"/>
                  <a:gd name="T18" fmla="*/ 47 w 74"/>
                  <a:gd name="T19" fmla="*/ 0 h 61"/>
                  <a:gd name="T20" fmla="*/ 62 w 74"/>
                  <a:gd name="T21" fmla="*/ 0 h 61"/>
                  <a:gd name="T22" fmla="*/ 74 w 74"/>
                  <a:gd name="T23" fmla="*/ 0 h 61"/>
                  <a:gd name="T24" fmla="*/ 74 w 74"/>
                  <a:gd name="T25" fmla="*/ 3 h 61"/>
                  <a:gd name="T26" fmla="*/ 69 w 74"/>
                  <a:gd name="T27" fmla="*/ 4 h 61"/>
                  <a:gd name="T28" fmla="*/ 65 w 74"/>
                  <a:gd name="T29" fmla="*/ 10 h 61"/>
                  <a:gd name="T30" fmla="*/ 64 w 74"/>
                  <a:gd name="T31" fmla="*/ 47 h 61"/>
                  <a:gd name="T32" fmla="*/ 64 w 74"/>
                  <a:gd name="T33" fmla="*/ 61 h 61"/>
                  <a:gd name="T34" fmla="*/ 55 w 74"/>
                  <a:gd name="T35" fmla="*/ 61 h 61"/>
                  <a:gd name="T36" fmla="*/ 16 w 74"/>
                  <a:gd name="T37" fmla="*/ 14 h 61"/>
                  <a:gd name="T38" fmla="*/ 16 w 74"/>
                  <a:gd name="T39" fmla="*/ 14 h 61"/>
                  <a:gd name="T40" fmla="*/ 16 w 74"/>
                  <a:gd name="T41" fmla="*/ 50 h 61"/>
                  <a:gd name="T42" fmla="*/ 21 w 74"/>
                  <a:gd name="T43" fmla="*/ 56 h 61"/>
                  <a:gd name="T44" fmla="*/ 27 w 74"/>
                  <a:gd name="T45" fmla="*/ 57 h 61"/>
                  <a:gd name="T46" fmla="*/ 27 w 74"/>
                  <a:gd name="T47" fmla="*/ 61 h 61"/>
                  <a:gd name="T48" fmla="*/ 13 w 74"/>
                  <a:gd name="T49" fmla="*/ 60 h 61"/>
                  <a:gd name="T50" fmla="*/ 0 w 74"/>
                  <a:gd name="T51" fmla="*/ 61 h 61"/>
                  <a:gd name="T52" fmla="*/ 0 w 74"/>
                  <a:gd name="T53" fmla="*/ 57 h 61"/>
                  <a:gd name="T54" fmla="*/ 6 w 74"/>
                  <a:gd name="T55" fmla="*/ 56 h 61"/>
                  <a:gd name="T56" fmla="*/ 10 w 74"/>
                  <a:gd name="T57" fmla="*/ 51 h 61"/>
                  <a:gd name="T58" fmla="*/ 11 w 74"/>
                  <a:gd name="T59" fmla="*/ 11 h 61"/>
                  <a:gd name="T60" fmla="*/ 7 w 74"/>
                  <a:gd name="T61" fmla="*/ 5 h 61"/>
                  <a:gd name="T62" fmla="*/ 0 w 74"/>
                  <a:gd name="T63" fmla="*/ 3 h 61"/>
                  <a:gd name="T64" fmla="*/ 0 w 74"/>
                  <a:gd name="T65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4" h="61">
                    <a:moveTo>
                      <a:pt x="0" y="0"/>
                    </a:moveTo>
                    <a:cubicBezTo>
                      <a:pt x="3" y="0"/>
                      <a:pt x="9" y="0"/>
                      <a:pt x="15" y="0"/>
                    </a:cubicBezTo>
                    <a:cubicBezTo>
                      <a:pt x="18" y="0"/>
                      <a:pt x="21" y="0"/>
                      <a:pt x="22" y="0"/>
                    </a:cubicBezTo>
                    <a:cubicBezTo>
                      <a:pt x="22" y="1"/>
                      <a:pt x="23" y="3"/>
                      <a:pt x="26" y="5"/>
                    </a:cubicBezTo>
                    <a:cubicBezTo>
                      <a:pt x="35" y="16"/>
                      <a:pt x="52" y="37"/>
                      <a:pt x="59" y="44"/>
                    </a:cubicBezTo>
                    <a:cubicBezTo>
                      <a:pt x="59" y="44"/>
                      <a:pt x="59" y="44"/>
                      <a:pt x="59" y="44"/>
                    </a:cubicBezTo>
                    <a:cubicBezTo>
                      <a:pt x="59" y="31"/>
                      <a:pt x="59" y="16"/>
                      <a:pt x="59" y="10"/>
                    </a:cubicBezTo>
                    <a:cubicBezTo>
                      <a:pt x="58" y="6"/>
                      <a:pt x="57" y="5"/>
                      <a:pt x="54" y="4"/>
                    </a:cubicBezTo>
                    <a:cubicBezTo>
                      <a:pt x="52" y="4"/>
                      <a:pt x="50" y="3"/>
                      <a:pt x="47" y="3"/>
                    </a:cubicBezTo>
                    <a:cubicBezTo>
                      <a:pt x="47" y="3"/>
                      <a:pt x="47" y="0"/>
                      <a:pt x="47" y="0"/>
                    </a:cubicBezTo>
                    <a:cubicBezTo>
                      <a:pt x="50" y="0"/>
                      <a:pt x="55" y="0"/>
                      <a:pt x="62" y="0"/>
                    </a:cubicBezTo>
                    <a:cubicBezTo>
                      <a:pt x="67" y="0"/>
                      <a:pt x="72" y="0"/>
                      <a:pt x="74" y="0"/>
                    </a:cubicBezTo>
                    <a:cubicBezTo>
                      <a:pt x="74" y="0"/>
                      <a:pt x="74" y="3"/>
                      <a:pt x="74" y="3"/>
                    </a:cubicBezTo>
                    <a:cubicBezTo>
                      <a:pt x="72" y="3"/>
                      <a:pt x="71" y="3"/>
                      <a:pt x="69" y="4"/>
                    </a:cubicBezTo>
                    <a:cubicBezTo>
                      <a:pt x="66" y="5"/>
                      <a:pt x="66" y="6"/>
                      <a:pt x="65" y="10"/>
                    </a:cubicBezTo>
                    <a:cubicBezTo>
                      <a:pt x="64" y="18"/>
                      <a:pt x="64" y="33"/>
                      <a:pt x="64" y="47"/>
                    </a:cubicBezTo>
                    <a:cubicBezTo>
                      <a:pt x="64" y="52"/>
                      <a:pt x="64" y="58"/>
                      <a:pt x="64" y="61"/>
                    </a:cubicBezTo>
                    <a:cubicBezTo>
                      <a:pt x="63" y="61"/>
                      <a:pt x="57" y="61"/>
                      <a:pt x="55" y="61"/>
                    </a:cubicBezTo>
                    <a:cubicBezTo>
                      <a:pt x="49" y="53"/>
                      <a:pt x="23" y="22"/>
                      <a:pt x="16" y="14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6" y="25"/>
                      <a:pt x="16" y="46"/>
                      <a:pt x="16" y="50"/>
                    </a:cubicBezTo>
                    <a:cubicBezTo>
                      <a:pt x="16" y="54"/>
                      <a:pt x="18" y="56"/>
                      <a:pt x="21" y="56"/>
                    </a:cubicBezTo>
                    <a:cubicBezTo>
                      <a:pt x="23" y="57"/>
                      <a:pt x="24" y="57"/>
                      <a:pt x="27" y="57"/>
                    </a:cubicBezTo>
                    <a:cubicBezTo>
                      <a:pt x="27" y="58"/>
                      <a:pt x="27" y="60"/>
                      <a:pt x="27" y="61"/>
                    </a:cubicBezTo>
                    <a:cubicBezTo>
                      <a:pt x="23" y="61"/>
                      <a:pt x="19" y="60"/>
                      <a:pt x="13" y="60"/>
                    </a:cubicBezTo>
                    <a:cubicBezTo>
                      <a:pt x="8" y="60"/>
                      <a:pt x="3" y="61"/>
                      <a:pt x="0" y="61"/>
                    </a:cubicBezTo>
                    <a:cubicBezTo>
                      <a:pt x="0" y="60"/>
                      <a:pt x="0" y="58"/>
                      <a:pt x="0" y="57"/>
                    </a:cubicBezTo>
                    <a:cubicBezTo>
                      <a:pt x="2" y="57"/>
                      <a:pt x="4" y="57"/>
                      <a:pt x="6" y="56"/>
                    </a:cubicBezTo>
                    <a:cubicBezTo>
                      <a:pt x="8" y="56"/>
                      <a:pt x="9" y="54"/>
                      <a:pt x="10" y="51"/>
                    </a:cubicBezTo>
                    <a:cubicBezTo>
                      <a:pt x="10" y="45"/>
                      <a:pt x="11" y="27"/>
                      <a:pt x="11" y="11"/>
                    </a:cubicBezTo>
                    <a:cubicBezTo>
                      <a:pt x="11" y="9"/>
                      <a:pt x="10" y="6"/>
                      <a:pt x="7" y="5"/>
                    </a:cubicBezTo>
                    <a:cubicBezTo>
                      <a:pt x="5" y="4"/>
                      <a:pt x="3" y="3"/>
                      <a:pt x="0" y="3"/>
                    </a:cubicBezTo>
                    <a:cubicBezTo>
                      <a:pt x="0" y="3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2" name="îsḷîḍè"/>
              <p:cNvSpPr/>
              <p:nvPr/>
            </p:nvSpPr>
            <p:spPr bwMode="auto">
              <a:xfrm>
                <a:off x="5980113" y="3797300"/>
                <a:ext cx="134938" cy="142875"/>
              </a:xfrm>
              <a:custGeom>
                <a:avLst/>
                <a:gdLst>
                  <a:gd name="T0" fmla="*/ 22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8 w 41"/>
                  <a:gd name="T7" fmla="*/ 36 h 43"/>
                  <a:gd name="T8" fmla="*/ 22 w 41"/>
                  <a:gd name="T9" fmla="*/ 35 h 43"/>
                  <a:gd name="T10" fmla="*/ 22 w 41"/>
                  <a:gd name="T11" fmla="*/ 33 h 43"/>
                  <a:gd name="T12" fmla="*/ 23 w 41"/>
                  <a:gd name="T13" fmla="*/ 22 h 43"/>
                  <a:gd name="T14" fmla="*/ 22 w 41"/>
                  <a:gd name="T15" fmla="*/ 22 h 43"/>
                  <a:gd name="T16" fmla="*/ 21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1 w 41"/>
                  <a:gd name="T25" fmla="*/ 13 h 43"/>
                  <a:gd name="T26" fmla="*/ 4 w 41"/>
                  <a:gd name="T27" fmla="*/ 7 h 43"/>
                  <a:gd name="T28" fmla="*/ 19 w 41"/>
                  <a:gd name="T29" fmla="*/ 0 h 43"/>
                  <a:gd name="T30" fmla="*/ 31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0 w 41"/>
                  <a:gd name="T39" fmla="*/ 35 h 43"/>
                  <a:gd name="T40" fmla="*/ 40 w 41"/>
                  <a:gd name="T41" fmla="*/ 39 h 43"/>
                  <a:gd name="T42" fmla="*/ 29 w 41"/>
                  <a:gd name="T43" fmla="*/ 43 h 43"/>
                  <a:gd name="T44" fmla="*/ 23 w 41"/>
                  <a:gd name="T45" fmla="*/ 40 h 43"/>
                  <a:gd name="T46" fmla="*/ 22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1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2" y="22"/>
                    </a:moveTo>
                    <a:cubicBezTo>
                      <a:pt x="19" y="23"/>
                      <a:pt x="13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8" y="36"/>
                    </a:cubicBezTo>
                    <a:cubicBezTo>
                      <a:pt x="19" y="36"/>
                      <a:pt x="21" y="35"/>
                      <a:pt x="22" y="35"/>
                    </a:cubicBezTo>
                    <a:cubicBezTo>
                      <a:pt x="22" y="35"/>
                      <a:pt x="22" y="34"/>
                      <a:pt x="22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2" y="22"/>
                      <a:pt x="22" y="22"/>
                    </a:cubicBezTo>
                    <a:close/>
                    <a:moveTo>
                      <a:pt x="21" y="10"/>
                    </a:moveTo>
                    <a:cubicBezTo>
                      <a:pt x="19" y="8"/>
                      <a:pt x="16" y="7"/>
                      <a:pt x="14" y="7"/>
                    </a:cubicBezTo>
                    <a:cubicBezTo>
                      <a:pt x="11" y="7"/>
                      <a:pt x="9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4" y="15"/>
                      <a:pt x="1" y="13"/>
                      <a:pt x="1" y="13"/>
                    </a:cubicBezTo>
                    <a:cubicBezTo>
                      <a:pt x="1" y="12"/>
                      <a:pt x="3" y="7"/>
                      <a:pt x="4" y="7"/>
                    </a:cubicBezTo>
                    <a:cubicBezTo>
                      <a:pt x="9" y="3"/>
                      <a:pt x="16" y="0"/>
                      <a:pt x="19" y="0"/>
                    </a:cubicBezTo>
                    <a:cubicBezTo>
                      <a:pt x="25" y="0"/>
                      <a:pt x="29" y="3"/>
                      <a:pt x="31" y="6"/>
                    </a:cubicBezTo>
                    <a:cubicBezTo>
                      <a:pt x="33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4" y="36"/>
                      <a:pt x="37" y="36"/>
                    </a:cubicBezTo>
                    <a:cubicBezTo>
                      <a:pt x="38" y="36"/>
                      <a:pt x="39" y="36"/>
                      <a:pt x="40" y="35"/>
                    </a:cubicBezTo>
                    <a:cubicBezTo>
                      <a:pt x="41" y="36"/>
                      <a:pt x="40" y="39"/>
                      <a:pt x="40" y="39"/>
                    </a:cubicBezTo>
                    <a:cubicBezTo>
                      <a:pt x="37" y="41"/>
                      <a:pt x="33" y="43"/>
                      <a:pt x="29" y="43"/>
                    </a:cubicBezTo>
                    <a:cubicBezTo>
                      <a:pt x="26" y="43"/>
                      <a:pt x="24" y="41"/>
                      <a:pt x="23" y="40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22" y="38"/>
                      <a:pt x="22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5" y="42"/>
                      <a:pt x="4" y="40"/>
                    </a:cubicBezTo>
                    <a:cubicBezTo>
                      <a:pt x="1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2" y="18"/>
                      <a:pt x="22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2" y="12"/>
                      <a:pt x="21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3" name="iš1ïḍé"/>
              <p:cNvSpPr/>
              <p:nvPr/>
            </p:nvSpPr>
            <p:spPr bwMode="auto">
              <a:xfrm>
                <a:off x="6142038" y="3797300"/>
                <a:ext cx="171450" cy="139700"/>
              </a:xfrm>
              <a:custGeom>
                <a:avLst/>
                <a:gdLst>
                  <a:gd name="T0" fmla="*/ 4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1 w 52"/>
                  <a:gd name="T9" fmla="*/ 7 h 42"/>
                  <a:gd name="T10" fmla="*/ 1 w 52"/>
                  <a:gd name="T11" fmla="*/ 4 h 42"/>
                  <a:gd name="T12" fmla="*/ 18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2 w 52"/>
                  <a:gd name="T33" fmla="*/ 42 h 42"/>
                  <a:gd name="T34" fmla="*/ 40 w 52"/>
                  <a:gd name="T35" fmla="*/ 41 h 42"/>
                  <a:gd name="T36" fmla="*/ 29 w 52"/>
                  <a:gd name="T37" fmla="*/ 42 h 42"/>
                  <a:gd name="T38" fmla="*/ 29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4 w 52"/>
                  <a:gd name="T61" fmla="*/ 42 h 42"/>
                  <a:gd name="T62" fmla="*/ 12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4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4" y="38"/>
                    </a:moveTo>
                    <a:cubicBezTo>
                      <a:pt x="5" y="37"/>
                      <a:pt x="6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4" y="3"/>
                      <a:pt x="29" y="0"/>
                      <a:pt x="32" y="0"/>
                    </a:cubicBezTo>
                    <a:cubicBezTo>
                      <a:pt x="37" y="0"/>
                      <a:pt x="41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2" y="42"/>
                    </a:cubicBezTo>
                    <a:cubicBezTo>
                      <a:pt x="50" y="42"/>
                      <a:pt x="47" y="41"/>
                      <a:pt x="40" y="41"/>
                    </a:cubicBezTo>
                    <a:cubicBezTo>
                      <a:pt x="35" y="41"/>
                      <a:pt x="32" y="42"/>
                      <a:pt x="29" y="42"/>
                    </a:cubicBezTo>
                    <a:cubicBezTo>
                      <a:pt x="28" y="41"/>
                      <a:pt x="28" y="39"/>
                      <a:pt x="29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4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1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2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4" y="42"/>
                    </a:cubicBezTo>
                    <a:cubicBezTo>
                      <a:pt x="20" y="42"/>
                      <a:pt x="17" y="41"/>
                      <a:pt x="12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4" name="îṣļïḍè"/>
              <p:cNvSpPr/>
              <p:nvPr/>
            </p:nvSpPr>
            <p:spPr bwMode="auto">
              <a:xfrm>
                <a:off x="6340476" y="3714750"/>
                <a:ext cx="174625" cy="222250"/>
              </a:xfrm>
              <a:custGeom>
                <a:avLst/>
                <a:gdLst>
                  <a:gd name="T0" fmla="*/ 26 w 53"/>
                  <a:gd name="T1" fmla="*/ 27 h 67"/>
                  <a:gd name="T2" fmla="*/ 47 w 53"/>
                  <a:gd name="T3" fmla="*/ 26 h 67"/>
                  <a:gd name="T4" fmla="*/ 47 w 53"/>
                  <a:gd name="T5" fmla="*/ 29 h 67"/>
                  <a:gd name="T6" fmla="*/ 39 w 53"/>
                  <a:gd name="T7" fmla="*/ 33 h 67"/>
                  <a:gd name="T8" fmla="*/ 29 w 53"/>
                  <a:gd name="T9" fmla="*/ 42 h 67"/>
                  <a:gd name="T10" fmla="*/ 29 w 53"/>
                  <a:gd name="T11" fmla="*/ 42 h 67"/>
                  <a:gd name="T12" fmla="*/ 45 w 53"/>
                  <a:gd name="T13" fmla="*/ 61 h 67"/>
                  <a:gd name="T14" fmla="*/ 52 w 53"/>
                  <a:gd name="T15" fmla="*/ 63 h 67"/>
                  <a:gd name="T16" fmla="*/ 52 w 53"/>
                  <a:gd name="T17" fmla="*/ 67 h 67"/>
                  <a:gd name="T18" fmla="*/ 39 w 53"/>
                  <a:gd name="T19" fmla="*/ 67 h 67"/>
                  <a:gd name="T20" fmla="*/ 33 w 53"/>
                  <a:gd name="T21" fmla="*/ 65 h 67"/>
                  <a:gd name="T22" fmla="*/ 22 w 53"/>
                  <a:gd name="T23" fmla="*/ 50 h 67"/>
                  <a:gd name="T24" fmla="*/ 18 w 53"/>
                  <a:gd name="T25" fmla="*/ 48 h 67"/>
                  <a:gd name="T26" fmla="*/ 19 w 53"/>
                  <a:gd name="T27" fmla="*/ 59 h 67"/>
                  <a:gd name="T28" fmla="*/ 21 w 53"/>
                  <a:gd name="T29" fmla="*/ 63 h 67"/>
                  <a:gd name="T30" fmla="*/ 25 w 53"/>
                  <a:gd name="T31" fmla="*/ 63 h 67"/>
                  <a:gd name="T32" fmla="*/ 25 w 53"/>
                  <a:gd name="T33" fmla="*/ 67 h 67"/>
                  <a:gd name="T34" fmla="*/ 12 w 53"/>
                  <a:gd name="T35" fmla="*/ 66 h 67"/>
                  <a:gd name="T36" fmla="*/ 1 w 53"/>
                  <a:gd name="T37" fmla="*/ 67 h 67"/>
                  <a:gd name="T38" fmla="*/ 1 w 53"/>
                  <a:gd name="T39" fmla="*/ 63 h 67"/>
                  <a:gd name="T40" fmla="*/ 4 w 53"/>
                  <a:gd name="T41" fmla="*/ 63 h 67"/>
                  <a:gd name="T42" fmla="*/ 6 w 53"/>
                  <a:gd name="T43" fmla="*/ 59 h 67"/>
                  <a:gd name="T44" fmla="*/ 7 w 53"/>
                  <a:gd name="T45" fmla="*/ 42 h 67"/>
                  <a:gd name="T46" fmla="*/ 6 w 53"/>
                  <a:gd name="T47" fmla="*/ 10 h 67"/>
                  <a:gd name="T48" fmla="*/ 5 w 53"/>
                  <a:gd name="T49" fmla="*/ 7 h 67"/>
                  <a:gd name="T50" fmla="*/ 0 w 53"/>
                  <a:gd name="T51" fmla="*/ 6 h 67"/>
                  <a:gd name="T52" fmla="*/ 0 w 53"/>
                  <a:gd name="T53" fmla="*/ 3 h 67"/>
                  <a:gd name="T54" fmla="*/ 19 w 53"/>
                  <a:gd name="T55" fmla="*/ 0 h 67"/>
                  <a:gd name="T56" fmla="*/ 20 w 53"/>
                  <a:gd name="T57" fmla="*/ 2 h 67"/>
                  <a:gd name="T58" fmla="*/ 19 w 53"/>
                  <a:gd name="T59" fmla="*/ 12 h 67"/>
                  <a:gd name="T60" fmla="*/ 18 w 53"/>
                  <a:gd name="T61" fmla="*/ 45 h 67"/>
                  <a:gd name="T62" fmla="*/ 23 w 53"/>
                  <a:gd name="T63" fmla="*/ 43 h 67"/>
                  <a:gd name="T64" fmla="*/ 32 w 53"/>
                  <a:gd name="T65" fmla="*/ 32 h 67"/>
                  <a:gd name="T66" fmla="*/ 31 w 53"/>
                  <a:gd name="T67" fmla="*/ 31 h 67"/>
                  <a:gd name="T68" fmla="*/ 26 w 53"/>
                  <a:gd name="T69" fmla="*/ 30 h 67"/>
                  <a:gd name="T70" fmla="*/ 26 w 53"/>
                  <a:gd name="T71" fmla="*/ 2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53" h="67">
                    <a:moveTo>
                      <a:pt x="26" y="27"/>
                    </a:moveTo>
                    <a:cubicBezTo>
                      <a:pt x="34" y="27"/>
                      <a:pt x="42" y="27"/>
                      <a:pt x="47" y="26"/>
                    </a:cubicBezTo>
                    <a:cubicBezTo>
                      <a:pt x="48" y="26"/>
                      <a:pt x="48" y="29"/>
                      <a:pt x="47" y="29"/>
                    </a:cubicBezTo>
                    <a:cubicBezTo>
                      <a:pt x="43" y="30"/>
                      <a:pt x="41" y="31"/>
                      <a:pt x="39" y="33"/>
                    </a:cubicBezTo>
                    <a:cubicBezTo>
                      <a:pt x="36" y="36"/>
                      <a:pt x="32" y="39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6"/>
                      <a:pt x="41" y="58"/>
                      <a:pt x="45" y="61"/>
                    </a:cubicBezTo>
                    <a:cubicBezTo>
                      <a:pt x="47" y="63"/>
                      <a:pt x="48" y="63"/>
                      <a:pt x="52" y="63"/>
                    </a:cubicBezTo>
                    <a:cubicBezTo>
                      <a:pt x="53" y="64"/>
                      <a:pt x="52" y="66"/>
                      <a:pt x="52" y="67"/>
                    </a:cubicBezTo>
                    <a:cubicBezTo>
                      <a:pt x="50" y="67"/>
                      <a:pt x="43" y="67"/>
                      <a:pt x="39" y="67"/>
                    </a:cubicBezTo>
                    <a:cubicBezTo>
                      <a:pt x="36" y="67"/>
                      <a:pt x="34" y="66"/>
                      <a:pt x="33" y="65"/>
                    </a:cubicBezTo>
                    <a:cubicBezTo>
                      <a:pt x="31" y="63"/>
                      <a:pt x="25" y="55"/>
                      <a:pt x="22" y="50"/>
                    </a:cubicBezTo>
                    <a:cubicBezTo>
                      <a:pt x="21" y="49"/>
                      <a:pt x="20" y="48"/>
                      <a:pt x="18" y="48"/>
                    </a:cubicBezTo>
                    <a:cubicBezTo>
                      <a:pt x="18" y="53"/>
                      <a:pt x="18" y="55"/>
                      <a:pt x="19" y="59"/>
                    </a:cubicBezTo>
                    <a:cubicBezTo>
                      <a:pt x="19" y="62"/>
                      <a:pt x="19" y="62"/>
                      <a:pt x="21" y="63"/>
                    </a:cubicBezTo>
                    <a:cubicBezTo>
                      <a:pt x="22" y="63"/>
                      <a:pt x="24" y="63"/>
                      <a:pt x="25" y="63"/>
                    </a:cubicBezTo>
                    <a:cubicBezTo>
                      <a:pt x="25" y="64"/>
                      <a:pt x="25" y="66"/>
                      <a:pt x="25" y="67"/>
                    </a:cubicBezTo>
                    <a:cubicBezTo>
                      <a:pt x="22" y="67"/>
                      <a:pt x="18" y="66"/>
                      <a:pt x="12" y="66"/>
                    </a:cubicBezTo>
                    <a:cubicBezTo>
                      <a:pt x="7" y="66"/>
                      <a:pt x="3" y="67"/>
                      <a:pt x="1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2" y="63"/>
                      <a:pt x="3" y="63"/>
                      <a:pt x="4" y="63"/>
                    </a:cubicBezTo>
                    <a:cubicBezTo>
                      <a:pt x="6" y="62"/>
                      <a:pt x="6" y="61"/>
                      <a:pt x="6" y="59"/>
                    </a:cubicBezTo>
                    <a:cubicBezTo>
                      <a:pt x="7" y="56"/>
                      <a:pt x="7" y="47"/>
                      <a:pt x="7" y="42"/>
                    </a:cubicBezTo>
                    <a:cubicBezTo>
                      <a:pt x="7" y="18"/>
                      <a:pt x="7" y="12"/>
                      <a:pt x="6" y="10"/>
                    </a:cubicBezTo>
                    <a:cubicBezTo>
                      <a:pt x="6" y="8"/>
                      <a:pt x="6" y="7"/>
                      <a:pt x="5" y="7"/>
                    </a:cubicBezTo>
                    <a:cubicBezTo>
                      <a:pt x="3" y="7"/>
                      <a:pt x="2" y="6"/>
                      <a:pt x="0" y="6"/>
                    </a:cubicBezTo>
                    <a:cubicBezTo>
                      <a:pt x="0" y="5"/>
                      <a:pt x="0" y="3"/>
                      <a:pt x="0" y="3"/>
                    </a:cubicBezTo>
                    <a:cubicBezTo>
                      <a:pt x="7" y="3"/>
                      <a:pt x="16" y="1"/>
                      <a:pt x="19" y="0"/>
                    </a:cubicBezTo>
                    <a:cubicBezTo>
                      <a:pt x="19" y="0"/>
                      <a:pt x="20" y="1"/>
                      <a:pt x="20" y="2"/>
                    </a:cubicBezTo>
                    <a:cubicBezTo>
                      <a:pt x="19" y="3"/>
                      <a:pt x="19" y="5"/>
                      <a:pt x="19" y="12"/>
                    </a:cubicBezTo>
                    <a:cubicBezTo>
                      <a:pt x="18" y="18"/>
                      <a:pt x="18" y="26"/>
                      <a:pt x="18" y="45"/>
                    </a:cubicBezTo>
                    <a:cubicBezTo>
                      <a:pt x="20" y="45"/>
                      <a:pt x="22" y="44"/>
                      <a:pt x="23" y="43"/>
                    </a:cubicBezTo>
                    <a:cubicBezTo>
                      <a:pt x="27" y="40"/>
                      <a:pt x="32" y="34"/>
                      <a:pt x="32" y="32"/>
                    </a:cubicBezTo>
                    <a:cubicBezTo>
                      <a:pt x="32" y="32"/>
                      <a:pt x="32" y="31"/>
                      <a:pt x="31" y="31"/>
                    </a:cubicBezTo>
                    <a:cubicBezTo>
                      <a:pt x="29" y="30"/>
                      <a:pt x="26" y="30"/>
                      <a:pt x="26" y="30"/>
                    </a:cubicBezTo>
                    <a:cubicBezTo>
                      <a:pt x="25" y="29"/>
                      <a:pt x="26" y="27"/>
                      <a:pt x="26" y="27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5" name="iṣľídê"/>
              <p:cNvSpPr/>
              <p:nvPr/>
            </p:nvSpPr>
            <p:spPr bwMode="auto">
              <a:xfrm>
                <a:off x="6534151" y="3797300"/>
                <a:ext cx="136525" cy="142875"/>
              </a:xfrm>
              <a:custGeom>
                <a:avLst/>
                <a:gdLst>
                  <a:gd name="T0" fmla="*/ 23 w 41"/>
                  <a:gd name="T1" fmla="*/ 22 h 43"/>
                  <a:gd name="T2" fmla="*/ 12 w 41"/>
                  <a:gd name="T3" fmla="*/ 25 h 43"/>
                  <a:gd name="T4" fmla="*/ 11 w 41"/>
                  <a:gd name="T5" fmla="*/ 29 h 43"/>
                  <a:gd name="T6" fmla="*/ 19 w 41"/>
                  <a:gd name="T7" fmla="*/ 36 h 43"/>
                  <a:gd name="T8" fmla="*/ 22 w 41"/>
                  <a:gd name="T9" fmla="*/ 35 h 43"/>
                  <a:gd name="T10" fmla="*/ 23 w 41"/>
                  <a:gd name="T11" fmla="*/ 33 h 43"/>
                  <a:gd name="T12" fmla="*/ 23 w 41"/>
                  <a:gd name="T13" fmla="*/ 22 h 43"/>
                  <a:gd name="T14" fmla="*/ 23 w 41"/>
                  <a:gd name="T15" fmla="*/ 22 h 43"/>
                  <a:gd name="T16" fmla="*/ 22 w 41"/>
                  <a:gd name="T17" fmla="*/ 10 h 43"/>
                  <a:gd name="T18" fmla="*/ 14 w 41"/>
                  <a:gd name="T19" fmla="*/ 7 h 43"/>
                  <a:gd name="T20" fmla="*/ 9 w 41"/>
                  <a:gd name="T21" fmla="*/ 8 h 43"/>
                  <a:gd name="T22" fmla="*/ 5 w 41"/>
                  <a:gd name="T23" fmla="*/ 15 h 43"/>
                  <a:gd name="T24" fmla="*/ 2 w 41"/>
                  <a:gd name="T25" fmla="*/ 13 h 43"/>
                  <a:gd name="T26" fmla="*/ 4 w 41"/>
                  <a:gd name="T27" fmla="*/ 7 h 43"/>
                  <a:gd name="T28" fmla="*/ 20 w 41"/>
                  <a:gd name="T29" fmla="*/ 0 h 43"/>
                  <a:gd name="T30" fmla="*/ 32 w 41"/>
                  <a:gd name="T31" fmla="*/ 6 h 43"/>
                  <a:gd name="T32" fmla="*/ 34 w 41"/>
                  <a:gd name="T33" fmla="*/ 16 h 43"/>
                  <a:gd name="T34" fmla="*/ 34 w 41"/>
                  <a:gd name="T35" fmla="*/ 32 h 43"/>
                  <a:gd name="T36" fmla="*/ 37 w 41"/>
                  <a:gd name="T37" fmla="*/ 36 h 43"/>
                  <a:gd name="T38" fmla="*/ 41 w 41"/>
                  <a:gd name="T39" fmla="*/ 35 h 43"/>
                  <a:gd name="T40" fmla="*/ 40 w 41"/>
                  <a:gd name="T41" fmla="*/ 39 h 43"/>
                  <a:gd name="T42" fmla="*/ 30 w 41"/>
                  <a:gd name="T43" fmla="*/ 43 h 43"/>
                  <a:gd name="T44" fmla="*/ 24 w 41"/>
                  <a:gd name="T45" fmla="*/ 40 h 43"/>
                  <a:gd name="T46" fmla="*/ 23 w 41"/>
                  <a:gd name="T47" fmla="*/ 38 h 43"/>
                  <a:gd name="T48" fmla="*/ 22 w 41"/>
                  <a:gd name="T49" fmla="*/ 38 h 43"/>
                  <a:gd name="T50" fmla="*/ 10 w 41"/>
                  <a:gd name="T51" fmla="*/ 43 h 43"/>
                  <a:gd name="T52" fmla="*/ 4 w 41"/>
                  <a:gd name="T53" fmla="*/ 40 h 43"/>
                  <a:gd name="T54" fmla="*/ 0 w 41"/>
                  <a:gd name="T55" fmla="*/ 31 h 43"/>
                  <a:gd name="T56" fmla="*/ 2 w 41"/>
                  <a:gd name="T57" fmla="*/ 25 h 43"/>
                  <a:gd name="T58" fmla="*/ 22 w 41"/>
                  <a:gd name="T59" fmla="*/ 19 h 43"/>
                  <a:gd name="T60" fmla="*/ 23 w 41"/>
                  <a:gd name="T61" fmla="*/ 17 h 43"/>
                  <a:gd name="T62" fmla="*/ 23 w 41"/>
                  <a:gd name="T63" fmla="*/ 16 h 43"/>
                  <a:gd name="T64" fmla="*/ 22 w 41"/>
                  <a:gd name="T65" fmla="*/ 1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1" h="43">
                    <a:moveTo>
                      <a:pt x="23" y="22"/>
                    </a:moveTo>
                    <a:cubicBezTo>
                      <a:pt x="20" y="23"/>
                      <a:pt x="14" y="24"/>
                      <a:pt x="12" y="25"/>
                    </a:cubicBezTo>
                    <a:cubicBezTo>
                      <a:pt x="12" y="26"/>
                      <a:pt x="11" y="28"/>
                      <a:pt x="11" y="29"/>
                    </a:cubicBezTo>
                    <a:cubicBezTo>
                      <a:pt x="11" y="33"/>
                      <a:pt x="15" y="36"/>
                      <a:pt x="19" y="36"/>
                    </a:cubicBezTo>
                    <a:cubicBezTo>
                      <a:pt x="20" y="36"/>
                      <a:pt x="21" y="35"/>
                      <a:pt x="22" y="35"/>
                    </a:cubicBezTo>
                    <a:cubicBezTo>
                      <a:pt x="22" y="35"/>
                      <a:pt x="23" y="34"/>
                      <a:pt x="23" y="33"/>
                    </a:cubicBezTo>
                    <a:cubicBezTo>
                      <a:pt x="23" y="30"/>
                      <a:pt x="23" y="24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2" y="10"/>
                    </a:moveTo>
                    <a:cubicBezTo>
                      <a:pt x="20" y="8"/>
                      <a:pt x="17" y="7"/>
                      <a:pt x="14" y="7"/>
                    </a:cubicBezTo>
                    <a:cubicBezTo>
                      <a:pt x="12" y="7"/>
                      <a:pt x="10" y="8"/>
                      <a:pt x="9" y="8"/>
                    </a:cubicBezTo>
                    <a:cubicBezTo>
                      <a:pt x="8" y="9"/>
                      <a:pt x="6" y="13"/>
                      <a:pt x="5" y="15"/>
                    </a:cubicBezTo>
                    <a:cubicBezTo>
                      <a:pt x="5" y="15"/>
                      <a:pt x="2" y="13"/>
                      <a:pt x="2" y="13"/>
                    </a:cubicBezTo>
                    <a:cubicBezTo>
                      <a:pt x="2" y="12"/>
                      <a:pt x="3" y="7"/>
                      <a:pt x="4" y="7"/>
                    </a:cubicBezTo>
                    <a:cubicBezTo>
                      <a:pt x="9" y="3"/>
                      <a:pt x="17" y="0"/>
                      <a:pt x="20" y="0"/>
                    </a:cubicBezTo>
                    <a:cubicBezTo>
                      <a:pt x="25" y="0"/>
                      <a:pt x="29" y="3"/>
                      <a:pt x="32" y="6"/>
                    </a:cubicBezTo>
                    <a:cubicBezTo>
                      <a:pt x="34" y="9"/>
                      <a:pt x="34" y="13"/>
                      <a:pt x="34" y="16"/>
                    </a:cubicBezTo>
                    <a:cubicBezTo>
                      <a:pt x="34" y="21"/>
                      <a:pt x="34" y="28"/>
                      <a:pt x="34" y="32"/>
                    </a:cubicBezTo>
                    <a:cubicBezTo>
                      <a:pt x="34" y="34"/>
                      <a:pt x="35" y="36"/>
                      <a:pt x="37" y="36"/>
                    </a:cubicBezTo>
                    <a:cubicBezTo>
                      <a:pt x="39" y="36"/>
                      <a:pt x="39" y="36"/>
                      <a:pt x="41" y="35"/>
                    </a:cubicBezTo>
                    <a:cubicBezTo>
                      <a:pt x="41" y="36"/>
                      <a:pt x="41" y="39"/>
                      <a:pt x="40" y="39"/>
                    </a:cubicBezTo>
                    <a:cubicBezTo>
                      <a:pt x="38" y="41"/>
                      <a:pt x="33" y="43"/>
                      <a:pt x="30" y="43"/>
                    </a:cubicBezTo>
                    <a:cubicBezTo>
                      <a:pt x="26" y="43"/>
                      <a:pt x="24" y="41"/>
                      <a:pt x="24" y="40"/>
                    </a:cubicBezTo>
                    <a:cubicBezTo>
                      <a:pt x="23" y="38"/>
                      <a:pt x="23" y="38"/>
                      <a:pt x="23" y="38"/>
                    </a:cubicBezTo>
                    <a:cubicBezTo>
                      <a:pt x="23" y="38"/>
                      <a:pt x="23" y="38"/>
                      <a:pt x="22" y="38"/>
                    </a:cubicBezTo>
                    <a:cubicBezTo>
                      <a:pt x="17" y="41"/>
                      <a:pt x="12" y="43"/>
                      <a:pt x="10" y="43"/>
                    </a:cubicBezTo>
                    <a:cubicBezTo>
                      <a:pt x="8" y="43"/>
                      <a:pt x="6" y="42"/>
                      <a:pt x="4" y="40"/>
                    </a:cubicBezTo>
                    <a:cubicBezTo>
                      <a:pt x="2" y="38"/>
                      <a:pt x="0" y="34"/>
                      <a:pt x="0" y="31"/>
                    </a:cubicBezTo>
                    <a:cubicBezTo>
                      <a:pt x="0" y="29"/>
                      <a:pt x="1" y="26"/>
                      <a:pt x="2" y="25"/>
                    </a:cubicBezTo>
                    <a:cubicBezTo>
                      <a:pt x="5" y="23"/>
                      <a:pt x="18" y="20"/>
                      <a:pt x="22" y="19"/>
                    </a:cubicBezTo>
                    <a:cubicBezTo>
                      <a:pt x="23" y="18"/>
                      <a:pt x="23" y="18"/>
                      <a:pt x="23" y="17"/>
                    </a:cubicBezTo>
                    <a:cubicBezTo>
                      <a:pt x="23" y="17"/>
                      <a:pt x="23" y="16"/>
                      <a:pt x="23" y="16"/>
                    </a:cubicBezTo>
                    <a:cubicBezTo>
                      <a:pt x="23" y="14"/>
                      <a:pt x="23" y="12"/>
                      <a:pt x="22" y="1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6" name="îşľïḑe"/>
              <p:cNvSpPr/>
              <p:nvPr/>
            </p:nvSpPr>
            <p:spPr bwMode="auto">
              <a:xfrm>
                <a:off x="6696076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5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7" y="9"/>
                      <a:pt x="16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6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6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7" name="ïṥļïďé"/>
              <p:cNvSpPr/>
              <p:nvPr/>
            </p:nvSpPr>
            <p:spPr bwMode="auto">
              <a:xfrm>
                <a:off x="6888163" y="3735388"/>
                <a:ext cx="244475" cy="204788"/>
              </a:xfrm>
              <a:custGeom>
                <a:avLst/>
                <a:gdLst>
                  <a:gd name="T0" fmla="*/ 0 w 74"/>
                  <a:gd name="T1" fmla="*/ 0 h 62"/>
                  <a:gd name="T2" fmla="*/ 16 w 74"/>
                  <a:gd name="T3" fmla="*/ 0 h 62"/>
                  <a:gd name="T4" fmla="*/ 31 w 74"/>
                  <a:gd name="T5" fmla="*/ 0 h 62"/>
                  <a:gd name="T6" fmla="*/ 31 w 74"/>
                  <a:gd name="T7" fmla="*/ 3 h 62"/>
                  <a:gd name="T8" fmla="*/ 26 w 74"/>
                  <a:gd name="T9" fmla="*/ 4 h 62"/>
                  <a:gd name="T10" fmla="*/ 23 w 74"/>
                  <a:gd name="T11" fmla="*/ 9 h 62"/>
                  <a:gd name="T12" fmla="*/ 23 w 74"/>
                  <a:gd name="T13" fmla="*/ 33 h 62"/>
                  <a:gd name="T14" fmla="*/ 24 w 74"/>
                  <a:gd name="T15" fmla="*/ 45 h 62"/>
                  <a:gd name="T16" fmla="*/ 41 w 74"/>
                  <a:gd name="T17" fmla="*/ 56 h 62"/>
                  <a:gd name="T18" fmla="*/ 58 w 74"/>
                  <a:gd name="T19" fmla="*/ 39 h 62"/>
                  <a:gd name="T20" fmla="*/ 58 w 74"/>
                  <a:gd name="T21" fmla="*/ 10 h 62"/>
                  <a:gd name="T22" fmla="*/ 53 w 74"/>
                  <a:gd name="T23" fmla="*/ 4 h 62"/>
                  <a:gd name="T24" fmla="*/ 48 w 74"/>
                  <a:gd name="T25" fmla="*/ 3 h 62"/>
                  <a:gd name="T26" fmla="*/ 48 w 74"/>
                  <a:gd name="T27" fmla="*/ 0 h 62"/>
                  <a:gd name="T28" fmla="*/ 61 w 74"/>
                  <a:gd name="T29" fmla="*/ 0 h 62"/>
                  <a:gd name="T30" fmla="*/ 73 w 74"/>
                  <a:gd name="T31" fmla="*/ 0 h 62"/>
                  <a:gd name="T32" fmla="*/ 73 w 74"/>
                  <a:gd name="T33" fmla="*/ 3 h 62"/>
                  <a:gd name="T34" fmla="*/ 69 w 74"/>
                  <a:gd name="T35" fmla="*/ 4 h 62"/>
                  <a:gd name="T36" fmla="*/ 65 w 74"/>
                  <a:gd name="T37" fmla="*/ 11 h 62"/>
                  <a:gd name="T38" fmla="*/ 63 w 74"/>
                  <a:gd name="T39" fmla="*/ 38 h 62"/>
                  <a:gd name="T40" fmla="*/ 36 w 74"/>
                  <a:gd name="T41" fmla="*/ 62 h 62"/>
                  <a:gd name="T42" fmla="*/ 10 w 74"/>
                  <a:gd name="T43" fmla="*/ 44 h 62"/>
                  <a:gd name="T44" fmla="*/ 9 w 74"/>
                  <a:gd name="T45" fmla="*/ 9 h 62"/>
                  <a:gd name="T46" fmla="*/ 6 w 74"/>
                  <a:gd name="T47" fmla="*/ 4 h 62"/>
                  <a:gd name="T48" fmla="*/ 0 w 74"/>
                  <a:gd name="T49" fmla="*/ 3 h 62"/>
                  <a:gd name="T50" fmla="*/ 0 w 74"/>
                  <a:gd name="T51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74" h="62">
                    <a:moveTo>
                      <a:pt x="0" y="0"/>
                    </a:moveTo>
                    <a:cubicBezTo>
                      <a:pt x="4" y="0"/>
                      <a:pt x="10" y="0"/>
                      <a:pt x="16" y="0"/>
                    </a:cubicBezTo>
                    <a:cubicBezTo>
                      <a:pt x="22" y="0"/>
                      <a:pt x="27" y="0"/>
                      <a:pt x="31" y="0"/>
                    </a:cubicBezTo>
                    <a:cubicBezTo>
                      <a:pt x="31" y="0"/>
                      <a:pt x="31" y="2"/>
                      <a:pt x="31" y="3"/>
                    </a:cubicBezTo>
                    <a:cubicBezTo>
                      <a:pt x="29" y="3"/>
                      <a:pt x="27" y="4"/>
                      <a:pt x="26" y="4"/>
                    </a:cubicBezTo>
                    <a:cubicBezTo>
                      <a:pt x="24" y="4"/>
                      <a:pt x="23" y="6"/>
                      <a:pt x="23" y="9"/>
                    </a:cubicBezTo>
                    <a:cubicBezTo>
                      <a:pt x="22" y="17"/>
                      <a:pt x="23" y="28"/>
                      <a:pt x="23" y="33"/>
                    </a:cubicBezTo>
                    <a:cubicBezTo>
                      <a:pt x="23" y="37"/>
                      <a:pt x="23" y="42"/>
                      <a:pt x="24" y="45"/>
                    </a:cubicBezTo>
                    <a:cubicBezTo>
                      <a:pt x="25" y="51"/>
                      <a:pt x="31" y="56"/>
                      <a:pt x="41" y="56"/>
                    </a:cubicBezTo>
                    <a:cubicBezTo>
                      <a:pt x="49" y="56"/>
                      <a:pt x="57" y="53"/>
                      <a:pt x="58" y="39"/>
                    </a:cubicBezTo>
                    <a:cubicBezTo>
                      <a:pt x="58" y="32"/>
                      <a:pt x="59" y="17"/>
                      <a:pt x="58" y="10"/>
                    </a:cubicBezTo>
                    <a:cubicBezTo>
                      <a:pt x="58" y="6"/>
                      <a:pt x="57" y="5"/>
                      <a:pt x="53" y="4"/>
                    </a:cubicBezTo>
                    <a:cubicBezTo>
                      <a:pt x="52" y="4"/>
                      <a:pt x="50" y="3"/>
                      <a:pt x="48" y="3"/>
                    </a:cubicBezTo>
                    <a:cubicBezTo>
                      <a:pt x="47" y="2"/>
                      <a:pt x="47" y="0"/>
                      <a:pt x="48" y="0"/>
                    </a:cubicBezTo>
                    <a:cubicBezTo>
                      <a:pt x="51" y="0"/>
                      <a:pt x="55" y="0"/>
                      <a:pt x="61" y="0"/>
                    </a:cubicBezTo>
                    <a:cubicBezTo>
                      <a:pt x="68" y="0"/>
                      <a:pt x="71" y="0"/>
                      <a:pt x="73" y="0"/>
                    </a:cubicBezTo>
                    <a:cubicBezTo>
                      <a:pt x="73" y="0"/>
                      <a:pt x="74" y="3"/>
                      <a:pt x="73" y="3"/>
                    </a:cubicBezTo>
                    <a:cubicBezTo>
                      <a:pt x="71" y="3"/>
                      <a:pt x="70" y="3"/>
                      <a:pt x="69" y="4"/>
                    </a:cubicBezTo>
                    <a:cubicBezTo>
                      <a:pt x="66" y="5"/>
                      <a:pt x="65" y="6"/>
                      <a:pt x="65" y="11"/>
                    </a:cubicBezTo>
                    <a:cubicBezTo>
                      <a:pt x="64" y="20"/>
                      <a:pt x="64" y="32"/>
                      <a:pt x="63" y="38"/>
                    </a:cubicBezTo>
                    <a:cubicBezTo>
                      <a:pt x="62" y="56"/>
                      <a:pt x="51" y="62"/>
                      <a:pt x="36" y="62"/>
                    </a:cubicBezTo>
                    <a:cubicBezTo>
                      <a:pt x="18" y="62"/>
                      <a:pt x="11" y="54"/>
                      <a:pt x="10" y="44"/>
                    </a:cubicBezTo>
                    <a:cubicBezTo>
                      <a:pt x="9" y="37"/>
                      <a:pt x="9" y="18"/>
                      <a:pt x="9" y="9"/>
                    </a:cubicBezTo>
                    <a:cubicBezTo>
                      <a:pt x="9" y="6"/>
                      <a:pt x="8" y="5"/>
                      <a:pt x="6" y="4"/>
                    </a:cubicBezTo>
                    <a:cubicBezTo>
                      <a:pt x="4" y="4"/>
                      <a:pt x="2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8" name="iṩ1ïḓé"/>
              <p:cNvSpPr/>
              <p:nvPr/>
            </p:nvSpPr>
            <p:spPr bwMode="auto">
              <a:xfrm>
                <a:off x="7154863" y="3797300"/>
                <a:ext cx="171450" cy="139700"/>
              </a:xfrm>
              <a:custGeom>
                <a:avLst/>
                <a:gdLst>
                  <a:gd name="T0" fmla="*/ 3 w 52"/>
                  <a:gd name="T1" fmla="*/ 38 h 42"/>
                  <a:gd name="T2" fmla="*/ 6 w 52"/>
                  <a:gd name="T3" fmla="*/ 34 h 42"/>
                  <a:gd name="T4" fmla="*/ 6 w 52"/>
                  <a:gd name="T5" fmla="*/ 18 h 42"/>
                  <a:gd name="T6" fmla="*/ 6 w 52"/>
                  <a:gd name="T7" fmla="*/ 11 h 42"/>
                  <a:gd name="T8" fmla="*/ 0 w 52"/>
                  <a:gd name="T9" fmla="*/ 7 h 42"/>
                  <a:gd name="T10" fmla="*/ 1 w 52"/>
                  <a:gd name="T11" fmla="*/ 4 h 42"/>
                  <a:gd name="T12" fmla="*/ 17 w 52"/>
                  <a:gd name="T13" fmla="*/ 0 h 42"/>
                  <a:gd name="T14" fmla="*/ 18 w 52"/>
                  <a:gd name="T15" fmla="*/ 1 h 42"/>
                  <a:gd name="T16" fmla="*/ 18 w 52"/>
                  <a:gd name="T17" fmla="*/ 6 h 42"/>
                  <a:gd name="T18" fmla="*/ 18 w 52"/>
                  <a:gd name="T19" fmla="*/ 7 h 42"/>
                  <a:gd name="T20" fmla="*/ 32 w 52"/>
                  <a:gd name="T21" fmla="*/ 0 h 42"/>
                  <a:gd name="T22" fmla="*/ 43 w 52"/>
                  <a:gd name="T23" fmla="*/ 6 h 42"/>
                  <a:gd name="T24" fmla="*/ 46 w 52"/>
                  <a:gd name="T25" fmla="*/ 17 h 42"/>
                  <a:gd name="T26" fmla="*/ 46 w 52"/>
                  <a:gd name="T27" fmla="*/ 35 h 42"/>
                  <a:gd name="T28" fmla="*/ 47 w 52"/>
                  <a:gd name="T29" fmla="*/ 37 h 42"/>
                  <a:gd name="T30" fmla="*/ 52 w 52"/>
                  <a:gd name="T31" fmla="*/ 38 h 42"/>
                  <a:gd name="T32" fmla="*/ 51 w 52"/>
                  <a:gd name="T33" fmla="*/ 42 h 42"/>
                  <a:gd name="T34" fmla="*/ 40 w 52"/>
                  <a:gd name="T35" fmla="*/ 41 h 42"/>
                  <a:gd name="T36" fmla="*/ 28 w 52"/>
                  <a:gd name="T37" fmla="*/ 42 h 42"/>
                  <a:gd name="T38" fmla="*/ 28 w 52"/>
                  <a:gd name="T39" fmla="*/ 38 h 42"/>
                  <a:gd name="T40" fmla="*/ 32 w 52"/>
                  <a:gd name="T41" fmla="*/ 38 h 42"/>
                  <a:gd name="T42" fmla="*/ 34 w 52"/>
                  <a:gd name="T43" fmla="*/ 35 h 42"/>
                  <a:gd name="T44" fmla="*/ 33 w 52"/>
                  <a:gd name="T45" fmla="*/ 14 h 42"/>
                  <a:gd name="T46" fmla="*/ 30 w 52"/>
                  <a:gd name="T47" fmla="*/ 9 h 42"/>
                  <a:gd name="T48" fmla="*/ 25 w 52"/>
                  <a:gd name="T49" fmla="*/ 8 h 42"/>
                  <a:gd name="T50" fmla="*/ 19 w 52"/>
                  <a:gd name="T51" fmla="*/ 10 h 42"/>
                  <a:gd name="T52" fmla="*/ 18 w 52"/>
                  <a:gd name="T53" fmla="*/ 12 h 42"/>
                  <a:gd name="T54" fmla="*/ 18 w 52"/>
                  <a:gd name="T55" fmla="*/ 34 h 42"/>
                  <a:gd name="T56" fmla="*/ 20 w 52"/>
                  <a:gd name="T57" fmla="*/ 38 h 42"/>
                  <a:gd name="T58" fmla="*/ 24 w 52"/>
                  <a:gd name="T59" fmla="*/ 38 h 42"/>
                  <a:gd name="T60" fmla="*/ 23 w 52"/>
                  <a:gd name="T61" fmla="*/ 42 h 42"/>
                  <a:gd name="T62" fmla="*/ 11 w 52"/>
                  <a:gd name="T63" fmla="*/ 41 h 42"/>
                  <a:gd name="T64" fmla="*/ 0 w 52"/>
                  <a:gd name="T65" fmla="*/ 42 h 42"/>
                  <a:gd name="T66" fmla="*/ 0 w 52"/>
                  <a:gd name="T67" fmla="*/ 38 h 42"/>
                  <a:gd name="T68" fmla="*/ 3 w 52"/>
                  <a:gd name="T6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2" h="42">
                    <a:moveTo>
                      <a:pt x="3" y="38"/>
                    </a:moveTo>
                    <a:cubicBezTo>
                      <a:pt x="5" y="37"/>
                      <a:pt x="5" y="36"/>
                      <a:pt x="6" y="34"/>
                    </a:cubicBezTo>
                    <a:cubicBezTo>
                      <a:pt x="6" y="31"/>
                      <a:pt x="6" y="23"/>
                      <a:pt x="6" y="18"/>
                    </a:cubicBezTo>
                    <a:cubicBezTo>
                      <a:pt x="6" y="16"/>
                      <a:pt x="6" y="12"/>
                      <a:pt x="6" y="11"/>
                    </a:cubicBezTo>
                    <a:cubicBezTo>
                      <a:pt x="5" y="10"/>
                      <a:pt x="5" y="8"/>
                      <a:pt x="0" y="7"/>
                    </a:cubicBezTo>
                    <a:cubicBezTo>
                      <a:pt x="0" y="6"/>
                      <a:pt x="1" y="5"/>
                      <a:pt x="1" y="4"/>
                    </a:cubicBezTo>
                    <a:cubicBezTo>
                      <a:pt x="7" y="4"/>
                      <a:pt x="14" y="2"/>
                      <a:pt x="17" y="0"/>
                    </a:cubicBezTo>
                    <a:cubicBezTo>
                      <a:pt x="17" y="0"/>
                      <a:pt x="18" y="1"/>
                      <a:pt x="18" y="1"/>
                    </a:cubicBezTo>
                    <a:cubicBezTo>
                      <a:pt x="18" y="2"/>
                      <a:pt x="18" y="5"/>
                      <a:pt x="18" y="6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23" y="3"/>
                      <a:pt x="28" y="0"/>
                      <a:pt x="32" y="0"/>
                    </a:cubicBezTo>
                    <a:cubicBezTo>
                      <a:pt x="37" y="0"/>
                      <a:pt x="40" y="2"/>
                      <a:pt x="43" y="6"/>
                    </a:cubicBezTo>
                    <a:cubicBezTo>
                      <a:pt x="45" y="9"/>
                      <a:pt x="46" y="13"/>
                      <a:pt x="46" y="17"/>
                    </a:cubicBezTo>
                    <a:cubicBezTo>
                      <a:pt x="46" y="23"/>
                      <a:pt x="46" y="32"/>
                      <a:pt x="46" y="35"/>
                    </a:cubicBezTo>
                    <a:cubicBezTo>
                      <a:pt x="46" y="36"/>
                      <a:pt x="46" y="37"/>
                      <a:pt x="47" y="37"/>
                    </a:cubicBezTo>
                    <a:cubicBezTo>
                      <a:pt x="48" y="38"/>
                      <a:pt x="50" y="38"/>
                      <a:pt x="52" y="38"/>
                    </a:cubicBezTo>
                    <a:cubicBezTo>
                      <a:pt x="52" y="39"/>
                      <a:pt x="52" y="41"/>
                      <a:pt x="51" y="42"/>
                    </a:cubicBezTo>
                    <a:cubicBezTo>
                      <a:pt x="50" y="42"/>
                      <a:pt x="46" y="41"/>
                      <a:pt x="40" y="41"/>
                    </a:cubicBezTo>
                    <a:cubicBezTo>
                      <a:pt x="34" y="41"/>
                      <a:pt x="32" y="42"/>
                      <a:pt x="28" y="42"/>
                    </a:cubicBezTo>
                    <a:cubicBezTo>
                      <a:pt x="28" y="41"/>
                      <a:pt x="28" y="39"/>
                      <a:pt x="28" y="38"/>
                    </a:cubicBezTo>
                    <a:cubicBezTo>
                      <a:pt x="30" y="38"/>
                      <a:pt x="31" y="38"/>
                      <a:pt x="32" y="38"/>
                    </a:cubicBezTo>
                    <a:cubicBezTo>
                      <a:pt x="33" y="37"/>
                      <a:pt x="33" y="36"/>
                      <a:pt x="34" y="35"/>
                    </a:cubicBezTo>
                    <a:cubicBezTo>
                      <a:pt x="34" y="31"/>
                      <a:pt x="34" y="18"/>
                      <a:pt x="33" y="14"/>
                    </a:cubicBezTo>
                    <a:cubicBezTo>
                      <a:pt x="33" y="12"/>
                      <a:pt x="32" y="10"/>
                      <a:pt x="30" y="9"/>
                    </a:cubicBezTo>
                    <a:cubicBezTo>
                      <a:pt x="29" y="8"/>
                      <a:pt x="27" y="8"/>
                      <a:pt x="25" y="8"/>
                    </a:cubicBezTo>
                    <a:cubicBezTo>
                      <a:pt x="23" y="8"/>
                      <a:pt x="20" y="8"/>
                      <a:pt x="19" y="10"/>
                    </a:cubicBezTo>
                    <a:cubicBezTo>
                      <a:pt x="18" y="10"/>
                      <a:pt x="18" y="11"/>
                      <a:pt x="18" y="12"/>
                    </a:cubicBezTo>
                    <a:cubicBezTo>
                      <a:pt x="18" y="18"/>
                      <a:pt x="18" y="29"/>
                      <a:pt x="18" y="34"/>
                    </a:cubicBezTo>
                    <a:cubicBezTo>
                      <a:pt x="18" y="37"/>
                      <a:pt x="19" y="37"/>
                      <a:pt x="20" y="38"/>
                    </a:cubicBezTo>
                    <a:cubicBezTo>
                      <a:pt x="21" y="38"/>
                      <a:pt x="22" y="38"/>
                      <a:pt x="24" y="38"/>
                    </a:cubicBezTo>
                    <a:cubicBezTo>
                      <a:pt x="24" y="39"/>
                      <a:pt x="24" y="41"/>
                      <a:pt x="23" y="42"/>
                    </a:cubicBezTo>
                    <a:cubicBezTo>
                      <a:pt x="20" y="42"/>
                      <a:pt x="17" y="41"/>
                      <a:pt x="11" y="41"/>
                    </a:cubicBezTo>
                    <a:cubicBezTo>
                      <a:pt x="5" y="41"/>
                      <a:pt x="2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1" y="38"/>
                      <a:pt x="2" y="38"/>
                      <a:pt x="3" y="38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9" name="ïśḷíḓè"/>
              <p:cNvSpPr/>
              <p:nvPr/>
            </p:nvSpPr>
            <p:spPr bwMode="auto">
              <a:xfrm>
                <a:off x="7353301" y="3741738"/>
                <a:ext cx="82550" cy="195263"/>
              </a:xfrm>
              <a:custGeom>
                <a:avLst/>
                <a:gdLst>
                  <a:gd name="T0" fmla="*/ 16 w 25"/>
                  <a:gd name="T1" fmla="*/ 10 h 59"/>
                  <a:gd name="T2" fmla="*/ 9 w 25"/>
                  <a:gd name="T3" fmla="*/ 10 h 59"/>
                  <a:gd name="T4" fmla="*/ 6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8 w 25"/>
                  <a:gd name="T11" fmla="*/ 1 h 59"/>
                  <a:gd name="T12" fmla="*/ 19 w 25"/>
                  <a:gd name="T13" fmla="*/ 4 h 59"/>
                  <a:gd name="T14" fmla="*/ 16 w 25"/>
                  <a:gd name="T15" fmla="*/ 10 h 59"/>
                  <a:gd name="T16" fmla="*/ 25 w 25"/>
                  <a:gd name="T17" fmla="*/ 59 h 59"/>
                  <a:gd name="T18" fmla="*/ 12 w 25"/>
                  <a:gd name="T19" fmla="*/ 58 h 59"/>
                  <a:gd name="T20" fmla="*/ 1 w 25"/>
                  <a:gd name="T21" fmla="*/ 59 h 59"/>
                  <a:gd name="T22" fmla="*/ 1 w 25"/>
                  <a:gd name="T23" fmla="*/ 55 h 59"/>
                  <a:gd name="T24" fmla="*/ 5 w 25"/>
                  <a:gd name="T25" fmla="*/ 55 h 59"/>
                  <a:gd name="T26" fmla="*/ 7 w 25"/>
                  <a:gd name="T27" fmla="*/ 51 h 59"/>
                  <a:gd name="T28" fmla="*/ 7 w 25"/>
                  <a:gd name="T29" fmla="*/ 37 h 59"/>
                  <a:gd name="T30" fmla="*/ 7 w 25"/>
                  <a:gd name="T31" fmla="*/ 28 h 59"/>
                  <a:gd name="T32" fmla="*/ 6 w 25"/>
                  <a:gd name="T33" fmla="*/ 26 h 59"/>
                  <a:gd name="T34" fmla="*/ 1 w 25"/>
                  <a:gd name="T35" fmla="*/ 23 h 59"/>
                  <a:gd name="T36" fmla="*/ 2 w 25"/>
                  <a:gd name="T37" fmla="*/ 21 h 59"/>
                  <a:gd name="T38" fmla="*/ 19 w 25"/>
                  <a:gd name="T39" fmla="*/ 17 h 59"/>
                  <a:gd name="T40" fmla="*/ 19 w 25"/>
                  <a:gd name="T41" fmla="*/ 34 h 59"/>
                  <a:gd name="T42" fmla="*/ 19 w 25"/>
                  <a:gd name="T43" fmla="*/ 51 h 59"/>
                  <a:gd name="T44" fmla="*/ 21 w 25"/>
                  <a:gd name="T45" fmla="*/ 55 h 59"/>
                  <a:gd name="T46" fmla="*/ 25 w 25"/>
                  <a:gd name="T47" fmla="*/ 55 h 59"/>
                  <a:gd name="T48" fmla="*/ 25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6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6" y="6"/>
                    </a:cubicBezTo>
                    <a:cubicBezTo>
                      <a:pt x="6" y="5"/>
                      <a:pt x="6" y="3"/>
                      <a:pt x="6" y="2"/>
                    </a:cubicBezTo>
                    <a:cubicBezTo>
                      <a:pt x="8" y="1"/>
                      <a:pt x="11" y="0"/>
                      <a:pt x="13" y="0"/>
                    </a:cubicBezTo>
                    <a:cubicBezTo>
                      <a:pt x="16" y="0"/>
                      <a:pt x="17" y="0"/>
                      <a:pt x="18" y="1"/>
                    </a:cubicBezTo>
                    <a:cubicBezTo>
                      <a:pt x="18" y="2"/>
                      <a:pt x="19" y="3"/>
                      <a:pt x="19" y="4"/>
                    </a:cubicBezTo>
                    <a:cubicBezTo>
                      <a:pt x="19" y="6"/>
                      <a:pt x="18" y="9"/>
                      <a:pt x="16" y="10"/>
                    </a:cubicBezTo>
                    <a:close/>
                    <a:moveTo>
                      <a:pt x="25" y="59"/>
                    </a:moveTo>
                    <a:cubicBezTo>
                      <a:pt x="22" y="59"/>
                      <a:pt x="19" y="58"/>
                      <a:pt x="12" y="58"/>
                    </a:cubicBezTo>
                    <a:cubicBezTo>
                      <a:pt x="7" y="58"/>
                      <a:pt x="3" y="59"/>
                      <a:pt x="1" y="59"/>
                    </a:cubicBezTo>
                    <a:cubicBezTo>
                      <a:pt x="0" y="58"/>
                      <a:pt x="0" y="56"/>
                      <a:pt x="1" y="55"/>
                    </a:cubicBezTo>
                    <a:cubicBezTo>
                      <a:pt x="2" y="55"/>
                      <a:pt x="4" y="55"/>
                      <a:pt x="5" y="55"/>
                    </a:cubicBezTo>
                    <a:cubicBezTo>
                      <a:pt x="6" y="54"/>
                      <a:pt x="7" y="53"/>
                      <a:pt x="7" y="51"/>
                    </a:cubicBezTo>
                    <a:cubicBezTo>
                      <a:pt x="7" y="49"/>
                      <a:pt x="7" y="42"/>
                      <a:pt x="7" y="37"/>
                    </a:cubicBezTo>
                    <a:cubicBezTo>
                      <a:pt x="7" y="34"/>
                      <a:pt x="7" y="30"/>
                      <a:pt x="7" y="28"/>
                    </a:cubicBezTo>
                    <a:cubicBezTo>
                      <a:pt x="7" y="27"/>
                      <a:pt x="7" y="26"/>
                      <a:pt x="6" y="26"/>
                    </a:cubicBezTo>
                    <a:cubicBezTo>
                      <a:pt x="5" y="25"/>
                      <a:pt x="4" y="24"/>
                      <a:pt x="1" y="23"/>
                    </a:cubicBezTo>
                    <a:cubicBezTo>
                      <a:pt x="1" y="23"/>
                      <a:pt x="1" y="21"/>
                      <a:pt x="2" y="21"/>
                    </a:cubicBezTo>
                    <a:cubicBezTo>
                      <a:pt x="4" y="21"/>
                      <a:pt x="14" y="19"/>
                      <a:pt x="19" y="17"/>
                    </a:cubicBezTo>
                    <a:cubicBezTo>
                      <a:pt x="19" y="21"/>
                      <a:pt x="19" y="29"/>
                      <a:pt x="19" y="34"/>
                    </a:cubicBezTo>
                    <a:cubicBezTo>
                      <a:pt x="19" y="40"/>
                      <a:pt x="19" y="46"/>
                      <a:pt x="19" y="51"/>
                    </a:cubicBezTo>
                    <a:cubicBezTo>
                      <a:pt x="19" y="53"/>
                      <a:pt x="19" y="54"/>
                      <a:pt x="21" y="55"/>
                    </a:cubicBezTo>
                    <a:cubicBezTo>
                      <a:pt x="22" y="55"/>
                      <a:pt x="23" y="55"/>
                      <a:pt x="25" y="55"/>
                    </a:cubicBezTo>
                    <a:cubicBezTo>
                      <a:pt x="25" y="56"/>
                      <a:pt x="25" y="58"/>
                      <a:pt x="25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0" name="îṩḷiḓé"/>
              <p:cNvSpPr/>
              <p:nvPr/>
            </p:nvSpPr>
            <p:spPr bwMode="auto">
              <a:xfrm>
                <a:off x="7456488" y="3805238"/>
                <a:ext cx="165100" cy="131763"/>
              </a:xfrm>
              <a:custGeom>
                <a:avLst/>
                <a:gdLst>
                  <a:gd name="T0" fmla="*/ 0 w 50"/>
                  <a:gd name="T1" fmla="*/ 0 h 40"/>
                  <a:gd name="T2" fmla="*/ 13 w 50"/>
                  <a:gd name="T3" fmla="*/ 0 h 40"/>
                  <a:gd name="T4" fmla="*/ 24 w 50"/>
                  <a:gd name="T5" fmla="*/ 0 h 40"/>
                  <a:gd name="T6" fmla="*/ 24 w 50"/>
                  <a:gd name="T7" fmla="*/ 3 h 40"/>
                  <a:gd name="T8" fmla="*/ 20 w 50"/>
                  <a:gd name="T9" fmla="*/ 4 h 40"/>
                  <a:gd name="T10" fmla="*/ 20 w 50"/>
                  <a:gd name="T11" fmla="*/ 5 h 40"/>
                  <a:gd name="T12" fmla="*/ 28 w 50"/>
                  <a:gd name="T13" fmla="*/ 26 h 40"/>
                  <a:gd name="T14" fmla="*/ 29 w 50"/>
                  <a:gd name="T15" fmla="*/ 26 h 40"/>
                  <a:gd name="T16" fmla="*/ 36 w 50"/>
                  <a:gd name="T17" fmla="*/ 8 h 40"/>
                  <a:gd name="T18" fmla="*/ 35 w 50"/>
                  <a:gd name="T19" fmla="*/ 4 h 40"/>
                  <a:gd name="T20" fmla="*/ 30 w 50"/>
                  <a:gd name="T21" fmla="*/ 3 h 40"/>
                  <a:gd name="T22" fmla="*/ 31 w 50"/>
                  <a:gd name="T23" fmla="*/ 0 h 40"/>
                  <a:gd name="T24" fmla="*/ 40 w 50"/>
                  <a:gd name="T25" fmla="*/ 0 h 40"/>
                  <a:gd name="T26" fmla="*/ 50 w 50"/>
                  <a:gd name="T27" fmla="*/ 0 h 40"/>
                  <a:gd name="T28" fmla="*/ 50 w 50"/>
                  <a:gd name="T29" fmla="*/ 3 h 40"/>
                  <a:gd name="T30" fmla="*/ 46 w 50"/>
                  <a:gd name="T31" fmla="*/ 4 h 40"/>
                  <a:gd name="T32" fmla="*/ 42 w 50"/>
                  <a:gd name="T33" fmla="*/ 8 h 40"/>
                  <a:gd name="T34" fmla="*/ 31 w 50"/>
                  <a:gd name="T35" fmla="*/ 30 h 40"/>
                  <a:gd name="T36" fmla="*/ 28 w 50"/>
                  <a:gd name="T37" fmla="*/ 40 h 40"/>
                  <a:gd name="T38" fmla="*/ 21 w 50"/>
                  <a:gd name="T39" fmla="*/ 40 h 40"/>
                  <a:gd name="T40" fmla="*/ 18 w 50"/>
                  <a:gd name="T41" fmla="*/ 31 h 40"/>
                  <a:gd name="T42" fmla="*/ 10 w 50"/>
                  <a:gd name="T43" fmla="*/ 12 h 40"/>
                  <a:gd name="T44" fmla="*/ 4 w 50"/>
                  <a:gd name="T45" fmla="*/ 4 h 40"/>
                  <a:gd name="T46" fmla="*/ 0 w 50"/>
                  <a:gd name="T47" fmla="*/ 3 h 40"/>
                  <a:gd name="T48" fmla="*/ 0 w 50"/>
                  <a:gd name="T4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40">
                    <a:moveTo>
                      <a:pt x="0" y="0"/>
                    </a:moveTo>
                    <a:cubicBezTo>
                      <a:pt x="4" y="0"/>
                      <a:pt x="8" y="0"/>
                      <a:pt x="13" y="0"/>
                    </a:cubicBezTo>
                    <a:cubicBezTo>
                      <a:pt x="18" y="0"/>
                      <a:pt x="21" y="0"/>
                      <a:pt x="24" y="0"/>
                    </a:cubicBezTo>
                    <a:cubicBezTo>
                      <a:pt x="24" y="0"/>
                      <a:pt x="24" y="2"/>
                      <a:pt x="24" y="3"/>
                    </a:cubicBezTo>
                    <a:cubicBezTo>
                      <a:pt x="23" y="3"/>
                      <a:pt x="21" y="3"/>
                      <a:pt x="20" y="4"/>
                    </a:cubicBezTo>
                    <a:cubicBezTo>
                      <a:pt x="20" y="4"/>
                      <a:pt x="19" y="5"/>
                      <a:pt x="20" y="5"/>
                    </a:cubicBezTo>
                    <a:cubicBezTo>
                      <a:pt x="21" y="9"/>
                      <a:pt x="26" y="22"/>
                      <a:pt x="28" y="26"/>
                    </a:cubicBezTo>
                    <a:cubicBezTo>
                      <a:pt x="28" y="26"/>
                      <a:pt x="28" y="26"/>
                      <a:pt x="29" y="26"/>
                    </a:cubicBezTo>
                    <a:cubicBezTo>
                      <a:pt x="31" y="22"/>
                      <a:pt x="35" y="12"/>
                      <a:pt x="36" y="8"/>
                    </a:cubicBezTo>
                    <a:cubicBezTo>
                      <a:pt x="37" y="5"/>
                      <a:pt x="36" y="4"/>
                      <a:pt x="35" y="4"/>
                    </a:cubicBezTo>
                    <a:cubicBezTo>
                      <a:pt x="34" y="3"/>
                      <a:pt x="32" y="3"/>
                      <a:pt x="30" y="3"/>
                    </a:cubicBezTo>
                    <a:cubicBezTo>
                      <a:pt x="30" y="2"/>
                      <a:pt x="30" y="0"/>
                      <a:pt x="31" y="0"/>
                    </a:cubicBezTo>
                    <a:cubicBezTo>
                      <a:pt x="32" y="0"/>
                      <a:pt x="36" y="0"/>
                      <a:pt x="40" y="0"/>
                    </a:cubicBezTo>
                    <a:cubicBezTo>
                      <a:pt x="44" y="0"/>
                      <a:pt x="48" y="0"/>
                      <a:pt x="50" y="0"/>
                    </a:cubicBezTo>
                    <a:cubicBezTo>
                      <a:pt x="50" y="0"/>
                      <a:pt x="50" y="2"/>
                      <a:pt x="50" y="3"/>
                    </a:cubicBezTo>
                    <a:cubicBezTo>
                      <a:pt x="48" y="3"/>
                      <a:pt x="47" y="3"/>
                      <a:pt x="46" y="4"/>
                    </a:cubicBezTo>
                    <a:cubicBezTo>
                      <a:pt x="44" y="4"/>
                      <a:pt x="43" y="6"/>
                      <a:pt x="42" y="8"/>
                    </a:cubicBezTo>
                    <a:cubicBezTo>
                      <a:pt x="39" y="14"/>
                      <a:pt x="35" y="22"/>
                      <a:pt x="31" y="30"/>
                    </a:cubicBezTo>
                    <a:cubicBezTo>
                      <a:pt x="30" y="35"/>
                      <a:pt x="29" y="37"/>
                      <a:pt x="28" y="40"/>
                    </a:cubicBezTo>
                    <a:cubicBezTo>
                      <a:pt x="26" y="40"/>
                      <a:pt x="23" y="40"/>
                      <a:pt x="21" y="40"/>
                    </a:cubicBezTo>
                    <a:cubicBezTo>
                      <a:pt x="20" y="37"/>
                      <a:pt x="19" y="34"/>
                      <a:pt x="18" y="31"/>
                    </a:cubicBezTo>
                    <a:cubicBezTo>
                      <a:pt x="15" y="24"/>
                      <a:pt x="12" y="17"/>
                      <a:pt x="10" y="12"/>
                    </a:cubicBezTo>
                    <a:cubicBezTo>
                      <a:pt x="7" y="5"/>
                      <a:pt x="6" y="4"/>
                      <a:pt x="4" y="4"/>
                    </a:cubicBezTo>
                    <a:cubicBezTo>
                      <a:pt x="2" y="3"/>
                      <a:pt x="1" y="3"/>
                      <a:pt x="0" y="3"/>
                    </a:cubicBezTo>
                    <a:cubicBezTo>
                      <a:pt x="0" y="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1" name="ïś1ïďè"/>
              <p:cNvSpPr/>
              <p:nvPr/>
            </p:nvSpPr>
            <p:spPr bwMode="auto">
              <a:xfrm>
                <a:off x="7643813" y="3797300"/>
                <a:ext cx="131763" cy="142875"/>
              </a:xfrm>
              <a:custGeom>
                <a:avLst/>
                <a:gdLst>
                  <a:gd name="T0" fmla="*/ 12 w 40"/>
                  <a:gd name="T1" fmla="*/ 16 h 43"/>
                  <a:gd name="T2" fmla="*/ 13 w 40"/>
                  <a:gd name="T3" fmla="*/ 16 h 43"/>
                  <a:gd name="T4" fmla="*/ 26 w 40"/>
                  <a:gd name="T5" fmla="*/ 16 h 43"/>
                  <a:gd name="T6" fmla="*/ 27 w 40"/>
                  <a:gd name="T7" fmla="*/ 15 h 43"/>
                  <a:gd name="T8" fmla="*/ 19 w 40"/>
                  <a:gd name="T9" fmla="*/ 4 h 43"/>
                  <a:gd name="T10" fmla="*/ 12 w 40"/>
                  <a:gd name="T11" fmla="*/ 16 h 43"/>
                  <a:gd name="T12" fmla="*/ 39 w 40"/>
                  <a:gd name="T13" fmla="*/ 31 h 43"/>
                  <a:gd name="T14" fmla="*/ 39 w 40"/>
                  <a:gd name="T15" fmla="*/ 34 h 43"/>
                  <a:gd name="T16" fmla="*/ 20 w 40"/>
                  <a:gd name="T17" fmla="*/ 43 h 43"/>
                  <a:gd name="T18" fmla="*/ 7 w 40"/>
                  <a:gd name="T19" fmla="*/ 38 h 43"/>
                  <a:gd name="T20" fmla="*/ 0 w 40"/>
                  <a:gd name="T21" fmla="*/ 22 h 43"/>
                  <a:gd name="T22" fmla="*/ 10 w 40"/>
                  <a:gd name="T23" fmla="*/ 4 h 43"/>
                  <a:gd name="T24" fmla="*/ 22 w 40"/>
                  <a:gd name="T25" fmla="*/ 0 h 43"/>
                  <a:gd name="T26" fmla="*/ 38 w 40"/>
                  <a:gd name="T27" fmla="*/ 15 h 43"/>
                  <a:gd name="T28" fmla="*/ 40 w 40"/>
                  <a:gd name="T29" fmla="*/ 16 h 43"/>
                  <a:gd name="T30" fmla="*/ 39 w 40"/>
                  <a:gd name="T31" fmla="*/ 19 h 43"/>
                  <a:gd name="T32" fmla="*/ 13 w 40"/>
                  <a:gd name="T33" fmla="*/ 21 h 43"/>
                  <a:gd name="T34" fmla="*/ 12 w 40"/>
                  <a:gd name="T35" fmla="*/ 22 h 43"/>
                  <a:gd name="T36" fmla="*/ 16 w 40"/>
                  <a:gd name="T37" fmla="*/ 31 h 43"/>
                  <a:gd name="T38" fmla="*/ 27 w 40"/>
                  <a:gd name="T39" fmla="*/ 34 h 43"/>
                  <a:gd name="T40" fmla="*/ 39 w 40"/>
                  <a:gd name="T41" fmla="*/ 30 h 43"/>
                  <a:gd name="T42" fmla="*/ 39 w 40"/>
                  <a:gd name="T43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0" h="43">
                    <a:moveTo>
                      <a:pt x="12" y="16"/>
                    </a:moveTo>
                    <a:cubicBezTo>
                      <a:pt x="12" y="16"/>
                      <a:pt x="12" y="16"/>
                      <a:pt x="13" y="16"/>
                    </a:cubicBezTo>
                    <a:cubicBezTo>
                      <a:pt x="15" y="17"/>
                      <a:pt x="24" y="16"/>
                      <a:pt x="26" y="16"/>
                    </a:cubicBezTo>
                    <a:cubicBezTo>
                      <a:pt x="27" y="16"/>
                      <a:pt x="27" y="16"/>
                      <a:pt x="27" y="15"/>
                    </a:cubicBezTo>
                    <a:cubicBezTo>
                      <a:pt x="26" y="9"/>
                      <a:pt x="24" y="4"/>
                      <a:pt x="19" y="4"/>
                    </a:cubicBezTo>
                    <a:cubicBezTo>
                      <a:pt x="15" y="4"/>
                      <a:pt x="12" y="9"/>
                      <a:pt x="12" y="16"/>
                    </a:cubicBezTo>
                    <a:close/>
                    <a:moveTo>
                      <a:pt x="39" y="31"/>
                    </a:moveTo>
                    <a:cubicBezTo>
                      <a:pt x="40" y="32"/>
                      <a:pt x="39" y="34"/>
                      <a:pt x="39" y="34"/>
                    </a:cubicBezTo>
                    <a:cubicBezTo>
                      <a:pt x="34" y="39"/>
                      <a:pt x="27" y="43"/>
                      <a:pt x="20" y="43"/>
                    </a:cubicBezTo>
                    <a:cubicBezTo>
                      <a:pt x="14" y="43"/>
                      <a:pt x="10" y="41"/>
                      <a:pt x="7" y="38"/>
                    </a:cubicBezTo>
                    <a:cubicBezTo>
                      <a:pt x="2" y="34"/>
                      <a:pt x="0" y="28"/>
                      <a:pt x="0" y="22"/>
                    </a:cubicBezTo>
                    <a:cubicBezTo>
                      <a:pt x="0" y="13"/>
                      <a:pt x="4" y="7"/>
                      <a:pt x="10" y="4"/>
                    </a:cubicBezTo>
                    <a:cubicBezTo>
                      <a:pt x="14" y="2"/>
                      <a:pt x="18" y="0"/>
                      <a:pt x="22" y="0"/>
                    </a:cubicBezTo>
                    <a:cubicBezTo>
                      <a:pt x="34" y="0"/>
                      <a:pt x="38" y="9"/>
                      <a:pt x="38" y="15"/>
                    </a:cubicBezTo>
                    <a:cubicBezTo>
                      <a:pt x="39" y="15"/>
                      <a:pt x="39" y="16"/>
                      <a:pt x="40" y="16"/>
                    </a:cubicBezTo>
                    <a:cubicBezTo>
                      <a:pt x="40" y="16"/>
                      <a:pt x="40" y="18"/>
                      <a:pt x="39" y="19"/>
                    </a:cubicBezTo>
                    <a:cubicBezTo>
                      <a:pt x="36" y="20"/>
                      <a:pt x="21" y="21"/>
                      <a:pt x="13" y="21"/>
                    </a:cubicBezTo>
                    <a:cubicBezTo>
                      <a:pt x="12" y="21"/>
                      <a:pt x="12" y="21"/>
                      <a:pt x="12" y="22"/>
                    </a:cubicBezTo>
                    <a:cubicBezTo>
                      <a:pt x="12" y="25"/>
                      <a:pt x="14" y="28"/>
                      <a:pt x="16" y="31"/>
                    </a:cubicBezTo>
                    <a:cubicBezTo>
                      <a:pt x="19" y="33"/>
                      <a:pt x="22" y="34"/>
                      <a:pt x="27" y="34"/>
                    </a:cubicBezTo>
                    <a:cubicBezTo>
                      <a:pt x="31" y="34"/>
                      <a:pt x="35" y="33"/>
                      <a:pt x="39" y="30"/>
                    </a:cubicBezTo>
                    <a:cubicBezTo>
                      <a:pt x="39" y="30"/>
                      <a:pt x="39" y="31"/>
                      <a:pt x="39" y="31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2" name="ï$lïdê"/>
              <p:cNvSpPr/>
              <p:nvPr/>
            </p:nvSpPr>
            <p:spPr bwMode="auto">
              <a:xfrm>
                <a:off x="7808913" y="3797300"/>
                <a:ext cx="119063" cy="139700"/>
              </a:xfrm>
              <a:custGeom>
                <a:avLst/>
                <a:gdLst>
                  <a:gd name="T0" fmla="*/ 36 w 36"/>
                  <a:gd name="T1" fmla="*/ 3 h 42"/>
                  <a:gd name="T2" fmla="*/ 36 w 36"/>
                  <a:gd name="T3" fmla="*/ 5 h 42"/>
                  <a:gd name="T4" fmla="*/ 32 w 36"/>
                  <a:gd name="T5" fmla="*/ 13 h 42"/>
                  <a:gd name="T6" fmla="*/ 31 w 36"/>
                  <a:gd name="T7" fmla="*/ 14 h 42"/>
                  <a:gd name="T8" fmla="*/ 23 w 36"/>
                  <a:gd name="T9" fmla="*/ 10 h 42"/>
                  <a:gd name="T10" fmla="*/ 19 w 36"/>
                  <a:gd name="T11" fmla="*/ 12 h 42"/>
                  <a:gd name="T12" fmla="*/ 18 w 36"/>
                  <a:gd name="T13" fmla="*/ 14 h 42"/>
                  <a:gd name="T14" fmla="*/ 18 w 36"/>
                  <a:gd name="T15" fmla="*/ 34 h 42"/>
                  <a:gd name="T16" fmla="*/ 21 w 36"/>
                  <a:gd name="T17" fmla="*/ 38 h 42"/>
                  <a:gd name="T18" fmla="*/ 27 w 36"/>
                  <a:gd name="T19" fmla="*/ 38 h 42"/>
                  <a:gd name="T20" fmla="*/ 26 w 36"/>
                  <a:gd name="T21" fmla="*/ 42 h 42"/>
                  <a:gd name="T22" fmla="*/ 12 w 36"/>
                  <a:gd name="T23" fmla="*/ 41 h 42"/>
                  <a:gd name="T24" fmla="*/ 0 w 36"/>
                  <a:gd name="T25" fmla="*/ 42 h 42"/>
                  <a:gd name="T26" fmla="*/ 0 w 36"/>
                  <a:gd name="T27" fmla="*/ 38 h 42"/>
                  <a:gd name="T28" fmla="*/ 4 w 36"/>
                  <a:gd name="T29" fmla="*/ 38 h 42"/>
                  <a:gd name="T30" fmla="*/ 6 w 36"/>
                  <a:gd name="T31" fmla="*/ 35 h 42"/>
                  <a:gd name="T32" fmla="*/ 6 w 36"/>
                  <a:gd name="T33" fmla="*/ 19 h 42"/>
                  <a:gd name="T34" fmla="*/ 6 w 36"/>
                  <a:gd name="T35" fmla="*/ 11 h 42"/>
                  <a:gd name="T36" fmla="*/ 1 w 36"/>
                  <a:gd name="T37" fmla="*/ 7 h 42"/>
                  <a:gd name="T38" fmla="*/ 1 w 36"/>
                  <a:gd name="T39" fmla="*/ 4 h 42"/>
                  <a:gd name="T40" fmla="*/ 17 w 36"/>
                  <a:gd name="T41" fmla="*/ 0 h 42"/>
                  <a:gd name="T42" fmla="*/ 18 w 36"/>
                  <a:gd name="T43" fmla="*/ 1 h 42"/>
                  <a:gd name="T44" fmla="*/ 18 w 36"/>
                  <a:gd name="T45" fmla="*/ 8 h 42"/>
                  <a:gd name="T46" fmla="*/ 18 w 36"/>
                  <a:gd name="T47" fmla="*/ 8 h 42"/>
                  <a:gd name="T48" fmla="*/ 25 w 36"/>
                  <a:gd name="T49" fmla="*/ 3 h 42"/>
                  <a:gd name="T50" fmla="*/ 30 w 36"/>
                  <a:gd name="T51" fmla="*/ 0 h 42"/>
                  <a:gd name="T52" fmla="*/ 36 w 36"/>
                  <a:gd name="T53" fmla="*/ 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42">
                    <a:moveTo>
                      <a:pt x="36" y="3"/>
                    </a:moveTo>
                    <a:cubicBezTo>
                      <a:pt x="36" y="3"/>
                      <a:pt x="36" y="5"/>
                      <a:pt x="36" y="5"/>
                    </a:cubicBezTo>
                    <a:cubicBezTo>
                      <a:pt x="36" y="7"/>
                      <a:pt x="33" y="12"/>
                      <a:pt x="32" y="13"/>
                    </a:cubicBezTo>
                    <a:cubicBezTo>
                      <a:pt x="32" y="13"/>
                      <a:pt x="31" y="14"/>
                      <a:pt x="31" y="14"/>
                    </a:cubicBezTo>
                    <a:cubicBezTo>
                      <a:pt x="28" y="12"/>
                      <a:pt x="26" y="10"/>
                      <a:pt x="23" y="10"/>
                    </a:cubicBezTo>
                    <a:cubicBezTo>
                      <a:pt x="21" y="10"/>
                      <a:pt x="20" y="11"/>
                      <a:pt x="19" y="12"/>
                    </a:cubicBezTo>
                    <a:cubicBezTo>
                      <a:pt x="18" y="12"/>
                      <a:pt x="18" y="13"/>
                      <a:pt x="18" y="14"/>
                    </a:cubicBezTo>
                    <a:cubicBezTo>
                      <a:pt x="18" y="20"/>
                      <a:pt x="18" y="32"/>
                      <a:pt x="18" y="34"/>
                    </a:cubicBezTo>
                    <a:cubicBezTo>
                      <a:pt x="18" y="36"/>
                      <a:pt x="19" y="37"/>
                      <a:pt x="21" y="38"/>
                    </a:cubicBezTo>
                    <a:cubicBezTo>
                      <a:pt x="23" y="38"/>
                      <a:pt x="25" y="38"/>
                      <a:pt x="27" y="38"/>
                    </a:cubicBezTo>
                    <a:cubicBezTo>
                      <a:pt x="27" y="39"/>
                      <a:pt x="27" y="41"/>
                      <a:pt x="26" y="42"/>
                    </a:cubicBezTo>
                    <a:cubicBezTo>
                      <a:pt x="24" y="42"/>
                      <a:pt x="19" y="41"/>
                      <a:pt x="12" y="41"/>
                    </a:cubicBezTo>
                    <a:cubicBezTo>
                      <a:pt x="7" y="41"/>
                      <a:pt x="3" y="42"/>
                      <a:pt x="0" y="42"/>
                    </a:cubicBezTo>
                    <a:cubicBezTo>
                      <a:pt x="0" y="41"/>
                      <a:pt x="0" y="39"/>
                      <a:pt x="0" y="38"/>
                    </a:cubicBezTo>
                    <a:cubicBezTo>
                      <a:pt x="2" y="38"/>
                      <a:pt x="3" y="38"/>
                      <a:pt x="4" y="38"/>
                    </a:cubicBezTo>
                    <a:cubicBezTo>
                      <a:pt x="5" y="37"/>
                      <a:pt x="6" y="37"/>
                      <a:pt x="6" y="35"/>
                    </a:cubicBezTo>
                    <a:cubicBezTo>
                      <a:pt x="6" y="33"/>
                      <a:pt x="6" y="25"/>
                      <a:pt x="6" y="19"/>
                    </a:cubicBezTo>
                    <a:cubicBezTo>
                      <a:pt x="6" y="15"/>
                      <a:pt x="6" y="12"/>
                      <a:pt x="6" y="11"/>
                    </a:cubicBezTo>
                    <a:cubicBezTo>
                      <a:pt x="6" y="10"/>
                      <a:pt x="5" y="8"/>
                      <a:pt x="1" y="7"/>
                    </a:cubicBezTo>
                    <a:cubicBezTo>
                      <a:pt x="1" y="6"/>
                      <a:pt x="1" y="4"/>
                      <a:pt x="1" y="4"/>
                    </a:cubicBezTo>
                    <a:cubicBezTo>
                      <a:pt x="5" y="4"/>
                      <a:pt x="14" y="2"/>
                      <a:pt x="17" y="0"/>
                    </a:cubicBezTo>
                    <a:cubicBezTo>
                      <a:pt x="18" y="0"/>
                      <a:pt x="18" y="0"/>
                      <a:pt x="18" y="1"/>
                    </a:cubicBezTo>
                    <a:cubicBezTo>
                      <a:pt x="18" y="2"/>
                      <a:pt x="18" y="7"/>
                      <a:pt x="18" y="8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21" y="6"/>
                      <a:pt x="22" y="4"/>
                      <a:pt x="25" y="3"/>
                    </a:cubicBezTo>
                    <a:cubicBezTo>
                      <a:pt x="26" y="1"/>
                      <a:pt x="28" y="0"/>
                      <a:pt x="30" y="0"/>
                    </a:cubicBezTo>
                    <a:cubicBezTo>
                      <a:pt x="33" y="0"/>
                      <a:pt x="35" y="1"/>
                      <a:pt x="36" y="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3" name="iṣḷïḓê"/>
              <p:cNvSpPr/>
              <p:nvPr/>
            </p:nvSpPr>
            <p:spPr bwMode="auto">
              <a:xfrm>
                <a:off x="7958138" y="3797300"/>
                <a:ext cx="104775" cy="139700"/>
              </a:xfrm>
              <a:custGeom>
                <a:avLst/>
                <a:gdLst>
                  <a:gd name="T0" fmla="*/ 29 w 32"/>
                  <a:gd name="T1" fmla="*/ 13 h 42"/>
                  <a:gd name="T2" fmla="*/ 26 w 32"/>
                  <a:gd name="T3" fmla="*/ 13 h 42"/>
                  <a:gd name="T4" fmla="*/ 22 w 32"/>
                  <a:gd name="T5" fmla="*/ 5 h 42"/>
                  <a:gd name="T6" fmla="*/ 17 w 32"/>
                  <a:gd name="T7" fmla="*/ 4 h 42"/>
                  <a:gd name="T8" fmla="*/ 11 w 32"/>
                  <a:gd name="T9" fmla="*/ 9 h 42"/>
                  <a:gd name="T10" fmla="*/ 21 w 32"/>
                  <a:gd name="T11" fmla="*/ 17 h 42"/>
                  <a:gd name="T12" fmla="*/ 32 w 32"/>
                  <a:gd name="T13" fmla="*/ 29 h 42"/>
                  <a:gd name="T14" fmla="*/ 14 w 32"/>
                  <a:gd name="T15" fmla="*/ 42 h 42"/>
                  <a:gd name="T16" fmla="*/ 2 w 32"/>
                  <a:gd name="T17" fmla="*/ 41 h 42"/>
                  <a:gd name="T18" fmla="*/ 0 w 32"/>
                  <a:gd name="T19" fmla="*/ 29 h 42"/>
                  <a:gd name="T20" fmla="*/ 3 w 32"/>
                  <a:gd name="T21" fmla="*/ 28 h 42"/>
                  <a:gd name="T22" fmla="*/ 10 w 32"/>
                  <a:gd name="T23" fmla="*/ 38 h 42"/>
                  <a:gd name="T24" fmla="*/ 16 w 32"/>
                  <a:gd name="T25" fmla="*/ 39 h 42"/>
                  <a:gd name="T26" fmla="*/ 22 w 32"/>
                  <a:gd name="T27" fmla="*/ 34 h 42"/>
                  <a:gd name="T28" fmla="*/ 14 w 32"/>
                  <a:gd name="T29" fmla="*/ 27 h 42"/>
                  <a:gd name="T30" fmla="*/ 1 w 32"/>
                  <a:gd name="T31" fmla="*/ 13 h 42"/>
                  <a:gd name="T32" fmla="*/ 18 w 32"/>
                  <a:gd name="T33" fmla="*/ 0 h 42"/>
                  <a:gd name="T34" fmla="*/ 26 w 32"/>
                  <a:gd name="T35" fmla="*/ 1 h 42"/>
                  <a:gd name="T36" fmla="*/ 30 w 32"/>
                  <a:gd name="T37" fmla="*/ 2 h 42"/>
                  <a:gd name="T38" fmla="*/ 29 w 32"/>
                  <a:gd name="T39" fmla="*/ 1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42">
                    <a:moveTo>
                      <a:pt x="29" y="13"/>
                    </a:moveTo>
                    <a:cubicBezTo>
                      <a:pt x="29" y="13"/>
                      <a:pt x="26" y="13"/>
                      <a:pt x="26" y="13"/>
                    </a:cubicBezTo>
                    <a:cubicBezTo>
                      <a:pt x="25" y="9"/>
                      <a:pt x="24" y="6"/>
                      <a:pt x="22" y="5"/>
                    </a:cubicBezTo>
                    <a:cubicBezTo>
                      <a:pt x="20" y="4"/>
                      <a:pt x="19" y="4"/>
                      <a:pt x="17" y="4"/>
                    </a:cubicBezTo>
                    <a:cubicBezTo>
                      <a:pt x="14" y="4"/>
                      <a:pt x="11" y="6"/>
                      <a:pt x="11" y="9"/>
                    </a:cubicBezTo>
                    <a:cubicBezTo>
                      <a:pt x="11" y="12"/>
                      <a:pt x="12" y="13"/>
                      <a:pt x="21" y="17"/>
                    </a:cubicBezTo>
                    <a:cubicBezTo>
                      <a:pt x="30" y="21"/>
                      <a:pt x="32" y="24"/>
                      <a:pt x="32" y="29"/>
                    </a:cubicBezTo>
                    <a:cubicBezTo>
                      <a:pt x="32" y="38"/>
                      <a:pt x="24" y="42"/>
                      <a:pt x="14" y="42"/>
                    </a:cubicBezTo>
                    <a:cubicBezTo>
                      <a:pt x="9" y="42"/>
                      <a:pt x="5" y="42"/>
                      <a:pt x="2" y="41"/>
                    </a:cubicBezTo>
                    <a:cubicBezTo>
                      <a:pt x="1" y="38"/>
                      <a:pt x="0" y="31"/>
                      <a:pt x="0" y="29"/>
                    </a:cubicBezTo>
                    <a:cubicBezTo>
                      <a:pt x="0" y="28"/>
                      <a:pt x="3" y="28"/>
                      <a:pt x="3" y="28"/>
                    </a:cubicBezTo>
                    <a:cubicBezTo>
                      <a:pt x="5" y="33"/>
                      <a:pt x="7" y="36"/>
                      <a:pt x="10" y="38"/>
                    </a:cubicBezTo>
                    <a:cubicBezTo>
                      <a:pt x="12" y="39"/>
                      <a:pt x="14" y="39"/>
                      <a:pt x="16" y="39"/>
                    </a:cubicBezTo>
                    <a:cubicBezTo>
                      <a:pt x="19" y="39"/>
                      <a:pt x="22" y="37"/>
                      <a:pt x="22" y="34"/>
                    </a:cubicBezTo>
                    <a:cubicBezTo>
                      <a:pt x="22" y="31"/>
                      <a:pt x="20" y="30"/>
                      <a:pt x="14" y="27"/>
                    </a:cubicBezTo>
                    <a:cubicBezTo>
                      <a:pt x="4" y="23"/>
                      <a:pt x="1" y="19"/>
                      <a:pt x="1" y="13"/>
                    </a:cubicBezTo>
                    <a:cubicBezTo>
                      <a:pt x="1" y="6"/>
                      <a:pt x="7" y="0"/>
                      <a:pt x="18" y="0"/>
                    </a:cubicBezTo>
                    <a:cubicBezTo>
                      <a:pt x="20" y="0"/>
                      <a:pt x="24" y="1"/>
                      <a:pt x="26" y="1"/>
                    </a:cubicBezTo>
                    <a:cubicBezTo>
                      <a:pt x="30" y="2"/>
                      <a:pt x="30" y="2"/>
                      <a:pt x="30" y="2"/>
                    </a:cubicBezTo>
                    <a:cubicBezTo>
                      <a:pt x="30" y="5"/>
                      <a:pt x="30" y="9"/>
                      <a:pt x="29" y="13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4" name="í$ḻîḍé"/>
              <p:cNvSpPr/>
              <p:nvPr/>
            </p:nvSpPr>
            <p:spPr bwMode="auto">
              <a:xfrm>
                <a:off x="8099426" y="3741738"/>
                <a:ext cx="82550" cy="195263"/>
              </a:xfrm>
              <a:custGeom>
                <a:avLst/>
                <a:gdLst>
                  <a:gd name="T0" fmla="*/ 15 w 25"/>
                  <a:gd name="T1" fmla="*/ 10 h 59"/>
                  <a:gd name="T2" fmla="*/ 9 w 25"/>
                  <a:gd name="T3" fmla="*/ 10 h 59"/>
                  <a:gd name="T4" fmla="*/ 5 w 25"/>
                  <a:gd name="T5" fmla="*/ 6 h 59"/>
                  <a:gd name="T6" fmla="*/ 6 w 25"/>
                  <a:gd name="T7" fmla="*/ 2 h 59"/>
                  <a:gd name="T8" fmla="*/ 13 w 25"/>
                  <a:gd name="T9" fmla="*/ 0 h 59"/>
                  <a:gd name="T10" fmla="*/ 17 w 25"/>
                  <a:gd name="T11" fmla="*/ 1 h 59"/>
                  <a:gd name="T12" fmla="*/ 18 w 25"/>
                  <a:gd name="T13" fmla="*/ 4 h 59"/>
                  <a:gd name="T14" fmla="*/ 15 w 25"/>
                  <a:gd name="T15" fmla="*/ 10 h 59"/>
                  <a:gd name="T16" fmla="*/ 24 w 25"/>
                  <a:gd name="T17" fmla="*/ 59 h 59"/>
                  <a:gd name="T18" fmla="*/ 12 w 25"/>
                  <a:gd name="T19" fmla="*/ 58 h 59"/>
                  <a:gd name="T20" fmla="*/ 0 w 25"/>
                  <a:gd name="T21" fmla="*/ 59 h 59"/>
                  <a:gd name="T22" fmla="*/ 0 w 25"/>
                  <a:gd name="T23" fmla="*/ 55 h 59"/>
                  <a:gd name="T24" fmla="*/ 4 w 25"/>
                  <a:gd name="T25" fmla="*/ 55 h 59"/>
                  <a:gd name="T26" fmla="*/ 6 w 25"/>
                  <a:gd name="T27" fmla="*/ 51 h 59"/>
                  <a:gd name="T28" fmla="*/ 6 w 25"/>
                  <a:gd name="T29" fmla="*/ 37 h 59"/>
                  <a:gd name="T30" fmla="*/ 6 w 25"/>
                  <a:gd name="T31" fmla="*/ 28 h 59"/>
                  <a:gd name="T32" fmla="*/ 5 w 25"/>
                  <a:gd name="T33" fmla="*/ 26 h 59"/>
                  <a:gd name="T34" fmla="*/ 1 w 25"/>
                  <a:gd name="T35" fmla="*/ 23 h 59"/>
                  <a:gd name="T36" fmla="*/ 1 w 25"/>
                  <a:gd name="T37" fmla="*/ 21 h 59"/>
                  <a:gd name="T38" fmla="*/ 18 w 25"/>
                  <a:gd name="T39" fmla="*/ 17 h 59"/>
                  <a:gd name="T40" fmla="*/ 18 w 25"/>
                  <a:gd name="T41" fmla="*/ 34 h 59"/>
                  <a:gd name="T42" fmla="*/ 18 w 25"/>
                  <a:gd name="T43" fmla="*/ 51 h 59"/>
                  <a:gd name="T44" fmla="*/ 20 w 25"/>
                  <a:gd name="T45" fmla="*/ 55 h 59"/>
                  <a:gd name="T46" fmla="*/ 24 w 25"/>
                  <a:gd name="T47" fmla="*/ 55 h 59"/>
                  <a:gd name="T48" fmla="*/ 24 w 25"/>
                  <a:gd name="T4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5" h="59">
                    <a:moveTo>
                      <a:pt x="15" y="10"/>
                    </a:moveTo>
                    <a:cubicBezTo>
                      <a:pt x="15" y="10"/>
                      <a:pt x="10" y="11"/>
                      <a:pt x="9" y="10"/>
                    </a:cubicBezTo>
                    <a:cubicBezTo>
                      <a:pt x="7" y="10"/>
                      <a:pt x="6" y="8"/>
                      <a:pt x="5" y="6"/>
                    </a:cubicBezTo>
                    <a:cubicBezTo>
                      <a:pt x="5" y="5"/>
                      <a:pt x="5" y="3"/>
                      <a:pt x="6" y="2"/>
                    </a:cubicBezTo>
                    <a:cubicBezTo>
                      <a:pt x="7" y="1"/>
                      <a:pt x="10" y="0"/>
                      <a:pt x="13" y="0"/>
                    </a:cubicBezTo>
                    <a:cubicBezTo>
                      <a:pt x="15" y="0"/>
                      <a:pt x="17" y="0"/>
                      <a:pt x="17" y="1"/>
                    </a:cubicBezTo>
                    <a:cubicBezTo>
                      <a:pt x="18" y="2"/>
                      <a:pt x="18" y="3"/>
                      <a:pt x="18" y="4"/>
                    </a:cubicBezTo>
                    <a:cubicBezTo>
                      <a:pt x="18" y="6"/>
                      <a:pt x="17" y="9"/>
                      <a:pt x="15" y="10"/>
                    </a:cubicBezTo>
                    <a:close/>
                    <a:moveTo>
                      <a:pt x="24" y="59"/>
                    </a:moveTo>
                    <a:cubicBezTo>
                      <a:pt x="22" y="59"/>
                      <a:pt x="18" y="58"/>
                      <a:pt x="12" y="58"/>
                    </a:cubicBezTo>
                    <a:cubicBezTo>
                      <a:pt x="6" y="58"/>
                      <a:pt x="2" y="59"/>
                      <a:pt x="0" y="59"/>
                    </a:cubicBezTo>
                    <a:cubicBezTo>
                      <a:pt x="0" y="58"/>
                      <a:pt x="0" y="56"/>
                      <a:pt x="0" y="55"/>
                    </a:cubicBezTo>
                    <a:cubicBezTo>
                      <a:pt x="2" y="55"/>
                      <a:pt x="3" y="55"/>
                      <a:pt x="4" y="55"/>
                    </a:cubicBezTo>
                    <a:cubicBezTo>
                      <a:pt x="6" y="54"/>
                      <a:pt x="6" y="53"/>
                      <a:pt x="6" y="51"/>
                    </a:cubicBezTo>
                    <a:cubicBezTo>
                      <a:pt x="6" y="49"/>
                      <a:pt x="6" y="42"/>
                      <a:pt x="6" y="37"/>
                    </a:cubicBezTo>
                    <a:cubicBezTo>
                      <a:pt x="6" y="34"/>
                      <a:pt x="6" y="30"/>
                      <a:pt x="6" y="28"/>
                    </a:cubicBezTo>
                    <a:cubicBezTo>
                      <a:pt x="6" y="27"/>
                      <a:pt x="6" y="26"/>
                      <a:pt x="5" y="26"/>
                    </a:cubicBezTo>
                    <a:cubicBezTo>
                      <a:pt x="4" y="25"/>
                      <a:pt x="3" y="24"/>
                      <a:pt x="1" y="23"/>
                    </a:cubicBezTo>
                    <a:cubicBezTo>
                      <a:pt x="1" y="23"/>
                      <a:pt x="1" y="21"/>
                      <a:pt x="1" y="21"/>
                    </a:cubicBezTo>
                    <a:cubicBezTo>
                      <a:pt x="4" y="21"/>
                      <a:pt x="13" y="19"/>
                      <a:pt x="18" y="17"/>
                    </a:cubicBezTo>
                    <a:cubicBezTo>
                      <a:pt x="18" y="21"/>
                      <a:pt x="18" y="29"/>
                      <a:pt x="18" y="34"/>
                    </a:cubicBezTo>
                    <a:cubicBezTo>
                      <a:pt x="18" y="40"/>
                      <a:pt x="18" y="46"/>
                      <a:pt x="18" y="51"/>
                    </a:cubicBezTo>
                    <a:cubicBezTo>
                      <a:pt x="18" y="53"/>
                      <a:pt x="19" y="54"/>
                      <a:pt x="20" y="55"/>
                    </a:cubicBezTo>
                    <a:cubicBezTo>
                      <a:pt x="21" y="55"/>
                      <a:pt x="22" y="55"/>
                      <a:pt x="24" y="55"/>
                    </a:cubicBezTo>
                    <a:cubicBezTo>
                      <a:pt x="25" y="56"/>
                      <a:pt x="25" y="58"/>
                      <a:pt x="24" y="5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5" name="iṡ1iḍe"/>
              <p:cNvSpPr/>
              <p:nvPr/>
            </p:nvSpPr>
            <p:spPr bwMode="auto">
              <a:xfrm>
                <a:off x="8208963" y="3757613"/>
                <a:ext cx="98425" cy="182563"/>
              </a:xfrm>
              <a:custGeom>
                <a:avLst/>
                <a:gdLst>
                  <a:gd name="T0" fmla="*/ 18 w 30"/>
                  <a:gd name="T1" fmla="*/ 19 h 55"/>
                  <a:gd name="T2" fmla="*/ 18 w 30"/>
                  <a:gd name="T3" fmla="*/ 20 h 55"/>
                  <a:gd name="T4" fmla="*/ 18 w 30"/>
                  <a:gd name="T5" fmla="*/ 36 h 55"/>
                  <a:gd name="T6" fmla="*/ 18 w 30"/>
                  <a:gd name="T7" fmla="*/ 44 h 55"/>
                  <a:gd name="T8" fmla="*/ 24 w 30"/>
                  <a:gd name="T9" fmla="*/ 48 h 55"/>
                  <a:gd name="T10" fmla="*/ 30 w 30"/>
                  <a:gd name="T11" fmla="*/ 46 h 55"/>
                  <a:gd name="T12" fmla="*/ 30 w 30"/>
                  <a:gd name="T13" fmla="*/ 50 h 55"/>
                  <a:gd name="T14" fmla="*/ 18 w 30"/>
                  <a:gd name="T15" fmla="*/ 55 h 55"/>
                  <a:gd name="T16" fmla="*/ 7 w 30"/>
                  <a:gd name="T17" fmla="*/ 50 h 55"/>
                  <a:gd name="T18" fmla="*/ 6 w 30"/>
                  <a:gd name="T19" fmla="*/ 39 h 55"/>
                  <a:gd name="T20" fmla="*/ 6 w 30"/>
                  <a:gd name="T21" fmla="*/ 20 h 55"/>
                  <a:gd name="T22" fmla="*/ 5 w 30"/>
                  <a:gd name="T23" fmla="*/ 19 h 55"/>
                  <a:gd name="T24" fmla="*/ 0 w 30"/>
                  <a:gd name="T25" fmla="*/ 19 h 55"/>
                  <a:gd name="T26" fmla="*/ 1 w 30"/>
                  <a:gd name="T27" fmla="*/ 15 h 55"/>
                  <a:gd name="T28" fmla="*/ 5 w 30"/>
                  <a:gd name="T29" fmla="*/ 14 h 55"/>
                  <a:gd name="T30" fmla="*/ 6 w 30"/>
                  <a:gd name="T31" fmla="*/ 13 h 55"/>
                  <a:gd name="T32" fmla="*/ 6 w 30"/>
                  <a:gd name="T33" fmla="*/ 5 h 55"/>
                  <a:gd name="T34" fmla="*/ 16 w 30"/>
                  <a:gd name="T35" fmla="*/ 0 h 55"/>
                  <a:gd name="T36" fmla="*/ 18 w 30"/>
                  <a:gd name="T37" fmla="*/ 0 h 55"/>
                  <a:gd name="T38" fmla="*/ 18 w 30"/>
                  <a:gd name="T39" fmla="*/ 13 h 55"/>
                  <a:gd name="T40" fmla="*/ 18 w 30"/>
                  <a:gd name="T41" fmla="*/ 14 h 55"/>
                  <a:gd name="T42" fmla="*/ 30 w 30"/>
                  <a:gd name="T43" fmla="*/ 13 h 55"/>
                  <a:gd name="T44" fmla="*/ 29 w 30"/>
                  <a:gd name="T45" fmla="*/ 20 h 55"/>
                  <a:gd name="T46" fmla="*/ 18 w 30"/>
                  <a:gd name="T47" fmla="*/ 19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55">
                    <a:moveTo>
                      <a:pt x="18" y="19"/>
                    </a:moveTo>
                    <a:cubicBezTo>
                      <a:pt x="18" y="19"/>
                      <a:pt x="18" y="20"/>
                      <a:pt x="18" y="20"/>
                    </a:cubicBezTo>
                    <a:cubicBezTo>
                      <a:pt x="18" y="24"/>
                      <a:pt x="18" y="32"/>
                      <a:pt x="18" y="36"/>
                    </a:cubicBezTo>
                    <a:cubicBezTo>
                      <a:pt x="18" y="40"/>
                      <a:pt x="18" y="42"/>
                      <a:pt x="18" y="44"/>
                    </a:cubicBezTo>
                    <a:cubicBezTo>
                      <a:pt x="19" y="46"/>
                      <a:pt x="21" y="48"/>
                      <a:pt x="24" y="48"/>
                    </a:cubicBezTo>
                    <a:cubicBezTo>
                      <a:pt x="26" y="48"/>
                      <a:pt x="28" y="47"/>
                      <a:pt x="30" y="46"/>
                    </a:cubicBezTo>
                    <a:cubicBezTo>
                      <a:pt x="30" y="47"/>
                      <a:pt x="30" y="49"/>
                      <a:pt x="30" y="50"/>
                    </a:cubicBezTo>
                    <a:cubicBezTo>
                      <a:pt x="27" y="53"/>
                      <a:pt x="22" y="55"/>
                      <a:pt x="18" y="55"/>
                    </a:cubicBezTo>
                    <a:cubicBezTo>
                      <a:pt x="13" y="55"/>
                      <a:pt x="9" y="53"/>
                      <a:pt x="7" y="50"/>
                    </a:cubicBezTo>
                    <a:cubicBezTo>
                      <a:pt x="6" y="47"/>
                      <a:pt x="6" y="44"/>
                      <a:pt x="6" y="39"/>
                    </a:cubicBezTo>
                    <a:cubicBezTo>
                      <a:pt x="6" y="33"/>
                      <a:pt x="6" y="24"/>
                      <a:pt x="6" y="20"/>
                    </a:cubicBezTo>
                    <a:cubicBezTo>
                      <a:pt x="6" y="20"/>
                      <a:pt x="6" y="20"/>
                      <a:pt x="5" y="19"/>
                    </a:cubicBezTo>
                    <a:cubicBezTo>
                      <a:pt x="4" y="19"/>
                      <a:pt x="1" y="19"/>
                      <a:pt x="0" y="19"/>
                    </a:cubicBezTo>
                    <a:cubicBezTo>
                      <a:pt x="0" y="18"/>
                      <a:pt x="0" y="16"/>
                      <a:pt x="1" y="15"/>
                    </a:cubicBezTo>
                    <a:cubicBezTo>
                      <a:pt x="2" y="15"/>
                      <a:pt x="4" y="14"/>
                      <a:pt x="5" y="14"/>
                    </a:cubicBezTo>
                    <a:cubicBezTo>
                      <a:pt x="5" y="14"/>
                      <a:pt x="6" y="14"/>
                      <a:pt x="6" y="13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9" y="4"/>
                      <a:pt x="14" y="1"/>
                      <a:pt x="16" y="0"/>
                    </a:cubicBezTo>
                    <a:cubicBezTo>
                      <a:pt x="16" y="0"/>
                      <a:pt x="18" y="0"/>
                      <a:pt x="18" y="0"/>
                    </a:cubicBezTo>
                    <a:cubicBezTo>
                      <a:pt x="18" y="2"/>
                      <a:pt x="18" y="7"/>
                      <a:pt x="18" y="13"/>
                    </a:cubicBezTo>
                    <a:cubicBezTo>
                      <a:pt x="18" y="13"/>
                      <a:pt x="18" y="14"/>
                      <a:pt x="18" y="14"/>
                    </a:cubicBezTo>
                    <a:cubicBezTo>
                      <a:pt x="21" y="14"/>
                      <a:pt x="28" y="14"/>
                      <a:pt x="30" y="13"/>
                    </a:cubicBezTo>
                    <a:cubicBezTo>
                      <a:pt x="30" y="15"/>
                      <a:pt x="29" y="18"/>
                      <a:pt x="29" y="20"/>
                    </a:cubicBezTo>
                    <a:cubicBezTo>
                      <a:pt x="26" y="19"/>
                      <a:pt x="22" y="19"/>
                      <a:pt x="18" y="19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86" name="íṣḷïdé"/>
              <p:cNvSpPr/>
              <p:nvPr/>
            </p:nvSpPr>
            <p:spPr bwMode="auto">
              <a:xfrm>
                <a:off x="8323263" y="3805238"/>
                <a:ext cx="173038" cy="207963"/>
              </a:xfrm>
              <a:custGeom>
                <a:avLst/>
                <a:gdLst>
                  <a:gd name="T0" fmla="*/ 1 w 52"/>
                  <a:gd name="T1" fmla="*/ 0 h 63"/>
                  <a:gd name="T2" fmla="*/ 14 w 52"/>
                  <a:gd name="T3" fmla="*/ 0 h 63"/>
                  <a:gd name="T4" fmla="*/ 25 w 52"/>
                  <a:gd name="T5" fmla="*/ 0 h 63"/>
                  <a:gd name="T6" fmla="*/ 26 w 52"/>
                  <a:gd name="T7" fmla="*/ 3 h 63"/>
                  <a:gd name="T8" fmla="*/ 22 w 52"/>
                  <a:gd name="T9" fmla="*/ 4 h 63"/>
                  <a:gd name="T10" fmla="*/ 21 w 52"/>
                  <a:gd name="T11" fmla="*/ 5 h 63"/>
                  <a:gd name="T12" fmla="*/ 30 w 52"/>
                  <a:gd name="T13" fmla="*/ 26 h 63"/>
                  <a:gd name="T14" fmla="*/ 30 w 52"/>
                  <a:gd name="T15" fmla="*/ 26 h 63"/>
                  <a:gd name="T16" fmla="*/ 38 w 52"/>
                  <a:gd name="T17" fmla="*/ 7 h 63"/>
                  <a:gd name="T18" fmla="*/ 36 w 52"/>
                  <a:gd name="T19" fmla="*/ 4 h 63"/>
                  <a:gd name="T20" fmla="*/ 31 w 52"/>
                  <a:gd name="T21" fmla="*/ 3 h 63"/>
                  <a:gd name="T22" fmla="*/ 31 w 52"/>
                  <a:gd name="T23" fmla="*/ 0 h 63"/>
                  <a:gd name="T24" fmla="*/ 41 w 52"/>
                  <a:gd name="T25" fmla="*/ 0 h 63"/>
                  <a:gd name="T26" fmla="*/ 51 w 52"/>
                  <a:gd name="T27" fmla="*/ 0 h 63"/>
                  <a:gd name="T28" fmla="*/ 51 w 52"/>
                  <a:gd name="T29" fmla="*/ 3 h 63"/>
                  <a:gd name="T30" fmla="*/ 47 w 52"/>
                  <a:gd name="T31" fmla="*/ 4 h 63"/>
                  <a:gd name="T32" fmla="*/ 43 w 52"/>
                  <a:gd name="T33" fmla="*/ 9 h 63"/>
                  <a:gd name="T34" fmla="*/ 19 w 52"/>
                  <a:gd name="T35" fmla="*/ 57 h 63"/>
                  <a:gd name="T36" fmla="*/ 15 w 52"/>
                  <a:gd name="T37" fmla="*/ 63 h 63"/>
                  <a:gd name="T38" fmla="*/ 14 w 52"/>
                  <a:gd name="T39" fmla="*/ 63 h 63"/>
                  <a:gd name="T40" fmla="*/ 8 w 52"/>
                  <a:gd name="T41" fmla="*/ 60 h 63"/>
                  <a:gd name="T42" fmla="*/ 8 w 52"/>
                  <a:gd name="T43" fmla="*/ 58 h 63"/>
                  <a:gd name="T44" fmla="*/ 23 w 52"/>
                  <a:gd name="T45" fmla="*/ 39 h 63"/>
                  <a:gd name="T46" fmla="*/ 21 w 52"/>
                  <a:gd name="T47" fmla="*/ 36 h 63"/>
                  <a:gd name="T48" fmla="*/ 11 w 52"/>
                  <a:gd name="T49" fmla="*/ 13 h 63"/>
                  <a:gd name="T50" fmla="*/ 4 w 52"/>
                  <a:gd name="T51" fmla="*/ 4 h 63"/>
                  <a:gd name="T52" fmla="*/ 0 w 52"/>
                  <a:gd name="T53" fmla="*/ 3 h 63"/>
                  <a:gd name="T54" fmla="*/ 1 w 52"/>
                  <a:gd name="T5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2" h="63">
                    <a:moveTo>
                      <a:pt x="1" y="0"/>
                    </a:moveTo>
                    <a:cubicBezTo>
                      <a:pt x="2" y="0"/>
                      <a:pt x="7" y="0"/>
                      <a:pt x="14" y="0"/>
                    </a:cubicBezTo>
                    <a:cubicBezTo>
                      <a:pt x="19" y="0"/>
                      <a:pt x="23" y="0"/>
                      <a:pt x="25" y="0"/>
                    </a:cubicBezTo>
                    <a:cubicBezTo>
                      <a:pt x="26" y="0"/>
                      <a:pt x="26" y="2"/>
                      <a:pt x="26" y="3"/>
                    </a:cubicBezTo>
                    <a:cubicBezTo>
                      <a:pt x="24" y="3"/>
                      <a:pt x="23" y="3"/>
                      <a:pt x="22" y="4"/>
                    </a:cubicBezTo>
                    <a:cubicBezTo>
                      <a:pt x="21" y="4"/>
                      <a:pt x="21" y="5"/>
                      <a:pt x="21" y="5"/>
                    </a:cubicBezTo>
                    <a:cubicBezTo>
                      <a:pt x="23" y="10"/>
                      <a:pt x="29" y="24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3" y="20"/>
                      <a:pt x="37" y="10"/>
                      <a:pt x="38" y="7"/>
                    </a:cubicBezTo>
                    <a:cubicBezTo>
                      <a:pt x="38" y="6"/>
                      <a:pt x="38" y="4"/>
                      <a:pt x="36" y="4"/>
                    </a:cubicBezTo>
                    <a:cubicBezTo>
                      <a:pt x="35" y="3"/>
                      <a:pt x="33" y="3"/>
                      <a:pt x="31" y="3"/>
                    </a:cubicBezTo>
                    <a:cubicBezTo>
                      <a:pt x="31" y="2"/>
                      <a:pt x="31" y="0"/>
                      <a:pt x="31" y="0"/>
                    </a:cubicBezTo>
                    <a:cubicBezTo>
                      <a:pt x="33" y="0"/>
                      <a:pt x="37" y="0"/>
                      <a:pt x="41" y="0"/>
                    </a:cubicBezTo>
                    <a:cubicBezTo>
                      <a:pt x="45" y="0"/>
                      <a:pt x="48" y="0"/>
                      <a:pt x="51" y="0"/>
                    </a:cubicBezTo>
                    <a:cubicBezTo>
                      <a:pt x="51" y="0"/>
                      <a:pt x="52" y="2"/>
                      <a:pt x="51" y="3"/>
                    </a:cubicBezTo>
                    <a:cubicBezTo>
                      <a:pt x="50" y="3"/>
                      <a:pt x="48" y="3"/>
                      <a:pt x="47" y="4"/>
                    </a:cubicBezTo>
                    <a:cubicBezTo>
                      <a:pt x="45" y="4"/>
                      <a:pt x="44" y="6"/>
                      <a:pt x="43" y="9"/>
                    </a:cubicBezTo>
                    <a:cubicBezTo>
                      <a:pt x="36" y="26"/>
                      <a:pt x="27" y="43"/>
                      <a:pt x="19" y="57"/>
                    </a:cubicBezTo>
                    <a:cubicBezTo>
                      <a:pt x="18" y="59"/>
                      <a:pt x="16" y="61"/>
                      <a:pt x="15" y="63"/>
                    </a:cubicBezTo>
                    <a:cubicBezTo>
                      <a:pt x="14" y="63"/>
                      <a:pt x="14" y="63"/>
                      <a:pt x="14" y="63"/>
                    </a:cubicBezTo>
                    <a:cubicBezTo>
                      <a:pt x="13" y="63"/>
                      <a:pt x="9" y="62"/>
                      <a:pt x="8" y="60"/>
                    </a:cubicBezTo>
                    <a:cubicBezTo>
                      <a:pt x="7" y="60"/>
                      <a:pt x="7" y="59"/>
                      <a:pt x="8" y="58"/>
                    </a:cubicBezTo>
                    <a:cubicBezTo>
                      <a:pt x="11" y="54"/>
                      <a:pt x="19" y="46"/>
                      <a:pt x="23" y="39"/>
                    </a:cubicBezTo>
                    <a:cubicBezTo>
                      <a:pt x="22" y="38"/>
                      <a:pt x="22" y="37"/>
                      <a:pt x="21" y="36"/>
                    </a:cubicBezTo>
                    <a:cubicBezTo>
                      <a:pt x="19" y="31"/>
                      <a:pt x="15" y="21"/>
                      <a:pt x="11" y="13"/>
                    </a:cubicBezTo>
                    <a:cubicBezTo>
                      <a:pt x="8" y="6"/>
                      <a:pt x="7" y="4"/>
                      <a:pt x="4" y="4"/>
                    </a:cubicBezTo>
                    <a:cubicBezTo>
                      <a:pt x="3" y="3"/>
                      <a:pt x="2" y="3"/>
                      <a:pt x="0" y="3"/>
                    </a:cubicBezTo>
                    <a:cubicBezTo>
                      <a:pt x="0" y="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80235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/>
              </a:p>
            </p:txBody>
          </p:sp>
        </p:grpSp>
      </p:grpSp>
      <p:sp>
        <p:nvSpPr>
          <p:cNvPr id="12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>
              <a:defRPr lang="en-US" altLang="zh-CN" sz="160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E4F23-9AE0-49EF-9B26-B77835B353B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AC32B9-B9E4-4D90-82FA-94E9D03FF25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image" Target="../media/image3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355600"/>
            <a:ext cx="11569700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3"/>
          <p:cNvGrpSpPr/>
          <p:nvPr/>
        </p:nvGrpSpPr>
        <p:grpSpPr bwMode="auto">
          <a:xfrm>
            <a:off x="25477" y="6126163"/>
            <a:ext cx="12192000" cy="731837"/>
            <a:chOff x="1" y="2947547"/>
            <a:chExt cx="9143999" cy="2827685"/>
          </a:xfrm>
        </p:grpSpPr>
        <p:sp>
          <p:nvSpPr>
            <p:cNvPr id="8" name="任意多边形 2"/>
            <p:cNvSpPr/>
            <p:nvPr/>
          </p:nvSpPr>
          <p:spPr>
            <a:xfrm>
              <a:off x="1" y="2947547"/>
              <a:ext cx="9143999" cy="2300177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>
              <a:gsLst>
                <a:gs pos="0">
                  <a:srgbClr val="720808"/>
                </a:gs>
                <a:gs pos="100000">
                  <a:srgbClr val="342275">
                    <a:alpha val="80000"/>
                  </a:srgb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  <p:sp>
          <p:nvSpPr>
            <p:cNvPr id="9" name="任意多边形 3"/>
            <p:cNvSpPr/>
            <p:nvPr/>
          </p:nvSpPr>
          <p:spPr>
            <a:xfrm>
              <a:off x="1" y="3560928"/>
              <a:ext cx="9143999" cy="2214304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gradFill flip="none" rotWithShape="1">
              <a:gsLst>
                <a:gs pos="26000">
                  <a:schemeClr val="bg1"/>
                </a:gs>
                <a:gs pos="100000">
                  <a:srgbClr val="DFDFDF">
                    <a:lumMod val="52000"/>
                    <a:lumOff val="48000"/>
                  </a:srgbClr>
                </a:gs>
              </a:gsLst>
              <a:lin ang="27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800"/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309227" y="174915"/>
            <a:ext cx="1600147" cy="54934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2281"/>
            <a:ext cx="12190415" cy="3905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 cstate="print"/>
          <a:srcRect t="40492" b="5838"/>
          <a:stretch>
            <a:fillRect/>
          </a:stretch>
        </p:blipFill>
        <p:spPr>
          <a:xfrm>
            <a:off x="-3" y="0"/>
            <a:ext cx="12190415" cy="3905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87" y="-3301"/>
            <a:ext cx="12190413" cy="3931635"/>
          </a:xfrm>
          <a:prstGeom prst="rect">
            <a:avLst/>
          </a:prstGeom>
          <a:solidFill>
            <a:schemeClr val="bg1">
              <a:lumMod val="9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星形: 五角 7"/>
          <p:cNvSpPr/>
          <p:nvPr/>
        </p:nvSpPr>
        <p:spPr>
          <a:xfrm>
            <a:off x="8820484" y="2042869"/>
            <a:ext cx="204760" cy="204760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星形: 五角 8"/>
          <p:cNvSpPr/>
          <p:nvPr/>
        </p:nvSpPr>
        <p:spPr>
          <a:xfrm>
            <a:off x="9233973" y="2283343"/>
            <a:ext cx="122221" cy="122221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星形: 五角 9"/>
          <p:cNvSpPr/>
          <p:nvPr/>
        </p:nvSpPr>
        <p:spPr>
          <a:xfrm>
            <a:off x="9070482" y="2515473"/>
            <a:ext cx="91723" cy="91723"/>
          </a:xfrm>
          <a:prstGeom prst="star5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587" y="3131200"/>
            <a:ext cx="12190412" cy="1695873"/>
            <a:chOff x="1191" y="2720792"/>
            <a:chExt cx="9144000" cy="1272070"/>
          </a:xfrm>
        </p:grpSpPr>
        <p:sp>
          <p:nvSpPr>
            <p:cNvPr id="12" name="矩形: 圆角 11"/>
            <p:cNvSpPr/>
            <p:nvPr/>
          </p:nvSpPr>
          <p:spPr>
            <a:xfrm>
              <a:off x="1191" y="2720792"/>
              <a:ext cx="9144000" cy="1272070"/>
            </a:xfrm>
            <a:prstGeom prst="roundRect">
              <a:avLst>
                <a:gd name="adj" fmla="val 0"/>
              </a:avLst>
            </a:prstGeom>
            <a:solidFill>
              <a:srgbClr val="933175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sp>
          <p:nvSpPr>
            <p:cNvPr id="14" name="文本框 5"/>
            <p:cNvSpPr txBox="1"/>
            <p:nvPr/>
          </p:nvSpPr>
          <p:spPr>
            <a:xfrm>
              <a:off x="125477" y="3010533"/>
              <a:ext cx="8893043" cy="5771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Verilog</a:t>
              </a:r>
              <a:r>
                <a:rPr lang="zh-CN" altLang="en-US" sz="4400" b="1" kern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程序设计</a:t>
              </a:r>
              <a:endParaRPr lang="zh-CN" altLang="en-US" sz="4400" b="1" kern="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5" name="图片 14" descr="97285_7650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93776" y="156634"/>
            <a:ext cx="1829350" cy="1815871"/>
          </a:xfrm>
          <a:prstGeom prst="rect">
            <a:avLst/>
          </a:prstGeom>
          <a:effectLst>
            <a:outerShdw blurRad="50800" dist="762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Verilog HDL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关键字</a:t>
            </a:r>
            <a:r>
              <a:rPr lang="zh-CN" altLang="en-US" dirty="0">
                <a:latin typeface="Times New Roman" panose="02020603050405020304" pitchFamily="18" charset="0"/>
              </a:rPr>
              <a:t>（续）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5511800" y="1509713"/>
            <a:ext cx="1279525" cy="382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tri0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tri1 vectored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wait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wand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weak0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weak1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while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>
                <a:ea typeface="宋体" panose="02010600030101010101" pitchFamily="2" charset="-122"/>
              </a:rPr>
              <a:t>wire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宋体" panose="02010600030101010101" pitchFamily="2" charset="-122"/>
              </a:rPr>
              <a:t>wor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宋体" panose="02010600030101010101" pitchFamily="2" charset="-122"/>
              </a:rPr>
              <a:t>xnor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b="1" dirty="0" err="1">
                <a:ea typeface="宋体" panose="02010600030101010101" pitchFamily="2" charset="-122"/>
              </a:rPr>
              <a:t>xor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71613" y="1487488"/>
            <a:ext cx="16684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rcmos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real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realtime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reg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release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repeat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rnmos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rpmos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rtran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rtranif0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rtranif1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scalared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small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specify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specparam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573463" y="1466850"/>
            <a:ext cx="123507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strength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strong0 strong1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supply0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supply1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table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task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tran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tranif0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tranif1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time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tri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triand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trior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trireg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标识符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229463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1305" indent="-281305" algn="just">
              <a:lnSpc>
                <a:spcPct val="110000"/>
              </a:lnSpc>
            </a:pPr>
            <a:r>
              <a:rPr lang="zh-CN" altLang="en-US" dirty="0"/>
              <a:t>标识符</a:t>
            </a:r>
            <a:r>
              <a:rPr lang="zh-CN" altLang="en-US" sz="2200" dirty="0"/>
              <a:t> 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zh-CN" sz="2200" dirty="0"/>
              <a:t>任何用Verilog </a:t>
            </a:r>
            <a:r>
              <a:rPr lang="en-US" altLang="zh-CN" sz="2200" dirty="0">
                <a:ea typeface="黑体" panose="02010609060101010101" pitchFamily="49" charset="-122"/>
              </a:rPr>
              <a:t>HDL</a:t>
            </a:r>
            <a:r>
              <a:rPr lang="zh-CN" altLang="en-US" sz="2200" dirty="0"/>
              <a:t>语言描述的“东西”都通过其名字来识别，这个名字被称为</a:t>
            </a:r>
            <a:r>
              <a:rPr lang="zh-CN" altLang="en-US" sz="2200" dirty="0">
                <a:solidFill>
                  <a:srgbClr val="FF0066"/>
                </a:solidFill>
              </a:rPr>
              <a:t>标识符</a:t>
            </a:r>
            <a:r>
              <a:rPr lang="zh-CN" altLang="en-US" sz="2200" dirty="0"/>
              <a:t>。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zh-CN" sz="2200" dirty="0"/>
              <a:t>如源文件名、模块名、端口名、变量名、常量名、实例名等。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zh-CN" sz="2200" dirty="0"/>
              <a:t>标识符可由字母、数字、下划线和</a:t>
            </a:r>
            <a:r>
              <a:rPr lang="en-US" altLang="zh-CN" sz="2200" dirty="0">
                <a:ea typeface="黑体" panose="02010609060101010101" pitchFamily="49" charset="-122"/>
              </a:rPr>
              <a:t>$</a:t>
            </a:r>
            <a:r>
              <a:rPr lang="zh-CN" altLang="en-US" sz="2200" dirty="0"/>
              <a:t>符号构成；</a:t>
            </a:r>
            <a:r>
              <a:rPr lang="zh-CN" altLang="en-US" sz="2200" dirty="0">
                <a:solidFill>
                  <a:srgbClr val="CC0000"/>
                </a:solidFill>
              </a:rPr>
              <a:t>但第一个字符必须是字母或下划线，不能是数字或</a:t>
            </a:r>
            <a:r>
              <a:rPr lang="en-US" altLang="zh-CN" sz="2200" dirty="0">
                <a:solidFill>
                  <a:srgbClr val="CC0000"/>
                </a:solidFill>
                <a:ea typeface="黑体" panose="02010609060101010101" pitchFamily="49" charset="-122"/>
              </a:rPr>
              <a:t>$</a:t>
            </a:r>
            <a:r>
              <a:rPr lang="zh-CN" altLang="en-US" sz="2200" dirty="0">
                <a:solidFill>
                  <a:srgbClr val="CC0000"/>
                </a:solidFill>
              </a:rPr>
              <a:t>符号</a:t>
            </a:r>
            <a:r>
              <a:rPr lang="zh-CN" altLang="en-US" sz="2200" dirty="0"/>
              <a:t>！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en-US" sz="2200" dirty="0"/>
              <a:t>在</a:t>
            </a:r>
            <a:r>
              <a:rPr lang="zh-CN" altLang="zh-CN" sz="2200" dirty="0"/>
              <a:t>Verilog </a:t>
            </a:r>
            <a:r>
              <a:rPr lang="en-US" altLang="zh-CN" sz="2200" dirty="0">
                <a:ea typeface="黑体" panose="02010609060101010101" pitchFamily="49" charset="-122"/>
              </a:rPr>
              <a:t>HDL</a:t>
            </a:r>
            <a:r>
              <a:rPr lang="zh-CN" altLang="zh-CN" sz="2200" dirty="0"/>
              <a:t>中变量名是区分大小写的！</a:t>
            </a:r>
            <a:endParaRPr lang="zh-CN" altLang="en-US" sz="2200" dirty="0"/>
          </a:p>
          <a:p>
            <a:pPr marL="281305" indent="-281305" algn="just">
              <a:lnSpc>
                <a:spcPct val="110000"/>
              </a:lnSpc>
            </a:pPr>
            <a:r>
              <a:rPr lang="zh-CN" altLang="en-US" sz="2200" dirty="0">
                <a:solidFill>
                  <a:srgbClr val="FF33CC"/>
                </a:solidFill>
              </a:rPr>
              <a:t>合法</a:t>
            </a:r>
            <a:r>
              <a:rPr lang="zh-CN" altLang="en-US" sz="2200" dirty="0"/>
              <a:t>的名字：</a:t>
            </a:r>
            <a:endParaRPr lang="zh-CN" altLang="en-US" sz="2200" dirty="0"/>
          </a:p>
          <a:p>
            <a:pPr marL="765175" lvl="1" indent="-294005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A_99_Z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marL="765175" lvl="1" indent="-294005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Reset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marL="765175" lvl="1" indent="-294005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_54MHz_Clock$</a:t>
            </a:r>
            <a:endParaRPr lang="en-US" altLang="zh-CN" sz="2200" dirty="0">
              <a:ea typeface="黑体" panose="02010609060101010101" pitchFamily="49" charset="-122"/>
            </a:endParaRPr>
          </a:p>
          <a:p>
            <a:pPr marL="765175" lvl="1" indent="-294005" algn="just">
              <a:lnSpc>
                <a:spcPct val="110000"/>
              </a:lnSpc>
            </a:pPr>
            <a:r>
              <a:rPr lang="en-US" altLang="zh-CN" sz="2200" dirty="0">
                <a:ea typeface="黑体" panose="02010609060101010101" pitchFamily="49" charset="-122"/>
              </a:rPr>
              <a:t>Module</a:t>
            </a:r>
            <a:r>
              <a:rPr lang="zh-CN" altLang="zh-CN" sz="2200" dirty="0"/>
              <a:t> </a:t>
            </a:r>
            <a:endParaRPr lang="en-US" altLang="zh-CN" sz="2200" dirty="0">
              <a:ea typeface="黑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70350" y="4098925"/>
            <a:ext cx="2667000" cy="2219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71805" indent="29400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不合法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的名字：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123a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$data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module</a:t>
            </a:r>
            <a:endParaRPr lang="en-US" altLang="zh-CN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7seg.v</a:t>
            </a:r>
            <a:endParaRPr lang="en-US" altLang="zh-CN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21120300">
            <a:off x="8213017" y="4040393"/>
            <a:ext cx="3490913" cy="1182687"/>
          </a:xfrm>
          <a:prstGeom prst="star16">
            <a:avLst>
              <a:gd name="adj" fmla="val 37500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标识符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不能与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同名！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数据类型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06245" y="1348395"/>
            <a:ext cx="9827342" cy="371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sz="2800" dirty="0">
                <a:latin typeface="Times New Roman" panose="02020603050405020304" pitchFamily="18" charset="0"/>
              </a:rPr>
              <a:t>数据类型是用来表示数字电路中的数据存储和传送单元。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sz="2800" dirty="0">
                <a:latin typeface="Times New Roman" panose="02020603050405020304" pitchFamily="18" charset="0"/>
              </a:rPr>
              <a:t>Verilog 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HDL</a:t>
            </a:r>
            <a:r>
              <a:rPr lang="zh-CN" altLang="zh-CN" sz="2800" dirty="0">
                <a:latin typeface="Times New Roman" panose="02020603050405020304" pitchFamily="18" charset="0"/>
              </a:rPr>
              <a:t>中共有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</a:t>
            </a:r>
            <a:r>
              <a:rPr lang="zh-CN" altLang="zh-CN" sz="2800" dirty="0">
                <a:latin typeface="Times New Roman" panose="02020603050405020304" pitchFamily="18" charset="0"/>
              </a:rPr>
              <a:t>种数据类型；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其中</a:t>
            </a: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个最基本的数据类型为：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integer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parameter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wire</a:t>
            </a:r>
            <a:r>
              <a:rPr lang="zh-CN" altLang="en-US" sz="2800" dirty="0">
                <a:latin typeface="Times New Roman" panose="02020603050405020304" pitchFamily="18" charset="0"/>
              </a:rPr>
              <a:t>型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r>
              <a:rPr lang="zh-CN" altLang="en-US" sz="2000" dirty="0">
                <a:latin typeface="宋体" panose="02010600030101010101" pitchFamily="2" charset="-122"/>
              </a:rPr>
              <a:t>	 </a:t>
            </a:r>
            <a:endParaRPr lang="zh-CN" altLang="en-US" sz="2800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41311" y="4212229"/>
            <a:ext cx="4280343" cy="1787738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其它数据类型：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large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medium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 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scalared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 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small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time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tri0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tri1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triand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trior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trireg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vectored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wand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型、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wor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型等</a:t>
            </a:r>
            <a:endParaRPr lang="zh-CN" altLang="en-US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99767" y="1425759"/>
            <a:ext cx="10424975" cy="4938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在程序运行过程中，其值不能被改变的量，称为</a:t>
            </a:r>
            <a:r>
              <a:rPr lang="zh-CN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常量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 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数字（包括整数，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值，负数）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常量（或称符号常量）</a:t>
            </a: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整数型常量（常数，整数）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常数中的Ｘ和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Z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负数</a:t>
            </a: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endParaRPr lang="en-US" altLang="zh-CN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indent="-342900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</a:t>
            </a:r>
            <a:r>
              <a:rPr lang="zh-CN" altLang="en-US" sz="24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常量</a:t>
            </a:r>
            <a:endParaRPr lang="zh-CN" altLang="en-US" sz="24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9750" y="1085850"/>
            <a:ext cx="1096399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>
              <a:latin typeface="宋体" panose="02010600030101010101" pitchFamily="2" charset="-122"/>
              <a:ea typeface="黑体" panose="02010609060101010101" pitchFamily="49" charset="-122"/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711200" y="3303847"/>
          <a:ext cx="10390525" cy="2698603"/>
        </p:xfrm>
        <a:graphic>
          <a:graphicData uri="http://schemas.openxmlformats.org/drawingml/2006/table">
            <a:tbl>
              <a:tblPr/>
              <a:tblGrid>
                <a:gridCol w="3000683"/>
                <a:gridCol w="4778478"/>
                <a:gridCol w="2611364"/>
              </a:tblGrid>
              <a:tr h="533528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表 达 方 式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说  明 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举  例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8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None/>
                      </a:pP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&lt;</a:t>
                      </a:r>
                      <a:r>
                        <a:rPr lang="zh-CN" altLang="en-US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位宽</a:t>
                      </a: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 ’&lt;</a:t>
                      </a:r>
                      <a:r>
                        <a:rPr lang="zh-CN" altLang="en-US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进制</a:t>
                      </a: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 &lt;</a:t>
                      </a:r>
                      <a:r>
                        <a:rPr lang="zh-CN" altLang="en-US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数字</a:t>
                      </a:r>
                      <a:r>
                        <a:rPr lang="en-US" altLang="zh-CN" sz="2000" dirty="0">
                          <a:solidFill>
                            <a:srgbClr val="CC0066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</a:t>
                      </a:r>
                      <a:endParaRPr lang="en-US" altLang="zh-CN" sz="2000" dirty="0">
                        <a:solidFill>
                          <a:srgbClr val="CC0066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完整的表达方式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8’b11000101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或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8 ’hc5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8’b1100_0101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209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&lt;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进制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 &lt;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数字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缺省位宽，则位宽由机器系统决定，至少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32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hc5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  <a:tr h="7018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None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&lt;</a:t>
                      </a:r>
                      <a:r>
                        <a:rPr lang="zh-CN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数字</a:t>
                      </a: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&gt;</a:t>
                      </a:r>
                      <a:endParaRPr lang="en-US" altLang="zh-C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0" hangingPunct="0"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缺省进制为十进制，位宽默认为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32</a:t>
                      </a: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600" b="1" i="0" u="none" kern="1200" baseline="0">
                          <a:solidFill>
                            <a:srgbClr val="FF33CC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rgbClr val="3333FF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华文楷体" panose="02010600040101010101" pitchFamily="2" charset="-122"/>
                        </a:rPr>
                        <a:t>197</a:t>
                      </a:r>
                      <a:endParaRPr lang="en-US" altLang="zh-CN" sz="2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华文楷体" panose="02010600040101010101" pitchFamily="2" charset="-122"/>
                      </a:endParaRPr>
                    </a:p>
                  </a:txBody>
                  <a:tcPr marT="45731" marB="4573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chemeClr val="accent2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26"/>
          <p:cNvSpPr>
            <a:spLocks noChangeArrowheads="1"/>
          </p:cNvSpPr>
          <p:nvPr/>
        </p:nvSpPr>
        <p:spPr bwMode="auto">
          <a:xfrm>
            <a:off x="711131" y="1089027"/>
            <a:ext cx="10621230" cy="1908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(1)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整数型常量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（即</a:t>
            </a: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整常数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）的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种进制表示形式：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二进制整数（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）；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十进制整数（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）；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十六进制整数（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）；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八进制整数（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O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" name="AutoShape 27"/>
          <p:cNvSpPr>
            <a:spLocks noChangeArrowheads="1"/>
          </p:cNvSpPr>
          <p:nvPr/>
        </p:nvSpPr>
        <p:spPr bwMode="auto">
          <a:xfrm>
            <a:off x="1138954" y="5942272"/>
            <a:ext cx="8243867" cy="636587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marL="281305" indent="-28130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注：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这里位宽指对应二进制数的宽度。</a:t>
            </a:r>
            <a:endParaRPr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42219" y="1112843"/>
            <a:ext cx="10614196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(2)x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值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zh-CN" altLang="en-US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表示不定值，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z</a:t>
            </a:r>
            <a:r>
              <a:rPr lang="zh-CN" altLang="en-US" dirty="0">
                <a:latin typeface="Times New Roman" panose="02020603050405020304" pitchFamily="18" charset="0"/>
              </a:rPr>
              <a:t>表示高阻值；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389955" y="1183694"/>
            <a:ext cx="2348311" cy="685800"/>
          </a:xfrm>
          <a:prstGeom prst="wedgeRoundRectCallout">
            <a:avLst>
              <a:gd name="adj1" fmla="val -52356"/>
              <a:gd name="adj2" fmla="val 84722"/>
              <a:gd name="adj3" fmla="val 16667"/>
            </a:avLst>
          </a:prstGeom>
          <a:noFill/>
          <a:ln w="12700">
            <a:solidFill>
              <a:srgbClr val="89A4A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8’b1001xxxx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 ’h9x</a:t>
            </a:r>
            <a:endParaRPr lang="en-US" altLang="zh-CN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5410538" y="1354143"/>
            <a:ext cx="2348311" cy="685800"/>
          </a:xfrm>
          <a:prstGeom prst="wedgeRoundRectCallout">
            <a:avLst>
              <a:gd name="adj1" fmla="val -71375"/>
              <a:gd name="adj2" fmla="val 88194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8’b1010zzzz</a:t>
            </a:r>
            <a:r>
              <a:rPr lang="zh-CN" altLang="en-US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或</a:t>
            </a:r>
            <a:r>
              <a:rPr lang="en-US" altLang="zh-CN" b="0" dirty="0">
                <a:latin typeface="Times New Roman" panose="02020603050405020304" pitchFamily="18" charset="0"/>
                <a:ea typeface="华文楷体" panose="02010600040101010101" pitchFamily="2" charset="-122"/>
              </a:rPr>
              <a:t>8 ’</a:t>
            </a:r>
            <a:r>
              <a:rPr lang="en-US" altLang="zh-CN" b="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haz</a:t>
            </a:r>
            <a:endParaRPr lang="en-US" altLang="zh-CN" b="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66700" y="2497143"/>
            <a:ext cx="1165860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每个字符代表的二进制数的宽度取决于所用的进制；</a:t>
            </a:r>
            <a:endParaRPr lang="zh-CN" altLang="en-US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当用二进制表示时，已标明位宽的数若用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或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表示某些位，则只有在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最左边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的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x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或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具有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扩展性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！为清晰可见，最好直接写出每一位的值！</a:t>
            </a:r>
            <a:endParaRPr lang="zh-CN" altLang="en-US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zh-CN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zh-CN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]8’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bzx = 8’bzzzz_zzzx 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zh-CN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]8’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b1x = 8’b0000_001x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“</a:t>
            </a:r>
            <a:r>
              <a:rPr lang="en-US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？</a:t>
            </a:r>
            <a:r>
              <a:rPr lang="en-US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”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是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的另一种表示符号，建议在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case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语句中使用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？</a:t>
            </a:r>
            <a:r>
              <a:rPr lang="zh-CN" altLang="en-US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表示高阻态</a:t>
            </a:r>
            <a:r>
              <a:rPr lang="en-US" altLang="zh-CN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z</a:t>
            </a:r>
            <a:endParaRPr lang="en-US" altLang="zh-CN" sz="2000" noProof="1">
              <a:solidFill>
                <a:srgbClr val="FF0066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000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] casez (select)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4’b???1: out = a;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4’b??1?: out = b;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4’b?1??: out = c;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4’b1???: out = d;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lvl="2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Tx/>
              <a:buNone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endcase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2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620713"/>
            <a:ext cx="11406444" cy="62372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</a:pP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负数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在位宽前加一个减号，即表示负数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-8’d5    //5</a:t>
            </a:r>
            <a:r>
              <a:rPr lang="zh-CN" altLang="en-US" dirty="0">
                <a:latin typeface="Times New Roman" panose="02020603050405020304" pitchFamily="18" charset="0"/>
              </a:rPr>
              <a:t>的补数，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= 8‘b11111011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减号不能放在位宽与进制之间，也不能放在进制与数字之间！</a:t>
            </a:r>
            <a:endParaRPr lang="zh-CN" altLang="en-US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8 ’ d-5    //</a:t>
            </a:r>
            <a:r>
              <a:rPr lang="zh-CN" altLang="en-US" dirty="0">
                <a:latin typeface="Times New Roman" panose="02020603050405020304" pitchFamily="18" charset="0"/>
              </a:rPr>
              <a:t>非法格式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887413" y="2944367"/>
            <a:ext cx="10610965" cy="3198307"/>
          </a:xfrm>
          <a:prstGeom prst="horizontalScroll">
            <a:avLst>
              <a:gd name="adj" fmla="val 12500"/>
            </a:avLst>
          </a:prstGeom>
          <a:noFill/>
          <a:ln w="952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squar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000" b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</a:lstStyle>
          <a:p>
            <a:pPr marL="0" indent="287655"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为提高可读性，在较长的数字之间可用下划线</a:t>
            </a:r>
            <a:r>
              <a:rPr lang="en-US" altLang="zh-CN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_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隔开！但不可以用在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&lt;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进制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&gt;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和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&lt;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数字</a:t>
            </a:r>
            <a:r>
              <a:rPr lang="en-US" altLang="zh-CN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&gt;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之间。</a:t>
            </a:r>
            <a:endParaRPr lang="zh-CN" altLang="en-US" b="1" noProof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如：</a:t>
            </a:r>
            <a:r>
              <a:rPr lang="en-US" altLang="zh-CN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16‘b1010_1011_1100_1111 //</a:t>
            </a:r>
            <a:r>
              <a:rPr lang="zh-CN" altLang="en-US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合法</a:t>
            </a:r>
            <a:endParaRPr lang="zh-CN" altLang="en-US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  <a:defRPr/>
            </a:pPr>
            <a:r>
              <a:rPr lang="en-US" altLang="zh-CN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         8‘b</a:t>
            </a:r>
            <a:r>
              <a:rPr lang="en-US" altLang="zh-CN" b="1" noProof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_</a:t>
            </a:r>
            <a:r>
              <a:rPr lang="en-US" altLang="zh-CN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0011_1010 //</a:t>
            </a:r>
            <a:r>
              <a:rPr lang="zh-CN" altLang="en-US" b="1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非法</a:t>
            </a:r>
            <a:endParaRPr lang="zh-CN" altLang="en-US" b="1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0" indent="287655" algn="just">
              <a:lnSpc>
                <a:spcPct val="110000"/>
              </a:lnSpc>
              <a:spcBef>
                <a:spcPct val="0"/>
              </a:spcBef>
              <a:buClr>
                <a:srgbClr val="FF0066"/>
              </a:buClr>
              <a:buSzPct val="80000"/>
              <a:buFont typeface="Wingdings" panose="05000000000000000000" pitchFamily="2" charset="2"/>
              <a:buChar char="v"/>
              <a:defRPr/>
            </a:pP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当常量未指明位宽时，默认为</a:t>
            </a:r>
            <a:r>
              <a:rPr lang="en-US" altLang="zh-CN" b="1" noProof="1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32</a:t>
            </a:r>
            <a:r>
              <a:rPr lang="zh-CN" altLang="en-US" b="1" noProof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位。</a:t>
            </a:r>
            <a:endParaRPr lang="zh-CN" altLang="en-US" b="1" noProof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482600" lvl="1" indent="0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10 = 32‘d10 = 32’b1010</a:t>
            </a:r>
            <a:endParaRPr lang="en-US" altLang="zh-CN" sz="2000" noProof="1"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482600" lvl="1" indent="0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US" altLang="zh-CN" sz="2000" noProof="1"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-1 = -32’d1 = 32’b1111……1111 = 32’hFFFFFFFF</a:t>
            </a:r>
            <a:endParaRPr lang="en-US" altLang="zh-CN" sz="2000" noProof="1">
              <a:solidFill>
                <a:schemeClr val="tx2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8825" y="326561"/>
            <a:ext cx="10424975" cy="760290"/>
          </a:xfrm>
        </p:spPr>
        <p:txBody>
          <a:bodyPr/>
          <a:lstStyle/>
          <a:p>
            <a:r>
              <a:rPr lang="zh-CN" altLang="en-US" dirty="0"/>
              <a:t>常量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97066" y="1211299"/>
            <a:ext cx="10954109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(4)parameter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常量（符号常量）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parameter</a:t>
            </a:r>
            <a:r>
              <a:rPr lang="zh-CN" altLang="en-US" dirty="0">
                <a:latin typeface="Times New Roman" panose="02020603050405020304" pitchFamily="18" charset="0"/>
              </a:rPr>
              <a:t>来定义一个标识符，代表一个常量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符号</a:t>
            </a:r>
            <a:r>
              <a:rPr lang="zh-CN" altLang="en-US" dirty="0">
                <a:latin typeface="Times New Roman" panose="02020603050405020304" pitchFamily="18" charset="0"/>
              </a:rPr>
              <a:t>常量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325562" y="3125390"/>
            <a:ext cx="2322023" cy="685800"/>
          </a:xfrm>
          <a:prstGeom prst="wedgeRoundRectCallout">
            <a:avLst>
              <a:gd name="adj1" fmla="val -30153"/>
              <a:gd name="adj2" fmla="val -120355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参数型数据的确认符</a:t>
            </a:r>
            <a:endParaRPr lang="zh-CN" altLang="en-US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25562" y="2221743"/>
            <a:ext cx="9746505" cy="3968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parameter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 =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参数名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 =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34975" y="4008336"/>
            <a:ext cx="11216200" cy="244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3880" indent="-282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每个赋值语句的右边必须为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常数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表达式，即只能包含数字或先前定义过的符号常量！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addrwidth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16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               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合法格式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parameter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addrwidth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datawidth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*2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非法格式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常用参数来定义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延迟时间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和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变量宽度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可用字符串表示的任何地方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都可以用定义的参数来代替。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参数是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本地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的，其定义只在本模块内有效。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在模块或实例引用时，可通过</a:t>
            </a:r>
            <a:r>
              <a:rPr lang="zh-CN" altLang="en-US" sz="20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参数传递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改变在被引用模块或实例中已定义的参数！</a:t>
            </a:r>
            <a:endParaRPr lang="zh-CN" altLang="en-US" sz="2000" dirty="0">
              <a:solidFill>
                <a:srgbClr val="FF33CC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7" name="Group 13"/>
          <p:cNvGrpSpPr/>
          <p:nvPr/>
        </p:nvGrpSpPr>
        <p:grpSpPr bwMode="auto">
          <a:xfrm>
            <a:off x="2813049" y="2604330"/>
            <a:ext cx="5180577" cy="966788"/>
            <a:chOff x="2082" y="1612"/>
            <a:chExt cx="3092" cy="609"/>
          </a:xfrm>
        </p:grpSpPr>
        <p:sp>
          <p:nvSpPr>
            <p:cNvPr id="8" name="AutoShape 9"/>
            <p:cNvSpPr>
              <a:spLocks noChangeArrowheads="1"/>
            </p:cNvSpPr>
            <p:nvPr/>
          </p:nvSpPr>
          <p:spPr bwMode="auto">
            <a:xfrm>
              <a:off x="3572" y="1981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noFill/>
            <a:ln w="9525">
              <a:solidFill>
                <a:schemeClr val="accent1"/>
              </a:solidFill>
              <a:round/>
            </a:ln>
            <a:effectLst>
              <a:prstShdw prst="shdw17" dist="17961" dir="2700000">
                <a:srgbClr val="995C1F"/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b="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赋值语句表</a:t>
              </a:r>
              <a:endParaRPr lang="zh-CN" altLang="en-US" b="0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9" name="AutoShape 10"/>
            <p:cNvSpPr/>
            <p:nvPr/>
          </p:nvSpPr>
          <p:spPr bwMode="auto">
            <a:xfrm rot="5355780">
              <a:off x="3531" y="163"/>
              <a:ext cx="194" cy="3092"/>
            </a:xfrm>
            <a:prstGeom prst="rightBrace">
              <a:avLst>
                <a:gd name="adj1" fmla="val 132080"/>
                <a:gd name="adj2" fmla="val 51616"/>
              </a:avLst>
            </a:prstGeom>
            <a:noFill/>
            <a:ln w="25400" cap="sq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8830830" y="2777065"/>
            <a:ext cx="2981907" cy="1083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const double a = 3.14;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int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= 2; 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const double b= 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 * a;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0" build="p"/>
      <p:bldP spid="4" grpId="0" bldLvl="0" animBg="1"/>
      <p:bldP spid="5" grpId="0" bldLvl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参数常量的使用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/>
              <a:t>模块实例引用时参数的传递</a:t>
            </a:r>
            <a:r>
              <a:rPr lang="en-US" altLang="zh-CN">
                <a:ea typeface="黑体" panose="02010609060101010101" pitchFamily="49" charset="-122"/>
              </a:rPr>
              <a:t>——</a:t>
            </a:r>
            <a:r>
              <a:rPr lang="zh-CN" altLang="en-US">
                <a:solidFill>
                  <a:srgbClr val="CC0000"/>
                </a:solidFill>
              </a:rPr>
              <a:t>方法之一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4" name="Rectangle 15"/>
          <p:cNvSpPr>
            <a:spLocks noChangeArrowheads="1"/>
          </p:cNvSpPr>
          <p:nvPr/>
        </p:nvSpPr>
        <p:spPr bwMode="auto">
          <a:xfrm>
            <a:off x="1323975" y="1928813"/>
            <a:ext cx="4616450" cy="430212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ffectLst>
            <a:prstShdw prst="shdw13" dist="53882" dir="13500000">
              <a:srgbClr val="8080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利用</a:t>
            </a:r>
            <a:r>
              <a:rPr lang="en-US" altLang="zh-CN" sz="2200" dirty="0" err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zh-CN" altLang="en-US" sz="22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定义参数声明语句！</a:t>
            </a:r>
            <a:endParaRPr lang="zh-CN" altLang="en-US" sz="22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Text Box 18"/>
          <p:cNvSpPr txBox="1">
            <a:spLocks noChangeArrowheads="1"/>
          </p:cNvSpPr>
          <p:nvPr/>
        </p:nvSpPr>
        <p:spPr bwMode="auto">
          <a:xfrm>
            <a:off x="1323975" y="2595563"/>
            <a:ext cx="6745288" cy="8286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200" dirty="0" err="1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defparam</a:t>
            </a:r>
            <a:r>
              <a:rPr lang="en-US" altLang="zh-CN" sz="2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例化模块名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参数名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1 = </a:t>
            </a:r>
            <a:r>
              <a:rPr lang="zh-CN" altLang="en-US" sz="2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</a:t>
            </a:r>
            <a:r>
              <a:rPr lang="zh-CN" altLang="en-US" sz="2200" dirty="0">
                <a:latin typeface="Tahoma" panose="020B0604030504040204" pitchFamily="34" charset="0"/>
                <a:ea typeface="宋体" panose="02010600030101010101" pitchFamily="2" charset="-122"/>
              </a:rPr>
              <a:t>例化模块名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参数名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2 = </a:t>
            </a:r>
            <a:r>
              <a:rPr lang="zh-CN" altLang="en-US" sz="220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常数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, ……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Text Box 23"/>
          <p:cNvSpPr txBox="1">
            <a:spLocks noChangeArrowheads="1"/>
          </p:cNvSpPr>
          <p:nvPr/>
        </p:nvSpPr>
        <p:spPr bwMode="auto">
          <a:xfrm>
            <a:off x="735013" y="3768725"/>
            <a:ext cx="7729537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563880" indent="-28257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语句在编译时可重新定义参数值。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可综合性问题：一般情况下是不可综合的。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  <a:buClr>
                <a:srgbClr val="FF990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提示：不要使用</a:t>
            </a:r>
            <a:r>
              <a:rPr lang="en-US" altLang="zh-CN" sz="24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语句！在模块的实例引用时可用“</a:t>
            </a:r>
            <a:r>
              <a:rPr lang="en-US" altLang="zh-CN" sz="2400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#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”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号后跟参数的语法来重新定义参数。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参数常量的使用</a:t>
            </a:r>
            <a:endParaRPr lang="zh-CN" altLang="en-US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374622" y="1444625"/>
            <a:ext cx="8631237" cy="3968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]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module mod ( out,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ina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inb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parameter cycle = 8,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real_constant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2.039,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          file = “/user1/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jmdong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/design/mem_file.dat”;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module test;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mod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mk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out,ina,inb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);        //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对模块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的实例引用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</a:t>
            </a:r>
            <a:r>
              <a:rPr lang="en-US" altLang="zh-CN" dirty="0" err="1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defparam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mk.cycle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mk.file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“../my_mem.dat”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;   //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参数的传递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grpSp>
        <p:nvGrpSpPr>
          <p:cNvPr id="4" name="Group 5"/>
          <p:cNvGrpSpPr/>
          <p:nvPr/>
        </p:nvGrpSpPr>
        <p:grpSpPr bwMode="auto">
          <a:xfrm>
            <a:off x="7815109" y="1852613"/>
            <a:ext cx="2057400" cy="1447800"/>
            <a:chOff x="4128" y="1728"/>
            <a:chExt cx="1296" cy="912"/>
          </a:xfrm>
        </p:grpSpPr>
        <p:sp>
          <p:nvSpPr>
            <p:cNvPr id="5" name="AutoShape 6"/>
            <p:cNvSpPr>
              <a:spLocks noChangeArrowheads="1"/>
            </p:cNvSpPr>
            <p:nvPr/>
          </p:nvSpPr>
          <p:spPr bwMode="auto">
            <a:xfrm>
              <a:off x="4416" y="2352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b="0">
                  <a:latin typeface="Tahoma" panose="020B0604030504040204" pitchFamily="34" charset="0"/>
                  <a:ea typeface="宋体" panose="02010600030101010101" pitchFamily="2" charset="-122"/>
                </a:rPr>
                <a:t>被引用模块</a:t>
              </a:r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" name="AutoShape 7"/>
            <p:cNvSpPr/>
            <p:nvPr/>
          </p:nvSpPr>
          <p:spPr bwMode="auto">
            <a:xfrm>
              <a:off x="4128" y="1728"/>
              <a:ext cx="192" cy="912"/>
            </a:xfrm>
            <a:prstGeom prst="rightBrace">
              <a:avLst>
                <a:gd name="adj1" fmla="val 39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8"/>
          <p:cNvGrpSpPr/>
          <p:nvPr/>
        </p:nvGrpSpPr>
        <p:grpSpPr bwMode="auto">
          <a:xfrm>
            <a:off x="3751109" y="4808538"/>
            <a:ext cx="1492250" cy="1020762"/>
            <a:chOff x="1536" y="3504"/>
            <a:chExt cx="816" cy="643"/>
          </a:xfrm>
        </p:grpSpPr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1536" y="3504"/>
              <a:ext cx="413" cy="381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1824" y="3897"/>
              <a:ext cx="528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latin typeface="Tahoma" panose="020B0604030504040204" pitchFamily="34" charset="0"/>
                  <a:ea typeface="宋体" panose="02010600030101010101" pitchFamily="2" charset="-122"/>
                </a:rPr>
                <a:t>参数名</a:t>
              </a: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2077" y="3564"/>
              <a:ext cx="131" cy="333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12"/>
          <p:cNvGrpSpPr/>
          <p:nvPr/>
        </p:nvGrpSpPr>
        <p:grpSpPr bwMode="auto">
          <a:xfrm>
            <a:off x="2481109" y="4808538"/>
            <a:ext cx="1524000" cy="1006475"/>
            <a:chOff x="768" y="3552"/>
            <a:chExt cx="960" cy="634"/>
          </a:xfrm>
        </p:grpSpPr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768" y="3936"/>
              <a:ext cx="960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latin typeface="Tahoma" panose="020B0604030504040204" pitchFamily="34" charset="0"/>
                  <a:ea typeface="宋体" panose="02010600030101010101" pitchFamily="2" charset="-122"/>
                </a:rPr>
                <a:t>例化模块名</a:t>
              </a:r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200" y="3552"/>
              <a:ext cx="0" cy="336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49784" y="353645"/>
            <a:ext cx="7994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第二讲内容</a:t>
            </a:r>
            <a:endParaRPr lang="zh-CN" altLang="en-US" sz="3200" dirty="0"/>
          </a:p>
        </p:txBody>
      </p:sp>
      <p:sp>
        <p:nvSpPr>
          <p:cNvPr id="8" name="内容占位符 2"/>
          <p:cNvSpPr txBox="1"/>
          <p:nvPr/>
        </p:nvSpPr>
        <p:spPr>
          <a:xfrm>
            <a:off x="1043474" y="148972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Verilog HDL</a:t>
            </a:r>
            <a:r>
              <a:rPr lang="zh-CN" altLang="en-US" dirty="0"/>
              <a:t>基本结构</a:t>
            </a:r>
            <a:endParaRPr lang="en-US" altLang="zh-CN" dirty="0"/>
          </a:p>
          <a:p>
            <a:pPr lvl="1"/>
            <a:r>
              <a:rPr lang="zh-CN" altLang="en-US" dirty="0"/>
              <a:t>举例</a:t>
            </a:r>
            <a:endParaRPr lang="en-US" altLang="zh-CN" dirty="0"/>
          </a:p>
          <a:p>
            <a:pPr lvl="1"/>
            <a:r>
              <a:rPr lang="zh-CN" altLang="en-US" dirty="0"/>
              <a:t>模块逻辑功能实现的三种方法</a:t>
            </a:r>
            <a:endParaRPr lang="en-US" altLang="zh-CN" dirty="0"/>
          </a:p>
          <a:p>
            <a:r>
              <a:rPr lang="en-US" altLang="zh-CN" dirty="0"/>
              <a:t>Verilog</a:t>
            </a:r>
            <a:r>
              <a:rPr lang="zh-CN" altLang="en-US" dirty="0"/>
              <a:t>关键字和标识符</a:t>
            </a:r>
            <a:endParaRPr lang="en-US" altLang="zh-CN" dirty="0"/>
          </a:p>
          <a:p>
            <a:pPr lvl="1"/>
            <a:r>
              <a:rPr lang="zh-CN" altLang="en-US" dirty="0"/>
              <a:t>关键字</a:t>
            </a:r>
            <a:endParaRPr lang="en-US" altLang="zh-CN" dirty="0"/>
          </a:p>
          <a:p>
            <a:pPr lvl="1"/>
            <a:r>
              <a:rPr lang="zh-CN" altLang="en-US" dirty="0"/>
              <a:t>标识符</a:t>
            </a:r>
            <a:endParaRPr lang="en-US" altLang="zh-CN" dirty="0"/>
          </a:p>
          <a:p>
            <a:r>
              <a:rPr lang="en-US" altLang="zh-CN" dirty="0"/>
              <a:t>Verilog</a:t>
            </a:r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数据类型</a:t>
            </a:r>
            <a:endParaRPr lang="en-US" altLang="zh-CN" dirty="0"/>
          </a:p>
          <a:p>
            <a:pPr lvl="1"/>
            <a:r>
              <a:rPr lang="zh-CN" altLang="en-US" dirty="0"/>
              <a:t>常量</a:t>
            </a:r>
            <a:endParaRPr lang="en-US" altLang="zh-CN" dirty="0"/>
          </a:p>
          <a:p>
            <a:pPr lvl="1"/>
            <a:r>
              <a:rPr lang="zh-CN" altLang="en-US" dirty="0"/>
              <a:t>变量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参数常量的使用</a:t>
            </a:r>
            <a:endParaRPr lang="zh-CN" altLang="en-US" dirty="0"/>
          </a:p>
        </p:txBody>
      </p:sp>
      <p:sp>
        <p:nvSpPr>
          <p:cNvPr id="3" name="Text Box 13"/>
          <p:cNvSpPr txBox="1">
            <a:spLocks noChangeArrowheads="1"/>
          </p:cNvSpPr>
          <p:nvPr/>
        </p:nvSpPr>
        <p:spPr bwMode="auto">
          <a:xfrm>
            <a:off x="1204184" y="2454863"/>
            <a:ext cx="8888412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mod ( out,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ina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parameter cycle = 8,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real_constant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= 2.039,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file = “/user1/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jmdong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/design/mem_file.dat”;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test;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 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mod 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(5, 20, “../my_mem.dat”) 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mk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out,ina,inb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对模块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的实例引用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085850"/>
            <a:ext cx="11482387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模块实例引用时参数的传递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CC0000"/>
                </a:solidFill>
                <a:latin typeface="Times New Roman" panose="02020603050405020304" pitchFamily="18" charset="0"/>
              </a:rPr>
              <a:t>方法之二</a:t>
            </a:r>
            <a:r>
              <a:rPr lang="zh-CN" altLang="en-US" dirty="0">
                <a:latin typeface="Times New Roman" panose="02020603050405020304" pitchFamily="18" charset="0"/>
              </a:rPr>
              <a:t>：利用特殊符号“</a:t>
            </a: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#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7587521" y="2812050"/>
            <a:ext cx="2057400" cy="1447800"/>
            <a:chOff x="4128" y="1728"/>
            <a:chExt cx="1296" cy="912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4416" y="2352"/>
              <a:ext cx="1008" cy="240"/>
            </a:xfrm>
            <a:prstGeom prst="wedgeRoundRectCallout">
              <a:avLst>
                <a:gd name="adj1" fmla="val -50296"/>
                <a:gd name="adj2" fmla="val -124167"/>
                <a:gd name="adj3" fmla="val 16667"/>
              </a:avLst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 b="0">
                  <a:latin typeface="Tahoma" panose="020B0604030504040204" pitchFamily="34" charset="0"/>
                  <a:ea typeface="宋体" panose="02010600030101010101" pitchFamily="2" charset="-122"/>
                </a:rPr>
                <a:t>被引用模块</a:t>
              </a:r>
              <a:endParaRPr lang="zh-CN" altLang="en-US" b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" name="AutoShape 6"/>
            <p:cNvSpPr/>
            <p:nvPr/>
          </p:nvSpPr>
          <p:spPr bwMode="auto">
            <a:xfrm>
              <a:off x="4128" y="1728"/>
              <a:ext cx="192" cy="912"/>
            </a:xfrm>
            <a:prstGeom prst="rightBrace">
              <a:avLst>
                <a:gd name="adj1" fmla="val 3936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 bwMode="auto">
          <a:xfrm>
            <a:off x="2253521" y="5539375"/>
            <a:ext cx="2895600" cy="854075"/>
            <a:chOff x="720" y="3360"/>
            <a:chExt cx="1824" cy="538"/>
          </a:xfrm>
        </p:grpSpPr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200" y="3648"/>
              <a:ext cx="960" cy="25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b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r>
                <a:rPr lang="zh-CN" altLang="en-US">
                  <a:latin typeface="华文楷体" panose="02010600040101010101" pitchFamily="2" charset="-122"/>
                  <a:ea typeface="华文楷体" panose="02010600040101010101" pitchFamily="2" charset="-122"/>
                </a:rPr>
                <a:t>参数的传递</a:t>
              </a:r>
              <a:endParaRPr lang="zh-CN" altLang="en-US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0" name="AutoShape 9"/>
            <p:cNvSpPr/>
            <p:nvPr/>
          </p:nvSpPr>
          <p:spPr bwMode="auto">
            <a:xfrm rot="5400000">
              <a:off x="1512" y="2568"/>
              <a:ext cx="240" cy="1824"/>
            </a:xfrm>
            <a:prstGeom prst="rightBrace">
              <a:avLst>
                <a:gd name="adj1" fmla="val 6298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4615721" y="5996575"/>
            <a:ext cx="4724400" cy="457200"/>
          </a:xfrm>
          <a:prstGeom prst="wedgeRectCallout">
            <a:avLst>
              <a:gd name="adj1" fmla="val -43648"/>
              <a:gd name="adj2" fmla="val -149306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5C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indent="3810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•"/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必须与被引用模块中的参数一一对应！</a:t>
            </a:r>
            <a:endParaRPr lang="zh-CN" altLang="en-US" dirty="0">
              <a:solidFill>
                <a:srgbClr val="00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Text Box 15"/>
          <p:cNvSpPr txBox="1">
            <a:spLocks noChangeArrowheads="1"/>
          </p:cNvSpPr>
          <p:nvPr/>
        </p:nvSpPr>
        <p:spPr bwMode="auto">
          <a:xfrm>
            <a:off x="1204184" y="1720437"/>
            <a:ext cx="7323137" cy="4603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被引用模块名 </a:t>
            </a:r>
            <a:r>
              <a:rPr lang="en-US" altLang="zh-CN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# 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参数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2,…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例化模块名（端口列表）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/>
      <p:bldP spid="11" grpId="0" bldLvl="0" animBg="1"/>
      <p:bldP spid="12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061293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zh-CN" dirty="0">
                <a:latin typeface="Times New Roman" panose="02020603050405020304" pitchFamily="18" charset="0"/>
              </a:rPr>
              <a:t>在程序运行过程中，其值可以改变的量，称为</a:t>
            </a:r>
            <a:r>
              <a:rPr lang="zh-CN" altLang="zh-CN" dirty="0">
                <a:solidFill>
                  <a:schemeClr val="hlink"/>
                </a:solidFill>
                <a:latin typeface="Times New Roman" panose="02020603050405020304" pitchFamily="18" charset="0"/>
              </a:rPr>
              <a:t>变量</a:t>
            </a:r>
            <a:r>
              <a:rPr lang="zh-CN" altLang="zh-CN" dirty="0">
                <a:latin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>
                <a:latin typeface="Times New Roman" panose="02020603050405020304" pitchFamily="18" charset="0"/>
              </a:rPr>
              <a:t>其数据类型有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19</a:t>
            </a:r>
            <a:r>
              <a:rPr lang="zh-CN" altLang="zh-CN" dirty="0">
                <a:latin typeface="Times New Roman" panose="02020603050405020304" pitchFamily="18" charset="0"/>
              </a:rPr>
              <a:t>种，常用的有</a:t>
            </a:r>
            <a:r>
              <a:rPr lang="en-US" altLang="zh-CN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种：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网络型（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nets type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寄存器型（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register type 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数组（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memory type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39750" y="3498915"/>
            <a:ext cx="2374900" cy="467051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nets</a:t>
            </a:r>
            <a:r>
              <a:rPr lang="zh-CN" altLang="en-US" sz="28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型变量</a:t>
            </a:r>
            <a:endParaRPr lang="zh-CN" altLang="en-US" sz="28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28824" y="3680866"/>
            <a:ext cx="807692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•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sz="2400" dirty="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定义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——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输出始终随输入的变化而变化的变量。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   表示结构实体（如门）之间的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物理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连接。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Char char="§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常用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nets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型变量：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wire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：连线类型（两者功能一致）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wor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trior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：具有线或特性的连线（两者功能一致）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wand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triand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：具有线与特性的连线（两者功能一致）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tri0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：上拉电阻和下拉电阻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lvl="1" algn="just">
              <a:spcBef>
                <a:spcPct val="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supply1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supply0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：电源（逻辑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）和地（逻辑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	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87167" y="1380331"/>
            <a:ext cx="11017666" cy="4859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9400" indent="-279400" algn="just">
              <a:lnSpc>
                <a:spcPct val="110000"/>
              </a:lnSpc>
            </a:pPr>
            <a:r>
              <a:rPr lang="en-US" altLang="zh-CN" dirty="0">
                <a:solidFill>
                  <a:srgbClr val="FF0066"/>
                </a:solidFill>
                <a:ea typeface="黑体" panose="02010609060101010101" pitchFamily="49" charset="-122"/>
              </a:rPr>
              <a:t>wire</a:t>
            </a:r>
            <a:r>
              <a:rPr lang="zh-CN" altLang="en-US" dirty="0"/>
              <a:t>型变量</a:t>
            </a:r>
            <a:endParaRPr lang="zh-CN" altLang="en-US" dirty="0"/>
          </a:p>
          <a:p>
            <a:pPr marL="755650" lvl="1" algn="just">
              <a:lnSpc>
                <a:spcPct val="110000"/>
              </a:lnSpc>
              <a:buSzPct val="85000"/>
            </a:pPr>
            <a:r>
              <a:rPr lang="zh-CN" altLang="en-US" sz="2200" dirty="0"/>
              <a:t>最常用的</a:t>
            </a:r>
            <a:r>
              <a:rPr lang="en-US" altLang="zh-CN" sz="2200" dirty="0">
                <a:ea typeface="黑体" panose="02010609060101010101" pitchFamily="49" charset="-122"/>
              </a:rPr>
              <a:t>nets</a:t>
            </a:r>
            <a:r>
              <a:rPr lang="zh-CN" altLang="en-US" sz="2200" dirty="0"/>
              <a:t>型变量，常用来表示以</a:t>
            </a:r>
            <a:r>
              <a:rPr lang="en-US" altLang="zh-CN" sz="2200" dirty="0">
                <a:solidFill>
                  <a:srgbClr val="FF66CC"/>
                </a:solidFill>
                <a:ea typeface="黑体" panose="02010609060101010101" pitchFamily="49" charset="-122"/>
              </a:rPr>
              <a:t>assign</a:t>
            </a:r>
            <a:r>
              <a:rPr lang="zh-CN" altLang="en-US" sz="2200" dirty="0"/>
              <a:t>语句赋值的</a:t>
            </a:r>
            <a:r>
              <a:rPr lang="zh-CN" altLang="en-US" sz="2200" dirty="0">
                <a:solidFill>
                  <a:srgbClr val="FF66CC"/>
                </a:solidFill>
              </a:rPr>
              <a:t>组合</a:t>
            </a:r>
            <a:r>
              <a:rPr lang="zh-CN" altLang="en-US" sz="2200" dirty="0"/>
              <a:t>逻辑信号。</a:t>
            </a:r>
            <a:endParaRPr lang="zh-CN" altLang="en-US" sz="2200" dirty="0"/>
          </a:p>
          <a:p>
            <a:pPr marL="755650" lvl="1" algn="just">
              <a:lnSpc>
                <a:spcPct val="110000"/>
              </a:lnSpc>
              <a:buSzPct val="85000"/>
            </a:pPr>
            <a:r>
              <a:rPr lang="zh-CN" altLang="en-US" sz="2200" dirty="0"/>
              <a:t>模块中的输入</a:t>
            </a:r>
            <a:r>
              <a:rPr lang="en-US" altLang="zh-CN" sz="2200" dirty="0">
                <a:ea typeface="黑体" panose="02010609060101010101" pitchFamily="49" charset="-122"/>
              </a:rPr>
              <a:t>/</a:t>
            </a:r>
            <a:r>
              <a:rPr lang="zh-CN" altLang="en-US" sz="2200" dirty="0"/>
              <a:t>输出信号类型</a:t>
            </a:r>
            <a:r>
              <a:rPr lang="zh-CN" altLang="en-US" sz="2200" dirty="0">
                <a:solidFill>
                  <a:srgbClr val="FF66CC"/>
                </a:solidFill>
              </a:rPr>
              <a:t>缺省</a:t>
            </a:r>
            <a:r>
              <a:rPr lang="zh-CN" altLang="en-US" sz="2200" dirty="0"/>
              <a:t>为</a:t>
            </a:r>
            <a:r>
              <a:rPr lang="en-US" altLang="zh-CN" sz="2200" dirty="0">
                <a:solidFill>
                  <a:srgbClr val="FF66CC"/>
                </a:solidFill>
                <a:ea typeface="黑体" panose="02010609060101010101" pitchFamily="49" charset="-122"/>
              </a:rPr>
              <a:t>wire</a:t>
            </a:r>
            <a:r>
              <a:rPr lang="zh-CN" altLang="en-US" sz="2200" dirty="0"/>
              <a:t>型。</a:t>
            </a:r>
            <a:endParaRPr lang="zh-CN" altLang="en-US" sz="2200" dirty="0"/>
          </a:p>
          <a:p>
            <a:pPr marL="755650" lvl="1" algn="just">
              <a:lnSpc>
                <a:spcPct val="110000"/>
              </a:lnSpc>
              <a:buSzPct val="85000"/>
            </a:pPr>
            <a:r>
              <a:rPr lang="zh-CN" altLang="en-US" sz="2200" dirty="0"/>
              <a:t>可用做任何方程式的输入，或“</a:t>
            </a:r>
            <a:r>
              <a:rPr lang="en-US" altLang="zh-CN" sz="2200" dirty="0">
                <a:ea typeface="黑体" panose="02010609060101010101" pitchFamily="49" charset="-122"/>
              </a:rPr>
              <a:t>assign”</a:t>
            </a:r>
            <a:r>
              <a:rPr lang="zh-CN" altLang="en-US" sz="2200" dirty="0"/>
              <a:t>语句和实例元件的输出。</a:t>
            </a:r>
            <a:endParaRPr lang="zh-CN" altLang="en-US" sz="2200" dirty="0"/>
          </a:p>
          <a:p>
            <a:pPr marL="755650" lvl="1" algn="just">
              <a:lnSpc>
                <a:spcPct val="110000"/>
              </a:lnSpc>
              <a:buSzPct val="85000"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905000" y="3413125"/>
            <a:ext cx="4800600" cy="3968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905000" y="4860925"/>
            <a:ext cx="5715000" cy="701675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wire[n-1:0]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wire[n:1]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048000" y="5791200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每条总线位宽为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solidFill>
                <a:srgbClr val="FF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5715000"/>
            <a:ext cx="1219200" cy="685800"/>
          </a:xfrm>
          <a:prstGeom prst="wedgeRoundRectCallout">
            <a:avLst>
              <a:gd name="adj1" fmla="val -46616"/>
              <a:gd name="adj2" fmla="val -80093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共有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条总线</a:t>
            </a:r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05000" y="4191000"/>
            <a:ext cx="3276600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wire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型向量（总线）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11122598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</a:pPr>
            <a:endParaRPr lang="zh-CN" altLang="en-US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0" indent="0" algn="just">
              <a:lnSpc>
                <a:spcPct val="105000"/>
              </a:lnSpc>
              <a:spcBef>
                <a:spcPct val="0"/>
              </a:spcBef>
              <a:buNone/>
            </a:pPr>
            <a:endParaRPr lang="zh-CN" altLang="en-US" dirty="0">
              <a:solidFill>
                <a:srgbClr val="FF0066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——</a:t>
            </a:r>
            <a:r>
              <a:rPr lang="zh-CN" altLang="en-US" dirty="0">
                <a:latin typeface="Times New Roman" panose="02020603050405020304" pitchFamily="18" charset="0"/>
              </a:rPr>
              <a:t>对应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</a:rPr>
              <a:t>具有状态保持作用</a:t>
            </a:r>
            <a:r>
              <a:rPr lang="zh-CN" altLang="en-US" dirty="0">
                <a:latin typeface="Times New Roman" panose="02020603050405020304" pitchFamily="18" charset="0"/>
              </a:rPr>
              <a:t>的电路元件（如触发器、寄存器等）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</a:rPr>
              <a:t>常用来表示</a:t>
            </a:r>
            <a:r>
              <a:rPr lang="zh-CN" altLang="en-US" dirty="0">
                <a:solidFill>
                  <a:srgbClr val="FF33CC"/>
                </a:solidFill>
                <a:latin typeface="Times New Roman" panose="02020603050405020304" pitchFamily="18" charset="0"/>
              </a:rPr>
              <a:t>过程块</a:t>
            </a:r>
            <a:r>
              <a:rPr lang="zh-CN" altLang="en-US" dirty="0">
                <a:latin typeface="Times New Roman" panose="02020603050405020304" pitchFamily="18" charset="0"/>
              </a:rPr>
              <a:t>语句（如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initial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task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function</a:t>
            </a:r>
            <a:r>
              <a:rPr lang="zh-CN" altLang="en-US" dirty="0">
                <a:latin typeface="Times New Roman" panose="02020603050405020304" pitchFamily="18" charset="0"/>
              </a:rPr>
              <a:t>）内的指定信号 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常用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register</a:t>
            </a:r>
            <a:r>
              <a:rPr lang="zh-CN" altLang="en-US" dirty="0">
                <a:latin typeface="Times New Roman" panose="02020603050405020304" pitchFamily="18" charset="0"/>
              </a:rPr>
              <a:t>型变量：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reg</a:t>
            </a:r>
            <a:r>
              <a:rPr lang="zh-CN" altLang="en-US" dirty="0">
                <a:latin typeface="Times New Roman" panose="02020603050405020304" pitchFamily="18" charset="0"/>
              </a:rPr>
              <a:t>：常代表触发器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integer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32</a:t>
            </a:r>
            <a:r>
              <a:rPr lang="zh-CN" altLang="en-US" dirty="0">
                <a:latin typeface="Times New Roman" panose="02020603050405020304" pitchFamily="18" charset="0"/>
              </a:rPr>
              <a:t>位带符号整数型变量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real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64</a:t>
            </a:r>
            <a:r>
              <a:rPr lang="zh-CN" altLang="en-US" dirty="0">
                <a:latin typeface="Times New Roman" panose="02020603050405020304" pitchFamily="18" charset="0"/>
              </a:rPr>
              <a:t>位带符号实数型变量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lvl="1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CC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time</a:t>
            </a:r>
            <a:r>
              <a:rPr lang="zh-CN" altLang="en-US" dirty="0">
                <a:latin typeface="Times New Roman" panose="02020603050405020304" pitchFamily="18" charset="0"/>
              </a:rPr>
              <a:t>：无符号时间变量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6"/>
          <p:cNvSpPr/>
          <p:nvPr/>
        </p:nvSpPr>
        <p:spPr bwMode="auto">
          <a:xfrm>
            <a:off x="6096000" y="4168463"/>
            <a:ext cx="392300" cy="1111250"/>
          </a:xfrm>
          <a:prstGeom prst="rightBrace">
            <a:avLst>
              <a:gd name="adj1" fmla="val 32960"/>
              <a:gd name="adj2" fmla="val 50000"/>
            </a:avLst>
          </a:prstGeom>
          <a:noFill/>
          <a:ln w="63500">
            <a:solidFill>
              <a:srgbClr val="80008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89749" y="4479613"/>
            <a:ext cx="1925837" cy="685800"/>
          </a:xfrm>
          <a:prstGeom prst="wedgeRoundRectCallout">
            <a:avLst>
              <a:gd name="adj1" fmla="val -82060"/>
              <a:gd name="adj2" fmla="val -19213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99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纯数学的抽象描述</a:t>
            </a:r>
            <a:endParaRPr lang="zh-CN" altLang="en-US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539750" y="1364105"/>
            <a:ext cx="2503253" cy="48203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5000"/>
              </a:lnSpc>
              <a:spcBef>
                <a:spcPct val="50000"/>
              </a:spcBef>
              <a:defRPr sz="28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dirty="0"/>
              <a:t>register</a:t>
            </a:r>
            <a:r>
              <a:rPr lang="zh-CN" altLang="en-US" dirty="0"/>
              <a:t>型变量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型变量</a:t>
            </a:r>
            <a:endParaRPr lang="zh-CN" altLang="en-US" dirty="0"/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</a:rPr>
              <a:t>定义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在过程块中被赋值的信号，</a:t>
            </a:r>
            <a:r>
              <a:rPr lang="zh-CN" altLang="en-US" sz="2200" dirty="0">
                <a:solidFill>
                  <a:srgbClr val="FF33CC"/>
                </a:solidFill>
              </a:rPr>
              <a:t>往往</a:t>
            </a:r>
            <a:r>
              <a:rPr lang="zh-CN" altLang="en-US" sz="2200" dirty="0"/>
              <a:t>代表触发器，但</a:t>
            </a:r>
            <a:r>
              <a:rPr lang="zh-CN" altLang="en-US" sz="2200" dirty="0">
                <a:solidFill>
                  <a:srgbClr val="FF33CC"/>
                </a:solidFill>
              </a:rPr>
              <a:t>不一定</a:t>
            </a:r>
            <a:r>
              <a:rPr lang="zh-CN" altLang="en-US" sz="2200" dirty="0"/>
              <a:t>就是触发器（也可以是组合逻辑信号）！</a:t>
            </a:r>
            <a:endParaRPr lang="zh-CN" alt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687513" y="2579688"/>
            <a:ext cx="4800600" cy="3968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n;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687513" y="4070350"/>
            <a:ext cx="5715000" cy="7016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reg[n:1]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2,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……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数据名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m;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2754313" y="4984750"/>
            <a:ext cx="1371600" cy="685800"/>
          </a:xfrm>
          <a:prstGeom prst="wedgeRoundRectCallout">
            <a:avLst>
              <a:gd name="adj1" fmla="val -46991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每个向量位宽为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solidFill>
                <a:srgbClr val="FF00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869113" y="5060950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共有</a:t>
            </a:r>
            <a:r>
              <a:rPr lang="en-US" altLang="zh-CN">
                <a:solidFill>
                  <a:srgbClr val="FF0066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个</a:t>
            </a:r>
            <a:r>
              <a:rPr lang="en-US" altLang="zh-CN" b="0">
                <a:latin typeface="Tahoma" panose="020B0604030504040204" pitchFamily="34" charset="0"/>
                <a:ea typeface="宋体" panose="02010600030101010101" pitchFamily="2" charset="-122"/>
              </a:rPr>
              <a:t>reg</a:t>
            </a:r>
            <a:r>
              <a:rPr lang="zh-CN" altLang="en-US" b="0">
                <a:latin typeface="Tahoma" panose="020B0604030504040204" pitchFamily="34" charset="0"/>
                <a:ea typeface="宋体" panose="02010600030101010101" pitchFamily="2" charset="-122"/>
              </a:rPr>
              <a:t>型向量</a:t>
            </a:r>
            <a:endParaRPr lang="zh-CN" altLang="en-US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0" y="5864225"/>
            <a:ext cx="8915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>
            <a:spAutoFit/>
          </a:bodyPr>
          <a:lstStyle>
            <a:lvl1pPr marL="342900" indent="-34290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471805" indent="29400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lvl="1" algn="just">
              <a:lnSpc>
                <a:spcPct val="110000"/>
              </a:lnSpc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[</a:t>
            </a:r>
            <a:r>
              <a:rPr lang="zh-CN" altLang="en-US" sz="2400">
                <a:solidFill>
                  <a:srgbClr val="FF0066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例</a:t>
            </a:r>
            <a:r>
              <a:rPr lang="en-US" altLang="zh-CN" sz="2400">
                <a:latin typeface="Times New Roman" panose="02020603050405020304" pitchFamily="18" charset="0"/>
                <a:ea typeface="华文楷体" panose="02010600040101010101" pitchFamily="2" charset="-122"/>
              </a:rPr>
              <a:t>] reg[4:1] regc,regd; /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/regc,regd</a:t>
            </a:r>
            <a:r>
              <a:rPr lang="zh-CN" altLang="en-US" sz="2200">
                <a:latin typeface="Times New Roman" panose="02020603050405020304" pitchFamily="18" charset="0"/>
                <a:ea typeface="华文楷体" panose="02010600040101010101" pitchFamily="2" charset="-122"/>
              </a:rPr>
              <a:t>为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4</a:t>
            </a:r>
            <a:r>
              <a:rPr lang="zh-CN" altLang="en-US" sz="2200">
                <a:latin typeface="Times New Roman" panose="02020603050405020304" pitchFamily="18" charset="0"/>
                <a:ea typeface="华文楷体" panose="02010600040101010101" pitchFamily="2" charset="-122"/>
              </a:rPr>
              <a:t>位宽的</a:t>
            </a:r>
            <a:r>
              <a:rPr lang="en-US" altLang="zh-CN" sz="2200"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200">
                <a:latin typeface="Times New Roman" panose="02020603050405020304" pitchFamily="18" charset="0"/>
                <a:ea typeface="华文楷体" panose="02010600040101010101" pitchFamily="2" charset="-122"/>
              </a:rPr>
              <a:t>型向量</a:t>
            </a:r>
            <a:endParaRPr lang="zh-CN" altLang="en-US" sz="220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914400" y="3505200"/>
            <a:ext cx="3089275" cy="466725"/>
          </a:xfrm>
          <a:prstGeom prst="rect">
            <a:avLst/>
          </a:prstGeom>
          <a:noFill/>
          <a:ln w="12700">
            <a:solidFill>
              <a:srgbClr val="89A4A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reg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型向量（总线）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/>
      <p:bldP spid="9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　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nets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</a:t>
            </a:r>
            <a:endParaRPr lang="zh-CN" altLang="en-US" b="1" dirty="0"/>
          </a:p>
        </p:txBody>
      </p:sp>
      <p:sp>
        <p:nvSpPr>
          <p:cNvPr id="3" name="AutoShape 7"/>
          <p:cNvSpPr>
            <a:spLocks noChangeArrowheads="1"/>
          </p:cNvSpPr>
          <p:nvPr/>
        </p:nvSpPr>
        <p:spPr bwMode="auto">
          <a:xfrm>
            <a:off x="625814" y="1086851"/>
            <a:ext cx="10137124" cy="2165036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indent="28765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nets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型变量的根本区别是： 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型变量需要被明确地赋值，并且在被重新赋值前一直保持原值。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型变量必须通过</a:t>
            </a:r>
            <a:r>
              <a:rPr lang="zh-CN" altLang="en-US" sz="2400" dirty="0">
                <a:solidFill>
                  <a:srgbClr val="FF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过程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赋值语句赋值！不能通过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assign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语句赋值！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在过程块内被赋值的每个信号必须定义成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register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型！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4" name="AutoShape 23" descr="80%"/>
          <p:cNvSpPr>
            <a:spLocks noChangeArrowheads="1"/>
          </p:cNvSpPr>
          <p:nvPr/>
        </p:nvSpPr>
        <p:spPr bwMode="auto">
          <a:xfrm rot="21466763">
            <a:off x="7041967" y="2705787"/>
            <a:ext cx="5130800" cy="1092200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Verilog</a:t>
            </a:r>
            <a:r>
              <a:rPr lang="zh-CN" altLang="zh-CN" sz="2400">
                <a:latin typeface="华文楷体" panose="02010600040101010101" pitchFamily="2" charset="-122"/>
                <a:ea typeface="华文楷体" panose="02010600040101010101" pitchFamily="2" charset="-122"/>
              </a:rPr>
              <a:t>中reg与wire的区别</a:t>
            </a: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305145" y="4037477"/>
            <a:ext cx="3200400" cy="249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pSp>
        <p:nvGrpSpPr>
          <p:cNvPr id="7" name="Group 24"/>
          <p:cNvGrpSpPr/>
          <p:nvPr/>
        </p:nvGrpSpPr>
        <p:grpSpPr bwMode="auto">
          <a:xfrm>
            <a:off x="1092478" y="4066132"/>
            <a:ext cx="2951162" cy="2262187"/>
            <a:chOff x="3480" y="2059"/>
            <a:chExt cx="1859" cy="1425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480" y="2059"/>
              <a:ext cx="1859" cy="1425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2"/>
                </a:buClr>
              </a:pP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 rot="5400000">
              <a:off x="4237" y="2299"/>
              <a:ext cx="262" cy="38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791" y="2491"/>
              <a:ext cx="3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4560" y="2491"/>
              <a:ext cx="3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AutoShape 10"/>
            <p:cNvSpPr>
              <a:spLocks noChangeArrowheads="1"/>
            </p:cNvSpPr>
            <p:nvPr/>
          </p:nvSpPr>
          <p:spPr bwMode="auto">
            <a:xfrm rot="5400000">
              <a:off x="4237" y="2823"/>
              <a:ext cx="262" cy="384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 flipV="1">
              <a:off x="4512" y="2971"/>
              <a:ext cx="96" cy="88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01" y="3015"/>
              <a:ext cx="3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608" y="3015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618" y="2337"/>
              <a:ext cx="240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819" y="2338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out2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070" y="2099"/>
              <a:ext cx="624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BUFF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3646" y="2898"/>
              <a:ext cx="288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4138" y="3189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INV</a:t>
              </a:r>
              <a:endParaRPr lang="en-US" altLang="zh-CN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808" y="2893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out1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Oval 26"/>
          <p:cNvSpPr>
            <a:spLocks noChangeArrowheads="1"/>
          </p:cNvSpPr>
          <p:nvPr/>
        </p:nvSpPr>
        <p:spPr bwMode="auto">
          <a:xfrm>
            <a:off x="3276878" y="5439590"/>
            <a:ext cx="574675" cy="339725"/>
          </a:xfrm>
          <a:prstGeom prst="ellipse">
            <a:avLst/>
          </a:prstGeom>
          <a:noFill/>
          <a:ln w="19050">
            <a:solidFill>
              <a:srgbClr val="FF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364164" y="3130496"/>
            <a:ext cx="44279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型变量只能生成组合逻辑。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reg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型变量既可生成触发器，也可生成组合逻辑。</a:t>
            </a:r>
            <a:endParaRPr lang="zh-CN" altLang="en-US" dirty="0"/>
          </a:p>
        </p:txBody>
      </p:sp>
      <p:grpSp>
        <p:nvGrpSpPr>
          <p:cNvPr id="24" name="Group 34"/>
          <p:cNvGrpSpPr/>
          <p:nvPr/>
        </p:nvGrpSpPr>
        <p:grpSpPr bwMode="auto">
          <a:xfrm>
            <a:off x="5026639" y="4037476"/>
            <a:ext cx="4007002" cy="2493963"/>
            <a:chOff x="2928" y="2288"/>
            <a:chExt cx="2482" cy="1681"/>
          </a:xfrm>
        </p:grpSpPr>
        <p:sp>
          <p:nvSpPr>
            <p:cNvPr id="25" name="Rectangle 7"/>
            <p:cNvSpPr>
              <a:spLocks noChangeArrowheads="1"/>
            </p:cNvSpPr>
            <p:nvPr/>
          </p:nvSpPr>
          <p:spPr bwMode="auto">
            <a:xfrm>
              <a:off x="2928" y="2288"/>
              <a:ext cx="2482" cy="1681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8"/>
            <p:cNvSpPr>
              <a:spLocks noChangeShapeType="1"/>
            </p:cNvSpPr>
            <p:nvPr/>
          </p:nvSpPr>
          <p:spPr bwMode="auto">
            <a:xfrm>
              <a:off x="3227" y="2742"/>
              <a:ext cx="95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4458" y="2782"/>
              <a:ext cx="581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 flipV="1">
              <a:off x="4085" y="2836"/>
              <a:ext cx="96" cy="9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H="1">
              <a:off x="3861" y="2865"/>
              <a:ext cx="2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>
              <a:off x="4507" y="3510"/>
              <a:ext cx="476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3086" y="2621"/>
              <a:ext cx="241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14"/>
            <p:cNvSpPr txBox="1">
              <a:spLocks noChangeArrowheads="1"/>
            </p:cNvSpPr>
            <p:nvPr/>
          </p:nvSpPr>
          <p:spPr bwMode="auto">
            <a:xfrm>
              <a:off x="4954" y="2659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out2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15"/>
            <p:cNvSpPr txBox="1">
              <a:spLocks noChangeArrowheads="1"/>
            </p:cNvSpPr>
            <p:nvPr/>
          </p:nvSpPr>
          <p:spPr bwMode="auto">
            <a:xfrm>
              <a:off x="3966" y="2355"/>
              <a:ext cx="671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AND2i1</a:t>
              </a:r>
              <a:endPara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16"/>
            <p:cNvSpPr txBox="1">
              <a:spLocks noChangeArrowheads="1"/>
            </p:cNvSpPr>
            <p:nvPr/>
          </p:nvSpPr>
          <p:spPr bwMode="auto">
            <a:xfrm>
              <a:off x="2970" y="3159"/>
              <a:ext cx="383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 err="1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clk</a:t>
              </a:r>
              <a:endParaRPr lang="en-US" altLang="zh-CN" b="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4944" y="3386"/>
              <a:ext cx="43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 dirty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out1</a:t>
              </a:r>
              <a:endPara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18"/>
            <p:cNvSpPr>
              <a:spLocks noChangeArrowheads="1"/>
            </p:cNvSpPr>
            <p:nvPr/>
          </p:nvSpPr>
          <p:spPr bwMode="auto">
            <a:xfrm>
              <a:off x="3874" y="3217"/>
              <a:ext cx="672" cy="466"/>
            </a:xfrm>
            <a:prstGeom prst="rect">
              <a:avLst/>
            </a:prstGeom>
            <a:solidFill>
              <a:srgbClr val="996600"/>
            </a:solidFill>
            <a:ln w="9525">
              <a:solidFill>
                <a:srgbClr val="996600"/>
              </a:solidFill>
              <a:miter lim="800000"/>
            </a:ln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550" y="3510"/>
              <a:ext cx="35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3475" y="3318"/>
              <a:ext cx="43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21"/>
            <p:cNvSpPr>
              <a:spLocks noChangeShapeType="1"/>
            </p:cNvSpPr>
            <p:nvPr/>
          </p:nvSpPr>
          <p:spPr bwMode="auto">
            <a:xfrm>
              <a:off x="3251" y="3318"/>
              <a:ext cx="2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2"/>
            <p:cNvSpPr>
              <a:spLocks noChangeArrowheads="1"/>
            </p:cNvSpPr>
            <p:nvPr/>
          </p:nvSpPr>
          <p:spPr bwMode="auto">
            <a:xfrm flipH="1">
              <a:off x="3498" y="2722"/>
              <a:ext cx="47" cy="792"/>
            </a:xfrm>
            <a:custGeom>
              <a:avLst/>
              <a:gdLst>
                <a:gd name="T0" fmla="*/ 0 w 1"/>
                <a:gd name="T1" fmla="*/ 0 h 792"/>
                <a:gd name="T2" fmla="*/ 0 w 1"/>
                <a:gd name="T3" fmla="*/ 792 h 79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792">
                  <a:moveTo>
                    <a:pt x="0" y="0"/>
                  </a:moveTo>
                  <a:lnTo>
                    <a:pt x="0" y="79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3"/>
            <p:cNvSpPr>
              <a:spLocks noChangeShapeType="1"/>
            </p:cNvSpPr>
            <p:nvPr/>
          </p:nvSpPr>
          <p:spPr bwMode="auto">
            <a:xfrm>
              <a:off x="4637" y="3101"/>
              <a:ext cx="0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Text Box 24"/>
            <p:cNvSpPr txBox="1">
              <a:spLocks noChangeArrowheads="1"/>
            </p:cNvSpPr>
            <p:nvPr/>
          </p:nvSpPr>
          <p:spPr bwMode="auto">
            <a:xfrm>
              <a:off x="3897" y="3408"/>
              <a:ext cx="19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D      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4262" y="3411"/>
              <a:ext cx="193" cy="25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Line 26"/>
            <p:cNvSpPr>
              <a:spLocks noChangeShapeType="1"/>
            </p:cNvSpPr>
            <p:nvPr/>
          </p:nvSpPr>
          <p:spPr bwMode="auto">
            <a:xfrm>
              <a:off x="3900" y="3270"/>
              <a:ext cx="144" cy="4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27"/>
            <p:cNvSpPr>
              <a:spLocks noChangeShapeType="1"/>
            </p:cNvSpPr>
            <p:nvPr/>
          </p:nvSpPr>
          <p:spPr bwMode="auto">
            <a:xfrm flipH="1">
              <a:off x="3900" y="3318"/>
              <a:ext cx="144" cy="46"/>
            </a:xfrm>
            <a:prstGeom prst="line">
              <a:avLst/>
            </a:prstGeom>
            <a:noFill/>
            <a:ln w="9525">
              <a:solidFill>
                <a:srgbClr val="FF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Text Box 28"/>
            <p:cNvSpPr txBox="1">
              <a:spLocks noChangeArrowheads="1"/>
            </p:cNvSpPr>
            <p:nvPr/>
          </p:nvSpPr>
          <p:spPr bwMode="auto">
            <a:xfrm>
              <a:off x="4044" y="3681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DFF</a:t>
              </a:r>
              <a:endParaRPr lang="en-US" altLang="zh-CN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Oval 29"/>
            <p:cNvSpPr>
              <a:spLocks noChangeArrowheads="1"/>
            </p:cNvSpPr>
            <p:nvPr/>
          </p:nvSpPr>
          <p:spPr bwMode="auto">
            <a:xfrm>
              <a:off x="4308" y="2691"/>
              <a:ext cx="192" cy="233"/>
            </a:xfrm>
            <a:prstGeom prst="ellipse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Rectangle 30"/>
            <p:cNvSpPr>
              <a:spLocks noChangeArrowheads="1"/>
            </p:cNvSpPr>
            <p:nvPr/>
          </p:nvSpPr>
          <p:spPr bwMode="auto">
            <a:xfrm>
              <a:off x="4168" y="2691"/>
              <a:ext cx="241" cy="233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Line 31"/>
            <p:cNvSpPr>
              <a:spLocks noChangeShapeType="1"/>
            </p:cNvSpPr>
            <p:nvPr/>
          </p:nvSpPr>
          <p:spPr bwMode="auto">
            <a:xfrm>
              <a:off x="3861" y="2865"/>
              <a:ext cx="0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32"/>
            <p:cNvSpPr>
              <a:spLocks noChangeShapeType="1"/>
            </p:cNvSpPr>
            <p:nvPr/>
          </p:nvSpPr>
          <p:spPr bwMode="auto">
            <a:xfrm>
              <a:off x="3864" y="3105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Oval 35"/>
          <p:cNvSpPr>
            <a:spLocks noChangeArrowheads="1"/>
          </p:cNvSpPr>
          <p:nvPr/>
        </p:nvSpPr>
        <p:spPr bwMode="auto">
          <a:xfrm>
            <a:off x="8059959" y="5749163"/>
            <a:ext cx="563992" cy="343934"/>
          </a:xfrm>
          <a:prstGeom prst="ellipse">
            <a:avLst/>
          </a:prstGeom>
          <a:noFill/>
          <a:ln w="19050">
            <a:solidFill>
              <a:srgbClr val="FF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22" grpId="0" animBg="1"/>
      <p:bldP spid="5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2051"/>
          <p:cNvSpPr txBox="1">
            <a:spLocks noChangeArrowheads="1"/>
          </p:cNvSpPr>
          <p:nvPr/>
        </p:nvSpPr>
        <p:spPr>
          <a:xfrm>
            <a:off x="539750" y="1085849"/>
            <a:ext cx="11410512" cy="5445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endParaRPr lang="en-US" altLang="zh-CN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FF0066"/>
                </a:solidFill>
              </a:rPr>
              <a:t>定义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由若干个相同宽度的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型向量构成的数组。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通过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型变量建立数组来对</a:t>
            </a:r>
            <a:r>
              <a:rPr lang="zh-CN" altLang="en-US" dirty="0">
                <a:solidFill>
                  <a:srgbClr val="FF33CC"/>
                </a:solidFill>
              </a:rPr>
              <a:t>存储器</a:t>
            </a:r>
            <a:r>
              <a:rPr lang="zh-CN" altLang="en-US" dirty="0"/>
              <a:t>建模。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memory</a:t>
            </a:r>
            <a:r>
              <a:rPr lang="zh-CN" altLang="en-US" dirty="0"/>
              <a:t>型变量可描述</a:t>
            </a:r>
            <a:r>
              <a:rPr lang="en-US" altLang="zh-CN" dirty="0">
                <a:ea typeface="黑体" panose="02010609060101010101" pitchFamily="49" charset="-122"/>
              </a:rPr>
              <a:t>RAM</a:t>
            </a:r>
            <a:r>
              <a:rPr lang="zh-CN" altLang="en-US" dirty="0"/>
              <a:t>、</a:t>
            </a:r>
            <a:r>
              <a:rPr lang="en-US" altLang="zh-CN" dirty="0">
                <a:ea typeface="黑体" panose="02010609060101010101" pitchFamily="49" charset="-122"/>
              </a:rPr>
              <a:t>ROM</a:t>
            </a:r>
            <a:r>
              <a:rPr lang="zh-CN" altLang="en-US" dirty="0"/>
              <a:t>和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文件。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memory</a:t>
            </a:r>
            <a:r>
              <a:rPr lang="zh-CN" altLang="en-US" dirty="0"/>
              <a:t>型变量通过扩展</a:t>
            </a:r>
            <a:r>
              <a:rPr lang="en-US" altLang="zh-CN" dirty="0">
                <a:ea typeface="黑体" panose="02010609060101010101" pitchFamily="49" charset="-122"/>
              </a:rPr>
              <a:t>reg</a:t>
            </a:r>
            <a:r>
              <a:rPr lang="zh-CN" altLang="en-US" dirty="0"/>
              <a:t>型变量的地址范围来生成：</a:t>
            </a:r>
            <a:endParaRPr lang="zh-CN" altLang="en-US" dirty="0"/>
          </a:p>
        </p:txBody>
      </p:sp>
      <p:sp>
        <p:nvSpPr>
          <p:cNvPr id="4" name="Text Box 2052"/>
          <p:cNvSpPr txBox="1">
            <a:spLocks noChangeArrowheads="1"/>
          </p:cNvSpPr>
          <p:nvPr/>
        </p:nvSpPr>
        <p:spPr bwMode="auto">
          <a:xfrm>
            <a:off x="706817" y="3965035"/>
            <a:ext cx="3733800" cy="7620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存储器名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[m-1:0]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或 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reg[n-1:0]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存储器名</a:t>
            </a:r>
            <a:r>
              <a:rPr lang="en-US" altLang="zh-CN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[m:1]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AutoShape 2053"/>
          <p:cNvSpPr>
            <a:spLocks noChangeArrowheads="1"/>
          </p:cNvSpPr>
          <p:nvPr/>
        </p:nvSpPr>
        <p:spPr bwMode="auto">
          <a:xfrm>
            <a:off x="1468817" y="4993735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</a:rPr>
              <a:t>每个存储单元位宽为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dirty="0">
              <a:solidFill>
                <a:srgbClr val="FF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AutoShape 2054"/>
          <p:cNvSpPr>
            <a:spLocks noChangeArrowheads="1"/>
          </p:cNvSpPr>
          <p:nvPr/>
        </p:nvSpPr>
        <p:spPr bwMode="auto">
          <a:xfrm>
            <a:off x="3780217" y="4993735"/>
            <a:ext cx="1676400" cy="685800"/>
          </a:xfrm>
          <a:prstGeom prst="wedgeRoundRectCallout">
            <a:avLst>
              <a:gd name="adj1" fmla="val -47537"/>
              <a:gd name="adj2" fmla="val -80093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27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</a:rPr>
              <a:t>共有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b="0" dirty="0">
                <a:latin typeface="Tahoma" panose="020B0604030504040204" pitchFamily="34" charset="0"/>
                <a:ea typeface="宋体" panose="02010600030101010101" pitchFamily="2" charset="-122"/>
              </a:rPr>
              <a:t>个存储单元</a:t>
            </a:r>
            <a:endParaRPr lang="zh-CN" altLang="en-US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Text Box 2057"/>
          <p:cNvSpPr txBox="1">
            <a:spLocks noChangeArrowheads="1"/>
          </p:cNvSpPr>
          <p:nvPr/>
        </p:nvSpPr>
        <p:spPr bwMode="auto">
          <a:xfrm>
            <a:off x="354013" y="1103372"/>
            <a:ext cx="4445000" cy="457200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50000"/>
              </a:spcBef>
            </a:pPr>
            <a:r>
              <a:rPr lang="en-US" altLang="zh-CN" sz="2800" dirty="0">
                <a:solidFill>
                  <a:srgbClr val="99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memory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型变量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——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数组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AutoShape 2059"/>
          <p:cNvSpPr>
            <a:spLocks noChangeArrowheads="1"/>
          </p:cNvSpPr>
          <p:nvPr/>
        </p:nvSpPr>
        <p:spPr bwMode="auto">
          <a:xfrm>
            <a:off x="5461000" y="5385263"/>
            <a:ext cx="6048375" cy="1146175"/>
          </a:xfrm>
          <a:prstGeom prst="horizontalScroll">
            <a:avLst>
              <a:gd name="adj" fmla="val 12500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1305" indent="-28130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en-US" altLang="zh-CN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Verilog HDL</a:t>
            </a:r>
            <a:r>
              <a:rPr lang="zh-CN" altLang="en-US" sz="240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中的变量名、参数名等标记符是对大小写字母敏感的！</a:t>
            </a:r>
            <a:endParaRPr lang="zh-CN" altLang="en-US" sz="240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77491" y="4022869"/>
            <a:ext cx="3195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reg[31:0] </a:t>
            </a:r>
            <a:r>
              <a:rPr lang="en-US" altLang="zh-CN" dirty="0" err="1"/>
              <a:t>myreg</a:t>
            </a:r>
            <a:r>
              <a:rPr lang="en-US" altLang="zh-CN" dirty="0"/>
              <a:t>[31:0];</a:t>
            </a:r>
            <a:endParaRPr lang="en-US" altLang="zh-CN" dirty="0"/>
          </a:p>
          <a:p>
            <a:r>
              <a:rPr lang="en-US" altLang="zh-CN" dirty="0" err="1"/>
              <a:t>myreg</a:t>
            </a:r>
            <a:r>
              <a:rPr lang="en-US" altLang="zh-CN" dirty="0"/>
              <a:t>[0]// 32</a:t>
            </a:r>
            <a:r>
              <a:rPr lang="zh-CN" altLang="en-US" dirty="0"/>
              <a:t>位位宽的寄存器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  <p:bldP spid="5" grpId="0" bldLvl="0" animBg="1"/>
      <p:bldP spid="6" grpId="0" bldLvl="0" animBg="1"/>
      <p:bldP spid="7" grpId="0" bldLvl="0" animBg="1"/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50"/>
            <a:ext cx="9590817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zh-CN" altLang="en-US" noProof="1">
              <a:solidFill>
                <a:srgbClr val="CC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defRPr/>
            </a:pPr>
            <a:r>
              <a:rPr lang="zh-CN" altLang="en-US" noProof="1">
                <a:solidFill>
                  <a:srgbClr val="CC0000"/>
                </a:solidFill>
              </a:rPr>
              <a:t>含义不同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 </a:t>
            </a:r>
            <a:endParaRPr lang="zh-CN" altLang="zh-CN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>
              <a:defRPr/>
            </a:pPr>
            <a:r>
              <a:rPr lang="zh-CN" altLang="en-US" noProof="1"/>
              <a:t>	</a:t>
            </a:r>
            <a:r>
              <a:rPr lang="en-US" altLang="zh-CN" noProof="1"/>
              <a:t>[</a:t>
            </a:r>
            <a:r>
              <a:rPr lang="zh-CN" altLang="en-US" noProof="1">
                <a:solidFill>
                  <a:srgbClr val="FF0066"/>
                </a:solidFill>
              </a:rPr>
              <a:t>例</a:t>
            </a:r>
            <a:r>
              <a:rPr lang="en-US" altLang="zh-CN" noProof="1"/>
              <a:t>] </a:t>
            </a:r>
            <a:r>
              <a:rPr lang="zh-CN" altLang="zh-CN" noProof="1"/>
              <a:t>reg</a:t>
            </a:r>
            <a:r>
              <a:rPr lang="en-US" altLang="zh-CN" noProof="1"/>
              <a:t>[n-1:0]</a:t>
            </a:r>
            <a:r>
              <a:rPr lang="zh-CN" altLang="zh-CN" noProof="1"/>
              <a:t> </a:t>
            </a:r>
            <a:r>
              <a:rPr lang="en-US" altLang="zh-CN" noProof="1"/>
              <a:t>rega</a:t>
            </a:r>
            <a:r>
              <a:rPr lang="zh-CN" altLang="zh-CN" noProof="1"/>
              <a:t>；</a:t>
            </a:r>
            <a:r>
              <a:rPr lang="en-US" altLang="zh-CN" noProof="1"/>
              <a:t>//</a:t>
            </a:r>
            <a:r>
              <a:rPr lang="zh-CN" altLang="en-US" noProof="1"/>
              <a:t>一个</a:t>
            </a:r>
            <a:r>
              <a:rPr lang="en-US" altLang="zh-CN" noProof="1"/>
              <a:t>n</a:t>
            </a:r>
            <a:r>
              <a:rPr lang="zh-CN" altLang="en-US" noProof="1"/>
              <a:t>位的</a:t>
            </a:r>
            <a:r>
              <a:rPr lang="zh-CN" altLang="en-US" noProof="1">
                <a:solidFill>
                  <a:srgbClr val="FF0066"/>
                </a:solidFill>
              </a:rPr>
              <a:t>寄存器</a:t>
            </a:r>
            <a:endParaRPr lang="zh-CN" altLang="en-US" noProof="1">
              <a:solidFill>
                <a:srgbClr val="FF0066"/>
              </a:solidFill>
            </a:endParaRPr>
          </a:p>
          <a:p>
            <a:pPr>
              <a:defRPr/>
            </a:pPr>
            <a:r>
              <a:rPr lang="zh-CN" altLang="en-US" noProof="1"/>
              <a:t>       </a:t>
            </a:r>
            <a:r>
              <a:rPr lang="en-US" altLang="zh-CN" noProof="1"/>
              <a:t>r</a:t>
            </a:r>
            <a:r>
              <a:rPr lang="zh-CN" altLang="zh-CN" noProof="1"/>
              <a:t>eg</a:t>
            </a:r>
            <a:r>
              <a:rPr lang="en-US" altLang="zh-CN" noProof="1"/>
              <a:t> mema [n-1:0]</a:t>
            </a:r>
            <a:r>
              <a:rPr lang="zh-CN" altLang="zh-CN" noProof="1"/>
              <a:t> ；</a:t>
            </a:r>
            <a:r>
              <a:rPr lang="en-US" altLang="zh-CN" noProof="1"/>
              <a:t>//</a:t>
            </a:r>
            <a:r>
              <a:rPr lang="zh-CN" altLang="en-US" noProof="1"/>
              <a:t>由</a:t>
            </a:r>
            <a:r>
              <a:rPr lang="en-US" altLang="zh-CN" noProof="1"/>
              <a:t>n</a:t>
            </a:r>
            <a:r>
              <a:rPr lang="zh-CN" altLang="en-US" noProof="1"/>
              <a:t>个</a:t>
            </a:r>
            <a:r>
              <a:rPr lang="en-US" altLang="zh-CN" noProof="1"/>
              <a:t>1</a:t>
            </a:r>
            <a:r>
              <a:rPr lang="zh-CN" altLang="en-US" noProof="1"/>
              <a:t>位寄存器组成的</a:t>
            </a:r>
            <a:r>
              <a:rPr lang="zh-CN" altLang="en-US" noProof="1">
                <a:solidFill>
                  <a:srgbClr val="FF0066"/>
                </a:solidFill>
              </a:rPr>
              <a:t>存储器</a:t>
            </a:r>
            <a:r>
              <a:rPr lang="zh-CN" altLang="en-US" noProof="1"/>
              <a:t>  </a:t>
            </a:r>
            <a:r>
              <a:rPr lang="zh-CN" altLang="en-US" noProof="1">
                <a:latin typeface="方正姚体" panose="02010601030101010101" pitchFamily="2" charset="-122"/>
                <a:ea typeface="方正姚体" panose="02010601030101010101" pitchFamily="2" charset="-122"/>
              </a:rPr>
              <a:t>  </a:t>
            </a:r>
            <a:endParaRPr lang="zh-CN" altLang="en-US" noProof="1"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181600" y="3200400"/>
            <a:ext cx="32004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701321" y="6053124"/>
            <a:ext cx="1981200" cy="685800"/>
          </a:xfrm>
          <a:prstGeom prst="wedgeRoundRectCallout">
            <a:avLst>
              <a:gd name="adj1" fmla="val -72755"/>
              <a:gd name="adj2" fmla="val -69907"/>
              <a:gd name="adj3" fmla="val 16667"/>
            </a:avLst>
          </a:prstGeom>
          <a:solidFill>
            <a:schemeClr val="accent3"/>
          </a:solidFill>
          <a:ln w="9525">
            <a:solidFill>
              <a:schemeClr val="accent1"/>
            </a:solidFill>
            <a:round/>
          </a:ln>
          <a:effectLst>
            <a:outerShdw dist="35921" dir="2700000" algn="ctr" rotWithShape="0">
              <a:srgbClr val="808080"/>
            </a:outerShdw>
          </a:effectLst>
        </p:spPr>
        <p:txBody>
          <a:bodyPr anchor="b"/>
          <a:lstStyle>
            <a:lvl1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600" b="1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必须指明存储单元的</a:t>
            </a:r>
            <a:r>
              <a:rPr lang="zh-CN" altLang="en-US" sz="20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地址</a:t>
            </a:r>
            <a:r>
              <a:rPr lang="zh-CN" altLang="en-US" sz="2000" b="0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！</a:t>
            </a:r>
            <a:endParaRPr lang="zh-CN" altLang="en-US" sz="2000" b="0" dirty="0">
              <a:solidFill>
                <a:srgbClr val="FF0066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grpSp>
        <p:nvGrpSpPr>
          <p:cNvPr id="6" name="Group 6"/>
          <p:cNvGrpSpPr/>
          <p:nvPr/>
        </p:nvGrpSpPr>
        <p:grpSpPr bwMode="auto">
          <a:xfrm>
            <a:off x="9220200" y="1246688"/>
            <a:ext cx="2133600" cy="914400"/>
            <a:chOff x="1728" y="816"/>
            <a:chExt cx="1344" cy="576"/>
          </a:xfrm>
        </p:grpSpPr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1728" y="816"/>
              <a:ext cx="1344" cy="57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2"/>
                </a:buClr>
              </a:pP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832" y="864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1824" y="816"/>
              <a:ext cx="3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824" y="1104"/>
              <a:ext cx="120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11"/>
          <p:cNvGrpSpPr/>
          <p:nvPr/>
        </p:nvGrpSpPr>
        <p:grpSpPr bwMode="auto">
          <a:xfrm>
            <a:off x="10282967" y="3932237"/>
            <a:ext cx="1143000" cy="2011363"/>
            <a:chOff x="3312" y="2064"/>
            <a:chExt cx="720" cy="1267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312" y="2064"/>
              <a:ext cx="720" cy="126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>
              <a:outerShdw dist="107763" dir="2700000" algn="ctr" rotWithShape="0">
                <a:srgbClr val="808080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>
                  <a:schemeClr val="tx2"/>
                </a:buClr>
              </a:pP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auto">
            <a:xfrm>
              <a:off x="3456" y="3062"/>
              <a:ext cx="192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3360" y="2294"/>
              <a:ext cx="3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n-1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744" y="235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3744" y="2592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3744" y="3120"/>
              <a:ext cx="192" cy="1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zh-CN" altLang="en-US" sz="1600">
                <a:solidFill>
                  <a:srgbClr val="FF33CC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3360" y="2544"/>
              <a:ext cx="336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n-2</a:t>
              </a:r>
              <a:endParaRPr lang="en-US" altLang="zh-CN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9"/>
            <p:cNvSpPr txBox="1">
              <a:spLocks noChangeArrowheads="1"/>
            </p:cNvSpPr>
            <p:nvPr/>
          </p:nvSpPr>
          <p:spPr bwMode="auto">
            <a:xfrm>
              <a:off x="3792" y="2774"/>
              <a:ext cx="144" cy="34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lnSpc>
                  <a:spcPct val="50000"/>
                </a:lnSpc>
                <a:spcBef>
                  <a:spcPct val="0"/>
                </a:spcBef>
                <a:buClr>
                  <a:schemeClr val="tx2"/>
                </a:buClr>
              </a:pPr>
              <a:r>
                <a:rPr lang="en-US" altLang="zh-CN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</a:t>
              </a:r>
              <a:endParaRPr lang="en-US" altLang="zh-CN" b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3312" y="2064"/>
              <a:ext cx="480" cy="250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tx2"/>
                </a:buClr>
              </a:pPr>
              <a:r>
                <a:rPr lang="zh-CN" altLang="en-US" b="0">
                  <a:solidFill>
                    <a:schemeClr val="bg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  <a:endParaRPr lang="zh-CN" altLang="en-US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928825" y="3132944"/>
            <a:ext cx="7183438" cy="2892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b">
            <a:spAutoFit/>
          </a:bodyPr>
          <a:lstStyle/>
          <a:p>
            <a:pPr marL="482600" lvl="1" indent="-287020" defTabSz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  <a:tabLst>
                <a:tab pos="482600" algn="l"/>
              </a:tabLst>
              <a:defRPr/>
            </a:pPr>
            <a:r>
              <a:rPr lang="zh-CN" altLang="en-US" sz="2400" noProof="1">
                <a:solidFill>
                  <a:srgbClr val="CC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赋值方式不同</a:t>
            </a:r>
            <a:endParaRPr lang="zh-CN" altLang="en-US" sz="2400" noProof="1">
              <a:solidFill>
                <a:srgbClr val="CC0000"/>
              </a:solidFill>
              <a:latin typeface="Times New Roman" panose="02020603050405020304" pitchFamily="18" charset="0"/>
              <a:ea typeface="华文楷体" panose="02010600040101010101" pitchFamily="2" charset="-122"/>
              <a:sym typeface="+mn-ea"/>
            </a:endParaRPr>
          </a:p>
          <a:p>
            <a:pPr marL="482600" lvl="1" indent="-287020" defTabSz="0"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    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一个</a:t>
            </a:r>
            <a:r>
              <a:rPr lang="en-US" altLang="zh-CN" sz="22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n</a:t>
            </a:r>
            <a:r>
              <a:rPr lang="zh-CN" altLang="en-US" sz="2200" noProof="1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  <a:sym typeface="+mn-ea"/>
              </a:rPr>
              <a:t>位的寄存器可用一条赋值语句赋值； 一个完整</a:t>
            </a:r>
            <a:r>
              <a:rPr lang="zh-CN" altLang="en-US" sz="22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的存储器则不行！若要对某存储器中的存储单元进行读写操作，必须指明该单元在存储器中的</a:t>
            </a:r>
            <a:r>
              <a:rPr lang="zh-CN" altLang="en-US" sz="220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地址</a:t>
            </a:r>
            <a:r>
              <a:rPr lang="zh-CN" altLang="en-US" sz="22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！</a:t>
            </a:r>
            <a:endParaRPr lang="zh-CN" altLang="zh-CN" sz="2200" noProof="1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[</a:t>
            </a:r>
            <a:r>
              <a:rPr lang="zh-CN" altLang="en-US" sz="2200" b="0" noProof="1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例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] rega = 0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；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合法赋值语句</a:t>
            </a:r>
            <a:endParaRPr lang="zh-CN" altLang="en-US" sz="22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mema = 0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；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非法赋值语句</a:t>
            </a:r>
            <a:endParaRPr lang="zh-CN" altLang="en-US" sz="22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mema[8] = 1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；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合法赋值语句</a:t>
            </a:r>
            <a:endParaRPr lang="zh-CN" altLang="en-US" sz="22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  <a:p>
            <a:pPr defTabSz="0" eaLnBrk="1" hangingPunct="1">
              <a:lnSpc>
                <a:spcPct val="90000"/>
              </a:lnSpc>
              <a:spcBef>
                <a:spcPct val="20000"/>
              </a:spcBef>
              <a:buClr>
                <a:srgbClr val="3333FF"/>
              </a:buClr>
              <a:buFont typeface="Wingdings" panose="05000000000000000000" pitchFamily="2" charset="2"/>
              <a:buNone/>
              <a:tabLst>
                <a:tab pos="482600" algn="l"/>
              </a:tabLst>
              <a:defRPr/>
            </a:pP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               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mema[1023:0] = 0</a:t>
            </a:r>
            <a:r>
              <a:rPr lang="zh-CN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 ；</a:t>
            </a:r>
            <a:r>
              <a:rPr lang="en-US" altLang="zh-CN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//</a:t>
            </a:r>
            <a:r>
              <a:rPr lang="zh-CN" altLang="en-US" sz="2200" b="0" noProof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+mn-ea"/>
              </a:rPr>
              <a:t>合法赋值语句</a:t>
            </a:r>
            <a:endParaRPr lang="zh-CN" altLang="en-US" sz="2200" b="0" noProof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  <a:sym typeface="+mn-ea"/>
            </a:endParaRPr>
          </a:p>
        </p:txBody>
      </p:sp>
      <p:sp>
        <p:nvSpPr>
          <p:cNvPr id="22" name="AutoShape 22" descr="80%"/>
          <p:cNvSpPr>
            <a:spLocks noChangeArrowheads="1"/>
          </p:cNvSpPr>
          <p:nvPr/>
        </p:nvSpPr>
        <p:spPr bwMode="auto">
          <a:xfrm rot="21466763">
            <a:off x="3378673" y="922622"/>
            <a:ext cx="5130800" cy="1177925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memory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reg</a:t>
            </a:r>
            <a:r>
              <a:rPr lang="zh-CN" altLang="en-US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型变量</a:t>
            </a:r>
            <a:r>
              <a:rPr lang="zh-CN" altLang="zh-CN" sz="2400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的区别</a:t>
            </a:r>
            <a:endParaRPr lang="zh-CN" altLang="en-US" sz="24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ldLvl="0" animBg="1"/>
      <p:bldP spid="21" grpId="0" bldLvl="0" animBg="1"/>
      <p:bldP spid="22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作业２　 （不允许超过</a:t>
            </a:r>
            <a:r>
              <a:rPr lang="en-US" altLang="zh-CN" dirty="0"/>
              <a:t>2</a:t>
            </a:r>
            <a:r>
              <a:rPr lang="zh-CN" altLang="en-US" dirty="0"/>
              <a:t>页）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650243" y="1069181"/>
            <a:ext cx="10612932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１、用自己的话总结</a:t>
            </a:r>
            <a:r>
              <a:rPr lang="en-US" altLang="zh-CN" dirty="0">
                <a:ea typeface="黑体" panose="02010609060101010101" pitchFamily="49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</a:rPr>
              <a:t>语句和</a:t>
            </a:r>
            <a:r>
              <a:rPr lang="zh-CN" altLang="zh-CN" dirty="0"/>
              <a:t>assign</a:t>
            </a:r>
            <a:r>
              <a:rPr lang="zh-CN" altLang="en-US" dirty="0">
                <a:latin typeface="Times New Roman" panose="02020603050405020304" pitchFamily="18" charset="0"/>
              </a:rPr>
              <a:t>语句的区别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、用自己的话总结</a:t>
            </a:r>
            <a:r>
              <a:rPr lang="zh-CN" altLang="zh-CN" dirty="0">
                <a:latin typeface="Times New Roman" panose="02020603050405020304" pitchFamily="18" charset="0"/>
              </a:rPr>
              <a:t>reg</a:t>
            </a:r>
            <a:r>
              <a:rPr lang="zh-CN" altLang="en-US" dirty="0">
                <a:latin typeface="Times New Roman" panose="02020603050405020304" pitchFamily="18" charset="0"/>
              </a:rPr>
              <a:t>类型变量和</a:t>
            </a:r>
            <a:r>
              <a:rPr lang="zh-CN" altLang="zh-CN" dirty="0">
                <a:latin typeface="Times New Roman" panose="02020603050405020304" pitchFamily="18" charset="0"/>
              </a:rPr>
              <a:t>wire</a:t>
            </a:r>
            <a:r>
              <a:rPr lang="zh-CN" altLang="en-US" dirty="0">
                <a:latin typeface="Times New Roman" panose="02020603050405020304" pitchFamily="18" charset="0"/>
              </a:rPr>
              <a:t>类型变量的区别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</a:rPr>
              <a:t>、完成第三页</a:t>
            </a:r>
            <a:r>
              <a:rPr lang="en-US" altLang="zh-CN" dirty="0">
                <a:latin typeface="Times New Roman" panose="02020603050405020304" pitchFamily="18" charset="0"/>
              </a:rPr>
              <a:t>PPT</a:t>
            </a:r>
            <a:r>
              <a:rPr lang="zh-CN" altLang="en-US" dirty="0">
                <a:latin typeface="Times New Roman" panose="02020603050405020304" pitchFamily="18" charset="0"/>
              </a:rPr>
              <a:t>中的真值表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、请使用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vivado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依次编写半加器、全加器、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位加法器并验证正确性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要求：作业在雨课堂提交，注意截至日期，截至时间</a:t>
            </a:r>
            <a:endParaRPr lang="en-US" altLang="zh-CN" dirty="0"/>
          </a:p>
          <a:p>
            <a:r>
              <a:rPr lang="zh-CN" altLang="en-US" dirty="0"/>
              <a:t>文件名，邮件主题名：学号</a:t>
            </a:r>
            <a:r>
              <a:rPr lang="en-US" altLang="zh-CN" dirty="0"/>
              <a:t>_</a:t>
            </a:r>
            <a:r>
              <a:rPr lang="zh-CN" altLang="en-US" dirty="0"/>
              <a:t>姓名</a:t>
            </a:r>
            <a:r>
              <a:rPr lang="en-US" altLang="zh-CN" dirty="0"/>
              <a:t>_</a:t>
            </a:r>
            <a:r>
              <a:rPr lang="zh-CN" altLang="en-US" dirty="0"/>
              <a:t>作业２</a:t>
            </a:r>
            <a:r>
              <a:rPr lang="en-US" altLang="zh-CN" dirty="0"/>
              <a:t>.doc/pdf</a:t>
            </a:r>
            <a:endParaRPr lang="en-US" altLang="zh-CN" dirty="0"/>
          </a:p>
          <a:p>
            <a:r>
              <a:rPr lang="zh-CN" altLang="en-US" dirty="0"/>
              <a:t>截至时间：下次上课之前（周三下午</a:t>
            </a:r>
            <a:r>
              <a:rPr lang="en-US" altLang="zh-CN" dirty="0"/>
              <a:t>16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之前）</a:t>
            </a:r>
            <a:endParaRPr lang="zh-CN" altLang="en-US" dirty="0"/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ct val="0"/>
              </a:spcBef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 err="1"/>
              <a:t>verilog</a:t>
            </a:r>
            <a:r>
              <a:rPr lang="zh-CN" altLang="en-US" dirty="0"/>
              <a:t>基本结构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28825" y="1294436"/>
            <a:ext cx="751371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>
                <a:ea typeface="黑体" panose="02010609060101010101" pitchFamily="49" charset="-122"/>
              </a:rPr>
              <a:t>[</a:t>
            </a:r>
            <a:r>
              <a:rPr lang="zh-CN" altLang="en-US" sz="2400" dirty="0"/>
              <a:t>例１</a:t>
            </a:r>
            <a:r>
              <a:rPr lang="en-US" altLang="zh-CN" sz="2400" dirty="0">
                <a:ea typeface="黑体" panose="02010609060101010101" pitchFamily="49" charset="-122"/>
              </a:rPr>
              <a:t>] 2</a:t>
            </a:r>
            <a:r>
              <a:rPr lang="zh-CN" altLang="en-US" sz="2400" dirty="0"/>
              <a:t>位比较器</a:t>
            </a:r>
            <a:endParaRPr lang="zh-CN" altLang="en-US" sz="2400" dirty="0"/>
          </a:p>
          <a:p>
            <a:pPr algn="just"/>
            <a:r>
              <a:rPr lang="zh-CN" altLang="en-US" sz="2400" dirty="0"/>
              <a:t>		</a:t>
            </a:r>
            <a:r>
              <a:rPr lang="en-US" altLang="zh-CN" sz="2400" dirty="0">
                <a:ea typeface="黑体" panose="02010609060101010101" pitchFamily="49" charset="-122"/>
              </a:rPr>
              <a:t>module  compare2 ( </a:t>
            </a:r>
            <a:r>
              <a:rPr lang="en-US" altLang="zh-CN" sz="2400" dirty="0" err="1">
                <a:ea typeface="黑体" panose="02010609060101010101" pitchFamily="49" charset="-122"/>
              </a:rPr>
              <a:t>equal,a,b</a:t>
            </a:r>
            <a:r>
              <a:rPr lang="en-US" altLang="zh-CN" sz="2400" dirty="0">
                <a:ea typeface="黑体" panose="02010609060101010101" pitchFamily="49" charset="-122"/>
              </a:rPr>
              <a:t>); 	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 		     output equal;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		     input [1:0] </a:t>
            </a:r>
            <a:r>
              <a:rPr lang="en-US" altLang="zh-CN" sz="2400" dirty="0" err="1">
                <a:ea typeface="黑体" panose="02010609060101010101" pitchFamily="49" charset="-122"/>
              </a:rPr>
              <a:t>a,b</a:t>
            </a:r>
            <a:r>
              <a:rPr lang="en-US" altLang="zh-CN" sz="2400" dirty="0">
                <a:ea typeface="黑体" panose="02010609060101010101" pitchFamily="49" charset="-122"/>
              </a:rPr>
              <a:t>; 			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		     assign equal = ( a = = b ) </a:t>
            </a:r>
            <a:r>
              <a:rPr lang="en-US" altLang="zh-CN" sz="2400" dirty="0">
                <a:solidFill>
                  <a:srgbClr val="FF0066"/>
                </a:solidFill>
                <a:ea typeface="黑体" panose="02010609060101010101" pitchFamily="49" charset="-122"/>
              </a:rPr>
              <a:t>?</a:t>
            </a:r>
            <a:r>
              <a:rPr lang="en-US" altLang="zh-CN" sz="2400" dirty="0">
                <a:ea typeface="黑体" panose="02010609060101010101" pitchFamily="49" charset="-122"/>
              </a:rPr>
              <a:t> 1</a:t>
            </a:r>
            <a:r>
              <a:rPr lang="en-US" altLang="zh-CN" sz="2400" dirty="0">
                <a:solidFill>
                  <a:srgbClr val="FF0066"/>
                </a:solidFill>
                <a:ea typeface="黑体" panose="02010609060101010101" pitchFamily="49" charset="-122"/>
              </a:rPr>
              <a:t>:</a:t>
            </a:r>
            <a:r>
              <a:rPr lang="en-US" altLang="zh-CN" sz="2400" dirty="0">
                <a:ea typeface="黑体" panose="02010609060101010101" pitchFamily="49" charset="-122"/>
              </a:rPr>
              <a:t>0;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                / * </a:t>
            </a:r>
            <a:r>
              <a:rPr lang="zh-CN" altLang="en-US" sz="2400" dirty="0"/>
              <a:t>如果</a:t>
            </a:r>
            <a:r>
              <a:rPr lang="en-US" altLang="zh-CN" sz="2400" dirty="0">
                <a:ea typeface="黑体" panose="02010609060101010101" pitchFamily="49" charset="-122"/>
              </a:rPr>
              <a:t>a</a:t>
            </a:r>
            <a:r>
              <a:rPr lang="zh-CN" altLang="en-US" sz="2400" dirty="0"/>
              <a:t>等于</a:t>
            </a:r>
            <a:r>
              <a:rPr lang="en-US" altLang="zh-CN" sz="2400" dirty="0">
                <a:ea typeface="黑体" panose="02010609060101010101" pitchFamily="49" charset="-122"/>
              </a:rPr>
              <a:t>b</a:t>
            </a:r>
            <a:r>
              <a:rPr lang="zh-CN" altLang="en-US" sz="2400" dirty="0"/>
              <a:t>，则</a:t>
            </a:r>
            <a:r>
              <a:rPr lang="en-US" altLang="zh-CN" sz="2400" dirty="0">
                <a:ea typeface="黑体" panose="02010609060101010101" pitchFamily="49" charset="-122"/>
              </a:rPr>
              <a:t>equal </a:t>
            </a:r>
            <a:r>
              <a:rPr lang="zh-CN" altLang="en-US" sz="2400" dirty="0"/>
              <a:t>为</a:t>
            </a:r>
            <a:r>
              <a:rPr lang="en-US" altLang="zh-CN" sz="2400" dirty="0">
                <a:ea typeface="黑体" panose="02010609060101010101" pitchFamily="49" charset="-122"/>
              </a:rPr>
              <a:t>1</a:t>
            </a:r>
            <a:r>
              <a:rPr lang="zh-CN" altLang="en-US" sz="2400" dirty="0"/>
              <a:t>，否则为</a:t>
            </a:r>
            <a:r>
              <a:rPr lang="en-US" altLang="zh-CN" sz="2400" dirty="0">
                <a:ea typeface="黑体" panose="02010609060101010101" pitchFamily="49" charset="-122"/>
              </a:rPr>
              <a:t>0 * /	</a:t>
            </a:r>
            <a:endParaRPr lang="en-US" altLang="zh-CN" sz="2400" dirty="0">
              <a:ea typeface="黑体" panose="02010609060101010101" pitchFamily="49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sz="2400" dirty="0">
                <a:ea typeface="黑体" panose="02010609060101010101" pitchFamily="49" charset="-122"/>
              </a:rPr>
              <a:t>		</a:t>
            </a:r>
            <a:r>
              <a:rPr lang="en-US" altLang="zh-CN" sz="2400" dirty="0" err="1">
                <a:ea typeface="黑体" panose="02010609060101010101" pitchFamily="49" charset="-122"/>
              </a:rPr>
              <a:t>endmodule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5508" y="3988264"/>
            <a:ext cx="5295900" cy="2543175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893277" y="1600200"/>
          <a:ext cx="280271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34238"/>
                <a:gridCol w="934238"/>
                <a:gridCol w="934238"/>
              </a:tblGrid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</a:t>
                      </a:r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</a:tr>
              <a:tr h="33205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900" y="3734764"/>
            <a:ext cx="3577323" cy="543092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014575" y="4622321"/>
          <a:ext cx="452289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4579"/>
                <a:gridCol w="904579"/>
                <a:gridCol w="904579"/>
                <a:gridCol w="904579"/>
                <a:gridCol w="90457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b[0]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b[1]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equal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逻辑功能定义</a:t>
            </a:r>
            <a:endParaRPr lang="zh-CN" alt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7627" y="1033230"/>
            <a:ext cx="10723425" cy="5699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zh-CN" altLang="zh-CN" dirty="0"/>
              <a:t>在Verilog 模块中有</a:t>
            </a:r>
            <a:r>
              <a:rPr lang="en-US" altLang="zh-CN" dirty="0">
                <a:solidFill>
                  <a:srgbClr val="FF66FF"/>
                </a:solidFill>
                <a:ea typeface="黑体" panose="02010609060101010101" pitchFamily="49" charset="-122"/>
              </a:rPr>
              <a:t>3</a:t>
            </a:r>
            <a:r>
              <a:rPr lang="zh-CN" altLang="zh-CN" dirty="0"/>
              <a:t>种方法可以描述电路的逻辑功能：</a:t>
            </a:r>
            <a:endParaRPr lang="zh-CN" altLang="en-US" dirty="0"/>
          </a:p>
          <a:p>
            <a:pPr algn="just">
              <a:lnSpc>
                <a:spcPct val="110000"/>
              </a:lnSpc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(1)</a:t>
            </a:r>
            <a:r>
              <a:rPr lang="zh-CN" altLang="zh-CN" dirty="0"/>
              <a:t>用assign 语句</a:t>
            </a:r>
            <a:endParaRPr lang="zh-CN" altLang="zh-CN" dirty="0"/>
          </a:p>
          <a:p>
            <a:pPr>
              <a:lnSpc>
                <a:spcPct val="110000"/>
              </a:lnSpc>
            </a:pPr>
            <a:r>
              <a:rPr lang="zh-CN" altLang="zh-CN" dirty="0"/>
              <a:t> </a:t>
            </a:r>
            <a:r>
              <a:rPr lang="zh-CN" altLang="en-US" dirty="0"/>
              <a:t>		</a:t>
            </a:r>
            <a:r>
              <a:rPr lang="zh-CN" altLang="zh-CN" dirty="0"/>
              <a:t>assign x = ( b &amp; ~c )；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75580" y="1954880"/>
            <a:ext cx="1828800" cy="396875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连续赋值语句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377442" y="2169192"/>
            <a:ext cx="1498600" cy="685800"/>
          </a:xfrm>
          <a:prstGeom prst="wedgeRoundRectCallout">
            <a:avLst>
              <a:gd name="adj1" fmla="val -73199"/>
              <a:gd name="adj2" fmla="val -47222"/>
              <a:gd name="adj3" fmla="val 16667"/>
            </a:avLst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 b="0">
                <a:ea typeface="宋体" panose="02010600030101010101" pitchFamily="2" charset="-122"/>
              </a:rPr>
              <a:t>常用于描述</a:t>
            </a:r>
            <a:r>
              <a:rPr lang="zh-CN" altLang="en-US" sz="1800">
                <a:ea typeface="宋体" panose="02010600030101010101" pitchFamily="2" charset="-122"/>
              </a:rPr>
              <a:t>组合</a:t>
            </a:r>
            <a:r>
              <a:rPr lang="zh-CN" altLang="en-US" sz="1800" b="0">
                <a:ea typeface="宋体" panose="02010600030101010101" pitchFamily="2" charset="-122"/>
              </a:rPr>
              <a:t>逻辑</a:t>
            </a: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153025" y="3486150"/>
            <a:ext cx="1600200" cy="396875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门元件例化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9550400" y="5088731"/>
            <a:ext cx="1803400" cy="576263"/>
          </a:xfrm>
          <a:prstGeom prst="actionButtonBlank">
            <a:avLst/>
          </a:prstGeom>
          <a:noFill/>
          <a:ln w="12700">
            <a:solidFill>
              <a:srgbClr val="89A4A7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模块元件例化</a:t>
            </a:r>
            <a:endParaRPr lang="zh-CN" altLang="en-US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743325" y="4152900"/>
            <a:ext cx="1514475" cy="381000"/>
          </a:xfrm>
          <a:prstGeom prst="wedgeRoundRectCallout">
            <a:avLst>
              <a:gd name="adj1" fmla="val -136016"/>
              <a:gd name="adj2" fmla="val -135925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1800" b="0">
                <a:latin typeface="Tahoma" panose="020B0604030504040204" pitchFamily="34" charset="0"/>
                <a:ea typeface="宋体" panose="02010600030101010101" pitchFamily="2" charset="-122"/>
              </a:rPr>
              <a:t>例化元件名</a:t>
            </a: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1546225" y="4152900"/>
            <a:ext cx="1758950" cy="381000"/>
          </a:xfrm>
          <a:prstGeom prst="wedgeRoundRectCallout">
            <a:avLst>
              <a:gd name="adj1" fmla="val -37132"/>
              <a:gd name="adj2" fmla="val -128932"/>
              <a:gd name="adj3" fmla="val 16667"/>
            </a:avLst>
          </a:prstGeom>
          <a:noFill/>
          <a:ln w="9525">
            <a:solidFill>
              <a:schemeClr val="bg1"/>
            </a:solidFill>
            <a:round/>
          </a:ln>
          <a:effectLst>
            <a:prstShdw prst="shdw17" dist="17961" dir="2700000">
              <a:srgbClr val="997A7A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 b="0">
                <a:ea typeface="宋体" panose="02010600030101010101" pitchFamily="2" charset="-122"/>
              </a:rPr>
              <a:t>门元件关键字</a:t>
            </a: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1392237" y="3486150"/>
            <a:ext cx="3108325" cy="3905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66727" y="2911323"/>
            <a:ext cx="6786562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228600" indent="-228600" algn="just" defTabSz="914400">
              <a:lnSpc>
                <a:spcPct val="110000"/>
              </a:lnSpc>
              <a:spcBef>
                <a:spcPct val="0"/>
              </a:spcBef>
              <a:buClr>
                <a:srgbClr val="3333FF"/>
              </a:buClr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+mn-lt"/>
              </a:rPr>
              <a:t> (2)</a:t>
            </a:r>
            <a:r>
              <a:rPr lang="zh-CN" altLang="zh-CN" sz="2800" dirty="0">
                <a:latin typeface="+mn-lt"/>
              </a:rPr>
              <a:t>用元件例化（</a:t>
            </a:r>
            <a:r>
              <a:rPr lang="en-US" altLang="zh-CN" sz="2800" dirty="0">
                <a:latin typeface="+mn-lt"/>
              </a:rPr>
              <a:t>instantiate</a:t>
            </a:r>
            <a:r>
              <a:rPr lang="zh-CN" altLang="en-US" sz="2800" dirty="0">
                <a:latin typeface="+mn-lt"/>
              </a:rPr>
              <a:t>）</a:t>
            </a:r>
            <a:endParaRPr lang="zh-CN" altLang="zh-CN" sz="2800" dirty="0">
              <a:latin typeface="+mn-lt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zh-CN" altLang="zh-CN" b="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my</a:t>
            </a:r>
            <a:r>
              <a:rPr lang="zh-CN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and</a:t>
            </a:r>
            <a:r>
              <a:rPr lang="en-US" altLang="zh-CN" b="0" dirty="0">
                <a:solidFill>
                  <a:srgbClr val="990099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( 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,a,b</a:t>
            </a:r>
            <a:r>
              <a:rPr lang="en-US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,c</a:t>
            </a:r>
            <a:r>
              <a:rPr lang="zh-CN" altLang="zh-CN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)；</a:t>
            </a:r>
            <a:endParaRPr lang="zh-CN" altLang="en-US" b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2004219" y="4571027"/>
            <a:ext cx="6507162" cy="2262188"/>
          </a:xfrm>
          <a:prstGeom prst="horizontalScroll">
            <a:avLst>
              <a:gd name="adj" fmla="val 12500"/>
            </a:avLst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indent="28765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：元件例化即是调用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Verilog HDL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提供的元件；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：元件例化包括</a:t>
            </a:r>
            <a:r>
              <a:rPr lang="zh-CN" altLang="zh-CN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门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元件例化和</a:t>
            </a:r>
            <a:r>
              <a:rPr lang="zh-CN" altLang="zh-CN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元件例化；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每个实例元件的名字必须</a:t>
            </a:r>
            <a:r>
              <a:rPr lang="zh-CN" altLang="en-US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唯一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！以避免与其它调用元件的实例相混淆。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zh-CN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例化元件名也可以省略！</a:t>
            </a:r>
            <a:endParaRPr lang="zh-CN" altLang="en-US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/>
      <p:bldP spid="1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逻辑功能定义</a:t>
            </a:r>
            <a:r>
              <a:rPr lang="en-US" altLang="zh-CN" dirty="0"/>
              <a:t>——</a:t>
            </a:r>
            <a:r>
              <a:rPr lang="zh-CN" altLang="en-US" dirty="0"/>
              <a:t>元件实例化</a:t>
            </a:r>
            <a:endParaRPr lang="zh-CN" altLang="en-US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332038" y="1686719"/>
            <a:ext cx="6129337" cy="39084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 trist1(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out,in,enable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output  out;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input   in, enable;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dirty="0" err="1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mytri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dirty="0" err="1">
                <a:solidFill>
                  <a:srgbClr val="99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tri_inst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out,in,enable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Char char="•"/>
            </a:pPr>
            <a:endParaRPr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mytri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out,in,enable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output  out;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input   in, enable;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assign out = enable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in</a:t>
            </a:r>
            <a:r>
              <a:rPr lang="en-US" altLang="zh-CN" dirty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bz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     / *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enable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out = in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，否则为高阻态 *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[</a:t>
            </a:r>
            <a:r>
              <a:rPr lang="zh-CN" altLang="en-US" dirty="0"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]</a:t>
            </a:r>
            <a:r>
              <a:rPr lang="en-US" altLang="zh-CN" sz="1800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三态驱动器</a:t>
            </a: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3913188" y="3008313"/>
            <a:ext cx="1600200" cy="336550"/>
          </a:xfrm>
          <a:prstGeom prst="wedgeRoundRectCallout">
            <a:avLst>
              <a:gd name="adj1" fmla="val -41764"/>
              <a:gd name="adj2" fmla="val -119338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zh-CN" altLang="en-US" sz="1800" b="0">
                <a:latin typeface="Tahoma" panose="020B0604030504040204" pitchFamily="34" charset="0"/>
                <a:ea typeface="宋体" panose="02010600030101010101" pitchFamily="2" charset="-122"/>
              </a:rPr>
              <a:t>例化元件名</a:t>
            </a:r>
            <a:endParaRPr lang="zh-CN" altLang="en-US" sz="1800" b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65491" y="2206625"/>
            <a:ext cx="1227138" cy="366712"/>
          </a:xfrm>
          <a:prstGeom prst="wedgeRoundRectCallout">
            <a:avLst>
              <a:gd name="adj1" fmla="val 81306"/>
              <a:gd name="adj2" fmla="val 104977"/>
              <a:gd name="adj3" fmla="val 16667"/>
            </a:avLst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z="1800" b="0">
                <a:ea typeface="宋体" panose="02010600030101010101" pitchFamily="2" charset="-122"/>
              </a:rPr>
              <a:t>子模块名</a:t>
            </a:r>
            <a:endParaRPr lang="zh-CN" altLang="en-US" sz="1800" b="0">
              <a:ea typeface="宋体" panose="02010600030101010101" pitchFamily="2" charset="-122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500562" y="1248276"/>
            <a:ext cx="1219200" cy="398462"/>
          </a:xfrm>
          <a:prstGeom prst="rect">
            <a:avLst/>
          </a:pr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顶层模块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908050" y="3260725"/>
            <a:ext cx="990600" cy="398463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lang="zh-CN" altLang="en-US">
                <a:latin typeface="华文楷体" panose="02010600040101010101" pitchFamily="2" charset="-122"/>
                <a:ea typeface="华文楷体" panose="02010600040101010101" pitchFamily="2" charset="-122"/>
              </a:rPr>
              <a:t>子模块</a:t>
            </a:r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AutoShape 9" descr="80%"/>
          <p:cNvSpPr>
            <a:spLocks noChangeArrowheads="1"/>
          </p:cNvSpPr>
          <p:nvPr/>
        </p:nvSpPr>
        <p:spPr bwMode="auto">
          <a:xfrm rot="21466763">
            <a:off x="7303293" y="1940352"/>
            <a:ext cx="4503737" cy="981075"/>
          </a:xfrm>
          <a:prstGeom prst="irregularSeal2">
            <a:avLst/>
          </a:prstGeom>
          <a:noFill/>
          <a:ln w="9525">
            <a:solidFill>
              <a:schemeClr val="accent1"/>
            </a:solidFill>
            <a:round/>
          </a:ln>
          <a:effectLst>
            <a:prstShdw prst="shdw17" dist="17961" dir="13500000">
              <a:srgbClr val="997A99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模块元件例化</a:t>
            </a:r>
            <a:endParaRPr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626422" y="2730500"/>
            <a:ext cx="3446462" cy="277813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Dot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zh-CN" altLang="en-US" sz="1600">
              <a:solidFill>
                <a:srgbClr val="FF33CC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176338" y="5732463"/>
            <a:ext cx="6780212" cy="73183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716530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defTabSz="271653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defTabSz="271653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defTabSz="271653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defTabSz="271653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defTabSz="27165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defTabSz="27165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defTabSz="27165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defTabSz="271653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sz="22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模块元件例化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en-US" altLang="zh-CN" sz="2200" b="0" dirty="0">
                <a:latin typeface="华文楷体" panose="02010600040101010101" pitchFamily="2" charset="-122"/>
                <a:ea typeface="华文楷体" panose="02010600040101010101" pitchFamily="2" charset="-122"/>
              </a:rPr>
              <a:t>—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顶层模块（</a:t>
            </a: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trist1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）调用由某子模块（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mytri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）定义的实例元件（</a:t>
            </a:r>
            <a:r>
              <a:rPr lang="en-US" altLang="zh-CN" sz="22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tri_inst</a:t>
            </a:r>
            <a:r>
              <a:rPr lang="zh-CN" alt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）来实现某功能。</a:t>
            </a:r>
            <a:endParaRPr lang="zh-CN" altLang="en-US" sz="22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逻辑功能定义</a:t>
            </a:r>
            <a:r>
              <a:rPr lang="en-US" altLang="zh-CN" dirty="0"/>
              <a:t>——</a:t>
            </a:r>
            <a:r>
              <a:rPr lang="zh-CN" altLang="en-US" dirty="0"/>
              <a:t>块语句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085850"/>
            <a:ext cx="11652250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5000"/>
              </a:lnSpc>
              <a:spcBef>
                <a:spcPct val="0"/>
              </a:spcBef>
            </a:pPr>
            <a:r>
              <a:rPr lang="en-US" altLang="zh-CN" dirty="0">
                <a:latin typeface="宋体" panose="02010600030101010101" pitchFamily="2" charset="-122"/>
                <a:ea typeface="黑体" panose="02010609060101010101" pitchFamily="49" charset="-122"/>
              </a:rPr>
              <a:t>(3)</a:t>
            </a:r>
            <a:r>
              <a:rPr lang="zh-CN" altLang="zh-CN" dirty="0">
                <a:latin typeface="宋体" panose="02010600030101010101" pitchFamily="2" charset="-122"/>
              </a:rPr>
              <a:t>用 </a:t>
            </a:r>
            <a:r>
              <a:rPr lang="zh-CN" altLang="zh-CN" dirty="0">
                <a:latin typeface="Times New Roman" panose="02020603050405020304" pitchFamily="18" charset="0"/>
              </a:rPr>
              <a:t>“</a:t>
            </a:r>
            <a:r>
              <a:rPr lang="zh-CN" altLang="zh-CN" dirty="0">
                <a:latin typeface="宋体" panose="02010600030101010101" pitchFamily="2" charset="-122"/>
              </a:rPr>
              <a:t>always</a:t>
            </a:r>
            <a:r>
              <a:rPr lang="zh-CN" altLang="zh-CN" dirty="0">
                <a:latin typeface="Times New Roman" panose="02020603050405020304" pitchFamily="18" charset="0"/>
              </a:rPr>
              <a:t>”</a:t>
            </a:r>
            <a:r>
              <a:rPr lang="zh-CN" altLang="zh-CN" dirty="0">
                <a:latin typeface="宋体" panose="02010600030101010101" pitchFamily="2" charset="-122"/>
              </a:rPr>
              <a:t> 块语句</a:t>
            </a:r>
            <a:endParaRPr lang="zh-CN" altLang="zh-CN" dirty="0">
              <a:latin typeface="宋体" panose="02010600030101010101" pitchFamily="2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</a:t>
            </a:r>
            <a:r>
              <a:rPr lang="en-US" altLang="zh-CN" dirty="0">
                <a:ea typeface="黑体" panose="02010609060101010101" pitchFamily="49" charset="-122"/>
              </a:rPr>
              <a:t>always @(</a:t>
            </a:r>
            <a:r>
              <a:rPr lang="en-US" altLang="zh-CN" dirty="0" err="1">
                <a:ea typeface="黑体" panose="02010609060101010101" pitchFamily="49" charset="-122"/>
              </a:rPr>
              <a:t>posedge</a:t>
            </a:r>
            <a:r>
              <a:rPr lang="en-US" altLang="zh-CN" dirty="0">
                <a:ea typeface="黑体" panose="02010609060101010101" pitchFamily="49" charset="-122"/>
              </a:rPr>
              <a:t> </a:t>
            </a:r>
            <a:r>
              <a:rPr lang="en-US" altLang="zh-CN" dirty="0" err="1">
                <a:ea typeface="黑体" panose="02010609060101010101" pitchFamily="49" charset="-122"/>
              </a:rPr>
              <a:t>clk</a:t>
            </a:r>
            <a:r>
              <a:rPr lang="en-US" altLang="zh-CN" dirty="0">
                <a:ea typeface="黑体" panose="02010609060101010101" pitchFamily="49" charset="-122"/>
              </a:rPr>
              <a:t>) // </a:t>
            </a:r>
            <a:r>
              <a:rPr lang="zh-CN" altLang="en-US" dirty="0"/>
              <a:t>每当时钟上升沿到来时执行一遍块内语句</a:t>
            </a:r>
            <a:endParaRPr lang="zh-CN" altLang="en-US" dirty="0"/>
          </a:p>
          <a:p>
            <a:pPr marL="0" indent="0" algn="just">
              <a:spcBef>
                <a:spcPct val="0"/>
              </a:spcBef>
            </a:pPr>
            <a:r>
              <a:rPr lang="zh-CN" altLang="en-US" dirty="0"/>
              <a:t>	  </a:t>
            </a:r>
            <a:r>
              <a:rPr lang="en-US" altLang="zh-CN" dirty="0">
                <a:ea typeface="黑体" panose="02010609060101010101" pitchFamily="49" charset="-122"/>
              </a:rPr>
              <a:t>begin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	       if(load)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	          out = data;      // </a:t>
            </a:r>
            <a:r>
              <a:rPr lang="zh-CN" altLang="en-US" dirty="0"/>
              <a:t>同步预置数据</a:t>
            </a:r>
            <a:endParaRPr lang="zh-CN" altLang="en-US" dirty="0"/>
          </a:p>
          <a:p>
            <a:pPr marL="0" indent="0" algn="just">
              <a:spcBef>
                <a:spcPct val="0"/>
              </a:spcBef>
            </a:pPr>
            <a:r>
              <a:rPr lang="zh-CN" altLang="en-US" dirty="0"/>
              <a:t>	       </a:t>
            </a:r>
            <a:r>
              <a:rPr lang="en-US" altLang="zh-CN" dirty="0">
                <a:ea typeface="黑体" panose="02010609060101010101" pitchFamily="49" charset="-122"/>
              </a:rPr>
              <a:t>else</a:t>
            </a:r>
            <a:endParaRPr lang="en-US" altLang="zh-CN" dirty="0">
              <a:ea typeface="黑体" panose="02010609060101010101" pitchFamily="49" charset="-122"/>
            </a:endParaRPr>
          </a:p>
          <a:p>
            <a:pPr marL="0" indent="0" algn="just">
              <a:spcBef>
                <a:spcPct val="0"/>
              </a:spcBef>
            </a:pPr>
            <a:r>
              <a:rPr lang="en-US" altLang="zh-CN" dirty="0">
                <a:ea typeface="黑体" panose="02010609060101010101" pitchFamily="49" charset="-122"/>
              </a:rPr>
              <a:t>	          out = data + 1 + </a:t>
            </a:r>
            <a:r>
              <a:rPr lang="en-US" altLang="zh-CN" dirty="0" err="1">
                <a:ea typeface="黑体" panose="02010609060101010101" pitchFamily="49" charset="-122"/>
              </a:rPr>
              <a:t>cin</a:t>
            </a:r>
            <a:r>
              <a:rPr lang="en-US" altLang="zh-CN" dirty="0">
                <a:ea typeface="黑体" panose="02010609060101010101" pitchFamily="49" charset="-122"/>
              </a:rPr>
              <a:t>;  // </a:t>
            </a:r>
            <a:r>
              <a:rPr lang="zh-CN" altLang="en-US" dirty="0"/>
              <a:t>加</a:t>
            </a: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/>
              <a:t>计数</a:t>
            </a:r>
            <a:endParaRPr lang="zh-CN" altLang="en-US" dirty="0"/>
          </a:p>
          <a:p>
            <a:pPr marL="0" indent="0" algn="just">
              <a:spcBef>
                <a:spcPct val="0"/>
              </a:spcBef>
            </a:pPr>
            <a:r>
              <a:rPr lang="zh-CN" altLang="en-US" dirty="0"/>
              <a:t>	  </a:t>
            </a:r>
            <a:r>
              <a:rPr lang="en-US" altLang="zh-CN" dirty="0">
                <a:ea typeface="黑体" panose="02010609060101010101" pitchFamily="49" charset="-122"/>
              </a:rPr>
              <a:t>end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956550" y="1135472"/>
            <a:ext cx="1828800" cy="396875"/>
          </a:xfrm>
          <a:prstGeom prst="rect">
            <a:avLst/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结构说明语句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393226" y="3776336"/>
            <a:ext cx="8135938" cy="3219450"/>
          </a:xfrm>
          <a:prstGeom prst="horizontalScroll">
            <a:avLst>
              <a:gd name="adj" fmla="val 12500"/>
            </a:avLst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marL="281305" indent="-281305"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：“always” 块语句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常用于描述</a:t>
            </a:r>
            <a:r>
              <a:rPr lang="zh-CN" altLang="en-US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时序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逻辑，也可描述</a:t>
            </a:r>
            <a:r>
              <a:rPr lang="zh-CN" altLang="en-US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组合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逻辑。</a:t>
            </a:r>
            <a:endParaRPr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：“always” 块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可用多种手段来表达逻辑关系，如用</a:t>
            </a:r>
            <a:r>
              <a:rPr lang="en-US" altLang="zh-CN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if-else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语句或</a:t>
            </a:r>
            <a:r>
              <a:rPr lang="en-US" altLang="zh-CN" sz="2400" dirty="0">
                <a:solidFill>
                  <a:srgbClr val="FF0066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case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语句。</a:t>
            </a:r>
            <a:endParaRPr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 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“always” 块语句与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语句是并发执行的， </a:t>
            </a:r>
            <a:r>
              <a:rPr lang="en-US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assign</a:t>
            </a:r>
            <a:r>
              <a:rPr lang="zh-CN" altLang="en-US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语句一定要放在</a:t>
            </a:r>
            <a:r>
              <a:rPr lang="zh-CN" altLang="zh-CN" sz="2400" dirty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“always” 块语句之外！</a:t>
            </a:r>
            <a:endParaRPr lang="zh-CN" altLang="en-US" sz="2400" dirty="0">
              <a:solidFill>
                <a:schemeClr val="tx2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 HDL</a:t>
            </a:r>
            <a:r>
              <a:rPr lang="zh-CN" altLang="en-US" dirty="0"/>
              <a:t>完全体模板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88015" y="1086851"/>
            <a:ext cx="10565785" cy="4973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Bef>
                <a:spcPct val="0"/>
              </a:spcBef>
              <a:buClr>
                <a:srgbClr val="FF0066"/>
              </a:buClr>
              <a:buFont typeface="Wingdings" panose="05000000000000000000" pitchFamily="2" charset="2"/>
              <a:buChar char="v"/>
            </a:pPr>
            <a:r>
              <a:rPr lang="zh-CN" altLang="zh-CN" dirty="0"/>
              <a:t>Verilog </a:t>
            </a:r>
            <a:r>
              <a:rPr lang="en-US" altLang="zh-CN" dirty="0">
                <a:ea typeface="黑体" panose="02010609060101010101" pitchFamily="49" charset="-122"/>
              </a:rPr>
              <a:t>HDL</a:t>
            </a:r>
            <a:r>
              <a:rPr lang="zh-CN" altLang="zh-CN" dirty="0"/>
              <a:t>模块的模板</a:t>
            </a:r>
            <a:endParaRPr lang="zh-CN" altLang="zh-CN" dirty="0"/>
          </a:p>
        </p:txBody>
      </p:sp>
      <p:sp>
        <p:nvSpPr>
          <p:cNvPr id="4" name="Rectangle 13" descr="75%"/>
          <p:cNvSpPr>
            <a:spLocks noChangeArrowheads="1"/>
          </p:cNvSpPr>
          <p:nvPr/>
        </p:nvSpPr>
        <p:spPr bwMode="auto">
          <a:xfrm>
            <a:off x="1991340" y="1685339"/>
            <a:ext cx="7544268" cy="5075237"/>
          </a:xfrm>
          <a:prstGeom prst="rect">
            <a:avLst/>
          </a:prstGeom>
          <a:noFill/>
          <a:ln w="9525">
            <a:solidFill>
              <a:schemeClr val="bg1"/>
            </a:solidFill>
            <a:round/>
          </a:ln>
          <a:effectLst>
            <a:prstShdw prst="shdw13" dist="53882" dir="135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module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顶层模块名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 (&lt;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输入输出端口列表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&gt;)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；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output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输出端口列表；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input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输入端口列表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；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assign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语句定义逻辑功能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wire 结果信号名；</a:t>
            </a:r>
            <a:endParaRPr lang="zh-CN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assign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&lt;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结果信号名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</a:t>
            </a: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= 表达式 ；  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eaLnBrk="1" hangingPunct="1"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zh-CN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）使用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always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块定义逻辑功能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always @(&lt;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敏感信号表达式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&gt;)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begin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	       //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过程赋值语句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//if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 case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语句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while,repeat,for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循环语句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//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task,function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调用</a:t>
            </a:r>
            <a:endParaRPr lang="zh-CN" altLang="en-US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</a:rPr>
              <a:t>end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  <a:p>
            <a:pPr algn="just">
              <a:spcBef>
                <a:spcPct val="0"/>
              </a:spcBef>
            </a:pP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</a:rPr>
              <a:t>endmodule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9750" y="1085849"/>
            <a:ext cx="10814050" cy="54455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zh-CN" altLang="en-US" dirty="0">
              <a:latin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</a:endParaRPr>
          </a:p>
          <a:p>
            <a:pPr algn="just"/>
            <a:endParaRPr lang="en-US" altLang="zh-CN" dirty="0">
              <a:latin typeface="宋体" panose="02010600030101010101" pitchFamily="2" charset="-122"/>
            </a:endParaRPr>
          </a:p>
          <a:p>
            <a:pPr algn="just"/>
            <a:endParaRPr lang="zh-CN" altLang="en-US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>
                <a:solidFill>
                  <a:srgbClr val="FF0066"/>
                </a:solidFill>
              </a:rPr>
              <a:t>关键字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事先定义好的确认符，用来组织语言结构；或者用于定义</a:t>
            </a:r>
            <a:r>
              <a:rPr lang="en-US" altLang="zh-CN" dirty="0">
                <a:ea typeface="黑体" panose="02010609060101010101" pitchFamily="49" charset="-122"/>
              </a:rPr>
              <a:t>Verilog HDL</a:t>
            </a:r>
            <a:r>
              <a:rPr lang="zh-CN" altLang="en-US" dirty="0"/>
              <a:t>提供的门元件（如</a:t>
            </a:r>
            <a:r>
              <a:rPr lang="en-US" altLang="zh-CN" dirty="0">
                <a:ea typeface="黑体" panose="02010609060101010101" pitchFamily="49" charset="-122"/>
              </a:rPr>
              <a:t>and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not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or</a:t>
            </a:r>
            <a:r>
              <a:rPr lang="zh-CN" altLang="en-US" dirty="0"/>
              <a:t>，</a:t>
            </a:r>
            <a:r>
              <a:rPr lang="en-US" altLang="zh-CN" dirty="0" err="1">
                <a:ea typeface="黑体" panose="02010609060101010101" pitchFamily="49" charset="-122"/>
              </a:rPr>
              <a:t>buf</a:t>
            </a:r>
            <a:r>
              <a:rPr lang="zh-CN" altLang="en-US" dirty="0"/>
              <a:t>）。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FF0066"/>
                </a:solidFill>
              </a:rPr>
              <a:t>小写</a:t>
            </a:r>
            <a:r>
              <a:rPr lang="zh-CN" altLang="en-US" dirty="0"/>
              <a:t>字母定义！</a:t>
            </a:r>
            <a:endParaRPr lang="zh-CN" altLang="en-US" dirty="0"/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zh-CN" altLang="en-US" dirty="0"/>
              <a:t>     </a:t>
            </a:r>
            <a:r>
              <a:rPr lang="en-US" altLang="zh-CN" dirty="0">
                <a:ea typeface="黑体" panose="02010609060101010101" pitchFamily="49" charset="-122"/>
              </a:rPr>
              <a:t>——</a:t>
            </a:r>
            <a:r>
              <a:rPr lang="zh-CN" altLang="en-US" dirty="0"/>
              <a:t>如</a:t>
            </a:r>
            <a:r>
              <a:rPr lang="en-US" altLang="zh-CN" dirty="0">
                <a:ea typeface="黑体" panose="02010609060101010101" pitchFamily="49" charset="-122"/>
              </a:rPr>
              <a:t>always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assign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begin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case</a:t>
            </a:r>
            <a:r>
              <a:rPr lang="zh-CN" altLang="en-US" dirty="0"/>
              <a:t>，</a:t>
            </a:r>
            <a:r>
              <a:rPr lang="en-US" altLang="zh-CN" dirty="0" err="1">
                <a:ea typeface="黑体" panose="02010609060101010101" pitchFamily="49" charset="-122"/>
              </a:rPr>
              <a:t>casex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else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end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for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function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if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input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output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repeat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table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time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while</a:t>
            </a:r>
            <a:r>
              <a:rPr lang="zh-CN" altLang="en-US" dirty="0"/>
              <a:t>，</a:t>
            </a:r>
            <a:r>
              <a:rPr lang="en-US" altLang="zh-CN" dirty="0">
                <a:ea typeface="黑体" panose="02010609060101010101" pitchFamily="49" charset="-122"/>
              </a:rPr>
              <a:t>wire</a:t>
            </a:r>
            <a:endParaRPr lang="zh-CN" altLang="en-US" dirty="0"/>
          </a:p>
          <a:p>
            <a:pPr algn="just">
              <a:lnSpc>
                <a:spcPct val="105000"/>
              </a:lnSpc>
              <a:spcBef>
                <a:spcPct val="0"/>
              </a:spcBef>
            </a:pPr>
            <a:endParaRPr lang="en-US" altLang="zh-CN" dirty="0">
              <a:ea typeface="黑体" panose="02010609060101010101" pitchFamily="49" charset="-122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21120300">
            <a:off x="5001802" y="1361973"/>
            <a:ext cx="4071937" cy="1450975"/>
          </a:xfrm>
          <a:prstGeom prst="star16">
            <a:avLst>
              <a:gd name="adj" fmla="val 37500"/>
            </a:avLst>
          </a:prstGeom>
          <a:noFill/>
          <a:ln w="12700">
            <a:solidFill>
              <a:srgbClr val="89A4A7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用户程序中的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变量、节点等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名称不能与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关键字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同名！</a:t>
            </a:r>
            <a:endParaRPr lang="zh-CN" alt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Verilog</a:t>
            </a:r>
            <a:r>
              <a:rPr lang="zh-CN" altLang="en-US" dirty="0"/>
              <a:t>关键字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750" y="1085850"/>
            <a:ext cx="7921625" cy="47196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zh-CN">
                <a:ea typeface="黑体" panose="02010609060101010101" pitchFamily="49" charset="-122"/>
              </a:rPr>
              <a:t>Verilog HDL</a:t>
            </a:r>
            <a:r>
              <a:rPr lang="zh-CN" altLang="en-US">
                <a:solidFill>
                  <a:srgbClr val="FF0000"/>
                </a:solidFill>
              </a:rPr>
              <a:t>关键字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60638" y="1509713"/>
            <a:ext cx="17827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edge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else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end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endcase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endfunction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endprimitive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endmodule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endspecify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endtable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endtask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event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force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forever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fork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481513" y="1516063"/>
            <a:ext cx="1909762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function highz0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highz1 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if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ifnone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initial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inout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input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integer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join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large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macromodule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medium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module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nand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572250" y="1519238"/>
            <a:ext cx="15303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negedge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nor not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notif0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notif1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nmos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or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output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parameter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pmos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posedge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primitive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pulldown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pullup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pull1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869950" y="1522413"/>
            <a:ext cx="187325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and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always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assign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begin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buf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bufif0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bufif1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case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casex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casez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cmos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deassign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default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 err="1">
                <a:ea typeface="宋体" panose="02010600030101010101" pitchFamily="2" charset="-122"/>
              </a:rPr>
              <a:t>defparam</a:t>
            </a:r>
            <a:endParaRPr lang="en-US" altLang="zh-CN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>
                <a:srgbClr val="3333FF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disable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ags/tag1.xml><?xml version="1.0" encoding="utf-8"?>
<p:tagLst xmlns:p="http://schemas.openxmlformats.org/presentationml/2006/main">
  <p:tag name="ISLIDE.VECTOR" val="e1b93269-a88a-4938-a2f0-c039c7557a2b"/>
</p:tagLst>
</file>

<file path=ppt/tags/tag2.xml><?xml version="1.0" encoding="utf-8"?>
<p:tagLst xmlns:p="http://schemas.openxmlformats.org/presentationml/2006/main">
  <p:tag name="commondata" val="eyJoZGlkIjoiY2NhNTQ3ZGJjNDMyMzU3OWUyMDJkZjU1YmY5NTk0NmIifQ=="/>
</p:tagLst>
</file>

<file path=ppt/theme/theme1.xml><?xml version="1.0" encoding="utf-8"?>
<a:theme xmlns:a="http://schemas.openxmlformats.org/drawingml/2006/main" name="nk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uq1mpa23">
      <a:majorFont>
        <a:latin typeface="Arial"/>
        <a:ea typeface="BigYoungBoldGB2.0"/>
        <a:cs typeface=""/>
      </a:majorFont>
      <a:minorFont>
        <a:latin typeface="Arial"/>
        <a:ea typeface="BigYoungBoldGB2.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nk</Template>
  <TotalTime>0</TotalTime>
  <Words>7228</Words>
  <Application>WPS 演示</Application>
  <PresentationFormat>宽屏</PresentationFormat>
  <Paragraphs>665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Arial</vt:lpstr>
      <vt:lpstr>宋体</vt:lpstr>
      <vt:lpstr>Wingdings</vt:lpstr>
      <vt:lpstr>微软雅黑</vt:lpstr>
      <vt:lpstr>黑体</vt:lpstr>
      <vt:lpstr>华文楷体</vt:lpstr>
      <vt:lpstr>Tahoma</vt:lpstr>
      <vt:lpstr>Times New Roman</vt:lpstr>
      <vt:lpstr>华文新魏</vt:lpstr>
      <vt:lpstr>BigYoungBoldGB2.0</vt:lpstr>
      <vt:lpstr>Segoe Print</vt:lpstr>
      <vt:lpstr>Arial Unicode MS</vt:lpstr>
      <vt:lpstr>Calibri</vt:lpstr>
      <vt:lpstr>方正姚体</vt:lpstr>
      <vt:lpstr>nk</vt:lpstr>
      <vt:lpstr>PowerPoint 演示文稿</vt:lpstr>
      <vt:lpstr>PowerPoint 演示文稿</vt:lpstr>
      <vt:lpstr>回顾verilog基本结构</vt:lpstr>
      <vt:lpstr>逻辑功能定义</vt:lpstr>
      <vt:lpstr>逻辑功能定义——元件实例化</vt:lpstr>
      <vt:lpstr>逻辑功能定义——块语句</vt:lpstr>
      <vt:lpstr>Verilog HDL完全体模板</vt:lpstr>
      <vt:lpstr>Verilog关键字</vt:lpstr>
      <vt:lpstr>Verilog关键字</vt:lpstr>
      <vt:lpstr>Verilog关键字</vt:lpstr>
      <vt:lpstr>Verilog标识符</vt:lpstr>
      <vt:lpstr>Verilog数据类型</vt:lpstr>
      <vt:lpstr>常量</vt:lpstr>
      <vt:lpstr>常量</vt:lpstr>
      <vt:lpstr>常量</vt:lpstr>
      <vt:lpstr>常量</vt:lpstr>
      <vt:lpstr>常量</vt:lpstr>
      <vt:lpstr>参数常量的使用</vt:lpstr>
      <vt:lpstr>参数常量的使用</vt:lpstr>
      <vt:lpstr>参数常量的使用</vt:lpstr>
      <vt:lpstr>变量</vt:lpstr>
      <vt:lpstr>变量</vt:lpstr>
      <vt:lpstr>变量</vt:lpstr>
      <vt:lpstr>变量</vt:lpstr>
      <vt:lpstr>register型变量　nets型变量</vt:lpstr>
      <vt:lpstr>变量</vt:lpstr>
      <vt:lpstr>变量</vt:lpstr>
      <vt:lpstr>作业２　 （不允许超过2页）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QianKun Dong</dc:creator>
  <cp:lastModifiedBy>事在人为.</cp:lastModifiedBy>
  <cp:revision>53</cp:revision>
  <dcterms:created xsi:type="dcterms:W3CDTF">2021-09-09T13:57:00Z</dcterms:created>
  <dcterms:modified xsi:type="dcterms:W3CDTF">2024-11-17T12:49:15Z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B4AA4DB9D86E4531A37FBB35F66FB2E6_13</vt:lpwstr>
  </property>
  <property fmtid="{D5CDD505-2E9C-101B-9397-08002B2CF9AE}" pid="3" name="KSOProductBuildVer">
    <vt:lpwstr>2052-12.1.0.18608</vt:lpwstr>
  </property>
</Properties>
</file>