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0" r:id="rId5"/>
    <p:sldId id="273" r:id="rId6"/>
    <p:sldId id="274" r:id="rId7"/>
    <p:sldId id="275" r:id="rId8"/>
    <p:sldId id="276" r:id="rId9"/>
    <p:sldId id="271" r:id="rId10"/>
    <p:sldId id="277" r:id="rId11"/>
    <p:sldId id="278" r:id="rId12"/>
    <p:sldId id="279" r:id="rId13"/>
    <p:sldId id="280" r:id="rId14"/>
    <p:sldId id="281" r:id="rId15"/>
    <p:sldId id="282" r:id="rId16"/>
    <p:sldId id="289" r:id="rId17"/>
    <p:sldId id="283" r:id="rId18"/>
    <p:sldId id="284" r:id="rId19"/>
    <p:sldId id="285" r:id="rId20"/>
    <p:sldId id="286" r:id="rId21"/>
    <p:sldId id="287" r:id="rId22"/>
    <p:sldId id="288" r:id="rId23"/>
    <p:sldId id="295" r:id="rId24"/>
    <p:sldId id="290" r:id="rId25"/>
    <p:sldId id="291" r:id="rId26"/>
    <p:sldId id="292" r:id="rId27"/>
    <p:sldId id="301" r:id="rId28"/>
    <p:sldId id="296" r:id="rId29"/>
    <p:sldId id="297" r:id="rId30"/>
    <p:sldId id="298" r:id="rId31"/>
    <p:sldId id="299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26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4" y="365126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199"/>
            <a:ext cx="12356105" cy="3589910"/>
            <a:chOff x="1191" y="2720792"/>
            <a:chExt cx="9268286" cy="2692783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3" name="TextBox 8"/>
            <p:cNvSpPr txBox="1"/>
            <p:nvPr/>
          </p:nvSpPr>
          <p:spPr>
            <a:xfrm>
              <a:off x="125477" y="4346221"/>
              <a:ext cx="9144000" cy="1067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计算机学院，网络空间安全学院  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董前琨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sym typeface="Alibaba PuHuiTi"/>
                </a:rPr>
                <a:t>qiankund@nankai.edu.cn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libaba PuHuiTi"/>
              </a:endParaRPr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 noChangeArrowheads="1"/>
          </p:cNvSpPr>
          <p:nvPr/>
        </p:nvSpPr>
        <p:spPr>
          <a:xfrm>
            <a:off x="501650" y="1416050"/>
            <a:ext cx="1042497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说明：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其中“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敏感</a:t>
            </a:r>
            <a:r>
              <a:rPr lang="zh-CN" altLang="en-US">
                <a:latin typeface="Times New Roman" panose="02020603050405020304" pitchFamily="18" charset="0"/>
              </a:rPr>
              <a:t>表达式”又称为“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控制</a:t>
            </a:r>
            <a:r>
              <a:rPr lang="zh-CN" altLang="en-US">
                <a:latin typeface="Times New Roman" panose="02020603050405020304" pitchFamily="18" charset="0"/>
              </a:rPr>
              <a:t>表达式”，通常表示为控制信号的某些位。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分支</a:t>
            </a:r>
            <a:r>
              <a:rPr lang="zh-CN" altLang="en-US">
                <a:latin typeface="Times New Roman" panose="02020603050405020304" pitchFamily="18" charset="0"/>
              </a:rPr>
              <a:t>表达式，用控制信号的具体状态值表示，因此又称为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常量</a:t>
            </a:r>
            <a:r>
              <a:rPr lang="zh-CN" altLang="en-US">
                <a:latin typeface="Times New Roman" panose="02020603050405020304" pitchFamily="18" charset="0"/>
              </a:rPr>
              <a:t>表达式。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r>
              <a:rPr lang="zh-CN" altLang="en-US">
                <a:latin typeface="Times New Roman" panose="02020603050405020304" pitchFamily="18" charset="0"/>
              </a:rPr>
              <a:t>项可有可无，一个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case</a:t>
            </a:r>
            <a:r>
              <a:rPr lang="zh-CN" altLang="en-US">
                <a:latin typeface="Times New Roman" panose="02020603050405020304" pitchFamily="18" charset="0"/>
              </a:rPr>
              <a:t>语句里只能有一个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default</a:t>
            </a:r>
            <a:r>
              <a:rPr lang="zh-CN" altLang="en-US">
                <a:latin typeface="Times New Roman" panose="02020603050405020304" pitchFamily="18" charset="0"/>
              </a:rPr>
              <a:t>项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!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必须互不相同，否则矛盾。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/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1~</a:t>
            </a:r>
            <a:r>
              <a:rPr lang="zh-CN" altLang="en-US">
                <a:latin typeface="Times New Roman" panose="02020603050405020304" pitchFamily="18" charset="0"/>
              </a:rPr>
              <a:t>值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的位宽必须相等，且与控制表达式的位宽相同。</a:t>
            </a:r>
            <a:endParaRPr lang="zh-CN" altLang="en-US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casez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casex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930775" y="1209676"/>
            <a:ext cx="3209925" cy="412750"/>
          </a:xfrm>
          <a:prstGeom prst="wedgeRoundRectCallout">
            <a:avLst>
              <a:gd name="adj1" fmla="val -68495"/>
              <a:gd name="adj2" fmla="val 1769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是</a:t>
            </a:r>
            <a:r>
              <a:rPr lang="en-US" altLang="zh-CN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语句的两种变体</a:t>
            </a:r>
            <a:endParaRPr lang="zh-CN" altLang="en-US" sz="220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687388" y="1982788"/>
            <a:ext cx="7269162" cy="29241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语句中，分支表达式每一位的值都是确定的（或者为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，或者为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）；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语句中，若分支表达式某些位的值为高阻值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，则不考虑对这些位的比较；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casex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语句中，若分支表达式某些位的值为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或不定值</a:t>
            </a:r>
            <a:r>
              <a:rPr lang="en-US" altLang="zh-CN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，则不考虑对这些位的比较。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algn="just">
              <a:lnSpc>
                <a:spcPct val="110000"/>
              </a:lnSpc>
              <a:spcBef>
                <a:spcPct val="10000"/>
              </a:spcBef>
              <a:buClr>
                <a:srgbClr val="FF0066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在分支表达式中，可用“</a:t>
            </a:r>
            <a:r>
              <a:rPr lang="zh-CN" altLang="en-US" sz="2400" b="1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？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”来标识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。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10000"/>
              </a:spcBef>
              <a:buClr>
                <a:srgbClr val="FF00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noProof="1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</a:t>
            </a:r>
            <a:endParaRPr lang="zh-CN" altLang="en-US" sz="2400" b="1" noProof="1"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06625" y="1585791"/>
            <a:ext cx="5119688" cy="50990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module mux_z(out,a,b,c,d,select);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output out;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input a,b,c,d;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input[3:0] select;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reg out;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必须声明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(select[3:0] or a or b or c or d)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casez (select)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4’b???1: out = 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4’b??1? : out = 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4’b? 1?? : out = c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4’b 1??? : out = d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</a:rPr>
              <a:t>endcase</a:t>
            </a:r>
            <a:endParaRPr lang="en-US" altLang="zh-CN" sz="200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374775" y="1125416"/>
            <a:ext cx="4194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casez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描述的数据选择器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694238" y="5910141"/>
            <a:ext cx="1647825" cy="769938"/>
          </a:xfrm>
          <a:prstGeom prst="wedgeRoundRectCallout">
            <a:avLst>
              <a:gd name="adj1" fmla="val -92486"/>
              <a:gd name="adj2" fmla="val -55981"/>
              <a:gd name="adj3" fmla="val 16667"/>
            </a:avLst>
          </a:prstGeom>
          <a:solidFill>
            <a:srgbClr val="FFCC99"/>
          </a:solidFill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这里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？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表示高阻态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  <a:effectLst>
            <a:prstShdw prst="shdw13" dist="53882" dir="13500000">
              <a:schemeClr val="bg2"/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zh-CN" altLang="en-US">
                <a:latin typeface="仿宋_GB2312" pitchFamily="49" charset="-122"/>
                <a:ea typeface="仿宋_GB2312" pitchFamily="49" charset="-122"/>
              </a:rPr>
              <a:t>如何正确使用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if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语句？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17513" y="2170113"/>
            <a:ext cx="3048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生成了不想要的锁存器：</a:t>
            </a:r>
            <a:endParaRPr lang="zh-CN" altLang="en-US" sz="22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068888" y="2151063"/>
            <a:ext cx="23622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不会生成锁存器：</a:t>
            </a:r>
            <a:endParaRPr lang="zh-CN" altLang="en-US" sz="22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12" name="Group 58"/>
          <p:cNvGrpSpPr/>
          <p:nvPr/>
        </p:nvGrpSpPr>
        <p:grpSpPr bwMode="auto">
          <a:xfrm>
            <a:off x="4992688" y="2600325"/>
            <a:ext cx="3794125" cy="2295525"/>
            <a:chOff x="2976" y="2442"/>
            <a:chExt cx="2390" cy="1446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2976" y="2442"/>
              <a:ext cx="2390" cy="1446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zh-CN" altLang="en-US" sz="2000">
                  <a:solidFill>
                    <a:srgbClr val="FF3399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] 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设计一个数据选择器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always@ (al or d) 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begin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if(al)  q&lt;=d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；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else    q&lt;=0</a:t>
              </a:r>
              <a:r>
                <a:rPr lang="zh-CN" altLang="en-US" sz="2000">
                  <a:solidFill>
                    <a:srgbClr val="FF0066"/>
                  </a:solidFill>
                  <a:latin typeface="Times New Roman" panose="02020603050405020304" pitchFamily="18" charset="0"/>
                </a:rPr>
                <a:t>；</a:t>
              </a:r>
              <a:endParaRPr lang="zh-CN" altLang="en-US" sz="20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end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37"/>
            <p:cNvSpPr>
              <a:spLocks noChangeArrowheads="1"/>
            </p:cNvSpPr>
            <p:nvPr/>
          </p:nvSpPr>
          <p:spPr bwMode="auto">
            <a:xfrm>
              <a:off x="4317" y="2762"/>
              <a:ext cx="934" cy="94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/>
            </a:p>
          </p:txBody>
        </p:sp>
        <p:sp>
          <p:nvSpPr>
            <p:cNvPr id="15" name="Line 38"/>
            <p:cNvSpPr>
              <a:spLocks noChangeShapeType="1"/>
            </p:cNvSpPr>
            <p:nvPr/>
          </p:nvSpPr>
          <p:spPr bwMode="auto">
            <a:xfrm>
              <a:off x="4839" y="311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4333" y="317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4337" y="2801"/>
              <a:ext cx="1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18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Line 42"/>
            <p:cNvSpPr>
              <a:spLocks noChangeShapeType="1"/>
            </p:cNvSpPr>
            <p:nvPr/>
          </p:nvSpPr>
          <p:spPr bwMode="auto">
            <a:xfrm>
              <a:off x="4450" y="319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3"/>
            <p:cNvSpPr>
              <a:spLocks noChangeShapeType="1"/>
            </p:cNvSpPr>
            <p:nvPr/>
          </p:nvSpPr>
          <p:spPr bwMode="auto">
            <a:xfrm>
              <a:off x="4457" y="3007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84" y="3289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al</a:t>
              </a:r>
              <a:endParaRPr lang="en-US" altLang="zh-CN" sz="2000" b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49"/>
            <p:cNvSpPr txBox="1">
              <a:spLocks noChangeArrowheads="1"/>
            </p:cNvSpPr>
            <p:nvPr/>
          </p:nvSpPr>
          <p:spPr bwMode="auto">
            <a:xfrm>
              <a:off x="4942" y="285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rPr>
                <a:t>q</a:t>
              </a:r>
              <a:endPara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AutoShape 52"/>
            <p:cNvSpPr>
              <a:spLocks noChangeArrowheads="1"/>
            </p:cNvSpPr>
            <p:nvPr/>
          </p:nvSpPr>
          <p:spPr bwMode="auto">
            <a:xfrm rot="-5448763">
              <a:off x="4458" y="2993"/>
              <a:ext cx="535" cy="214"/>
            </a:xfrm>
            <a:custGeom>
              <a:avLst/>
              <a:gdLst>
                <a:gd name="T0" fmla="*/ 0 w 21600"/>
                <a:gd name="T1" fmla="*/ 0 h 21600"/>
                <a:gd name="T2" fmla="*/ 134 w 21600"/>
                <a:gd name="T3" fmla="*/ 214 h 21600"/>
                <a:gd name="T4" fmla="*/ 401 w 21600"/>
                <a:gd name="T5" fmla="*/ 214 h 21600"/>
                <a:gd name="T6" fmla="*/ 535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4740" y="3308"/>
              <a:ext cx="0" cy="1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4371" y="3491"/>
              <a:ext cx="9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CC3300"/>
                  </a:solidFill>
                </a:rPr>
                <a:t>multiplexer</a:t>
              </a:r>
              <a:endParaRPr lang="en-US" altLang="zh-CN">
                <a:solidFill>
                  <a:srgbClr val="CC3300"/>
                </a:solidFill>
              </a:endParaRPr>
            </a:p>
          </p:txBody>
        </p:sp>
      </p:grpSp>
      <p:sp>
        <p:nvSpPr>
          <p:cNvPr id="25" name="AutoShape 59"/>
          <p:cNvSpPr>
            <a:spLocks noChangeArrowheads="1"/>
          </p:cNvSpPr>
          <p:nvPr/>
        </p:nvSpPr>
        <p:spPr bwMode="auto">
          <a:xfrm>
            <a:off x="5541963" y="5064125"/>
            <a:ext cx="2895600" cy="381000"/>
          </a:xfrm>
          <a:prstGeom prst="wedgeRectCallout">
            <a:avLst>
              <a:gd name="adj1" fmla="val -40569"/>
              <a:gd name="adj2" fmla="val -215833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等于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26" name="Group 56"/>
          <p:cNvGrpSpPr/>
          <p:nvPr/>
        </p:nvGrpSpPr>
        <p:grpSpPr bwMode="auto">
          <a:xfrm>
            <a:off x="481013" y="2589213"/>
            <a:ext cx="3792537" cy="1781175"/>
            <a:chOff x="294" y="2687"/>
            <a:chExt cx="2389" cy="1122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294" y="2687"/>
              <a:ext cx="2389" cy="1122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always@ (al or d)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begin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if(al)  q&lt;=d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；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end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" name="Group 51"/>
            <p:cNvGrpSpPr/>
            <p:nvPr/>
          </p:nvGrpSpPr>
          <p:grpSpPr bwMode="auto">
            <a:xfrm>
              <a:off x="1513" y="2905"/>
              <a:ext cx="1059" cy="804"/>
              <a:chOff x="2516" y="1045"/>
              <a:chExt cx="1059" cy="804"/>
            </a:xfrm>
          </p:grpSpPr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2534" y="1045"/>
                <a:ext cx="1041" cy="789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en-US" altLang="zh-CN"/>
              </a:p>
            </p:txBody>
          </p:sp>
          <p:sp>
            <p:nvSpPr>
              <p:cNvPr id="30" name="Line 12"/>
              <p:cNvSpPr>
                <a:spLocks noChangeShapeType="1"/>
              </p:cNvSpPr>
              <p:nvPr/>
            </p:nvSpPr>
            <p:spPr bwMode="auto">
              <a:xfrm>
                <a:off x="3294" y="1384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550" y="1453"/>
                <a:ext cx="384" cy="250"/>
              </a:xfrm>
              <a:prstGeom prst="rect">
                <a:avLst/>
              </a:prstGeom>
              <a:solidFill>
                <a:srgbClr val="CC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2882" y="1618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DFF</a:t>
                </a:r>
                <a:endParaRPr lang="en-US" altLang="zh-CN" sz="1800" b="0">
                  <a:solidFill>
                    <a:srgbClr val="CC33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Rectangle 16"/>
              <p:cNvSpPr>
                <a:spLocks noChangeArrowheads="1"/>
              </p:cNvSpPr>
              <p:nvPr/>
            </p:nvSpPr>
            <p:spPr bwMode="auto">
              <a:xfrm>
                <a:off x="2835" y="1146"/>
                <a:ext cx="466" cy="480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 anchor="ctr"/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2651" y="1481"/>
                <a:ext cx="184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2658" y="1290"/>
                <a:ext cx="1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Text Box 20"/>
              <p:cNvSpPr txBox="1">
                <a:spLocks noChangeArrowheads="1"/>
              </p:cNvSpPr>
              <p:nvPr/>
            </p:nvSpPr>
            <p:spPr bwMode="auto">
              <a:xfrm>
                <a:off x="2835" y="1338"/>
                <a:ext cx="217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</a:t>
                </a:r>
                <a:r>
                  <a:rPr lang="en-US" altLang="zh-CN" sz="20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" name="Text Box 21"/>
              <p:cNvSpPr txBox="1">
                <a:spLocks noChangeArrowheads="1"/>
              </p:cNvSpPr>
              <p:nvPr/>
            </p:nvSpPr>
            <p:spPr bwMode="auto">
              <a:xfrm>
                <a:off x="3055" y="1256"/>
                <a:ext cx="216" cy="231"/>
              </a:xfrm>
              <a:prstGeom prst="rect">
                <a:avLst/>
              </a:prstGeom>
              <a:solidFill>
                <a:srgbClr val="CC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1800" b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" name="Line 22"/>
              <p:cNvSpPr>
                <a:spLocks noChangeShapeType="1"/>
              </p:cNvSpPr>
              <p:nvPr/>
            </p:nvSpPr>
            <p:spPr bwMode="auto">
              <a:xfrm>
                <a:off x="2835" y="1242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23"/>
              <p:cNvSpPr>
                <a:spLocks noChangeShapeType="1"/>
              </p:cNvSpPr>
              <p:nvPr/>
            </p:nvSpPr>
            <p:spPr bwMode="auto">
              <a:xfrm flipH="1">
                <a:off x="2835" y="1290"/>
                <a:ext cx="144" cy="4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33"/>
              <p:cNvSpPr txBox="1">
                <a:spLocks noChangeArrowheads="1"/>
              </p:cNvSpPr>
              <p:nvPr/>
            </p:nvSpPr>
            <p:spPr bwMode="auto">
              <a:xfrm>
                <a:off x="2516" y="1045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al</a:t>
                </a:r>
                <a:endParaRPr lang="en-US" altLang="zh-CN" sz="2000" b="0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Text Box 34"/>
              <p:cNvSpPr txBox="1">
                <a:spLocks noChangeArrowheads="1"/>
              </p:cNvSpPr>
              <p:nvPr/>
            </p:nvSpPr>
            <p:spPr bwMode="auto">
              <a:xfrm>
                <a:off x="3356" y="110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1600" b="1">
                    <a:solidFill>
                      <a:srgbClr val="FF33CC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chemeClr val="tx2"/>
                  </a:buClr>
                </a:pPr>
                <a:r>
                  <a:rPr lang="en-US" altLang="zh-CN" sz="2000" b="0">
                    <a:solidFill>
                      <a:schemeClr val="bg2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20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1511300" y="4546600"/>
            <a:ext cx="2895600" cy="381000"/>
          </a:xfrm>
          <a:prstGeom prst="wedgeRectCallout">
            <a:avLst>
              <a:gd name="adj1" fmla="val -49343"/>
              <a:gd name="adj2" fmla="val -233750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保持原值！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  <p:bldP spid="11" grpId="0"/>
      <p:bldP spid="25" grpId="0" bldLvl="0" animBg="1"/>
      <p:bldP spid="4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36575" y="2192338"/>
            <a:ext cx="3429000" cy="22383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(sel[1:0] or a or b)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case(sel[1:0])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2’b00: q&lt;=a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2’b11: q&lt;=b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 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endcase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650" y="1720850"/>
            <a:ext cx="3352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生成了不想要的锁存器：</a:t>
            </a:r>
            <a:endParaRPr lang="zh-CN" altLang="en-US" sz="2200" b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5363" y="2235200"/>
            <a:ext cx="3276600" cy="266065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000">
                <a:solidFill>
                  <a:srgbClr val="FF3399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设计一个数据选择器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(sel[1:0] or a or b)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case(sel[1:0])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2’b00:   q&lt;=a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2’b11:   q&lt;=b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default: q&lt;=’b0</a:t>
            </a:r>
            <a:r>
              <a:rPr lang="zh-CN" altLang="en-US" sz="2000">
                <a:solidFill>
                  <a:srgbClr val="FF0066"/>
                </a:solidFill>
                <a:latin typeface="Times New Roman" panose="02020603050405020304" pitchFamily="18" charset="0"/>
              </a:rPr>
              <a:t>；</a:t>
            </a:r>
            <a:endParaRPr lang="zh-CN" altLang="en-US" sz="200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endcase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172075" y="1749425"/>
            <a:ext cx="2362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>
                <a:solidFill>
                  <a:schemeClr val="tx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不会生成锁存器：</a:t>
            </a:r>
            <a:endParaRPr lang="zh-CN" altLang="en-US" sz="2200" b="0">
              <a:solidFill>
                <a:schemeClr val="tx1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447800" y="1122363"/>
            <a:ext cx="3581400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如何正确使用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语句？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627188" y="4475163"/>
            <a:ext cx="2895600" cy="685800"/>
          </a:xfrm>
          <a:prstGeom prst="wedgeRectCallout">
            <a:avLst>
              <a:gd name="adj1" fmla="val -50000"/>
              <a:gd name="adj2" fmla="val -130093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sel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00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11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以外的值时，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保持原值！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AutoShape 11"/>
          <p:cNvSpPr txBox="1"/>
          <p:nvPr/>
        </p:nvSpPr>
        <p:spPr>
          <a:xfrm>
            <a:off x="755650" y="5041900"/>
            <a:ext cx="8629650" cy="1716088"/>
          </a:xfrm>
          <a:prstGeom prst="horizontalScroll">
            <a:avLst>
              <a:gd name="adj" fmla="val 12500"/>
            </a:avLst>
          </a:prstGeom>
          <a:ln>
            <a:solidFill>
              <a:schemeClr val="accent1"/>
            </a:solidFill>
            <a:round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95580" algn="just">
              <a:lnSpc>
                <a:spcPct val="110000"/>
              </a:lnSpc>
              <a:spcBef>
                <a:spcPct val="0"/>
              </a:spcBef>
              <a:buClr>
                <a:srgbClr val="FF3399"/>
              </a:buClr>
              <a:buFont typeface="Wingdings" panose="05000000000000000000" pitchFamily="2" charset="2"/>
              <a:buChar char="v"/>
            </a:pPr>
            <a:r>
              <a:rPr lang="zh-CN" altLang="en-US" noProof="1"/>
              <a:t>避免生成锁存器的</a:t>
            </a:r>
            <a:r>
              <a:rPr lang="zh-CN" altLang="en-US" noProof="1">
                <a:solidFill>
                  <a:srgbClr val="FF0066"/>
                </a:solidFill>
              </a:rPr>
              <a:t>原则</a:t>
            </a:r>
            <a:r>
              <a:rPr lang="zh-CN" altLang="en-US" noProof="1"/>
              <a:t>：</a:t>
            </a:r>
            <a:endParaRPr lang="zh-CN" altLang="en-US" noProof="1"/>
          </a:p>
          <a:p>
            <a:pPr marL="386080" lvl="1" indent="187325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noProof="1"/>
              <a:t>如果用到</a:t>
            </a:r>
            <a:r>
              <a:rPr lang="en-US" altLang="zh-CN" noProof="1">
                <a:solidFill>
                  <a:srgbClr val="CC3300"/>
                </a:solidFill>
              </a:rPr>
              <a:t>if</a:t>
            </a:r>
            <a:r>
              <a:rPr lang="zh-CN" altLang="en-US" noProof="1"/>
              <a:t>语句，最好写上</a:t>
            </a:r>
            <a:r>
              <a:rPr lang="en-US" altLang="zh-CN" noProof="1">
                <a:solidFill>
                  <a:srgbClr val="CC3300"/>
                </a:solidFill>
              </a:rPr>
              <a:t>else</a:t>
            </a:r>
            <a:r>
              <a:rPr lang="zh-CN" altLang="en-US" noProof="1"/>
              <a:t>项；</a:t>
            </a:r>
            <a:endParaRPr lang="zh-CN" altLang="en-US" noProof="1"/>
          </a:p>
          <a:p>
            <a:pPr marL="386080" lvl="1" indent="187325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noProof="1"/>
              <a:t>如果用到</a:t>
            </a:r>
            <a:r>
              <a:rPr lang="en-US" altLang="zh-CN" noProof="1">
                <a:solidFill>
                  <a:srgbClr val="CC3300"/>
                </a:solidFill>
              </a:rPr>
              <a:t>case</a:t>
            </a:r>
            <a:r>
              <a:rPr lang="zh-CN" altLang="en-US" noProof="1"/>
              <a:t>语句，最好写上</a:t>
            </a:r>
            <a:r>
              <a:rPr lang="en-US" altLang="zh-CN" noProof="1">
                <a:solidFill>
                  <a:srgbClr val="CC3300"/>
                </a:solidFill>
              </a:rPr>
              <a:t>default</a:t>
            </a:r>
            <a:r>
              <a:rPr lang="zh-CN" altLang="en-US" noProof="1"/>
              <a:t>项。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/>
      <p:bldP spid="7" grpId="0" bldLvl="0" animBg="1"/>
      <p:bldP spid="8" grpId="0" bldLvl="0" animBg="1"/>
      <p:bldP spid="9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9696450" cy="518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5580" indent="-195580" algn="just">
              <a:lnSpc>
                <a:spcPct val="110000"/>
              </a:lnSpc>
              <a:tabLst>
                <a:tab pos="664845" algn="l"/>
              </a:tabLst>
            </a:pPr>
            <a:endParaRPr lang="en-US" altLang="zh-CN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195580" indent="-19558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zh-CN" altLang="zh-CN" sz="2200"/>
              <a:t>循环语句分为</a:t>
            </a:r>
            <a:r>
              <a:rPr lang="en-US" altLang="zh-CN" sz="2200">
                <a:solidFill>
                  <a:srgbClr val="FF66CC"/>
                </a:solidFill>
              </a:rPr>
              <a:t>4</a:t>
            </a:r>
            <a:r>
              <a:rPr lang="zh-CN" altLang="zh-CN" sz="2200"/>
              <a:t>种：</a:t>
            </a:r>
            <a:endParaRPr lang="zh-CN" altLang="en-US" sz="2200"/>
          </a:p>
          <a:p>
            <a:pPr marL="665480" lvl="1" indent="-27940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for</a:t>
            </a:r>
            <a:r>
              <a:rPr lang="zh-CN" altLang="zh-CN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通过</a:t>
            </a:r>
            <a:r>
              <a:rPr lang="en-US" altLang="zh-CN" sz="2200"/>
              <a:t>3</a:t>
            </a:r>
            <a:r>
              <a:rPr lang="zh-CN" altLang="en-US" sz="2200"/>
              <a:t>个步骤来决定语句的循环执行：</a:t>
            </a:r>
            <a:endParaRPr lang="zh-CN" altLang="en-US" sz="2200"/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）给控制循环次数的变量赋初值。</a:t>
            </a:r>
            <a:endParaRPr lang="zh-CN" altLang="en-US" sz="2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）判定循环执行条件，若为假则跳出循环；若为真，则执行指定的语句后，转到第（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）步。</a:t>
            </a:r>
            <a:endParaRPr lang="zh-CN" altLang="en-US" sz="2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1044575" lvl="2" indent="-18415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）修改循环变量的值，返回第（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）步。</a:t>
            </a:r>
            <a:endParaRPr lang="zh-CN" altLang="en-US" sz="220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65480" lvl="1" indent="-27940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repeat</a:t>
            </a:r>
            <a:r>
              <a:rPr lang="zh-CN" altLang="zh-CN" sz="2200"/>
              <a:t>语句——连续执行一条语句</a:t>
            </a:r>
            <a:r>
              <a:rPr lang="en-US" altLang="zh-CN" sz="2200"/>
              <a:t>n</a:t>
            </a:r>
            <a:r>
              <a:rPr lang="zh-CN" altLang="en-US" sz="2200"/>
              <a:t>次</a:t>
            </a:r>
            <a:endParaRPr lang="zh-CN" altLang="en-US" sz="2200"/>
          </a:p>
          <a:p>
            <a:pPr marL="665480" lvl="1" indent="-27940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while</a:t>
            </a:r>
            <a:r>
              <a:rPr lang="zh-CN" altLang="en-US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执行一条语句，直到循环执行条件不满足；</a:t>
            </a:r>
            <a:r>
              <a:rPr lang="zh-CN" altLang="en-US" sz="2200">
                <a:solidFill>
                  <a:srgbClr val="CC3300"/>
                </a:solidFill>
              </a:rPr>
              <a:t>若一开始条件即不满足，则该语句一次也不能被执行！</a:t>
            </a:r>
            <a:endParaRPr lang="zh-CN" altLang="en-US" sz="2200">
              <a:solidFill>
                <a:srgbClr val="CC3300"/>
              </a:solidFill>
            </a:endParaRPr>
          </a:p>
          <a:p>
            <a:pPr marL="665480" lvl="1" indent="-279400" algn="just">
              <a:lnSpc>
                <a:spcPct val="115000"/>
              </a:lnSpc>
              <a:spcBef>
                <a:spcPct val="0"/>
              </a:spcBef>
              <a:tabLst>
                <a:tab pos="664845" algn="l"/>
              </a:tabLst>
            </a:pPr>
            <a:r>
              <a:rPr lang="en-US" altLang="zh-CN" sz="2200">
                <a:solidFill>
                  <a:srgbClr val="009900"/>
                </a:solidFill>
              </a:rPr>
              <a:t>forever</a:t>
            </a:r>
            <a:r>
              <a:rPr lang="zh-CN" altLang="en-US" sz="2200"/>
              <a:t>语句</a:t>
            </a:r>
            <a:r>
              <a:rPr lang="en-US" altLang="zh-CN" sz="2200"/>
              <a:t>——</a:t>
            </a:r>
            <a:r>
              <a:rPr lang="zh-CN" altLang="en-US" sz="2200"/>
              <a:t>无限连续地执行语句，可用</a:t>
            </a:r>
            <a:r>
              <a:rPr lang="en-US" altLang="zh-CN" sz="2200"/>
              <a:t>disable</a:t>
            </a:r>
            <a:r>
              <a:rPr lang="zh-CN" altLang="en-US" sz="2200"/>
              <a:t>语句中断！</a:t>
            </a: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430474" y="1125416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语句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537087" y="1944566"/>
            <a:ext cx="5105400" cy="4270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43412" y="2554166"/>
            <a:ext cx="6511925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for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（循环变量赋初值；循环执行条件；循环变量增值）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执行语句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43912" y="3505079"/>
            <a:ext cx="1371600" cy="457200"/>
          </a:xfrm>
          <a:prstGeom prst="wedgeRoundRectCallout">
            <a:avLst>
              <a:gd name="adj1" fmla="val -59144"/>
              <a:gd name="adj2" fmla="val -95139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条语句</a:t>
            </a:r>
            <a:endParaRPr lang="zh-CN" altLang="en-US" sz="20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4608649" y="4095629"/>
            <a:ext cx="1752600" cy="2365375"/>
            <a:chOff x="2400" y="2496"/>
            <a:chExt cx="1104" cy="1632"/>
          </a:xfrm>
        </p:grpSpPr>
        <p:sp>
          <p:nvSpPr>
            <p:cNvPr id="8" name="AutoShape 8"/>
            <p:cNvSpPr/>
            <p:nvPr/>
          </p:nvSpPr>
          <p:spPr bwMode="auto">
            <a:xfrm>
              <a:off x="2400" y="2496"/>
              <a:ext cx="192" cy="1632"/>
            </a:xfrm>
            <a:prstGeom prst="rightBrace">
              <a:avLst>
                <a:gd name="adj1" fmla="val 70440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736" y="3408"/>
              <a:ext cx="768" cy="288"/>
            </a:xfrm>
            <a:prstGeom prst="wedgeRoundRectCallout">
              <a:avLst>
                <a:gd name="adj1" fmla="val -60287"/>
                <a:gd name="adj2" fmla="val -95139"/>
                <a:gd name="adj3" fmla="val 16667"/>
              </a:avLst>
            </a:prstGeom>
            <a:solidFill>
              <a:srgbClr val="00CC99"/>
            </a:solidFill>
            <a:ln w="9525">
              <a:solidFill>
                <a:schemeClr val="tx1"/>
              </a:solidFill>
              <a:miter lim="800000"/>
            </a:ln>
          </p:spPr>
          <p:txBody>
            <a:bodyPr anchor="b"/>
            <a:lstStyle>
              <a:lvl1pPr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600" b="1">
                  <a:solidFill>
                    <a:srgbClr val="FF33CC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FF0066"/>
                  </a:solidFill>
                  <a:latin typeface="宋体" panose="02010600030101010101" pitchFamily="2" charset="-122"/>
                </a:rPr>
                <a:t>8</a:t>
              </a:r>
              <a:r>
                <a:rPr lang="zh-CN" altLang="en-US" sz="2000" b="0">
                  <a:solidFill>
                    <a:schemeClr val="tx1"/>
                  </a:solidFill>
                  <a:latin typeface="宋体" panose="02010600030101010101" pitchFamily="2" charset="-122"/>
                </a:rPr>
                <a:t>条语句</a:t>
              </a:r>
              <a:endParaRPr lang="zh-CN" altLang="en-US" sz="2000" b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500324" y="1941391"/>
            <a:ext cx="163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一般形式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17749" y="2684341"/>
            <a:ext cx="2198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简单应用形式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28824" y="3560641"/>
            <a:ext cx="60198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718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相当于采用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</a:t>
            </a:r>
            <a:r>
              <a:rPr lang="zh-CN" altLang="en-US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语句建立的循环结构：</a:t>
            </a:r>
            <a:endParaRPr lang="zh-CN" altLang="en-US" sz="2400">
              <a:solidFill>
                <a:srgbClr val="CC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循环变量赋初值；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5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while(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循环执行条件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begin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&lt;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执行语句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循环变量增值；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en-US" altLang="zh-CN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767524" y="4684591"/>
            <a:ext cx="3886200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语句比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while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语句简洁！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10" grpId="0"/>
      <p:bldP spid="11" grpId="0"/>
      <p:bldP spid="12" grpId="0" build="p"/>
      <p:bldP spid="1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7825" lvl="1" indent="-182880"/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</a:rPr>
              <a:t>例</a:t>
            </a:r>
            <a:r>
              <a:rPr lang="en-US" altLang="zh-CN">
                <a:ea typeface="黑体" panose="02010609060101010101" pitchFamily="49" charset="-122"/>
              </a:rPr>
              <a:t>]</a:t>
            </a:r>
            <a:r>
              <a:rPr lang="zh-CN" altLang="en-US"/>
              <a:t>用</a:t>
            </a:r>
            <a:r>
              <a:rPr lang="en-US" altLang="zh-CN">
                <a:ea typeface="黑体" panose="02010609060101010101" pitchFamily="49" charset="-122"/>
              </a:rPr>
              <a:t>for</a:t>
            </a:r>
            <a:r>
              <a:rPr lang="zh-CN" altLang="en-US"/>
              <a:t>语句描述的</a:t>
            </a:r>
            <a:r>
              <a:rPr lang="en-US" altLang="zh-CN">
                <a:ea typeface="黑体" panose="02010609060101010101" pitchFamily="49" charset="-122"/>
              </a:rPr>
              <a:t>7</a:t>
            </a:r>
            <a:r>
              <a:rPr lang="zh-CN" altLang="en-US"/>
              <a:t>人投票表决器：若超过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/>
              <a:t>人（含</a:t>
            </a:r>
            <a:r>
              <a:rPr lang="en-US" altLang="zh-CN">
                <a:ea typeface="黑体" panose="02010609060101010101" pitchFamily="49" charset="-122"/>
              </a:rPr>
              <a:t>4</a:t>
            </a:r>
            <a:r>
              <a:rPr lang="zh-CN" altLang="en-US"/>
              <a:t>人）投赞成票，则表决通过。</a:t>
            </a:r>
            <a:endParaRPr lang="zh-CN" alt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0900" y="1801813"/>
            <a:ext cx="7477125" cy="4522787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module  vote7 ( pass,vote ); 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output pass;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input [6:0] vote; 			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reg[2:0] sum;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型变量，用于统计赞成的人数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integer i;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reg pass;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always @(vote)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sum = 0;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for(i = 0;i&lt;=6;i = i+1)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//for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if(vote[i])      sum = sum+1;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只要有人投赞成票，则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sum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加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</a:t>
            </a:r>
            <a:r>
              <a:rPr lang="en-US" altLang="zh-CN" sz="20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if(sum[2])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pass = 1;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若超过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人赞成，则表决通过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else                 pass = 0;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20988" y="6029325"/>
            <a:ext cx="3200400" cy="381000"/>
          </a:xfrm>
          <a:prstGeom prst="wedgeRectCallout">
            <a:avLst>
              <a:gd name="adj1" fmla="val -50000"/>
              <a:gd name="adj2" fmla="val -1941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或写为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if(sum[2:0]&gt;=3’d4)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pic>
        <p:nvPicPr>
          <p:cNvPr id="3" name="内容占位符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43568" y="1727200"/>
            <a:ext cx="12435568" cy="2971800"/>
          </a:xfrm>
          <a:prstGeom prst="rect">
            <a:avLst/>
          </a:prstGeom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6883400" y="4711700"/>
            <a:ext cx="2819400" cy="381000"/>
          </a:xfrm>
          <a:prstGeom prst="wedgeRectCallout">
            <a:avLst>
              <a:gd name="adj1" fmla="val -51463"/>
              <a:gd name="adj2" fmla="val -251250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超过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人赞成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则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pass=1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00" lvl="1" indent="-287655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for</a:t>
            </a:r>
            <a:r>
              <a:rPr lang="zh-CN" altLang="en-US">
                <a:latin typeface="Times New Roman" panose="02020603050405020304" pitchFamily="18" charset="0"/>
              </a:rPr>
              <a:t>语句初始化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memory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92375" y="5116513"/>
            <a:ext cx="4267200" cy="83026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注：当执行语句有多条时，可用</a:t>
            </a:r>
            <a:r>
              <a:rPr lang="en-US" altLang="zh-CN" sz="2400">
                <a:solidFill>
                  <a:srgbClr val="CC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begin_end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语句将其括起来！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11250" y="1985963"/>
            <a:ext cx="6927850" cy="17526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begin:init_mem 	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reg[7:0] tempi;      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存储器的地址变量</a:t>
            </a:r>
            <a:endParaRPr lang="zh-CN" altLang="en-US" sz="2400" b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for(tempi = 0;tempi&lt;memsize;tempi = tempi+1)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      memory[tempi] = 0;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6088" y="4240213"/>
            <a:ext cx="64277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82600" indent="-28765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] 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for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语句实现两个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位二进制数乘法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</a:t>
            </a:r>
            <a:r>
              <a:rPr lang="zh-CN" altLang="en-US" dirty="0"/>
              <a:t>语句（二）</a:t>
            </a:r>
            <a:endParaRPr lang="zh-CN" altLang="en-US" dirty="0"/>
          </a:p>
        </p:txBody>
      </p:sp>
      <p:sp>
        <p:nvSpPr>
          <p:cNvPr id="6" name="Rectangle 3"/>
          <p:cNvSpPr txBox="1"/>
          <p:nvPr/>
        </p:nvSpPr>
        <p:spPr>
          <a:xfrm>
            <a:off x="628650" y="1250950"/>
            <a:ext cx="9912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赋值语句</a:t>
            </a:r>
            <a:endParaRPr lang="zh-CN" altLang="en-US" sz="3600" noProof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块语句</a:t>
            </a:r>
            <a:endParaRPr lang="en-US" altLang="zh-CN" sz="3600" noProof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None/>
              <a:defRPr/>
            </a:pPr>
            <a:r>
              <a:rPr lang="zh-CN" altLang="en-US" sz="3600" noProof="1">
                <a:solidFill>
                  <a:schemeClr val="bg1">
                    <a:lumMod val="75000"/>
                  </a:schemeClr>
                </a:solidFill>
              </a:rPr>
              <a:t>编译预处理语句</a:t>
            </a:r>
            <a:endParaRPr lang="zh-CN" altLang="en-US" sz="3600" noProof="1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3600" noProof="1">
              <a:solidFill>
                <a:schemeClr val="tx2"/>
              </a:solidFill>
            </a:endParaRPr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条件语句</a:t>
            </a:r>
            <a:endParaRPr lang="zh-CN" altLang="en-US" sz="3600" noProof="1"/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循环语句</a:t>
            </a:r>
            <a:endParaRPr lang="zh-CN" altLang="en-US" sz="3600" noProof="1"/>
          </a:p>
          <a:p>
            <a:pPr marL="0" indent="0">
              <a:buClr>
                <a:srgbClr val="FF99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zh-CN" altLang="en-US" sz="3600" noProof="1"/>
              <a:t>结构说明语句</a:t>
            </a:r>
            <a:endParaRPr lang="zh-CN" altLang="en-US" sz="3600" noProof="1"/>
          </a:p>
          <a:p>
            <a:pPr>
              <a:buFontTx/>
              <a:buChar char="•"/>
              <a:defRPr/>
            </a:pPr>
            <a:endParaRPr lang="zh-CN" altLang="en-US" sz="3600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412875"/>
            <a:ext cx="580072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3079750" y="5761038"/>
            <a:ext cx="2743200" cy="381000"/>
          </a:xfrm>
          <a:prstGeom prst="wedgeRectCallout">
            <a:avLst>
              <a:gd name="adj1" fmla="val -42648"/>
              <a:gd name="adj2" fmla="val -181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等同于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if(b[i]= =1)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159500" y="5761038"/>
            <a:ext cx="1905000" cy="914400"/>
          </a:xfrm>
          <a:prstGeom prst="wedgeRectCallout">
            <a:avLst>
              <a:gd name="adj1" fmla="val -49065"/>
              <a:gd name="adj2" fmla="val -96491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左移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(i-1)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位，同时用（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i-1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）个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填补移出的位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518150" y="2527300"/>
            <a:ext cx="2743200" cy="381000"/>
          </a:xfrm>
          <a:prstGeom prst="wedgeRectCallout">
            <a:avLst>
              <a:gd name="adj1" fmla="val -86111"/>
              <a:gd name="adj2" fmla="val 5417"/>
            </a:avLst>
          </a:prstGeom>
          <a:solidFill>
            <a:schemeClr val="bg1"/>
          </a:solidFill>
          <a:ln w="12700">
            <a:solidFill>
              <a:srgbClr val="89A4A7"/>
            </a:solidFill>
            <a:miter lim="800000"/>
          </a:ln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为被乘数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,b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为乘数 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pic>
        <p:nvPicPr>
          <p:cNvPr id="5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24" y="1865190"/>
            <a:ext cx="1063090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2422663" y="3967040"/>
            <a:ext cx="4063563" cy="518862"/>
          </a:xfrm>
          <a:prstGeom prst="wedgeRectCallout">
            <a:avLst>
              <a:gd name="adj1" fmla="val -49759"/>
              <a:gd name="adj2" fmla="val -268519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建议用</a:t>
            </a:r>
            <a:r>
              <a:rPr lang="zh-CN" altLang="en-US" sz="2000">
                <a:solidFill>
                  <a:srgbClr val="CC3300"/>
                </a:solidFill>
                <a:latin typeface="宋体" panose="02010600030101010101" pitchFamily="2" charset="-122"/>
              </a:rPr>
              <a:t>无符号十进制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表示，直观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!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zh-CN" sz="2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997426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while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1.while</a:t>
            </a:r>
            <a:r>
              <a:rPr lang="zh-CN" altLang="en-US" dirty="0">
                <a:latin typeface="Times New Roman" panose="02020603050405020304" pitchFamily="18" charset="0"/>
              </a:rPr>
              <a:t>语句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solidFill>
                  <a:srgbClr val="FF66CC"/>
                </a:solidFill>
                <a:latin typeface="Times New Roman" panose="02020603050405020304" pitchFamily="18" charset="0"/>
              </a:rPr>
              <a:t>有条件</a:t>
            </a:r>
            <a:r>
              <a:rPr lang="zh-CN" altLang="zh-CN" dirty="0">
                <a:latin typeface="Times New Roman" panose="02020603050405020304" pitchFamily="18" charset="0"/>
              </a:rPr>
              <a:t>地执行一条或多条语句。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首先判断循环执行条件表达式是否为真。若为真，则执行后面的语句或语句块；然后再回头判断循环执行条件表达式是否为真，若为真，再执行一次后面的语句；如此不断，直到条件表达式不为真。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25826" y="4552156"/>
            <a:ext cx="4648200" cy="4270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</a:ln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while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（循环执行</a:t>
            </a:r>
            <a:r>
              <a:rPr lang="zh-CN" altLang="en-US" sz="2000">
                <a:solidFill>
                  <a:srgbClr val="FF6600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表达式）语句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16363" y="5355431"/>
            <a:ext cx="3810000" cy="131127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</a:ln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solidFill>
                  <a:srgbClr val="FF0066"/>
                </a:solidFill>
                <a:latin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（循环执行</a:t>
            </a:r>
            <a:r>
              <a:rPr lang="zh-CN" altLang="en-US" sz="2000" dirty="0">
                <a:solidFill>
                  <a:srgbClr val="FF6600"/>
                </a:solidFill>
                <a:latin typeface="宋体" panose="02010600030101010101" pitchFamily="2" charset="-122"/>
              </a:rPr>
              <a:t>条件</a:t>
            </a:r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表达式）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  <a:endParaRPr lang="en-US" altLang="zh-CN" sz="2000" dirty="0">
              <a:solidFill>
                <a:srgbClr val="FF6600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  <a:endParaRPr lang="en-US" altLang="zh-CN" sz="2000" dirty="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466976" y="4979193"/>
            <a:ext cx="609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</a:rPr>
              <a:t>或</a:t>
            </a:r>
            <a:endParaRPr lang="zh-CN" altLang="en-US" sz="22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Rectangle 1034"/>
          <p:cNvSpPr txBox="1">
            <a:spLocks noChangeArrowheads="1"/>
          </p:cNvSpPr>
          <p:nvPr/>
        </p:nvSpPr>
        <p:spPr>
          <a:xfrm>
            <a:off x="539750" y="1085850"/>
            <a:ext cx="10424975" cy="4719638"/>
          </a:xfrm>
          <a:prstGeom prst="rect">
            <a:avLst/>
          </a:prstGeom>
          <a:effectLst>
            <a:prstShdw prst="shdw13" dist="53882" dir="13500000">
              <a:schemeClr val="bg2"/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63575" indent="-663575">
              <a:lnSpc>
                <a:spcPct val="105000"/>
              </a:lnSpc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：首先判断循环执行条件表达式是否为真，若不为真，则其后的语句一次也不被执行！</a:t>
            </a:r>
            <a:endParaRPr lang="zh-CN" altLang="en-US">
              <a:latin typeface="Times New Roman" panose="02020603050405020304" pitchFamily="18" charset="0"/>
            </a:endParaRPr>
          </a:p>
          <a:p>
            <a:pPr marL="663575" indent="-663575">
              <a:lnSpc>
                <a:spcPct val="105000"/>
              </a:lnSpc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：在执行语句中，必须有一条改变循环执行条件表达式的值的语句！</a:t>
            </a:r>
            <a:endParaRPr lang="zh-CN" altLang="en-US">
              <a:latin typeface="Times New Roman" panose="02020603050405020304" pitchFamily="18" charset="0"/>
            </a:endParaRPr>
          </a:p>
          <a:p>
            <a:pPr marL="663575" indent="-663575"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</a:pPr>
            <a:r>
              <a:rPr lang="zh-CN" altLang="en-US">
                <a:solidFill>
                  <a:srgbClr val="FF3399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FF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>
                <a:latin typeface="Times New Roman" panose="02020603050405020304" pitchFamily="18" charset="0"/>
              </a:rPr>
              <a:t>语句只有当循环块有事件控制（即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@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posedge clock</a:t>
            </a:r>
            <a:r>
              <a:rPr lang="zh-CN" altLang="en-US">
                <a:latin typeface="Times New Roman" panose="02020603050405020304" pitchFamily="18" charset="0"/>
              </a:rPr>
              <a:t>））时才可综合！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1104900" y="1611313"/>
            <a:ext cx="7432675" cy="507682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module  count1s_while ( count,rega,clk ); 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output[3:0] count;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input [7:0]   rega;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input clk;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reg[3:0]      count;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always @(posedge clk)			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begin:count1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reg[7:0] tempreg;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用作循环执行条件表达式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count = 0;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count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tempreg = rega;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 tempreg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初值为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rega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while(tempreg)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 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若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tempreg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非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0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，则执行以下语句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if(tempreg[0])      count = count+1;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只要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tempreg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最低位为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，则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count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加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endParaRPr lang="en-US" altLang="zh-CN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tempreg = tempreg &gt;&gt;1;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//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右移</a:t>
            </a:r>
            <a:r>
              <a:rPr lang="en-US" altLang="zh-CN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1</a:t>
            </a:r>
            <a:r>
              <a:rPr lang="zh-CN" altLang="en-US" sz="2000" b="0">
                <a:solidFill>
                  <a:schemeClr val="tx1"/>
                </a:solidFill>
                <a:latin typeface="Times New Roman" panose="02020603050405020304" pitchFamily="18" charset="0"/>
                <a:ea typeface="方正姚体" panose="02010601030101010101" pitchFamily="2" charset="-122"/>
              </a:rPr>
              <a:t>位	</a:t>
            </a:r>
            <a:endParaRPr lang="zh-CN" altLang="en-US" sz="2000" b="0">
              <a:solidFill>
                <a:schemeClr val="tx1"/>
              </a:solidFill>
              <a:latin typeface="Times New Roman" panose="02020603050405020304" pitchFamily="18" charset="0"/>
              <a:ea typeface="方正姚体" panose="02010601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05473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5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dirty="0">
                <a:latin typeface="Times New Roman" panose="02020603050405020304" pitchFamily="18" charset="0"/>
              </a:rPr>
              <a:t>语句对一个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位二进制数中值为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的位进行计数。</a:t>
            </a:r>
            <a:endParaRPr lang="zh-CN" altLang="en-US" sz="2200" dirty="0">
              <a:latin typeface="Times New Roman" panose="02020603050405020304" pitchFamily="18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30625" y="6103938"/>
            <a:ext cx="3962400" cy="381000"/>
          </a:xfrm>
          <a:prstGeom prst="wedgeRectCallout">
            <a:avLst>
              <a:gd name="adj1" fmla="val -45866"/>
              <a:gd name="adj2" fmla="val -18541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0">
                <a:solidFill>
                  <a:schemeClr val="tx1"/>
                </a:solidFill>
                <a:latin typeface="宋体" panose="02010600030101010101" pitchFamily="2" charset="-122"/>
              </a:rPr>
              <a:t>改变循环执行条件表达式的值</a:t>
            </a:r>
            <a:endParaRPr lang="zh-CN" altLang="en-US" sz="2000" b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21523135">
            <a:off x="5307013" y="2027238"/>
            <a:ext cx="3211512" cy="1106487"/>
          </a:xfrm>
          <a:prstGeom prst="cloudCallout">
            <a:avLst>
              <a:gd name="adj1" fmla="val -65306"/>
              <a:gd name="adj2" fmla="val 60319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如何用</a:t>
            </a:r>
            <a:r>
              <a:rPr lang="en-US" altLang="zh-CN" sz="2400">
                <a:solidFill>
                  <a:schemeClr val="hlink"/>
                </a:solidFill>
                <a:ea typeface="华文行楷" panose="02010800040101010101" pitchFamily="2" charset="-122"/>
              </a:rPr>
              <a:t>for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语句改写此程序呢？</a:t>
            </a:r>
            <a:endParaRPr lang="zh-CN" altLang="en-US" sz="2400">
              <a:solidFill>
                <a:srgbClr val="80000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5" grpId="0" bldLvl="0" animBg="1"/>
      <p:bldP spid="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</a:t>
            </a:r>
            <a:endParaRPr lang="zh-CN" alt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39750" y="1085850"/>
            <a:ext cx="10585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 </a:t>
            </a:r>
            <a:r>
              <a:rPr lang="zh-CN" altLang="en-US" dirty="0">
                <a:latin typeface="宋体" panose="02010600030101010101" pitchFamily="2" charset="-122"/>
              </a:rPr>
              <a:t>用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for</a:t>
            </a:r>
            <a:r>
              <a:rPr lang="zh-CN" altLang="en-US" dirty="0">
                <a:latin typeface="宋体" panose="02010600030101010101" pitchFamily="2" charset="-122"/>
              </a:rPr>
              <a:t>语句对一个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宋体" panose="02010600030101010101" pitchFamily="2" charset="-122"/>
              </a:rPr>
              <a:t>位二进制数中值为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的位进行计数。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2049462"/>
            <a:ext cx="68199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9.1 always</a:t>
            </a:r>
            <a:r>
              <a:rPr lang="zh-CN" altLang="en-US" dirty="0"/>
              <a:t>块语句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r>
              <a:rPr lang="en-US" altLang="zh-CN" dirty="0"/>
              <a:t>9.2 initial</a:t>
            </a:r>
            <a:r>
              <a:rPr lang="zh-CN" altLang="en-US" dirty="0"/>
              <a:t>语句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3150" y="1196732"/>
            <a:ext cx="10674350" cy="5661268"/>
          </a:xfrm>
          <a:prstGeom prst="rect">
            <a:avLst/>
          </a:prstGeom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C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CC99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initial</a:t>
            </a:r>
            <a:r>
              <a:rPr lang="zh-CN" altLang="en-US" dirty="0">
                <a:latin typeface="宋体" panose="02010600030101010101" pitchFamily="2" charset="-122"/>
              </a:rPr>
              <a:t>说明</a:t>
            </a:r>
            <a:r>
              <a:rPr lang="zh-CN" altLang="zh-CN" dirty="0">
                <a:latin typeface="宋体" panose="02010600030101010101" pitchFamily="2" charset="-122"/>
              </a:rPr>
              <a:t>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只执行一次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宋体" panose="02010600030101010101" pitchFamily="2" charset="-122"/>
              </a:rPr>
              <a:t>说明</a:t>
            </a:r>
            <a:r>
              <a:rPr lang="zh-CN" altLang="zh-CN" dirty="0">
                <a:latin typeface="宋体" panose="02010600030101010101" pitchFamily="2" charset="-122"/>
              </a:rPr>
              <a:t>语句</a:t>
            </a:r>
            <a:r>
              <a:rPr lang="zh-CN" altLang="zh-CN" dirty="0">
                <a:latin typeface="Times New Roman" panose="02020603050405020304" pitchFamily="18" charset="0"/>
              </a:rPr>
              <a:t>——</a:t>
            </a:r>
            <a:r>
              <a:rPr lang="zh-CN" altLang="zh-CN" dirty="0">
                <a:latin typeface="宋体" panose="02010600030101010101" pitchFamily="2" charset="-122"/>
              </a:rPr>
              <a:t>不断重复执行，直到仿真结束</a:t>
            </a:r>
            <a:endParaRPr lang="zh-CN" altLang="zh-CN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task</a:t>
            </a:r>
            <a:r>
              <a:rPr lang="zh-CN" altLang="en-US" dirty="0">
                <a:latin typeface="宋体" panose="02010600030101010101" pitchFamily="2" charset="-122"/>
              </a:rPr>
              <a:t>说明语句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可在程序模块中的一处或多处调用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function</a:t>
            </a:r>
            <a:r>
              <a:rPr lang="zh-CN" altLang="en-US" dirty="0">
                <a:latin typeface="宋体" panose="02010600030101010101" pitchFamily="2" charset="-122"/>
              </a:rPr>
              <a:t>说明语句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宋体" panose="02010600030101010101" pitchFamily="2" charset="-122"/>
              </a:rPr>
              <a:t>可在程序模块中的一处或多处调用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21351074">
            <a:off x="828831" y="1284282"/>
            <a:ext cx="5035555" cy="890936"/>
          </a:xfrm>
          <a:prstGeom prst="star16">
            <a:avLst>
              <a:gd name="adj" fmla="val 37500"/>
            </a:avLst>
          </a:prstGeom>
          <a:noFill/>
          <a:ln w="9525">
            <a:noFill/>
            <a:miter lim="800000"/>
          </a:ln>
          <a:effectLst>
            <a:glow rad="127000">
              <a:schemeClr val="bg1"/>
            </a:glow>
            <a:outerShdw blurRad="50800" dist="50800" dir="5400000" algn="ctr" rotWithShape="0">
              <a:schemeClr val="bg1"/>
            </a:outerShdw>
          </a:effectLst>
        </p:spPr>
        <p:txBody>
          <a:bodyPr wrap="none" anchor="ctr">
            <a:flatTx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结构说明语句分为</a:t>
            </a:r>
            <a:r>
              <a:rPr lang="en-US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4</a:t>
            </a:r>
            <a:r>
              <a:rPr lang="zh-CN" altLang="zh-CN" sz="24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种</a:t>
            </a:r>
            <a:endParaRPr lang="zh-CN" altLang="zh-CN" sz="240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7131" y="4654884"/>
            <a:ext cx="10088223" cy="201276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0"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 always</a:t>
            </a:r>
            <a:r>
              <a:rPr lang="zh-CN" altLang="en-US" sz="28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块语句</a:t>
            </a:r>
            <a:endParaRPr lang="zh-CN" altLang="en-US" sz="28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algn="just" eaLnBrk="1" hangingPunct="1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Char char="§"/>
              <a:defRPr/>
            </a:pP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包含一个或一个以上的声明语句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(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如</a:t>
            </a:r>
            <a:r>
              <a:rPr lang="en-US" altLang="zh-CN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:</a:t>
            </a:r>
            <a:r>
              <a:rPr lang="zh-CN" altLang="en-US" sz="2400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过程赋值语句、任务调用、条件语句和循环语句等），在仿真运行的全过程中，在定时控制下被反复执行。</a:t>
            </a:r>
            <a:endParaRPr lang="zh-CN" altLang="en-US" sz="2400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</a:rPr>
              <a:t>在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块中被赋值的只能是</a:t>
            </a:r>
            <a:r>
              <a:rPr lang="en-US" altLang="zh-CN" sz="2200">
                <a:solidFill>
                  <a:srgbClr val="FF66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register</a:t>
            </a:r>
            <a:r>
              <a:rPr lang="zh-CN" altLang="en-US" sz="2200">
                <a:solidFill>
                  <a:srgbClr val="FF66CC"/>
                </a:solidFill>
                <a:latin typeface="Times New Roman" panose="02020603050405020304" pitchFamily="18" charset="0"/>
              </a:rPr>
              <a:t>型</a:t>
            </a:r>
            <a:r>
              <a:rPr lang="zh-CN" altLang="en-US" sz="2200">
                <a:latin typeface="Times New Roman" panose="02020603050405020304" pitchFamily="18" charset="0"/>
              </a:rPr>
              <a:t>变量（如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real</a:t>
            </a:r>
            <a:r>
              <a:rPr lang="zh-CN" altLang="en-US" sz="2200">
                <a:latin typeface="Times New Roman" panose="02020603050405020304" pitchFamily="18" charset="0"/>
              </a:rPr>
              <a:t>，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lang="zh-CN" altLang="en-US" sz="2200">
                <a:latin typeface="Times New Roman" panose="02020603050405020304" pitchFamily="18" charset="0"/>
              </a:rPr>
              <a:t>）。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latin typeface="Times New Roman" panose="02020603050405020304" pitchFamily="18" charset="0"/>
              </a:rPr>
              <a:t>每个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块在仿真一开始便开始执行，当执行完块中最后一个语句，继续从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块的开头执行。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932113" y="3087688"/>
            <a:ext cx="3352800" cy="427037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Times New Roman" panose="02020603050405020304" pitchFamily="18" charset="0"/>
              </a:rPr>
              <a:t>always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&lt;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时序控制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&gt; &lt;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&gt;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06438" y="3979863"/>
            <a:ext cx="74676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：如果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块中包含一个以上的语句，则这些语句必须放在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begin_end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fork_join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块中！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74888" y="4997450"/>
            <a:ext cx="4667250" cy="15922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(posedge clk or negedge clear)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if(!clear)  qout = 0;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异步清零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else           qout = 1;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bldLvl="0" animBg="1"/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19138" y="1085850"/>
            <a:ext cx="1115536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4675" lvl="1" indent="90805">
              <a:buClr>
                <a:srgbClr val="3333FF"/>
              </a:buClr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		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805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805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805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805">
              <a:buClr>
                <a:srgbClr val="3333FF"/>
              </a:buClr>
            </a:pP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4675" lvl="1" indent="90805">
              <a:buClr>
                <a:srgbClr val="3333FF"/>
              </a:buClr>
            </a:pPr>
            <a:endParaRPr lang="en-US" altLang="zh-CN" sz="1600" dirty="0"/>
          </a:p>
          <a:p>
            <a:pPr marL="287655" indent="-287655" algn="just">
              <a:spcBef>
                <a:spcPct val="0"/>
              </a:spcBef>
            </a:pPr>
            <a:r>
              <a:rPr lang="en-US" altLang="zh-CN" dirty="0"/>
              <a:t>[</a:t>
            </a:r>
            <a:r>
              <a:rPr lang="zh-CN" altLang="en-US" dirty="0">
                <a:solidFill>
                  <a:srgbClr val="FF0066"/>
                </a:solidFill>
              </a:rPr>
              <a:t>例</a:t>
            </a:r>
            <a:r>
              <a:rPr lang="en-US" altLang="zh-CN" dirty="0">
                <a:solidFill>
                  <a:srgbClr val="FF0066"/>
                </a:solidFill>
              </a:rPr>
              <a:t>9.1</a:t>
            </a:r>
            <a:r>
              <a:rPr lang="en-US" altLang="zh-CN" dirty="0"/>
              <a:t>]</a:t>
            </a:r>
            <a:r>
              <a:rPr lang="zh-CN" altLang="en-US" dirty="0"/>
              <a:t>生成一个</a:t>
            </a:r>
            <a:r>
              <a:rPr lang="en-US" altLang="zh-CN" dirty="0"/>
              <a:t>0</a:t>
            </a:r>
            <a:r>
              <a:rPr lang="zh-CN" altLang="en-US" dirty="0"/>
              <a:t>延迟的无限循环跳变过程</a:t>
            </a:r>
            <a:r>
              <a:rPr lang="en-US" altLang="zh-CN" dirty="0"/>
              <a:t>——</a:t>
            </a:r>
            <a:r>
              <a:rPr lang="zh-CN" altLang="en-US" dirty="0"/>
              <a:t>形成仿真死锁！ </a:t>
            </a:r>
            <a:endParaRPr lang="zh-CN" altLang="en-US" dirty="0"/>
          </a:p>
          <a:p>
            <a:pPr marL="287655" indent="-287655" algn="just">
              <a:spcBef>
                <a:spcPct val="0"/>
              </a:spcBef>
            </a:pPr>
            <a:r>
              <a:rPr lang="zh-CN" altLang="en-US" dirty="0"/>
              <a:t>                                    </a:t>
            </a:r>
            <a:r>
              <a:rPr lang="en-US" altLang="zh-CN" dirty="0"/>
              <a:t>always  </a:t>
            </a:r>
            <a:r>
              <a:rPr lang="en-US" altLang="zh-CN" dirty="0" err="1"/>
              <a:t>areg</a:t>
            </a:r>
            <a:r>
              <a:rPr lang="en-US" altLang="zh-CN" dirty="0"/>
              <a:t> = ~</a:t>
            </a:r>
            <a:r>
              <a:rPr lang="en-US" altLang="zh-CN" dirty="0" err="1"/>
              <a:t>areg</a:t>
            </a:r>
            <a:r>
              <a:rPr lang="en-US" altLang="zh-CN" dirty="0"/>
              <a:t>;</a:t>
            </a:r>
            <a:endParaRPr lang="en-US" altLang="zh-CN" dirty="0"/>
          </a:p>
          <a:p>
            <a:pPr marL="287655" indent="-287655" algn="just">
              <a:spcBef>
                <a:spcPct val="0"/>
              </a:spcBef>
            </a:pPr>
            <a:endParaRPr lang="en-US" altLang="zh-CN" dirty="0"/>
          </a:p>
          <a:p>
            <a:pPr marL="287655" indent="-287655" algn="just">
              <a:spcBef>
                <a:spcPct val="0"/>
              </a:spcBef>
            </a:pPr>
            <a:r>
              <a:rPr lang="en-US" altLang="zh-CN" dirty="0"/>
              <a:t>[</a:t>
            </a:r>
            <a:r>
              <a:rPr lang="zh-CN" altLang="en-US" dirty="0">
                <a:solidFill>
                  <a:srgbClr val="FF0066"/>
                </a:solidFill>
              </a:rPr>
              <a:t>例</a:t>
            </a:r>
            <a:r>
              <a:rPr lang="en-US" altLang="zh-CN" dirty="0">
                <a:solidFill>
                  <a:srgbClr val="FF0066"/>
                </a:solidFill>
              </a:rPr>
              <a:t>9.2</a:t>
            </a:r>
            <a:r>
              <a:rPr lang="en-US" altLang="zh-CN" dirty="0"/>
              <a:t>]</a:t>
            </a:r>
            <a:r>
              <a:rPr lang="zh-CN" altLang="en-US" dirty="0"/>
              <a:t>在测试文件中，用于生成一个无限延续的信号波形</a:t>
            </a:r>
            <a:r>
              <a:rPr lang="en-US" altLang="zh-CN" dirty="0"/>
              <a:t>——</a:t>
            </a:r>
            <a:r>
              <a:rPr lang="zh-CN" altLang="en-US" dirty="0"/>
              <a:t>时钟信号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9138" y="1455738"/>
            <a:ext cx="76962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语句必须与一定的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时序控制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结合在一起才有用！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如果没有时序控制，则易形成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仿真死锁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63194" y="4521995"/>
            <a:ext cx="4667250" cy="20272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‘define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half_period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50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module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half_clk_top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reg reset,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输入信号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wire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clk_out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输出信号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#</a:t>
            </a:r>
            <a:r>
              <a:rPr lang="en-US" altLang="zh-CN" sz="2000" dirty="0" err="1">
                <a:solidFill>
                  <a:srgbClr val="FF0066"/>
                </a:solidFill>
                <a:latin typeface="Times New Roman" panose="02020603050405020304" pitchFamily="18" charset="0"/>
              </a:rPr>
              <a:t>half_period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= ~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clk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; 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……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endmodule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 if-else</a:t>
            </a:r>
            <a:r>
              <a:rPr lang="zh-CN" altLang="en-US" dirty="0">
                <a:solidFill>
                  <a:schemeClr val="tx2"/>
                </a:solidFill>
              </a:rPr>
              <a:t>语句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2"/>
                </a:solidFill>
              </a:rPr>
              <a:t>case</a:t>
            </a:r>
            <a:r>
              <a:rPr lang="zh-CN" altLang="en-US" dirty="0">
                <a:solidFill>
                  <a:schemeClr val="tx2"/>
                </a:solidFill>
              </a:rPr>
              <a:t>语句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zh-CN" alt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2"/>
                </a:solidFill>
              </a:rPr>
              <a:t>使用条件语句注意事项</a:t>
            </a:r>
            <a:endParaRPr lang="zh-CN" altLang="en-US" dirty="0">
              <a:solidFill>
                <a:schemeClr val="tx2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1" y="1085850"/>
            <a:ext cx="52387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175" lvl="1" indent="0">
              <a:buClr>
                <a:srgbClr val="3333FF"/>
              </a:buClr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  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9.3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] </a:t>
            </a: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块语句产生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T’FF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位二进制计数器。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476" y="1085850"/>
            <a:ext cx="45847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5119688"/>
            <a:ext cx="896302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63988" y="1031875"/>
            <a:ext cx="4291012" cy="25908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always </a:t>
            </a: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@ 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(&lt;</a:t>
            </a: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敏感信号表达式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&gt;)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  <a:endParaRPr lang="en-US" altLang="zh-CN" sz="2000">
              <a:solidFill>
                <a:srgbClr val="FF66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//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过程赋值语句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case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while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repeat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for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循环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// task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function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调用   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85025" y="4375150"/>
            <a:ext cx="1598613" cy="387350"/>
          </a:xfrm>
          <a:prstGeom prst="wedgeRoundRectCallout">
            <a:avLst>
              <a:gd name="adj1" fmla="val -56454"/>
              <a:gd name="adj2" fmla="val 75412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一般为输入</a:t>
            </a:r>
            <a:endParaRPr lang="zh-CN" altLang="en-US" sz="20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55613" y="3883025"/>
            <a:ext cx="7966075" cy="261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377825" indent="-18288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敏感信号表达式又称</a:t>
            </a:r>
            <a:r>
              <a:rPr lang="zh-CN" altLang="en-US" sz="24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表达式或敏感表，当其值改变时，则执行一遍块内语句；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在敏感信号表达式中应列出影响块内取值的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!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敏感信号可以为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个信号，也可为</a:t>
            </a:r>
            <a:r>
              <a:rPr lang="zh-CN" altLang="en-US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个信号，中间需用关键字</a:t>
            </a:r>
            <a:r>
              <a:rPr lang="en-US" altLang="zh-CN" sz="2400">
                <a:solidFill>
                  <a:srgbClr val="FF66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or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1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敏感信号不要为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，否则会阻挡进程！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10"/>
          <p:cNvSpPr txBox="1">
            <a:spLocks noChangeArrowheads="1"/>
          </p:cNvSpPr>
          <p:nvPr/>
        </p:nvSpPr>
        <p:spPr>
          <a:xfrm>
            <a:off x="647700" y="1063625"/>
            <a:ext cx="7921625" cy="600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Clr>
                <a:schemeClr val="tx2"/>
              </a:buClr>
              <a:buSzPct val="85000"/>
            </a:pPr>
            <a:r>
              <a:rPr lang="en-US" altLang="zh-CN" noProof="1">
                <a:solidFill>
                  <a:srgbClr val="CC3300"/>
                </a:solidFill>
              </a:rPr>
              <a:t>always</a:t>
            </a:r>
            <a:r>
              <a:rPr lang="zh-CN" altLang="en-US" noProof="1">
                <a:solidFill>
                  <a:srgbClr val="CC3300"/>
                </a:solidFill>
              </a:rPr>
              <a:t>块语句</a:t>
            </a:r>
            <a:r>
              <a:rPr lang="zh-CN" altLang="en-US" noProof="1">
                <a:solidFill>
                  <a:srgbClr val="CC0000"/>
                </a:solidFill>
              </a:rPr>
              <a:t>模板</a:t>
            </a:r>
            <a:endParaRPr lang="zh-CN" altLang="en-US" noProof="1">
              <a:solidFill>
                <a:srgbClr val="CC0000"/>
              </a:solidFill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 rot="21120300">
            <a:off x="850900" y="1978025"/>
            <a:ext cx="2982913" cy="1590675"/>
          </a:xfrm>
          <a:prstGeom prst="star16">
            <a:avLst>
              <a:gd name="adj" fmla="val 37500"/>
            </a:avLst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一个变量不能在多个</a:t>
            </a:r>
            <a:r>
              <a:rPr lang="en-US" altLang="zh-CN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块中被赋值！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bldLvl="0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98869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的时间控制可以为</a:t>
            </a:r>
            <a:r>
              <a:rPr lang="zh-CN" altLang="en-US" dirty="0">
                <a:solidFill>
                  <a:srgbClr val="FF66CC"/>
                </a:solidFill>
                <a:latin typeface="Times New Roman" panose="02020603050405020304" pitchFamily="18" charset="0"/>
              </a:rPr>
              <a:t>沿</a:t>
            </a:r>
            <a:r>
              <a:rPr lang="zh-CN" altLang="en-US" dirty="0">
                <a:latin typeface="Times New Roman" panose="02020603050405020304" pitchFamily="18" charset="0"/>
              </a:rPr>
              <a:t>触发，也可为</a:t>
            </a:r>
            <a:r>
              <a:rPr lang="zh-CN" altLang="en-US" dirty="0">
                <a:solidFill>
                  <a:srgbClr val="FF66CC"/>
                </a:solidFill>
                <a:latin typeface="Times New Roman" panose="02020603050405020304" pitchFamily="18" charset="0"/>
              </a:rPr>
              <a:t>电平</a:t>
            </a:r>
            <a:r>
              <a:rPr lang="zh-CN" altLang="en-US" dirty="0">
                <a:latin typeface="Times New Roman" panose="02020603050405020304" pitchFamily="18" charset="0"/>
              </a:rPr>
              <a:t>触发。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关键字</a:t>
            </a:r>
            <a:r>
              <a:rPr lang="en-US" altLang="zh-CN" dirty="0" err="1">
                <a:solidFill>
                  <a:srgbClr val="FF66CC"/>
                </a:solidFill>
                <a:latin typeface="Times New Roman" panose="02020603050405020304" pitchFamily="18" charset="0"/>
              </a:rPr>
              <a:t>posedge</a:t>
            </a:r>
            <a:r>
              <a:rPr lang="zh-CN" altLang="en-US" dirty="0">
                <a:latin typeface="Times New Roman" panose="02020603050405020304" pitchFamily="18" charset="0"/>
              </a:rPr>
              <a:t>表示上升沿；</a:t>
            </a:r>
            <a:r>
              <a:rPr lang="en-US" altLang="zh-CN" dirty="0" err="1">
                <a:solidFill>
                  <a:srgbClr val="FF66CC"/>
                </a:solidFill>
                <a:latin typeface="Times New Roman" panose="02020603050405020304" pitchFamily="18" charset="0"/>
              </a:rPr>
              <a:t>negedge</a:t>
            </a:r>
            <a:r>
              <a:rPr lang="zh-CN" altLang="en-US" dirty="0">
                <a:latin typeface="Times New Roman" panose="02020603050405020304" pitchFamily="18" charset="0"/>
              </a:rPr>
              <a:t>表示下降沿。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070225" y="2433638"/>
            <a:ext cx="1676400" cy="685800"/>
          </a:xfrm>
          <a:prstGeom prst="wedgeRoundRectCallout">
            <a:avLst>
              <a:gd name="adj1" fmla="val -68181"/>
              <a:gd name="adj2" fmla="val 58796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  <a:endParaRPr lang="zh-CN" altLang="en-US" sz="20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934200" y="2433638"/>
            <a:ext cx="1676400" cy="685800"/>
          </a:xfrm>
          <a:prstGeom prst="wedgeRoundRectCallout">
            <a:avLst>
              <a:gd name="adj1" fmla="val -72065"/>
              <a:gd name="adj2" fmla="val 64583"/>
              <a:gd name="adj3" fmla="val 16667"/>
            </a:avLst>
          </a:prstGeom>
          <a:noFill/>
          <a:ln w="9525">
            <a:solidFill>
              <a:srgbClr val="FF9900"/>
            </a:solidFill>
            <a:miter lim="800000"/>
          </a:ln>
          <a:effectLst>
            <a:prstShdw prst="shdw17" dist="17961" dir="2700000">
              <a:srgbClr val="9999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0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zh-CN" altLang="en-US" sz="2000"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</a:t>
            </a:r>
            <a:endParaRPr lang="zh-CN" altLang="en-US" sz="2000" b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3962400"/>
            <a:ext cx="4800600" cy="178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(posedge clock or posedge reset)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67400" y="3962400"/>
            <a:ext cx="2743200" cy="178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always@ (a or b or c)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85800" y="3195638"/>
            <a:ext cx="3962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1305" indent="-2813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由两个沿触发的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 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endParaRPr lang="zh-CN" altLang="en-US" sz="2200">
              <a:solidFill>
                <a:srgbClr val="CC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181600" y="3216275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281305" indent="-28130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由多个电平触发的</a:t>
            </a:r>
            <a:r>
              <a:rPr lang="en-US" altLang="zh-CN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 </a:t>
            </a:r>
            <a:r>
              <a:rPr lang="zh-CN" altLang="en-US" sz="22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</a:t>
            </a:r>
            <a:endParaRPr lang="zh-CN" altLang="en-US" sz="2200">
              <a:solidFill>
                <a:srgbClr val="CC33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animBg="1"/>
      <p:bldP spid="7" grpId="0" animBg="1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77920" y="1138116"/>
            <a:ext cx="1042497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Clr>
                <a:srgbClr val="FF5050"/>
              </a:buClr>
              <a:buSzPct val="80000"/>
              <a:buNone/>
            </a:pP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块语句是用于综合过程的最有用的语句之一，但又常常是不可综合的。为得到最好的综合结果，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块程序应严格按以下模板来编写：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593850" y="3257549"/>
            <a:ext cx="944563" cy="42703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模板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</a:t>
            </a:r>
            <a:endParaRPr kumimoji="1"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rot="20834319">
            <a:off x="1181100" y="1189036"/>
            <a:ext cx="2395538" cy="800100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可综合性问题</a:t>
            </a:r>
            <a:endParaRPr lang="zh-CN" altLang="en-US" sz="2400" noProof="1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195638" y="3127374"/>
            <a:ext cx="6221412" cy="13160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 (Inputs) 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所有输入信号必须列出，用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隔开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……                 //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组合逻辑关系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598613" y="5003799"/>
            <a:ext cx="944562" cy="427037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模板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</a:t>
            </a:r>
            <a:endParaRPr kumimoji="1"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175000" y="4838699"/>
            <a:ext cx="6283325" cy="165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(Inputs)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所有输入信号必须列出，用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or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隔开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if (Enable)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……                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锁存动作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ldLvl="0" animBg="1"/>
      <p:bldP spid="7" grpId="0"/>
      <p:bldP spid="8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195388" y="1127125"/>
            <a:ext cx="9366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16200" y="1101725"/>
            <a:ext cx="4667250" cy="13160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always @ (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posedge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Clock)  // Clock only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……                               //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同步动作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44550" y="3201988"/>
            <a:ext cx="9366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模板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endParaRPr lang="en-US" altLang="zh-CN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176463" y="3079750"/>
            <a:ext cx="61976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(posedge Clock or negedge Reset)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// Clock and Reset only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if (! Reset)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测试异步复位电平是否有效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 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异步动作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else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……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同步动作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//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可产生触发器和组合逻辑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5050"/>
              </a:buClr>
              <a:buSzPct val="80000"/>
            </a:pP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200">
                <a:latin typeface="Times New Roman" panose="02020603050405020304" pitchFamily="18" charset="0"/>
              </a:rPr>
              <a:t>（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200">
                <a:latin typeface="Times New Roman" panose="02020603050405020304" pitchFamily="18" charset="0"/>
              </a:rPr>
              <a:t>）当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sz="2200">
                <a:latin typeface="Times New Roman" panose="02020603050405020304" pitchFamily="18" charset="0"/>
              </a:rPr>
              <a:t>块有多个敏感信号时，一定要采用</a:t>
            </a:r>
            <a:r>
              <a:rPr lang="en-US" altLang="zh-CN" sz="220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if - else if</a:t>
            </a:r>
            <a:r>
              <a:rPr lang="zh-CN" altLang="en-US" sz="2200">
                <a:latin typeface="Times New Roman" panose="02020603050405020304" pitchFamily="18" charset="0"/>
              </a:rPr>
              <a:t>语句，而不能采用并列的</a:t>
            </a:r>
            <a:r>
              <a:rPr lang="en-US" altLang="zh-CN" sz="22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200">
                <a:latin typeface="Times New Roman" panose="02020603050405020304" pitchFamily="18" charset="0"/>
              </a:rPr>
              <a:t>语句！否则易造成一个寄存器有多个时钟驱动，将出现编译错误。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09813" y="2649538"/>
            <a:ext cx="6151562" cy="2584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always @ posedge min_clk or negedge reset)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begin</a:t>
            </a:r>
            <a:endParaRPr lang="en-US" altLang="zh-CN" sz="2000">
              <a:solidFill>
                <a:srgbClr val="E436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if (reset)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min&lt;=0;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rgbClr val="FF3399"/>
                </a:solidFill>
                <a:latin typeface="Times New Roman" panose="02020603050405020304" pitchFamily="18" charset="0"/>
              </a:rPr>
              <a:t>else if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(min=8’h59) 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reset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无效且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min=8’h59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时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begin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     min&lt;=0;h_clk&lt;=1;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  end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>
                <a:solidFill>
                  <a:srgbClr val="E43600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22288" y="5557838"/>
            <a:ext cx="77247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FF505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）通常采用</a:t>
            </a:r>
            <a:r>
              <a:rPr lang="zh-CN" altLang="en-US" sz="2200">
                <a:latin typeface="Times New Roman" panose="02020603050405020304" pitchFamily="18" charset="0"/>
              </a:rPr>
              <a:t>异步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</a:rPr>
              <a:t>清零！只有在时钟周期很小或清零信号为电平信号时（容易捕捉到清零信号）采用同步清零。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850900" y="4143375"/>
            <a:ext cx="1319213" cy="685800"/>
          </a:xfrm>
          <a:prstGeom prst="wedgeRoundRectCallout">
            <a:avLst>
              <a:gd name="adj1" fmla="val 116162"/>
              <a:gd name="adj2" fmla="val -8884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千万别写成</a:t>
            </a:r>
            <a:r>
              <a:rPr lang="en-US" altLang="zh-CN" sz="20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哦！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</a:rPr>
              <a:t>二、</a:t>
            </a:r>
            <a:r>
              <a:rPr lang="en-US" altLang="zh-CN">
                <a:latin typeface="宋体" panose="02010600030101010101" pitchFamily="2" charset="-122"/>
                <a:ea typeface="黑体" panose="02010609060101010101" pitchFamily="49" charset="-122"/>
              </a:rPr>
              <a:t>initial</a:t>
            </a:r>
            <a:r>
              <a:rPr lang="zh-CN" altLang="en-US">
                <a:latin typeface="宋体" panose="02010600030101010101" pitchFamily="2" charset="-122"/>
              </a:rPr>
              <a:t>语句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54163" y="2459038"/>
            <a:ext cx="1825625" cy="2286000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initial</a:t>
            </a:r>
            <a:endParaRPr lang="en-US" altLang="zh-CN" sz="200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begin</a:t>
            </a:r>
            <a:endParaRPr lang="en-US" altLang="zh-CN" sz="2000">
              <a:solidFill>
                <a:srgbClr val="FF6600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6600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68313" y="2473325"/>
            <a:ext cx="800100" cy="427038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格式</a:t>
            </a:r>
            <a:endParaRPr kumimoji="1"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627438" y="2025650"/>
            <a:ext cx="52387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</a:t>
            </a:r>
            <a:r>
              <a:rPr lang="zh-CN" altLang="en-US" sz="22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220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9.4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initial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语句生成激励波形。</a:t>
            </a:r>
            <a:r>
              <a:rPr lang="zh-CN" altLang="en-US" sz="20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</a:t>
            </a:r>
            <a:endParaRPr lang="zh-CN" altLang="en-US" sz="20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148138" y="2473325"/>
            <a:ext cx="4267200" cy="3025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initial</a:t>
            </a:r>
            <a:endParaRPr lang="en-US" altLang="zh-CN" sz="240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inputs = ’b000000;         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’b011001;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’b011011;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’b011000;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#10 inputs = ’b001000;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end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20834319">
            <a:off x="242888" y="5119688"/>
            <a:ext cx="1257300" cy="631825"/>
          </a:xfrm>
          <a:prstGeom prst="star32">
            <a:avLst>
              <a:gd name="adj" fmla="val 37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用途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19188" y="5641975"/>
            <a:ext cx="689451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在仿真的初始状态对各变量进行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初始化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rgbClr val="FF505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在测试文件中</a:t>
            </a:r>
            <a:r>
              <a:rPr lang="zh-CN" altLang="en-US" sz="2200">
                <a:solidFill>
                  <a:srgbClr val="FF33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生成激励波形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作为电路的仿真信号。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build="p"/>
      <p:bldP spid="4" grpId="0" animBg="1"/>
      <p:bldP spid="5" grpId="0"/>
      <p:bldP spid="6" grpId="0" build="p"/>
      <p:bldP spid="7" grpId="0" animBg="1"/>
      <p:bldP spid="8" grpId="0" bldLvl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结构说明语句</a:t>
            </a:r>
            <a:endParaRPr lang="zh-CN" altLang="en-US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73175" y="1771650"/>
            <a:ext cx="5705475" cy="448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parameter size=16;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reg[3:0] addr;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 reg1;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reg[7:0] memory[0:15];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</a:rPr>
              <a:t>initial</a:t>
            </a:r>
            <a:endParaRPr lang="en-US" altLang="zh-CN" sz="240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begin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reg1 = 0;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for(addr=0;addr&lt;size;addr=addr+1);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     memory[addr]=0;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end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……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9.5]  </a:t>
            </a:r>
            <a:r>
              <a:rPr lang="zh-CN" altLang="en-US">
                <a:latin typeface="宋体" panose="02010600030101010101" pitchFamily="2" charset="-122"/>
              </a:rPr>
              <a:t>对各变量进行初始化。</a:t>
            </a:r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zh-CN" altLang="en-US" dirty="0"/>
              <a:t>（不允许超过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参照循环语句中的例子，完成一个</a:t>
            </a:r>
            <a:r>
              <a:rPr lang="en-US" altLang="zh-CN" dirty="0"/>
              <a:t>32</a:t>
            </a:r>
            <a:r>
              <a:rPr lang="zh-CN" altLang="en-US" dirty="0"/>
              <a:t>位二进制数的乘法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要求：雨课堂提交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</a:t>
            </a:r>
            <a:r>
              <a:rPr lang="en-US" altLang="zh-CN" dirty="0"/>
              <a:t>5</a:t>
            </a:r>
            <a:r>
              <a:rPr lang="en-US" altLang="zh-CN" dirty="0"/>
              <a:t>.doc/pdf</a:t>
            </a:r>
            <a:endParaRPr lang="en-US" altLang="zh-CN" dirty="0"/>
          </a:p>
          <a:p>
            <a:r>
              <a:rPr lang="zh-CN" altLang="en-US" dirty="0"/>
              <a:t>截至时间：下次上课之前（周</a:t>
            </a:r>
            <a:r>
              <a:rPr lang="zh-CN" altLang="en-US" dirty="0"/>
              <a:t>四下午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1060450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7.1 if-else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语句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判定所给条件是否满足，根据判定的结果（真或假）决定执行给出的两种操作之一。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if-else</a:t>
            </a:r>
            <a:r>
              <a:rPr lang="zh-CN" altLang="en-US" dirty="0">
                <a:latin typeface="Times New Roman" panose="02020603050405020304" pitchFamily="18" charset="0"/>
              </a:rPr>
              <a:t>语句有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种形式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其中“表达式”为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逻辑</a:t>
            </a:r>
            <a:r>
              <a:rPr lang="zh-CN" altLang="en-US" dirty="0">
                <a:latin typeface="Times New Roman" panose="02020603050405020304" pitchFamily="18" charset="0"/>
              </a:rPr>
              <a:t>表达式或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关系</a:t>
            </a:r>
            <a:r>
              <a:rPr lang="zh-CN" altLang="en-US" dirty="0">
                <a:latin typeface="Times New Roman" panose="02020603050405020304" pitchFamily="18" charset="0"/>
              </a:rPr>
              <a:t>表达式，或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一位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若表达式的值为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、或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zh-CN" altLang="zh-CN" dirty="0">
                <a:latin typeface="Times New Roman" panose="02020603050405020304" pitchFamily="18" charset="0"/>
              </a:rPr>
              <a:t>判定的</a:t>
            </a:r>
            <a:r>
              <a:rPr lang="zh-CN" altLang="en-US" dirty="0">
                <a:latin typeface="Times New Roman" panose="02020603050405020304" pitchFamily="18" charset="0"/>
              </a:rPr>
              <a:t>结果为“假”；若为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，则结果为“真”。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zh-CN" altLang="zh-CN" dirty="0">
                <a:latin typeface="Times New Roman" panose="02020603050405020304" pitchFamily="18" charset="0"/>
              </a:rPr>
              <a:t>语句可为单句，也可为多句；多句时一定要用“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语句括起来，形成一个复合块语句。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086100" y="2049463"/>
            <a:ext cx="1735138" cy="614362"/>
          </a:xfrm>
          <a:prstGeom prst="wedgeRoundRectCallout">
            <a:avLst>
              <a:gd name="adj1" fmla="val -84218"/>
              <a:gd name="adj2" fmla="val 38630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对于每个判定只有</a:t>
            </a:r>
            <a:r>
              <a:rPr lang="zh-CN" altLang="en-US" sz="180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</a:t>
            </a:r>
            <a:r>
              <a:rPr lang="zh-CN" altLang="en-US" sz="18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个分支</a:t>
            </a:r>
            <a:endParaRPr lang="zh-CN" altLang="en-US" sz="18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047750" y="884238"/>
            <a:ext cx="6748463" cy="12985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8765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条件语句分为两种：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语句和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语句；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它们都是顺序语句，应放在“</a:t>
            </a:r>
            <a:r>
              <a:rPr lang="en-US" altLang="zh-CN" sz="24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always</a:t>
            </a: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块内！</a:t>
            </a:r>
            <a:endParaRPr lang="zh-CN" altLang="en-US" sz="24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允许一定形式的表达式简写方式，如：</a:t>
            </a:r>
            <a:endParaRPr lang="zh-CN" altLang="en-US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if(expression) </a:t>
            </a:r>
            <a:r>
              <a:rPr lang="zh-CN" altLang="en-US">
                <a:latin typeface="Times New Roman" panose="02020603050405020304" pitchFamily="18" charset="0"/>
              </a:rPr>
              <a:t>等同于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 = = 1) </a:t>
            </a: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</a:t>
            </a:r>
            <a:r>
              <a:rPr lang="zh-CN" altLang="en-US">
                <a:latin typeface="Times New Roman" panose="02020603050405020304" pitchFamily="18" charset="0"/>
              </a:rPr>
              <a:t>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expression) </a:t>
            </a:r>
            <a:r>
              <a:rPr lang="zh-CN" altLang="en-US">
                <a:latin typeface="Times New Roman" panose="02020603050405020304" pitchFamily="18" charset="0"/>
              </a:rPr>
              <a:t>等同于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if(expression </a:t>
            </a:r>
            <a:r>
              <a:rPr lang="zh-CN" altLang="en-US">
                <a:latin typeface="Times New Roman" panose="02020603050405020304" pitchFamily="18" charset="0"/>
              </a:rPr>
              <a:t>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= 1)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3721100"/>
            <a:ext cx="2819400" cy="4270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38200" y="4848225"/>
            <a:ext cx="2895600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	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876800" y="4178300"/>
            <a:ext cx="3429000" cy="143192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 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38200" y="3268663"/>
            <a:ext cx="1185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38200" y="4352925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876800" y="3667125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方式</a:t>
            </a:r>
            <a:r>
              <a:rPr lang="en-US" altLang="zh-CN" sz="240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6440488" y="2935288"/>
            <a:ext cx="1865312" cy="987425"/>
          </a:xfrm>
          <a:prstGeom prst="wedgeRoundRectCallout">
            <a:avLst>
              <a:gd name="adj1" fmla="val -76977"/>
              <a:gd name="adj2" fmla="val 4646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适于对</a:t>
            </a:r>
            <a:r>
              <a:rPr lang="zh-CN" altLang="en-US" sz="2000">
                <a:solidFill>
                  <a:srgbClr val="FF3399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不同的条件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，执行不同的语句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3880" lvl="1" indent="-282575" algn="just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语句可以</a:t>
            </a:r>
            <a:r>
              <a:rPr lang="zh-CN" altLang="en-US" sz="2600">
                <a:solidFill>
                  <a:srgbClr val="FF0066"/>
                </a:solidFill>
                <a:latin typeface="Times New Roman" panose="02020603050405020304" pitchFamily="18" charset="0"/>
              </a:rPr>
              <a:t>嵌套</a:t>
            </a:r>
            <a:r>
              <a:rPr lang="zh-CN" altLang="en-US" sz="2600">
                <a:latin typeface="Times New Roman" panose="02020603050405020304" pitchFamily="18" charset="0"/>
              </a:rPr>
              <a:t>；</a:t>
            </a:r>
            <a:endParaRPr lang="zh-CN" altLang="en-US" sz="2600">
              <a:latin typeface="Times New Roman" panose="02020603050405020304" pitchFamily="18" charset="0"/>
            </a:endParaRPr>
          </a:p>
          <a:p>
            <a:pPr marL="563880" lvl="1" indent="-282575" algn="just">
              <a:lnSpc>
                <a:spcPct val="110000"/>
              </a:lnSpc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sz="2600">
                <a:latin typeface="Times New Roman" panose="02020603050405020304" pitchFamily="18" charset="0"/>
              </a:rPr>
              <a:t>若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与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600">
                <a:latin typeface="Times New Roman" panose="02020603050405020304" pitchFamily="18" charset="0"/>
              </a:rPr>
              <a:t>的数目不一样，注意用</a:t>
            </a:r>
            <a:r>
              <a:rPr lang="zh-CN" altLang="zh-CN" sz="2600">
                <a:latin typeface="Times New Roman" panose="02020603050405020304" pitchFamily="18" charset="0"/>
              </a:rPr>
              <a:t>“</a:t>
            </a:r>
            <a:r>
              <a:rPr lang="en-US" altLang="zh-CN" sz="260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begin_end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600">
                <a:latin typeface="Times New Roman" panose="02020603050405020304" pitchFamily="18" charset="0"/>
              </a:rPr>
              <a:t>语句来确定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600">
                <a:latin typeface="Times New Roman" panose="02020603050405020304" pitchFamily="18" charset="0"/>
              </a:rPr>
              <a:t>与</a:t>
            </a:r>
            <a:r>
              <a:rPr lang="en-US" altLang="zh-CN" sz="2600">
                <a:latin typeface="Times New Roman" panose="02020603050405020304" pitchFamily="18" charset="0"/>
                <a:ea typeface="黑体" panose="02010609060101010101" pitchFamily="49" charset="-122"/>
              </a:rPr>
              <a:t>else</a:t>
            </a:r>
            <a:r>
              <a:rPr lang="zh-CN" altLang="en-US" sz="2600">
                <a:latin typeface="Times New Roman" panose="02020603050405020304" pitchFamily="18" charset="0"/>
              </a:rPr>
              <a:t>的配对关系！</a:t>
            </a:r>
            <a:endParaRPr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36550" y="4200525"/>
            <a:ext cx="31242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else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45038" y="4254500"/>
            <a:ext cx="3429000" cy="210185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begin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if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（表达式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）语句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end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else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700463" y="3181350"/>
            <a:ext cx="5181600" cy="768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else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的数目不一样时，最好用</a:t>
            </a:r>
            <a:r>
              <a:rPr lang="zh-CN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</a:t>
            </a:r>
            <a:r>
              <a:rPr lang="en-US" altLang="zh-CN" sz="22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begin_end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语句将单独的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if</a:t>
            </a:r>
            <a:r>
              <a:rPr lang="zh-CN" altLang="en-US" sz="2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语句括起来：</a:t>
            </a:r>
            <a:endParaRPr lang="zh-CN" altLang="en-US" sz="220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3635375"/>
            <a:ext cx="7108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63880" indent="-282575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</a:t>
            </a:r>
            <a:r>
              <a:rPr lang="zh-CN" altLang="en-US" sz="24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语句的嵌套：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9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365126"/>
            <a:ext cx="6256337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8996363" y="5629276"/>
            <a:ext cx="1865312" cy="987425"/>
          </a:xfrm>
          <a:prstGeom prst="wedgeRoundRectCallout">
            <a:avLst>
              <a:gd name="adj1" fmla="val -152042"/>
              <a:gd name="adj2" fmla="val 16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块语句和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语句是并行执行的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8" name="AutoShape 17"/>
          <p:cNvSpPr>
            <a:spLocks noChangeArrowheads="1"/>
          </p:cNvSpPr>
          <p:nvPr/>
        </p:nvSpPr>
        <p:spPr bwMode="auto">
          <a:xfrm>
            <a:off x="7985125" y="2420938"/>
            <a:ext cx="1865313" cy="987425"/>
          </a:xfrm>
          <a:prstGeom prst="wedgeRoundRectCallout">
            <a:avLst>
              <a:gd name="adj1" fmla="val -85065"/>
              <a:gd name="adj2" fmla="val 47106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always</a:t>
            </a:r>
            <a:r>
              <a:rPr lang="zh-CN" altLang="en-US" sz="18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块内的语句是顺序执行的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华文楷体" panose="02010600040101010101" pitchFamily="2" charset="-122"/>
              </a:rPr>
              <a:t>！</a:t>
            </a:r>
            <a:endParaRPr lang="zh-CN" altLang="en-US" sz="200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3" name="Rectangle 7"/>
          <p:cNvSpPr txBox="1"/>
          <p:nvPr/>
        </p:nvSpPr>
        <p:spPr>
          <a:xfrm>
            <a:off x="539750" y="1085850"/>
            <a:ext cx="11144250" cy="4719638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  <a:miter lim="800000"/>
          </a:ln>
          <a:effectLst>
            <a:prstShdw prst="shdw13" dist="53882" dir="13499999">
              <a:schemeClr val="bg2">
                <a:alpha val="100000"/>
              </a:schemeClr>
            </a:prst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noProof="1"/>
              <a:t>注意：</a:t>
            </a:r>
            <a:r>
              <a:rPr lang="en-US" altLang="zh-CN" noProof="1">
                <a:ea typeface="黑体" panose="02010609060101010101" pitchFamily="49" charset="-122"/>
              </a:rPr>
              <a:t>if (reset)</a:t>
            </a:r>
            <a:endParaRPr lang="en-US" altLang="zh-CN" noProof="1"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else if (load)</a:t>
            </a:r>
            <a:endParaRPr lang="en-US" altLang="zh-CN" noProof="1"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else if (cin)</a:t>
            </a:r>
            <a:endParaRPr lang="en-US" altLang="zh-CN" noProof="1"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</a:t>
            </a:r>
            <a:r>
              <a:rPr lang="zh-CN" altLang="en-US" noProof="1"/>
              <a:t>不要写成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个并列的</a:t>
            </a:r>
            <a:r>
              <a:rPr lang="en-US" altLang="zh-CN" noProof="1">
                <a:ea typeface="黑体" panose="02010609060101010101" pitchFamily="49" charset="-122"/>
              </a:rPr>
              <a:t>if</a:t>
            </a:r>
            <a:r>
              <a:rPr lang="zh-CN" altLang="en-US" noProof="1"/>
              <a:t>语句：</a:t>
            </a:r>
            <a:endParaRPr lang="zh-CN" altLang="en-US" noProof="1"/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zh-CN" altLang="en-US" noProof="1"/>
              <a:t>                 </a:t>
            </a:r>
            <a:r>
              <a:rPr lang="en-US" altLang="zh-CN" noProof="1">
                <a:ea typeface="黑体" panose="02010609060101010101" pitchFamily="49" charset="-122"/>
              </a:rPr>
              <a:t>if (reset)</a:t>
            </a:r>
            <a:endParaRPr lang="en-US" altLang="zh-CN" noProof="1"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 if (load)</a:t>
            </a:r>
            <a:endParaRPr lang="en-US" altLang="zh-CN" noProof="1"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defRPr/>
            </a:pPr>
            <a:r>
              <a:rPr lang="en-US" altLang="zh-CN" noProof="1">
                <a:ea typeface="黑体" panose="02010609060101010101" pitchFamily="49" charset="-122"/>
              </a:rPr>
              <a:t>                 if (cin)</a:t>
            </a:r>
            <a:endParaRPr lang="en-US" altLang="zh-CN" noProof="1"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noProof="1"/>
              <a:t>因为这样写则是同时对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个信号</a:t>
            </a:r>
            <a:r>
              <a:rPr lang="en-US" altLang="zh-CN" noProof="1">
                <a:ea typeface="黑体" panose="02010609060101010101" pitchFamily="49" charset="-122"/>
              </a:rPr>
              <a:t>reset</a:t>
            </a:r>
            <a:r>
              <a:rPr lang="zh-CN" altLang="en-US" noProof="1"/>
              <a:t>、</a:t>
            </a:r>
            <a:r>
              <a:rPr lang="en-US" altLang="zh-CN" noProof="1">
                <a:ea typeface="黑体" panose="02010609060101010101" pitchFamily="49" charset="-122"/>
              </a:rPr>
              <a:t>load</a:t>
            </a:r>
            <a:r>
              <a:rPr lang="zh-CN" altLang="en-US" noProof="1"/>
              <a:t>和</a:t>
            </a:r>
            <a:r>
              <a:rPr lang="en-US" altLang="zh-CN" noProof="1">
                <a:ea typeface="黑体" panose="02010609060101010101" pitchFamily="49" charset="-122"/>
              </a:rPr>
              <a:t>cin</a:t>
            </a:r>
            <a:r>
              <a:rPr lang="zh-CN" altLang="en-US" noProof="1"/>
              <a:t>进行判断，现实中很可能出现三者同时为“</a:t>
            </a:r>
            <a:r>
              <a:rPr lang="en-US" altLang="zh-CN" noProof="1">
                <a:ea typeface="黑体" panose="02010609060101010101" pitchFamily="49" charset="-122"/>
              </a:rPr>
              <a:t>1”</a:t>
            </a:r>
            <a:r>
              <a:rPr lang="zh-CN" altLang="en-US" noProof="1"/>
              <a:t>的情况，即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个条件同时满足，则应该同时执行它们对应的执行语句，但</a:t>
            </a:r>
            <a:r>
              <a:rPr lang="en-US" altLang="zh-CN" noProof="1">
                <a:ea typeface="黑体" panose="02010609060101010101" pitchFamily="49" charset="-122"/>
              </a:rPr>
              <a:t>3</a:t>
            </a:r>
            <a:r>
              <a:rPr lang="zh-CN" altLang="en-US" noProof="1"/>
              <a:t>条执行语句是对同一个信号</a:t>
            </a:r>
            <a:r>
              <a:rPr lang="en-US" altLang="zh-CN" noProof="1">
                <a:ea typeface="黑体" panose="02010609060101010101" pitchFamily="49" charset="-122"/>
              </a:rPr>
              <a:t>qout</a:t>
            </a:r>
            <a:r>
              <a:rPr lang="zh-CN" altLang="en-US" noProof="1"/>
              <a:t>赋不同的值，显然相互矛盾。故编译时会报错！</a:t>
            </a:r>
            <a:endParaRPr lang="zh-CN" altLang="en-US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  <a:endParaRPr lang="zh-CN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9750" y="1085850"/>
            <a:ext cx="102044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2 case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语句</a:t>
            </a:r>
            <a:endParaRPr lang="zh-CN" altLang="en-US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080483" y="1107160"/>
            <a:ext cx="1600200" cy="457200"/>
          </a:xfrm>
          <a:prstGeom prst="wedgeRoundRectCallout">
            <a:avLst>
              <a:gd name="adj1" fmla="val -81648"/>
              <a:gd name="adj2" fmla="val 34722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CC33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</a:t>
            </a:r>
            <a:r>
              <a:rPr lang="zh-CN" altLang="en-US" sz="20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分支语句</a:t>
            </a:r>
            <a:endParaRPr lang="zh-CN" altLang="en-US" sz="20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359025" y="3971925"/>
            <a:ext cx="3124200" cy="2436813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case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（敏感表达式） 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值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：语句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000">
                <a:solidFill>
                  <a:srgbClr val="FF0066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>
                <a:solidFill>
                  <a:srgbClr val="FF9900"/>
                </a:solidFill>
                <a:latin typeface="宋体" panose="02010600030101010101" pitchFamily="2" charset="-122"/>
              </a:rPr>
              <a:t>default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:</a:t>
            </a: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语句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</a:rPr>
              <a:t>n+1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000">
                <a:solidFill>
                  <a:srgbClr val="FF0066"/>
                </a:solidFill>
                <a:latin typeface="宋体" panose="02010600030101010101" pitchFamily="2" charset="-122"/>
              </a:rPr>
              <a:t>endcase</a:t>
            </a:r>
            <a:endParaRPr lang="en-US" altLang="zh-CN" sz="200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30200" y="4160838"/>
            <a:ext cx="23193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1. case</a:t>
            </a:r>
            <a:r>
              <a:rPr lang="zh-CN" altLang="en-US"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28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39750" y="1641475"/>
            <a:ext cx="7542213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当敏感表达式取不同的值时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执行不同的语句。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200">
                <a:solidFill>
                  <a:srgbClr val="CC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功能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：当某个（控制）信号取不同的值时，给另一个（输出）信号赋不同的值。常用于</a:t>
            </a:r>
            <a:r>
              <a:rPr lang="zh-CN" altLang="en-US" sz="2200">
                <a:latin typeface="华文楷体" panose="02010600040101010101" pitchFamily="2" charset="-122"/>
                <a:ea typeface="华文楷体" panose="02010600040101010101" pitchFamily="2" charset="-122"/>
              </a:rPr>
              <a:t>多条件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译码电路（如译码器、数据选择器、状态机、微处理器的指令译码）！</a:t>
            </a:r>
            <a:endParaRPr lang="zh-CN" altLang="en-US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语句有</a:t>
            </a:r>
            <a:r>
              <a:rPr lang="en-US" altLang="zh-CN" sz="220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种形式：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casez</a:t>
            </a:r>
            <a:r>
              <a:rPr lang="zh-CN" altLang="en-US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20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casex</a:t>
            </a:r>
            <a:endParaRPr lang="en-US" altLang="zh-CN" sz="220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rot="21523135">
            <a:off x="6971989" y="3510757"/>
            <a:ext cx="3082925" cy="1471612"/>
          </a:xfrm>
          <a:prstGeom prst="cloudCallout">
            <a:avLst>
              <a:gd name="adj1" fmla="val -62731"/>
              <a:gd name="adj2" fmla="val 57241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800000"/>
                </a:solidFill>
                <a:ea typeface="华文行楷" panose="02010800040101010101" pitchFamily="2" charset="-122"/>
              </a:rPr>
              <a:t>case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语句与</a:t>
            </a:r>
            <a:r>
              <a:rPr lang="en-US" altLang="zh-CN" sz="2400">
                <a:solidFill>
                  <a:srgbClr val="800000"/>
                </a:solidFill>
                <a:ea typeface="华文行楷" panose="02010800040101010101" pitchFamily="2" charset="-122"/>
              </a:rPr>
              <a:t>if-else</a:t>
            </a:r>
            <a:r>
              <a:rPr lang="zh-CN" altLang="en-US" sz="2400">
                <a:solidFill>
                  <a:srgbClr val="800000"/>
                </a:solidFill>
                <a:ea typeface="华文行楷" panose="02010800040101010101" pitchFamily="2" charset="-122"/>
              </a:rPr>
              <a:t>语句有什么区别呢？</a:t>
            </a:r>
            <a:endParaRPr lang="zh-CN" altLang="en-US" sz="2400">
              <a:solidFill>
                <a:srgbClr val="800000"/>
              </a:solidFill>
              <a:ea typeface="华文行楷" panose="02010800040101010101" pitchFamily="2" charset="-122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 rot="20696028">
            <a:off x="6184589" y="5317591"/>
            <a:ext cx="99218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0" dirty="0">
                <a:solidFill>
                  <a:srgbClr val="FF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</a:t>
            </a:r>
            <a:endParaRPr lang="en-US" altLang="zh-CN" sz="6600" b="0" dirty="0">
              <a:solidFill>
                <a:srgbClr val="FF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dvAuto="0" build="p"/>
      <p:bldP spid="11" grpId="0" bldLvl="0" animBg="1"/>
      <p:bldP spid="12" grpId="0" bldLvl="0" animBg="1"/>
      <p:bldP spid="13" grpId="0" build="p"/>
      <p:bldP spid="14" grpId="0"/>
      <p:bldP spid="15" grpId="0" bldLvl="0" animBg="1"/>
      <p:bldP spid="16" grpId="0"/>
    </p:bldLst>
  </p:timing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8093</Words>
  <Application>WPS 演示</Application>
  <PresentationFormat>宽屏</PresentationFormat>
  <Paragraphs>617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Alibaba PuHuiTi</vt:lpstr>
      <vt:lpstr>Segoe Print</vt:lpstr>
      <vt:lpstr>Times New Roman</vt:lpstr>
      <vt:lpstr>黑体</vt:lpstr>
      <vt:lpstr>Tahoma</vt:lpstr>
      <vt:lpstr>华文楷体</vt:lpstr>
      <vt:lpstr>华文新魏</vt:lpstr>
      <vt:lpstr>华文行楷</vt:lpstr>
      <vt:lpstr>Symbol</vt:lpstr>
      <vt:lpstr>BigYoungBoldGB2.0</vt:lpstr>
      <vt:lpstr>Arial Unicode MS</vt:lpstr>
      <vt:lpstr>Calibri</vt:lpstr>
      <vt:lpstr>方正姚体</vt:lpstr>
      <vt:lpstr>仿宋_GB2312</vt:lpstr>
      <vt:lpstr>仿宋</vt:lpstr>
      <vt:lpstr>nk</vt:lpstr>
      <vt:lpstr>PowerPoint 演示文稿</vt:lpstr>
      <vt:lpstr>Verilog 语句（二）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条件语句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循环语句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结构说明语句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事在人为.</cp:lastModifiedBy>
  <cp:revision>30</cp:revision>
  <dcterms:created xsi:type="dcterms:W3CDTF">2021-09-09T13:57:00Z</dcterms:created>
  <dcterms:modified xsi:type="dcterms:W3CDTF">2024-12-06T16:22:11Z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E59978BB80F240B484CB8BD56F4C020B_13</vt:lpwstr>
  </property>
  <property fmtid="{D5CDD505-2E9C-101B-9397-08002B2CF9AE}" pid="3" name="KSOProductBuildVer">
    <vt:lpwstr>2052-12.1.0.19302</vt:lpwstr>
  </property>
</Properties>
</file>