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0" r:id="rId4"/>
    <p:sldId id="271" r:id="rId5"/>
    <p:sldId id="272" r:id="rId6"/>
    <p:sldId id="1360" r:id="rId7"/>
    <p:sldId id="1361" r:id="rId8"/>
    <p:sldId id="1384" r:id="rId9"/>
    <p:sldId id="1362" r:id="rId11"/>
    <p:sldId id="1363" r:id="rId12"/>
    <p:sldId id="1364" r:id="rId13"/>
    <p:sldId id="1365" r:id="rId14"/>
    <p:sldId id="1366" r:id="rId15"/>
    <p:sldId id="1367" r:id="rId16"/>
    <p:sldId id="1368" r:id="rId17"/>
    <p:sldId id="1369" r:id="rId18"/>
    <p:sldId id="1349" r:id="rId19"/>
    <p:sldId id="1303" r:id="rId20"/>
    <p:sldId id="1348" r:id="rId21"/>
    <p:sldId id="1350" r:id="rId22"/>
    <p:sldId id="1351" r:id="rId23"/>
    <p:sldId id="1352" r:id="rId24"/>
    <p:sldId id="1356" r:id="rId25"/>
    <p:sldId id="1353" r:id="rId26"/>
    <p:sldId id="1354" r:id="rId27"/>
    <p:sldId id="1355" r:id="rId28"/>
    <p:sldId id="1357" r:id="rId29"/>
    <p:sldId id="1359" r:id="rId30"/>
    <p:sldId id="1358" r:id="rId31"/>
    <p:sldId id="269" r:id="rId32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CA8F-CE26-4BC7-B0E7-A8C15EAC9B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F35E-ACF6-45A4-B4C6-1C015624BB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</p:spPr>
      </p:sp>
      <p:sp>
        <p:nvSpPr>
          <p:cNvPr id="263171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en-US" altLang="zh-CN" sz="1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8F35E-ACF6-45A4-B4C6-1C015624B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3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/>
          <p:cNvGrpSpPr/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/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/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qiankund@nankai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/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/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/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/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/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endPara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97285_7650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19200" y="2393950"/>
            <a:ext cx="16764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begin</a:t>
            </a:r>
            <a:endParaRPr lang="en-US" altLang="zh-CN" sz="200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91000" y="2211388"/>
            <a:ext cx="2514600" cy="243681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begin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：块名</a:t>
            </a:r>
            <a:endParaRPr lang="zh-CN" altLang="en-US" sz="200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块内声明语句；    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4400" y="5105400"/>
            <a:ext cx="7239000" cy="903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注：块内声明语句可以是</a:t>
            </a:r>
            <a:r>
              <a:rPr lang="zh-CN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real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变量声明语句。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76600" y="3163888"/>
            <a:ext cx="6858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或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96913" y="1497013"/>
            <a:ext cx="2016125" cy="42386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顺序块的格式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7" y="1052512"/>
            <a:ext cx="1074261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lvl="1" indent="0">
              <a:defRPr/>
            </a:pPr>
            <a:endParaRPr lang="en-US" altLang="zh-CN" noProof="1">
              <a:latin typeface="宋体" panose="02010600030101010101" pitchFamily="2" charset="-122"/>
            </a:endParaRPr>
          </a:p>
          <a:p>
            <a:pPr marL="190500" lvl="1" indent="0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 a ; 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//c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的值为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的值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defRPr/>
            </a:pPr>
            <a:endParaRPr lang="en-US" altLang="zh-CN" noProof="1">
              <a:latin typeface="Times New Roman" panose="02020603050405020304" pitchFamily="18" charset="0"/>
            </a:endParaRPr>
          </a:p>
          <a:p>
            <a:pPr marL="0" indent="0" algn="just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    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 a ; 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#10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在两条赋值语句间延迟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个时间单位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0" y="3412331"/>
            <a:ext cx="5646738" cy="903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：这里标识符“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表示延迟；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ctr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在模块调用中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表示参数的传递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0979150" cy="5556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 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en-US" noProof="1">
                <a:latin typeface="Times New Roman" panose="02020603050405020304" pitchFamily="18" charset="0"/>
              </a:rPr>
              <a:t>用顺序块和延迟控制组合产生一个时序波形。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latin typeface="Times New Roman" panose="02020603050405020304" pitchFamily="18" charset="0"/>
              </a:rPr>
              <a:t>parameter d = 50</a:t>
            </a:r>
            <a:r>
              <a:rPr lang="zh-CN" altLang="en-US" noProof="1">
                <a:latin typeface="Times New Roman" panose="02020603050405020304" pitchFamily="18" charset="0"/>
              </a:rPr>
              <a:t>；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reg[7:0] r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由一系列延迟产生的波形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h35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hE2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      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h00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hF7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–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&gt; end_wave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触发事件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end_wave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55763" y="5773738"/>
            <a:ext cx="8609501" cy="4474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每条语句的延迟时间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相对于前一条语句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的仿真时间而言的！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339850"/>
            <a:ext cx="10953750" cy="49146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/>
              <a:t>并行块</a:t>
            </a:r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111500" y="1339850"/>
            <a:ext cx="2634168" cy="714133"/>
          </a:xfrm>
          <a:prstGeom prst="wedgeRoundRectCallout">
            <a:avLst>
              <a:gd name="adj1" fmla="val -91500"/>
              <a:gd name="adj2" fmla="val 10880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fork_join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标识的</a:t>
            </a:r>
            <a:r>
              <a:rPr lang="zh-CN" altLang="en-US" sz="2000">
                <a:solidFill>
                  <a:schemeClr val="tx1"/>
                </a:solidFill>
              </a:rPr>
              <a:t>块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3054349"/>
            <a:ext cx="10339111" cy="332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块内的语句是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同时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执行的；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块内每条语句的延迟时间是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相对于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程序流程控制进入到块内时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的仿真时间而言的；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延迟时间用于给赋值语句提供时序；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当按时间排序在最后的语句执行完或一个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disable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语句执行时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，程序流程控制跳出该并行块。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19200" y="2233613"/>
            <a:ext cx="16764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</a:t>
            </a:r>
            <a:endParaRPr lang="en-US" altLang="zh-CN" sz="200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join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91000" y="2051050"/>
            <a:ext cx="2514600" cy="24368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：块名</a:t>
            </a:r>
            <a:endParaRPr lang="zh-CN" altLang="en-US" sz="200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块内声明语句；    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join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76600" y="28876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或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14400" y="4945063"/>
            <a:ext cx="7239000" cy="1206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：块内声明语句可以是</a:t>
            </a:r>
            <a:r>
              <a:rPr lang="zh-CN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real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变量声明语句、 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time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变量声明语句和事件（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event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）说明语句。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66738" y="1466850"/>
            <a:ext cx="2016125" cy="42386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并行块的格式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6" grpId="0" bldLvl="0" animBg="1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081404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noProof="1">
                <a:latin typeface="宋体" panose="02010600030101010101" pitchFamily="2" charset="-122"/>
              </a:rPr>
              <a:t> </a:t>
            </a:r>
            <a:r>
              <a:rPr lang="en-US" altLang="zh-CN" noProof="1">
                <a:latin typeface="Times New Roman" panose="02020603050405020304" pitchFamily="18" charset="0"/>
              </a:rPr>
              <a:t>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en-US" noProof="1">
                <a:latin typeface="Times New Roman" panose="02020603050405020304" pitchFamily="18" charset="0"/>
              </a:rPr>
              <a:t>用并行块和延迟控制组合产生一个时序波形。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200" noProof="1">
                <a:latin typeface="Times New Roman" panose="02020603050405020304" pitchFamily="18" charset="0"/>
              </a:rPr>
              <a:t>  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reg[7:0] r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fork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 //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由一系列延迟产生的波形</a:t>
            </a:r>
            <a:endParaRPr lang="zh-CN" altLang="zh-CN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50  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h35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zh-CN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100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hE2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150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h00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200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hF7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250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–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&gt; end_wave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触发事件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end_wave</a:t>
            </a:r>
            <a:endParaRPr lang="zh-CN" altLang="zh-CN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 join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65199" y="5207000"/>
            <a:ext cx="10090223" cy="83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fork_join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块内，各条语句不必按顺序给出！但为增加可读性，最好按被执行的顺序书写！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8824" y="1333500"/>
            <a:ext cx="821517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/>
              <a:t>‵define</a:t>
            </a:r>
            <a:r>
              <a:rPr lang="zh-CN" altLang="en-US" sz="3600" dirty="0"/>
              <a:t>语句</a:t>
            </a:r>
            <a:endParaRPr lang="zh-CN" altLang="en-US" sz="3600" dirty="0"/>
          </a:p>
          <a:p>
            <a:r>
              <a:rPr lang="en-US" altLang="zh-CN" sz="3600" dirty="0"/>
              <a:t>‵include</a:t>
            </a:r>
            <a:r>
              <a:rPr lang="zh-CN" altLang="en-US" sz="3600" dirty="0"/>
              <a:t>语句</a:t>
            </a:r>
            <a:endParaRPr lang="zh-CN" altLang="en-US" sz="3600" dirty="0"/>
          </a:p>
          <a:p>
            <a:r>
              <a:rPr lang="en-US" altLang="zh-CN" sz="3600" dirty="0"/>
              <a:t>‵timescale</a:t>
            </a:r>
            <a:r>
              <a:rPr lang="zh-CN" altLang="en-US" sz="3600" dirty="0"/>
              <a:t>语句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2" name="Text Box 4"/>
          <p:cNvSpPr txBox="1">
            <a:spLocks noChangeArrowheads="1"/>
          </p:cNvSpPr>
          <p:nvPr/>
        </p:nvSpPr>
        <p:spPr bwMode="auto">
          <a:xfrm>
            <a:off x="3446463" y="4524375"/>
            <a:ext cx="5715000" cy="4270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‵define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标志符（即宏名）字符串（即宏内容）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94053" name="Text Box 5"/>
          <p:cNvSpPr txBox="1">
            <a:spLocks noChangeArrowheads="1"/>
          </p:cNvSpPr>
          <p:nvPr/>
        </p:nvSpPr>
        <p:spPr bwMode="auto">
          <a:xfrm>
            <a:off x="2024064" y="5334000"/>
            <a:ext cx="7508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1305" indent="-28130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‵define IN ina+inb+inc+ind</a:t>
            </a:r>
            <a:endParaRPr lang="en-US" altLang="zh-CN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宏展开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在编译预处理时将宏名替换为字符串的过程。</a:t>
            </a:r>
            <a:endParaRPr lang="zh-CN" altLang="en-US" sz="2200" b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94055" name="AutoShape 7"/>
          <p:cNvSpPr>
            <a:spLocks noChangeArrowheads="1"/>
          </p:cNvSpPr>
          <p:nvPr/>
        </p:nvSpPr>
        <p:spPr bwMode="auto">
          <a:xfrm>
            <a:off x="2426494" y="2217802"/>
            <a:ext cx="7754938" cy="2578100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7655" indent="-28765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sz="2400" dirty="0">
                <a:solidFill>
                  <a:srgbClr val="FF66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编译系统的一个组成部分。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编译预处理语句以西文符号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开头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注意，不是单引号“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在编译时，编译系统先对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编译预处理语句进行预处理，然后将处理结果和源程序一起进行编译。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000" y="1008795"/>
            <a:ext cx="9855200" cy="148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一、</a:t>
            </a:r>
            <a:r>
              <a:rPr lang="en-US" altLang="zh-CN" sz="2800" dirty="0">
                <a:latin typeface="Times New Roman" panose="02020603050405020304" pitchFamily="18" charset="0"/>
              </a:rPr>
              <a:t>‵define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宏定义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</a:rPr>
              <a:t>用一个指定的标志符（即宏名）来代表一个字符串（即宏内容）</a:t>
            </a:r>
            <a:endParaRPr lang="zh-CN" altLang="en-US" sz="2800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2" grpId="0" animBg="1"/>
      <p:bldP spid="1794053" grpId="0"/>
      <p:bldP spid="179405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8907" y="151130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 algn="just">
              <a:lnSpc>
                <a:spcPct val="110000"/>
              </a:lnSpc>
              <a:buClr>
                <a:srgbClr val="FF5050"/>
              </a:buClr>
              <a:buSzPct val="80000"/>
              <a:buNone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宏名可以用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大写</a:t>
            </a:r>
            <a:r>
              <a:rPr lang="zh-CN" altLang="en-US" sz="2000" dirty="0">
                <a:latin typeface="Times New Roman" panose="02020603050405020304" pitchFamily="18" charset="0"/>
              </a:rPr>
              <a:t>字母，也可用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小写</a:t>
            </a:r>
            <a:r>
              <a:rPr lang="zh-CN" altLang="en-US" sz="2000" dirty="0">
                <a:latin typeface="Times New Roman" panose="02020603050405020304" pitchFamily="18" charset="0"/>
              </a:rPr>
              <a:t>字母表示；但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建议用大写字母</a:t>
            </a:r>
            <a:r>
              <a:rPr lang="zh-CN" altLang="en-US" sz="2000" dirty="0">
                <a:latin typeface="Times New Roman" panose="02020603050405020304" pitchFamily="18" charset="0"/>
              </a:rPr>
              <a:t>，以与变量名相区别。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</a:rPr>
              <a:t>‵define</a:t>
            </a:r>
            <a:r>
              <a:rPr lang="zh-CN" altLang="en-US" sz="2000" dirty="0">
                <a:latin typeface="Times New Roman" panose="02020603050405020304" pitchFamily="18" charset="0"/>
              </a:rPr>
              <a:t>语句可以写在模块定义的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外面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里面</a:t>
            </a:r>
            <a:r>
              <a:rPr lang="zh-CN" altLang="en-US" sz="2000" dirty="0">
                <a:latin typeface="Times New Roman" panose="02020603050405020304" pitchFamily="18" charset="0"/>
              </a:rPr>
              <a:t>。宏名的有效范围为定义命令之后到源文件结束。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在引用已定义的宏名时，必须在其前面加上符号“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000" dirty="0">
                <a:latin typeface="Times New Roman" panose="02020603050405020304" pitchFamily="18" charset="0"/>
              </a:rPr>
              <a:t> ” </a:t>
            </a:r>
            <a:r>
              <a:rPr lang="zh-CN" altLang="en-US" sz="2000" dirty="0">
                <a:latin typeface="Times New Roman" panose="02020603050405020304" pitchFamily="18" charset="0"/>
              </a:rPr>
              <a:t>！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使用宏名代替一个字符串，可简化书写，便于记忆，易于修改。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预处理时只是将程序中的宏名替换为字符串，不管含义是否正确。只有在编译宏展开后的源程序时才报错。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3300"/>
                </a:solidFill>
                <a:latin typeface="Times New Roman" panose="02020603050405020304" pitchFamily="18" charset="0"/>
              </a:rPr>
              <a:t>宏名和宏内容必须在同一行中进行声明</a:t>
            </a:r>
            <a:r>
              <a:rPr lang="zh-CN" altLang="en-US" sz="2000" dirty="0">
                <a:latin typeface="Times New Roman" panose="02020603050405020304" pitchFamily="18" charset="0"/>
              </a:rPr>
              <a:t>！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20834319">
            <a:off x="8215017" y="2238325"/>
            <a:ext cx="4519312" cy="687388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关于宏定义的说明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8395" y="1063966"/>
            <a:ext cx="10218414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宏定义的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以一个简单的名字代替一个长的字符串或复杂表达式；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以一个有含义的名字代替没有含义的数字和符号。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95399" y="2732088"/>
            <a:ext cx="8066083" cy="241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module test;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reg  a,b,c,d,e,out;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‵define expression a + b + c + d;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assign out = ‵expression + e;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…… </a:t>
            </a:r>
            <a:endParaRPr lang="en-US" altLang="zh-CN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96962" y="5249863"/>
            <a:ext cx="9076367" cy="97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经过宏展开后，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assign out = a + b + c + d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+ e;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出现语法错误！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AutoShape 8"/>
          <p:cNvSpPr txBox="1"/>
          <p:nvPr/>
        </p:nvSpPr>
        <p:spPr>
          <a:xfrm>
            <a:off x="539750" y="1085850"/>
            <a:ext cx="10102850" cy="939800"/>
          </a:xfrm>
          <a:prstGeom prst="horizontalScroll">
            <a:avLst>
              <a:gd name="adj" fmla="val 12500"/>
            </a:avLst>
          </a:prstGeom>
          <a:ln>
            <a:solidFill>
              <a:schemeClr val="tx1"/>
            </a:solidFill>
            <a:rou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655" indent="-287655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宏定义不是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语句，不必在行末加分号！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7655" indent="-287655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如果加了分号，会连分号一起置换！</a:t>
            </a:r>
            <a:endParaRPr lang="zh-CN" altLang="en-US" noProof="1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7731125" y="3416300"/>
            <a:ext cx="1413184" cy="614363"/>
          </a:xfrm>
          <a:prstGeom prst="wedgeRoundRectCallout">
            <a:avLst>
              <a:gd name="adj1" fmla="val -96991"/>
              <a:gd name="adj2" fmla="val 3940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</a:t>
            </a:r>
            <a:r>
              <a:rPr lang="zh-CN" altLang="en-US" dirty="0"/>
              <a:t>语句（一）</a:t>
            </a:r>
            <a:endParaRPr lang="zh-CN" altLang="en-US" dirty="0"/>
          </a:p>
        </p:txBody>
      </p:sp>
      <p:sp>
        <p:nvSpPr>
          <p:cNvPr id="6" name="Rectangle 3"/>
          <p:cNvSpPr txBox="1"/>
          <p:nvPr/>
        </p:nvSpPr>
        <p:spPr>
          <a:xfrm>
            <a:off x="628650" y="1250950"/>
            <a:ext cx="99123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赋值语句</a:t>
            </a:r>
            <a:endParaRPr lang="zh-CN" altLang="en-US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块语句</a:t>
            </a:r>
            <a:endParaRPr lang="en-US" altLang="zh-CN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编译预处理语句</a:t>
            </a:r>
            <a:endParaRPr lang="zh-CN" altLang="en-US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条件语句</a:t>
            </a:r>
            <a:endParaRPr lang="zh-CN" altLang="en-US" sz="3600" noProof="1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循环语句</a:t>
            </a:r>
            <a:endParaRPr lang="zh-CN" altLang="en-US" sz="3600" noProof="1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结构说明语句</a:t>
            </a:r>
            <a:endParaRPr lang="zh-CN" altLang="en-US" sz="3600" noProof="1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Char char="•"/>
              <a:defRPr/>
            </a:pPr>
            <a:endParaRPr lang="zh-CN" altLang="en-US" sz="3600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4350" y="2319338"/>
            <a:ext cx="11550650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module test;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reg  a,b,c;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wire out;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‵define aa a + b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‵define cc c +‵aa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引用已定义的宏名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‵aa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来定义宏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cc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assign out = ‵cc;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……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38238" y="5286375"/>
            <a:ext cx="10477896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7180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经过宏展开后，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语句为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assign out = c + a + b;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8"/>
          <p:cNvSpPr txBox="1"/>
          <p:nvPr/>
        </p:nvSpPr>
        <p:spPr>
          <a:xfrm>
            <a:off x="539750" y="1085850"/>
            <a:ext cx="11222302" cy="625475"/>
          </a:xfrm>
          <a:prstGeom prst="horizontalScroll">
            <a:avLst>
              <a:gd name="adj" fmla="val 12500"/>
            </a:avLst>
          </a:prstGeom>
          <a:ln>
            <a:solidFill>
              <a:srgbClr val="000000"/>
            </a:solidFill>
            <a:rou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655" indent="-287655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/>
              <a:t>在进行宏定义时，可引用已定义的宏名，实现层层置换。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3474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二、</a:t>
            </a:r>
            <a:r>
              <a:rPr lang="en-US" altLang="zh-CN">
                <a:latin typeface="Times New Roman" panose="02020603050405020304" pitchFamily="18" charset="0"/>
              </a:rPr>
              <a:t>‵include</a:t>
            </a:r>
            <a:r>
              <a:rPr lang="zh-CN" altLang="en-US">
                <a:latin typeface="Times New Roman" panose="02020603050405020304" pitchFamily="18" charset="0"/>
              </a:rPr>
              <a:t>语句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文件包含语句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一个源文件可将另一个源文件的全部内容包含进来。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8388" y="2898749"/>
            <a:ext cx="3000601" cy="40325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‵include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文件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562599" y="2971800"/>
            <a:ext cx="327461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5562599" y="3048000"/>
            <a:ext cx="327461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5053012" y="4879975"/>
            <a:ext cx="2073923" cy="473075"/>
            <a:chOff x="3168" y="2918"/>
            <a:chExt cx="912" cy="29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264" y="32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68" y="291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预处理后</a:t>
              </a:r>
              <a:endParaRPr lang="zh-CN" altLang="en-US" sz="2000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10" name="Group 10"/>
          <p:cNvGrpSpPr/>
          <p:nvPr/>
        </p:nvGrpSpPr>
        <p:grpSpPr bwMode="auto">
          <a:xfrm>
            <a:off x="404813" y="3905250"/>
            <a:ext cx="2938013" cy="2286000"/>
            <a:chOff x="240" y="2304"/>
            <a:chExt cx="1776" cy="1440"/>
          </a:xfrm>
        </p:grpSpPr>
        <p:grpSp>
          <p:nvGrpSpPr>
            <p:cNvPr id="11" name="Group 11"/>
            <p:cNvGrpSpPr/>
            <p:nvPr/>
          </p:nvGrpSpPr>
          <p:grpSpPr bwMode="auto">
            <a:xfrm>
              <a:off x="240" y="2688"/>
              <a:ext cx="1776" cy="1056"/>
              <a:chOff x="864" y="2736"/>
              <a:chExt cx="1776" cy="1056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912" y="2832"/>
                <a:ext cx="1728" cy="26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file2.v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200" y="3338"/>
                <a:ext cx="115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20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1305" indent="-281305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 bwMode="auto">
          <a:xfrm>
            <a:off x="4068989" y="3886200"/>
            <a:ext cx="1162552" cy="2286000"/>
            <a:chOff x="2400" y="2304"/>
            <a:chExt cx="912" cy="1440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400" y="2688"/>
              <a:ext cx="624" cy="105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00" y="230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1305" indent="-281305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file2.v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6860075" y="3905250"/>
            <a:ext cx="2938013" cy="2286000"/>
            <a:chOff x="3888" y="2304"/>
            <a:chExt cx="1584" cy="1440"/>
          </a:xfrm>
        </p:grpSpPr>
        <p:grpSp>
          <p:nvGrpSpPr>
            <p:cNvPr id="20" name="Group 20"/>
            <p:cNvGrpSpPr/>
            <p:nvPr/>
          </p:nvGrpSpPr>
          <p:grpSpPr bwMode="auto">
            <a:xfrm>
              <a:off x="3888" y="2688"/>
              <a:ext cx="1584" cy="1056"/>
              <a:chOff x="3888" y="2352"/>
              <a:chExt cx="1584" cy="1056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1584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4128" y="2954"/>
                <a:ext cx="1152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4128" y="2544"/>
                <a:ext cx="1152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4272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1305" indent="-281305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4627563" y="2513013"/>
            <a:ext cx="3422427" cy="1412875"/>
          </a:xfrm>
          <a:prstGeom prst="wedgeRoundRectCallout">
            <a:avLst>
              <a:gd name="adj1" fmla="val 38347"/>
              <a:gd name="adj2" fmla="val 94144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file2.v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中全部内容复制插入到</a:t>
            </a:r>
            <a:r>
              <a:rPr lang="en-US" altLang="zh-CN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‵include “file2.v”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命令出现的地方</a:t>
            </a:r>
            <a:endParaRPr lang="zh-CN" altLang="en-US" sz="20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2585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避免程序设计人员的重复劳动！不必将源代码复制到自己的另一源文件中，使源文件显得简洁。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）可以将一些常用的宏定义命令或任务（</a:t>
            </a:r>
            <a:r>
              <a:rPr lang="en-US" altLang="zh-CN" sz="2400" dirty="0">
                <a:latin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Times New Roman" panose="02020603050405020304" pitchFamily="18" charset="0"/>
              </a:rPr>
              <a:t>）组成一个文件，然后用</a:t>
            </a:r>
            <a:r>
              <a:rPr lang="en-US" altLang="zh-CN" sz="2400" dirty="0">
                <a:latin typeface="Times New Roman" panose="02020603050405020304" pitchFamily="18" charset="0"/>
              </a:rPr>
              <a:t>‵include</a:t>
            </a:r>
            <a:r>
              <a:rPr lang="zh-CN" altLang="en-US" sz="2400" dirty="0">
                <a:latin typeface="Times New Roman" panose="02020603050405020304" pitchFamily="18" charset="0"/>
              </a:rPr>
              <a:t>语句将该文件包含到自己的另一源文件中，相当于将工业上的标准元件拿来使用。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）当某几个源文件经常需要被其他源文件调用时，则在其他源文件中用</a:t>
            </a:r>
            <a:r>
              <a:rPr lang="en-US" altLang="zh-CN" sz="2400" dirty="0">
                <a:latin typeface="Times New Roman" panose="02020603050405020304" pitchFamily="18" charset="0"/>
              </a:rPr>
              <a:t>‵include</a:t>
            </a:r>
            <a:r>
              <a:rPr lang="zh-CN" altLang="en-US" sz="2400" dirty="0">
                <a:latin typeface="Times New Roman" panose="02020603050405020304" pitchFamily="18" charset="0"/>
              </a:rPr>
              <a:t>语句将所需源文件包含进来。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 rot="20834319">
            <a:off x="7179426" y="4878388"/>
            <a:ext cx="4422775" cy="947737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include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语句的好处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289425"/>
            <a:ext cx="3613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30363"/>
            <a:ext cx="57150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] </a:t>
            </a:r>
            <a:r>
              <a:rPr lang="zh-CN" altLang="en-US"/>
              <a:t>用</a:t>
            </a:r>
            <a:r>
              <a:rPr lang="en-US" altLang="zh-CN"/>
              <a:t>‵include</a:t>
            </a:r>
            <a:r>
              <a:rPr lang="zh-CN" altLang="en-US"/>
              <a:t>语句设计</a:t>
            </a:r>
            <a:r>
              <a:rPr lang="en-US" altLang="zh-CN"/>
              <a:t>16</a:t>
            </a:r>
            <a:r>
              <a:rPr lang="zh-CN" altLang="en-US"/>
              <a:t>位加法器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812925" y="5741988"/>
            <a:ext cx="1649413" cy="4429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adder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模块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  <a:defRPr/>
            </a:pPr>
            <a:endParaRPr lang="en-US" altLang="zh-CN" sz="2400" b="1" noProof="1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503863" y="6413500"/>
            <a:ext cx="1143000" cy="381000"/>
          </a:xfrm>
          <a:prstGeom prst="wedgeRectCallout">
            <a:avLst>
              <a:gd name="adj1" fmla="val -63056"/>
              <a:gd name="adj2" fmla="val -82917"/>
            </a:avLst>
          </a:prstGeom>
          <a:noFill/>
          <a:ln w="9525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位拼接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290638" y="4289425"/>
            <a:ext cx="2092325" cy="909638"/>
          </a:xfrm>
          <a:prstGeom prst="wedgeRoundRectCallout">
            <a:avLst>
              <a:gd name="adj1" fmla="val 306"/>
              <a:gd name="adj2" fmla="val -91361"/>
              <a:gd name="adj3" fmla="val 16667"/>
            </a:avLst>
          </a:prstGeom>
          <a:noFill/>
          <a:ln w="9525">
            <a:solidFill>
              <a:srgbClr val="00FFFF"/>
            </a:solidFill>
            <a:miter lim="800000"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改变被引用模块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adder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中的参数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my_size</a:t>
            </a:r>
            <a:endParaRPr lang="en-US" altLang="zh-CN" sz="1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736725" y="3622675"/>
            <a:ext cx="1266825" cy="2667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19225" y="1965325"/>
            <a:ext cx="665162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语句只能指定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被包含的文件；若要包含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个文件，需用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47725" y="4656138"/>
            <a:ext cx="769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语句可出现在源程序的任何地方。被包含的文件若与包含文件不在同一子目录下，必须指明其路径！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36713" y="2968625"/>
            <a:ext cx="68135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非法！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28788" y="5614988"/>
            <a:ext cx="55689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parts/count.v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合法！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635250" y="3455988"/>
            <a:ext cx="50577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合法！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2003425" y="3759200"/>
            <a:ext cx="739775" cy="246063"/>
          </a:xfrm>
          <a:prstGeom prst="rightArrow">
            <a:avLst>
              <a:gd name="adj1" fmla="val 50000"/>
              <a:gd name="adj2" fmla="val 75022"/>
            </a:avLst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20834319">
            <a:off x="271462" y="1254570"/>
            <a:ext cx="3463925" cy="687387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关于文件包含的说明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ldLvl="2" build="p"/>
      <p:bldP spid="6" grpId="0" bldLvl="2" build="p"/>
      <p:bldP spid="7" grpId="0" bldLvl="2" advAuto="0" build="p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00250" y="1347788"/>
            <a:ext cx="76962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可将多个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语句写在一行；在该行中，只可出现空格和注释行。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52625" y="3454400"/>
            <a:ext cx="350520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文件包含允许嵌套。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78063" y="2451100"/>
            <a:ext cx="72390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合法！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1266825" y="4064000"/>
            <a:ext cx="2819400" cy="2133600"/>
            <a:chOff x="240" y="2736"/>
            <a:chExt cx="1776" cy="1344"/>
          </a:xfrm>
        </p:grpSpPr>
        <p:grpSp>
          <p:nvGrpSpPr>
            <p:cNvPr id="7" name="Group 7"/>
            <p:cNvGrpSpPr/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88" y="3130"/>
                <a:ext cx="1728" cy="90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file2.v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816" y="27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1305" indent="-281305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 bwMode="auto">
          <a:xfrm>
            <a:off x="4314825" y="4064000"/>
            <a:ext cx="2819400" cy="2133600"/>
            <a:chOff x="240" y="2736"/>
            <a:chExt cx="1776" cy="1344"/>
          </a:xfrm>
        </p:grpSpPr>
        <p:grpSp>
          <p:nvGrpSpPr>
            <p:cNvPr id="12" name="Group 12"/>
            <p:cNvGrpSpPr/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288" y="3122"/>
                <a:ext cx="1728" cy="91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816" y="27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1305" indent="-281305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file2.v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 bwMode="auto">
          <a:xfrm>
            <a:off x="7362825" y="4060825"/>
            <a:ext cx="2819400" cy="2136775"/>
            <a:chOff x="240" y="2734"/>
            <a:chExt cx="1776" cy="134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88" y="3151"/>
                <a:ext cx="1728" cy="88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不包含</a:t>
                </a: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‵include </a:t>
                </a:r>
                <a:r>
                  <a:rPr lang="zh-CN" altLang="en-US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命令</a:t>
                </a: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endParaRPr lang="en-US" altLang="zh-CN" sz="1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16" y="2734"/>
              <a:ext cx="86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1305" indent="-281305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filev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ldLvl="2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02298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三、</a:t>
            </a:r>
            <a:r>
              <a:rPr lang="en-US" altLang="zh-CN">
                <a:latin typeface="Times New Roman" panose="02020603050405020304" pitchFamily="18" charset="0"/>
              </a:rPr>
              <a:t>‵timescale</a:t>
            </a:r>
            <a:r>
              <a:rPr lang="zh-CN" altLang="en-US">
                <a:latin typeface="Times New Roman" panose="02020603050405020304" pitchFamily="18" charset="0"/>
              </a:rPr>
              <a:t>语句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时间尺度语句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用于定义跟在该命令后模块的时间单位和时间精度。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66477" y="2803209"/>
            <a:ext cx="6101009" cy="38953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‵timescale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&lt;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时间单位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&gt; / &lt;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时间精度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3999" y="3860026"/>
            <a:ext cx="10725967" cy="17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9155" indent="-3873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单位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用于定义模块中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仿真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时间和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时间的基准单位；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精度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用来声明该模块的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仿真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时间和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时间的精确程度。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在同一程序设计里，可以包含采用不同时间单位的模块。此时</a:t>
            </a:r>
            <a:r>
              <a:rPr lang="zh-CN" altLang="en-US" sz="22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用最小的时间精度值决定仿真的时间单位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5562600" y="2971800"/>
            <a:ext cx="228600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5562600" y="3048000"/>
            <a:ext cx="228600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9750" y="2219325"/>
            <a:ext cx="5910263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时间精度至少要和时间单位一样精确，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时间精度值不能大于时间单位值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3400" y="3689350"/>
            <a:ext cx="70104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‵timescale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语句中，用来说明时间单位和时间精度参量值的数字必须是</a:t>
            </a: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其有效数字为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单位为秒（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）、毫秒（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）、纳秒（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）、毫皮秒（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750" y="1085850"/>
            <a:ext cx="9671050" cy="5124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‵timescale 1ps / 1ns         // </a:t>
            </a:r>
            <a:r>
              <a:rPr lang="zh-CN" altLang="en-US">
                <a:latin typeface="Times New Roman" panose="02020603050405020304" pitchFamily="18" charset="0"/>
              </a:rPr>
              <a:t>非法！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‵timescale 1ns / 1ps         // </a:t>
            </a:r>
            <a:r>
              <a:rPr lang="zh-CN" altLang="en-US">
                <a:latin typeface="Times New Roman" panose="02020603050405020304" pitchFamily="18" charset="0"/>
              </a:rPr>
              <a:t>合法！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5775" y="1752600"/>
            <a:ext cx="8142288" cy="397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‵timescale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语句应用举例。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‵timescale 10ns / 1ns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时间单位为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，时间精度为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1ns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……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  sel;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initial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begin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#10 sel = 0;  //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时刻，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变量被赋值为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#10 sel = 1;  //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时刻，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变量被赋值为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end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……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（不允许超过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574800"/>
            <a:ext cx="10515600" cy="4602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请自行设计一个模块，完成统计</a:t>
            </a:r>
            <a:r>
              <a:rPr lang="en-US" altLang="zh-CN" dirty="0">
                <a:sym typeface="+mn-ea"/>
              </a:rPr>
              <a:t>32</a:t>
            </a:r>
            <a:r>
              <a:rPr lang="zh-CN" altLang="en-US" dirty="0">
                <a:sym typeface="+mn-ea"/>
              </a:rPr>
              <a:t>位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进制数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>
                <a:sym typeface="+mn-ea"/>
              </a:rPr>
              <a:t>出现的次数。</a:t>
            </a:r>
            <a:endParaRPr lang="zh-CN" altLang="en-US"/>
          </a:p>
          <a:p>
            <a:r>
              <a:rPr lang="zh-CN" altLang="en-US" dirty="0"/>
              <a:t>请使用</a:t>
            </a:r>
            <a:r>
              <a:rPr lang="en-US" altLang="zh-CN" dirty="0"/>
              <a:t>always</a:t>
            </a:r>
            <a:r>
              <a:rPr lang="zh-CN" altLang="en-US" dirty="0"/>
              <a:t>块语句，实现一个十分频器，</a:t>
            </a:r>
            <a:r>
              <a:rPr lang="en-US" altLang="zh-CN" dirty="0"/>
              <a:t>divider10( input clk_in,input reset, output count, output clk_out)</a:t>
            </a:r>
            <a:r>
              <a:rPr lang="zh-CN" altLang="en-US" dirty="0">
                <a:ea typeface="宋体" panose="02010600030101010101" pitchFamily="2" charset="-122"/>
              </a:rPr>
              <a:t>。其功能可以理解为将时钟降频为原来的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分之一（思路：对</a:t>
            </a:r>
            <a:r>
              <a:rPr lang="en-US" altLang="zh-CN" dirty="0">
                <a:ea typeface="宋体" panose="02010600030101010101" pitchFamily="2" charset="-122"/>
              </a:rPr>
              <a:t>clk_in</a:t>
            </a:r>
            <a:r>
              <a:rPr lang="zh-CN" altLang="en-US" dirty="0">
                <a:ea typeface="宋体" panose="02010600030101010101" pitchFamily="2" charset="-122"/>
              </a:rPr>
              <a:t>进行</a:t>
            </a:r>
            <a:r>
              <a:rPr lang="en-US" altLang="zh-CN" dirty="0">
                <a:ea typeface="宋体" panose="02010600030101010101" pitchFamily="2" charset="-122"/>
              </a:rPr>
              <a:t>count</a:t>
            </a:r>
            <a:r>
              <a:rPr lang="zh-CN" altLang="en-US" dirty="0">
                <a:ea typeface="宋体" panose="02010600030101010101" pitchFamily="2" charset="-122"/>
              </a:rPr>
              <a:t>计数，</a:t>
            </a:r>
            <a:r>
              <a:rPr lang="en-US" altLang="zh-CN" dirty="0">
                <a:ea typeface="宋体" panose="02010600030101010101" pitchFamily="2" charset="-122"/>
              </a:rPr>
              <a:t>count</a:t>
            </a:r>
            <a:r>
              <a:rPr lang="zh-CN" altLang="en-US" dirty="0">
                <a:ea typeface="宋体" panose="02010600030101010101" pitchFamily="2" charset="-122"/>
              </a:rPr>
              <a:t>取值</a:t>
            </a:r>
            <a:r>
              <a:rPr lang="en-US" altLang="zh-CN" dirty="0">
                <a:ea typeface="宋体" panose="02010600030101010101" pitchFamily="2" charset="-122"/>
              </a:rPr>
              <a:t>0~9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count</a:t>
            </a:r>
            <a:r>
              <a:rPr lang="zh-CN" altLang="en-US" dirty="0">
                <a:ea typeface="宋体" panose="02010600030101010101" pitchFamily="2" charset="-122"/>
              </a:rPr>
              <a:t>数到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时，</a:t>
            </a:r>
            <a:r>
              <a:rPr lang="en-US" altLang="zh-CN" dirty="0">
                <a:ea typeface="宋体" panose="02010600030101010101" pitchFamily="2" charset="-122"/>
              </a:rPr>
              <a:t>clk_out</a:t>
            </a:r>
            <a:r>
              <a:rPr lang="zh-CN" altLang="en-US" dirty="0">
                <a:ea typeface="宋体" panose="02010600030101010101" pitchFamily="2" charset="-122"/>
              </a:rPr>
              <a:t>由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变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count</a:t>
            </a:r>
            <a:r>
              <a:rPr lang="zh-CN" altLang="en-US" dirty="0">
                <a:ea typeface="宋体" panose="02010600030101010101" pitchFamily="2" charset="-122"/>
              </a:rPr>
              <a:t>数到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时自动归零同时</a:t>
            </a:r>
            <a:r>
              <a:rPr lang="en-US" altLang="zh-CN" dirty="0">
                <a:ea typeface="宋体" panose="02010600030101010101" pitchFamily="2" charset="-122"/>
              </a:rPr>
              <a:t>clk_out</a:t>
            </a:r>
            <a:r>
              <a:rPr lang="zh-CN" altLang="en-US" dirty="0">
                <a:ea typeface="宋体" panose="02010600030101010101" pitchFamily="2" charset="-122"/>
              </a:rPr>
              <a:t>由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变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要求：发送至邮箱：</a:t>
            </a:r>
            <a:r>
              <a:rPr lang="en-US" altLang="zh-CN" dirty="0">
                <a:hlinkClick r:id="rId1"/>
              </a:rPr>
              <a:t>qiankund@nankai.edu.cn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en-US" altLang="zh-CN" dirty="0"/>
              <a:t>.doc/pdf</a:t>
            </a:r>
            <a:endParaRPr lang="en-US" altLang="zh-CN" dirty="0"/>
          </a:p>
          <a:p>
            <a:r>
              <a:rPr lang="zh-CN" altLang="en-US" dirty="0"/>
              <a:t>截至时间：下次上课之前（周</a:t>
            </a:r>
            <a:r>
              <a:rPr lang="zh-CN" altLang="en-US" dirty="0"/>
              <a:t>四下午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endParaRPr lang="zh-CN" altLang="en-US" dirty="0"/>
          </a:p>
        </p:txBody>
      </p:sp>
      <p:graphicFrame>
        <p:nvGraphicFramePr>
          <p:cNvPr id="5" name="内容占位符 1"/>
          <p:cNvGraphicFramePr/>
          <p:nvPr/>
        </p:nvGraphicFramePr>
        <p:xfrm>
          <a:off x="1978025" y="1182688"/>
          <a:ext cx="4973638" cy="5227688"/>
        </p:xfrm>
        <a:graphic>
          <a:graphicData uri="http://schemas.openxmlformats.org/drawingml/2006/table">
            <a:tbl>
              <a:tblPr/>
              <a:tblGrid>
                <a:gridCol w="2026156"/>
                <a:gridCol w="2947482"/>
              </a:tblGrid>
              <a:tr h="305020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赋值语句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连续赋值语句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过程赋值语句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块语句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begin_end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34737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fork_join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6182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条件语句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if_else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case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循环语句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forever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777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repeat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while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结构说明语句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initial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6183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always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12528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task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function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row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编译预处理语句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‘define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‘include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0502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‘timescale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11334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6.1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赋值语句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分为两类：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）连续</a:t>
            </a:r>
            <a:r>
              <a:rPr lang="zh-CN" altLang="zh-CN" dirty="0">
                <a:latin typeface="Times New Roman" panose="02020603050405020304" pitchFamily="18" charset="0"/>
              </a:rPr>
              <a:t>赋值语句——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assign</a:t>
            </a:r>
            <a:r>
              <a:rPr lang="zh-CN" altLang="en-US" dirty="0">
                <a:latin typeface="Times New Roman" panose="02020603050405020304" pitchFamily="18" charset="0"/>
              </a:rPr>
              <a:t>语句，用于对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型变量赋值，是描述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组合逻辑</a:t>
            </a:r>
            <a:r>
              <a:rPr lang="zh-CN" altLang="en-US" dirty="0">
                <a:latin typeface="Times New Roman" panose="02020603050405020304" pitchFamily="18" charset="0"/>
              </a:rPr>
              <a:t>最常用的方法之一。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	[</a:t>
            </a:r>
            <a:r>
              <a:rPr lang="zh-CN" altLang="en-US" dirty="0">
                <a:solidFill>
                  <a:srgbClr val="FF33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] assign c=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a&amp;b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;    //a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均为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型变量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）过程</a:t>
            </a:r>
            <a:r>
              <a:rPr lang="zh-CN" altLang="zh-CN" dirty="0">
                <a:latin typeface="Times New Roman" panose="02020603050405020304" pitchFamily="18" charset="0"/>
              </a:rPr>
              <a:t>赋值语句——</a:t>
            </a:r>
            <a:r>
              <a:rPr lang="zh-CN" altLang="en-US" dirty="0">
                <a:latin typeface="Times New Roman" panose="02020603050405020304" pitchFamily="18" charset="0"/>
              </a:rPr>
              <a:t>用于对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型变量赋值，有两种方式：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非阻塞（</a:t>
            </a:r>
            <a:r>
              <a:rPr lang="zh-CN" altLang="zh-CN" dirty="0">
                <a:latin typeface="Times New Roman" panose="02020603050405020304" pitchFamily="18" charset="0"/>
              </a:rPr>
              <a:t>non-blocking)赋值方式：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  </a:t>
            </a:r>
            <a:r>
              <a:rPr lang="zh-CN" altLang="en-US" dirty="0">
                <a:latin typeface="Times New Roman" panose="02020603050405020304" pitchFamily="18" charset="0"/>
              </a:rPr>
              <a:t>赋值符号为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&lt;=</a:t>
            </a:r>
            <a:r>
              <a:rPr lang="zh-CN" altLang="en-US" dirty="0">
                <a:latin typeface="Times New Roman" panose="02020603050405020304" pitchFamily="18" charset="0"/>
              </a:rPr>
              <a:t>，如</a:t>
            </a:r>
            <a:r>
              <a:rPr lang="zh-CN" altLang="zh-CN" dirty="0">
                <a:latin typeface="Times New Roman" panose="02020603050405020304" pitchFamily="18" charset="0"/>
              </a:rPr>
              <a:t> b 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&lt;=</a:t>
            </a:r>
            <a:r>
              <a:rPr lang="zh-CN" altLang="zh-CN" dirty="0">
                <a:latin typeface="Times New Roman" panose="02020603050405020304" pitchFamily="18" charset="0"/>
              </a:rPr>
              <a:t> a ；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阻塞（</a:t>
            </a:r>
            <a:r>
              <a:rPr lang="zh-CN" altLang="zh-CN" dirty="0">
                <a:latin typeface="Times New Roman" panose="02020603050405020304" pitchFamily="18" charset="0"/>
              </a:rPr>
              <a:t>blocking)赋值方式：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  赋值符号为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，如</a:t>
            </a:r>
            <a:r>
              <a:rPr lang="zh-CN" altLang="zh-CN" dirty="0">
                <a:latin typeface="Times New Roman" panose="02020603050405020304" pitchFamily="18" charset="0"/>
              </a:rPr>
              <a:t> b 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</a:rPr>
              <a:t> a ；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98550"/>
            <a:ext cx="9429750" cy="5429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defRPr/>
            </a:pPr>
            <a:r>
              <a:rPr lang="en-US" altLang="zh-CN" noProof="1">
                <a:solidFill>
                  <a:schemeClr val="tx2"/>
                </a:solidFill>
              </a:rPr>
              <a:t>6.2 </a:t>
            </a:r>
            <a:r>
              <a:rPr lang="zh-CN" altLang="en-US" noProof="1">
                <a:solidFill>
                  <a:schemeClr val="tx2"/>
                </a:solidFill>
              </a:rPr>
              <a:t>非阻塞赋值与阻塞</a:t>
            </a:r>
            <a:r>
              <a:rPr lang="zh-CN" altLang="zh-CN" noProof="1">
                <a:solidFill>
                  <a:schemeClr val="tx2"/>
                </a:solidFill>
              </a:rPr>
              <a:t>赋值的区别</a:t>
            </a:r>
            <a:endParaRPr lang="zh-CN" altLang="zh-CN" noProof="1">
              <a:solidFill>
                <a:schemeClr val="tx2"/>
              </a:solidFill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noProof="1"/>
              <a:t>1. </a:t>
            </a:r>
            <a:r>
              <a:rPr lang="zh-CN" altLang="en-US" noProof="1"/>
              <a:t>非阻塞</a:t>
            </a:r>
            <a:r>
              <a:rPr lang="zh-CN" altLang="zh-CN" noProof="1"/>
              <a:t>赋值方式</a:t>
            </a:r>
            <a:endParaRPr lang="zh-CN" altLang="zh-CN" noProof="1"/>
          </a:p>
          <a:p>
            <a:pPr>
              <a:defRPr/>
            </a:pPr>
            <a:r>
              <a:rPr lang="zh-CN" altLang="zh-CN" noProof="1"/>
              <a:t> </a:t>
            </a:r>
            <a:r>
              <a:rPr lang="zh-CN" altLang="en-US" noProof="1"/>
              <a:t>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always @(posedge clk) 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	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begin 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b &lt;=  a ;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c &lt;= b;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end</a:t>
            </a:r>
            <a:endParaRPr lang="en-US" altLang="zh-CN" sz="2600" noProof="1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6642100" y="1960452"/>
            <a:ext cx="4596941" cy="2434789"/>
            <a:chOff x="2544" y="1632"/>
            <a:chExt cx="3024" cy="14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44" y="1632"/>
              <a:ext cx="3024" cy="14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936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32" y="2016"/>
              <a:ext cx="384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clk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360" y="264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376" y="2496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264" y="216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32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17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32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264" y="235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96" y="235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64" y="225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320" y="216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992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120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320" y="235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704" y="235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320" y="225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4320" y="230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176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120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832" y="254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032" y="254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464" y="264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3777301" y="4268788"/>
            <a:ext cx="2318699" cy="1161454"/>
          </a:xfrm>
          <a:prstGeom prst="wedgeRoundRectCallout">
            <a:avLst>
              <a:gd name="adj1" fmla="val -43889"/>
              <a:gd name="adj2" fmla="val -80662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0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结束时才完成赋值操作！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166812" y="5659438"/>
            <a:ext cx="6530905" cy="482761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的值比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的值落后一个时钟周期！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bldLvl="0" animBg="1"/>
      <p:bldP spid="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阻塞</a:t>
            </a:r>
            <a:r>
              <a:rPr lang="zh-CN" altLang="zh-CN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赋值方式</a:t>
            </a:r>
            <a:endParaRPr lang="zh-CN" altLang="zh-CN" noProof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zh-CN" noProof="1">
                <a:latin typeface="宋体" panose="02010600030101010101" pitchFamily="2" charset="-122"/>
              </a:rPr>
              <a:t> </a:t>
            </a:r>
            <a:r>
              <a:rPr lang="zh-CN" altLang="en-US" noProof="1">
                <a:latin typeface="宋体" panose="02010600030101010101" pitchFamily="2" charset="-122"/>
              </a:rPr>
              <a:t>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always @(posedge clk) 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a ;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d</a:t>
            </a:r>
            <a:endParaRPr lang="en-US" altLang="zh-CN" sz="2600" noProof="1">
              <a:latin typeface="宋体" panose="02010600030101010101" pitchFamily="2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744913" y="3445669"/>
            <a:ext cx="2133600" cy="1028700"/>
          </a:xfrm>
          <a:prstGeom prst="wedgeRoundRectCallout">
            <a:avLst>
              <a:gd name="adj1" fmla="val -43153"/>
              <a:gd name="adj2" fmla="val -7731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赋值在</a:t>
            </a:r>
            <a:r>
              <a:rPr lang="zh-CN" altLang="en-US" sz="2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该语句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结束时就完成赋值操作！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7581900" y="1752600"/>
            <a:ext cx="3657600" cy="1676400"/>
            <a:chOff x="2640" y="2640"/>
            <a:chExt cx="2304" cy="105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40" y="2640"/>
              <a:ext cx="2304" cy="105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32" y="273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clk</a:t>
              </a: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360" y="336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656" y="32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64" y="288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32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32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264" y="307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96" y="307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64" y="297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264" y="302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832" y="32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656" y="278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272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808038" y="4668838"/>
            <a:ext cx="7396162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注：在一个块语句中，如果有多条阻塞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赋值语句，在前面的赋值语句没有完成之前，后面的语句就不能被执行，就像被阻塞了一样，因此称为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赋值方式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这里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的值与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的值一样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块语句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28675" name="Rectangle 3"/>
          <p:cNvSpPr>
            <a:spLocks noGrp="1"/>
          </p:cNvSpPr>
          <p:nvPr/>
        </p:nvSpPr>
        <p:spPr>
          <a:xfrm>
            <a:off x="779780" y="1068705"/>
            <a:ext cx="8151495" cy="56007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 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位计数器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	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module  counter8 ( out,cout,data,load, cin,clk ); 	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 		     output [7:0] cnt;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     output  cout; 			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     input [7:0] data; 			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     input load,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ena,clk ;				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     reg[7:0]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cnt; 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     always @(posedge clk)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        begin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marL="800100" lvl="1" indent="4572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if(ena)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             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begin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marL="1257300" lvl="2" indent="4572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if(load)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	         	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cnt &lt;= data;                     //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同步预置数据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	          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    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else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	         	cnt &lt; =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cnt + 1 ;      //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加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计数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800100" lvl="1" indent="4572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end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	       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end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             assign cout = </a:t>
            </a:r>
            <a:r>
              <a:rPr lang="en-US" altLang="zh-CN" dirty="0">
                <a:solidFill>
                  <a:srgbClr val="FF0066"/>
                </a:solidFill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&amp;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out </a:t>
            </a:r>
            <a:r>
              <a:rPr lang="en-US" altLang="zh-CN" dirty="0">
                <a:solidFill>
                  <a:srgbClr val="FF0066"/>
                </a:solidFill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&amp;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ena;   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若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cnt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8‘hFF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ena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，则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cout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1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	endmodule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</a:pP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93358" name="AutoShape 14"/>
          <p:cNvSpPr/>
          <p:nvPr/>
        </p:nvSpPr>
        <p:spPr>
          <a:xfrm>
            <a:off x="2660968" y="5629593"/>
            <a:ext cx="1676400" cy="381000"/>
          </a:xfrm>
          <a:prstGeom prst="wedgeRoundRectCallout">
            <a:avLst>
              <a:gd name="adj1" fmla="val -6912"/>
              <a:gd name="adj2" fmla="val 82249"/>
              <a:gd name="adj3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rgbClr val="997A5C"/>
            </a:prstShdw>
          </a:effectLst>
        </p:spPr>
        <p:txBody>
          <a:bodyPr anchor="b" anchorCtr="0"/>
          <a:p>
            <a:pPr algn="ctr" eaLnBrk="1" hangingPunct="1"/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</a:rPr>
              <a:t>缩减运算符</a:t>
            </a:r>
            <a:endParaRPr lang="zh-CN" altLang="en-US" sz="200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93359" name="AutoShape 15"/>
          <p:cNvSpPr/>
          <p:nvPr/>
        </p:nvSpPr>
        <p:spPr>
          <a:xfrm>
            <a:off x="4840605" y="5629593"/>
            <a:ext cx="1371600" cy="381000"/>
          </a:xfrm>
          <a:prstGeom prst="wedgeRoundRectCallout">
            <a:avLst>
              <a:gd name="adj1" fmla="val -118240"/>
              <a:gd name="adj2" fmla="val 93416"/>
              <a:gd name="adj3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rgbClr val="007A5C"/>
            </a:prstShdw>
          </a:effectLst>
        </p:spPr>
        <p:txBody>
          <a:bodyPr anchor="b" anchorCtr="0"/>
          <a:p>
            <a:pPr algn="ctr" eaLnBrk="1" hangingPunct="1"/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</a:rPr>
              <a:t>位运算符</a:t>
            </a:r>
            <a:endParaRPr lang="zh-CN" altLang="en-US" sz="200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5653405" y="1828165"/>
            <a:ext cx="3199130" cy="23253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	initial begi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n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indent="4572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cnt = 8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b0;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indent="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end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indent="0" algn="just"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indent="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always @(posedge ena)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indent="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begin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indent="4572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cnt &lt;= 8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b0;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  <a:p>
            <a:pPr indent="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华文楷体" panose="02010600040101010101" pitchFamily="2" charset="-122"/>
                <a:ea typeface="黑体" panose="02010609060101010101" pitchFamily="49" charset="-122"/>
                <a:cs typeface="+mn-cs"/>
              </a:rPr>
              <a:t>end</a:t>
            </a:r>
            <a:endParaRPr lang="en-US" altLang="zh-CN" dirty="0">
              <a:latin typeface="华文楷体" panose="02010600040101010101" pitchFamily="2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9205595" y="1511300"/>
          <a:ext cx="2644140" cy="310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442210" imgH="1895475" progId="Visio.Drawing.15">
                  <p:embed/>
                </p:oleObj>
              </mc:Choice>
              <mc:Fallback>
                <p:oleObj name="" r:id="rId1" imgW="2442210" imgH="189547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5595" y="1511300"/>
                        <a:ext cx="2644140" cy="310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58" grpId="0" bldLvl="0" animBg="1"/>
      <p:bldP spid="159335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42950" y="1415928"/>
            <a:ext cx="9937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非阻塞</a:t>
            </a:r>
            <a:r>
              <a:rPr lang="zh-CN" altLang="en-US" dirty="0"/>
              <a:t>（</a:t>
            </a:r>
            <a:r>
              <a:rPr lang="zh-CN" altLang="zh-CN" dirty="0"/>
              <a:t>non-blocking)赋值方式 ( b&lt;= a)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b的值被赋成新值a的操作, 并不是立刻完成的，而是在块结束时才完成；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块内的多条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赋值语句在块结束时同时赋值；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硬件有对应的电路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阻塞</a:t>
            </a:r>
            <a:r>
              <a:rPr lang="zh-CN" altLang="en-US" dirty="0"/>
              <a:t>（</a:t>
            </a:r>
            <a:r>
              <a:rPr lang="zh-CN" altLang="zh-CN" dirty="0"/>
              <a:t>blocking)赋值方式 ( b = a)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b的值立刻被赋成新值a；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完成该赋值语句后才能执行下一句的操作；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硬件没有对应的电路，因而综合结果未知。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42950" y="1125416"/>
            <a:ext cx="7258050" cy="644525"/>
          </a:xfrm>
          <a:prstGeom prst="homePlate">
            <a:avLst>
              <a:gd name="adj" fmla="val 281006"/>
            </a:avLst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18" tIns="36509" rIns="73018" bIns="36509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赋值与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赋值方式的主要区别</a:t>
            </a:r>
            <a:endParaRPr lang="zh-CN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98550" y="5081466"/>
            <a:ext cx="7354888" cy="12858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1305" indent="-28130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建议在初学时只使用一种方式，不要混用！</a:t>
            </a:r>
            <a:endParaRPr lang="zh-CN" altLang="en-US" sz="26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建议在可综合风格的模块中使用</a:t>
            </a:r>
            <a:r>
              <a:rPr lang="zh-CN" altLang="en-US" sz="26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赋值！</a:t>
            </a:r>
            <a:endParaRPr lang="zh-CN" altLang="en-US" sz="26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6.3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块语句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用来将两条或多条语句组合在一起，使其在格式上更像一条语句，以增加程序的可读性。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块语句：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zh-CN" altLang="en-US" sz="2200">
                <a:latin typeface="Times New Roman" panose="02020603050405020304" pitchFamily="18" charset="0"/>
              </a:rPr>
              <a:t>语句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200">
                <a:latin typeface="Times New Roman" panose="02020603050405020304" pitchFamily="18" charset="0"/>
              </a:rPr>
              <a:t>标识</a:t>
            </a:r>
            <a:r>
              <a:rPr lang="zh-CN" altLang="en-US" sz="2200">
                <a:solidFill>
                  <a:srgbClr val="FF33CC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sz="2200">
                <a:latin typeface="Times New Roman" panose="02020603050405020304" pitchFamily="18" charset="0"/>
              </a:rPr>
              <a:t>执行的语句</a:t>
            </a:r>
            <a:endParaRPr lang="zh-CN" altLang="zh-CN" sz="2200">
              <a:latin typeface="Times New Roman" panose="02020603050405020304" pitchFamily="18" charset="0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473074" y="3602038"/>
            <a:ext cx="11097349" cy="212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特点：</a:t>
            </a: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块内的语句是顺序执行的；</a:t>
            </a: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每条语句的延迟时间是</a:t>
            </a:r>
            <a:r>
              <a:rPr lang="zh-CN" altLang="en-US" sz="2200" b="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相对于前一条语句</a:t>
            </a: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的仿真时间而言的；</a:t>
            </a: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zh-CN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直到最后一条语句执行完，程序流程控制才跳出该顺序块。</a:t>
            </a: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p="http://schemas.openxmlformats.org/presentationml/2006/main">
  <p:tag name="ISLIDE.VECTOR" val="e1b93269-a88a-4938-a2f0-c039c7557a2b"/>
</p:tagLst>
</file>

<file path=ppt/tags/tag2.xml><?xml version="1.0" encoding="utf-8"?>
<p:tagLst xmlns:p="http://schemas.openxmlformats.org/presentationml/2006/main">
  <p:tag name="KSO_WPP_MARK_KEY" val="d6b5155e-5be0-48e6-b02c-028e43556f2e"/>
  <p:tag name="COMMONDATA" val="eyJoZGlkIjoiY2NhNTQ3ZGJjNDMyMzU3OWUyMDJkZjU1YmY5NTk0NmIifQ==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0</TotalTime>
  <Words>6308</Words>
  <Application>WPS 演示</Application>
  <PresentationFormat>宽屏</PresentationFormat>
  <Paragraphs>529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Alibaba PuHuiTi</vt:lpstr>
      <vt:lpstr>Segoe Print</vt:lpstr>
      <vt:lpstr>Tahoma</vt:lpstr>
      <vt:lpstr>Times New Roman</vt:lpstr>
      <vt:lpstr>黑体</vt:lpstr>
      <vt:lpstr>华文楷体</vt:lpstr>
      <vt:lpstr>华文新魏</vt:lpstr>
      <vt:lpstr>BigYoungBoldGB2.0</vt:lpstr>
      <vt:lpstr>Arial Unicode MS</vt:lpstr>
      <vt:lpstr>等线</vt:lpstr>
      <vt:lpstr>方正姚体</vt:lpstr>
      <vt:lpstr>Symbol</vt:lpstr>
      <vt:lpstr>Calibri</vt:lpstr>
      <vt:lpstr>nk</vt:lpstr>
      <vt:lpstr>Visio.Drawing.15</vt:lpstr>
      <vt:lpstr>PowerPoint 演示文稿</vt:lpstr>
      <vt:lpstr>Verilog 语句（一）</vt:lpstr>
      <vt:lpstr>语句</vt:lpstr>
      <vt:lpstr>语句之赋值语句和块语句</vt:lpstr>
      <vt:lpstr>语句之赋值语句和块语句</vt:lpstr>
      <vt:lpstr>语句之赋值语句和块语句</vt:lpstr>
      <vt:lpstr>块语句例子</vt:lpstr>
      <vt:lpstr>语句之赋值语句和块语句</vt:lpstr>
      <vt:lpstr>语句之赋值语句和块语句</vt:lpstr>
      <vt:lpstr>语句之赋值语句和块语句</vt:lpstr>
      <vt:lpstr>语句之赋值语句和块语句</vt:lpstr>
      <vt:lpstr>PowerPoint 演示文稿</vt:lpstr>
      <vt:lpstr>语句之赋值语句和块语句</vt:lpstr>
      <vt:lpstr>语句之赋值语句和块语句</vt:lpstr>
      <vt:lpstr>语句之赋值语句和块语句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事在人为.</cp:lastModifiedBy>
  <cp:revision>38</cp:revision>
  <dcterms:created xsi:type="dcterms:W3CDTF">2021-09-09T13:57:00Z</dcterms:created>
  <dcterms:modified xsi:type="dcterms:W3CDTF">2024-11-30T14:03:30Z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F9839BD2457B4C89BCBC661DA8E601BF_13</vt:lpwstr>
  </property>
  <property fmtid="{D5CDD505-2E9C-101B-9397-08002B2CF9AE}" pid="3" name="KSOProductBuildVer">
    <vt:lpwstr>2052-12.1.0.19302</vt:lpwstr>
  </property>
</Properties>
</file>