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A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B4F66D69-009D-4829-B80D-0D05FB3452DB}"/>
              </a:ext>
            </a:extLst>
          </p:cNvPr>
          <p:cNvSpPr/>
          <p:nvPr/>
        </p:nvSpPr>
        <p:spPr>
          <a:xfrm>
            <a:off x="0" y="4073235"/>
            <a:ext cx="12192000" cy="2785525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斜纹 10">
            <a:extLst>
              <a:ext uri="{FF2B5EF4-FFF2-40B4-BE49-F238E27FC236}">
                <a16:creationId xmlns:a16="http://schemas.microsoft.com/office/drawing/2014/main" id="{30BE9C5B-D172-41A7-AD17-67D25E859C86}"/>
              </a:ext>
            </a:extLst>
          </p:cNvPr>
          <p:cNvSpPr/>
          <p:nvPr/>
        </p:nvSpPr>
        <p:spPr>
          <a:xfrm rot="10800000">
            <a:off x="8291119" y="3070372"/>
            <a:ext cx="3900881" cy="3787628"/>
          </a:xfrm>
          <a:prstGeom prst="diagStripe">
            <a:avLst>
              <a:gd name="adj" fmla="val 73011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CF60D75-EBED-43E2-ABCB-B4AA40455011}"/>
              </a:ext>
            </a:extLst>
          </p:cNvPr>
          <p:cNvSpPr/>
          <p:nvPr/>
        </p:nvSpPr>
        <p:spPr>
          <a:xfrm>
            <a:off x="0" y="816745"/>
            <a:ext cx="12192000" cy="710702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527447"/>
            <a:ext cx="9144000" cy="2408501"/>
          </a:xfrm>
        </p:spPr>
        <p:txBody>
          <a:bodyPr anchor="ctr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/>
              <a:t>报告题目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073234"/>
            <a:ext cx="9144000" cy="1968021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孟祥溪</a:t>
            </a:r>
            <a:endParaRPr lang="en-US" altLang="zh-CN" dirty="0"/>
          </a:p>
          <a:p>
            <a:r>
              <a:rPr lang="zh-CN" altLang="en-US" dirty="0"/>
              <a:t>北京肿瘤医院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BDDF-9621-481F-A0F1-009C5E0FFAEB}" type="datetimeFigureOut">
              <a:rPr lang="zh-CN" altLang="en-US" smtClean="0"/>
              <a:t>2021/7/10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C834-DC8F-4209-BEF1-89A1B990C8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5846822-1B4A-4A01-BBDE-005A865C9244}"/>
              </a:ext>
            </a:extLst>
          </p:cNvPr>
          <p:cNvSpPr/>
          <p:nvPr/>
        </p:nvSpPr>
        <p:spPr>
          <a:xfrm>
            <a:off x="0" y="-760"/>
            <a:ext cx="12192000" cy="8175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944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BDDF-9621-481F-A0F1-009C5E0FFAEB}" type="datetimeFigureOut">
              <a:rPr lang="zh-CN" altLang="en-US" smtClean="0"/>
              <a:t>2021/7/10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C834-DC8F-4209-BEF1-89A1B990C8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占位符 1">
            <a:extLst>
              <a:ext uri="{FF2B5EF4-FFF2-40B4-BE49-F238E27FC236}">
                <a16:creationId xmlns:a16="http://schemas.microsoft.com/office/drawing/2014/main" id="{2352E9EE-B549-4C48-9914-4FADE8702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DBF30529-A864-4BEE-9D89-777965D09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1724"/>
            <a:ext cx="10515600" cy="4855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6833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67BAC027-BFA7-4E21-892E-F0E838CF700B}"/>
              </a:ext>
            </a:extLst>
          </p:cNvPr>
          <p:cNvSpPr/>
          <p:nvPr/>
        </p:nvSpPr>
        <p:spPr>
          <a:xfrm>
            <a:off x="-6350" y="6041255"/>
            <a:ext cx="12198350" cy="8175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45179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BDDF-9621-481F-A0F1-009C5E0FFAEB}" type="datetimeFigureOut">
              <a:rPr lang="zh-CN" altLang="en-US" smtClean="0"/>
              <a:t>2021/7/10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C834-DC8F-4209-BEF1-89A1B990C8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44DA1C8-5569-4018-B1A3-5888225D1205}"/>
              </a:ext>
            </a:extLst>
          </p:cNvPr>
          <p:cNvSpPr/>
          <p:nvPr/>
        </p:nvSpPr>
        <p:spPr>
          <a:xfrm>
            <a:off x="0" y="816745"/>
            <a:ext cx="12192000" cy="710702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97394B8-8F63-4BD5-B464-706113025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3127" y="839835"/>
            <a:ext cx="774259" cy="664522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97B716E1-2455-473B-A188-3090F52EF55D}"/>
              </a:ext>
            </a:extLst>
          </p:cNvPr>
          <p:cNvSpPr/>
          <p:nvPr/>
        </p:nvSpPr>
        <p:spPr>
          <a:xfrm>
            <a:off x="0" y="-760"/>
            <a:ext cx="12192000" cy="8175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625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338349"/>
            <a:ext cx="5181600" cy="48386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338349"/>
            <a:ext cx="5181600" cy="48386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BDDF-9621-481F-A0F1-009C5E0FFAEB}" type="datetimeFigureOut">
              <a:rPr lang="zh-CN" altLang="en-US" smtClean="0"/>
              <a:t>2021/7/10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C834-DC8F-4209-BEF1-89A1B990C8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占位符 1">
            <a:extLst>
              <a:ext uri="{FF2B5EF4-FFF2-40B4-BE49-F238E27FC236}">
                <a16:creationId xmlns:a16="http://schemas.microsoft.com/office/drawing/2014/main" id="{A9A0A946-479D-44DD-92C1-1BC085CDC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5353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316038"/>
            <a:ext cx="5157787" cy="4468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1928553"/>
            <a:ext cx="5157787" cy="426111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316038"/>
            <a:ext cx="5183188" cy="4468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1928553"/>
            <a:ext cx="5183188" cy="426111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BDDF-9621-481F-A0F1-009C5E0FFAEB}" type="datetimeFigureOut">
              <a:rPr lang="zh-CN" altLang="en-US" smtClean="0"/>
              <a:t>2021/7/10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C834-DC8F-4209-BEF1-89A1B990C8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A67C6711-A91E-4C1C-BF58-6FFAB7820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2427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BDDF-9621-481F-A0F1-009C5E0FFAEB}" type="datetimeFigureOut">
              <a:rPr lang="zh-CN" altLang="en-US" smtClean="0"/>
              <a:t>2021/7/10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C834-DC8F-4209-BEF1-89A1B990C8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占位符 1">
            <a:extLst>
              <a:ext uri="{FF2B5EF4-FFF2-40B4-BE49-F238E27FC236}">
                <a16:creationId xmlns:a16="http://schemas.microsoft.com/office/drawing/2014/main" id="{FE6F691A-1299-4FBF-A602-3372B4AE6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5792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BDDF-9621-481F-A0F1-009C5E0FFAEB}" type="datetimeFigureOut">
              <a:rPr lang="zh-CN" altLang="en-US" smtClean="0"/>
              <a:t>2021/7/10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C834-DC8F-4209-BEF1-89A1B990C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77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21724"/>
            <a:ext cx="10515600" cy="4855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0BDDF-9621-481F-A0F1-009C5E0FFAEB}" type="datetimeFigureOut">
              <a:rPr lang="zh-CN" altLang="en-US" smtClean="0"/>
              <a:t>2021/7/10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6C834-DC8F-4209-BEF1-89A1B990C8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C0CDE4-AAB0-4250-93B4-8AF730D4CE83}"/>
              </a:ext>
            </a:extLst>
          </p:cNvPr>
          <p:cNvSpPr/>
          <p:nvPr/>
        </p:nvSpPr>
        <p:spPr>
          <a:xfrm>
            <a:off x="0" y="816745"/>
            <a:ext cx="589039" cy="710702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EA1E8E8-1432-4CD0-896C-C1687A6870A3}"/>
              </a:ext>
            </a:extLst>
          </p:cNvPr>
          <p:cNvSpPr/>
          <p:nvPr/>
        </p:nvSpPr>
        <p:spPr>
          <a:xfrm>
            <a:off x="12054980" y="3070371"/>
            <a:ext cx="137020" cy="3788390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97CCB90-C542-46B0-9647-8F8EC330832E}"/>
              </a:ext>
            </a:extLst>
          </p:cNvPr>
          <p:cNvSpPr txBox="1"/>
          <p:nvPr/>
        </p:nvSpPr>
        <p:spPr>
          <a:xfrm rot="5400000">
            <a:off x="11780838" y="6504814"/>
            <a:ext cx="7107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</a:rPr>
              <a:t>X. Meng</a:t>
            </a:r>
            <a:endParaRPr lang="zh-CN" altLang="en-US" sz="1050" dirty="0">
              <a:solidFill>
                <a:srgbClr val="C00000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CCBC9B0-376C-48B5-9D37-898DB9BDC57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6626" y="839835"/>
            <a:ext cx="774259" cy="66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580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Helvetica" panose="020B0604020202020204" pitchFamily="34" charset="0"/>
          <a:ea typeface="方正大标宋简体" panose="02000000000000000000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Garamond" panose="02020404030301010803" pitchFamily="18" charset="0"/>
          <a:ea typeface="华文中宋" panose="0201060004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Garamond" panose="02020404030301010803" pitchFamily="18" charset="0"/>
          <a:ea typeface="华文中宋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Garamond" panose="02020404030301010803" pitchFamily="18" charset="0"/>
          <a:ea typeface="华文中宋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Garamond" panose="02020404030301010803" pitchFamily="18" charset="0"/>
          <a:ea typeface="华文中宋" panose="0201060004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Garamond" panose="02020404030301010803" pitchFamily="18" charset="0"/>
          <a:ea typeface="华文中宋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2B8E23AB-AC3A-400D-8F7B-BAF3D217C1F9}"/>
              </a:ext>
            </a:extLst>
          </p:cNvPr>
          <p:cNvSpPr/>
          <p:nvPr/>
        </p:nvSpPr>
        <p:spPr>
          <a:xfrm>
            <a:off x="4271394" y="1604394"/>
            <a:ext cx="3649211" cy="36492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96F917C-8CFB-462F-BD9D-5A0866D6FADA}"/>
              </a:ext>
            </a:extLst>
          </p:cNvPr>
          <p:cNvCxnSpPr>
            <a:cxnSpLocks/>
          </p:cNvCxnSpPr>
          <p:nvPr/>
        </p:nvCxnSpPr>
        <p:spPr>
          <a:xfrm flipH="1">
            <a:off x="4271395" y="1604394"/>
            <a:ext cx="3649210" cy="364921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5FC5F131-3833-4467-83CD-C6C481A9DCD4}"/>
              </a:ext>
            </a:extLst>
          </p:cNvPr>
          <p:cNvSpPr/>
          <p:nvPr/>
        </p:nvSpPr>
        <p:spPr>
          <a:xfrm>
            <a:off x="4269996" y="1593908"/>
            <a:ext cx="3640822" cy="3657600"/>
          </a:xfrm>
          <a:custGeom>
            <a:avLst/>
            <a:gdLst>
              <a:gd name="connsiteX0" fmla="*/ 3640822 w 3640822"/>
              <a:gd name="connsiteY0" fmla="*/ 0 h 3657600"/>
              <a:gd name="connsiteX1" fmla="*/ 1652632 w 3640822"/>
              <a:gd name="connsiteY1" fmla="*/ 310393 h 3657600"/>
              <a:gd name="connsiteX2" fmla="*/ 419450 w 3640822"/>
              <a:gd name="connsiteY2" fmla="*/ 1300294 h 3657600"/>
              <a:gd name="connsiteX3" fmla="*/ 0 w 3640822"/>
              <a:gd name="connsiteY3" fmla="*/ 365760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0822" h="3657600">
                <a:moveTo>
                  <a:pt x="3640822" y="0"/>
                </a:moveTo>
                <a:cubicBezTo>
                  <a:pt x="2915174" y="46838"/>
                  <a:pt x="2189527" y="93677"/>
                  <a:pt x="1652632" y="310393"/>
                </a:cubicBezTo>
                <a:cubicBezTo>
                  <a:pt x="1115737" y="527109"/>
                  <a:pt x="694889" y="742426"/>
                  <a:pt x="419450" y="1300294"/>
                </a:cubicBezTo>
                <a:cubicBezTo>
                  <a:pt x="144011" y="1858162"/>
                  <a:pt x="72005" y="2757881"/>
                  <a:pt x="0" y="36576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3C3B1C1-A708-4BBD-902E-BE87C990D016}"/>
              </a:ext>
            </a:extLst>
          </p:cNvPr>
          <p:cNvSpPr txBox="1"/>
          <p:nvPr/>
        </p:nvSpPr>
        <p:spPr>
          <a:xfrm rot="16200000">
            <a:off x="2801924" y="3099542"/>
            <a:ext cx="1821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True Positive Rate</a:t>
            </a:r>
            <a:br>
              <a:rPr lang="en-US" altLang="zh-CN" dirty="0"/>
            </a:br>
            <a:r>
              <a:rPr lang="zh-CN" altLang="en-US" dirty="0"/>
              <a:t>（</a:t>
            </a:r>
            <a:r>
              <a:rPr lang="en-US" altLang="zh-CN" dirty="0"/>
              <a:t>sensitivity</a:t>
            </a:r>
            <a:r>
              <a:rPr lang="zh-CN" altLang="en-US" dirty="0"/>
              <a:t>）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FC1F3C3-4099-41C3-AE83-81F2B7D9167A}"/>
              </a:ext>
            </a:extLst>
          </p:cNvPr>
          <p:cNvSpPr txBox="1"/>
          <p:nvPr/>
        </p:nvSpPr>
        <p:spPr>
          <a:xfrm>
            <a:off x="5165891" y="5394121"/>
            <a:ext cx="1849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False Positive Rate</a:t>
            </a:r>
            <a:br>
              <a:rPr lang="en-US" altLang="zh-CN" dirty="0"/>
            </a:br>
            <a:r>
              <a:rPr lang="zh-CN" altLang="en-US" dirty="0"/>
              <a:t>（</a:t>
            </a:r>
            <a:r>
              <a:rPr lang="en-US" altLang="zh-CN" dirty="0"/>
              <a:t>1-specificity</a:t>
            </a:r>
            <a:r>
              <a:rPr lang="zh-CN" altLang="en-US" dirty="0"/>
              <a:t>）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18A198B-FD25-4755-83F6-0B84B2EEDA5D}"/>
              </a:ext>
            </a:extLst>
          </p:cNvPr>
          <p:cNvSpPr txBox="1"/>
          <p:nvPr/>
        </p:nvSpPr>
        <p:spPr>
          <a:xfrm>
            <a:off x="4036044" y="5394121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C53DC5A-81B4-4CFA-93D3-02324A7B5046}"/>
              </a:ext>
            </a:extLst>
          </p:cNvPr>
          <p:cNvSpPr txBox="1"/>
          <p:nvPr/>
        </p:nvSpPr>
        <p:spPr>
          <a:xfrm>
            <a:off x="4036044" y="1235062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212A753-791B-4148-A084-92FCF1474FF1}"/>
              </a:ext>
            </a:extLst>
          </p:cNvPr>
          <p:cNvSpPr txBox="1"/>
          <p:nvPr/>
        </p:nvSpPr>
        <p:spPr>
          <a:xfrm>
            <a:off x="7773770" y="5394121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CDCA845D-887B-4C88-95F1-2A081C7235E8}"/>
              </a:ext>
            </a:extLst>
          </p:cNvPr>
          <p:cNvSpPr/>
          <p:nvPr/>
        </p:nvSpPr>
        <p:spPr>
          <a:xfrm>
            <a:off x="4279784" y="1591811"/>
            <a:ext cx="3640822" cy="3657601"/>
          </a:xfrm>
          <a:custGeom>
            <a:avLst/>
            <a:gdLst>
              <a:gd name="connsiteX0" fmla="*/ 3640822 w 3640822"/>
              <a:gd name="connsiteY0" fmla="*/ 0 h 3657601"/>
              <a:gd name="connsiteX1" fmla="*/ 3640822 w 3640822"/>
              <a:gd name="connsiteY1" fmla="*/ 1 h 3657601"/>
              <a:gd name="connsiteX2" fmla="*/ 3640822 w 3640822"/>
              <a:gd name="connsiteY2" fmla="*/ 3657599 h 3657601"/>
              <a:gd name="connsiteX3" fmla="*/ 2 w 3640822"/>
              <a:gd name="connsiteY3" fmla="*/ 3657599 h 3657601"/>
              <a:gd name="connsiteX4" fmla="*/ 0 w 3640822"/>
              <a:gd name="connsiteY4" fmla="*/ 3657601 h 3657601"/>
              <a:gd name="connsiteX5" fmla="*/ 0 w 3640822"/>
              <a:gd name="connsiteY5" fmla="*/ 3657599 h 3657601"/>
              <a:gd name="connsiteX6" fmla="*/ 0 w 3640822"/>
              <a:gd name="connsiteY6" fmla="*/ 3657599 h 3657601"/>
              <a:gd name="connsiteX7" fmla="*/ 0 w 3640822"/>
              <a:gd name="connsiteY7" fmla="*/ 3657599 h 3657601"/>
              <a:gd name="connsiteX8" fmla="*/ 27399 w 3640822"/>
              <a:gd name="connsiteY8" fmla="*/ 3320874 h 3657601"/>
              <a:gd name="connsiteX9" fmla="*/ 419450 w 3640822"/>
              <a:gd name="connsiteY9" fmla="*/ 1300295 h 3657601"/>
              <a:gd name="connsiteX10" fmla="*/ 1652632 w 3640822"/>
              <a:gd name="connsiteY10" fmla="*/ 310394 h 3657601"/>
              <a:gd name="connsiteX11" fmla="*/ 3099536 w 3640822"/>
              <a:gd name="connsiteY11" fmla="*/ 37784 h 3657601"/>
              <a:gd name="connsiteX12" fmla="*/ 3640821 w 3640822"/>
              <a:gd name="connsiteY12" fmla="*/ 1 h 3657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640822" h="3657601">
                <a:moveTo>
                  <a:pt x="3640822" y="0"/>
                </a:moveTo>
                <a:lnTo>
                  <a:pt x="3640822" y="1"/>
                </a:lnTo>
                <a:lnTo>
                  <a:pt x="3640822" y="3657599"/>
                </a:lnTo>
                <a:lnTo>
                  <a:pt x="2" y="3657599"/>
                </a:lnTo>
                <a:lnTo>
                  <a:pt x="0" y="3657601"/>
                </a:lnTo>
                <a:lnTo>
                  <a:pt x="0" y="3657599"/>
                </a:lnTo>
                <a:lnTo>
                  <a:pt x="0" y="3657599"/>
                </a:lnTo>
                <a:lnTo>
                  <a:pt x="0" y="3657599"/>
                </a:lnTo>
                <a:lnTo>
                  <a:pt x="27399" y="3320874"/>
                </a:lnTo>
                <a:cubicBezTo>
                  <a:pt x="93185" y="2538294"/>
                  <a:pt x="178441" y="1788430"/>
                  <a:pt x="419450" y="1300295"/>
                </a:cubicBezTo>
                <a:cubicBezTo>
                  <a:pt x="694889" y="742427"/>
                  <a:pt x="1115737" y="527110"/>
                  <a:pt x="1652632" y="310394"/>
                </a:cubicBezTo>
                <a:cubicBezTo>
                  <a:pt x="2055303" y="147857"/>
                  <a:pt x="2564148" y="80876"/>
                  <a:pt x="3099536" y="37784"/>
                </a:cubicBezTo>
                <a:lnTo>
                  <a:pt x="3640821" y="1"/>
                </a:lnTo>
                <a:close/>
              </a:path>
            </a:pathLst>
          </a:custGeom>
          <a:solidFill>
            <a:srgbClr val="FF1A1A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		AUC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标题 12">
            <a:extLst>
              <a:ext uri="{FF2B5EF4-FFF2-40B4-BE49-F238E27FC236}">
                <a16:creationId xmlns:a16="http://schemas.microsoft.com/office/drawing/2014/main" id="{B5FC2A88-4E9D-4FFC-9718-4FF32BA52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3130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EDCB7A-7766-4731-8D03-0DFD2CAA6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Bland–Altman plot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715AF0A-8FA2-4BAD-AB69-88E382272982}"/>
              </a:ext>
            </a:extLst>
          </p:cNvPr>
          <p:cNvSpPr/>
          <p:nvPr/>
        </p:nvSpPr>
        <p:spPr>
          <a:xfrm>
            <a:off x="3424106" y="2174845"/>
            <a:ext cx="5343787" cy="2978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43F33C8-1F4E-4E65-91A1-A89BCC2C54F2}"/>
              </a:ext>
            </a:extLst>
          </p:cNvPr>
          <p:cNvSpPr txBox="1"/>
          <p:nvPr/>
        </p:nvSpPr>
        <p:spPr>
          <a:xfrm>
            <a:off x="4724149" y="5394121"/>
            <a:ext cx="2743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Average of the two methods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2D1D236-CC8E-4C45-8CE2-BD111F1143AD}"/>
              </a:ext>
            </a:extLst>
          </p:cNvPr>
          <p:cNvSpPr txBox="1"/>
          <p:nvPr/>
        </p:nvSpPr>
        <p:spPr>
          <a:xfrm rot="16200000">
            <a:off x="1123575" y="3479225"/>
            <a:ext cx="3502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Difference between the two methods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727FFA4-940D-4AB6-A1DC-8CD91504056B}"/>
              </a:ext>
            </a:extLst>
          </p:cNvPr>
          <p:cNvSpPr/>
          <p:nvPr/>
        </p:nvSpPr>
        <p:spPr>
          <a:xfrm>
            <a:off x="4337108" y="2860645"/>
            <a:ext cx="117446" cy="1174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F4D52E9-D47C-44DD-82F0-66C62B6E82B5}"/>
              </a:ext>
            </a:extLst>
          </p:cNvPr>
          <p:cNvSpPr/>
          <p:nvPr/>
        </p:nvSpPr>
        <p:spPr>
          <a:xfrm>
            <a:off x="4882393" y="3605168"/>
            <a:ext cx="117446" cy="1174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BE3EC65-9CFE-4AA6-B160-73A0DCE14411}"/>
              </a:ext>
            </a:extLst>
          </p:cNvPr>
          <p:cNvSpPr/>
          <p:nvPr/>
        </p:nvSpPr>
        <p:spPr>
          <a:xfrm>
            <a:off x="6766420" y="3710030"/>
            <a:ext cx="117446" cy="1174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8909514-47DB-435B-8BE8-F9E24CEC05C1}"/>
              </a:ext>
            </a:extLst>
          </p:cNvPr>
          <p:cNvSpPr/>
          <p:nvPr/>
        </p:nvSpPr>
        <p:spPr>
          <a:xfrm>
            <a:off x="7614407" y="4200787"/>
            <a:ext cx="117446" cy="1174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978B3A3-DCBD-4015-B835-0AC871AAAF62}"/>
              </a:ext>
            </a:extLst>
          </p:cNvPr>
          <p:cNvSpPr/>
          <p:nvPr/>
        </p:nvSpPr>
        <p:spPr>
          <a:xfrm>
            <a:off x="5409249" y="4695737"/>
            <a:ext cx="117446" cy="1174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766144C-D4C0-49E1-ABA8-4D73C09D37BB}"/>
              </a:ext>
            </a:extLst>
          </p:cNvPr>
          <p:cNvSpPr/>
          <p:nvPr/>
        </p:nvSpPr>
        <p:spPr>
          <a:xfrm>
            <a:off x="3916010" y="3947020"/>
            <a:ext cx="117446" cy="1174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AC726196-9EFF-4914-A10B-AD75F9038B1C}"/>
              </a:ext>
            </a:extLst>
          </p:cNvPr>
          <p:cNvSpPr/>
          <p:nvPr/>
        </p:nvSpPr>
        <p:spPr>
          <a:xfrm>
            <a:off x="6505410" y="3351401"/>
            <a:ext cx="117446" cy="1174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E1243820-B5F1-4429-86B6-9C8D5D59D367}"/>
              </a:ext>
            </a:extLst>
          </p:cNvPr>
          <p:cNvSpPr/>
          <p:nvPr/>
        </p:nvSpPr>
        <p:spPr>
          <a:xfrm>
            <a:off x="8023818" y="4005743"/>
            <a:ext cx="117446" cy="1174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E7F42F3-5AB5-458D-B6C7-D36244B12F60}"/>
              </a:ext>
            </a:extLst>
          </p:cNvPr>
          <p:cNvCxnSpPr/>
          <p:nvPr/>
        </p:nvCxnSpPr>
        <p:spPr>
          <a:xfrm>
            <a:off x="3424106" y="3947020"/>
            <a:ext cx="53437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43BA5FCB-7861-4D78-987E-6C53CB75C478}"/>
              </a:ext>
            </a:extLst>
          </p:cNvPr>
          <p:cNvCxnSpPr/>
          <p:nvPr/>
        </p:nvCxnSpPr>
        <p:spPr>
          <a:xfrm>
            <a:off x="3424106" y="3099732"/>
            <a:ext cx="5343787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0F01C986-15A1-4188-A5D3-56DE22F745E1}"/>
              </a:ext>
            </a:extLst>
          </p:cNvPr>
          <p:cNvCxnSpPr/>
          <p:nvPr/>
        </p:nvCxnSpPr>
        <p:spPr>
          <a:xfrm>
            <a:off x="3424106" y="4832057"/>
            <a:ext cx="5343787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EF0B65EA-1DCF-44C1-9AE3-5BC37CFCB888}"/>
              </a:ext>
            </a:extLst>
          </p:cNvPr>
          <p:cNvSpPr txBox="1"/>
          <p:nvPr/>
        </p:nvSpPr>
        <p:spPr>
          <a:xfrm>
            <a:off x="3130436" y="3513615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705C7BA9-1285-446C-9ED7-95ADB7EBCC3C}"/>
              </a:ext>
            </a:extLst>
          </p:cNvPr>
          <p:cNvCxnSpPr>
            <a:stCxn id="4" idx="1"/>
          </p:cNvCxnSpPr>
          <p:nvPr/>
        </p:nvCxnSpPr>
        <p:spPr>
          <a:xfrm>
            <a:off x="3424106" y="3663891"/>
            <a:ext cx="1076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CBA6FB0-CC6B-4A22-87B4-841B99A899F4}"/>
              </a:ext>
            </a:extLst>
          </p:cNvPr>
          <p:cNvSpPr txBox="1"/>
          <p:nvPr/>
        </p:nvSpPr>
        <p:spPr>
          <a:xfrm>
            <a:off x="8809578" y="3750819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Mean difference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66522F9-71F8-4838-926D-BC23C20B8965}"/>
              </a:ext>
            </a:extLst>
          </p:cNvPr>
          <p:cNvSpPr txBox="1"/>
          <p:nvPr/>
        </p:nvSpPr>
        <p:spPr>
          <a:xfrm>
            <a:off x="8809578" y="2922515"/>
            <a:ext cx="1750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Mean + 1.96 S.D.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2F03725-1894-4361-AF0E-3044C9FB7BA5}"/>
              </a:ext>
            </a:extLst>
          </p:cNvPr>
          <p:cNvSpPr txBox="1"/>
          <p:nvPr/>
        </p:nvSpPr>
        <p:spPr>
          <a:xfrm>
            <a:off x="8809578" y="4628517"/>
            <a:ext cx="1668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Mean - 1.96 S.D.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8336916"/>
      </p:ext>
    </p:extLst>
  </p:cSld>
  <p:clrMapOvr>
    <a:masterClrMapping/>
  </p:clrMapOvr>
</p:sld>
</file>

<file path=ppt/theme/theme1.xml><?xml version="1.0" encoding="utf-8"?>
<a:theme xmlns:a="http://schemas.openxmlformats.org/drawingml/2006/main" name="MengTemplateRed">
  <a:themeElements>
    <a:clrScheme name="自定义 3">
      <a:dk1>
        <a:sysClr val="windowText" lastClr="000000"/>
      </a:dk1>
      <a:lt1>
        <a:sysClr val="window" lastClr="FFFFFF"/>
      </a:lt1>
      <a:dk2>
        <a:srgbClr val="800000"/>
      </a:dk2>
      <a:lt2>
        <a:srgbClr val="F2F2F2"/>
      </a:lt2>
      <a:accent1>
        <a:srgbClr val="000000"/>
      </a:accent1>
      <a:accent2>
        <a:srgbClr val="7F7F7F"/>
      </a:accent2>
      <a:accent3>
        <a:srgbClr val="D8D8D8"/>
      </a:accent3>
      <a:accent4>
        <a:srgbClr val="AEABAB"/>
      </a:accent4>
      <a:accent5>
        <a:srgbClr val="BF9000"/>
      </a:accent5>
      <a:accent6>
        <a:srgbClr val="70AD47"/>
      </a:accent6>
      <a:hlink>
        <a:srgbClr val="0563C1"/>
      </a:hlink>
      <a:folHlink>
        <a:srgbClr val="954F72"/>
      </a:folHlink>
    </a:clrScheme>
    <a:fontScheme name="MengThemeFont">
      <a:majorFont>
        <a:latin typeface="Helvetica"/>
        <a:ea typeface="方正大标宋简体"/>
        <a:cs typeface=""/>
      </a:majorFont>
      <a:minorFont>
        <a:latin typeface="Garamond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ngTemplateRed" id="{E198DE7B-820B-46D9-9CA4-99A72D179071}" vid="{450D2633-DE0C-4905-ADA4-94A6412FEF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MengTemplateRed</Template>
  <TotalTime>45</TotalTime>
  <Words>52</Words>
  <Application>Microsoft Office PowerPoint</Application>
  <PresentationFormat>宽屏</PresentationFormat>
  <Paragraphs>14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方正大标宋简体</vt:lpstr>
      <vt:lpstr>华文中宋</vt:lpstr>
      <vt:lpstr>Arial</vt:lpstr>
      <vt:lpstr>Garamond</vt:lpstr>
      <vt:lpstr>Helvetica</vt:lpstr>
      <vt:lpstr>MengTemplateRed</vt:lpstr>
      <vt:lpstr>ROC</vt:lpstr>
      <vt:lpstr>Bland–Altman plot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MengXiangxi</dc:creator>
  <cp:lastModifiedBy>MengXiangxi</cp:lastModifiedBy>
  <cp:revision>4</cp:revision>
  <dcterms:created xsi:type="dcterms:W3CDTF">2021-07-10T14:11:32Z</dcterms:created>
  <dcterms:modified xsi:type="dcterms:W3CDTF">2021-07-10T14:58:10Z</dcterms:modified>
</cp:coreProperties>
</file>