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12192000" cy="6858000"/>
  <p:notesSz cx="6858000" cy="9525000"/>
  <p:embeddedFontLst>
    <p:embeddedFont>
      <p:font typeface="Garamond" panose="02020404030301010803" pitchFamily="18" charset="0"/>
      <p:regular r:id="rId3"/>
      <p:bold r:id="rId4"/>
      <p:italic r:id="rId5"/>
    </p:embeddedFont>
    <p:embeddedFont>
      <p:font typeface="Georgia" panose="02040502050405020303" pitchFamily="18" charset="0"/>
      <p:regular r:id="rId6"/>
      <p:bold r:id="rId7"/>
      <p:italic r:id="rId8"/>
      <p:boldItalic r:id="rId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F66D69-009D-4829-B80D-0D05FB3452DB}"/>
              </a:ext>
            </a:extLst>
          </p:cNvPr>
          <p:cNvSpPr/>
          <p:nvPr/>
        </p:nvSpPr>
        <p:spPr>
          <a:xfrm>
            <a:off x="0" y="4073235"/>
            <a:ext cx="12192000" cy="2785525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斜纹 10">
            <a:extLst>
              <a:ext uri="{FF2B5EF4-FFF2-40B4-BE49-F238E27FC236}">
                <a16:creationId xmlns:a16="http://schemas.microsoft.com/office/drawing/2014/main" id="{30BE9C5B-D172-41A7-AD17-67D25E859C86}"/>
              </a:ext>
            </a:extLst>
          </p:cNvPr>
          <p:cNvSpPr/>
          <p:nvPr/>
        </p:nvSpPr>
        <p:spPr>
          <a:xfrm rot="10800000">
            <a:off x="8291119" y="3070372"/>
            <a:ext cx="3900881" cy="3787628"/>
          </a:xfrm>
          <a:prstGeom prst="diagStripe">
            <a:avLst>
              <a:gd name="adj" fmla="val 7301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60D75-EBED-43E2-ABCB-B4AA40455011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527447"/>
            <a:ext cx="9144000" cy="2408501"/>
          </a:xfrm>
        </p:spPr>
        <p:txBody>
          <a:bodyPr anchor="ctr">
            <a:normAutofit/>
          </a:bodyPr>
          <a:lstStyle>
            <a:lvl1pPr algn="ctr">
              <a:defRPr sz="5400" baseline="0"/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73234"/>
            <a:ext cx="9144000" cy="196802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孟祥溪</a:t>
            </a:r>
            <a:endParaRPr lang="en-US" altLang="zh-CN" dirty="0"/>
          </a:p>
          <a:p>
            <a:r>
              <a:rPr lang="zh-CN" altLang="en-US" dirty="0"/>
              <a:t>北京肿瘤医院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46822-1B4A-4A01-BBDE-005A865C9244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52E9EE-B549-4C48-9914-4FADE870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BF30529-A864-4BEE-9D89-777965D0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8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7BAC027-BFA7-4E21-892E-F0E838CF700B}"/>
              </a:ext>
            </a:extLst>
          </p:cNvPr>
          <p:cNvSpPr/>
          <p:nvPr/>
        </p:nvSpPr>
        <p:spPr>
          <a:xfrm>
            <a:off x="-6350" y="6041255"/>
            <a:ext cx="1219835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517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4DA1C8-5569-4018-B1A3-5888225D1205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394B8-8F63-4BD5-B464-70611302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7" y="839835"/>
            <a:ext cx="774259" cy="6645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7B716E1-2455-473B-A188-3090F52EF55D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A9A0A946-479D-44DD-92C1-1BC085C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6038"/>
            <a:ext cx="5157787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928553"/>
            <a:ext cx="5157787" cy="42611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928553"/>
            <a:ext cx="5183188" cy="42611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A67C6711-A91E-4C1C-BF58-6FFAB78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E6F691A-1299-4FBF-A602-3372B4A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7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BDDF-9621-481F-A0F1-009C5E0FFAEB}" type="datetimeFigureOut">
              <a:rPr lang="zh-CN" altLang="en-US" smtClean="0"/>
              <a:t>2023/12/28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0CDE4-AAB0-4250-93B4-8AF730D4CE83}"/>
              </a:ext>
            </a:extLst>
          </p:cNvPr>
          <p:cNvSpPr/>
          <p:nvPr/>
        </p:nvSpPr>
        <p:spPr>
          <a:xfrm>
            <a:off x="0" y="816745"/>
            <a:ext cx="589039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1E8E8-1432-4CD0-896C-C1687A6870A3}"/>
              </a:ext>
            </a:extLst>
          </p:cNvPr>
          <p:cNvSpPr/>
          <p:nvPr/>
        </p:nvSpPr>
        <p:spPr>
          <a:xfrm>
            <a:off x="12054980" y="3070371"/>
            <a:ext cx="137020" cy="378839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CCB90-C542-46B0-9647-8F8EC330832E}"/>
              </a:ext>
            </a:extLst>
          </p:cNvPr>
          <p:cNvSpPr txBox="1"/>
          <p:nvPr/>
        </p:nvSpPr>
        <p:spPr>
          <a:xfrm rot="5400000">
            <a:off x="11780838" y="6504814"/>
            <a:ext cx="71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X. Meng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BC9B0-376C-48B5-9D37-898DB9BDC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6626" y="839835"/>
            <a:ext cx="774259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Georgia" panose="02040502050405020303" pitchFamily="18" charset="0"/>
          <a:ea typeface="方正大标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5E294AE9-EB39-4569-8D05-F1057C0B3D9B}"/>
              </a:ext>
            </a:extLst>
          </p:cNvPr>
          <p:cNvGrpSpPr/>
          <p:nvPr/>
        </p:nvGrpSpPr>
        <p:grpSpPr>
          <a:xfrm>
            <a:off x="2720650" y="858696"/>
            <a:ext cx="2703388" cy="4705032"/>
            <a:chOff x="2720650" y="858696"/>
            <a:chExt cx="2703388" cy="4705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C627BCB-87A1-4C3E-A03F-FAC30428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236" y="1722869"/>
              <a:ext cx="1529016" cy="335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36EE3C5-2A03-4D4A-B7EA-75108770D2A9}"/>
                </a:ext>
              </a:extLst>
            </p:cNvPr>
            <p:cNvCxnSpPr>
              <a:cxnSpLocks/>
            </p:cNvCxnSpPr>
            <p:nvPr/>
          </p:nvCxnSpPr>
          <p:spPr>
            <a:xfrm>
              <a:off x="3730905" y="1197000"/>
              <a:ext cx="0" cy="3997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F478EF3-5624-4EFA-B1A6-135E57A05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1197" y="1409796"/>
              <a:ext cx="761643" cy="693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56E734F-5DBB-486E-8F20-C80AEB3BA6D2}"/>
                </a:ext>
              </a:extLst>
            </p:cNvPr>
            <p:cNvCxnSpPr>
              <a:cxnSpLocks/>
            </p:cNvCxnSpPr>
            <p:nvPr/>
          </p:nvCxnSpPr>
          <p:spPr>
            <a:xfrm>
              <a:off x="3068143" y="1566333"/>
              <a:ext cx="1859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16789C7-D45D-4926-A076-774921AF93D9}"/>
                </a:ext>
              </a:extLst>
            </p:cNvPr>
            <p:cNvSpPr txBox="1"/>
            <p:nvPr/>
          </p:nvSpPr>
          <p:spPr>
            <a:xfrm>
              <a:off x="3759330" y="1538203"/>
              <a:ext cx="29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F756427-017E-483A-A754-EF49059F4740}"/>
                </a:ext>
              </a:extLst>
            </p:cNvPr>
            <p:cNvSpPr txBox="1"/>
            <p:nvPr/>
          </p:nvSpPr>
          <p:spPr>
            <a:xfrm>
              <a:off x="3437236" y="85869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AA0F1E-F5F8-4AA7-99D6-68F9A626135F}"/>
                </a:ext>
              </a:extLst>
            </p:cNvPr>
            <p:cNvSpPr txBox="1"/>
            <p:nvPr/>
          </p:nvSpPr>
          <p:spPr>
            <a:xfrm>
              <a:off x="3437236" y="519439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FB4907-72B4-4224-8A97-32FC03C80312}"/>
                </a:ext>
              </a:extLst>
            </p:cNvPr>
            <p:cNvSpPr txBox="1"/>
            <p:nvPr/>
          </p:nvSpPr>
          <p:spPr>
            <a:xfrm>
              <a:off x="2720650" y="125446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1669C44-957E-4BDD-BB5E-D268F30E16E5}"/>
                </a:ext>
              </a:extLst>
            </p:cNvPr>
            <p:cNvSpPr txBox="1"/>
            <p:nvPr/>
          </p:nvSpPr>
          <p:spPr>
            <a:xfrm>
              <a:off x="4880454" y="125446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8DBCCDE-DAC2-41A2-B184-03D40DCDB471}"/>
                </a:ext>
              </a:extLst>
            </p:cNvPr>
            <p:cNvSpPr txBox="1"/>
            <p:nvPr/>
          </p:nvSpPr>
          <p:spPr>
            <a:xfrm>
              <a:off x="2811207" y="190753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194A97-888D-446B-9B5B-C503A07F3382}"/>
                </a:ext>
              </a:extLst>
            </p:cNvPr>
            <p:cNvSpPr txBox="1"/>
            <p:nvPr/>
          </p:nvSpPr>
          <p:spPr>
            <a:xfrm>
              <a:off x="3916049" y="107843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34411E7E-FECC-468E-AD50-A93E2C0F4A15}"/>
                </a:ext>
              </a:extLst>
            </p:cNvPr>
            <p:cNvSpPr/>
            <p:nvPr/>
          </p:nvSpPr>
          <p:spPr>
            <a:xfrm>
              <a:off x="2885118" y="2788850"/>
              <a:ext cx="2538920" cy="761052"/>
            </a:xfrm>
            <a:prstGeom prst="parallelogram">
              <a:avLst>
                <a:gd name="adj" fmla="val 1096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7CC78F-DFC9-43A8-94EB-50BFCC9D6F31}"/>
              </a:ext>
            </a:extLst>
          </p:cNvPr>
          <p:cNvGrpSpPr/>
          <p:nvPr/>
        </p:nvGrpSpPr>
        <p:grpSpPr>
          <a:xfrm>
            <a:off x="5933611" y="3180930"/>
            <a:ext cx="2906404" cy="2013466"/>
            <a:chOff x="6248392" y="3150450"/>
            <a:chExt cx="2906404" cy="201346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67D61BA-799F-46DA-B80F-A5CC486572E8}"/>
                </a:ext>
              </a:extLst>
            </p:cNvPr>
            <p:cNvSpPr/>
            <p:nvPr/>
          </p:nvSpPr>
          <p:spPr>
            <a:xfrm>
              <a:off x="6615880" y="3150450"/>
              <a:ext cx="2538916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58B7CB0-0FE7-4EF6-A62C-8C562C43E723}"/>
                </a:ext>
              </a:extLst>
            </p:cNvPr>
            <p:cNvSpPr txBox="1"/>
            <p:nvPr/>
          </p:nvSpPr>
          <p:spPr>
            <a:xfrm>
              <a:off x="6248392" y="4794584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848E82F-03FC-497E-9548-3E8CC1D6B770}"/>
                </a:ext>
              </a:extLst>
            </p:cNvPr>
            <p:cNvSpPr txBox="1"/>
            <p:nvPr/>
          </p:nvSpPr>
          <p:spPr>
            <a:xfrm>
              <a:off x="6730992" y="391840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BA1AF10-E175-409D-9EE8-DB12A4535FDC}"/>
                </a:ext>
              </a:extLst>
            </p:cNvPr>
            <p:cNvSpPr txBox="1"/>
            <p:nvPr/>
          </p:nvSpPr>
          <p:spPr>
            <a:xfrm>
              <a:off x="8743942" y="391840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A0D543C-118C-4B41-955C-44D3A78B5B13}"/>
                </a:ext>
              </a:extLst>
            </p:cNvPr>
            <p:cNvSpPr txBox="1"/>
            <p:nvPr/>
          </p:nvSpPr>
          <p:spPr>
            <a:xfrm>
              <a:off x="7743879" y="3175453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E8D66E7-C948-4ADB-AAE5-9BC423D3E8D9}"/>
                </a:ext>
              </a:extLst>
            </p:cNvPr>
            <p:cNvSpPr txBox="1"/>
            <p:nvPr/>
          </p:nvSpPr>
          <p:spPr>
            <a:xfrm>
              <a:off x="7756703" y="457904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454F863-8DCA-4961-988C-338D8549AE1D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7914759" y="3544785"/>
              <a:ext cx="0" cy="1034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2193523-E928-4974-88E4-DE88F6AF66A7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7059928" y="4103069"/>
              <a:ext cx="168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78C3A73-0F26-40D9-95B7-50A7AB180CC7}"/>
              </a:ext>
            </a:extLst>
          </p:cNvPr>
          <p:cNvGrpSpPr/>
          <p:nvPr/>
        </p:nvGrpSpPr>
        <p:grpSpPr>
          <a:xfrm>
            <a:off x="5647571" y="1231171"/>
            <a:ext cx="3944473" cy="1352728"/>
            <a:chOff x="5795434" y="1255737"/>
            <a:chExt cx="3944473" cy="135272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B3E9953-515B-4334-8A77-2FFC1253B1C5}"/>
                </a:ext>
              </a:extLst>
            </p:cNvPr>
            <p:cNvSpPr txBox="1"/>
            <p:nvPr/>
          </p:nvSpPr>
          <p:spPr>
            <a:xfrm>
              <a:off x="6091729" y="1255737"/>
              <a:ext cx="36481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/>
                <a:t>[</a:t>
              </a:r>
              <a:r>
                <a:rPr lang="en-US" altLang="zh-CN" sz="3200" b="1" dirty="0">
                  <a:solidFill>
                    <a:schemeClr val="tx2"/>
                  </a:solidFill>
                </a:rPr>
                <a:t>Slice</a:t>
              </a:r>
              <a:r>
                <a:rPr lang="en-US" altLang="zh-CN" sz="3200" b="1" dirty="0"/>
                <a:t>, </a:t>
              </a:r>
              <a:r>
                <a:rPr lang="en-US" altLang="zh-CN" sz="3200" b="1" dirty="0">
                  <a:solidFill>
                    <a:schemeClr val="accent1"/>
                  </a:solidFill>
                </a:rPr>
                <a:t>row</a:t>
              </a:r>
              <a:r>
                <a:rPr lang="en-US" altLang="zh-CN" sz="3200" b="1" dirty="0"/>
                <a:t>, </a:t>
              </a:r>
              <a:r>
                <a:rPr lang="en-US" altLang="zh-CN" sz="3200" b="1" dirty="0">
                  <a:solidFill>
                    <a:schemeClr val="accent3">
                      <a:lumMod val="50000"/>
                    </a:schemeClr>
                  </a:solidFill>
                </a:rPr>
                <a:t>column</a:t>
              </a:r>
              <a:r>
                <a:rPr lang="en-US" altLang="zh-CN" sz="3200" b="1" dirty="0"/>
                <a:t>]</a:t>
              </a:r>
              <a:endParaRPr lang="zh-CN" altLang="en-US" sz="32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1A93B8A-320A-4CFF-B9D8-AED29C39957B}"/>
                </a:ext>
              </a:extLst>
            </p:cNvPr>
            <p:cNvSpPr txBox="1"/>
            <p:nvPr/>
          </p:nvSpPr>
          <p:spPr>
            <a:xfrm>
              <a:off x="5795434" y="1962134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0: head; </a:t>
              </a:r>
            </a:p>
            <a:p>
              <a:r>
                <a:rPr lang="en-US" altLang="zh-CN" dirty="0">
                  <a:solidFill>
                    <a:schemeClr val="tx2"/>
                  </a:solidFill>
                </a:rPr>
                <a:t>max: foot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15416E7-2083-4E76-B69B-F8013ADDEE29}"/>
                </a:ext>
              </a:extLst>
            </p:cNvPr>
            <p:cNvSpPr txBox="1"/>
            <p:nvPr/>
          </p:nvSpPr>
          <p:spPr>
            <a:xfrm>
              <a:off x="7043231" y="1962134"/>
              <a:ext cx="1370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0: posterior; 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max: anterior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D2C95D3-E770-42F3-A143-5B0E3380F070}"/>
                </a:ext>
              </a:extLst>
            </p:cNvPr>
            <p:cNvSpPr txBox="1"/>
            <p:nvPr/>
          </p:nvSpPr>
          <p:spPr>
            <a:xfrm>
              <a:off x="8777784" y="1962134"/>
              <a:ext cx="962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50000"/>
                    </a:schemeClr>
                  </a:solidFill>
                </a:rPr>
                <a:t>0: right; </a:t>
              </a:r>
            </a:p>
            <a:p>
              <a:r>
                <a:rPr lang="en-US" altLang="zh-CN" dirty="0">
                  <a:solidFill>
                    <a:schemeClr val="accent3">
                      <a:lumMod val="50000"/>
                    </a:schemeClr>
                  </a:solidFill>
                </a:rPr>
                <a:t>max: left</a:t>
              </a:r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060244"/>
      </p:ext>
    </p:extLst>
  </p:cSld>
  <p:clrMapOvr>
    <a:masterClrMapping/>
  </p:clrMapOvr>
</p:sld>
</file>

<file path=ppt/theme/theme1.xml><?xml version="1.0" encoding="utf-8"?>
<a:theme xmlns:a="http://schemas.openxmlformats.org/drawingml/2006/main" name="MengTemplateRed_Chinese">
  <a:themeElements>
    <a:clrScheme name="Adobe深红修改">
      <a:dk1>
        <a:sysClr val="windowText" lastClr="000000"/>
      </a:dk1>
      <a:lt1>
        <a:sysClr val="window" lastClr="FFFFFF"/>
      </a:lt1>
      <a:dk2>
        <a:srgbClr val="800000"/>
      </a:dk2>
      <a:lt2>
        <a:srgbClr val="F2F2F2"/>
      </a:lt2>
      <a:accent1>
        <a:srgbClr val="0D6BA6"/>
      </a:accent1>
      <a:accent2>
        <a:srgbClr val="402E18"/>
      </a:accent2>
      <a:accent3>
        <a:srgbClr val="F2BF80"/>
      </a:accent3>
      <a:accent4>
        <a:srgbClr val="073A59"/>
      </a:accent4>
      <a:accent5>
        <a:srgbClr val="BF9000"/>
      </a:accent5>
      <a:accent6>
        <a:srgbClr val="FF1919"/>
      </a:accent6>
      <a:hlink>
        <a:srgbClr val="0563C1"/>
      </a:hlink>
      <a:folHlink>
        <a:srgbClr val="954F72"/>
      </a:folHlink>
    </a:clrScheme>
    <a:fontScheme name="中文全衬线模式">
      <a:majorFont>
        <a:latin typeface="Cambria"/>
        <a:ea typeface="方正大标宋简体"/>
        <a:cs typeface=""/>
      </a:majorFont>
      <a:minorFont>
        <a:latin typeface="Garamond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gTemplateRed_Chinese" id="{6C5A78BA-11C4-43DC-AD49-8BC8C63F5E48}" vid="{26E625BF-EEEF-4A62-86DC-7EDDD5FA32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MengTemplateRed_Chinese</Template>
  <TotalTime>748</TotalTime>
  <Words>40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Garamond</vt:lpstr>
      <vt:lpstr>Arial</vt:lpstr>
      <vt:lpstr>Georgia</vt:lpstr>
      <vt:lpstr>MengTemplateRed_Chinese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Xiangxi Meng</dc:creator>
  <cp:lastModifiedBy>Xiangxi Meng</cp:lastModifiedBy>
  <cp:revision>4</cp:revision>
  <cp:lastPrinted>2023-12-29T03:07:20Z</cp:lastPrinted>
  <dcterms:created xsi:type="dcterms:W3CDTF">2023-12-28T14:49:02Z</dcterms:created>
  <dcterms:modified xsi:type="dcterms:W3CDTF">2023-12-29T03:17:35Z</dcterms:modified>
</cp:coreProperties>
</file>