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71"/>
  </p:handoutMasterIdLst>
  <p:sldIdLst>
    <p:sldId id="256" r:id="rId4"/>
    <p:sldId id="336" r:id="rId6"/>
    <p:sldId id="295" r:id="rId7"/>
    <p:sldId id="283" r:id="rId8"/>
    <p:sldId id="265" r:id="rId9"/>
    <p:sldId id="262" r:id="rId10"/>
    <p:sldId id="257" r:id="rId11"/>
    <p:sldId id="258" r:id="rId12"/>
    <p:sldId id="259" r:id="rId13"/>
    <p:sldId id="260" r:id="rId14"/>
    <p:sldId id="264" r:id="rId15"/>
    <p:sldId id="273" r:id="rId16"/>
    <p:sldId id="272" r:id="rId17"/>
    <p:sldId id="280" r:id="rId18"/>
    <p:sldId id="277" r:id="rId19"/>
    <p:sldId id="308" r:id="rId20"/>
    <p:sldId id="309" r:id="rId21"/>
    <p:sldId id="310" r:id="rId22"/>
    <p:sldId id="311" r:id="rId23"/>
    <p:sldId id="313" r:id="rId24"/>
    <p:sldId id="315" r:id="rId25"/>
    <p:sldId id="317" r:id="rId26"/>
    <p:sldId id="319" r:id="rId27"/>
    <p:sldId id="320" r:id="rId28"/>
    <p:sldId id="321" r:id="rId29"/>
    <p:sldId id="323" r:id="rId30"/>
    <p:sldId id="325" r:id="rId31"/>
    <p:sldId id="327" r:id="rId32"/>
    <p:sldId id="329" r:id="rId33"/>
    <p:sldId id="331" r:id="rId34"/>
    <p:sldId id="333" r:id="rId35"/>
    <p:sldId id="335" r:id="rId36"/>
    <p:sldId id="368" r:id="rId37"/>
    <p:sldId id="370" r:id="rId38"/>
    <p:sldId id="372" r:id="rId39"/>
    <p:sldId id="374" r:id="rId40"/>
    <p:sldId id="376" r:id="rId41"/>
    <p:sldId id="378" r:id="rId42"/>
    <p:sldId id="380" r:id="rId43"/>
    <p:sldId id="381" r:id="rId44"/>
    <p:sldId id="383" r:id="rId45"/>
    <p:sldId id="385" r:id="rId46"/>
    <p:sldId id="387" r:id="rId47"/>
    <p:sldId id="388" r:id="rId48"/>
    <p:sldId id="389" r:id="rId49"/>
    <p:sldId id="391" r:id="rId50"/>
    <p:sldId id="397" r:id="rId51"/>
    <p:sldId id="393" r:id="rId52"/>
    <p:sldId id="395" r:id="rId53"/>
    <p:sldId id="401" r:id="rId54"/>
    <p:sldId id="402" r:id="rId55"/>
    <p:sldId id="404" r:id="rId56"/>
    <p:sldId id="406" r:id="rId57"/>
    <p:sldId id="408" r:id="rId58"/>
    <p:sldId id="410" r:id="rId59"/>
    <p:sldId id="412" r:id="rId60"/>
    <p:sldId id="414" r:id="rId61"/>
    <p:sldId id="416" r:id="rId62"/>
    <p:sldId id="418" r:id="rId63"/>
    <p:sldId id="420" r:id="rId64"/>
    <p:sldId id="422" r:id="rId65"/>
    <p:sldId id="424" r:id="rId66"/>
    <p:sldId id="426" r:id="rId67"/>
    <p:sldId id="428" r:id="rId68"/>
    <p:sldId id="312" r:id="rId69"/>
    <p:sldId id="430" r:id="rId7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ngsoft" initials="K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5" Type="http://schemas.openxmlformats.org/officeDocument/2006/relationships/commentAuthors" Target="commentAuthors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handoutMaster" Target="handoutMasters/handoutMaster1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4" Type="http://schemas.openxmlformats.org/officeDocument/2006/relationships/tags" Target="../tags/tag157.xml"/><Relationship Id="rId13" Type="http://schemas.openxmlformats.org/officeDocument/2006/relationships/tags" Target="../tags/tag156.xml"/><Relationship Id="rId12" Type="http://schemas.openxmlformats.org/officeDocument/2006/relationships/tags" Target="../tags/tag155.xml"/><Relationship Id="rId11" Type="http://schemas.openxmlformats.org/officeDocument/2006/relationships/tags" Target="../tags/tag154.xml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24"/>
          <p:cNvSpPr/>
          <p:nvPr userDrawn="1">
            <p:custDataLst>
              <p:tags r:id="rId2"/>
            </p:custDataLst>
          </p:nvPr>
        </p:nvSpPr>
        <p:spPr>
          <a:xfrm>
            <a:off x="0" y="3921792"/>
            <a:ext cx="3691856" cy="2936208"/>
          </a:xfrm>
          <a:custGeom>
            <a:avLst/>
            <a:gdLst>
              <a:gd name="connsiteX0" fmla="*/ 928699 w 3691856"/>
              <a:gd name="connsiteY0" fmla="*/ 0 h 2936208"/>
              <a:gd name="connsiteX1" fmla="*/ 3691856 w 3691856"/>
              <a:gd name="connsiteY1" fmla="*/ 2763157 h 2936208"/>
              <a:gd name="connsiteX2" fmla="*/ 3683118 w 3691856"/>
              <a:gd name="connsiteY2" fmla="*/ 2936208 h 2936208"/>
              <a:gd name="connsiteX3" fmla="*/ 0 w 3691856"/>
              <a:gd name="connsiteY3" fmla="*/ 2936208 h 2936208"/>
              <a:gd name="connsiteX4" fmla="*/ 0 w 3691856"/>
              <a:gd name="connsiteY4" fmla="*/ 163397 h 2936208"/>
              <a:gd name="connsiteX5" fmla="*/ 107021 w 3691856"/>
              <a:gd name="connsiteY5" fmla="*/ 124226 h 2936208"/>
              <a:gd name="connsiteX6" fmla="*/ 928699 w 3691856"/>
              <a:gd name="connsiteY6" fmla="*/ 0 h 293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91856" h="2936208">
                <a:moveTo>
                  <a:pt x="928699" y="0"/>
                </a:moveTo>
                <a:cubicBezTo>
                  <a:pt x="2454748" y="0"/>
                  <a:pt x="3691856" y="1237108"/>
                  <a:pt x="3691856" y="2763157"/>
                </a:cubicBezTo>
                <a:lnTo>
                  <a:pt x="3683118" y="2936208"/>
                </a:lnTo>
                <a:lnTo>
                  <a:pt x="0" y="2936208"/>
                </a:lnTo>
                <a:lnTo>
                  <a:pt x="0" y="163397"/>
                </a:lnTo>
                <a:lnTo>
                  <a:pt x="107021" y="124226"/>
                </a:lnTo>
                <a:cubicBezTo>
                  <a:pt x="366589" y="43492"/>
                  <a:pt x="642565" y="0"/>
                  <a:pt x="928699" y="0"/>
                </a:cubicBezTo>
                <a:close/>
              </a:path>
            </a:pathLst>
          </a:custGeom>
          <a:solidFill>
            <a:schemeClr val="accent2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任意多边形: 形状 7"/>
          <p:cNvSpPr/>
          <p:nvPr userDrawn="1">
            <p:custDataLst>
              <p:tags r:id="rId3"/>
            </p:custDataLst>
          </p:nvPr>
        </p:nvSpPr>
        <p:spPr>
          <a:xfrm>
            <a:off x="9516687" y="1"/>
            <a:ext cx="2675313" cy="4553409"/>
          </a:xfrm>
          <a:custGeom>
            <a:avLst/>
            <a:gdLst>
              <a:gd name="connsiteX0" fmla="*/ 1525850 w 2675313"/>
              <a:gd name="connsiteY0" fmla="*/ 0 h 4553409"/>
              <a:gd name="connsiteX1" fmla="*/ 2675313 w 2675313"/>
              <a:gd name="connsiteY1" fmla="*/ 0 h 4553409"/>
              <a:gd name="connsiteX2" fmla="*/ 2675313 w 2675313"/>
              <a:gd name="connsiteY2" fmla="*/ 4528772 h 4553409"/>
              <a:gd name="connsiteX3" fmla="*/ 2593476 w 2675313"/>
              <a:gd name="connsiteY3" fmla="*/ 4541261 h 4553409"/>
              <a:gd name="connsiteX4" fmla="*/ 2352905 w 2675313"/>
              <a:gd name="connsiteY4" fmla="*/ 4553409 h 4553409"/>
              <a:gd name="connsiteX5" fmla="*/ 0 w 2675313"/>
              <a:gd name="connsiteY5" fmla="*/ 2200504 h 4553409"/>
              <a:gd name="connsiteX6" fmla="*/ 1437048 w 2675313"/>
              <a:gd name="connsiteY6" fmla="*/ 32502 h 455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5313" h="4553409">
                <a:moveTo>
                  <a:pt x="1525850" y="0"/>
                </a:moveTo>
                <a:lnTo>
                  <a:pt x="2675313" y="0"/>
                </a:lnTo>
                <a:lnTo>
                  <a:pt x="2675313" y="4528772"/>
                </a:lnTo>
                <a:lnTo>
                  <a:pt x="2593476" y="4541261"/>
                </a:lnTo>
                <a:cubicBezTo>
                  <a:pt x="2514378" y="4549294"/>
                  <a:pt x="2434122" y="4553409"/>
                  <a:pt x="2352905" y="4553409"/>
                </a:cubicBezTo>
                <a:cubicBezTo>
                  <a:pt x="1053431" y="4553409"/>
                  <a:pt x="0" y="3499978"/>
                  <a:pt x="0" y="2200504"/>
                </a:cubicBezTo>
                <a:cubicBezTo>
                  <a:pt x="0" y="1225899"/>
                  <a:pt x="592555" y="389692"/>
                  <a:pt x="1437048" y="32502"/>
                </a:cubicBezTo>
                <a:close/>
              </a:path>
            </a:pathLst>
          </a:custGeom>
          <a:solidFill>
            <a:schemeClr val="accent3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任意形状 17"/>
          <p:cNvSpPr/>
          <p:nvPr userDrawn="1">
            <p:custDataLst>
              <p:tags r:id="rId4"/>
            </p:custDataLst>
          </p:nvPr>
        </p:nvSpPr>
        <p:spPr>
          <a:xfrm>
            <a:off x="7511951" y="0"/>
            <a:ext cx="3589290" cy="2179590"/>
          </a:xfrm>
          <a:custGeom>
            <a:avLst/>
            <a:gdLst>
              <a:gd name="connsiteX0" fmla="*/ 42442 w 3589290"/>
              <a:gd name="connsiteY0" fmla="*/ 0 h 2179590"/>
              <a:gd name="connsiteX1" fmla="*/ 3546848 w 3589290"/>
              <a:gd name="connsiteY1" fmla="*/ 0 h 2179590"/>
              <a:gd name="connsiteX2" fmla="*/ 3552829 w 3589290"/>
              <a:gd name="connsiteY2" fmla="*/ 23261 h 2179590"/>
              <a:gd name="connsiteX3" fmla="*/ 3589290 w 3589290"/>
              <a:gd name="connsiteY3" fmla="*/ 384945 h 2179590"/>
              <a:gd name="connsiteX4" fmla="*/ 1794645 w 3589290"/>
              <a:gd name="connsiteY4" fmla="*/ 2179590 h 2179590"/>
              <a:gd name="connsiteX5" fmla="*/ 0 w 3589290"/>
              <a:gd name="connsiteY5" fmla="*/ 384945 h 2179590"/>
              <a:gd name="connsiteX6" fmla="*/ 36461 w 3589290"/>
              <a:gd name="connsiteY6" fmla="*/ 23261 h 217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9290" h="2179590">
                <a:moveTo>
                  <a:pt x="42442" y="0"/>
                </a:moveTo>
                <a:lnTo>
                  <a:pt x="3546848" y="0"/>
                </a:lnTo>
                <a:lnTo>
                  <a:pt x="3552829" y="23261"/>
                </a:lnTo>
                <a:cubicBezTo>
                  <a:pt x="3576736" y="140089"/>
                  <a:pt x="3589290" y="261051"/>
                  <a:pt x="3589290" y="384945"/>
                </a:cubicBezTo>
                <a:cubicBezTo>
                  <a:pt x="3589290" y="1376100"/>
                  <a:pt x="2785800" y="2179590"/>
                  <a:pt x="1794645" y="2179590"/>
                </a:cubicBezTo>
                <a:cubicBezTo>
                  <a:pt x="803490" y="2179590"/>
                  <a:pt x="0" y="1376100"/>
                  <a:pt x="0" y="384945"/>
                </a:cubicBezTo>
                <a:cubicBezTo>
                  <a:pt x="0" y="261051"/>
                  <a:pt x="12555" y="140089"/>
                  <a:pt x="36461" y="23261"/>
                </a:cubicBezTo>
                <a:close/>
              </a:path>
            </a:pathLst>
          </a:cu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>
            <p:custDataLst>
              <p:tags r:id="rId5"/>
            </p:custDataLst>
          </p:nvPr>
        </p:nvSpPr>
        <p:spPr>
          <a:xfrm>
            <a:off x="1078059" y="494506"/>
            <a:ext cx="2084678" cy="2084678"/>
          </a:xfrm>
          <a:prstGeom prst="ellipse">
            <a:avLst/>
          </a:prstGeom>
          <a:solidFill>
            <a:schemeClr val="accent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2984644" y="2498044"/>
            <a:ext cx="6246303" cy="117440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5400" spc="600" baseline="0">
                <a:solidFill>
                  <a:schemeClr val="tx1">
                    <a:lumMod val="7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2984644" y="3759606"/>
            <a:ext cx="6246302" cy="1153136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10555972" y="5247871"/>
            <a:ext cx="1458380" cy="430246"/>
          </a:xfrm>
        </p:spPr>
        <p:txBody>
          <a:bodyPr lIns="90000" tIns="46800" rIns="90000" bIns="46800" anchor="b"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0555972" y="5760869"/>
            <a:ext cx="1458380" cy="430246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椭圆 12"/>
          <p:cNvSpPr/>
          <p:nvPr userDrawn="1">
            <p:custDataLst>
              <p:tags r:id="rId13"/>
            </p:custDataLst>
          </p:nvPr>
        </p:nvSpPr>
        <p:spPr>
          <a:xfrm>
            <a:off x="9537097" y="4867214"/>
            <a:ext cx="1108226" cy="1108226"/>
          </a:xfrm>
          <a:prstGeom prst="ellipse">
            <a:avLst/>
          </a:prstGeom>
          <a:solidFill>
            <a:schemeClr val="accent6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985123" y="4889195"/>
            <a:ext cx="4221751" cy="430367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椭圆 6"/>
          <p:cNvSpPr/>
          <p:nvPr userDrawn="1">
            <p:custDataLst>
              <p:tags r:id="rId6"/>
            </p:custDataLst>
          </p:nvPr>
        </p:nvSpPr>
        <p:spPr>
          <a:xfrm>
            <a:off x="5395393" y="2636224"/>
            <a:ext cx="1000451" cy="1000451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>
            <p:custDataLst>
              <p:tags r:id="rId7"/>
            </p:custDataLst>
          </p:nvPr>
        </p:nvSpPr>
        <p:spPr>
          <a:xfrm>
            <a:off x="6474332" y="2240011"/>
            <a:ext cx="500225" cy="500225"/>
          </a:xfrm>
          <a:prstGeom prst="ellipse">
            <a:avLst/>
          </a:pr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672506" y="4063043"/>
            <a:ext cx="4846987" cy="778675"/>
          </a:xfrm>
        </p:spPr>
        <p:txBody>
          <a:bodyPr lIns="101600" tIns="38100" rIns="63500" bIns="38100" anchor="t" anchorCtr="0">
            <a:noAutofit/>
          </a:bodyPr>
          <a:lstStyle>
            <a:lvl1pPr algn="ctr">
              <a:defRPr sz="4000" u="none" strike="noStrike" kern="1200" cap="none" spc="3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742950" marR="0" lvl="1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200150" marR="0" lvl="2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57350" marR="0" lvl="3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114550" marR="0" lvl="4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buFont typeface="Arial" panose="020B060402020202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buFont typeface="Arial" panose="020B060402020202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8" name="组合 7"/>
          <p:cNvGrpSpPr/>
          <p:nvPr userDrawn="1">
            <p:custDataLst>
              <p:tags r:id="rId7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8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9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1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-8255"/>
            <a:ext cx="12192000" cy="6880860"/>
            <a:chOff x="0" y="-13"/>
            <a:chExt cx="19200" cy="10836"/>
          </a:xfrm>
        </p:grpSpPr>
        <p:sp>
          <p:nvSpPr>
            <p:cNvPr id="24" name="任意多边形: 形状 23"/>
            <p:cNvSpPr/>
            <p:nvPr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任意形状 17"/>
            <p:cNvSpPr/>
            <p:nvPr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任意形状 24"/>
            <p:cNvSpPr/>
            <p:nvPr userDrawn="1">
              <p:custDataLst>
                <p:tags r:id="rId5"/>
              </p:custDataLst>
            </p:nvPr>
          </p:nvSpPr>
          <p:spPr>
            <a:xfrm>
              <a:off x="0" y="9383"/>
              <a:ext cx="1811" cy="1440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2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120390" y="2425700"/>
            <a:ext cx="6369685" cy="1541780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形状 8"/>
          <p:cNvSpPr/>
          <p:nvPr userDrawn="1">
            <p:custDataLst>
              <p:tags r:id="rId6"/>
            </p:custDataLst>
          </p:nvPr>
        </p:nvSpPr>
        <p:spPr>
          <a:xfrm>
            <a:off x="3914199" y="5414158"/>
            <a:ext cx="4340977" cy="1443841"/>
          </a:xfrm>
          <a:custGeom>
            <a:avLst/>
            <a:gdLst>
              <a:gd name="connsiteX0" fmla="*/ 2170488 w 4340977"/>
              <a:gd name="connsiteY0" fmla="*/ 0 h 1443841"/>
              <a:gd name="connsiteX1" fmla="*/ 4338490 w 4340977"/>
              <a:gd name="connsiteY1" fmla="*/ 1437048 h 1443841"/>
              <a:gd name="connsiteX2" fmla="*/ 4340977 w 4340977"/>
              <a:gd name="connsiteY2" fmla="*/ 1443841 h 1443841"/>
              <a:gd name="connsiteX3" fmla="*/ 0 w 4340977"/>
              <a:gd name="connsiteY3" fmla="*/ 1443841 h 1443841"/>
              <a:gd name="connsiteX4" fmla="*/ 2486 w 4340977"/>
              <a:gd name="connsiteY4" fmla="*/ 1437048 h 1443841"/>
              <a:gd name="connsiteX5" fmla="*/ 2170488 w 4340977"/>
              <a:gd name="connsiteY5" fmla="*/ 0 h 1443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40977" h="1443841">
                <a:moveTo>
                  <a:pt x="2170488" y="0"/>
                </a:moveTo>
                <a:cubicBezTo>
                  <a:pt x="3145094" y="0"/>
                  <a:pt x="3981300" y="592555"/>
                  <a:pt x="4338490" y="1437048"/>
                </a:cubicBezTo>
                <a:lnTo>
                  <a:pt x="4340977" y="1443841"/>
                </a:lnTo>
                <a:lnTo>
                  <a:pt x="0" y="1443841"/>
                </a:lnTo>
                <a:lnTo>
                  <a:pt x="2486" y="1437048"/>
                </a:lnTo>
                <a:cubicBezTo>
                  <a:pt x="359677" y="592555"/>
                  <a:pt x="1195883" y="0"/>
                  <a:pt x="2170488" y="0"/>
                </a:cubicBez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任意形状 7"/>
          <p:cNvSpPr/>
          <p:nvPr userDrawn="1">
            <p:custDataLst>
              <p:tags r:id="rId7"/>
            </p:custDataLst>
          </p:nvPr>
        </p:nvSpPr>
        <p:spPr>
          <a:xfrm>
            <a:off x="4981181" y="1"/>
            <a:ext cx="2229641" cy="904197"/>
          </a:xfrm>
          <a:custGeom>
            <a:avLst/>
            <a:gdLst>
              <a:gd name="connsiteX0" fmla="*/ 0 w 2229641"/>
              <a:gd name="connsiteY0" fmla="*/ 0 h 904197"/>
              <a:gd name="connsiteX1" fmla="*/ 2229641 w 2229641"/>
              <a:gd name="connsiteY1" fmla="*/ 0 h 904197"/>
              <a:gd name="connsiteX2" fmla="*/ 2165057 w 2229641"/>
              <a:gd name="connsiteY2" fmla="*/ 208053 h 904197"/>
              <a:gd name="connsiteX3" fmla="*/ 1114820 w 2229641"/>
              <a:gd name="connsiteY3" fmla="*/ 904197 h 904197"/>
              <a:gd name="connsiteX4" fmla="*/ 64583 w 2229641"/>
              <a:gd name="connsiteY4" fmla="*/ 208053 h 90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9641" h="904197">
                <a:moveTo>
                  <a:pt x="0" y="0"/>
                </a:moveTo>
                <a:lnTo>
                  <a:pt x="2229641" y="0"/>
                </a:lnTo>
                <a:lnTo>
                  <a:pt x="2165057" y="208053"/>
                </a:lnTo>
                <a:cubicBezTo>
                  <a:pt x="1992025" y="617148"/>
                  <a:pt x="1586945" y="904197"/>
                  <a:pt x="1114820" y="904197"/>
                </a:cubicBezTo>
                <a:cubicBezTo>
                  <a:pt x="642696" y="904197"/>
                  <a:pt x="237616" y="617148"/>
                  <a:pt x="64583" y="208053"/>
                </a:cubicBezTo>
                <a:close/>
              </a:path>
            </a:pathLst>
          </a:cu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530840" y="5967730"/>
            <a:ext cx="1661160" cy="905510"/>
            <a:chOff x="16584" y="9398"/>
            <a:chExt cx="2616" cy="1426"/>
          </a:xfrm>
        </p:grpSpPr>
        <p:sp>
          <p:nvSpPr>
            <p:cNvPr id="15" name="任意形状 24"/>
            <p:cNvSpPr/>
            <p:nvPr>
              <p:custDataLst>
                <p:tags r:id="rId3"/>
              </p:custDataLst>
            </p:nvPr>
          </p:nvSpPr>
          <p:spPr>
            <a:xfrm flipH="1">
              <a:off x="17408" y="9398"/>
              <a:ext cx="1792" cy="1425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2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任意多边形: 形状 16"/>
            <p:cNvSpPr/>
            <p:nvPr>
              <p:custDataLst>
                <p:tags r:id="rId4"/>
              </p:custDataLst>
            </p:nvPr>
          </p:nvSpPr>
          <p:spPr>
            <a:xfrm>
              <a:off x="16584" y="10122"/>
              <a:ext cx="1423" cy="702"/>
            </a:xfrm>
            <a:custGeom>
              <a:avLst/>
              <a:gdLst>
                <a:gd name="connsiteX0" fmla="*/ 451780 w 903560"/>
                <a:gd name="connsiteY0" fmla="*/ 0 h 445912"/>
                <a:gd name="connsiteX1" fmla="*/ 895026 w 903560"/>
                <a:gd name="connsiteY1" fmla="*/ 361256 h 445912"/>
                <a:gd name="connsiteX2" fmla="*/ 903560 w 903560"/>
                <a:gd name="connsiteY2" fmla="*/ 445912 h 445912"/>
                <a:gd name="connsiteX3" fmla="*/ 0 w 903560"/>
                <a:gd name="connsiteY3" fmla="*/ 445912 h 445912"/>
                <a:gd name="connsiteX4" fmla="*/ 8534 w 903560"/>
                <a:gd name="connsiteY4" fmla="*/ 361256 h 445912"/>
                <a:gd name="connsiteX5" fmla="*/ 451780 w 903560"/>
                <a:gd name="connsiteY5" fmla="*/ 0 h 44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3560" h="445912">
                  <a:moveTo>
                    <a:pt x="451780" y="0"/>
                  </a:moveTo>
                  <a:cubicBezTo>
                    <a:pt x="670421" y="0"/>
                    <a:pt x="852838" y="155088"/>
                    <a:pt x="895026" y="361256"/>
                  </a:cubicBezTo>
                  <a:lnTo>
                    <a:pt x="903560" y="445912"/>
                  </a:lnTo>
                  <a:lnTo>
                    <a:pt x="0" y="445912"/>
                  </a:lnTo>
                  <a:lnTo>
                    <a:pt x="8534" y="361256"/>
                  </a:lnTo>
                  <a:cubicBezTo>
                    <a:pt x="50722" y="155088"/>
                    <a:pt x="233139" y="0"/>
                    <a:pt x="451780" y="0"/>
                  </a:cubicBezTo>
                  <a:close/>
                </a:path>
              </a:pathLst>
            </a:cu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0" y="-8255"/>
            <a:ext cx="12192000" cy="6880860"/>
            <a:chOff x="0" y="-13"/>
            <a:chExt cx="19200" cy="10836"/>
          </a:xfrm>
        </p:grpSpPr>
        <p:sp>
          <p:nvSpPr>
            <p:cNvPr id="24" name="任意多边形: 形状 23"/>
            <p:cNvSpPr/>
            <p:nvPr>
              <p:custDataLst>
                <p:tags r:id="rId4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任意形状 17"/>
            <p:cNvSpPr/>
            <p:nvPr>
              <p:custDataLst>
                <p:tags r:id="rId5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任意形状 24"/>
            <p:cNvSpPr/>
            <p:nvPr userDrawn="1">
              <p:custDataLst>
                <p:tags r:id="rId6"/>
              </p:custDataLst>
            </p:nvPr>
          </p:nvSpPr>
          <p:spPr>
            <a:xfrm>
              <a:off x="0" y="9383"/>
              <a:ext cx="1811" cy="1440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2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6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-3810" y="5798820"/>
            <a:ext cx="1991360" cy="1073150"/>
            <a:chOff x="-6" y="9132"/>
            <a:chExt cx="3136" cy="1690"/>
          </a:xfrm>
        </p:grpSpPr>
        <p:sp>
          <p:nvSpPr>
            <p:cNvPr id="16" name="任意形状 24"/>
            <p:cNvSpPr/>
            <p:nvPr userDrawn="1">
              <p:custDataLst>
                <p:tags r:id="rId4"/>
              </p:custDataLst>
            </p:nvPr>
          </p:nvSpPr>
          <p:spPr>
            <a:xfrm>
              <a:off x="-6" y="9132"/>
              <a:ext cx="2126" cy="1691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任意多边形: 形状 17"/>
            <p:cNvSpPr/>
            <p:nvPr userDrawn="1">
              <p:custDataLst>
                <p:tags r:id="rId5"/>
              </p:custDataLst>
            </p:nvPr>
          </p:nvSpPr>
          <p:spPr>
            <a:xfrm>
              <a:off x="1110" y="9611"/>
              <a:ext cx="2020" cy="1189"/>
            </a:xfrm>
            <a:custGeom>
              <a:avLst/>
              <a:gdLst>
                <a:gd name="connsiteX0" fmla="*/ 641220 w 1282440"/>
                <a:gd name="connsiteY0" fmla="*/ 0 h 755143"/>
                <a:gd name="connsiteX1" fmla="*/ 1282440 w 1282440"/>
                <a:gd name="connsiteY1" fmla="*/ 641220 h 755143"/>
                <a:gd name="connsiteX2" fmla="*/ 1270956 w 1282440"/>
                <a:gd name="connsiteY2" fmla="*/ 755143 h 755143"/>
                <a:gd name="connsiteX3" fmla="*/ 11485 w 1282440"/>
                <a:gd name="connsiteY3" fmla="*/ 755143 h 755143"/>
                <a:gd name="connsiteX4" fmla="*/ 0 w 1282440"/>
                <a:gd name="connsiteY4" fmla="*/ 641220 h 755143"/>
                <a:gd name="connsiteX5" fmla="*/ 641220 w 1282440"/>
                <a:gd name="connsiteY5" fmla="*/ 0 h 755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2440" h="755143">
                  <a:moveTo>
                    <a:pt x="641220" y="0"/>
                  </a:moveTo>
                  <a:cubicBezTo>
                    <a:pt x="995356" y="0"/>
                    <a:pt x="1282440" y="287084"/>
                    <a:pt x="1282440" y="641220"/>
                  </a:cubicBezTo>
                  <a:lnTo>
                    <a:pt x="1270956" y="755143"/>
                  </a:lnTo>
                  <a:lnTo>
                    <a:pt x="11485" y="755143"/>
                  </a:lnTo>
                  <a:lnTo>
                    <a:pt x="0" y="641220"/>
                  </a:lnTo>
                  <a:cubicBezTo>
                    <a:pt x="0" y="287084"/>
                    <a:pt x="287084" y="0"/>
                    <a:pt x="641220" y="0"/>
                  </a:cubicBez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4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5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530840" y="5967730"/>
            <a:ext cx="1661160" cy="904240"/>
            <a:chOff x="16584" y="9398"/>
            <a:chExt cx="2616" cy="1424"/>
          </a:xfrm>
        </p:grpSpPr>
        <p:sp>
          <p:nvSpPr>
            <p:cNvPr id="12" name="任意形状 24"/>
            <p:cNvSpPr/>
            <p:nvPr userDrawn="1">
              <p:custDataLst>
                <p:tags r:id="rId3"/>
              </p:custDataLst>
            </p:nvPr>
          </p:nvSpPr>
          <p:spPr>
            <a:xfrm flipH="1">
              <a:off x="17408" y="9398"/>
              <a:ext cx="1792" cy="1425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4"/>
              </p:custDataLst>
            </p:nvPr>
          </p:nvSpPr>
          <p:spPr>
            <a:xfrm>
              <a:off x="16584" y="10098"/>
              <a:ext cx="1423" cy="702"/>
            </a:xfrm>
            <a:custGeom>
              <a:avLst/>
              <a:gdLst>
                <a:gd name="connsiteX0" fmla="*/ 451780 w 903560"/>
                <a:gd name="connsiteY0" fmla="*/ 0 h 445912"/>
                <a:gd name="connsiteX1" fmla="*/ 895026 w 903560"/>
                <a:gd name="connsiteY1" fmla="*/ 361256 h 445912"/>
                <a:gd name="connsiteX2" fmla="*/ 903560 w 903560"/>
                <a:gd name="connsiteY2" fmla="*/ 445912 h 445912"/>
                <a:gd name="connsiteX3" fmla="*/ 0 w 903560"/>
                <a:gd name="connsiteY3" fmla="*/ 445912 h 445912"/>
                <a:gd name="connsiteX4" fmla="*/ 8534 w 903560"/>
                <a:gd name="connsiteY4" fmla="*/ 361256 h 445912"/>
                <a:gd name="connsiteX5" fmla="*/ 451780 w 903560"/>
                <a:gd name="connsiteY5" fmla="*/ 0 h 44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3560" h="445912">
                  <a:moveTo>
                    <a:pt x="451780" y="0"/>
                  </a:moveTo>
                  <a:cubicBezTo>
                    <a:pt x="670421" y="0"/>
                    <a:pt x="852838" y="155088"/>
                    <a:pt x="895026" y="361256"/>
                  </a:cubicBezTo>
                  <a:lnTo>
                    <a:pt x="903560" y="445912"/>
                  </a:lnTo>
                  <a:lnTo>
                    <a:pt x="0" y="445912"/>
                  </a:lnTo>
                  <a:lnTo>
                    <a:pt x="8534" y="361256"/>
                  </a:lnTo>
                  <a:cubicBezTo>
                    <a:pt x="50722" y="155088"/>
                    <a:pt x="233139" y="0"/>
                    <a:pt x="451780" y="0"/>
                  </a:cubicBez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-3175" y="-16510"/>
            <a:ext cx="12193270" cy="6883400"/>
            <a:chOff x="-5" y="-26"/>
            <a:chExt cx="19202" cy="10840"/>
          </a:xfrm>
        </p:grpSpPr>
        <p:grpSp>
          <p:nvGrpSpPr>
            <p:cNvPr id="8" name="组合 7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-5" y="7500"/>
              <a:ext cx="5143" cy="3314"/>
              <a:chOff x="-3174" y="4762217"/>
              <a:chExt cx="3265874" cy="2104199"/>
            </a:xfrm>
          </p:grpSpPr>
          <p:sp>
            <p:nvSpPr>
              <p:cNvPr id="9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-3174" y="4762217"/>
                <a:ext cx="2009063" cy="2104199"/>
              </a:xfrm>
              <a:custGeom>
                <a:avLst/>
                <a:gdLst>
                  <a:gd name="connsiteX0" fmla="*/ 28878 w 2009063"/>
                  <a:gd name="connsiteY0" fmla="*/ 0 h 2104199"/>
                  <a:gd name="connsiteX1" fmla="*/ 2009063 w 2009063"/>
                  <a:gd name="connsiteY1" fmla="*/ 1980184 h 2104199"/>
                  <a:gd name="connsiteX2" fmla="*/ 2002801 w 2009063"/>
                  <a:gd name="connsiteY2" fmla="*/ 2104199 h 2104199"/>
                  <a:gd name="connsiteX3" fmla="*/ 0 w 2009063"/>
                  <a:gd name="connsiteY3" fmla="*/ 2104199 h 2104199"/>
                  <a:gd name="connsiteX4" fmla="*/ 0 w 2009063"/>
                  <a:gd name="connsiteY4" fmla="*/ 1095 h 210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9063" h="2104199">
                    <a:moveTo>
                      <a:pt x="28878" y="0"/>
                    </a:moveTo>
                    <a:cubicBezTo>
                      <a:pt x="1122504" y="0"/>
                      <a:pt x="2009063" y="886559"/>
                      <a:pt x="2009063" y="1980184"/>
                    </a:cubicBezTo>
                    <a:lnTo>
                      <a:pt x="2002801" y="2104199"/>
                    </a:lnTo>
                    <a:lnTo>
                      <a:pt x="0" y="2104199"/>
                    </a:lnTo>
                    <a:lnTo>
                      <a:pt x="0" y="1095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>
                <a:off x="749076" y="5357865"/>
                <a:ext cx="2513624" cy="1500135"/>
              </a:xfrm>
              <a:custGeom>
                <a:avLst/>
                <a:gdLst>
                  <a:gd name="connsiteX0" fmla="*/ 1256812 w 2513624"/>
                  <a:gd name="connsiteY0" fmla="*/ 0 h 1500135"/>
                  <a:gd name="connsiteX1" fmla="*/ 2513624 w 2513624"/>
                  <a:gd name="connsiteY1" fmla="*/ 1256812 h 1500135"/>
                  <a:gd name="connsiteX2" fmla="*/ 2489095 w 2513624"/>
                  <a:gd name="connsiteY2" fmla="*/ 1500135 h 1500135"/>
                  <a:gd name="connsiteX3" fmla="*/ 24529 w 2513624"/>
                  <a:gd name="connsiteY3" fmla="*/ 1500135 h 1500135"/>
                  <a:gd name="connsiteX4" fmla="*/ 0 w 2513624"/>
                  <a:gd name="connsiteY4" fmla="*/ 1256812 h 1500135"/>
                  <a:gd name="connsiteX5" fmla="*/ 1256812 w 2513624"/>
                  <a:gd name="connsiteY5" fmla="*/ 0 h 1500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3624" h="1500135">
                    <a:moveTo>
                      <a:pt x="1256812" y="0"/>
                    </a:moveTo>
                    <a:cubicBezTo>
                      <a:pt x="1950930" y="0"/>
                      <a:pt x="2513624" y="562694"/>
                      <a:pt x="2513624" y="1256812"/>
                    </a:cubicBezTo>
                    <a:lnTo>
                      <a:pt x="2489095" y="1500135"/>
                    </a:lnTo>
                    <a:lnTo>
                      <a:pt x="24529" y="1500135"/>
                    </a:lnTo>
                    <a:lnTo>
                      <a:pt x="0" y="1256812"/>
                    </a:lnTo>
                    <a:cubicBezTo>
                      <a:pt x="0" y="562694"/>
                      <a:pt x="562694" y="0"/>
                      <a:pt x="1256812" y="0"/>
                    </a:cubicBez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 rot="10800000">
              <a:off x="14055" y="-26"/>
              <a:ext cx="5143" cy="3314"/>
              <a:chOff x="-3174" y="4762217"/>
              <a:chExt cx="3265874" cy="2104199"/>
            </a:xfrm>
          </p:grpSpPr>
          <p:sp>
            <p:nvSpPr>
              <p:cNvPr id="13" name="任意多边形: 形状 12"/>
              <p:cNvSpPr/>
              <p:nvPr>
                <p:custDataLst>
                  <p:tags r:id="rId8"/>
                </p:custDataLst>
              </p:nvPr>
            </p:nvSpPr>
            <p:spPr>
              <a:xfrm>
                <a:off x="-3174" y="4762217"/>
                <a:ext cx="2009063" cy="2104199"/>
              </a:xfrm>
              <a:custGeom>
                <a:avLst/>
                <a:gdLst>
                  <a:gd name="connsiteX0" fmla="*/ 28878 w 2009063"/>
                  <a:gd name="connsiteY0" fmla="*/ 0 h 2104199"/>
                  <a:gd name="connsiteX1" fmla="*/ 2009063 w 2009063"/>
                  <a:gd name="connsiteY1" fmla="*/ 1980184 h 2104199"/>
                  <a:gd name="connsiteX2" fmla="*/ 2002801 w 2009063"/>
                  <a:gd name="connsiteY2" fmla="*/ 2104199 h 2104199"/>
                  <a:gd name="connsiteX3" fmla="*/ 0 w 2009063"/>
                  <a:gd name="connsiteY3" fmla="*/ 2104199 h 2104199"/>
                  <a:gd name="connsiteX4" fmla="*/ 0 w 2009063"/>
                  <a:gd name="connsiteY4" fmla="*/ 1095 h 210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9063" h="2104199">
                    <a:moveTo>
                      <a:pt x="28878" y="0"/>
                    </a:moveTo>
                    <a:cubicBezTo>
                      <a:pt x="1122504" y="0"/>
                      <a:pt x="2009063" y="886559"/>
                      <a:pt x="2009063" y="1980184"/>
                    </a:cubicBezTo>
                    <a:lnTo>
                      <a:pt x="2002801" y="2104199"/>
                    </a:lnTo>
                    <a:lnTo>
                      <a:pt x="0" y="2104199"/>
                    </a:lnTo>
                    <a:lnTo>
                      <a:pt x="0" y="1095"/>
                    </a:ln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任意多边形: 形状 13"/>
              <p:cNvSpPr/>
              <p:nvPr>
                <p:custDataLst>
                  <p:tags r:id="rId9"/>
                </p:custDataLst>
              </p:nvPr>
            </p:nvSpPr>
            <p:spPr>
              <a:xfrm>
                <a:off x="749076" y="5357865"/>
                <a:ext cx="2513624" cy="1500135"/>
              </a:xfrm>
              <a:custGeom>
                <a:avLst/>
                <a:gdLst>
                  <a:gd name="connsiteX0" fmla="*/ 1256812 w 2513624"/>
                  <a:gd name="connsiteY0" fmla="*/ 0 h 1500135"/>
                  <a:gd name="connsiteX1" fmla="*/ 2513624 w 2513624"/>
                  <a:gd name="connsiteY1" fmla="*/ 1256812 h 1500135"/>
                  <a:gd name="connsiteX2" fmla="*/ 2489095 w 2513624"/>
                  <a:gd name="connsiteY2" fmla="*/ 1500135 h 1500135"/>
                  <a:gd name="connsiteX3" fmla="*/ 24529 w 2513624"/>
                  <a:gd name="connsiteY3" fmla="*/ 1500135 h 1500135"/>
                  <a:gd name="connsiteX4" fmla="*/ 0 w 2513624"/>
                  <a:gd name="connsiteY4" fmla="*/ 1256812 h 1500135"/>
                  <a:gd name="connsiteX5" fmla="*/ 1256812 w 2513624"/>
                  <a:gd name="connsiteY5" fmla="*/ 0 h 1500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3624" h="1500135">
                    <a:moveTo>
                      <a:pt x="1256812" y="0"/>
                    </a:moveTo>
                    <a:cubicBezTo>
                      <a:pt x="1950930" y="0"/>
                      <a:pt x="2513624" y="562694"/>
                      <a:pt x="2513624" y="1256812"/>
                    </a:cubicBezTo>
                    <a:lnTo>
                      <a:pt x="2489095" y="1500135"/>
                    </a:lnTo>
                    <a:lnTo>
                      <a:pt x="24529" y="1500135"/>
                    </a:lnTo>
                    <a:lnTo>
                      <a:pt x="0" y="1256812"/>
                    </a:lnTo>
                    <a:cubicBezTo>
                      <a:pt x="0" y="562694"/>
                      <a:pt x="562694" y="0"/>
                      <a:pt x="1256812" y="0"/>
                    </a:cubicBezTo>
                    <a:close/>
                  </a:path>
                </a:pathLst>
              </a:custGeom>
              <a:solidFill>
                <a:schemeClr val="accent3"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4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6" Type="http://schemas.openxmlformats.org/officeDocument/2006/relationships/theme" Target="../theme/theme2.xml"/><Relationship Id="rId25" Type="http://schemas.openxmlformats.org/officeDocument/2006/relationships/tags" Target="../tags/tag163.xml"/><Relationship Id="rId24" Type="http://schemas.openxmlformats.org/officeDocument/2006/relationships/tags" Target="../tags/tag162.xml"/><Relationship Id="rId23" Type="http://schemas.openxmlformats.org/officeDocument/2006/relationships/tags" Target="../tags/tag161.xml"/><Relationship Id="rId22" Type="http://schemas.openxmlformats.org/officeDocument/2006/relationships/tags" Target="../tags/tag160.xml"/><Relationship Id="rId21" Type="http://schemas.openxmlformats.org/officeDocument/2006/relationships/tags" Target="../tags/tag159.xml"/><Relationship Id="rId20" Type="http://schemas.openxmlformats.org/officeDocument/2006/relationships/tags" Target="../tags/tag158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54025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3303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7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5.xml"/><Relationship Id="rId1" Type="http://schemas.openxmlformats.org/officeDocument/2006/relationships/tags" Target="../tags/tag16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99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01.xml"/><Relationship Id="rId1" Type="http://schemas.openxmlformats.org/officeDocument/2006/relationships/tags" Target="../tags/tag200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tags" Target="../tags/tag20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07.xml"/><Relationship Id="rId1" Type="http://schemas.openxmlformats.org/officeDocument/2006/relationships/tags" Target="../tags/tag206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tags" Target="../tags/tag20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2.xml"/><Relationship Id="rId1" Type="http://schemas.openxmlformats.org/officeDocument/2006/relationships/tags" Target="../tags/tag21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4.xml"/><Relationship Id="rId1" Type="http://schemas.openxmlformats.org/officeDocument/2006/relationships/tags" Target="../tags/tag21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6.xml"/><Relationship Id="rId1" Type="http://schemas.openxmlformats.org/officeDocument/2006/relationships/tags" Target="../tags/tag21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8.xml"/><Relationship Id="rId1" Type="http://schemas.openxmlformats.org/officeDocument/2006/relationships/tags" Target="../tags/tag21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0.xml"/><Relationship Id="rId1" Type="http://schemas.openxmlformats.org/officeDocument/2006/relationships/tags" Target="../tags/tag21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2.xml"/><Relationship Id="rId1" Type="http://schemas.openxmlformats.org/officeDocument/2006/relationships/tags" Target="../tags/tag22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4.xml"/><Relationship Id="rId1" Type="http://schemas.openxmlformats.org/officeDocument/2006/relationships/tags" Target="../tags/tag2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25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26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8.xml"/><Relationship Id="rId1" Type="http://schemas.openxmlformats.org/officeDocument/2006/relationships/tags" Target="../tags/tag227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0.xml"/><Relationship Id="rId1" Type="http://schemas.openxmlformats.org/officeDocument/2006/relationships/tags" Target="../tags/tag229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2.xml"/><Relationship Id="rId1" Type="http://schemas.openxmlformats.org/officeDocument/2006/relationships/tags" Target="../tags/tag231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4.xml"/><Relationship Id="rId1" Type="http://schemas.openxmlformats.org/officeDocument/2006/relationships/tags" Target="../tags/tag233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69.xml"/><Relationship Id="rId2" Type="http://schemas.openxmlformats.org/officeDocument/2006/relationships/image" Target="../media/image1.png"/><Relationship Id="rId1" Type="http://schemas.openxmlformats.org/officeDocument/2006/relationships/tags" Target="../tags/tag168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40.xml"/><Relationship Id="rId1" Type="http://schemas.openxmlformats.org/officeDocument/2006/relationships/tags" Target="../tags/tag239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42.xml"/><Relationship Id="rId1" Type="http://schemas.openxmlformats.org/officeDocument/2006/relationships/tags" Target="../tags/tag241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44.xml"/><Relationship Id="rId1" Type="http://schemas.openxmlformats.org/officeDocument/2006/relationships/tags" Target="../tags/tag24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46.xml"/><Relationship Id="rId1" Type="http://schemas.openxmlformats.org/officeDocument/2006/relationships/tags" Target="../tags/tag24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48.xml"/><Relationship Id="rId1" Type="http://schemas.openxmlformats.org/officeDocument/2006/relationships/tags" Target="../tags/tag24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0.xml"/><Relationship Id="rId1" Type="http://schemas.openxmlformats.org/officeDocument/2006/relationships/tags" Target="../tags/tag24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2.xml"/><Relationship Id="rId1" Type="http://schemas.openxmlformats.org/officeDocument/2006/relationships/tags" Target="../tags/tag25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71.xml"/><Relationship Id="rId2" Type="http://schemas.openxmlformats.org/officeDocument/2006/relationships/image" Target="../media/image2.jpeg"/><Relationship Id="rId1" Type="http://schemas.openxmlformats.org/officeDocument/2006/relationships/tags" Target="../tags/tag17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8.xml"/><Relationship Id="rId1" Type="http://schemas.openxmlformats.org/officeDocument/2006/relationships/tags" Target="../tags/tag26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70.xml"/><Relationship Id="rId1" Type="http://schemas.openxmlformats.org/officeDocument/2006/relationships/tags" Target="../tags/tag26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72.xml"/><Relationship Id="rId1" Type="http://schemas.openxmlformats.org/officeDocument/2006/relationships/tags" Target="../tags/tag27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74.xml"/><Relationship Id="rId1" Type="http://schemas.openxmlformats.org/officeDocument/2006/relationships/tags" Target="../tags/tag27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76.xml"/><Relationship Id="rId1" Type="http://schemas.openxmlformats.org/officeDocument/2006/relationships/tags" Target="../tags/tag27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78.xml"/><Relationship Id="rId1" Type="http://schemas.openxmlformats.org/officeDocument/2006/relationships/tags" Target="../tags/tag27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7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1.xml"/><Relationship Id="rId1" Type="http://schemas.openxmlformats.org/officeDocument/2006/relationships/tags" Target="../tags/tag28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3.xml"/><Relationship Id="rId1" Type="http://schemas.openxmlformats.org/officeDocument/2006/relationships/tags" Target="../tags/tag28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5.xml"/><Relationship Id="rId1" Type="http://schemas.openxmlformats.org/officeDocument/2006/relationships/tags" Target="../tags/tag28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7.xml"/><Relationship Id="rId1" Type="http://schemas.openxmlformats.org/officeDocument/2006/relationships/tags" Target="../tags/tag28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9.xml"/><Relationship Id="rId1" Type="http://schemas.openxmlformats.org/officeDocument/2006/relationships/tags" Target="../tags/tag28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1.xml"/><Relationship Id="rId1" Type="http://schemas.openxmlformats.org/officeDocument/2006/relationships/tags" Target="../tags/tag29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3.xml"/><Relationship Id="rId1" Type="http://schemas.openxmlformats.org/officeDocument/2006/relationships/tags" Target="../tags/tag29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5.xml"/><Relationship Id="rId1" Type="http://schemas.openxmlformats.org/officeDocument/2006/relationships/tags" Target="../tags/tag29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82.xml"/><Relationship Id="rId8" Type="http://schemas.openxmlformats.org/officeDocument/2006/relationships/tags" Target="../tags/tag181.xml"/><Relationship Id="rId7" Type="http://schemas.openxmlformats.org/officeDocument/2006/relationships/tags" Target="../tags/tag180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4" Type="http://schemas.openxmlformats.org/officeDocument/2006/relationships/slideLayout" Target="../slideLayouts/slideLayout17.xml"/><Relationship Id="rId13" Type="http://schemas.openxmlformats.org/officeDocument/2006/relationships/tags" Target="../tags/tag186.xml"/><Relationship Id="rId12" Type="http://schemas.openxmlformats.org/officeDocument/2006/relationships/tags" Target="../tags/tag185.xml"/><Relationship Id="rId11" Type="http://schemas.openxmlformats.org/officeDocument/2006/relationships/tags" Target="../tags/tag184.xml"/><Relationship Id="rId10" Type="http://schemas.openxmlformats.org/officeDocument/2006/relationships/tags" Target="../tags/tag183.xml"/><Relationship Id="rId1" Type="http://schemas.openxmlformats.org/officeDocument/2006/relationships/tags" Target="../tags/tag17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7.xml"/><Relationship Id="rId1" Type="http://schemas.openxmlformats.org/officeDocument/2006/relationships/tags" Target="../tags/tag29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9.xml"/><Relationship Id="rId1" Type="http://schemas.openxmlformats.org/officeDocument/2006/relationships/tags" Target="../tags/tag29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01.xml"/><Relationship Id="rId1" Type="http://schemas.openxmlformats.org/officeDocument/2006/relationships/tags" Target="../tags/tag30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03.xml"/><Relationship Id="rId1" Type="http://schemas.openxmlformats.org/officeDocument/2006/relationships/tags" Target="../tags/tag302.xml"/></Relationships>
</file>

<file path=ppt/slides/_rels/slide6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305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30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06.xml"/><Relationship Id="rId1" Type="http://schemas.openxmlformats.org/officeDocument/2006/relationships/image" Target="../media/image3.jpeg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08.xml"/><Relationship Id="rId1" Type="http://schemas.openxmlformats.org/officeDocument/2006/relationships/tags" Target="../tags/tag30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923415"/>
            <a:ext cx="10913745" cy="3011170"/>
          </a:xfrm>
        </p:spPr>
        <p:txBody>
          <a:bodyPr anchor="ctr" anchorCtr="0">
            <a:noAutofit/>
          </a:bodyPr>
          <a:lstStyle/>
          <a:p>
            <a:r>
              <a:rPr lang="en-US" altLang="zh-CN" sz="8000"/>
              <a:t>Python</a:t>
            </a:r>
            <a:r>
              <a:rPr lang="zh-CN" altLang="zh-CN" sz="8000"/>
              <a:t>使用</a:t>
            </a:r>
            <a:r>
              <a:rPr lang="en-US" altLang="zh-CN" sz="8000"/>
              <a:t>Pandas</a:t>
            </a:r>
            <a:br>
              <a:rPr lang="en-US" altLang="zh-CN" sz="8000"/>
            </a:br>
            <a:r>
              <a:rPr lang="zh-CN" altLang="en-US" sz="8000"/>
              <a:t>入门数据分析</a:t>
            </a:r>
            <a:endParaRPr lang="zh-CN" altLang="en-US" sz="800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dirty="0">
                <a:solidFill>
                  <a:schemeClr val="tx1">
                    <a:lumMod val="75000"/>
                  </a:schemeClr>
                </a:solidFill>
              </a:rPr>
              <a:t>课程演示方式</a:t>
            </a:r>
            <a:endParaRPr 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zh-CN" altLang="zh-CN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zh-CN">
                <a:solidFill>
                  <a:schemeClr val="tx1">
                    <a:lumMod val="75000"/>
                  </a:schemeClr>
                </a:solidFill>
              </a:rPr>
              <a:t>使用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jupyter notebook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演示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jupyter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：交互性、探索性的开发神器，适合学习语法、数据分析；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pycharm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：大而全的集成开发环境，适合复杂项目的开发；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2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、使用真实数据集做演示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3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jupyter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代码、数据集，提供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github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仓库下载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1282870" y="1364135"/>
            <a:ext cx="9626400" cy="723600"/>
          </a:xfrm>
        </p:spPr>
        <p:txBody>
          <a:bodyPr/>
          <a:p>
            <a:pPr algn="ctr"/>
            <a:r>
              <a:rPr lang="zh-CN" altLang="en-US"/>
              <a:t>公众号名称：蚂蚁学</a:t>
            </a:r>
            <a:r>
              <a:rPr lang="en-US" altLang="zh-CN"/>
              <a:t>Python</a:t>
            </a:r>
            <a:br>
              <a:rPr lang="en-US" altLang="zh-CN"/>
            </a:br>
            <a:r>
              <a:rPr lang="en-US" altLang="zh-CN"/>
              <a:t> </a:t>
            </a:r>
            <a:r>
              <a:rPr lang="zh-CN" altLang="en-US" sz="2000"/>
              <a:t>原创</a:t>
            </a:r>
            <a:r>
              <a:rPr lang="en-US" altLang="zh-CN" sz="2000"/>
              <a:t>Python</a:t>
            </a:r>
            <a:r>
              <a:rPr lang="zh-CN" altLang="zh-CN" sz="2000"/>
              <a:t>技术学习视频</a:t>
            </a:r>
            <a:endParaRPr lang="zh-CN" altLang="zh-CN" sz="2000"/>
          </a:p>
        </p:txBody>
      </p:sp>
      <p:pic>
        <p:nvPicPr>
          <p:cNvPr id="7" name="图片 6" descr="qrcode_for_gh_a3ac1e9bc528_2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065" y="2782570"/>
            <a:ext cx="3023235" cy="30232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923415"/>
            <a:ext cx="10913745" cy="301117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/>
              <a:t>Python</a:t>
            </a:r>
            <a:r>
              <a:rPr lang="zh-CN" altLang="en-US" sz="7200"/>
              <a:t>数据分析系列课</a:t>
            </a:r>
            <a:br>
              <a:rPr lang="zh-CN" altLang="en-US" sz="7200"/>
            </a:br>
            <a:r>
              <a:rPr lang="en-US" sz="7200"/>
              <a:t>02. Pandas</a:t>
            </a:r>
            <a:r>
              <a:rPr lang="zh-CN" altLang="en-US" sz="7200"/>
              <a:t>数据读取</a:t>
            </a:r>
            <a:endParaRPr lang="zh-CN" altLang="en-US" sz="7200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02. Pandas</a:t>
            </a:r>
            <a:r>
              <a:rPr lang="zh-CN" altLang="zh-CN" dirty="0">
                <a:solidFill>
                  <a:schemeClr val="tx1">
                    <a:lumMod val="75000"/>
                  </a:schemeClr>
                </a:solidFill>
              </a:rPr>
              <a:t>数据读取</a:t>
            </a:r>
            <a:endParaRPr lang="zh-CN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430" y="2163445"/>
            <a:ext cx="9626600" cy="137033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1">
                    <a:lumMod val="75000"/>
                  </a:schemeClr>
                </a:solidFill>
              </a:rPr>
              <a:t>Pandas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需要先读取</a:t>
            </a:r>
            <a:r>
              <a:rPr lang="zh-CN" altLang="en-US" b="1">
                <a:solidFill>
                  <a:srgbClr val="FF0000"/>
                </a:solidFill>
              </a:rPr>
              <a:t>表格类型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的数据，然后进行分析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1615440" y="3098800"/>
          <a:ext cx="853249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470"/>
                <a:gridCol w="3959860"/>
                <a:gridCol w="2844165"/>
              </a:tblGrid>
              <a:tr h="38100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数据类型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Pandas</a:t>
                      </a:r>
                      <a:r>
                        <a:rPr lang="zh-CN" altLang="en-US"/>
                        <a:t>读取方法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csv</a:t>
                      </a:r>
                      <a:r>
                        <a:rPr lang="zh-CN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tsv</a:t>
                      </a: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txt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用逗号分隔、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tab</a:t>
                      </a: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分割的纯文本文件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pd.read_csv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excel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微软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xls</a:t>
                      </a: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或者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xlsx</a:t>
                      </a: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文件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pd.read_excel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mysql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关系型数据库表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pd.read_sql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7200"/>
              <a:t>03. </a:t>
            </a:r>
            <a:r>
              <a:rPr lang="en-US" altLang="zh-CN" sz="7200"/>
              <a:t>Pandas</a:t>
            </a:r>
            <a:r>
              <a:rPr lang="zh-CN" altLang="en-US" sz="7200"/>
              <a:t>数据结构</a:t>
            </a:r>
            <a:br>
              <a:rPr lang="zh-CN" altLang="en-US" sz="7200"/>
            </a:br>
            <a:r>
              <a:rPr lang="en-US" altLang="zh-CN" sz="3600"/>
              <a:t>DataFrame &amp; Series</a:t>
            </a:r>
            <a:endParaRPr lang="en-US" altLang="zh-CN" sz="3600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25" y="454025"/>
            <a:ext cx="10852150" cy="763270"/>
          </a:xfrm>
        </p:spPr>
        <p:txBody>
          <a:bodyPr/>
          <a:p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</a:rPr>
              <a:t>03. Pandas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</a:rPr>
              <a:t>数据结构</a:t>
            </a:r>
            <a:endParaRPr lang="zh-CN" altLang="zh-CN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2491105" y="2600960"/>
          <a:ext cx="6881495" cy="290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155"/>
                <a:gridCol w="2185670"/>
                <a:gridCol w="2185670"/>
              </a:tblGrid>
              <a:tr h="36322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000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PV</a:t>
                      </a:r>
                      <a:endParaRPr lang="en-US" altLang="en-US" sz="2000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UV</a:t>
                      </a:r>
                      <a:endParaRPr lang="en-US" altLang="en-US" sz="2000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241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日期</a:t>
                      </a:r>
                      <a:endParaRPr lang="zh-CN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20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20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1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2019/9/5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205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151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241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2019/9/4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196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167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1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2019/9/3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216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176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241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2019/9/2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227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148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1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2019/9/1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105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61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45490" y="1217295"/>
            <a:ext cx="63309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DataFrame</a:t>
            </a:r>
            <a:r>
              <a:rPr lang="zh-CN" altLang="en-US" sz="2400"/>
              <a:t>：二维数据，整个表格，多行多列</a:t>
            </a:r>
            <a:endParaRPr lang="zh-CN" altLang="en-US" sz="2400"/>
          </a:p>
        </p:txBody>
      </p:sp>
      <p:sp>
        <p:nvSpPr>
          <p:cNvPr id="11" name="圆角矩形 10"/>
          <p:cNvSpPr/>
          <p:nvPr/>
        </p:nvSpPr>
        <p:spPr>
          <a:xfrm>
            <a:off x="5309870" y="2433955"/>
            <a:ext cx="1572260" cy="3242310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504430" y="2433955"/>
            <a:ext cx="1572260" cy="3242310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410460" y="4241165"/>
            <a:ext cx="7262495" cy="422275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896360" y="5913755"/>
            <a:ext cx="44507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Series</a:t>
            </a:r>
            <a:r>
              <a:rPr lang="zh-CN" altLang="zh-CN" sz="2400"/>
              <a:t>：一维数据，一行或一列</a:t>
            </a:r>
            <a:endParaRPr lang="zh-CN" altLang="zh-CN" sz="2400"/>
          </a:p>
        </p:txBody>
      </p:sp>
      <p:sp>
        <p:nvSpPr>
          <p:cNvPr id="15" name="文本框 14"/>
          <p:cNvSpPr txBox="1"/>
          <p:nvPr/>
        </p:nvSpPr>
        <p:spPr>
          <a:xfrm>
            <a:off x="669925" y="3953510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df.index</a:t>
            </a:r>
            <a:endParaRPr lang="en-US" altLang="zh-CN"/>
          </a:p>
        </p:txBody>
      </p:sp>
      <p:sp>
        <p:nvSpPr>
          <p:cNvPr id="16" name="左大括号 15"/>
          <p:cNvSpPr/>
          <p:nvPr/>
        </p:nvSpPr>
        <p:spPr>
          <a:xfrm>
            <a:off x="1945005" y="2771775"/>
            <a:ext cx="75565" cy="273177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左大括号 16"/>
          <p:cNvSpPr/>
          <p:nvPr/>
        </p:nvSpPr>
        <p:spPr>
          <a:xfrm rot="5400000">
            <a:off x="5802630" y="-1220470"/>
            <a:ext cx="259715" cy="688213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01385" y="1773555"/>
            <a:ext cx="128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df.columns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1" grpId="1" animBg="1"/>
      <p:bldP spid="12" grpId="1" animBg="1"/>
      <p:bldP spid="13" grpId="1" animBg="1"/>
      <p:bldP spid="1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7200"/>
              <a:t>04. Pandas</a:t>
            </a:r>
            <a:r>
              <a:rPr lang="zh-CN" altLang="en-US" sz="7200"/>
              <a:t>数据查询</a:t>
            </a:r>
            <a:br>
              <a:rPr lang="zh-CN" altLang="en-US" sz="7200"/>
            </a:br>
            <a:r>
              <a:rPr lang="zh-CN" altLang="en-US" sz="2800"/>
              <a:t>按</a:t>
            </a:r>
            <a:r>
              <a:rPr lang="zh-CN" alt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数值、列表、区间、条件、函数</a:t>
            </a:r>
            <a:r>
              <a:rPr lang="zh-CN" altLang="en-US" sz="2800"/>
              <a:t>五种方法</a:t>
            </a:r>
            <a:endParaRPr lang="en-US" altLang="zh-CN" sz="2800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7200"/>
              <a:t>05. Pandas</a:t>
            </a:r>
            <a:r>
              <a:rPr lang="zh-CN" altLang="en-US" sz="7200"/>
              <a:t>新增数据列</a:t>
            </a:r>
            <a:br>
              <a:rPr lang="zh-CN" altLang="en-US" sz="7200"/>
            </a:br>
            <a:r>
              <a:rPr lang="zh-CN" alt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直接赋值、</a:t>
            </a:r>
            <a:r>
              <a:rPr lang="en-US" altLang="zh-CN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apply</a:t>
            </a:r>
            <a:r>
              <a:rPr lang="zh-CN" alt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、</a:t>
            </a:r>
            <a:r>
              <a:rPr lang="en-US" altLang="zh-CN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assign</a:t>
            </a:r>
            <a:r>
              <a:rPr lang="zh-CN" alt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、分条件赋值</a:t>
            </a:r>
            <a:endParaRPr lang="en-US" altLang="zh-CN" sz="2800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6600"/>
              <a:t>Pandas</a:t>
            </a:r>
            <a:r>
              <a:rPr lang="zh-CN" altLang="en-US" sz="6600"/>
              <a:t>数据统计函数</a:t>
            </a:r>
            <a:br>
              <a:rPr lang="zh-CN" altLang="en-US" sz="6600"/>
            </a:br>
            <a:r>
              <a:rPr lang="zh-CN" altLang="en-US" sz="4000">
                <a:solidFill>
                  <a:srgbClr val="FF0000"/>
                </a:solidFill>
              </a:rPr>
              <a:t>平均值、最大值、最小值</a:t>
            </a:r>
            <a:br>
              <a:rPr lang="zh-CN" altLang="en-US" sz="4000">
                <a:solidFill>
                  <a:srgbClr val="FF0000"/>
                </a:solidFill>
              </a:rPr>
            </a:br>
            <a:r>
              <a:rPr lang="zh-CN" altLang="en-US" sz="4000">
                <a:solidFill>
                  <a:srgbClr val="FF0000"/>
                </a:solidFill>
              </a:rPr>
              <a:t>去重数、协方差、相关系数</a:t>
            </a:r>
            <a:endParaRPr lang="zh-CN" altLang="en-US" sz="4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600"/>
              <a:t>07. Pandas</a:t>
            </a:r>
            <a:r>
              <a:rPr lang="zh-CN" altLang="en-US" sz="6600"/>
              <a:t>缺失值处理</a:t>
            </a:r>
            <a:endParaRPr lang="zh-CN" altLang="en-US" sz="66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-4445" y="1923415"/>
            <a:ext cx="8446770" cy="3011170"/>
          </a:xfrm>
        </p:spPr>
        <p:txBody>
          <a:bodyPr anchor="ctr" anchorCtr="0">
            <a:noAutofit/>
          </a:bodyPr>
          <a:lstStyle/>
          <a:p>
            <a:r>
              <a:rPr lang="en-US" altLang="zh-CN" sz="7200"/>
              <a:t>Pandas</a:t>
            </a:r>
            <a:r>
              <a:rPr lang="zh-CN" altLang="en-US" sz="7200"/>
              <a:t>数据分析</a:t>
            </a:r>
            <a:br>
              <a:rPr lang="zh-CN" altLang="en-US" sz="7200"/>
            </a:br>
            <a:r>
              <a:rPr lang="zh-CN" altLang="en-US" sz="7200"/>
              <a:t>入门到实战</a:t>
            </a:r>
            <a:endParaRPr lang="zh-CN" altLang="en-US" sz="7200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/>
              <a:t>08. Pandas</a:t>
            </a:r>
            <a:r>
              <a:rPr lang="zh-CN" altLang="en-US"/>
              <a:t>的SettingWithCopyWarning</a:t>
            </a:r>
            <a:br>
              <a:rPr lang="zh-CN" altLang="en-US"/>
            </a:br>
            <a:r>
              <a:rPr lang="zh-CN" altLang="en-US"/>
              <a:t>报警复现、原因、解决方案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600"/>
              <a:t>09. Pandas</a:t>
            </a:r>
            <a:r>
              <a:rPr lang="zh-CN" altLang="en-US" sz="6600"/>
              <a:t>数据排序</a:t>
            </a:r>
            <a:endParaRPr lang="zh-CN" altLang="en-US" sz="6600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600"/>
              <a:t>10. Pandas</a:t>
            </a:r>
            <a:r>
              <a:rPr lang="zh-CN" altLang="en-US" sz="6600"/>
              <a:t>字符串处理</a:t>
            </a:r>
            <a:endParaRPr lang="zh-CN" altLang="en-US" sz="6600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983615" y="2806700"/>
          <a:ext cx="4787900" cy="186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80"/>
                <a:gridCol w="957580"/>
                <a:gridCol w="957580"/>
                <a:gridCol w="957580"/>
                <a:gridCol w="957580"/>
              </a:tblGrid>
              <a:tr h="4654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65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65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65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983615" y="4937125"/>
          <a:ext cx="4787900" cy="186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80"/>
                <a:gridCol w="957580"/>
                <a:gridCol w="957580"/>
                <a:gridCol w="957580"/>
                <a:gridCol w="957580"/>
              </a:tblGrid>
              <a:tr h="465455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结果</a:t>
                      </a:r>
                      <a:endParaRPr lang="zh-CN" altLang="en-US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65455">
                <a:tc vMerge="1"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466850" y="5960110"/>
            <a:ext cx="4558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rgbClr val="C00000"/>
                </a:solidFill>
                <a:sym typeface="+mn-ea"/>
              </a:rPr>
              <a:t>df.mean(axis=0/index) 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代表</a:t>
            </a:r>
            <a:r>
              <a:rPr lang="zh-CN" altLang="en-US" b="1">
                <a:sym typeface="+mn-ea"/>
              </a:rPr>
              <a:t>跨行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梳出列</a:t>
            </a:r>
            <a:r>
              <a:rPr lang="zh-CN" altLang="en-US" b="1">
                <a:sym typeface="+mn-ea"/>
              </a:rPr>
              <a:t>结果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09715" y="1859915"/>
            <a:ext cx="436118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axis=0 </a:t>
            </a:r>
            <a:r>
              <a:rPr lang="zh-CN" altLang="en-US"/>
              <a:t>或者 </a:t>
            </a:r>
            <a:r>
              <a:rPr lang="en-US" altLang="zh-CN"/>
              <a:t>axis=index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不是得到的是每行的结果</a:t>
            </a:r>
            <a:endParaRPr lang="zh-CN" altLang="en-US"/>
          </a:p>
          <a:p>
            <a:r>
              <a:rPr lang="zh-CN" altLang="en-US"/>
              <a:t>而是代表按行处理、跨行</a:t>
            </a:r>
            <a:r>
              <a:rPr lang="en-US" altLang="zh-CN"/>
              <a:t>cross row</a:t>
            </a:r>
            <a:r>
              <a:rPr lang="zh-CN" altLang="en-US"/>
              <a:t>的意思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col_data</a:t>
            </a:r>
            <a:endParaRPr lang="zh-CN" altLang="en-US"/>
          </a:p>
          <a:p>
            <a:r>
              <a:rPr lang="en-US" altLang="zh-CN"/>
              <a:t>for row in rows:</a:t>
            </a:r>
            <a:endParaRPr lang="en-US" altLang="zh-CN"/>
          </a:p>
          <a:p>
            <a:r>
              <a:rPr lang="en-US" altLang="zh-CN"/>
              <a:t>    col_data = row.sum/row.count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比喻：就像一把梳子往下梳</a:t>
            </a:r>
            <a:endParaRPr lang="zh-CN" altLang="en-US"/>
          </a:p>
          <a:p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518410" y="2663190"/>
            <a:ext cx="0" cy="2196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465830" y="2663190"/>
            <a:ext cx="0" cy="2196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446905" y="2663190"/>
            <a:ext cx="0" cy="2196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401945" y="2663190"/>
            <a:ext cx="0" cy="2196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4750" y="891540"/>
            <a:ext cx="3133725" cy="17716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3257550" y="2840355"/>
          <a:ext cx="4787900" cy="186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80"/>
                <a:gridCol w="957580"/>
                <a:gridCol w="957580"/>
                <a:gridCol w="957580"/>
                <a:gridCol w="957580"/>
              </a:tblGrid>
              <a:tr h="4654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65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65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65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406140" y="4969510"/>
            <a:ext cx="4862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C00000"/>
                </a:solidFill>
              </a:rPr>
              <a:t>df.mean(axis=1/columns) </a:t>
            </a:r>
            <a:r>
              <a:rPr lang="zh-CN" altLang="en-US">
                <a:solidFill>
                  <a:srgbClr val="C00000"/>
                </a:solidFill>
              </a:rPr>
              <a:t>代表</a:t>
            </a:r>
            <a:r>
              <a:rPr lang="zh-CN" altLang="en-US" b="1">
                <a:solidFill>
                  <a:schemeClr val="tx1"/>
                </a:solidFill>
              </a:rPr>
              <a:t>跨列</a:t>
            </a:r>
            <a:r>
              <a:rPr lang="zh-CN" altLang="en-US">
                <a:solidFill>
                  <a:srgbClr val="C00000"/>
                </a:solidFill>
              </a:rPr>
              <a:t>梳出</a:t>
            </a:r>
            <a:r>
              <a:rPr lang="zh-CN" altLang="en-US" b="1">
                <a:solidFill>
                  <a:schemeClr val="tx1"/>
                </a:solidFill>
              </a:rPr>
              <a:t>行结果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465455" y="2884805"/>
            <a:ext cx="3133725" cy="1771650"/>
          </a:xfrm>
          <a:prstGeom prst="rect">
            <a:avLst/>
          </a:prstGeom>
        </p:spPr>
      </p:pic>
      <p:graphicFrame>
        <p:nvGraphicFramePr>
          <p:cNvPr id="11" name="表格 10"/>
          <p:cNvGraphicFramePr/>
          <p:nvPr/>
        </p:nvGraphicFramePr>
        <p:xfrm>
          <a:off x="8491220" y="2846705"/>
          <a:ext cx="1915160" cy="1878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80"/>
                <a:gridCol w="957580"/>
              </a:tblGrid>
              <a:tr h="4826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结果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 hMerge="1">
                  <a:tcPr anchor="ctr" anchorCtr="0"/>
                </a:tc>
              </a:tr>
              <a:tr h="465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1.5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65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5.5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65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9.5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cxnSp>
        <p:nvCxnSpPr>
          <p:cNvPr id="12" name="直接箭头连接符 11"/>
          <p:cNvCxnSpPr/>
          <p:nvPr/>
        </p:nvCxnSpPr>
        <p:spPr>
          <a:xfrm>
            <a:off x="3136265" y="3686175"/>
            <a:ext cx="503047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136265" y="4176395"/>
            <a:ext cx="503047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136265" y="4641850"/>
            <a:ext cx="503047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600"/>
              <a:t>11. Pandas</a:t>
            </a:r>
            <a:r>
              <a:rPr lang="zh-CN" altLang="en-US" sz="6600"/>
              <a:t>的</a:t>
            </a:r>
            <a:r>
              <a:rPr lang="en-US" altLang="zh-CN" sz="6600"/>
              <a:t>axis</a:t>
            </a:r>
            <a:r>
              <a:rPr lang="zh-CN" altLang="en-US" sz="6600"/>
              <a:t>参数</a:t>
            </a:r>
            <a:endParaRPr lang="zh-CN" altLang="en-US" sz="6600"/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600"/>
              <a:t>12. Pandas</a:t>
            </a:r>
            <a:r>
              <a:rPr lang="zh-CN" altLang="en-US" sz="6600"/>
              <a:t>的索引</a:t>
            </a:r>
            <a:r>
              <a:rPr lang="en-US" altLang="zh-CN" sz="6600"/>
              <a:t>index</a:t>
            </a:r>
            <a:endParaRPr lang="en-US" altLang="zh-CN" sz="6600"/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6000"/>
              <a:t>13. Pandas的Merg</a:t>
            </a:r>
            <a:r>
              <a:rPr lang="en-US" altLang="zh-CN" sz="6000"/>
              <a:t>e</a:t>
            </a:r>
            <a:r>
              <a:rPr lang="zh-CN" altLang="zh-CN" sz="6000"/>
              <a:t>语法</a:t>
            </a:r>
            <a:endParaRPr lang="zh-CN" altLang="zh-CN" sz="6000"/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6000"/>
              <a:t>1</a:t>
            </a:r>
            <a:r>
              <a:rPr lang="en-US" altLang="zh-CN" sz="6000"/>
              <a:t>4</a:t>
            </a:r>
            <a:r>
              <a:rPr lang="zh-CN" altLang="en-US" sz="6000"/>
              <a:t>. Pandas的</a:t>
            </a:r>
            <a:r>
              <a:rPr lang="en-US" sz="6000"/>
              <a:t>Concat</a:t>
            </a:r>
            <a:r>
              <a:rPr lang="zh-CN" altLang="en-US" sz="6000"/>
              <a:t>合并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6000"/>
              <a:t>1</a:t>
            </a:r>
            <a:r>
              <a:rPr lang="en-US" altLang="zh-CN" sz="6000"/>
              <a:t>5</a:t>
            </a:r>
            <a:r>
              <a:rPr lang="zh-CN" altLang="en-US" sz="6000"/>
              <a:t>. Pandas</a:t>
            </a:r>
            <a:r>
              <a:rPr lang="zh-CN" sz="6000"/>
              <a:t>批量</a:t>
            </a:r>
            <a:br>
              <a:rPr lang="zh-CN" sz="6000"/>
            </a:br>
            <a:r>
              <a:rPr lang="zh-CN" sz="6000"/>
              <a:t>拆分与合并</a:t>
            </a:r>
            <a:r>
              <a:rPr lang="en-US" altLang="zh-CN" sz="6000"/>
              <a:t>Excel</a:t>
            </a:r>
            <a:r>
              <a:rPr lang="zh-CN" altLang="en-US" sz="6000"/>
              <a:t>文件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91389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</a:t>
            </a:r>
            <a:b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</a:b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</a:t>
            </a:r>
            <a:r>
              <a:rPr lang="en-US" altLang="zh-CN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andas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入门到实战</a:t>
            </a:r>
            <a:endParaRPr lang="zh-CN" altLang="en-US" sz="72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14725" y="1207135"/>
            <a:ext cx="34258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dist"/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蚂蚁学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1024-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30" y="806450"/>
            <a:ext cx="1508125" cy="15081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6000"/>
              <a:t>1</a:t>
            </a:r>
            <a:r>
              <a:rPr lang="en-US" altLang="zh-CN" sz="6000"/>
              <a:t>6</a:t>
            </a:r>
            <a:r>
              <a:rPr lang="zh-CN" altLang="en-US" sz="6000"/>
              <a:t>. Pandas怎样实现</a:t>
            </a:r>
            <a:br>
              <a:rPr lang="zh-CN" sz="6000"/>
            </a:br>
            <a:r>
              <a:rPr lang="en-US" altLang="zh-CN" sz="6000"/>
              <a:t>groupby</a:t>
            </a:r>
            <a:r>
              <a:rPr lang="zh-CN" altLang="en-US" sz="6000"/>
              <a:t>分组统计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6000"/>
              <a:t>1</a:t>
            </a:r>
            <a:r>
              <a:rPr lang="en-US" altLang="zh-CN" sz="6000"/>
              <a:t>7</a:t>
            </a:r>
            <a:r>
              <a:rPr lang="zh-CN" altLang="en-US" sz="6000"/>
              <a:t>. Pandas的分层索引</a:t>
            </a:r>
            <a:br>
              <a:rPr lang="zh-CN" sz="6000"/>
            </a:br>
            <a:r>
              <a:rPr lang="en-US" sz="6000"/>
              <a:t>MultiIndex</a:t>
            </a:r>
            <a:r>
              <a:rPr lang="zh-CN" altLang="en-US" sz="6000"/>
              <a:t>怎么用？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000"/>
              <a:t>18</a:t>
            </a:r>
            <a:r>
              <a:rPr lang="zh-CN" altLang="en-US" sz="6000"/>
              <a:t>. Pandas的数据转换函数</a:t>
            </a:r>
            <a:br>
              <a:rPr lang="zh-CN" sz="6000"/>
            </a:br>
            <a:r>
              <a:rPr lang="zh-CN" sz="6000"/>
              <a:t>m</a:t>
            </a:r>
            <a:r>
              <a:rPr lang="en-US" altLang="zh-CN" sz="6000"/>
              <a:t>ap</a:t>
            </a:r>
            <a:r>
              <a:rPr lang="zh-CN" altLang="en-US" sz="6000"/>
              <a:t>、</a:t>
            </a:r>
            <a:r>
              <a:rPr lang="en-US" altLang="zh-CN" sz="6000"/>
              <a:t>apply</a:t>
            </a:r>
            <a:r>
              <a:rPr lang="zh-CN" altLang="en-US" sz="6000"/>
              <a:t>、</a:t>
            </a:r>
            <a:r>
              <a:rPr lang="en-US" altLang="zh-CN" sz="6000"/>
              <a:t>applymap</a:t>
            </a:r>
            <a:endParaRPr lang="en-US" altLang="zh-CN" sz="6000"/>
          </a:p>
        </p:txBody>
      </p:sp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000"/>
              <a:t>19</a:t>
            </a:r>
            <a:r>
              <a:rPr lang="zh-CN" altLang="en-US" sz="6000"/>
              <a:t>. </a:t>
            </a:r>
            <a:r>
              <a:rPr sz="6000"/>
              <a:t>Pandas怎样对</a:t>
            </a:r>
            <a:br>
              <a:rPr sz="6000"/>
            </a:br>
            <a:r>
              <a:rPr sz="6000"/>
              <a:t>每个分组</a:t>
            </a:r>
            <a:r>
              <a:rPr lang="zh-CN" sz="6000"/>
              <a:t>应用</a:t>
            </a:r>
            <a:r>
              <a:rPr sz="6000"/>
              <a:t>apply函数</a:t>
            </a:r>
            <a:r>
              <a:rPr lang="en-US" sz="6000"/>
              <a:t>?</a:t>
            </a:r>
            <a:endParaRPr lang="en-US" sz="6000"/>
          </a:p>
        </p:txBody>
      </p:sp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lang="en-US" sz="6000"/>
              <a:t>P</a:t>
            </a:r>
            <a:r>
              <a:rPr sz="6000"/>
              <a:t>andas</a:t>
            </a:r>
            <a:r>
              <a:rPr lang="zh-CN" sz="6000"/>
              <a:t>使用</a:t>
            </a:r>
            <a:r>
              <a:rPr lang="en-US" altLang="zh-CN" sz="6000"/>
              <a:t>stack</a:t>
            </a:r>
            <a:r>
              <a:rPr lang="zh-CN" altLang="en-US" sz="6000"/>
              <a:t>和</a:t>
            </a:r>
            <a:r>
              <a:rPr lang="en-US" altLang="zh-CN" sz="6000"/>
              <a:t>pivot</a:t>
            </a:r>
            <a:br>
              <a:rPr lang="en-US" altLang="zh-CN" sz="6000"/>
            </a:br>
            <a:r>
              <a:rPr lang="zh-CN" altLang="en-US" sz="6000"/>
              <a:t>实现数据透视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E9C6"/>
            </a:gs>
            <a:gs pos="99000">
              <a:srgbClr val="E7F4E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lang="en-US" altLang="zh-CN" sz="6000"/>
              <a:t>Python</a:t>
            </a:r>
            <a:r>
              <a:rPr lang="zh-CN" altLang="en-US" sz="6000"/>
              <a:t>强大类库</a:t>
            </a:r>
            <a:r>
              <a:rPr lang="en-US" altLang="zh-CN" sz="6000"/>
              <a:t>Pandas</a:t>
            </a:r>
            <a:br>
              <a:rPr lang="en-US" altLang="zh-CN" sz="6000"/>
            </a:br>
            <a:r>
              <a:rPr lang="zh-CN" altLang="en-US" sz="6000"/>
              <a:t>数据分析领域的神器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86C9D2"/>
            </a:gs>
            <a:gs pos="0">
              <a:srgbClr val="B6E6EA"/>
            </a:gs>
            <a:gs pos="100000">
              <a:srgbClr val="58A4B4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lang="en-US" sz="6000"/>
              <a:t>Pandas</a:t>
            </a:r>
            <a:r>
              <a:rPr lang="zh-CN" altLang="en-US" sz="6000"/>
              <a:t>怎样实现</a:t>
            </a:r>
            <a:br>
              <a:rPr lang="zh-CN" altLang="en-US" sz="6000"/>
            </a:br>
            <a:r>
              <a:rPr lang="zh-CN" altLang="en-US" sz="6000"/>
              <a:t>对日期的快速处理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lang="en-US" sz="6000"/>
              <a:t>Pandas</a:t>
            </a:r>
            <a:r>
              <a:rPr lang="zh-CN" altLang="en-US" sz="6000"/>
              <a:t>怎样处理</a:t>
            </a:r>
            <a:br>
              <a:rPr lang="zh-CN" altLang="en-US" sz="6000"/>
            </a:br>
            <a:r>
              <a:rPr lang="zh-CN" altLang="en-US" sz="6000"/>
              <a:t>日期索引的缺失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sz="6000"/>
              <a:t>Pandas怎样实现</a:t>
            </a:r>
            <a:br>
              <a:rPr sz="6000"/>
            </a:br>
            <a:r>
              <a:rPr sz="6000"/>
              <a:t>Excel的vlookup</a:t>
            </a:r>
            <a:br>
              <a:rPr sz="6000"/>
            </a:br>
            <a:r>
              <a:rPr lang="zh-CN" sz="6000"/>
              <a:t>并且</a:t>
            </a:r>
            <a:r>
              <a:rPr sz="6000"/>
              <a:t>在指定列后面输出？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sz="6000"/>
              <a:t>Pandas怎样实现</a:t>
            </a:r>
            <a:br>
              <a:rPr sz="6000"/>
            </a:br>
            <a:r>
              <a:rPr sz="6000"/>
              <a:t>Excel的vlookup</a:t>
            </a:r>
            <a:br>
              <a:rPr sz="6000"/>
            </a:br>
            <a:r>
              <a:rPr lang="zh-CN" sz="6000"/>
              <a:t>并且</a:t>
            </a:r>
            <a:r>
              <a:rPr sz="6000"/>
              <a:t>在指定列后面输出？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2079625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7200"/>
              <a:t>P</a:t>
            </a:r>
            <a:r>
              <a:rPr lang="en-US" altLang="zh-CN" sz="7200"/>
              <a:t>andas</a:t>
            </a:r>
            <a:r>
              <a:rPr lang="zh-CN" altLang="en-US" sz="7200"/>
              <a:t>入门到实战</a:t>
            </a:r>
            <a:endParaRPr lang="zh-CN" altLang="en-US" sz="7200"/>
          </a:p>
        </p:txBody>
      </p:sp>
      <p:pic>
        <p:nvPicPr>
          <p:cNvPr id="4" name="图片 3" descr="807e9d4c6d313c0453ff5aaaba027ce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716915"/>
            <a:ext cx="1800225" cy="18002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03905" y="1263650"/>
            <a:ext cx="34258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dist"/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蚂蚁学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sz="6000"/>
              <a:t>还在用Excel的vlookup？Python几行代码就能搞定！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22936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lang="en-US" sz="6000"/>
              <a:t>Python</a:t>
            </a:r>
            <a:r>
              <a:rPr lang="zh-CN" altLang="en-US" sz="6000"/>
              <a:t>读取</a:t>
            </a:r>
            <a:r>
              <a:rPr lang="en-US" altLang="zh-CN" sz="6000"/>
              <a:t>Excel</a:t>
            </a:r>
            <a:br>
              <a:rPr lang="en-US" altLang="zh-CN" sz="6000"/>
            </a:br>
            <a:r>
              <a:rPr lang="zh-CN" altLang="en-US" sz="6000"/>
              <a:t>绘制折线图</a:t>
            </a:r>
            <a:br>
              <a:rPr lang="zh-CN" altLang="en-US" sz="6000"/>
            </a:br>
            <a:r>
              <a:rPr lang="zh-CN" altLang="en-US" sz="6000"/>
              <a:t>竟然如此华丽！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22936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sz="6000"/>
              <a:t>Python竟然</a:t>
            </a:r>
            <a:r>
              <a:rPr lang="zh-CN" sz="6000"/>
              <a:t>能读取</a:t>
            </a:r>
            <a:r>
              <a:rPr lang="en-US" altLang="zh-CN" sz="6000"/>
              <a:t>Excel</a:t>
            </a:r>
            <a:br>
              <a:rPr sz="6000"/>
            </a:br>
            <a:r>
              <a:rPr sz="6000"/>
              <a:t>画出这么漂亮的折线图</a:t>
            </a:r>
            <a:br>
              <a:rPr sz="6000"/>
            </a:br>
            <a:r>
              <a:rPr sz="6000"/>
              <a:t>运营妹子看到直接哭了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196975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lang="zh-CN" sz="7200">
                <a:solidFill>
                  <a:srgbClr val="FF0000"/>
                </a:solidFill>
              </a:rPr>
              <a:t>机器学习原来这么简单</a:t>
            </a:r>
            <a:br>
              <a:rPr lang="zh-CN" sz="6000"/>
            </a:br>
            <a:r>
              <a:rPr lang="en-US" altLang="zh-CN" sz="6600">
                <a:solidFill>
                  <a:srgbClr val="FF0000"/>
                </a:solidFill>
              </a:rPr>
              <a:t>10</a:t>
            </a:r>
            <a:r>
              <a:rPr lang="zh-CN" altLang="en-US" sz="6000">
                <a:solidFill>
                  <a:srgbClr val="FF0000"/>
                </a:solidFill>
              </a:rPr>
              <a:t>分钟</a:t>
            </a:r>
            <a:r>
              <a:rPr lang="zh-CN" altLang="en-US" sz="6000"/>
              <a:t>代码实例演示</a:t>
            </a:r>
            <a:br>
              <a:rPr lang="zh-CN" altLang="en-US" sz="6000"/>
            </a:br>
            <a:r>
              <a:rPr lang="en-US" altLang="zh-CN" sz="6000"/>
              <a:t>Python</a:t>
            </a:r>
            <a:r>
              <a:rPr lang="zh-CN" altLang="en-US" sz="6000"/>
              <a:t>实现泰坦尼克预测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67360" y="541655"/>
            <a:ext cx="10913745" cy="1115695"/>
          </a:xfrm>
        </p:spPr>
        <p:txBody>
          <a:bodyPr anchor="ctr" anchorCtr="0">
            <a:noAutofit/>
          </a:bodyPr>
          <a:p>
            <a:pPr algn="ctr">
              <a:lnSpc>
                <a:spcPct val="100000"/>
              </a:lnSpc>
            </a:pPr>
            <a:r>
              <a:rPr lang="zh-CN" sz="6000"/>
              <a:t>什么是机器学习？</a:t>
            </a:r>
            <a:endParaRPr lang="zh-CN" sz="6000"/>
          </a:p>
        </p:txBody>
      </p:sp>
      <p:sp>
        <p:nvSpPr>
          <p:cNvPr id="3" name="文本框 2"/>
          <p:cNvSpPr txBox="1"/>
          <p:nvPr/>
        </p:nvSpPr>
        <p:spPr>
          <a:xfrm>
            <a:off x="1644650" y="211391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人类学习</a:t>
            </a:r>
            <a:endParaRPr lang="zh-CN" altLang="en-US" sz="36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1370" y="3260725"/>
            <a:ext cx="399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过往经历：喝了刚烧开的水烫了嘴</a:t>
            </a:r>
            <a:endParaRPr lang="zh-CN" altLang="en-US" sz="2000" b="1"/>
          </a:p>
        </p:txBody>
      </p:sp>
      <p:sp>
        <p:nvSpPr>
          <p:cNvPr id="5" name="文本框 4"/>
          <p:cNvSpPr txBox="1"/>
          <p:nvPr/>
        </p:nvSpPr>
        <p:spPr>
          <a:xfrm>
            <a:off x="1771650" y="3994150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总结人生经验</a:t>
            </a:r>
            <a:endParaRPr lang="zh-CN" altLang="en-US" sz="2000" b="1"/>
          </a:p>
        </p:txBody>
      </p:sp>
      <p:sp>
        <p:nvSpPr>
          <p:cNvPr id="6" name="文本框 5"/>
          <p:cNvSpPr txBox="1"/>
          <p:nvPr/>
        </p:nvSpPr>
        <p:spPr>
          <a:xfrm>
            <a:off x="572770" y="4801235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遇见了刚烧开的水，第一反应：不能喝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6607810" y="211391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机器学习</a:t>
            </a:r>
            <a:endParaRPr lang="zh-CN" altLang="en-US" sz="36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64530" y="3260725"/>
            <a:ext cx="50368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历史数据：男性在凌晨</a:t>
            </a:r>
            <a:r>
              <a:rPr lang="en-US" altLang="zh-CN" sz="2000" b="1"/>
              <a:t>12</a:t>
            </a:r>
            <a:r>
              <a:rPr lang="zh-CN" altLang="en-US" sz="2000" b="1"/>
              <a:t>点最爱看这种片子</a:t>
            </a:r>
            <a:endParaRPr lang="zh-CN" altLang="en-US" sz="2000" b="1"/>
          </a:p>
        </p:txBody>
      </p:sp>
      <p:sp>
        <p:nvSpPr>
          <p:cNvPr id="9" name="文本框 8"/>
          <p:cNvSpPr txBox="1"/>
          <p:nvPr/>
        </p:nvSpPr>
        <p:spPr>
          <a:xfrm>
            <a:off x="7021830" y="3994150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机器学习得到规律模型</a:t>
            </a:r>
            <a:endParaRPr lang="zh-CN" altLang="en-US" sz="2000" b="1"/>
          </a:p>
        </p:txBody>
      </p:sp>
      <p:sp>
        <p:nvSpPr>
          <p:cNvPr id="10" name="文本框 9"/>
          <p:cNvSpPr txBox="1"/>
          <p:nvPr/>
        </p:nvSpPr>
        <p:spPr>
          <a:xfrm>
            <a:off x="5408930" y="4801235"/>
            <a:ext cx="63068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推荐系统输入：这个人是男性，在凌晨</a:t>
            </a:r>
            <a:r>
              <a:rPr lang="en-US" altLang="zh-CN" sz="2000" b="1"/>
              <a:t>12</a:t>
            </a:r>
            <a:r>
              <a:rPr lang="zh-CN" altLang="en-US" sz="2000" b="1"/>
              <a:t>点正在找片子</a:t>
            </a:r>
            <a:endParaRPr lang="zh-CN" altLang="en-US" sz="2000" b="1"/>
          </a:p>
          <a:p>
            <a:r>
              <a:rPr lang="en-US" altLang="zh-CN" sz="2000" b="1"/>
              <a:t>	    </a:t>
            </a:r>
            <a:r>
              <a:rPr lang="zh-CN" altLang="en-US" sz="2000" b="1"/>
              <a:t>利用模型输出：给他推荐这种片子！</a:t>
            </a:r>
            <a:endParaRPr lang="zh-CN" altLang="en-US" sz="2000" b="1"/>
          </a:p>
        </p:txBody>
      </p:sp>
    </p:spTree>
    <p:custDataLst>
      <p:tags r:id="rId2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67360" y="541655"/>
            <a:ext cx="10913745" cy="1753870"/>
          </a:xfrm>
        </p:spPr>
        <p:txBody>
          <a:bodyPr anchor="ctr" anchorCtr="0">
            <a:noAutofit/>
          </a:bodyPr>
          <a:p>
            <a:pPr algn="ctr">
              <a:lnSpc>
                <a:spcPct val="100000"/>
              </a:lnSpc>
            </a:pPr>
            <a:r>
              <a:rPr lang="zh-CN" sz="6000"/>
              <a:t>机器学习举例</a:t>
            </a:r>
            <a:br>
              <a:rPr lang="zh-CN" sz="6000"/>
            </a:br>
            <a:r>
              <a:rPr lang="zh-CN" sz="6000"/>
              <a:t>泰坦尼克生存预测</a:t>
            </a:r>
            <a:endParaRPr lang="zh-CN" sz="6000"/>
          </a:p>
        </p:txBody>
      </p:sp>
      <p:sp>
        <p:nvSpPr>
          <p:cNvPr id="11" name="文本框 10"/>
          <p:cNvSpPr txBox="1"/>
          <p:nvPr/>
        </p:nvSpPr>
        <p:spPr>
          <a:xfrm>
            <a:off x="741680" y="3089275"/>
            <a:ext cx="2697480" cy="25844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/>
              <a:t>历史训练数据：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输入：</a:t>
            </a:r>
            <a:endParaRPr lang="zh-CN" altLang="en-US"/>
          </a:p>
          <a:p>
            <a:r>
              <a:rPr lang="zh-CN" altLang="en-US"/>
              <a:t>个人信息：性别、年龄等</a:t>
            </a:r>
            <a:endParaRPr lang="zh-CN" altLang="en-US"/>
          </a:p>
          <a:p>
            <a:r>
              <a:rPr lang="zh-CN" altLang="en-US"/>
              <a:t>是否有父母兄弟</a:t>
            </a:r>
            <a:endParaRPr lang="zh-CN" altLang="en-US"/>
          </a:p>
          <a:p>
            <a:r>
              <a:rPr lang="zh-CN" altLang="en-US"/>
              <a:t>仓位情况</a:t>
            </a:r>
            <a:endParaRPr lang="zh-CN" altLang="en-US"/>
          </a:p>
          <a:p>
            <a:r>
              <a:rPr lang="zh-CN" altLang="en-US"/>
              <a:t>票务信息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结果：是否存活下来了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147185" y="2914650"/>
            <a:ext cx="6482715" cy="1476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/>
              <a:t>机器学习模型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输入：个人信息、是否有父母兄弟、仓位情况、票务信息</a:t>
            </a:r>
            <a:endParaRPr lang="zh-CN" altLang="en-US"/>
          </a:p>
          <a:p>
            <a:r>
              <a:rPr lang="zh-CN" altLang="en-US"/>
              <a:t>输出：这个人存活的概率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47185" y="5161915"/>
            <a:ext cx="648271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/>
              <a:t>新的、不知道是否存活的输入：</a:t>
            </a:r>
            <a:br>
              <a:rPr lang="zh-CN" altLang="en-US"/>
            </a:br>
            <a:r>
              <a:rPr lang="zh-CN" altLang="en-US">
                <a:sym typeface="+mn-ea"/>
              </a:rPr>
              <a:t>个人信息、是否有父母兄弟、仓位情况、票务信息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509895" y="4390390"/>
            <a:ext cx="0" cy="762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600065" y="468566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输入数据给模型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8727440" y="4390390"/>
            <a:ext cx="0" cy="7696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892540" y="468566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模型返回预估的存活的概率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11" idx="3"/>
            <a:endCxn id="12" idx="1"/>
          </p:cNvCxnSpPr>
          <p:nvPr/>
        </p:nvCxnSpPr>
        <p:spPr>
          <a:xfrm flipV="1">
            <a:off x="3439160" y="3653155"/>
            <a:ext cx="708025" cy="7283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263775" y="6101080"/>
            <a:ext cx="6126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利用历史数据，实现对未知的预测，是机器学习的核心目标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196975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lang="zh-CN" sz="6000">
                <a:solidFill>
                  <a:srgbClr val="FF0000"/>
                </a:solidFill>
              </a:rPr>
              <a:t>拒绝纸上谈兵</a:t>
            </a:r>
            <a:br>
              <a:rPr lang="zh-CN" sz="6000"/>
            </a:br>
            <a:r>
              <a:rPr lang="en-US" altLang="zh-CN" sz="6000"/>
              <a:t>Pandas</a:t>
            </a:r>
            <a:r>
              <a:rPr lang="zh-CN" altLang="en-US" sz="6000"/>
              <a:t>实现</a:t>
            </a:r>
            <a:br>
              <a:rPr lang="zh-CN" altLang="en-US" sz="6000"/>
            </a:br>
            <a:r>
              <a:rPr lang="zh-CN" altLang="en-US" sz="6000">
                <a:solidFill>
                  <a:srgbClr val="FF0000"/>
                </a:solidFill>
              </a:rPr>
              <a:t>原始网站访问日志分析</a:t>
            </a:r>
            <a:endParaRPr lang="zh-CN" altLang="en-US" sz="6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196975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lang="zh-CN" sz="6000">
                <a:solidFill>
                  <a:srgbClr val="FF0000"/>
                </a:solidFill>
              </a:rPr>
              <a:t>酒香不怕巷子深</a:t>
            </a:r>
            <a:br>
              <a:rPr lang="zh-CN" sz="6000">
                <a:solidFill>
                  <a:srgbClr val="FF0000"/>
                </a:solidFill>
              </a:rPr>
            </a:br>
            <a:r>
              <a:rPr lang="zh-CN" sz="6000">
                <a:solidFill>
                  <a:srgbClr val="FF0000"/>
                </a:solidFill>
              </a:rPr>
              <a:t>强烈推荐一个</a:t>
            </a:r>
            <a:br>
              <a:rPr lang="zh-CN" sz="6000">
                <a:solidFill>
                  <a:srgbClr val="FF0000"/>
                </a:solidFill>
              </a:rPr>
            </a:br>
            <a:r>
              <a:rPr lang="zh-CN" sz="6000">
                <a:solidFill>
                  <a:srgbClr val="FF0000"/>
                </a:solidFill>
              </a:rPr>
              <a:t>P</a:t>
            </a:r>
            <a:r>
              <a:rPr lang="en-US" altLang="zh-CN" sz="6000">
                <a:solidFill>
                  <a:srgbClr val="FF0000"/>
                </a:solidFill>
              </a:rPr>
              <a:t>ython</a:t>
            </a:r>
            <a:r>
              <a:rPr lang="zh-CN" altLang="en-US" sz="6000">
                <a:solidFill>
                  <a:srgbClr val="FF0000"/>
                </a:solidFill>
              </a:rPr>
              <a:t>技术分享公众号</a:t>
            </a:r>
            <a:endParaRPr lang="zh-CN" altLang="en-US" sz="6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lang="en-US" sz="6000">
                <a:solidFill>
                  <a:srgbClr val="FF0000"/>
                </a:solidFill>
              </a:rPr>
              <a:t>Python</a:t>
            </a:r>
            <a:r>
              <a:rPr lang="zh-CN" sz="6000">
                <a:solidFill>
                  <a:srgbClr val="FF0000"/>
                </a:solidFill>
              </a:rPr>
              <a:t>数据分析</a:t>
            </a:r>
            <a:br>
              <a:rPr lang="zh-CN" sz="6000"/>
            </a:br>
            <a:r>
              <a:rPr lang="zh-CN" sz="6000"/>
              <a:t>怎样回答老板的问题</a:t>
            </a:r>
            <a:br>
              <a:rPr lang="zh-CN" sz="6000"/>
            </a:br>
            <a:r>
              <a:rPr lang="zh-CN" sz="6000">
                <a:solidFill>
                  <a:srgbClr val="FF0000"/>
                </a:solidFill>
              </a:rPr>
              <a:t>收入波动的原因是什么</a:t>
            </a:r>
            <a:endParaRPr lang="zh-CN" sz="6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sz="6000"/>
              <a:t>老板问我</a:t>
            </a:r>
            <a:br>
              <a:rPr sz="6000"/>
            </a:br>
            <a:r>
              <a:rPr sz="6000">
                <a:solidFill>
                  <a:srgbClr val="FF0000"/>
                </a:solidFill>
              </a:rPr>
              <a:t>收入下降的原因是什么？</a:t>
            </a:r>
            <a:br>
              <a:rPr sz="6000"/>
            </a:br>
            <a:r>
              <a:rPr sz="6000"/>
              <a:t>我用Python数据分析</a:t>
            </a:r>
            <a:br>
              <a:rPr sz="6000"/>
            </a:br>
            <a:r>
              <a:rPr sz="6000"/>
              <a:t>让他满意！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923415"/>
            <a:ext cx="10913745" cy="3011170"/>
          </a:xfrm>
        </p:spPr>
        <p:txBody>
          <a:bodyPr anchor="ctr" anchorCtr="0">
            <a:noAutofit/>
          </a:bodyPr>
          <a:lstStyle/>
          <a:p>
            <a:r>
              <a:rPr lang="en-US" sz="6600"/>
              <a:t>Python</a:t>
            </a:r>
            <a:r>
              <a:rPr lang="zh-CN" altLang="en-US" sz="6600"/>
              <a:t>数据分析系列课</a:t>
            </a:r>
            <a:br>
              <a:rPr lang="zh-CN" altLang="en-US" sz="6600"/>
            </a:br>
            <a:br>
              <a:rPr lang="zh-CN" altLang="en-US" sz="6600"/>
            </a:br>
            <a:r>
              <a:rPr lang="zh-CN" altLang="en-US" sz="6600"/>
              <a:t>什么是</a:t>
            </a:r>
            <a:r>
              <a:rPr lang="en-US" altLang="zh-CN" sz="6600"/>
              <a:t>Pandas?</a:t>
            </a:r>
            <a:endParaRPr lang="en-US" altLang="zh-CN" sz="6600"/>
          </a:p>
        </p:txBody>
      </p:sp>
    </p:spTree>
    <p:custDataLst>
      <p:tags r:id="rId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sz="6000"/>
              <a:t>Pandas的Categorical类型</a:t>
            </a:r>
            <a:br>
              <a:rPr sz="6000"/>
            </a:br>
            <a:r>
              <a:rPr sz="6000"/>
              <a:t>降低数据存储提升计算速度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178050" y="179514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178050" y="258127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178050" y="336740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178050" y="415353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178050" y="493966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259830" y="179514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259830" y="258127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259830" y="336740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259830" y="415353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6259830" y="493966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8368665" y="2827020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0 </a:t>
            </a:r>
            <a:r>
              <a:rPr lang="zh-CN" altLang="en-US"/>
              <a:t>：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8368665" y="3355340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 </a:t>
            </a:r>
            <a:r>
              <a:rPr lang="zh-CN" altLang="en-US"/>
              <a:t>：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8368665" y="391604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 </a:t>
            </a:r>
            <a:r>
              <a:rPr lang="zh-CN" altLang="en-US"/>
              <a:t>：</a:t>
            </a:r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8187690" y="234378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数字字符串查找表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308735" y="123380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原始存储，字符串复制存储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59830" y="1233805"/>
            <a:ext cx="3300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Categorical</a:t>
            </a:r>
            <a:r>
              <a:rPr lang="zh-CN" altLang="en-US">
                <a:solidFill>
                  <a:srgbClr val="FF0000"/>
                </a:solidFill>
              </a:rPr>
              <a:t>存储，数字</a:t>
            </a:r>
            <a:r>
              <a:rPr lang="en-US" altLang="zh-CN">
                <a:solidFill>
                  <a:srgbClr val="FF0000"/>
                </a:solidFill>
              </a:rPr>
              <a:t>+</a:t>
            </a:r>
            <a:r>
              <a:rPr lang="zh-CN" altLang="en-US">
                <a:solidFill>
                  <a:srgbClr val="FF0000"/>
                </a:solidFill>
              </a:rPr>
              <a:t>查找表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24305" y="5807075"/>
            <a:ext cx="772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核心思路，在于将全部字符串存储，变成数字中间存储，大幅降低存储空间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879340" y="2528570"/>
            <a:ext cx="487680" cy="11988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endParaRPr lang="en-US" altLang="zh-CN" sz="36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altLang="zh-CN" sz="36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08735" y="632460"/>
            <a:ext cx="8890635" cy="368300"/>
          </a:xfrm>
          <a:prstGeom prst="rect">
            <a:avLst/>
          </a:prstGeom>
          <a:gradFill>
            <a:gsLst>
              <a:gs pos="0">
                <a:srgbClr val="43E97D"/>
              </a:gs>
              <a:gs pos="100000">
                <a:srgbClr val="38F8D6"/>
              </a:gs>
            </a:gsLst>
            <a:lin scaled="0"/>
          </a:gradFill>
        </p:spPr>
        <p:txBody>
          <a:bodyPr wrap="square" rtlCol="0">
            <a:spAutoFit/>
          </a:bodyPr>
          <a:p>
            <a:r>
              <a:rPr lang="en-US" altLang="zh-CN"/>
              <a:t>Pandas</a:t>
            </a:r>
            <a:r>
              <a:rPr lang="zh-CN" altLang="en-US"/>
              <a:t>的</a:t>
            </a:r>
            <a:r>
              <a:rPr lang="en-US" altLang="zh-CN"/>
              <a:t>Categorical</a:t>
            </a:r>
            <a:r>
              <a:rPr lang="zh-CN" altLang="en-US"/>
              <a:t>类型利用</a:t>
            </a:r>
            <a:r>
              <a:rPr lang="en-US" altLang="zh-CN"/>
              <a:t>“</a:t>
            </a:r>
            <a:r>
              <a:rPr lang="zh-CN" altLang="en-US"/>
              <a:t>数字技巧</a:t>
            </a:r>
            <a:r>
              <a:rPr lang="en-US" altLang="zh-CN"/>
              <a:t>”</a:t>
            </a:r>
            <a:r>
              <a:rPr lang="zh-CN" altLang="en-US"/>
              <a:t>节省存储空间，提升运算速度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8" idx="3"/>
            <a:endCxn id="13" idx="1"/>
          </p:cNvCxnSpPr>
          <p:nvPr/>
        </p:nvCxnSpPr>
        <p:spPr>
          <a:xfrm>
            <a:off x="7446645" y="2008505"/>
            <a:ext cx="922020" cy="10318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3"/>
            <a:endCxn id="14" idx="1"/>
          </p:cNvCxnSpPr>
          <p:nvPr/>
        </p:nvCxnSpPr>
        <p:spPr>
          <a:xfrm>
            <a:off x="7446645" y="2794635"/>
            <a:ext cx="922020" cy="774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3"/>
            <a:endCxn id="15" idx="1"/>
          </p:cNvCxnSpPr>
          <p:nvPr/>
        </p:nvCxnSpPr>
        <p:spPr>
          <a:xfrm>
            <a:off x="7446645" y="3580765"/>
            <a:ext cx="922020" cy="548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1" idx="3"/>
            <a:endCxn id="14" idx="1"/>
          </p:cNvCxnSpPr>
          <p:nvPr/>
        </p:nvCxnSpPr>
        <p:spPr>
          <a:xfrm flipV="1">
            <a:off x="7446645" y="3568700"/>
            <a:ext cx="922020" cy="7981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3"/>
            <a:endCxn id="13" idx="1"/>
          </p:cNvCxnSpPr>
          <p:nvPr/>
        </p:nvCxnSpPr>
        <p:spPr>
          <a:xfrm flipV="1">
            <a:off x="7446645" y="3040380"/>
            <a:ext cx="922020" cy="21126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F7FE"/>
            </a:gs>
            <a:gs pos="100000">
              <a:srgbClr val="66A6FE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lang="zh-CN" sz="6000"/>
              <a:t>怎样在网页上</a:t>
            </a:r>
            <a:br>
              <a:rPr lang="zh-CN" sz="6000"/>
            </a:br>
            <a:r>
              <a:rPr lang="en-US" altLang="zh-CN" sz="6000"/>
              <a:t>?</a:t>
            </a:r>
            <a:r>
              <a:rPr lang="zh-CN" sz="6000">
                <a:solidFill>
                  <a:srgbClr val="FF0000"/>
                </a:solidFill>
              </a:rPr>
              <a:t>快速展示表格数据</a:t>
            </a:r>
            <a:r>
              <a:rPr lang="zh-CN" sz="6000"/>
              <a:t>？</a:t>
            </a:r>
            <a:br>
              <a:rPr lang="zh-CN" sz="6000"/>
            </a:br>
            <a:r>
              <a:rPr lang="en-US" altLang="zh-CN" sz="3600">
                <a:solidFill>
                  <a:srgbClr val="FF0000"/>
                </a:solidFill>
              </a:rPr>
              <a:t>Python + Flask + Pandas</a:t>
            </a:r>
            <a:endParaRPr lang="en-US" altLang="zh-CN" sz="36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96F91"/>
            </a:gs>
            <a:gs pos="0">
              <a:srgbClr val="ADD8DE"/>
            </a:gs>
            <a:gs pos="0">
              <a:srgbClr val="3893AD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sz="5400">
                <a:solidFill>
                  <a:schemeClr val="bg1">
                    <a:lumMod val="95000"/>
                  </a:schemeClr>
                </a:solidFill>
              </a:rPr>
              <a:t>Pandas的get_dummies</a:t>
            </a:r>
            <a:br>
              <a:rPr sz="5400">
                <a:solidFill>
                  <a:schemeClr val="bg1">
                    <a:lumMod val="95000"/>
                  </a:schemeClr>
                </a:solidFill>
              </a:rPr>
            </a:br>
            <a:r>
              <a:rPr sz="5400">
                <a:solidFill>
                  <a:schemeClr val="bg1">
                    <a:lumMod val="95000"/>
                  </a:schemeClr>
                </a:solidFill>
              </a:rPr>
              <a:t>用于机器学习的特征处理</a:t>
            </a:r>
            <a:endParaRPr sz="5400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8E4CB7"/>
            </a:gs>
            <a:gs pos="0">
              <a:srgbClr val="3BB6FE"/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p>
            <a:pPr algn="ctr">
              <a:lnSpc>
                <a:spcPct val="150000"/>
              </a:lnSpc>
            </a:pPr>
            <a:r>
              <a:rPr 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表格数据包含多分类</a:t>
            </a:r>
            <a:br>
              <a:rPr 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需要一行变多行统计</a:t>
            </a:r>
            <a:br>
              <a:rPr 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en-US" alt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r>
              <a:rPr lang="zh-CN" altLang="en-US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的</a:t>
            </a:r>
            <a:r>
              <a:rPr lang="en-US" alt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explode</a:t>
            </a:r>
            <a:r>
              <a:rPr lang="zh-CN" altLang="en-US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来</a:t>
            </a:r>
            <a:r>
              <a:rPr lang="zh-CN" altLang="en-US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搞定</a:t>
            </a:r>
            <a:endParaRPr lang="zh-CN" altLang="en-US" sz="540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094105"/>
            <a:ext cx="10913745" cy="4669155"/>
          </a:xfrm>
        </p:spPr>
        <p:txBody>
          <a:bodyPr anchor="ctr" anchorCtr="0">
            <a:noAutofit/>
          </a:bodyPr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b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 借助</a:t>
            </a: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爬虫</a:t>
            </a:r>
            <a:b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爬取网页</a:t>
            </a: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HTML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表格</a:t>
            </a:r>
            <a:b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存入</a:t>
            </a: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Excel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文件</a:t>
            </a:r>
            <a:endParaRPr lang="zh-CN" altLang="en-US" sz="54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094105"/>
            <a:ext cx="10913745" cy="4669155"/>
          </a:xfrm>
        </p:spPr>
        <p:txBody>
          <a:bodyPr anchor="ctr" anchorCtr="0">
            <a:noAutofit/>
          </a:bodyPr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b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计算同比环比指标</a:t>
            </a:r>
            <a:b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三种方法</a:t>
            </a:r>
            <a:endParaRPr lang="zh-CN" altLang="en-US" sz="54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094105"/>
            <a:ext cx="10913745" cy="4669155"/>
          </a:xfrm>
        </p:spPr>
        <p:txBody>
          <a:bodyPr anchor="ctr" anchorCtr="0">
            <a:noAutofit/>
          </a:bodyPr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数据分析系列</a:t>
            </a:r>
            <a:b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与</a:t>
            </a: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SQL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的对比</a:t>
            </a:r>
            <a:endParaRPr lang="zh-CN" altLang="en-US" sz="54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914400"/>
            <a:ext cx="10913745" cy="4669155"/>
          </a:xfrm>
        </p:spPr>
        <p:txBody>
          <a:bodyPr anchor="ctr" anchorCtr="0">
            <a:noAutofit/>
          </a:bodyPr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8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b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实现groupby</a:t>
            </a:r>
            <a:r>
              <a:rPr 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分组</a:t>
            </a: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聚合</a:t>
            </a:r>
            <a:b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之</a:t>
            </a: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不同列数据统计</a:t>
            </a:r>
            <a:endParaRPr sz="54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914400"/>
            <a:ext cx="10913745" cy="4669155"/>
          </a:xfrm>
        </p:spPr>
        <p:txBody>
          <a:bodyPr anchor="ctr" anchorCtr="0">
            <a:noAutofit/>
          </a:bodyPr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r>
              <a:rPr lang="zh-CN" altLang="en-US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读取</a:t>
            </a:r>
            <a:r>
              <a:rPr lang="en-US" altLang="zh-CN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Excel</a:t>
            </a:r>
            <a:br>
              <a:rPr lang="en-US" altLang="zh-CN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展示在网页上</a:t>
            </a:r>
            <a:br>
              <a:rPr lang="zh-CN" altLang="en-US" sz="8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en-US" altLang="zh-CN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、</a:t>
            </a:r>
            <a:r>
              <a:rPr lang="en-US" altLang="zh-CN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、</a:t>
            </a:r>
            <a:r>
              <a:rPr lang="en-US" altLang="zh-CN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flask</a:t>
            </a: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、</a:t>
            </a:r>
            <a:r>
              <a:rPr lang="en-US" altLang="zh-CN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excel</a:t>
            </a:r>
            <a:endParaRPr lang="en-US" altLang="zh-CN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>
            <p:custDataLst>
              <p:tags r:id="rId1"/>
            </p:custDataLst>
          </p:nvPr>
        </p:nvSpPr>
        <p:spPr>
          <a:xfrm>
            <a:off x="1909560" y="2451207"/>
            <a:ext cx="2355828" cy="2355828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>
            <p:custDataLst>
              <p:tags r:id="rId2"/>
            </p:custDataLst>
          </p:nvPr>
        </p:nvSpPr>
        <p:spPr>
          <a:xfrm>
            <a:off x="3406934" y="1984550"/>
            <a:ext cx="1132977" cy="1132977"/>
          </a:xfrm>
          <a:prstGeom prst="ellipse">
            <a:avLst/>
          </a:prstGeom>
          <a:solidFill>
            <a:schemeClr val="accent2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TextBox 2"/>
          <p:cNvSpPr txBox="1"/>
          <p:nvPr>
            <p:custDataLst>
              <p:tags r:id="rId3"/>
            </p:custDataLst>
          </p:nvPr>
        </p:nvSpPr>
        <p:spPr>
          <a:xfrm>
            <a:off x="3057947" y="3711034"/>
            <a:ext cx="1974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spc="15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CONTENTS</a:t>
            </a:r>
            <a:endParaRPr lang="en-US" altLang="zh-CN" sz="1600" spc="15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TextBox 2"/>
          <p:cNvSpPr txBox="1"/>
          <p:nvPr>
            <p:custDataLst>
              <p:tags r:id="rId4"/>
            </p:custDataLst>
          </p:nvPr>
        </p:nvSpPr>
        <p:spPr>
          <a:xfrm>
            <a:off x="3060735" y="2675647"/>
            <a:ext cx="191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5400" spc="150" dirty="0">
                <a:latin typeface="Arial" panose="020B0604020202020204" pitchFamily="34" charset="0"/>
                <a:ea typeface="汉仪旗黑-85S" panose="00020600040101010101" pitchFamily="18" charset="-122"/>
                <a:cs typeface="Transitional 551 Std Medium" panose="02010600010101010101" charset="-122"/>
                <a:sym typeface="+mn-lt"/>
              </a:rPr>
              <a:t>目录</a:t>
            </a:r>
            <a:endParaRPr lang="zh-CN" altLang="en-US" sz="5400" spc="150" dirty="0">
              <a:latin typeface="Arial" panose="020B0604020202020204" pitchFamily="34" charset="0"/>
              <a:ea typeface="汉仪旗黑-85S" panose="00020600040101010101" pitchFamily="18" charset="-122"/>
              <a:cs typeface="Transitional 551 Std Medium" panose="02010600010101010101" charset="-122"/>
              <a:sym typeface="+mn-lt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7437709" y="1882140"/>
            <a:ext cx="2957876" cy="41194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zh-CN" b="1" spc="300" dirty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本课程适用于谁？</a:t>
            </a:r>
            <a:endParaRPr lang="zh-CN" altLang="zh-CN" b="1" spc="300" dirty="0"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37" name="文本框 36"/>
          <p:cNvSpPr txBox="1"/>
          <p:nvPr>
            <p:custDataLst>
              <p:tags r:id="rId6"/>
            </p:custDataLst>
          </p:nvPr>
        </p:nvSpPr>
        <p:spPr>
          <a:xfrm>
            <a:off x="7437709" y="4612382"/>
            <a:ext cx="2957876" cy="41194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b="1" spc="300" dirty="0">
                <a:latin typeface="微软雅黑" panose="020B0503020204020204" charset="-122"/>
                <a:ea typeface="微软雅黑" panose="020B0503020204020204" charset="-122"/>
              </a:rPr>
              <a:t>课程演示方式</a:t>
            </a:r>
            <a:endParaRPr lang="zh-CN" altLang="en-US" b="1" spc="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7"/>
            </p:custDataLst>
          </p:nvPr>
        </p:nvSpPr>
        <p:spPr>
          <a:xfrm>
            <a:off x="7437709" y="3661955"/>
            <a:ext cx="2957876" cy="41194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b="1" spc="300" dirty="0">
                <a:latin typeface="微软雅黑" panose="020B0503020204020204" charset="-122"/>
                <a:ea typeface="微软雅黑" panose="020B0503020204020204" charset="-122"/>
              </a:rPr>
              <a:t>怎样下载安装</a:t>
            </a:r>
            <a:r>
              <a:rPr lang="en-US" altLang="zh-CN" b="1" spc="300" dirty="0">
                <a:latin typeface="微软雅黑" panose="020B0503020204020204" charset="-122"/>
                <a:ea typeface="微软雅黑" panose="020B0503020204020204" charset="-122"/>
              </a:rPr>
              <a:t>pandas</a:t>
            </a:r>
            <a:endParaRPr lang="en-US" altLang="zh-CN" b="1" spc="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>
            <p:custDataLst>
              <p:tags r:id="rId8"/>
            </p:custDataLst>
          </p:nvPr>
        </p:nvSpPr>
        <p:spPr>
          <a:xfrm>
            <a:off x="7437709" y="2778237"/>
            <a:ext cx="2957876" cy="41194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b="1" spc="300" dirty="0">
                <a:latin typeface="微软雅黑" panose="020B0503020204020204" charset="-122"/>
                <a:ea typeface="微软雅黑" panose="020B0503020204020204" charset="-122"/>
              </a:rPr>
              <a:t>什么是</a:t>
            </a:r>
            <a:r>
              <a:rPr lang="en-US" altLang="zh-CN" b="1" spc="300" dirty="0">
                <a:latin typeface="微软雅黑" panose="020B0503020204020204" charset="-122"/>
                <a:ea typeface="微软雅黑" panose="020B0503020204020204" charset="-122"/>
              </a:rPr>
              <a:t>Pandas?</a:t>
            </a:r>
            <a:endParaRPr lang="en-US" altLang="zh-CN" b="1" spc="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monitor-with-text_81372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6543675" y="2805746"/>
            <a:ext cx="528168" cy="496533"/>
          </a:xfrm>
          <a:custGeom>
            <a:avLst/>
            <a:gdLst>
              <a:gd name="connsiteX0" fmla="*/ 484158 w 606016"/>
              <a:gd name="connsiteY0" fmla="*/ 384419 h 569392"/>
              <a:gd name="connsiteX1" fmla="*/ 470317 w 606016"/>
              <a:gd name="connsiteY1" fmla="*/ 398145 h 569392"/>
              <a:gd name="connsiteX2" fmla="*/ 484158 w 606016"/>
              <a:gd name="connsiteY2" fmla="*/ 411964 h 569392"/>
              <a:gd name="connsiteX3" fmla="*/ 497906 w 606016"/>
              <a:gd name="connsiteY3" fmla="*/ 398145 h 569392"/>
              <a:gd name="connsiteX4" fmla="*/ 484158 w 606016"/>
              <a:gd name="connsiteY4" fmla="*/ 384419 h 569392"/>
              <a:gd name="connsiteX5" fmla="*/ 545040 w 606016"/>
              <a:gd name="connsiteY5" fmla="*/ 381151 h 569392"/>
              <a:gd name="connsiteX6" fmla="*/ 527926 w 606016"/>
              <a:gd name="connsiteY6" fmla="*/ 398145 h 569392"/>
              <a:gd name="connsiteX7" fmla="*/ 545040 w 606016"/>
              <a:gd name="connsiteY7" fmla="*/ 415232 h 569392"/>
              <a:gd name="connsiteX8" fmla="*/ 562155 w 606016"/>
              <a:gd name="connsiteY8" fmla="*/ 398145 h 569392"/>
              <a:gd name="connsiteX9" fmla="*/ 545040 w 606016"/>
              <a:gd name="connsiteY9" fmla="*/ 381151 h 569392"/>
              <a:gd name="connsiteX10" fmla="*/ 122039 w 606016"/>
              <a:gd name="connsiteY10" fmla="*/ 293411 h 569392"/>
              <a:gd name="connsiteX11" fmla="*/ 239679 w 606016"/>
              <a:gd name="connsiteY11" fmla="*/ 293411 h 569392"/>
              <a:gd name="connsiteX12" fmla="*/ 249872 w 606016"/>
              <a:gd name="connsiteY12" fmla="*/ 303584 h 569392"/>
              <a:gd name="connsiteX13" fmla="*/ 239679 w 606016"/>
              <a:gd name="connsiteY13" fmla="*/ 313663 h 569392"/>
              <a:gd name="connsiteX14" fmla="*/ 122039 w 606016"/>
              <a:gd name="connsiteY14" fmla="*/ 313663 h 569392"/>
              <a:gd name="connsiteX15" fmla="*/ 111846 w 606016"/>
              <a:gd name="connsiteY15" fmla="*/ 303584 h 569392"/>
              <a:gd name="connsiteX16" fmla="*/ 122039 w 606016"/>
              <a:gd name="connsiteY16" fmla="*/ 293411 h 569392"/>
              <a:gd name="connsiteX17" fmla="*/ 122039 w 606016"/>
              <a:gd name="connsiteY17" fmla="*/ 252836 h 569392"/>
              <a:gd name="connsiteX18" fmla="*/ 239679 w 606016"/>
              <a:gd name="connsiteY18" fmla="*/ 252836 h 569392"/>
              <a:gd name="connsiteX19" fmla="*/ 249872 w 606016"/>
              <a:gd name="connsiteY19" fmla="*/ 262916 h 569392"/>
              <a:gd name="connsiteX20" fmla="*/ 239679 w 606016"/>
              <a:gd name="connsiteY20" fmla="*/ 273088 h 569392"/>
              <a:gd name="connsiteX21" fmla="*/ 122039 w 606016"/>
              <a:gd name="connsiteY21" fmla="*/ 273088 h 569392"/>
              <a:gd name="connsiteX22" fmla="*/ 111846 w 606016"/>
              <a:gd name="connsiteY22" fmla="*/ 262916 h 569392"/>
              <a:gd name="connsiteX23" fmla="*/ 122039 w 606016"/>
              <a:gd name="connsiteY23" fmla="*/ 252836 h 569392"/>
              <a:gd name="connsiteX24" fmla="*/ 300024 w 606016"/>
              <a:gd name="connsiteY24" fmla="*/ 243521 h 569392"/>
              <a:gd name="connsiteX25" fmla="*/ 473372 w 606016"/>
              <a:gd name="connsiteY25" fmla="*/ 243521 h 569392"/>
              <a:gd name="connsiteX26" fmla="*/ 483937 w 606016"/>
              <a:gd name="connsiteY26" fmla="*/ 254072 h 569392"/>
              <a:gd name="connsiteX27" fmla="*/ 483937 w 606016"/>
              <a:gd name="connsiteY27" fmla="*/ 312428 h 569392"/>
              <a:gd name="connsiteX28" fmla="*/ 473372 w 606016"/>
              <a:gd name="connsiteY28" fmla="*/ 322978 h 569392"/>
              <a:gd name="connsiteX29" fmla="*/ 300024 w 606016"/>
              <a:gd name="connsiteY29" fmla="*/ 322978 h 569392"/>
              <a:gd name="connsiteX30" fmla="*/ 289459 w 606016"/>
              <a:gd name="connsiteY30" fmla="*/ 312428 h 569392"/>
              <a:gd name="connsiteX31" fmla="*/ 289459 w 606016"/>
              <a:gd name="connsiteY31" fmla="*/ 254072 h 569392"/>
              <a:gd name="connsiteX32" fmla="*/ 300024 w 606016"/>
              <a:gd name="connsiteY32" fmla="*/ 243521 h 569392"/>
              <a:gd name="connsiteX33" fmla="*/ 122040 w 606016"/>
              <a:gd name="connsiteY33" fmla="*/ 203440 h 569392"/>
              <a:gd name="connsiteX34" fmla="*/ 483976 w 606016"/>
              <a:gd name="connsiteY34" fmla="*/ 203440 h 569392"/>
              <a:gd name="connsiteX35" fmla="*/ 494170 w 606016"/>
              <a:gd name="connsiteY35" fmla="*/ 213520 h 569392"/>
              <a:gd name="connsiteX36" fmla="*/ 483976 w 606016"/>
              <a:gd name="connsiteY36" fmla="*/ 223692 h 569392"/>
              <a:gd name="connsiteX37" fmla="*/ 122040 w 606016"/>
              <a:gd name="connsiteY37" fmla="*/ 223692 h 569392"/>
              <a:gd name="connsiteX38" fmla="*/ 111846 w 606016"/>
              <a:gd name="connsiteY38" fmla="*/ 213520 h 569392"/>
              <a:gd name="connsiteX39" fmla="*/ 122040 w 606016"/>
              <a:gd name="connsiteY39" fmla="*/ 203440 h 569392"/>
              <a:gd name="connsiteX40" fmla="*/ 122040 w 606016"/>
              <a:gd name="connsiteY40" fmla="*/ 162935 h 569392"/>
              <a:gd name="connsiteX41" fmla="*/ 483976 w 606016"/>
              <a:gd name="connsiteY41" fmla="*/ 162935 h 569392"/>
              <a:gd name="connsiteX42" fmla="*/ 494170 w 606016"/>
              <a:gd name="connsiteY42" fmla="*/ 173015 h 569392"/>
              <a:gd name="connsiteX43" fmla="*/ 483976 w 606016"/>
              <a:gd name="connsiteY43" fmla="*/ 183187 h 569392"/>
              <a:gd name="connsiteX44" fmla="*/ 122040 w 606016"/>
              <a:gd name="connsiteY44" fmla="*/ 183187 h 569392"/>
              <a:gd name="connsiteX45" fmla="*/ 111846 w 606016"/>
              <a:gd name="connsiteY45" fmla="*/ 173015 h 569392"/>
              <a:gd name="connsiteX46" fmla="*/ 122040 w 606016"/>
              <a:gd name="connsiteY46" fmla="*/ 162935 h 569392"/>
              <a:gd name="connsiteX47" fmla="*/ 273826 w 606016"/>
              <a:gd name="connsiteY47" fmla="*/ 119891 h 569392"/>
              <a:gd name="connsiteX48" fmla="*/ 483975 w 606016"/>
              <a:gd name="connsiteY48" fmla="*/ 119891 h 569392"/>
              <a:gd name="connsiteX49" fmla="*/ 494169 w 606016"/>
              <a:gd name="connsiteY49" fmla="*/ 129971 h 569392"/>
              <a:gd name="connsiteX50" fmla="*/ 483975 w 606016"/>
              <a:gd name="connsiteY50" fmla="*/ 140143 h 569392"/>
              <a:gd name="connsiteX51" fmla="*/ 273826 w 606016"/>
              <a:gd name="connsiteY51" fmla="*/ 140143 h 569392"/>
              <a:gd name="connsiteX52" fmla="*/ 263632 w 606016"/>
              <a:gd name="connsiteY52" fmla="*/ 129971 h 569392"/>
              <a:gd name="connsiteX53" fmla="*/ 273826 w 606016"/>
              <a:gd name="connsiteY53" fmla="*/ 119891 h 569392"/>
              <a:gd name="connsiteX54" fmla="*/ 273826 w 606016"/>
              <a:gd name="connsiteY54" fmla="*/ 79386 h 569392"/>
              <a:gd name="connsiteX55" fmla="*/ 483975 w 606016"/>
              <a:gd name="connsiteY55" fmla="*/ 79386 h 569392"/>
              <a:gd name="connsiteX56" fmla="*/ 494169 w 606016"/>
              <a:gd name="connsiteY56" fmla="*/ 89466 h 569392"/>
              <a:gd name="connsiteX57" fmla="*/ 483975 w 606016"/>
              <a:gd name="connsiteY57" fmla="*/ 99638 h 569392"/>
              <a:gd name="connsiteX58" fmla="*/ 273826 w 606016"/>
              <a:gd name="connsiteY58" fmla="*/ 99638 h 569392"/>
              <a:gd name="connsiteX59" fmla="*/ 263632 w 606016"/>
              <a:gd name="connsiteY59" fmla="*/ 89466 h 569392"/>
              <a:gd name="connsiteX60" fmla="*/ 273826 w 606016"/>
              <a:gd name="connsiteY60" fmla="*/ 79386 h 569392"/>
              <a:gd name="connsiteX61" fmla="*/ 132642 w 606016"/>
              <a:gd name="connsiteY61" fmla="*/ 70848 h 569392"/>
              <a:gd name="connsiteX62" fmla="*/ 225759 w 606016"/>
              <a:gd name="connsiteY62" fmla="*/ 70848 h 569392"/>
              <a:gd name="connsiteX63" fmla="*/ 236323 w 606016"/>
              <a:gd name="connsiteY63" fmla="*/ 81400 h 569392"/>
              <a:gd name="connsiteX64" fmla="*/ 236323 w 606016"/>
              <a:gd name="connsiteY64" fmla="*/ 137988 h 569392"/>
              <a:gd name="connsiteX65" fmla="*/ 225759 w 606016"/>
              <a:gd name="connsiteY65" fmla="*/ 148540 h 569392"/>
              <a:gd name="connsiteX66" fmla="*/ 132642 w 606016"/>
              <a:gd name="connsiteY66" fmla="*/ 148540 h 569392"/>
              <a:gd name="connsiteX67" fmla="*/ 122078 w 606016"/>
              <a:gd name="connsiteY67" fmla="*/ 137988 h 569392"/>
              <a:gd name="connsiteX68" fmla="*/ 122078 w 606016"/>
              <a:gd name="connsiteY68" fmla="*/ 81400 h 569392"/>
              <a:gd name="connsiteX69" fmla="*/ 132642 w 606016"/>
              <a:gd name="connsiteY69" fmla="*/ 70848 h 569392"/>
              <a:gd name="connsiteX70" fmla="*/ 49473 w 606016"/>
              <a:gd name="connsiteY70" fmla="*/ 40524 h 569392"/>
              <a:gd name="connsiteX71" fmla="*/ 40588 w 606016"/>
              <a:gd name="connsiteY71" fmla="*/ 49395 h 569392"/>
              <a:gd name="connsiteX72" fmla="*/ 40588 w 606016"/>
              <a:gd name="connsiteY72" fmla="*/ 363877 h 569392"/>
              <a:gd name="connsiteX73" fmla="*/ 565428 w 606016"/>
              <a:gd name="connsiteY73" fmla="*/ 363877 h 569392"/>
              <a:gd name="connsiteX74" fmla="*/ 565428 w 606016"/>
              <a:gd name="connsiteY74" fmla="*/ 49395 h 569392"/>
              <a:gd name="connsiteX75" fmla="*/ 556450 w 606016"/>
              <a:gd name="connsiteY75" fmla="*/ 40524 h 569392"/>
              <a:gd name="connsiteX76" fmla="*/ 49473 w 606016"/>
              <a:gd name="connsiteY76" fmla="*/ 0 h 569392"/>
              <a:gd name="connsiteX77" fmla="*/ 556450 w 606016"/>
              <a:gd name="connsiteY77" fmla="*/ 0 h 569392"/>
              <a:gd name="connsiteX78" fmla="*/ 606016 w 606016"/>
              <a:gd name="connsiteY78" fmla="*/ 49395 h 569392"/>
              <a:gd name="connsiteX79" fmla="*/ 606016 w 606016"/>
              <a:gd name="connsiteY79" fmla="*/ 392916 h 569392"/>
              <a:gd name="connsiteX80" fmla="*/ 556450 w 606016"/>
              <a:gd name="connsiteY80" fmla="*/ 442311 h 569392"/>
              <a:gd name="connsiteX81" fmla="*/ 386522 w 606016"/>
              <a:gd name="connsiteY81" fmla="*/ 442311 h 569392"/>
              <a:gd name="connsiteX82" fmla="*/ 386522 w 606016"/>
              <a:gd name="connsiteY82" fmla="*/ 508606 h 569392"/>
              <a:gd name="connsiteX83" fmla="*/ 413363 w 606016"/>
              <a:gd name="connsiteY83" fmla="*/ 508606 h 569392"/>
              <a:gd name="connsiteX84" fmla="*/ 443851 w 606016"/>
              <a:gd name="connsiteY84" fmla="*/ 539046 h 569392"/>
              <a:gd name="connsiteX85" fmla="*/ 413363 w 606016"/>
              <a:gd name="connsiteY85" fmla="*/ 569392 h 569392"/>
              <a:gd name="connsiteX86" fmla="*/ 192653 w 606016"/>
              <a:gd name="connsiteY86" fmla="*/ 569392 h 569392"/>
              <a:gd name="connsiteX87" fmla="*/ 162165 w 606016"/>
              <a:gd name="connsiteY87" fmla="*/ 539046 h 569392"/>
              <a:gd name="connsiteX88" fmla="*/ 192653 w 606016"/>
              <a:gd name="connsiteY88" fmla="*/ 508606 h 569392"/>
              <a:gd name="connsiteX89" fmla="*/ 219494 w 606016"/>
              <a:gd name="connsiteY89" fmla="*/ 508606 h 569392"/>
              <a:gd name="connsiteX90" fmla="*/ 219494 w 606016"/>
              <a:gd name="connsiteY90" fmla="*/ 442311 h 569392"/>
              <a:gd name="connsiteX91" fmla="*/ 49473 w 606016"/>
              <a:gd name="connsiteY91" fmla="*/ 442311 h 569392"/>
              <a:gd name="connsiteX92" fmla="*/ 0 w 606016"/>
              <a:gd name="connsiteY92" fmla="*/ 392916 h 569392"/>
              <a:gd name="connsiteX93" fmla="*/ 0 w 606016"/>
              <a:gd name="connsiteY93" fmla="*/ 49395 h 569392"/>
              <a:gd name="connsiteX94" fmla="*/ 49473 w 606016"/>
              <a:gd name="connsiteY94" fmla="*/ 0 h 56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606016" h="569392">
                <a:moveTo>
                  <a:pt x="484158" y="384419"/>
                </a:moveTo>
                <a:cubicBezTo>
                  <a:pt x="476489" y="384419"/>
                  <a:pt x="470317" y="390582"/>
                  <a:pt x="470317" y="398145"/>
                </a:cubicBezTo>
                <a:cubicBezTo>
                  <a:pt x="470317" y="405802"/>
                  <a:pt x="476489" y="411964"/>
                  <a:pt x="484158" y="411964"/>
                </a:cubicBezTo>
                <a:cubicBezTo>
                  <a:pt x="491733" y="411964"/>
                  <a:pt x="497906" y="405802"/>
                  <a:pt x="497906" y="398145"/>
                </a:cubicBezTo>
                <a:cubicBezTo>
                  <a:pt x="497906" y="390582"/>
                  <a:pt x="491733" y="384419"/>
                  <a:pt x="484158" y="384419"/>
                </a:cubicBezTo>
                <a:close/>
                <a:moveTo>
                  <a:pt x="545040" y="381151"/>
                </a:moveTo>
                <a:cubicBezTo>
                  <a:pt x="535595" y="381151"/>
                  <a:pt x="527926" y="388714"/>
                  <a:pt x="527926" y="398145"/>
                </a:cubicBezTo>
                <a:cubicBezTo>
                  <a:pt x="527926" y="407576"/>
                  <a:pt x="535595" y="415232"/>
                  <a:pt x="545040" y="415232"/>
                </a:cubicBezTo>
                <a:cubicBezTo>
                  <a:pt x="554486" y="415232"/>
                  <a:pt x="562155" y="407576"/>
                  <a:pt x="562155" y="398145"/>
                </a:cubicBezTo>
                <a:cubicBezTo>
                  <a:pt x="562155" y="388714"/>
                  <a:pt x="554486" y="381151"/>
                  <a:pt x="545040" y="381151"/>
                </a:cubicBezTo>
                <a:close/>
                <a:moveTo>
                  <a:pt x="122039" y="293411"/>
                </a:moveTo>
                <a:lnTo>
                  <a:pt x="239679" y="293411"/>
                </a:lnTo>
                <a:cubicBezTo>
                  <a:pt x="245290" y="293411"/>
                  <a:pt x="249872" y="297984"/>
                  <a:pt x="249872" y="303584"/>
                </a:cubicBezTo>
                <a:cubicBezTo>
                  <a:pt x="249872" y="309090"/>
                  <a:pt x="245290" y="313663"/>
                  <a:pt x="239679" y="313663"/>
                </a:cubicBezTo>
                <a:lnTo>
                  <a:pt x="122039" y="313663"/>
                </a:lnTo>
                <a:cubicBezTo>
                  <a:pt x="116428" y="313663"/>
                  <a:pt x="111846" y="309090"/>
                  <a:pt x="111846" y="303584"/>
                </a:cubicBezTo>
                <a:cubicBezTo>
                  <a:pt x="111846" y="297984"/>
                  <a:pt x="116428" y="293411"/>
                  <a:pt x="122039" y="293411"/>
                </a:cubicBezTo>
                <a:close/>
                <a:moveTo>
                  <a:pt x="122039" y="252836"/>
                </a:moveTo>
                <a:lnTo>
                  <a:pt x="239679" y="252836"/>
                </a:lnTo>
                <a:cubicBezTo>
                  <a:pt x="245290" y="252836"/>
                  <a:pt x="249872" y="257316"/>
                  <a:pt x="249872" y="262916"/>
                </a:cubicBezTo>
                <a:cubicBezTo>
                  <a:pt x="249872" y="268515"/>
                  <a:pt x="245290" y="273088"/>
                  <a:pt x="239679" y="273088"/>
                </a:cubicBezTo>
                <a:lnTo>
                  <a:pt x="122039" y="273088"/>
                </a:lnTo>
                <a:cubicBezTo>
                  <a:pt x="116428" y="273088"/>
                  <a:pt x="111846" y="268515"/>
                  <a:pt x="111846" y="262916"/>
                </a:cubicBezTo>
                <a:cubicBezTo>
                  <a:pt x="111846" y="257316"/>
                  <a:pt x="116428" y="252836"/>
                  <a:pt x="122039" y="252836"/>
                </a:cubicBezTo>
                <a:close/>
                <a:moveTo>
                  <a:pt x="300024" y="243521"/>
                </a:moveTo>
                <a:lnTo>
                  <a:pt x="473372" y="243521"/>
                </a:lnTo>
                <a:cubicBezTo>
                  <a:pt x="479169" y="243521"/>
                  <a:pt x="483937" y="248283"/>
                  <a:pt x="483937" y="254072"/>
                </a:cubicBezTo>
                <a:lnTo>
                  <a:pt x="483937" y="312428"/>
                </a:lnTo>
                <a:cubicBezTo>
                  <a:pt x="483937" y="318216"/>
                  <a:pt x="479169" y="322978"/>
                  <a:pt x="473372" y="322978"/>
                </a:cubicBezTo>
                <a:lnTo>
                  <a:pt x="300024" y="322978"/>
                </a:lnTo>
                <a:cubicBezTo>
                  <a:pt x="294227" y="322978"/>
                  <a:pt x="289459" y="318216"/>
                  <a:pt x="289459" y="312428"/>
                </a:cubicBezTo>
                <a:lnTo>
                  <a:pt x="289459" y="254072"/>
                </a:lnTo>
                <a:cubicBezTo>
                  <a:pt x="289459" y="248283"/>
                  <a:pt x="294227" y="243521"/>
                  <a:pt x="300024" y="243521"/>
                </a:cubicBezTo>
                <a:close/>
                <a:moveTo>
                  <a:pt x="122040" y="203440"/>
                </a:moveTo>
                <a:lnTo>
                  <a:pt x="483976" y="203440"/>
                </a:lnTo>
                <a:cubicBezTo>
                  <a:pt x="489587" y="203440"/>
                  <a:pt x="494170" y="207920"/>
                  <a:pt x="494170" y="213520"/>
                </a:cubicBezTo>
                <a:cubicBezTo>
                  <a:pt x="494170" y="219119"/>
                  <a:pt x="489587" y="223692"/>
                  <a:pt x="483976" y="223692"/>
                </a:cubicBezTo>
                <a:lnTo>
                  <a:pt x="122040" y="223692"/>
                </a:lnTo>
                <a:cubicBezTo>
                  <a:pt x="116429" y="223692"/>
                  <a:pt x="111846" y="219119"/>
                  <a:pt x="111846" y="213520"/>
                </a:cubicBezTo>
                <a:cubicBezTo>
                  <a:pt x="111846" y="207920"/>
                  <a:pt x="116429" y="203440"/>
                  <a:pt x="122040" y="203440"/>
                </a:cubicBezTo>
                <a:close/>
                <a:moveTo>
                  <a:pt x="122040" y="162935"/>
                </a:moveTo>
                <a:lnTo>
                  <a:pt x="483976" y="162935"/>
                </a:lnTo>
                <a:cubicBezTo>
                  <a:pt x="489587" y="162935"/>
                  <a:pt x="494170" y="167415"/>
                  <a:pt x="494170" y="173015"/>
                </a:cubicBezTo>
                <a:cubicBezTo>
                  <a:pt x="494170" y="178614"/>
                  <a:pt x="489587" y="183187"/>
                  <a:pt x="483976" y="183187"/>
                </a:cubicBezTo>
                <a:lnTo>
                  <a:pt x="122040" y="183187"/>
                </a:lnTo>
                <a:cubicBezTo>
                  <a:pt x="116429" y="183187"/>
                  <a:pt x="111846" y="178614"/>
                  <a:pt x="111846" y="173015"/>
                </a:cubicBezTo>
                <a:cubicBezTo>
                  <a:pt x="111846" y="167415"/>
                  <a:pt x="116429" y="162935"/>
                  <a:pt x="122040" y="162935"/>
                </a:cubicBezTo>
                <a:close/>
                <a:moveTo>
                  <a:pt x="273826" y="119891"/>
                </a:moveTo>
                <a:lnTo>
                  <a:pt x="483975" y="119891"/>
                </a:lnTo>
                <a:cubicBezTo>
                  <a:pt x="489586" y="119891"/>
                  <a:pt x="494169" y="124371"/>
                  <a:pt x="494169" y="129971"/>
                </a:cubicBezTo>
                <a:cubicBezTo>
                  <a:pt x="494169" y="135570"/>
                  <a:pt x="489586" y="140143"/>
                  <a:pt x="483975" y="140143"/>
                </a:cubicBezTo>
                <a:lnTo>
                  <a:pt x="273826" y="140143"/>
                </a:lnTo>
                <a:cubicBezTo>
                  <a:pt x="268215" y="140143"/>
                  <a:pt x="263632" y="135570"/>
                  <a:pt x="263632" y="129971"/>
                </a:cubicBezTo>
                <a:cubicBezTo>
                  <a:pt x="263632" y="124371"/>
                  <a:pt x="268215" y="119891"/>
                  <a:pt x="273826" y="119891"/>
                </a:cubicBezTo>
                <a:close/>
                <a:moveTo>
                  <a:pt x="273826" y="79386"/>
                </a:moveTo>
                <a:lnTo>
                  <a:pt x="483975" y="79386"/>
                </a:lnTo>
                <a:cubicBezTo>
                  <a:pt x="489586" y="79386"/>
                  <a:pt x="494169" y="83866"/>
                  <a:pt x="494169" y="89466"/>
                </a:cubicBezTo>
                <a:cubicBezTo>
                  <a:pt x="494169" y="95065"/>
                  <a:pt x="489586" y="99638"/>
                  <a:pt x="483975" y="99638"/>
                </a:cubicBezTo>
                <a:lnTo>
                  <a:pt x="273826" y="99638"/>
                </a:lnTo>
                <a:cubicBezTo>
                  <a:pt x="268215" y="99638"/>
                  <a:pt x="263632" y="95065"/>
                  <a:pt x="263632" y="89466"/>
                </a:cubicBezTo>
                <a:cubicBezTo>
                  <a:pt x="263632" y="83866"/>
                  <a:pt x="268215" y="79386"/>
                  <a:pt x="273826" y="79386"/>
                </a:cubicBezTo>
                <a:close/>
                <a:moveTo>
                  <a:pt x="132642" y="70848"/>
                </a:moveTo>
                <a:lnTo>
                  <a:pt x="225759" y="70848"/>
                </a:lnTo>
                <a:cubicBezTo>
                  <a:pt x="231648" y="70848"/>
                  <a:pt x="236323" y="75611"/>
                  <a:pt x="236323" y="81400"/>
                </a:cubicBezTo>
                <a:lnTo>
                  <a:pt x="236323" y="137988"/>
                </a:lnTo>
                <a:cubicBezTo>
                  <a:pt x="236323" y="143871"/>
                  <a:pt x="231648" y="148540"/>
                  <a:pt x="225759" y="148540"/>
                </a:cubicBezTo>
                <a:lnTo>
                  <a:pt x="132642" y="148540"/>
                </a:lnTo>
                <a:cubicBezTo>
                  <a:pt x="126753" y="148540"/>
                  <a:pt x="122078" y="143871"/>
                  <a:pt x="122078" y="137988"/>
                </a:cubicBezTo>
                <a:lnTo>
                  <a:pt x="122078" y="81400"/>
                </a:lnTo>
                <a:cubicBezTo>
                  <a:pt x="122078" y="75611"/>
                  <a:pt x="126753" y="70848"/>
                  <a:pt x="132642" y="70848"/>
                </a:cubicBezTo>
                <a:close/>
                <a:moveTo>
                  <a:pt x="49473" y="40524"/>
                </a:moveTo>
                <a:cubicBezTo>
                  <a:pt x="44610" y="40524"/>
                  <a:pt x="40588" y="44446"/>
                  <a:pt x="40588" y="49395"/>
                </a:cubicBezTo>
                <a:lnTo>
                  <a:pt x="40588" y="363877"/>
                </a:lnTo>
                <a:lnTo>
                  <a:pt x="565428" y="363877"/>
                </a:lnTo>
                <a:lnTo>
                  <a:pt x="565428" y="49395"/>
                </a:lnTo>
                <a:cubicBezTo>
                  <a:pt x="565428" y="44446"/>
                  <a:pt x="561407" y="40524"/>
                  <a:pt x="556450" y="40524"/>
                </a:cubicBezTo>
                <a:close/>
                <a:moveTo>
                  <a:pt x="49473" y="0"/>
                </a:moveTo>
                <a:lnTo>
                  <a:pt x="556450" y="0"/>
                </a:lnTo>
                <a:cubicBezTo>
                  <a:pt x="583758" y="0"/>
                  <a:pt x="606016" y="22130"/>
                  <a:pt x="606016" y="49395"/>
                </a:cubicBezTo>
                <a:lnTo>
                  <a:pt x="606016" y="392916"/>
                </a:lnTo>
                <a:cubicBezTo>
                  <a:pt x="606016" y="420181"/>
                  <a:pt x="583758" y="442311"/>
                  <a:pt x="556450" y="442311"/>
                </a:cubicBezTo>
                <a:lnTo>
                  <a:pt x="386522" y="442311"/>
                </a:lnTo>
                <a:lnTo>
                  <a:pt x="386522" y="508606"/>
                </a:lnTo>
                <a:lnTo>
                  <a:pt x="413363" y="508606"/>
                </a:lnTo>
                <a:cubicBezTo>
                  <a:pt x="430197" y="508606"/>
                  <a:pt x="443851" y="522239"/>
                  <a:pt x="443851" y="539046"/>
                </a:cubicBezTo>
                <a:cubicBezTo>
                  <a:pt x="443851" y="555760"/>
                  <a:pt x="430197" y="569392"/>
                  <a:pt x="413363" y="569392"/>
                </a:cubicBezTo>
                <a:lnTo>
                  <a:pt x="192653" y="569392"/>
                </a:lnTo>
                <a:cubicBezTo>
                  <a:pt x="175819" y="569392"/>
                  <a:pt x="162165" y="555760"/>
                  <a:pt x="162165" y="539046"/>
                </a:cubicBezTo>
                <a:cubicBezTo>
                  <a:pt x="162165" y="522239"/>
                  <a:pt x="175819" y="508606"/>
                  <a:pt x="192653" y="508606"/>
                </a:cubicBezTo>
                <a:lnTo>
                  <a:pt x="219494" y="508606"/>
                </a:lnTo>
                <a:lnTo>
                  <a:pt x="219494" y="442311"/>
                </a:lnTo>
                <a:lnTo>
                  <a:pt x="49473" y="442311"/>
                </a:lnTo>
                <a:cubicBezTo>
                  <a:pt x="22258" y="442311"/>
                  <a:pt x="0" y="420181"/>
                  <a:pt x="0" y="392916"/>
                </a:cubicBezTo>
                <a:lnTo>
                  <a:pt x="0" y="49395"/>
                </a:lnTo>
                <a:cubicBezTo>
                  <a:pt x="0" y="22130"/>
                  <a:pt x="22258" y="0"/>
                  <a:pt x="49473" y="0"/>
                </a:cubicBezTo>
                <a:close/>
              </a:path>
            </a:pathLst>
          </a:custGeom>
          <a:solidFill>
            <a:srgbClr val="178AA1"/>
          </a:solidFill>
          <a:ln>
            <a:noFill/>
          </a:ln>
        </p:spPr>
      </p:sp>
      <p:sp>
        <p:nvSpPr>
          <p:cNvPr id="44" name="package_274953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6571184" y="4660522"/>
            <a:ext cx="465585" cy="528168"/>
          </a:xfrm>
          <a:custGeom>
            <a:avLst/>
            <a:gdLst>
              <a:gd name="connsiteX0" fmla="*/ 444845 w 535239"/>
              <a:gd name="connsiteY0" fmla="*/ 319873 h 606722"/>
              <a:gd name="connsiteX1" fmla="*/ 444845 w 535239"/>
              <a:gd name="connsiteY1" fmla="*/ 348556 h 606722"/>
              <a:gd name="connsiteX2" fmla="*/ 375973 w 535239"/>
              <a:gd name="connsiteY2" fmla="*/ 388251 h 606722"/>
              <a:gd name="connsiteX3" fmla="*/ 375973 w 535239"/>
              <a:gd name="connsiteY3" fmla="*/ 359568 h 606722"/>
              <a:gd name="connsiteX4" fmla="*/ 481120 w 535239"/>
              <a:gd name="connsiteY4" fmla="*/ 257353 h 606722"/>
              <a:gd name="connsiteX5" fmla="*/ 339857 w 535239"/>
              <a:gd name="connsiteY5" fmla="*/ 338763 h 606722"/>
              <a:gd name="connsiteX6" fmla="*/ 339857 w 535239"/>
              <a:gd name="connsiteY6" fmla="*/ 450835 h 606722"/>
              <a:gd name="connsiteX7" fmla="*/ 481120 w 535239"/>
              <a:gd name="connsiteY7" fmla="*/ 369425 h 606722"/>
              <a:gd name="connsiteX8" fmla="*/ 535239 w 535239"/>
              <a:gd name="connsiteY8" fmla="*/ 175144 h 606722"/>
              <a:gd name="connsiteX9" fmla="*/ 535239 w 535239"/>
              <a:gd name="connsiteY9" fmla="*/ 462833 h 606722"/>
              <a:gd name="connsiteX10" fmla="*/ 285649 w 535239"/>
              <a:gd name="connsiteY10" fmla="*/ 606722 h 606722"/>
              <a:gd name="connsiteX11" fmla="*/ 285649 w 535239"/>
              <a:gd name="connsiteY11" fmla="*/ 318944 h 606722"/>
              <a:gd name="connsiteX12" fmla="*/ 0 w 535239"/>
              <a:gd name="connsiteY12" fmla="*/ 175144 h 606722"/>
              <a:gd name="connsiteX13" fmla="*/ 249519 w 535239"/>
              <a:gd name="connsiteY13" fmla="*/ 318944 h 606722"/>
              <a:gd name="connsiteX14" fmla="*/ 249519 w 535239"/>
              <a:gd name="connsiteY14" fmla="*/ 606722 h 606722"/>
              <a:gd name="connsiteX15" fmla="*/ 0 w 535239"/>
              <a:gd name="connsiteY15" fmla="*/ 462833 h 606722"/>
              <a:gd name="connsiteX16" fmla="*/ 410403 w 535239"/>
              <a:gd name="connsiteY16" fmla="*/ 82420 h 606722"/>
              <a:gd name="connsiteX17" fmla="*/ 517104 w 535239"/>
              <a:gd name="connsiteY17" fmla="*/ 143914 h 606722"/>
              <a:gd name="connsiteX18" fmla="*/ 267572 w 535239"/>
              <a:gd name="connsiteY18" fmla="*/ 287695 h 606722"/>
              <a:gd name="connsiteX19" fmla="*/ 160960 w 535239"/>
              <a:gd name="connsiteY19" fmla="*/ 226201 h 606722"/>
              <a:gd name="connsiteX20" fmla="*/ 267557 w 535239"/>
              <a:gd name="connsiteY20" fmla="*/ 0 h 606722"/>
              <a:gd name="connsiteX21" fmla="*/ 374279 w 535239"/>
              <a:gd name="connsiteY21" fmla="*/ 61509 h 606722"/>
              <a:gd name="connsiteX22" fmla="*/ 124698 w 535239"/>
              <a:gd name="connsiteY22" fmla="*/ 205416 h 606722"/>
              <a:gd name="connsiteX23" fmla="*/ 18065 w 535239"/>
              <a:gd name="connsiteY23" fmla="*/ 143907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5239" h="606722">
                <a:moveTo>
                  <a:pt x="444845" y="319873"/>
                </a:moveTo>
                <a:lnTo>
                  <a:pt x="444845" y="348556"/>
                </a:lnTo>
                <a:lnTo>
                  <a:pt x="375973" y="388251"/>
                </a:lnTo>
                <a:lnTo>
                  <a:pt x="375973" y="359568"/>
                </a:lnTo>
                <a:close/>
                <a:moveTo>
                  <a:pt x="481120" y="257353"/>
                </a:moveTo>
                <a:lnTo>
                  <a:pt x="339857" y="338763"/>
                </a:lnTo>
                <a:lnTo>
                  <a:pt x="339857" y="450835"/>
                </a:lnTo>
                <a:lnTo>
                  <a:pt x="481120" y="369425"/>
                </a:lnTo>
                <a:close/>
                <a:moveTo>
                  <a:pt x="535239" y="175144"/>
                </a:moveTo>
                <a:lnTo>
                  <a:pt x="535239" y="462833"/>
                </a:lnTo>
                <a:lnTo>
                  <a:pt x="285649" y="606722"/>
                </a:lnTo>
                <a:lnTo>
                  <a:pt x="285649" y="318944"/>
                </a:lnTo>
                <a:close/>
                <a:moveTo>
                  <a:pt x="0" y="175144"/>
                </a:moveTo>
                <a:lnTo>
                  <a:pt x="249519" y="318944"/>
                </a:lnTo>
                <a:lnTo>
                  <a:pt x="249519" y="606722"/>
                </a:lnTo>
                <a:lnTo>
                  <a:pt x="0" y="462833"/>
                </a:lnTo>
                <a:close/>
                <a:moveTo>
                  <a:pt x="410403" y="82420"/>
                </a:moveTo>
                <a:lnTo>
                  <a:pt x="517104" y="143914"/>
                </a:lnTo>
                <a:lnTo>
                  <a:pt x="267572" y="287695"/>
                </a:lnTo>
                <a:lnTo>
                  <a:pt x="160960" y="226201"/>
                </a:lnTo>
                <a:close/>
                <a:moveTo>
                  <a:pt x="267557" y="0"/>
                </a:moveTo>
                <a:lnTo>
                  <a:pt x="374279" y="61509"/>
                </a:lnTo>
                <a:lnTo>
                  <a:pt x="124698" y="205416"/>
                </a:lnTo>
                <a:lnTo>
                  <a:pt x="18065" y="143907"/>
                </a:lnTo>
                <a:close/>
              </a:path>
            </a:pathLst>
          </a:custGeom>
          <a:solidFill>
            <a:srgbClr val="5268A5"/>
          </a:solidFill>
          <a:ln>
            <a:noFill/>
          </a:ln>
        </p:spPr>
      </p:sp>
      <p:sp>
        <p:nvSpPr>
          <p:cNvPr id="46" name="voip-gateway_1754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6571184" y="3728664"/>
            <a:ext cx="476589" cy="528168"/>
          </a:xfrm>
          <a:custGeom>
            <a:avLst/>
            <a:gdLst>
              <a:gd name="connsiteX0" fmla="*/ 369867 w 522469"/>
              <a:gd name="connsiteY0" fmla="*/ 317759 h 578684"/>
              <a:gd name="connsiteX1" fmla="*/ 369867 w 522469"/>
              <a:gd name="connsiteY1" fmla="*/ 341010 h 578684"/>
              <a:gd name="connsiteX2" fmla="*/ 460393 w 522469"/>
              <a:gd name="connsiteY2" fmla="*/ 341010 h 578684"/>
              <a:gd name="connsiteX3" fmla="*/ 460393 w 522469"/>
              <a:gd name="connsiteY3" fmla="*/ 317759 h 578684"/>
              <a:gd name="connsiteX4" fmla="*/ 33624 w 522469"/>
              <a:gd name="connsiteY4" fmla="*/ 248007 h 578684"/>
              <a:gd name="connsiteX5" fmla="*/ 488845 w 522469"/>
              <a:gd name="connsiteY5" fmla="*/ 248007 h 578684"/>
              <a:gd name="connsiteX6" fmla="*/ 522469 w 522469"/>
              <a:gd name="connsiteY6" fmla="*/ 281591 h 578684"/>
              <a:gd name="connsiteX7" fmla="*/ 522469 w 522469"/>
              <a:gd name="connsiteY7" fmla="*/ 377178 h 578684"/>
              <a:gd name="connsiteX8" fmla="*/ 488845 w 522469"/>
              <a:gd name="connsiteY8" fmla="*/ 410762 h 578684"/>
              <a:gd name="connsiteX9" fmla="*/ 284513 w 522469"/>
              <a:gd name="connsiteY9" fmla="*/ 410762 h 578684"/>
              <a:gd name="connsiteX10" fmla="*/ 284513 w 522469"/>
              <a:gd name="connsiteY10" fmla="*/ 490848 h 578684"/>
              <a:gd name="connsiteX11" fmla="*/ 312964 w 522469"/>
              <a:gd name="connsiteY11" fmla="*/ 490848 h 578684"/>
              <a:gd name="connsiteX12" fmla="*/ 349175 w 522469"/>
              <a:gd name="connsiteY12" fmla="*/ 511515 h 578684"/>
              <a:gd name="connsiteX13" fmla="*/ 514710 w 522469"/>
              <a:gd name="connsiteY13" fmla="*/ 511515 h 578684"/>
              <a:gd name="connsiteX14" fmla="*/ 514710 w 522469"/>
              <a:gd name="connsiteY14" fmla="*/ 558017 h 578684"/>
              <a:gd name="connsiteX15" fmla="*/ 349175 w 522469"/>
              <a:gd name="connsiteY15" fmla="*/ 558017 h 578684"/>
              <a:gd name="connsiteX16" fmla="*/ 312964 w 522469"/>
              <a:gd name="connsiteY16" fmla="*/ 578684 h 578684"/>
              <a:gd name="connsiteX17" fmla="*/ 206918 w 522469"/>
              <a:gd name="connsiteY17" fmla="*/ 578684 h 578684"/>
              <a:gd name="connsiteX18" fmla="*/ 170708 w 522469"/>
              <a:gd name="connsiteY18" fmla="*/ 558017 h 578684"/>
              <a:gd name="connsiteX19" fmla="*/ 5173 w 522469"/>
              <a:gd name="connsiteY19" fmla="*/ 558017 h 578684"/>
              <a:gd name="connsiteX20" fmla="*/ 5173 w 522469"/>
              <a:gd name="connsiteY20" fmla="*/ 511515 h 578684"/>
              <a:gd name="connsiteX21" fmla="*/ 170708 w 522469"/>
              <a:gd name="connsiteY21" fmla="*/ 511515 h 578684"/>
              <a:gd name="connsiteX22" fmla="*/ 206918 w 522469"/>
              <a:gd name="connsiteY22" fmla="*/ 490848 h 578684"/>
              <a:gd name="connsiteX23" fmla="*/ 237956 w 522469"/>
              <a:gd name="connsiteY23" fmla="*/ 490848 h 578684"/>
              <a:gd name="connsiteX24" fmla="*/ 237956 w 522469"/>
              <a:gd name="connsiteY24" fmla="*/ 410762 h 578684"/>
              <a:gd name="connsiteX25" fmla="*/ 33624 w 522469"/>
              <a:gd name="connsiteY25" fmla="*/ 410762 h 578684"/>
              <a:gd name="connsiteX26" fmla="*/ 0 w 522469"/>
              <a:gd name="connsiteY26" fmla="*/ 377178 h 578684"/>
              <a:gd name="connsiteX27" fmla="*/ 0 w 522469"/>
              <a:gd name="connsiteY27" fmla="*/ 281591 h 578684"/>
              <a:gd name="connsiteX28" fmla="*/ 33624 w 522469"/>
              <a:gd name="connsiteY28" fmla="*/ 248007 h 578684"/>
              <a:gd name="connsiteX29" fmla="*/ 512136 w 522469"/>
              <a:gd name="connsiteY29" fmla="*/ 224862 h 578684"/>
              <a:gd name="connsiteX30" fmla="*/ 519240 w 522469"/>
              <a:gd name="connsiteY30" fmla="*/ 236712 h 578684"/>
              <a:gd name="connsiteX31" fmla="*/ 522469 w 522469"/>
              <a:gd name="connsiteY31" fmla="*/ 250487 h 578684"/>
              <a:gd name="connsiteX32" fmla="*/ 512136 w 522469"/>
              <a:gd name="connsiteY32" fmla="*/ 224862 h 578684"/>
              <a:gd name="connsiteX33" fmla="*/ 209567 w 522469"/>
              <a:gd name="connsiteY33" fmla="*/ 18084 h 578684"/>
              <a:gd name="connsiteX34" fmla="*/ 191464 w 522469"/>
              <a:gd name="connsiteY34" fmla="*/ 28417 h 578684"/>
              <a:gd name="connsiteX35" fmla="*/ 212153 w 522469"/>
              <a:gd name="connsiteY35" fmla="*/ 134337 h 578684"/>
              <a:gd name="connsiteX36" fmla="*/ 344042 w 522469"/>
              <a:gd name="connsiteY36" fmla="*/ 196339 h 578684"/>
              <a:gd name="connsiteX37" fmla="*/ 364730 w 522469"/>
              <a:gd name="connsiteY37" fmla="*/ 191172 h 578684"/>
              <a:gd name="connsiteX38" fmla="*/ 367317 w 522469"/>
              <a:gd name="connsiteY38" fmla="*/ 180839 h 578684"/>
              <a:gd name="connsiteX39" fmla="*/ 331112 w 522469"/>
              <a:gd name="connsiteY39" fmla="*/ 142087 h 578684"/>
              <a:gd name="connsiteX40" fmla="*/ 318181 w 522469"/>
              <a:gd name="connsiteY40" fmla="*/ 139504 h 578684"/>
              <a:gd name="connsiteX41" fmla="*/ 300079 w 522469"/>
              <a:gd name="connsiteY41" fmla="*/ 149838 h 578684"/>
              <a:gd name="connsiteX42" fmla="*/ 269046 w 522469"/>
              <a:gd name="connsiteY42" fmla="*/ 134337 h 578684"/>
              <a:gd name="connsiteX43" fmla="*/ 238013 w 522469"/>
              <a:gd name="connsiteY43" fmla="*/ 100753 h 578684"/>
              <a:gd name="connsiteX44" fmla="*/ 235427 w 522469"/>
              <a:gd name="connsiteY44" fmla="*/ 77502 h 578684"/>
              <a:gd name="connsiteX45" fmla="*/ 256116 w 522469"/>
              <a:gd name="connsiteY45" fmla="*/ 69752 h 578684"/>
              <a:gd name="connsiteX46" fmla="*/ 258702 w 522469"/>
              <a:gd name="connsiteY46" fmla="*/ 59418 h 578684"/>
              <a:gd name="connsiteX47" fmla="*/ 222497 w 522469"/>
              <a:gd name="connsiteY47" fmla="*/ 20667 h 578684"/>
              <a:gd name="connsiteX48" fmla="*/ 209567 w 522469"/>
              <a:gd name="connsiteY48" fmla="*/ 18084 h 578684"/>
              <a:gd name="connsiteX49" fmla="*/ 116469 w 522469"/>
              <a:gd name="connsiteY49" fmla="*/ 0 h 578684"/>
              <a:gd name="connsiteX50" fmla="*/ 238013 w 522469"/>
              <a:gd name="connsiteY50" fmla="*/ 0 h 578684"/>
              <a:gd name="connsiteX51" fmla="*/ 281977 w 522469"/>
              <a:gd name="connsiteY51" fmla="*/ 0 h 578684"/>
              <a:gd name="connsiteX52" fmla="*/ 403521 w 522469"/>
              <a:gd name="connsiteY52" fmla="*/ 0 h 578684"/>
              <a:gd name="connsiteX53" fmla="*/ 437140 w 522469"/>
              <a:gd name="connsiteY53" fmla="*/ 33584 h 578684"/>
              <a:gd name="connsiteX54" fmla="*/ 504378 w 522469"/>
              <a:gd name="connsiteY54" fmla="*/ 206673 h 578684"/>
              <a:gd name="connsiteX55" fmla="*/ 512136 w 522469"/>
              <a:gd name="connsiteY55" fmla="*/ 224757 h 578684"/>
              <a:gd name="connsiteX56" fmla="*/ 512136 w 522469"/>
              <a:gd name="connsiteY56" fmla="*/ 224862 h 578684"/>
              <a:gd name="connsiteX57" fmla="*/ 512135 w 522469"/>
              <a:gd name="connsiteY57" fmla="*/ 224860 h 578684"/>
              <a:gd name="connsiteX58" fmla="*/ 512136 w 522469"/>
              <a:gd name="connsiteY58" fmla="*/ 224862 h 578684"/>
              <a:gd name="connsiteX59" fmla="*/ 512136 w 522469"/>
              <a:gd name="connsiteY59" fmla="*/ 227340 h 578684"/>
              <a:gd name="connsiteX60" fmla="*/ 486275 w 522469"/>
              <a:gd name="connsiteY60" fmla="*/ 217006 h 578684"/>
              <a:gd name="connsiteX61" fmla="*/ 33715 w 522469"/>
              <a:gd name="connsiteY61" fmla="*/ 217006 h 578684"/>
              <a:gd name="connsiteX62" fmla="*/ 7854 w 522469"/>
              <a:gd name="connsiteY62" fmla="*/ 227340 h 578684"/>
              <a:gd name="connsiteX63" fmla="*/ 10440 w 522469"/>
              <a:gd name="connsiteY63" fmla="*/ 224757 h 578684"/>
              <a:gd name="connsiteX64" fmla="*/ 7854 w 522469"/>
              <a:gd name="connsiteY64" fmla="*/ 224757 h 578684"/>
              <a:gd name="connsiteX65" fmla="*/ 15612 w 522469"/>
              <a:gd name="connsiteY65" fmla="*/ 206673 h 578684"/>
              <a:gd name="connsiteX66" fmla="*/ 82850 w 522469"/>
              <a:gd name="connsiteY66" fmla="*/ 33584 h 578684"/>
              <a:gd name="connsiteX67" fmla="*/ 116469 w 522469"/>
              <a:gd name="connsiteY67" fmla="*/ 0 h 57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522469" h="578684">
                <a:moveTo>
                  <a:pt x="369867" y="317759"/>
                </a:moveTo>
                <a:lnTo>
                  <a:pt x="369867" y="341010"/>
                </a:lnTo>
                <a:lnTo>
                  <a:pt x="460393" y="341010"/>
                </a:lnTo>
                <a:lnTo>
                  <a:pt x="460393" y="317759"/>
                </a:lnTo>
                <a:close/>
                <a:moveTo>
                  <a:pt x="33624" y="248007"/>
                </a:moveTo>
                <a:lnTo>
                  <a:pt x="488845" y="248007"/>
                </a:lnTo>
                <a:cubicBezTo>
                  <a:pt x="506950" y="248007"/>
                  <a:pt x="522469" y="263508"/>
                  <a:pt x="522469" y="281591"/>
                </a:cubicBezTo>
                <a:lnTo>
                  <a:pt x="522469" y="377178"/>
                </a:lnTo>
                <a:cubicBezTo>
                  <a:pt x="522469" y="395262"/>
                  <a:pt x="506950" y="410762"/>
                  <a:pt x="488845" y="410762"/>
                </a:cubicBezTo>
                <a:lnTo>
                  <a:pt x="284513" y="410762"/>
                </a:lnTo>
                <a:lnTo>
                  <a:pt x="284513" y="490848"/>
                </a:lnTo>
                <a:lnTo>
                  <a:pt x="312964" y="490848"/>
                </a:lnTo>
                <a:cubicBezTo>
                  <a:pt x="328483" y="490848"/>
                  <a:pt x="341415" y="498598"/>
                  <a:pt x="349175" y="511515"/>
                </a:cubicBezTo>
                <a:lnTo>
                  <a:pt x="514710" y="511515"/>
                </a:lnTo>
                <a:lnTo>
                  <a:pt x="514710" y="558017"/>
                </a:lnTo>
                <a:lnTo>
                  <a:pt x="349175" y="558017"/>
                </a:lnTo>
                <a:cubicBezTo>
                  <a:pt x="341415" y="570934"/>
                  <a:pt x="328483" y="578684"/>
                  <a:pt x="312964" y="578684"/>
                </a:cubicBezTo>
                <a:lnTo>
                  <a:pt x="206918" y="578684"/>
                </a:lnTo>
                <a:cubicBezTo>
                  <a:pt x="191400" y="578684"/>
                  <a:pt x="178467" y="570934"/>
                  <a:pt x="170708" y="558017"/>
                </a:cubicBezTo>
                <a:lnTo>
                  <a:pt x="5173" y="558017"/>
                </a:lnTo>
                <a:lnTo>
                  <a:pt x="5173" y="511515"/>
                </a:lnTo>
                <a:lnTo>
                  <a:pt x="170708" y="511515"/>
                </a:lnTo>
                <a:cubicBezTo>
                  <a:pt x="178467" y="498598"/>
                  <a:pt x="191400" y="490848"/>
                  <a:pt x="206918" y="490848"/>
                </a:cubicBezTo>
                <a:lnTo>
                  <a:pt x="237956" y="490848"/>
                </a:lnTo>
                <a:lnTo>
                  <a:pt x="237956" y="410762"/>
                </a:lnTo>
                <a:lnTo>
                  <a:pt x="33624" y="410762"/>
                </a:lnTo>
                <a:cubicBezTo>
                  <a:pt x="15519" y="410762"/>
                  <a:pt x="0" y="395262"/>
                  <a:pt x="0" y="377178"/>
                </a:cubicBezTo>
                <a:lnTo>
                  <a:pt x="0" y="281591"/>
                </a:lnTo>
                <a:cubicBezTo>
                  <a:pt x="0" y="263508"/>
                  <a:pt x="15519" y="248007"/>
                  <a:pt x="33624" y="248007"/>
                </a:cubicBezTo>
                <a:close/>
                <a:moveTo>
                  <a:pt x="512136" y="224862"/>
                </a:moveTo>
                <a:lnTo>
                  <a:pt x="519240" y="236712"/>
                </a:lnTo>
                <a:cubicBezTo>
                  <a:pt x="521177" y="240877"/>
                  <a:pt x="522469" y="245362"/>
                  <a:pt x="522469" y="250487"/>
                </a:cubicBezTo>
                <a:lnTo>
                  <a:pt x="512136" y="224862"/>
                </a:lnTo>
                <a:close/>
                <a:moveTo>
                  <a:pt x="209567" y="18084"/>
                </a:moveTo>
                <a:lnTo>
                  <a:pt x="191464" y="28417"/>
                </a:lnTo>
                <a:cubicBezTo>
                  <a:pt x="181120" y="36168"/>
                  <a:pt x="152673" y="67169"/>
                  <a:pt x="212153" y="134337"/>
                </a:cubicBezTo>
                <a:cubicBezTo>
                  <a:pt x="274218" y="204089"/>
                  <a:pt x="328526" y="201506"/>
                  <a:pt x="344042" y="196339"/>
                </a:cubicBezTo>
                <a:lnTo>
                  <a:pt x="364730" y="191172"/>
                </a:lnTo>
                <a:cubicBezTo>
                  <a:pt x="369903" y="188589"/>
                  <a:pt x="369903" y="183422"/>
                  <a:pt x="367317" y="180839"/>
                </a:cubicBezTo>
                <a:lnTo>
                  <a:pt x="331112" y="142087"/>
                </a:lnTo>
                <a:cubicBezTo>
                  <a:pt x="328526" y="136921"/>
                  <a:pt x="323354" y="136921"/>
                  <a:pt x="318181" y="139504"/>
                </a:cubicBezTo>
                <a:lnTo>
                  <a:pt x="300079" y="149838"/>
                </a:lnTo>
                <a:cubicBezTo>
                  <a:pt x="292321" y="152421"/>
                  <a:pt x="281977" y="147254"/>
                  <a:pt x="269046" y="134337"/>
                </a:cubicBezTo>
                <a:lnTo>
                  <a:pt x="238013" y="100753"/>
                </a:lnTo>
                <a:cubicBezTo>
                  <a:pt x="230255" y="90419"/>
                  <a:pt x="225083" y="82669"/>
                  <a:pt x="235427" y="77502"/>
                </a:cubicBezTo>
                <a:lnTo>
                  <a:pt x="256116" y="69752"/>
                </a:lnTo>
                <a:cubicBezTo>
                  <a:pt x="261288" y="67169"/>
                  <a:pt x="261288" y="64585"/>
                  <a:pt x="258702" y="59418"/>
                </a:cubicBezTo>
                <a:lnTo>
                  <a:pt x="222497" y="20667"/>
                </a:lnTo>
                <a:cubicBezTo>
                  <a:pt x="219911" y="18084"/>
                  <a:pt x="214739" y="15500"/>
                  <a:pt x="209567" y="18084"/>
                </a:cubicBezTo>
                <a:close/>
                <a:moveTo>
                  <a:pt x="116469" y="0"/>
                </a:moveTo>
                <a:lnTo>
                  <a:pt x="238013" y="0"/>
                </a:lnTo>
                <a:lnTo>
                  <a:pt x="281977" y="0"/>
                </a:lnTo>
                <a:lnTo>
                  <a:pt x="403521" y="0"/>
                </a:lnTo>
                <a:cubicBezTo>
                  <a:pt x="421624" y="0"/>
                  <a:pt x="437140" y="15500"/>
                  <a:pt x="437140" y="33584"/>
                </a:cubicBezTo>
                <a:lnTo>
                  <a:pt x="504378" y="206673"/>
                </a:lnTo>
                <a:lnTo>
                  <a:pt x="512136" y="224757"/>
                </a:lnTo>
                <a:lnTo>
                  <a:pt x="512136" y="224862"/>
                </a:lnTo>
                <a:lnTo>
                  <a:pt x="512135" y="224860"/>
                </a:lnTo>
                <a:lnTo>
                  <a:pt x="512136" y="224862"/>
                </a:lnTo>
                <a:lnTo>
                  <a:pt x="512136" y="227340"/>
                </a:lnTo>
                <a:cubicBezTo>
                  <a:pt x="506964" y="222173"/>
                  <a:pt x="496620" y="217006"/>
                  <a:pt x="486275" y="217006"/>
                </a:cubicBezTo>
                <a:lnTo>
                  <a:pt x="33715" y="217006"/>
                </a:lnTo>
                <a:cubicBezTo>
                  <a:pt x="23370" y="217006"/>
                  <a:pt x="15612" y="222173"/>
                  <a:pt x="7854" y="227340"/>
                </a:cubicBezTo>
                <a:lnTo>
                  <a:pt x="10440" y="224757"/>
                </a:lnTo>
                <a:cubicBezTo>
                  <a:pt x="10440" y="224757"/>
                  <a:pt x="7854" y="224757"/>
                  <a:pt x="7854" y="224757"/>
                </a:cubicBezTo>
                <a:lnTo>
                  <a:pt x="15612" y="206673"/>
                </a:lnTo>
                <a:lnTo>
                  <a:pt x="82850" y="33584"/>
                </a:lnTo>
                <a:cubicBezTo>
                  <a:pt x="82850" y="15500"/>
                  <a:pt x="98366" y="0"/>
                  <a:pt x="116469" y="0"/>
                </a:cubicBezTo>
                <a:close/>
              </a:path>
            </a:pathLst>
          </a:custGeom>
          <a:solidFill>
            <a:srgbClr val="40A693"/>
          </a:solidFill>
          <a:ln>
            <a:noFill/>
          </a:ln>
        </p:spPr>
      </p:sp>
      <p:sp>
        <p:nvSpPr>
          <p:cNvPr id="47" name="server_108175"/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>
            <a:off x="6547801" y="1882140"/>
            <a:ext cx="528168" cy="527480"/>
          </a:xfrm>
          <a:custGeom>
            <a:avLst/>
            <a:gdLst>
              <a:gd name="connsiteX0" fmla="*/ 468766 w 607639"/>
              <a:gd name="connsiteY0" fmla="*/ 278451 h 606722"/>
              <a:gd name="connsiteX1" fmla="*/ 506730 w 607639"/>
              <a:gd name="connsiteY1" fmla="*/ 316380 h 606722"/>
              <a:gd name="connsiteX2" fmla="*/ 468766 w 607639"/>
              <a:gd name="connsiteY2" fmla="*/ 354309 h 606722"/>
              <a:gd name="connsiteX3" fmla="*/ 430802 w 607639"/>
              <a:gd name="connsiteY3" fmla="*/ 316380 h 606722"/>
              <a:gd name="connsiteX4" fmla="*/ 468766 w 607639"/>
              <a:gd name="connsiteY4" fmla="*/ 278451 h 606722"/>
              <a:gd name="connsiteX5" fmla="*/ 354803 w 607639"/>
              <a:gd name="connsiteY5" fmla="*/ 278451 h 606722"/>
              <a:gd name="connsiteX6" fmla="*/ 392767 w 607639"/>
              <a:gd name="connsiteY6" fmla="*/ 316380 h 606722"/>
              <a:gd name="connsiteX7" fmla="*/ 354803 w 607639"/>
              <a:gd name="connsiteY7" fmla="*/ 354309 h 606722"/>
              <a:gd name="connsiteX8" fmla="*/ 316839 w 607639"/>
              <a:gd name="connsiteY8" fmla="*/ 316380 h 606722"/>
              <a:gd name="connsiteX9" fmla="*/ 354803 w 607639"/>
              <a:gd name="connsiteY9" fmla="*/ 278451 h 606722"/>
              <a:gd name="connsiteX10" fmla="*/ 84288 w 607639"/>
              <a:gd name="connsiteY10" fmla="*/ 260658 h 606722"/>
              <a:gd name="connsiteX11" fmla="*/ 84288 w 607639"/>
              <a:gd name="connsiteY11" fmla="*/ 368548 h 606722"/>
              <a:gd name="connsiteX12" fmla="*/ 536435 w 607639"/>
              <a:gd name="connsiteY12" fmla="*/ 368548 h 606722"/>
              <a:gd name="connsiteX13" fmla="*/ 536435 w 607639"/>
              <a:gd name="connsiteY13" fmla="*/ 260658 h 606722"/>
              <a:gd name="connsiteX14" fmla="*/ 468766 w 607639"/>
              <a:gd name="connsiteY14" fmla="*/ 88842 h 606722"/>
              <a:gd name="connsiteX15" fmla="*/ 506730 w 607639"/>
              <a:gd name="connsiteY15" fmla="*/ 126771 h 606722"/>
              <a:gd name="connsiteX16" fmla="*/ 468766 w 607639"/>
              <a:gd name="connsiteY16" fmla="*/ 164700 h 606722"/>
              <a:gd name="connsiteX17" fmla="*/ 430802 w 607639"/>
              <a:gd name="connsiteY17" fmla="*/ 126771 h 606722"/>
              <a:gd name="connsiteX18" fmla="*/ 468766 w 607639"/>
              <a:gd name="connsiteY18" fmla="*/ 88842 h 606722"/>
              <a:gd name="connsiteX19" fmla="*/ 354803 w 607639"/>
              <a:gd name="connsiteY19" fmla="*/ 88842 h 606722"/>
              <a:gd name="connsiteX20" fmla="*/ 392767 w 607639"/>
              <a:gd name="connsiteY20" fmla="*/ 126771 h 606722"/>
              <a:gd name="connsiteX21" fmla="*/ 354803 w 607639"/>
              <a:gd name="connsiteY21" fmla="*/ 164700 h 606722"/>
              <a:gd name="connsiteX22" fmla="*/ 316839 w 607639"/>
              <a:gd name="connsiteY22" fmla="*/ 126771 h 606722"/>
              <a:gd name="connsiteX23" fmla="*/ 354803 w 607639"/>
              <a:gd name="connsiteY23" fmla="*/ 88842 h 606722"/>
              <a:gd name="connsiteX24" fmla="*/ 84288 w 607639"/>
              <a:gd name="connsiteY24" fmla="*/ 71097 h 606722"/>
              <a:gd name="connsiteX25" fmla="*/ 84288 w 607639"/>
              <a:gd name="connsiteY25" fmla="*/ 177742 h 606722"/>
              <a:gd name="connsiteX26" fmla="*/ 536435 w 607639"/>
              <a:gd name="connsiteY26" fmla="*/ 177742 h 606722"/>
              <a:gd name="connsiteX27" fmla="*/ 536435 w 607639"/>
              <a:gd name="connsiteY27" fmla="*/ 71097 h 606722"/>
              <a:gd name="connsiteX28" fmla="*/ 44503 w 607639"/>
              <a:gd name="connsiteY28" fmla="*/ 0 h 606722"/>
              <a:gd name="connsiteX29" fmla="*/ 576220 w 607639"/>
              <a:gd name="connsiteY29" fmla="*/ 0 h 606722"/>
              <a:gd name="connsiteX30" fmla="*/ 607639 w 607639"/>
              <a:gd name="connsiteY30" fmla="*/ 31371 h 606722"/>
              <a:gd name="connsiteX31" fmla="*/ 607639 w 607639"/>
              <a:gd name="connsiteY31" fmla="*/ 410584 h 606722"/>
              <a:gd name="connsiteX32" fmla="*/ 576220 w 607639"/>
              <a:gd name="connsiteY32" fmla="*/ 451465 h 606722"/>
              <a:gd name="connsiteX33" fmla="*/ 346497 w 607639"/>
              <a:gd name="connsiteY33" fmla="*/ 451465 h 606722"/>
              <a:gd name="connsiteX34" fmla="*/ 346497 w 607639"/>
              <a:gd name="connsiteY34" fmla="*/ 487013 h 606722"/>
              <a:gd name="connsiteX35" fmla="*/ 367325 w 607639"/>
              <a:gd name="connsiteY35" fmla="*/ 487013 h 606722"/>
              <a:gd name="connsiteX36" fmla="*/ 386283 w 607639"/>
              <a:gd name="connsiteY36" fmla="*/ 510742 h 606722"/>
              <a:gd name="connsiteX37" fmla="*/ 481252 w 607639"/>
              <a:gd name="connsiteY37" fmla="*/ 510742 h 606722"/>
              <a:gd name="connsiteX38" fmla="*/ 519257 w 607639"/>
              <a:gd name="connsiteY38" fmla="*/ 546290 h 606722"/>
              <a:gd name="connsiteX39" fmla="*/ 481252 w 607639"/>
              <a:gd name="connsiteY39" fmla="*/ 581838 h 606722"/>
              <a:gd name="connsiteX40" fmla="*/ 386283 w 607639"/>
              <a:gd name="connsiteY40" fmla="*/ 581838 h 606722"/>
              <a:gd name="connsiteX41" fmla="*/ 367325 w 607639"/>
              <a:gd name="connsiteY41" fmla="*/ 606722 h 606722"/>
              <a:gd name="connsiteX42" fmla="*/ 253398 w 607639"/>
              <a:gd name="connsiteY42" fmla="*/ 606722 h 606722"/>
              <a:gd name="connsiteX43" fmla="*/ 234440 w 607639"/>
              <a:gd name="connsiteY43" fmla="*/ 581838 h 606722"/>
              <a:gd name="connsiteX44" fmla="*/ 139471 w 607639"/>
              <a:gd name="connsiteY44" fmla="*/ 581838 h 606722"/>
              <a:gd name="connsiteX45" fmla="*/ 101466 w 607639"/>
              <a:gd name="connsiteY45" fmla="*/ 546290 h 606722"/>
              <a:gd name="connsiteX46" fmla="*/ 139471 w 607639"/>
              <a:gd name="connsiteY46" fmla="*/ 510742 h 606722"/>
              <a:gd name="connsiteX47" fmla="*/ 234440 w 607639"/>
              <a:gd name="connsiteY47" fmla="*/ 510742 h 606722"/>
              <a:gd name="connsiteX48" fmla="*/ 253398 w 607639"/>
              <a:gd name="connsiteY48" fmla="*/ 487013 h 606722"/>
              <a:gd name="connsiteX49" fmla="*/ 274136 w 607639"/>
              <a:gd name="connsiteY49" fmla="*/ 487013 h 606722"/>
              <a:gd name="connsiteX50" fmla="*/ 274136 w 607639"/>
              <a:gd name="connsiteY50" fmla="*/ 451465 h 606722"/>
              <a:gd name="connsiteX51" fmla="*/ 44503 w 607639"/>
              <a:gd name="connsiteY51" fmla="*/ 451465 h 606722"/>
              <a:gd name="connsiteX52" fmla="*/ 0 w 607639"/>
              <a:gd name="connsiteY52" fmla="*/ 410584 h 606722"/>
              <a:gd name="connsiteX53" fmla="*/ 0 w 607639"/>
              <a:gd name="connsiteY53" fmla="*/ 31371 h 606722"/>
              <a:gd name="connsiteX54" fmla="*/ 44503 w 607639"/>
              <a:gd name="connsiteY5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07639" h="606722">
                <a:moveTo>
                  <a:pt x="468766" y="278451"/>
                </a:moveTo>
                <a:cubicBezTo>
                  <a:pt x="489733" y="278451"/>
                  <a:pt x="506730" y="295432"/>
                  <a:pt x="506730" y="316380"/>
                </a:cubicBezTo>
                <a:cubicBezTo>
                  <a:pt x="506730" y="337328"/>
                  <a:pt x="489733" y="354309"/>
                  <a:pt x="468766" y="354309"/>
                </a:cubicBezTo>
                <a:cubicBezTo>
                  <a:pt x="447799" y="354309"/>
                  <a:pt x="430802" y="337328"/>
                  <a:pt x="430802" y="316380"/>
                </a:cubicBezTo>
                <a:cubicBezTo>
                  <a:pt x="430802" y="295432"/>
                  <a:pt x="447799" y="278451"/>
                  <a:pt x="468766" y="278451"/>
                </a:cubicBezTo>
                <a:close/>
                <a:moveTo>
                  <a:pt x="354803" y="278451"/>
                </a:moveTo>
                <a:cubicBezTo>
                  <a:pt x="375770" y="278451"/>
                  <a:pt x="392767" y="295432"/>
                  <a:pt x="392767" y="316380"/>
                </a:cubicBezTo>
                <a:cubicBezTo>
                  <a:pt x="392767" y="337328"/>
                  <a:pt x="375770" y="354309"/>
                  <a:pt x="354803" y="354309"/>
                </a:cubicBezTo>
                <a:cubicBezTo>
                  <a:pt x="333836" y="354309"/>
                  <a:pt x="316839" y="337328"/>
                  <a:pt x="316839" y="316380"/>
                </a:cubicBezTo>
                <a:cubicBezTo>
                  <a:pt x="316839" y="295432"/>
                  <a:pt x="333836" y="278451"/>
                  <a:pt x="354803" y="278451"/>
                </a:cubicBezTo>
                <a:close/>
                <a:moveTo>
                  <a:pt x="84288" y="260658"/>
                </a:moveTo>
                <a:lnTo>
                  <a:pt x="84288" y="368548"/>
                </a:lnTo>
                <a:lnTo>
                  <a:pt x="536435" y="368548"/>
                </a:lnTo>
                <a:lnTo>
                  <a:pt x="536435" y="260658"/>
                </a:lnTo>
                <a:close/>
                <a:moveTo>
                  <a:pt x="468766" y="88842"/>
                </a:moveTo>
                <a:cubicBezTo>
                  <a:pt x="489733" y="88842"/>
                  <a:pt x="506730" y="105823"/>
                  <a:pt x="506730" y="126771"/>
                </a:cubicBezTo>
                <a:cubicBezTo>
                  <a:pt x="506730" y="147719"/>
                  <a:pt x="489733" y="164700"/>
                  <a:pt x="468766" y="164700"/>
                </a:cubicBezTo>
                <a:cubicBezTo>
                  <a:pt x="447799" y="164700"/>
                  <a:pt x="430802" y="147719"/>
                  <a:pt x="430802" y="126771"/>
                </a:cubicBezTo>
                <a:cubicBezTo>
                  <a:pt x="430802" y="105823"/>
                  <a:pt x="447799" y="88842"/>
                  <a:pt x="468766" y="88842"/>
                </a:cubicBezTo>
                <a:close/>
                <a:moveTo>
                  <a:pt x="354803" y="88842"/>
                </a:moveTo>
                <a:cubicBezTo>
                  <a:pt x="375770" y="88842"/>
                  <a:pt x="392767" y="105823"/>
                  <a:pt x="392767" y="126771"/>
                </a:cubicBezTo>
                <a:cubicBezTo>
                  <a:pt x="392767" y="147719"/>
                  <a:pt x="375770" y="164700"/>
                  <a:pt x="354803" y="164700"/>
                </a:cubicBezTo>
                <a:cubicBezTo>
                  <a:pt x="333836" y="164700"/>
                  <a:pt x="316839" y="147719"/>
                  <a:pt x="316839" y="126771"/>
                </a:cubicBezTo>
                <a:cubicBezTo>
                  <a:pt x="316839" y="105823"/>
                  <a:pt x="333836" y="88842"/>
                  <a:pt x="354803" y="88842"/>
                </a:cubicBezTo>
                <a:close/>
                <a:moveTo>
                  <a:pt x="84288" y="71097"/>
                </a:moveTo>
                <a:lnTo>
                  <a:pt x="84288" y="177742"/>
                </a:lnTo>
                <a:lnTo>
                  <a:pt x="536435" y="177742"/>
                </a:lnTo>
                <a:lnTo>
                  <a:pt x="536435" y="71097"/>
                </a:lnTo>
                <a:close/>
                <a:moveTo>
                  <a:pt x="44503" y="0"/>
                </a:moveTo>
                <a:lnTo>
                  <a:pt x="576220" y="0"/>
                </a:lnTo>
                <a:cubicBezTo>
                  <a:pt x="597136" y="0"/>
                  <a:pt x="607639" y="10398"/>
                  <a:pt x="607639" y="31371"/>
                </a:cubicBezTo>
                <a:lnTo>
                  <a:pt x="607639" y="410584"/>
                </a:lnTo>
                <a:cubicBezTo>
                  <a:pt x="607639" y="431469"/>
                  <a:pt x="597136" y="451465"/>
                  <a:pt x="576220" y="451465"/>
                </a:cubicBezTo>
                <a:lnTo>
                  <a:pt x="346497" y="451465"/>
                </a:lnTo>
                <a:lnTo>
                  <a:pt x="346497" y="487013"/>
                </a:lnTo>
                <a:lnTo>
                  <a:pt x="367325" y="487013"/>
                </a:lnTo>
                <a:cubicBezTo>
                  <a:pt x="377827" y="487013"/>
                  <a:pt x="386283" y="498833"/>
                  <a:pt x="386283" y="510742"/>
                </a:cubicBezTo>
                <a:lnTo>
                  <a:pt x="481252" y="510742"/>
                </a:lnTo>
                <a:cubicBezTo>
                  <a:pt x="502257" y="510742"/>
                  <a:pt x="519257" y="525316"/>
                  <a:pt x="519257" y="546290"/>
                </a:cubicBezTo>
                <a:cubicBezTo>
                  <a:pt x="519257" y="567175"/>
                  <a:pt x="502257" y="581838"/>
                  <a:pt x="481252" y="581838"/>
                </a:cubicBezTo>
                <a:lnTo>
                  <a:pt x="386283" y="581838"/>
                </a:lnTo>
                <a:cubicBezTo>
                  <a:pt x="386283" y="593658"/>
                  <a:pt x="377827" y="606722"/>
                  <a:pt x="367325" y="606722"/>
                </a:cubicBezTo>
                <a:lnTo>
                  <a:pt x="253398" y="606722"/>
                </a:lnTo>
                <a:cubicBezTo>
                  <a:pt x="242895" y="606722"/>
                  <a:pt x="234440" y="593658"/>
                  <a:pt x="234440" y="581838"/>
                </a:cubicBezTo>
                <a:lnTo>
                  <a:pt x="139471" y="581838"/>
                </a:lnTo>
                <a:cubicBezTo>
                  <a:pt x="118466" y="581838"/>
                  <a:pt x="101466" y="567175"/>
                  <a:pt x="101466" y="546290"/>
                </a:cubicBezTo>
                <a:cubicBezTo>
                  <a:pt x="101466" y="525316"/>
                  <a:pt x="118466" y="510742"/>
                  <a:pt x="139471" y="510742"/>
                </a:cubicBezTo>
                <a:lnTo>
                  <a:pt x="234440" y="510742"/>
                </a:lnTo>
                <a:cubicBezTo>
                  <a:pt x="234440" y="498833"/>
                  <a:pt x="242895" y="487013"/>
                  <a:pt x="253398" y="487013"/>
                </a:cubicBezTo>
                <a:lnTo>
                  <a:pt x="274136" y="487013"/>
                </a:lnTo>
                <a:lnTo>
                  <a:pt x="274136" y="451465"/>
                </a:lnTo>
                <a:lnTo>
                  <a:pt x="44503" y="451465"/>
                </a:lnTo>
                <a:cubicBezTo>
                  <a:pt x="23586" y="451465"/>
                  <a:pt x="0" y="431469"/>
                  <a:pt x="0" y="410584"/>
                </a:cubicBezTo>
                <a:lnTo>
                  <a:pt x="0" y="31371"/>
                </a:lnTo>
                <a:cubicBezTo>
                  <a:pt x="0" y="10398"/>
                  <a:pt x="23586" y="0"/>
                  <a:pt x="44503" y="0"/>
                </a:cubicBezTo>
                <a:close/>
              </a:path>
            </a:pathLst>
          </a:custGeom>
          <a:solidFill>
            <a:srgbClr val="4276AA"/>
          </a:solidFill>
          <a:ln>
            <a:noFill/>
          </a:ln>
        </p:spPr>
      </p:sp>
    </p:spTree>
    <p:custDataLst>
      <p:tags r:id="rId13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914400"/>
            <a:ext cx="10913745" cy="4669155"/>
          </a:xfrm>
        </p:spPr>
        <p:txBody>
          <a:bodyPr anchor="ctr" anchorCtr="0">
            <a:noAutofit/>
          </a:bodyPr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b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使用Pandas读取Excel</a:t>
            </a:r>
            <a:b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存入MySQL</a:t>
            </a:r>
            <a:endParaRPr sz="54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8DADC"/>
            </a:gs>
            <a:gs pos="100000">
              <a:srgbClr val="33B1E8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094740"/>
            <a:ext cx="10913745" cy="4669155"/>
          </a:xfrm>
        </p:spPr>
        <p:txBody>
          <a:bodyPr anchor="ctr" anchorCtr="0">
            <a:noAutofit/>
          </a:bodyPr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96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b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批量翻译英语单词</a:t>
            </a:r>
            <a:endParaRPr sz="72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8DADC"/>
            </a:gs>
            <a:gs pos="100000">
              <a:srgbClr val="33B1E8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094740"/>
            <a:ext cx="10913745" cy="4669155"/>
          </a:xfrm>
        </p:spPr>
        <p:txBody>
          <a:bodyPr anchor="ctr" anchorCtr="0">
            <a:noAutofit/>
          </a:bodyPr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Pandas处理Excel</a:t>
            </a:r>
            <a:b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复杂</a:t>
            </a:r>
            <a: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多列到多行转换</a:t>
            </a:r>
            <a:endParaRPr sz="72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8DADC"/>
            </a:gs>
            <a:gs pos="100000">
              <a:srgbClr val="33B1E8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094740"/>
            <a:ext cx="10913745" cy="4669155"/>
          </a:xfrm>
        </p:spPr>
        <p:txBody>
          <a:bodyPr anchor="ctr" anchorCtr="0">
            <a:noAutofit/>
          </a:bodyPr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8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br>
              <a:rPr sz="6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6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怎样实现groupby聚合后</a:t>
            </a:r>
            <a:br>
              <a:rPr sz="6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6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字符串列的合并</a:t>
            </a:r>
            <a:endParaRPr sz="60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28420" y="2783840"/>
            <a:ext cx="4131310" cy="37211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0" y="2783840"/>
            <a:ext cx="4218305" cy="37452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1328420" y="630555"/>
            <a:ext cx="8928735" cy="1938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6000" b="1" kern="2000" spc="1000">
                <a:solidFill>
                  <a:schemeClr val="tx1"/>
                </a:solidFill>
                <a:effectLst>
                  <a:outerShdw blurRad="50800" dist="38100" dir="12000000" algn="tr" rotWithShape="0">
                    <a:prstClr val="black">
                      <a:alpha val="40000"/>
                    </a:prst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6000" b="1" kern="2000" spc="1000">
                <a:solidFill>
                  <a:schemeClr val="tx1"/>
                </a:solidFill>
                <a:effectLst>
                  <a:outerShdw blurRad="50800" dist="38100" dir="12000000" algn="tr" rotWithShape="0">
                    <a:prstClr val="black">
                      <a:alpha val="40000"/>
                    </a:prst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</a:t>
            </a:r>
            <a:r>
              <a:rPr lang="en-US" altLang="zh-CN" sz="6000" b="1" kern="2000" spc="1000">
                <a:solidFill>
                  <a:schemeClr val="tx1"/>
                </a:solidFill>
                <a:effectLst>
                  <a:outerShdw blurRad="50800" dist="38100" dir="12000000" algn="tr" rotWithShape="0">
                    <a:prstClr val="black">
                      <a:alpha val="40000"/>
                    </a:prst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Excel</a:t>
            </a:r>
            <a:endParaRPr lang="en-US" altLang="zh-CN" sz="6000" b="1" kern="2000" spc="1000">
              <a:solidFill>
                <a:schemeClr val="tx1"/>
              </a:solidFill>
              <a:effectLst>
                <a:outerShdw blurRad="50800" dist="38100" dir="12000000" algn="tr" rotWithShape="0">
                  <a:prstClr val="black">
                    <a:alpha val="40000"/>
                  </a:prst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6000" b="1" kern="2000" spc="1000">
                <a:solidFill>
                  <a:schemeClr val="tx1"/>
                </a:solidFill>
                <a:effectLst>
                  <a:outerShdw blurRad="50800" dist="38100" dir="12000000" algn="tr" rotWithShape="0">
                    <a:prstClr val="black">
                      <a:alpha val="40000"/>
                    </a:prst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一列拆分成多列</a:t>
            </a:r>
            <a:endParaRPr lang="zh-CN" altLang="en-US" sz="6000" b="1" kern="2000" spc="1000">
              <a:solidFill>
                <a:schemeClr val="tx1"/>
              </a:solidFill>
              <a:effectLst>
                <a:outerShdw blurRad="50800" dist="38100" dir="12000000" algn="tr" rotWithShape="0">
                  <a:prstClr val="black">
                    <a:alpha val="40000"/>
                  </a:prst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1282700" y="1105535"/>
            <a:ext cx="9626600" cy="1160145"/>
          </a:xfrm>
        </p:spPr>
        <p:txBody>
          <a:bodyPr/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公众号名称：蚂蚁学</a:t>
            </a:r>
            <a:r>
              <a:rPr lang="en-US" altLang="zh-CN">
                <a:solidFill>
                  <a:srgbClr val="FF0000"/>
                </a:solidFill>
              </a:rPr>
              <a:t>Python</a:t>
            </a:r>
            <a:br>
              <a:rPr lang="en-US" altLang="zh-CN"/>
            </a:br>
            <a:r>
              <a:rPr lang="zh-CN" altLang="en-US" sz="2800">
                <a:latin typeface="微软雅黑" panose="020B0503020204020204" charset="-122"/>
                <a:cs typeface="微软雅黑" panose="020B0503020204020204" charset="-122"/>
              </a:rPr>
              <a:t>定位：原创</a:t>
            </a:r>
            <a:r>
              <a:rPr lang="en-US" altLang="zh-CN" sz="2800"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zh-CN" sz="2800">
                <a:latin typeface="微软雅黑" panose="020B0503020204020204" charset="-122"/>
                <a:cs typeface="微软雅黑" panose="020B0503020204020204" charset="-122"/>
              </a:rPr>
              <a:t>技术学习视频</a:t>
            </a:r>
            <a:endParaRPr lang="zh-CN" altLang="en-US"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qrcode_for_gh_a3ac1e9bc528_2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1485" y="2475230"/>
            <a:ext cx="3669030" cy="36690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923415"/>
            <a:ext cx="10913745" cy="3011170"/>
          </a:xfrm>
        </p:spPr>
        <p:txBody>
          <a:bodyPr anchor="ctr" anchorCtr="0">
            <a:noAutofit/>
          </a:bodyPr>
          <a:lstStyle/>
          <a:p>
            <a:r>
              <a:rPr lang="en-US" sz="6600"/>
              <a:t>Python</a:t>
            </a:r>
            <a:r>
              <a:rPr lang="zh-CN" altLang="en-US" sz="6600"/>
              <a:t>数据分析系列课</a:t>
            </a:r>
            <a:br>
              <a:rPr lang="zh-CN" altLang="en-US" sz="6600"/>
            </a:br>
            <a:br>
              <a:rPr lang="zh-CN" altLang="en-US" sz="6600"/>
            </a:br>
            <a:r>
              <a:rPr sz="6600"/>
              <a:t>Pandas查询数据</a:t>
            </a:r>
            <a:br>
              <a:rPr sz="6600"/>
            </a:br>
            <a:r>
              <a:rPr sz="6600"/>
              <a:t>简便方法df.query</a:t>
            </a:r>
            <a:endParaRPr sz="6600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1">
                    <a:lumMod val="75000"/>
                  </a:schemeClr>
                </a:solidFill>
              </a:rPr>
              <a:t>本课程适用于谁？</a:t>
            </a:r>
            <a:endParaRPr lang="zh-CN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113" y="2302665"/>
            <a:ext cx="9626600" cy="3445200"/>
          </a:xfrm>
        </p:spPr>
        <p:txBody>
          <a:bodyPr/>
          <a:lstStyle/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需要使用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做数据分析，期待一个强大的数据分析工具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本课程要求有一定的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基础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适用于零基础入门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Pandas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，或者提升自己的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Pandas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水平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1">
                    <a:lumMod val="75000"/>
                  </a:schemeClr>
                </a:solidFill>
              </a:rPr>
              <a:t>什么是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Pandas?</a:t>
            </a: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一个开源的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类库：用于数据分析、数据处理、数据可视化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高性能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容易使用的数据结构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容易使用的数据分析工具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zh-CN">
                <a:solidFill>
                  <a:schemeClr val="tx1">
                    <a:lumMod val="75000"/>
                  </a:schemeClr>
                </a:solidFill>
              </a:rPr>
              <a:t>很方便和其它类库一起使用：</a:t>
            </a:r>
            <a:endParaRPr lang="zh-CN" altLang="zh-CN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numpy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：用于数学计算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scikit-learn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：用于机器学习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怎样下载安装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Pandas</a:t>
            </a: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113" y="2277900"/>
            <a:ext cx="9626600" cy="3445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zh-CN" altLang="zh-CN">
                <a:solidFill>
                  <a:schemeClr val="tx1">
                    <a:lumMod val="75000"/>
                  </a:schemeClr>
                </a:solidFill>
              </a:rPr>
              <a:t>、下载使用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类库集成安装包：anaconda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https://www.anaconda.com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zh-CN">
                <a:solidFill>
                  <a:schemeClr val="tx1">
                    <a:lumMod val="75000"/>
                  </a:schemeClr>
                </a:solidFill>
              </a:rPr>
              <a:t>当今最流行的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数据分析发行版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已经安装了数据分析需要的几乎所有的类库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2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pip install pandas</a:t>
            </a:r>
            <a:endParaRPr lang="en-US" altLang="zh-CN">
              <a:solidFill>
                <a:schemeClr val="tx1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  <p:tag name="KSO_WM_UNIT_DIAGRAM_IS_NEED_ADD_PATH_ANIM" val="0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3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  <p:tag name="KSO_WM_UNIT_DIAGRAM_IS_NEED_ADD_PATH_ANIM" val="0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3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3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  <p:tag name="KSO_WM_UNIT_DIAGRAM_IS_NEED_ADD_PATH_ANIM" val="0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  <p:tag name="KSO_WM_UNIT_DIAGRAM_IS_NEED_ADD_PATH_ANIM" val="0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  <p:tag name="KSO_WM_UNIT_DIAGRAM_IS_NEED_ADD_PATH_ANIM" val="0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3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4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5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4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4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TEMPLATE_THUMBS_INDEX" val="1、4、5、13"/>
</p:tagLst>
</file>

<file path=ppt/tags/tag164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166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168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172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4*i*1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  <p:tag name="KSO_WM_TEMPLATE_CATEGORY" val="custom"/>
  <p:tag name="KSO_WM_TEMPLATE_INDEX" val="20202544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4*i*2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2"/>
  <p:tag name="KSO_WM_TEMPLATE_CATEGORY" val="custom"/>
  <p:tag name="KSO_WM_TEMPLATE_INDEX" val="20202544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4*b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CONTENTS"/>
  <p:tag name="KSO_WM_UNIT_NOCLEAR" val="0"/>
  <p:tag name="KSO_WM_UNIT_SHOW_EDIT_AREA_INDICATION" val="0"/>
  <p:tag name="KSO_WM_UNIT_VALUE" val="8"/>
  <p:tag name="KSO_WM_DIAGRAM_GROUP_CODE" val="l1-1"/>
  <p:tag name="KSO_WM_UNIT_TYPE" val="b"/>
  <p:tag name="KSO_WM_UNIT_INDEX" val="1"/>
  <p:tag name="KSO_WM_UNIT_TEXT_FILL_FORE_SCHEMECOLOR_INDEX" val="13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4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1"/>
  <p:tag name="KSO_WM_UNIT_PRESET_TEXT" val="目录"/>
  <p:tag name="KSO_WM_UNIT_NOCLEAR" val="0"/>
  <p:tag name="KSO_WM_UNIT_SHOW_EDIT_AREA_INDICATION" val="0"/>
  <p:tag name="KSO_WM_UNIT_VALUE" val="2"/>
  <p:tag name="KSO_WM_DIAGRAM_GROUP_CODE" val="l1-1"/>
  <p:tag name="KSO_WM_UNIT_TYPE" val="a"/>
  <p:tag name="KSO_WM_UNIT_INDEX" val="1"/>
  <p:tag name="KSO_WM_UNIT_TEXT_FILL_FORE_SCHEMECOLOR_INDEX" val="13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188028_4*l_h_a*1_1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diagram20188028_4*l_h_a*1_4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188028_4*l_h_a*1_3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188028_4*l_h_a*1_2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88028_4*l_h_i*1_2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UNIT_TYPE" val="l_h_i"/>
  <p:tag name="KSO_WM_UNIT_INDEX" val="1_2_1"/>
  <p:tag name="KSO_WM_UNIT_FILL_FORE_SCHEMECOLOR_INDEX" val="6"/>
  <p:tag name="KSO_WM_UNIT_FILL_TYPE" val="1"/>
  <p:tag name="KSO_WM_UNIT_USESOURCEFORMAT_APPLY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88028_4*l_h_i*1_4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UNIT_TYPE" val="l_h_i"/>
  <p:tag name="KSO_WM_UNIT_INDEX" val="1_4_1"/>
  <p:tag name="KSO_WM_UNIT_FILL_FORE_SCHEMECOLOR_INDEX" val="8"/>
  <p:tag name="KSO_WM_UNIT_FILL_TYPE" val="1"/>
  <p:tag name="KSO_WM_UNIT_USESOURCEFORMAT_APPLY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88028_4*l_h_i*1_3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UNIT_TYPE" val="l_h_i"/>
  <p:tag name="KSO_WM_UNIT_INDEX" val="1_3_1"/>
  <p:tag name="KSO_WM_UNIT_FILL_FORE_SCHEMECOLOR_INDEX" val="7"/>
  <p:tag name="KSO_WM_UNIT_FILL_TYPE" val="1"/>
  <p:tag name="KSO_WM_UNIT_USESOURCEFORMAT_APPLY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88028_4*l_h_i*1_1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UNIT_TYPE" val="l_h_i"/>
  <p:tag name="KSO_WM_UNIT_INDEX" val="1_1_1"/>
  <p:tag name="KSO_WM_UNIT_FILL_FORE_SCHEMECOLOR_INDEX" val="5"/>
  <p:tag name="KSO_WM_UNIT_FILL_TYPE" val="1"/>
  <p:tag name="KSO_WM_UNIT_USESOURCEFORMAT_APPLY" val="1"/>
</p:tagLst>
</file>

<file path=ppt/tags/tag186.xml><?xml version="1.0" encoding="utf-8"?>
<p:tagLst xmlns:p="http://schemas.openxmlformats.org/presentationml/2006/main">
  <p:tag name="KSO_WM_SLIDE_ID" val="custom20202544_4"/>
  <p:tag name="KSO_WM_TEMPLATE_SUBCATEGORY" val="0"/>
  <p:tag name="KSO_WM_TEMPLATE_MASTER_TYPE" val="1"/>
  <p:tag name="KSO_WM_TEMPLATE_COLOR_TYPE" val="0"/>
  <p:tag name="KSO_WM_SLIDE_ITEM_CNT" val="4"/>
  <p:tag name="KSO_WM_SLIDE_INDEX" val="4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189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192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195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198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199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204.xml><?xml version="1.0" encoding="utf-8"?>
<p:tagLst xmlns:p="http://schemas.openxmlformats.org/presentationml/2006/main">
  <p:tag name="KSO_WM_UNIT_TABLE_BEAUTIFY" val="smartTable{47aea940-9145-4b8f-b6a4-173e177225c8}"/>
</p:tagLst>
</file>

<file path=ppt/tags/tag205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206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209.xml><?xml version="1.0" encoding="utf-8"?>
<p:tagLst xmlns:p="http://schemas.openxmlformats.org/presentationml/2006/main">
  <p:tag name="KSO_WM_UNIT_TABLE_BEAUTIFY" val="smartTable{d646140a-4ff7-417e-aebf-c8ecee848b87}"/>
  <p:tag name="TABLE_SKINIDX" val="3"/>
  <p:tag name="TABLE_ENCOLOR" val="#FFFFFF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1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1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1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1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1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2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2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25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2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2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2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3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3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3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3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3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4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4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4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4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4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5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5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5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5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5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6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6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6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6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6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7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7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7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7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79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82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84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86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88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92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94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96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98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02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04.xml><?xml version="1.0" encoding="utf-8"?>
<p:tagLst xmlns:p="http://schemas.openxmlformats.org/presentationml/2006/main">
  <p:tag name="REFSHAPE" val="495111364"/>
  <p:tag name="KSO_WM_UNIT_PLACING_PICTURE_USER_VIEWPORT" val="{&quot;height&quot;:9390,&quot;width&quot;:10425}"/>
</p:tagLst>
</file>

<file path=ppt/tags/tag305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06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30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DIAGRAM_IS_NEED_ADD_PATH_ANIM" val="0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DIAGRAM_IS_NEED_ADD_PATH_ANIM" val="0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DIAGRAM_IS_NEED_ADD_PATH_ANIM" val="0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  <p:tag name="KSO_WM_UNIT_DIAGRAM_IS_NEED_ADD_PATH_ANIM" val="0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3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Phoenix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3261</Words>
  <Application>WPS 演示</Application>
  <PresentationFormat>宽屏</PresentationFormat>
  <Paragraphs>450</Paragraphs>
  <Slides>66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66</vt:i4>
      </vt:variant>
    </vt:vector>
  </HeadingPairs>
  <TitlesOfParts>
    <vt:vector size="78" baseType="lpstr">
      <vt:lpstr>Arial</vt:lpstr>
      <vt:lpstr>宋体</vt:lpstr>
      <vt:lpstr>Wingdings</vt:lpstr>
      <vt:lpstr>微软雅黑</vt:lpstr>
      <vt:lpstr>汉仪旗黑-85S</vt:lpstr>
      <vt:lpstr>Viner Hand ITC</vt:lpstr>
      <vt:lpstr>Transitional 551 Std Medium</vt:lpstr>
      <vt:lpstr>Arial Unicode MS</vt:lpstr>
      <vt:lpstr>Calibri</vt:lpstr>
      <vt:lpstr>Mongolian Baiti</vt:lpstr>
      <vt:lpstr>Office 主题</vt:lpstr>
      <vt:lpstr>1_Office 主题​​</vt:lpstr>
      <vt:lpstr>Python使用Pandas 入门数据分析</vt:lpstr>
      <vt:lpstr>Pandas数据分析 入门到实战</vt:lpstr>
      <vt:lpstr>Python数据分析系列 Pandas入门到实战</vt:lpstr>
      <vt:lpstr>Python数据分析系列课 Pandas入门到实战</vt:lpstr>
      <vt:lpstr>Python数据分析系列课  什么是Pandas?</vt:lpstr>
      <vt:lpstr>PowerPoint 演示文稿</vt:lpstr>
      <vt:lpstr>本课程适用于谁？</vt:lpstr>
      <vt:lpstr>什么是Pandas?</vt:lpstr>
      <vt:lpstr>怎样下载安装Pandas</vt:lpstr>
      <vt:lpstr>课程演示方式</vt:lpstr>
      <vt:lpstr>公众号名称：蚂蚁学Python  原创Python技术学习视频</vt:lpstr>
      <vt:lpstr>Python数据分析系列课 02. Pandas数据读取</vt:lpstr>
      <vt:lpstr>02. Pandas数据读取</vt:lpstr>
      <vt:lpstr>Python数据分析系列课 03. Pandas数据结构 DataFrame &amp; Series</vt:lpstr>
      <vt:lpstr>03. Pandas数据结构</vt:lpstr>
      <vt:lpstr>Python数据分析系列课 04. Pandas数据查询 按数值、列表、区间、条件、函数五种方法</vt:lpstr>
      <vt:lpstr>Python数据分析系列课 05. Pandas新增数据列 直接赋值、apply、assign、分条件赋值</vt:lpstr>
      <vt:lpstr>Pandas数据统计函数 平均值、最大值、最小值 去重数、协方差、相关系数</vt:lpstr>
      <vt:lpstr>Python数据分析系列课 07. Pandas缺失值处理</vt:lpstr>
      <vt:lpstr>Python数据分析系列课 08. Pandas的SettingWithCopyWarning 报警复现、原因、解决方案</vt:lpstr>
      <vt:lpstr>Python数据分析系列课 09. Pandas数据排序</vt:lpstr>
      <vt:lpstr>Python数据分析系列课 10. Pandas字符串处理</vt:lpstr>
      <vt:lpstr>PowerPoint 演示文稿</vt:lpstr>
      <vt:lpstr>PowerPoint 演示文稿</vt:lpstr>
      <vt:lpstr>Python数据分析系列课 11. Pandas的axis参数</vt:lpstr>
      <vt:lpstr>Python数据分析系列课 12. Pandas的索引index</vt:lpstr>
      <vt:lpstr>Python数据分析系列课 13. Pandas的Merge语法</vt:lpstr>
      <vt:lpstr>Python数据分析系列课 14. Pandas的Concat合并</vt:lpstr>
      <vt:lpstr>Python数据分析系列课 15. Pandas批量 拆分与合并Excel文件</vt:lpstr>
      <vt:lpstr>Python数据分析系列课 16. Pandas怎样实现 groupby分组统计</vt:lpstr>
      <vt:lpstr>Python数据分析系列课 17. Pandas的分层索引 MultiIndex怎么用？</vt:lpstr>
      <vt:lpstr>Python数据分析系列课 18. Pandas的数据转换函数 map、apply、applymap</vt:lpstr>
      <vt:lpstr>Python数据分析系列课 19. Pandas怎样对 每个分组应用apply函数?</vt:lpstr>
      <vt:lpstr>Pandas使用stack和pivot 实现数据透视</vt:lpstr>
      <vt:lpstr>Python强大类库Pandas 数据分析领域的神器</vt:lpstr>
      <vt:lpstr>Pandas怎样实现 对日期的快速处理</vt:lpstr>
      <vt:lpstr>Pandas怎样处理 日期索引的缺失</vt:lpstr>
      <vt:lpstr>Pandas怎样实现 Excel的vlookup 并且在指定列后面输出？</vt:lpstr>
      <vt:lpstr>Pandas怎样实现 Excel的vlookup 并且在指定列后面输出？</vt:lpstr>
      <vt:lpstr>还在用Excel的vlookup？Python几行代码就能搞定！</vt:lpstr>
      <vt:lpstr>Python读取Excel 绘制折线图 竟然如此华丽！</vt:lpstr>
      <vt:lpstr>Python竟然能读取Excel 画出这么漂亮的折线图 运营妹子看到直接哭了</vt:lpstr>
      <vt:lpstr>机器学习原来这么简单 10分钟代码实例演示 Python实现泰坦尼克预测</vt:lpstr>
      <vt:lpstr>什么是机器学习？</vt:lpstr>
      <vt:lpstr>机器学习举例 泰坦尼克生存预测</vt:lpstr>
      <vt:lpstr>拒绝纸上谈兵 Pandas实现 原始网站访问日志分析</vt:lpstr>
      <vt:lpstr>酒香不怕巷子深 强烈推荐一个 Python技术分享公众号</vt:lpstr>
      <vt:lpstr>Python数据分析 怎样回答老板的问题 收入波动的原因是什么</vt:lpstr>
      <vt:lpstr>老板问我 收入下降的原因是什么？ 我用Python数据分析 让他满意！</vt:lpstr>
      <vt:lpstr>Pandas的Categorical类型 降低数据存储提升计算速度</vt:lpstr>
      <vt:lpstr>PowerPoint 演示文稿</vt:lpstr>
      <vt:lpstr>怎样在网页上 ?快速展示表格数据？ Python + Flask + Pandas</vt:lpstr>
      <vt:lpstr>Pandas的get_dummies 用于机器学习的特征处理</vt:lpstr>
      <vt:lpstr>表格数据包含多分类 需要一行变多行统计 Pandas的explode来搞定</vt:lpstr>
      <vt:lpstr>Pandas  借助Python爬虫 爬取网页HTML表格 存入Excel文件</vt:lpstr>
      <vt:lpstr>Pandas 计算同比环比指标 三种方法</vt:lpstr>
      <vt:lpstr>Python数据分析系列 Pandas与SQL的对比</vt:lpstr>
      <vt:lpstr>Pandas 实现groupby分组聚合 之不同列数据统计</vt:lpstr>
      <vt:lpstr>Python读取Excel 展示在网页上 python、pandas、flask、excel</vt:lpstr>
      <vt:lpstr>Python 使用Pandas读取Excel 存入MySQL</vt:lpstr>
      <vt:lpstr>Python 批量翻译英语单词</vt:lpstr>
      <vt:lpstr>Pandas处理Excel 复杂多列到多行转换</vt:lpstr>
      <vt:lpstr>Pandas 怎样实现groupby聚合后 字符串列的合并</vt:lpstr>
      <vt:lpstr>PowerPoint 演示文稿</vt:lpstr>
      <vt:lpstr>公众号名称：蚂蚁学Python 定位：原创Python技术学习视频</vt:lpstr>
      <vt:lpstr>Python数据分析系列课  什么是Pandas?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帅帅</cp:lastModifiedBy>
  <cp:revision>341</cp:revision>
  <dcterms:created xsi:type="dcterms:W3CDTF">2019-09-10T14:53:00Z</dcterms:created>
  <dcterms:modified xsi:type="dcterms:W3CDTF">2020-08-16T15:51:44Z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