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0" r:id="rId6"/>
    <p:sldId id="271" r:id="rId7"/>
    <p:sldId id="273" r:id="rId8"/>
    <p:sldId id="274" r:id="rId9"/>
    <p:sldId id="267" r:id="rId10"/>
    <p:sldId id="268" r:id="rId11"/>
    <p:sldId id="26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0866" y="2319350"/>
            <a:ext cx="8928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>
                <a:solidFill>
                  <a:srgbClr val="A7B788"/>
                </a:solidFill>
                <a:latin typeface="Century Schoolbook"/>
                <a:cs typeface="Century Schoolbook"/>
              </a:rPr>
              <a:t>Risk Game</a:t>
            </a:r>
            <a:endParaRPr sz="7200" dirty="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866" y="3858844"/>
            <a:ext cx="9257665" cy="2374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SOEN 6441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– </a:t>
            </a: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Build</a:t>
            </a:r>
            <a:r>
              <a:rPr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1</a:t>
            </a:r>
            <a:endParaRPr sz="4800" dirty="0">
              <a:latin typeface="Century Schoolbook"/>
              <a:cs typeface="Century Schoolbook"/>
            </a:endParaRPr>
          </a:p>
          <a:p>
            <a:pPr marL="885825" marR="5080" indent="7392034">
              <a:lnSpc>
                <a:spcPct val="155900"/>
              </a:lnSpc>
              <a:spcBef>
                <a:spcPts val="270"/>
              </a:spcBef>
            </a:pPr>
            <a:r>
              <a:rPr sz="2200">
                <a:solidFill>
                  <a:srgbClr val="BDCAD4"/>
                </a:solidFill>
                <a:latin typeface="Century Schoolbook"/>
                <a:cs typeface="Century Schoolbook"/>
              </a:rPr>
              <a:t>Team</a:t>
            </a:r>
            <a:r>
              <a:rPr sz="2200" spc="-75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altLang="zh-CN" sz="2200" spc="-5">
                <a:solidFill>
                  <a:srgbClr val="BDCAD4"/>
                </a:solidFill>
                <a:latin typeface="Century Schoolbook"/>
                <a:cs typeface="Century Schoolbook"/>
              </a:rPr>
              <a:t>7</a:t>
            </a:r>
            <a:r>
              <a:rPr sz="2200" spc="-5">
                <a:solidFill>
                  <a:srgbClr val="BDCAD4"/>
                </a:solidFill>
                <a:latin typeface="Century Schoolbook"/>
                <a:cs typeface="Century Schoolbook"/>
              </a:rPr>
              <a:t>  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Members: </a:t>
            </a:r>
            <a:r>
              <a:rPr lang="en-US" sz="2200" dirty="0" err="1">
                <a:solidFill>
                  <a:srgbClr val="BDCAD4"/>
                </a:solidFill>
                <a:latin typeface="Century Schoolbook"/>
                <a:cs typeface="Century Schoolbook"/>
              </a:rPr>
              <a:t>Meng</a:t>
            </a:r>
            <a:r>
              <a:rPr lang="en-US"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 Yao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Jaspreet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Somayeh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Abedi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Urbashi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Bhattacharjee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>
                <a:solidFill>
                  <a:srgbClr val="BDCAD4"/>
                </a:solidFill>
                <a:latin typeface="Century Schoolbook"/>
                <a:cs typeface="Century Schoolbook"/>
              </a:rPr>
              <a:t>Ramit</a:t>
            </a:r>
            <a:r>
              <a:rPr lang="en-US"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 Basra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99064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ListSelectionEvent</a:t>
            </a:r>
            <a:r>
              <a:rPr lang="en-US" sz="2400" u="sng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getValueIsAdjusting</a:t>
            </a:r>
            <a:r>
              <a:rPr lang="en-US" sz="2400" dirty="0">
                <a:latin typeface="Cambria" panose="02040503050406030204" pitchFamily="18" charset="0"/>
              </a:rPr>
              <a:t>().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Java.util.Scanner</a:t>
            </a:r>
            <a:r>
              <a:rPr lang="en-US" sz="2400" dirty="0">
                <a:latin typeface="Cambria" panose="02040503050406030204" pitchFamily="18" charset="0"/>
              </a:rPr>
              <a:t>: take user inputs from </a:t>
            </a:r>
            <a:r>
              <a:rPr lang="en-US" sz="2400" b="1" dirty="0">
                <a:latin typeface="Cambria" panose="02040503050406030204" pitchFamily="18" charset="0"/>
              </a:rPr>
              <a:t>System.in.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ct val="200000"/>
              </a:lnSpc>
            </a:pPr>
            <a:endParaRPr lang="en-US" sz="2400" u="sng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604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4127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Members Division of Work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115546"/>
            <a:ext cx="8610600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  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Map Editor: </a:t>
            </a:r>
            <a:r>
              <a:rPr lang="en-US" sz="2400" dirty="0" err="1">
                <a:latin typeface="Cambria"/>
                <a:cs typeface="Times New Roman"/>
              </a:rPr>
              <a:t>Jaspreet</a:t>
            </a:r>
            <a:r>
              <a:rPr lang="en-US" sz="2400" dirty="0">
                <a:latin typeface="Cambria"/>
                <a:cs typeface="Times New Roman"/>
              </a:rPr>
              <a:t> ,</a:t>
            </a:r>
            <a:r>
              <a:rPr lang="en-US" sz="2400" dirty="0" err="1">
                <a:latin typeface="Cambria"/>
                <a:cs typeface="Times New Roman"/>
              </a:rPr>
              <a:t>Somayeh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Abedi</a:t>
            </a:r>
            <a:r>
              <a:rPr lang="en-US" sz="2400" dirty="0">
                <a:latin typeface="Cambria"/>
                <a:cs typeface="Times New Roman"/>
              </a:rPr>
              <a:t>,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Game Play: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r>
              <a:rPr lang="en-US" sz="2400" dirty="0"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Startup Phase: </a:t>
            </a:r>
            <a:r>
              <a:rPr lang="en-US" sz="2400" dirty="0" err="1">
                <a:latin typeface="Cambria"/>
                <a:cs typeface="Times New Roman"/>
              </a:rPr>
              <a:t>Urbashi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Bhattacharjee</a:t>
            </a:r>
            <a:r>
              <a:rPr lang="en-US" sz="2400" dirty="0">
                <a:latin typeface="Cambria"/>
                <a:cs typeface="Times New Roman"/>
              </a:rPr>
              <a:t>, </a:t>
            </a:r>
            <a:r>
              <a:rPr lang="en-US" sz="2400" dirty="0" err="1">
                <a:latin typeface="Cambria"/>
                <a:cs typeface="Times New Roman"/>
              </a:rPr>
              <a:t>Ramit</a:t>
            </a:r>
            <a:r>
              <a:rPr lang="en-US" sz="2400" dirty="0">
                <a:latin typeface="Cambria"/>
                <a:cs typeface="Times New Roman"/>
              </a:rPr>
              <a:t> Basra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Reinforcement &amp; Fortification Phase: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Architectural Design &amp; API Documentation: </a:t>
            </a:r>
            <a:r>
              <a:rPr lang="en-US" sz="2400" dirty="0" err="1">
                <a:latin typeface="Cambria"/>
                <a:cs typeface="Times New Roman"/>
              </a:rPr>
              <a:t>Urbashi</a:t>
            </a:r>
            <a:r>
              <a:rPr lang="en-US" sz="2400" dirty="0">
                <a:latin typeface="Cambria"/>
                <a:cs typeface="Times New Roman"/>
              </a:rPr>
              <a:t> </a:t>
            </a:r>
            <a:r>
              <a:rPr lang="en-US" sz="2400" dirty="0" err="1">
                <a:latin typeface="Cambria"/>
                <a:cs typeface="Times New Roman"/>
              </a:rPr>
              <a:t>Bhattacharjee</a:t>
            </a:r>
            <a:r>
              <a:rPr lang="en-US" sz="2400" dirty="0">
                <a:latin typeface="Cambria"/>
                <a:cs typeface="Times New Roman"/>
              </a:rPr>
              <a:t> &amp; </a:t>
            </a:r>
            <a:r>
              <a:rPr lang="en-US" sz="2400" dirty="0" err="1">
                <a:latin typeface="Cambria"/>
                <a:cs typeface="Times New Roman"/>
              </a:rPr>
              <a:t>Ramit</a:t>
            </a:r>
            <a:r>
              <a:rPr lang="en-US" sz="2400" dirty="0">
                <a:latin typeface="Cambria"/>
                <a:cs typeface="Times New Roman"/>
              </a:rPr>
              <a:t> Basra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Unit Testing: </a:t>
            </a:r>
            <a:r>
              <a:rPr lang="en-US" sz="2400" dirty="0">
                <a:latin typeface="Cambria"/>
                <a:cs typeface="Times New Roman"/>
              </a:rPr>
              <a:t>Yao </a:t>
            </a:r>
            <a:r>
              <a:rPr lang="en-US" sz="2400" dirty="0" err="1">
                <a:latin typeface="Cambria"/>
                <a:cs typeface="Times New Roman"/>
              </a:rPr>
              <a:t>Meng</a:t>
            </a:r>
            <a:endParaRPr lang="en-US" sz="2400" dirty="0"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solidFill>
                <a:srgbClr val="415564"/>
              </a:solidFill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595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2193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5" dirty="0">
                <a:solidFill>
                  <a:srgbClr val="415564"/>
                </a:solidFill>
                <a:latin typeface="Cambria"/>
                <a:cs typeface="Cambria"/>
              </a:rPr>
              <a:t>Ag</a:t>
            </a:r>
            <a:r>
              <a:rPr sz="5400" spc="-45" dirty="0">
                <a:solidFill>
                  <a:srgbClr val="415564"/>
                </a:solidFill>
                <a:latin typeface="Cambria"/>
                <a:cs typeface="Cambria"/>
              </a:rPr>
              <a:t>e</a:t>
            </a:r>
            <a:r>
              <a:rPr sz="5400" spc="-50" dirty="0">
                <a:solidFill>
                  <a:srgbClr val="415564"/>
                </a:solidFill>
                <a:latin typeface="Cambria"/>
                <a:cs typeface="Cambria"/>
              </a:rPr>
              <a:t>nd</a:t>
            </a:r>
            <a:r>
              <a:rPr sz="5400" dirty="0">
                <a:solidFill>
                  <a:srgbClr val="415564"/>
                </a:solidFill>
                <a:latin typeface="Cambria"/>
                <a:cs typeface="Cambria"/>
              </a:rPr>
              <a:t>a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2575941"/>
            <a:ext cx="370649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  <a:buFont typeface="Arial"/>
              <a:buChar char="•"/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Demonstration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Members’ </a:t>
            </a: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division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of</a:t>
            </a:r>
            <a:r>
              <a:rPr sz="2400" spc="6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labor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 Design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752600"/>
            <a:ext cx="8305800" cy="23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This Game implements Model-View-Controller for Map Editor &amp; Entire Game Play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We have used observer pattern for deploying MVC design.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11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22335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54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35488"/>
            <a:ext cx="5943600" cy="400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352800" y="5639242"/>
            <a:ext cx="75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Architecture Design for Risk Game</a:t>
            </a:r>
          </a:p>
        </p:txBody>
      </p:sp>
    </p:spTree>
    <p:extLst>
      <p:ext uri="{BB962C8B-B14F-4D97-AF65-F5344CB8AC3E}">
        <p14:creationId xmlns:p14="http://schemas.microsoft.com/office/powerpoint/2010/main" val="3359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Entire classes &amp; objects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CountryMap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 ():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     </a:t>
            </a:r>
            <a:r>
              <a:rPr lang="en-US" sz="2400" dirty="0" err="1">
                <a:cs typeface="Times New Roman"/>
              </a:rPr>
              <a:t>i</a:t>
            </a:r>
            <a:r>
              <a:rPr lang="en-US" sz="2400" dirty="0">
                <a:cs typeface="Times New Roman"/>
              </a:rPr>
              <a:t>) saves map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 ii) add or remove country 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>
                <a:cs typeface="Times New Roman"/>
              </a:rPr>
              <a:t>   iii) add or remove continent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/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graph.getModel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().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beginUpdate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>
                <a:latin typeface="Cambria" panose="02040503050406030204" pitchFamily="18" charset="0"/>
              </a:rPr>
              <a:t>it updates the country class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.</a:t>
            </a:r>
            <a:endParaRPr sz="2400" dirty="0">
              <a:latin typeface="Cambria" panose="0204050305040603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5414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loadBoard</a:t>
            </a:r>
            <a:r>
              <a:rPr lang="en-US" sz="2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()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loads board if countries, adjacency of countries &amp; continent is true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,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Risk_Model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()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loads board ii) initialize game iii) make turns of player iv) reinforce v) fortify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CountryLabel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RiskListModel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 </a:t>
            </a:r>
            <a:r>
              <a:rPr lang="en-US" sz="2400" dirty="0"/>
              <a:t>: update countries, adjacency and occupied countries per player turn.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/>
              <a:t>RiskListModel</a:t>
            </a:r>
            <a:r>
              <a:rPr lang="en-US" sz="2400" dirty="0"/>
              <a:t>() and </a:t>
            </a:r>
            <a:r>
              <a:rPr lang="en-US" sz="2400" dirty="0" err="1"/>
              <a:t>CountryLabel</a:t>
            </a:r>
            <a:r>
              <a:rPr lang="en-US" sz="2400" dirty="0"/>
              <a:t>() extends Observer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/>
              <a:t>Risk_Model</a:t>
            </a:r>
            <a:r>
              <a:rPr lang="en-US" sz="2400" dirty="0"/>
              <a:t> () extends Observable</a:t>
            </a:r>
          </a:p>
        </p:txBody>
      </p:sp>
    </p:spTree>
    <p:extLst>
      <p:ext uri="{BB962C8B-B14F-4D97-AF65-F5344CB8AC3E}">
        <p14:creationId xmlns:p14="http://schemas.microsoft.com/office/powerpoint/2010/main" val="23031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6522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Customer View:</a:t>
            </a:r>
            <a:r>
              <a:rPr lang="en-US" sz="2400" dirty="0"/>
              <a:t> </a:t>
            </a:r>
            <a:r>
              <a:rPr lang="en-US" sz="2400" dirty="0" err="1"/>
              <a:t>BoardView</a:t>
            </a:r>
            <a:r>
              <a:rPr lang="en-US" sz="2400" dirty="0"/>
              <a:t>, </a:t>
            </a:r>
            <a:r>
              <a:rPr lang="en-US" sz="2400" dirty="0" err="1"/>
              <a:t>PlayerCount_View</a:t>
            </a:r>
            <a:r>
              <a:rPr lang="en-US" sz="2400" dirty="0"/>
              <a:t>, </a:t>
            </a:r>
            <a:r>
              <a:rPr lang="en-US" sz="2400" dirty="0" err="1"/>
              <a:t>PlayerSetting_View</a:t>
            </a:r>
            <a:r>
              <a:rPr lang="en-US" sz="2400" dirty="0"/>
              <a:t>, </a:t>
            </a:r>
            <a:r>
              <a:rPr lang="en-US" sz="2400" dirty="0" err="1"/>
              <a:t>MenuView</a:t>
            </a:r>
            <a:r>
              <a:rPr lang="en-US" sz="2400" dirty="0"/>
              <a:t>, </a:t>
            </a:r>
            <a:r>
              <a:rPr lang="en-US" sz="2400" dirty="0" err="1"/>
              <a:t>Risk_Start_View</a:t>
            </a:r>
            <a:r>
              <a:rPr lang="en-US" sz="2400" dirty="0"/>
              <a:t>,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rgbClr val="415564"/>
                </a:solidFill>
                <a:latin typeface="Cambria"/>
                <a:cs typeface="Cambria"/>
              </a:rPr>
              <a:t>Awt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: </a:t>
            </a:r>
            <a:r>
              <a:rPr lang="en-US" sz="2400" dirty="0"/>
              <a:t>Dimension, </a:t>
            </a:r>
            <a:r>
              <a:rPr lang="en-US" sz="2400" dirty="0" err="1"/>
              <a:t>GridLayout</a:t>
            </a:r>
            <a:r>
              <a:rPr lang="en-US" sz="2400" dirty="0"/>
              <a:t>, </a:t>
            </a:r>
            <a:r>
              <a:rPr lang="en-US" sz="2400" dirty="0" err="1"/>
              <a:t>BufferedImage</a:t>
            </a:r>
            <a:r>
              <a:rPr lang="en-US" sz="2400" dirty="0"/>
              <a:t>, </a:t>
            </a:r>
            <a:r>
              <a:rPr lang="en-US" sz="2400" dirty="0" err="1"/>
              <a:t>BorderLayout</a:t>
            </a:r>
            <a:r>
              <a:rPr lang="en-US" sz="2400" dirty="0"/>
              <a:t>, </a:t>
            </a:r>
            <a:r>
              <a:rPr lang="en-US" sz="2400" dirty="0" err="1"/>
              <a:t>FlowLayout</a:t>
            </a: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Swing: </a:t>
            </a:r>
            <a:r>
              <a:rPr lang="en-US" sz="2400" dirty="0" err="1"/>
              <a:t>JComponent</a:t>
            </a:r>
            <a:r>
              <a:rPr lang="en-US" sz="2400" dirty="0"/>
              <a:t>, </a:t>
            </a:r>
            <a:r>
              <a:rPr lang="en-US" sz="2400" dirty="0" err="1"/>
              <a:t>JButton</a:t>
            </a:r>
            <a:r>
              <a:rPr lang="en-US" sz="2400" dirty="0"/>
              <a:t>, </a:t>
            </a:r>
            <a:r>
              <a:rPr lang="en-US" sz="2400" dirty="0" err="1"/>
              <a:t>JDialog</a:t>
            </a:r>
            <a:r>
              <a:rPr lang="en-US" sz="2400" dirty="0"/>
              <a:t>, </a:t>
            </a:r>
            <a:r>
              <a:rPr lang="en-US" sz="2400" dirty="0" err="1"/>
              <a:t>JFrame</a:t>
            </a:r>
            <a:r>
              <a:rPr lang="en-US" sz="2400" dirty="0"/>
              <a:t>, </a:t>
            </a:r>
            <a:r>
              <a:rPr lang="en-US" sz="2400" dirty="0" err="1"/>
              <a:t>Jpanel</a:t>
            </a:r>
            <a:r>
              <a:rPr lang="en-US" sz="2400" dirty="0"/>
              <a:t>, </a:t>
            </a:r>
            <a:r>
              <a:rPr lang="en-US" sz="2400" dirty="0" err="1"/>
              <a:t>JComboBox</a:t>
            </a:r>
            <a:r>
              <a:rPr lang="en-US" sz="2400" dirty="0"/>
              <a:t>, </a:t>
            </a:r>
            <a:r>
              <a:rPr lang="en-US" sz="2400" dirty="0" err="1"/>
              <a:t>JTextField</a:t>
            </a:r>
            <a:r>
              <a:rPr lang="en-US" sz="2400" dirty="0"/>
              <a:t>, Box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b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</a:br>
            <a:r>
              <a:rPr lang="en-US" dirty="0"/>
              <a:t>Core Classes for Displaying</a:t>
            </a:r>
            <a:br>
              <a:rPr lang="en-US" sz="5400" dirty="0"/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8368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BoardView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():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) add frame properties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 ii) connect with map image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iii) listen to user action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MenuView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 err="1"/>
              <a:t>i</a:t>
            </a:r>
            <a:r>
              <a:rPr lang="en-US" sz="2000" dirty="0"/>
              <a:t>) save 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 ii) pause 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000" dirty="0"/>
              <a:t>   iii) quit game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PlayerCount_View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/>
              <a:t>Player number selection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PlayerSetting_View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/>
              <a:t>takes player name 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9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72101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User Input and manipulation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Cambria"/>
            </a:endParaRP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ActionListener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menubutton.addActionListener</a:t>
            </a:r>
            <a:r>
              <a:rPr lang="en-US" sz="2400" dirty="0"/>
              <a:t>(), </a:t>
            </a:r>
            <a:r>
              <a:rPr lang="en-US" sz="2400" dirty="0" err="1"/>
              <a:t>reinforcebutton.addActionListener</a:t>
            </a:r>
            <a:r>
              <a:rPr lang="en-US" sz="2400" dirty="0"/>
              <a:t>(), </a:t>
            </a:r>
            <a:r>
              <a:rPr lang="en-US" sz="2400" dirty="0" err="1"/>
              <a:t>endturn.addActionListener</a:t>
            </a:r>
            <a:r>
              <a:rPr lang="en-US" sz="2400" dirty="0"/>
              <a:t>().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ListSelectionModel</a:t>
            </a: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addListSelectionListener</a:t>
            </a:r>
            <a:r>
              <a:rPr lang="en-US" sz="2400" dirty="0"/>
              <a:t>().</a:t>
            </a:r>
          </a:p>
          <a:p>
            <a:pPr marL="355600" indent="-342900"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getActionCommand</a:t>
            </a:r>
            <a:r>
              <a:rPr lang="en-US" sz="2400" dirty="0"/>
              <a:t>() : </a:t>
            </a:r>
            <a:r>
              <a:rPr lang="en-US" sz="2000" dirty="0"/>
              <a:t>a semantic event which indicates that     		    a component-defined action has occurred. </a:t>
            </a:r>
          </a:p>
          <a:p>
            <a:pPr marL="355600" indent="-342900">
              <a:lnSpc>
                <a:spcPct val="250000"/>
              </a:lnSpc>
              <a:buClr>
                <a:srgbClr val="6E6E74"/>
              </a:buClr>
              <a:buSzPct val="79166"/>
              <a:buFont typeface="Arial" panose="020B0604020202020204" pitchFamily="34" charset="0"/>
              <a:buChar char="•"/>
              <a:tabLst>
                <a:tab pos="195580" algn="l"/>
              </a:tabLst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/>
              <a:t>getActionCommand</a:t>
            </a:r>
            <a:r>
              <a:rPr lang="en-US" sz="2400" dirty="0"/>
              <a:t>(), </a:t>
            </a:r>
            <a:r>
              <a:rPr lang="en-US" sz="2400" dirty="0" err="1"/>
              <a:t>actionEvent.equals</a:t>
            </a:r>
            <a:r>
              <a:rPr lang="en-US" sz="2400" dirty="0"/>
              <a:t>().</a:t>
            </a:r>
          </a:p>
          <a:p>
            <a:pPr marL="12700"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387</Words>
  <Application>Microsoft Office PowerPoint</Application>
  <PresentationFormat>宽屏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Cambria</vt:lpstr>
      <vt:lpstr>Century Schoolbook</vt:lpstr>
      <vt:lpstr>Courier New</vt:lpstr>
      <vt:lpstr>Times New Roman</vt:lpstr>
      <vt:lpstr>Office Theme</vt:lpstr>
      <vt:lpstr>Risk Game</vt:lpstr>
      <vt:lpstr>Agenda</vt:lpstr>
      <vt:lpstr>Architecture Design</vt:lpstr>
      <vt:lpstr>Architecture</vt:lpstr>
      <vt:lpstr>Model Layer </vt:lpstr>
      <vt:lpstr>Model Layer </vt:lpstr>
      <vt:lpstr>View Layer </vt:lpstr>
      <vt:lpstr>View Layer Core Classes for Displaying </vt:lpstr>
      <vt:lpstr>Controller Layer</vt:lpstr>
      <vt:lpstr>Controller Layer</vt:lpstr>
      <vt:lpstr>Members Division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SOEN 6441 – Build 1</dc:title>
  <dc:creator>姚蒙</dc:creator>
  <cp:lastModifiedBy>姚蒙</cp:lastModifiedBy>
  <cp:revision>27</cp:revision>
  <dcterms:created xsi:type="dcterms:W3CDTF">2017-10-15T01:27:53Z</dcterms:created>
  <dcterms:modified xsi:type="dcterms:W3CDTF">2017-10-28T17:55:41Z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2017-10-14T00:00:00Z</vt:filetime>
  </property>
</Properties>
</file>