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9" r:id="rId5"/>
    <p:sldId id="270" r:id="rId6"/>
    <p:sldId id="271" r:id="rId7"/>
    <p:sldId id="259" r:id="rId8"/>
    <p:sldId id="261" r:id="rId9"/>
    <p:sldId id="267" r:id="rId10"/>
    <p:sldId id="268" r:id="rId11"/>
    <p:sldId id="26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721" y="1257300"/>
            <a:ext cx="11592556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734800" cy="6858000"/>
          </a:xfrm>
          <a:custGeom>
            <a:avLst/>
            <a:gdLst/>
            <a:ahLst/>
            <a:cxnLst/>
            <a:rect l="l" t="t" r="r" b="b"/>
            <a:pathLst>
              <a:path w="11734800" h="6858000">
                <a:moveTo>
                  <a:pt x="0" y="6858000"/>
                </a:moveTo>
                <a:lnTo>
                  <a:pt x="11734800" y="6858000"/>
                </a:lnTo>
                <a:lnTo>
                  <a:pt x="1173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6E6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0866" y="2319350"/>
            <a:ext cx="89287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-45" dirty="0" smtClean="0">
                <a:solidFill>
                  <a:srgbClr val="A7B788"/>
                </a:solidFill>
                <a:latin typeface="Century Schoolbook"/>
                <a:cs typeface="Century Schoolbook"/>
              </a:rPr>
              <a:t>Risk Game</a:t>
            </a:r>
            <a:endParaRPr sz="7200" dirty="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866" y="3858844"/>
            <a:ext cx="9257665" cy="2374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DCE1D0"/>
                </a:solidFill>
                <a:latin typeface="Century Schoolbook"/>
                <a:cs typeface="Century Schoolbook"/>
              </a:rPr>
              <a:t>SOEN 6441 </a:t>
            </a:r>
            <a:r>
              <a:rPr sz="4800" dirty="0">
                <a:solidFill>
                  <a:srgbClr val="DCE1D0"/>
                </a:solidFill>
                <a:latin typeface="Century Schoolbook"/>
                <a:cs typeface="Century Schoolbook"/>
              </a:rPr>
              <a:t>– </a:t>
            </a:r>
            <a:r>
              <a:rPr sz="4800" spc="-40" dirty="0">
                <a:solidFill>
                  <a:srgbClr val="DCE1D0"/>
                </a:solidFill>
                <a:latin typeface="Century Schoolbook"/>
                <a:cs typeface="Century Schoolbook"/>
              </a:rPr>
              <a:t>Build</a:t>
            </a:r>
            <a:r>
              <a:rPr sz="4800" spc="-370" dirty="0">
                <a:solidFill>
                  <a:srgbClr val="DCE1D0"/>
                </a:solidFill>
                <a:latin typeface="Century Schoolbook"/>
                <a:cs typeface="Century Schoolbook"/>
              </a:rPr>
              <a:t> </a:t>
            </a:r>
            <a:r>
              <a:rPr sz="4800" dirty="0">
                <a:solidFill>
                  <a:srgbClr val="DCE1D0"/>
                </a:solidFill>
                <a:latin typeface="Century Schoolbook"/>
                <a:cs typeface="Century Schoolbook"/>
              </a:rPr>
              <a:t>1</a:t>
            </a:r>
            <a:endParaRPr sz="4800" dirty="0">
              <a:latin typeface="Century Schoolbook"/>
              <a:cs typeface="Century Schoolbook"/>
            </a:endParaRPr>
          </a:p>
          <a:p>
            <a:pPr marL="885825" marR="5080" indent="7392034">
              <a:lnSpc>
                <a:spcPct val="155900"/>
              </a:lnSpc>
              <a:spcBef>
                <a:spcPts val="270"/>
              </a:spcBef>
            </a:pP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Team</a:t>
            </a:r>
            <a:r>
              <a:rPr sz="2200" spc="-75" dirty="0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sz="2200" spc="-5" dirty="0">
                <a:solidFill>
                  <a:srgbClr val="BDCAD4"/>
                </a:solidFill>
                <a:latin typeface="Century Schoolbook"/>
                <a:cs typeface="Century Schoolbook"/>
              </a:rPr>
              <a:t>8  </a:t>
            </a:r>
            <a:r>
              <a:rPr sz="2200" dirty="0">
                <a:solidFill>
                  <a:srgbClr val="BDCAD4"/>
                </a:solidFill>
                <a:latin typeface="Century Schoolbook"/>
                <a:cs typeface="Century Schoolbook"/>
              </a:rPr>
              <a:t>Members: </a:t>
            </a:r>
            <a:r>
              <a:rPr lang="en-US" sz="2200" dirty="0" err="1" smtClean="0">
                <a:solidFill>
                  <a:srgbClr val="BDCAD4"/>
                </a:solidFill>
                <a:latin typeface="Century Schoolbook"/>
                <a:cs typeface="Century Schoolbook"/>
              </a:rPr>
              <a:t>Meng</a:t>
            </a:r>
            <a:r>
              <a:rPr lang="en-US" sz="2200" dirty="0" smtClean="0">
                <a:solidFill>
                  <a:srgbClr val="BDCAD4"/>
                </a:solidFill>
                <a:latin typeface="Century Schoolbook"/>
                <a:cs typeface="Century Schoolbook"/>
              </a:rPr>
              <a:t> Yao</a:t>
            </a:r>
            <a:r>
              <a:rPr sz="2200" dirty="0" smtClean="0">
                <a:solidFill>
                  <a:srgbClr val="BDCAD4"/>
                </a:solidFill>
                <a:latin typeface="Century Schoolbook"/>
                <a:cs typeface="Century Schoolbook"/>
              </a:rPr>
              <a:t>, </a:t>
            </a:r>
            <a:r>
              <a:rPr lang="en-US" sz="2200" spc="-5" dirty="0" err="1" smtClean="0">
                <a:solidFill>
                  <a:srgbClr val="BDCAD4"/>
                </a:solidFill>
                <a:latin typeface="Century Schoolbook"/>
                <a:cs typeface="Century Schoolbook"/>
              </a:rPr>
              <a:t>Jaspreet</a:t>
            </a:r>
            <a:r>
              <a:rPr lang="en-US" sz="2200" spc="-5" dirty="0" smtClean="0">
                <a:solidFill>
                  <a:srgbClr val="BDCAD4"/>
                </a:solidFill>
                <a:latin typeface="Century Schoolbook"/>
                <a:cs typeface="Century Schoolbook"/>
              </a:rPr>
              <a:t>, </a:t>
            </a:r>
            <a:r>
              <a:rPr lang="en-US" sz="2200" spc="-5" dirty="0" err="1" smtClean="0">
                <a:solidFill>
                  <a:srgbClr val="BDCAD4"/>
                </a:solidFill>
                <a:latin typeface="Century Schoolbook"/>
                <a:cs typeface="Century Schoolbook"/>
              </a:rPr>
              <a:t>Somayeh</a:t>
            </a:r>
            <a:r>
              <a:rPr lang="en-US" sz="2200" spc="-5" dirty="0" smtClean="0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lang="en-US" sz="2200" spc="-5" dirty="0" err="1" smtClean="0">
                <a:solidFill>
                  <a:srgbClr val="BDCAD4"/>
                </a:solidFill>
                <a:latin typeface="Century Schoolbook"/>
                <a:cs typeface="Century Schoolbook"/>
              </a:rPr>
              <a:t>Abedi</a:t>
            </a:r>
            <a:r>
              <a:rPr lang="en-US" sz="2200" spc="-5" dirty="0" smtClean="0">
                <a:solidFill>
                  <a:srgbClr val="BDCAD4"/>
                </a:solidFill>
                <a:latin typeface="Century Schoolbook"/>
                <a:cs typeface="Century Schoolbook"/>
              </a:rPr>
              <a:t>, </a:t>
            </a:r>
            <a:r>
              <a:rPr lang="en-US" sz="2200" spc="-5" dirty="0" err="1" smtClean="0">
                <a:solidFill>
                  <a:srgbClr val="BDCAD4"/>
                </a:solidFill>
                <a:latin typeface="Century Schoolbook"/>
                <a:cs typeface="Century Schoolbook"/>
              </a:rPr>
              <a:t>Urbashi</a:t>
            </a:r>
            <a:r>
              <a:rPr lang="en-US" sz="2200" spc="-5" dirty="0" smtClean="0">
                <a:solidFill>
                  <a:srgbClr val="BDCAD4"/>
                </a:solidFill>
                <a:latin typeface="Century Schoolbook"/>
                <a:cs typeface="Century Schoolbook"/>
              </a:rPr>
              <a:t> </a:t>
            </a:r>
            <a:r>
              <a:rPr lang="en-US" sz="2200" spc="-5" dirty="0" err="1" smtClean="0">
                <a:solidFill>
                  <a:srgbClr val="BDCAD4"/>
                </a:solidFill>
                <a:latin typeface="Century Schoolbook"/>
                <a:cs typeface="Century Schoolbook"/>
              </a:rPr>
              <a:t>Bhattacharjee</a:t>
            </a:r>
            <a:r>
              <a:rPr lang="en-US" sz="2200" spc="-5" dirty="0" smtClean="0">
                <a:solidFill>
                  <a:srgbClr val="BDCAD4"/>
                </a:solidFill>
                <a:latin typeface="Century Schoolbook"/>
                <a:cs typeface="Century Schoolbook"/>
              </a:rPr>
              <a:t>, </a:t>
            </a:r>
            <a:r>
              <a:rPr lang="en-US" sz="2200" spc="-5" dirty="0" err="1" smtClean="0">
                <a:solidFill>
                  <a:srgbClr val="BDCAD4"/>
                </a:solidFill>
                <a:latin typeface="Century Schoolbook"/>
                <a:cs typeface="Century Schoolbook"/>
              </a:rPr>
              <a:t>Ramit</a:t>
            </a:r>
            <a:r>
              <a:rPr lang="en-US" sz="2200" spc="-5" dirty="0" smtClean="0">
                <a:solidFill>
                  <a:srgbClr val="BDCAD4"/>
                </a:solidFill>
                <a:latin typeface="Century Schoolbook"/>
                <a:cs typeface="Century Schoolbook"/>
              </a:rPr>
              <a:t> Basra</a:t>
            </a:r>
            <a:endParaRPr sz="2200" dirty="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791667"/>
            <a:ext cx="4755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 smtClean="0">
                <a:solidFill>
                  <a:srgbClr val="415564"/>
                </a:solidFill>
                <a:latin typeface="Cambria"/>
                <a:cs typeface="Cambria"/>
              </a:rPr>
              <a:t>Controller Layer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3190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sz="3850" dirty="0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ListSelectionEvent</a:t>
            </a:r>
            <a:r>
              <a:rPr lang="en-US" sz="2400" u="sng" dirty="0">
                <a:latin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>
                <a:latin typeface="Cambria" panose="02040503050406030204" pitchFamily="18" charset="0"/>
              </a:rPr>
              <a:t>evt.getValueIsAdjusting</a:t>
            </a:r>
            <a:r>
              <a:rPr lang="en-US" sz="2400" dirty="0">
                <a:latin typeface="Cambria" panose="02040503050406030204" pitchFamily="18" charset="0"/>
              </a:rPr>
              <a:t>().</a:t>
            </a:r>
          </a:p>
          <a:p>
            <a:pPr>
              <a:lnSpc>
                <a:spcPct val="200000"/>
              </a:lnSpc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Java.util.Scanner</a:t>
            </a:r>
            <a:r>
              <a:rPr lang="en-US" sz="2400" dirty="0">
                <a:latin typeface="Cambria" panose="02040503050406030204" pitchFamily="18" charset="0"/>
              </a:rPr>
              <a:t>: take user inputs from </a:t>
            </a:r>
            <a:r>
              <a:rPr lang="en-US" sz="2400" b="1" dirty="0">
                <a:latin typeface="Cambria" panose="02040503050406030204" pitchFamily="18" charset="0"/>
              </a:rPr>
              <a:t>System.in.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 smtClean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6041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791667"/>
            <a:ext cx="84127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 smtClean="0">
                <a:solidFill>
                  <a:srgbClr val="415564"/>
                </a:solidFill>
                <a:latin typeface="Cambria"/>
                <a:cs typeface="Cambria"/>
              </a:rPr>
              <a:t>Members Division of Work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1115546"/>
            <a:ext cx="8610600" cy="467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  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Map Editor: </a:t>
            </a:r>
            <a:r>
              <a:rPr lang="en-US" sz="2400" dirty="0" err="1" smtClean="0">
                <a:solidFill>
                  <a:srgbClr val="415564"/>
                </a:solidFill>
                <a:latin typeface="Cambria"/>
                <a:cs typeface="Times New Roman"/>
              </a:rPr>
              <a:t>Jaspreet</a:t>
            </a: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 </a:t>
            </a: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,</a:t>
            </a:r>
            <a:r>
              <a:rPr lang="en-US" sz="2400" dirty="0" err="1" smtClean="0">
                <a:solidFill>
                  <a:srgbClr val="415564"/>
                </a:solidFill>
                <a:latin typeface="Cambria"/>
                <a:cs typeface="Times New Roman"/>
              </a:rPr>
              <a:t>Somayeh</a:t>
            </a: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415564"/>
                </a:solidFill>
                <a:latin typeface="Cambria"/>
                <a:cs typeface="Times New Roman"/>
              </a:rPr>
              <a:t>Abedi</a:t>
            </a: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, </a:t>
            </a:r>
            <a:r>
              <a:rPr lang="en-US" sz="2400" dirty="0" err="1" smtClean="0">
                <a:solidFill>
                  <a:srgbClr val="415564"/>
                </a:solidFill>
                <a:latin typeface="Cambria"/>
                <a:cs typeface="Times New Roman"/>
              </a:rPr>
              <a:t>Meng</a:t>
            </a: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 Yao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Game Play: </a:t>
            </a:r>
            <a:r>
              <a:rPr lang="en-US" sz="2400" dirty="0" err="1" smtClean="0">
                <a:solidFill>
                  <a:srgbClr val="415564"/>
                </a:solidFill>
                <a:latin typeface="Cambria"/>
                <a:cs typeface="Times New Roman"/>
              </a:rPr>
              <a:t>Meng</a:t>
            </a: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 Yao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Startup Phase: </a:t>
            </a:r>
            <a:r>
              <a:rPr lang="en-US" sz="2400" dirty="0" err="1" smtClean="0">
                <a:solidFill>
                  <a:srgbClr val="415564"/>
                </a:solidFill>
                <a:latin typeface="Cambria"/>
                <a:cs typeface="Times New Roman"/>
              </a:rPr>
              <a:t>Urbashi</a:t>
            </a: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415564"/>
                </a:solidFill>
                <a:latin typeface="Cambria"/>
                <a:cs typeface="Times New Roman"/>
              </a:rPr>
              <a:t>Bhattacharjee</a:t>
            </a:r>
            <a:r>
              <a:rPr lang="en-US" sz="2400" dirty="0">
                <a:solidFill>
                  <a:srgbClr val="415564"/>
                </a:solidFill>
                <a:latin typeface="Cambria"/>
                <a:cs typeface="Times New Roman"/>
              </a:rPr>
              <a:t>,</a:t>
            </a: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415564"/>
                </a:solidFill>
                <a:latin typeface="Cambria"/>
                <a:cs typeface="Times New Roman"/>
              </a:rPr>
              <a:t>Ramit</a:t>
            </a: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 Basra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Reinforcement &amp; Fortification Phase: Yao </a:t>
            </a:r>
            <a:r>
              <a:rPr lang="en-US" sz="2400" dirty="0" err="1" smtClean="0">
                <a:solidFill>
                  <a:srgbClr val="415564"/>
                </a:solidFill>
                <a:latin typeface="Cambria"/>
                <a:cs typeface="Times New Roman"/>
              </a:rPr>
              <a:t>Meng</a:t>
            </a:r>
            <a:endParaRPr lang="en-US" sz="2400" dirty="0" smtClean="0">
              <a:solidFill>
                <a:srgbClr val="415564"/>
              </a:solidFill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Architectural Design &amp; API Documentation: </a:t>
            </a:r>
            <a:r>
              <a:rPr lang="en-US" sz="2400" dirty="0" err="1" smtClean="0">
                <a:solidFill>
                  <a:srgbClr val="415564"/>
                </a:solidFill>
                <a:latin typeface="Cambria"/>
                <a:cs typeface="Times New Roman"/>
              </a:rPr>
              <a:t>Urbashi</a:t>
            </a: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415564"/>
                </a:solidFill>
                <a:latin typeface="Cambria"/>
                <a:cs typeface="Times New Roman"/>
              </a:rPr>
              <a:t>Bhattacharjee</a:t>
            </a: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 &amp; </a:t>
            </a:r>
            <a:r>
              <a:rPr lang="en-US" sz="2400" dirty="0" err="1" smtClean="0">
                <a:solidFill>
                  <a:srgbClr val="415564"/>
                </a:solidFill>
                <a:latin typeface="Cambria"/>
                <a:cs typeface="Times New Roman"/>
              </a:rPr>
              <a:t>Ramit</a:t>
            </a: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 Basra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smtClean="0">
                <a:solidFill>
                  <a:srgbClr val="415564"/>
                </a:solidFill>
                <a:latin typeface="Cambria"/>
                <a:cs typeface="Times New Roman"/>
              </a:rPr>
              <a:t>Unit Testing: Yao </a:t>
            </a:r>
            <a:r>
              <a:rPr lang="en-US" sz="2400" dirty="0" err="1" smtClean="0">
                <a:solidFill>
                  <a:srgbClr val="415564"/>
                </a:solidFill>
                <a:latin typeface="Cambria"/>
                <a:cs typeface="Times New Roman"/>
              </a:rPr>
              <a:t>Meng</a:t>
            </a:r>
            <a:endParaRPr lang="en-US" sz="2400" dirty="0" smtClean="0">
              <a:solidFill>
                <a:srgbClr val="415564"/>
              </a:solidFill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 smtClean="0">
              <a:solidFill>
                <a:srgbClr val="415564"/>
              </a:solidFill>
              <a:latin typeface="Cambria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sz="3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5951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791667"/>
            <a:ext cx="21939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5" dirty="0">
                <a:solidFill>
                  <a:srgbClr val="415564"/>
                </a:solidFill>
                <a:latin typeface="Cambria"/>
                <a:cs typeface="Cambria"/>
              </a:rPr>
              <a:t>Ag</a:t>
            </a:r>
            <a:r>
              <a:rPr sz="5400" spc="-45" dirty="0">
                <a:solidFill>
                  <a:srgbClr val="415564"/>
                </a:solidFill>
                <a:latin typeface="Cambria"/>
                <a:cs typeface="Cambria"/>
              </a:rPr>
              <a:t>e</a:t>
            </a:r>
            <a:r>
              <a:rPr sz="5400" spc="-50" dirty="0">
                <a:solidFill>
                  <a:srgbClr val="415564"/>
                </a:solidFill>
                <a:latin typeface="Cambria"/>
                <a:cs typeface="Cambria"/>
              </a:rPr>
              <a:t>nd</a:t>
            </a:r>
            <a:r>
              <a:rPr sz="5400" dirty="0">
                <a:solidFill>
                  <a:srgbClr val="415564"/>
                </a:solidFill>
                <a:latin typeface="Cambria"/>
                <a:cs typeface="Cambria"/>
              </a:rPr>
              <a:t>a</a:t>
            </a:r>
            <a:endParaRPr sz="5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0866" y="2575941"/>
            <a:ext cx="3706495" cy="226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15564"/>
                </a:solidFill>
                <a:latin typeface="Cambria"/>
                <a:cs typeface="Cambria"/>
              </a:rPr>
              <a:t>Architecture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  <a:buFont typeface="Arial"/>
              <a:buChar char="•"/>
            </a:pPr>
            <a:endParaRPr sz="38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Demonstration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E6E74"/>
              </a:buClr>
              <a:buFont typeface="Arial"/>
              <a:buChar char="•"/>
            </a:pPr>
            <a:endParaRPr sz="39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Members’ </a:t>
            </a:r>
            <a:r>
              <a:rPr sz="2400" spc="-5" dirty="0">
                <a:solidFill>
                  <a:srgbClr val="415564"/>
                </a:solidFill>
                <a:latin typeface="Cambria"/>
                <a:cs typeface="Cambria"/>
              </a:rPr>
              <a:t>division </a:t>
            </a: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of</a:t>
            </a:r>
            <a:r>
              <a:rPr sz="2400" spc="6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415564"/>
                </a:solidFill>
                <a:latin typeface="Cambria"/>
                <a:cs typeface="Cambria"/>
              </a:rPr>
              <a:t>labor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791667"/>
            <a:ext cx="75745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 smtClean="0">
                <a:solidFill>
                  <a:srgbClr val="415564"/>
                </a:solidFill>
                <a:latin typeface="Cambria"/>
                <a:cs typeface="Cambria"/>
              </a:rPr>
              <a:t>Architecture Design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1752600"/>
            <a:ext cx="8305800" cy="2313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sz="385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smtClean="0">
                <a:solidFill>
                  <a:srgbClr val="415564"/>
                </a:solidFill>
                <a:latin typeface="Cambria"/>
                <a:cs typeface="Cambria"/>
              </a:rPr>
              <a:t>This Game implements Model-View-Controller for Map Editor &amp; Entire Game Play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6E6E74"/>
              </a:buClr>
              <a:buFont typeface="Arial"/>
              <a:buChar char="•"/>
            </a:pPr>
            <a:endParaRPr sz="39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smtClean="0">
                <a:solidFill>
                  <a:srgbClr val="415564"/>
                </a:solidFill>
                <a:latin typeface="Cambria"/>
                <a:cs typeface="Cambria"/>
              </a:rPr>
              <a:t>We have used observer pattern for deploying MVC design.</a:t>
            </a: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7114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791667"/>
            <a:ext cx="75745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 smtClean="0">
                <a:solidFill>
                  <a:srgbClr val="415564"/>
                </a:solidFill>
                <a:latin typeface="Cambria"/>
                <a:cs typeface="Cambria"/>
              </a:rPr>
              <a:t>Architecture</a:t>
            </a:r>
            <a:endParaRPr sz="5400" dirty="0">
              <a:latin typeface="Cambria"/>
              <a:cs typeface="Cambr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35488"/>
            <a:ext cx="5943600" cy="4003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2323518" y="5791200"/>
            <a:ext cx="7574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Figure: Architecture Design for Risk Game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98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 smtClean="0">
                <a:solidFill>
                  <a:srgbClr val="415564"/>
                </a:solidFill>
                <a:latin typeface="Cambria"/>
                <a:cs typeface="Cambria"/>
              </a:rPr>
              <a:t>Model Layer</a:t>
            </a:r>
            <a:br>
              <a:rPr lang="en-US" sz="5400" spc="-55" dirty="0" smtClean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 smtClean="0">
              <a:latin typeface="Cambria" panose="02040503050406030204" pitchFamily="18" charset="0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>
              <a:latin typeface="Cambria" panose="02040503050406030204" pitchFamily="18" charset="0"/>
              <a:cs typeface="Times New Roman"/>
            </a:endParaRPr>
          </a:p>
          <a:p>
            <a:pPr>
              <a:buClr>
                <a:srgbClr val="6E6E74"/>
              </a:buClr>
            </a:pPr>
            <a:r>
              <a:rPr lang="en-US" sz="2400" dirty="0">
                <a:latin typeface="Cambria" panose="02040503050406030204" pitchFamily="18" charset="0"/>
                <a:cs typeface="Times New Roman"/>
              </a:rPr>
              <a:t>Entire classes &amp; objects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 smtClean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  <a:cs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cs typeface="Times New Roman"/>
              </a:rPr>
              <a:t>CountryMap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cs typeface="Times New Roman"/>
              </a:rPr>
              <a:t> ():</a:t>
            </a:r>
          </a:p>
          <a:p>
            <a:pPr>
              <a:lnSpc>
                <a:spcPct val="100000"/>
              </a:lnSpc>
              <a:buClr>
                <a:srgbClr val="6E6E74"/>
              </a:buClr>
            </a:pPr>
            <a:r>
              <a:rPr lang="en-US" sz="2400" dirty="0" err="1" smtClean="0">
                <a:latin typeface="Cambria" panose="02040503050406030204" pitchFamily="18" charset="0"/>
                <a:cs typeface="Times New Roman"/>
              </a:rPr>
              <a:t>i</a:t>
            </a:r>
            <a:r>
              <a:rPr lang="en-US" sz="2400" dirty="0" smtClean="0">
                <a:latin typeface="Cambria" panose="02040503050406030204" pitchFamily="18" charset="0"/>
                <a:cs typeface="Times New Roman"/>
              </a:rPr>
              <a:t>)</a:t>
            </a:r>
            <a:r>
              <a:rPr lang="en-US" sz="2400" dirty="0" smtClean="0">
                <a:latin typeface="Cambria" panose="02040503050406030204" pitchFamily="18" charset="0"/>
                <a:cs typeface="Times New Roman"/>
              </a:rPr>
              <a:t> saves map ii) add or remove country  iii) add or remove continent</a:t>
            </a:r>
            <a:endParaRPr lang="en-US" sz="2400" dirty="0" smtClean="0">
              <a:latin typeface="Cambria" panose="02040503050406030204" pitchFamily="18" charset="0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2400" dirty="0" smtClean="0"/>
          </a:p>
          <a:p>
            <a:pPr marL="342900" indent="-342900">
              <a:lnSpc>
                <a:spcPct val="100000"/>
              </a:lnSpc>
              <a:buClr>
                <a:srgbClr val="6E6E74"/>
              </a:buClr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graph.getModel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().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beginUpdate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(): </a:t>
            </a:r>
            <a:r>
              <a:rPr lang="en-US" sz="2400" dirty="0" smtClean="0">
                <a:latin typeface="Cambria" panose="02040503050406030204" pitchFamily="18" charset="0"/>
              </a:rPr>
              <a:t>it updates the country class</a:t>
            </a:r>
            <a:endParaRPr sz="2400" dirty="0">
              <a:latin typeface="Cambria" panose="02040503050406030204" pitchFamily="18" charset="0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 smtClean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5745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 smtClean="0">
                <a:solidFill>
                  <a:srgbClr val="415564"/>
                </a:solidFill>
                <a:latin typeface="Cambria"/>
                <a:cs typeface="Cambria"/>
              </a:rPr>
              <a:t>Model Layer</a:t>
            </a:r>
            <a:br>
              <a:rPr lang="en-US" sz="5400" spc="-55" dirty="0" smtClean="0">
                <a:solidFill>
                  <a:srgbClr val="415564"/>
                </a:solidFill>
                <a:latin typeface="Cambria"/>
                <a:cs typeface="Cambria"/>
              </a:rPr>
            </a:b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1066800"/>
            <a:ext cx="8305800" cy="7630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buClr>
                <a:srgbClr val="6E6E74"/>
              </a:buClr>
            </a:pPr>
            <a:endParaRPr lang="en-US" sz="3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6E6E74"/>
              </a:buClr>
            </a:pPr>
            <a:endParaRPr sz="2400" dirty="0" smtClean="0">
              <a:latin typeface="Cambria" panose="02040503050406030204" pitchFamily="18" charset="0"/>
              <a:cs typeface="Times New Roman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Cambria"/>
              </a:rPr>
              <a:t> </a:t>
            </a:r>
            <a:r>
              <a:rPr lang="en-US" sz="2400" dirty="0" err="1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loadBoard</a:t>
            </a:r>
            <a:r>
              <a:rPr lang="en-US" sz="24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()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: loads board if countries, adjacency of countries &amp; continent is true,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Risk_Model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()</a:t>
            </a:r>
            <a:r>
              <a:rPr lang="en-US" sz="2400" dirty="0" smtClean="0"/>
              <a:t>: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i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</a:rPr>
              <a:t>) loads board ii) initialize game iii) make turns of player iv) reinforce v) fortify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CountryLabel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(),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RiskListModel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() </a:t>
            </a:r>
            <a:r>
              <a:rPr lang="en-US" sz="2400" dirty="0" smtClean="0"/>
              <a:t>: </a:t>
            </a:r>
            <a:r>
              <a:rPr lang="en-US" sz="2400" dirty="0" err="1" smtClean="0"/>
              <a:t>i</a:t>
            </a:r>
            <a:r>
              <a:rPr lang="en-US" sz="2400" dirty="0" smtClean="0"/>
              <a:t>) updates countries, adjacency and occupied countries per player turn</a:t>
            </a: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 smtClean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 smtClean="0"/>
              <a:t>RiskListModel</a:t>
            </a:r>
            <a:r>
              <a:rPr lang="en-US" sz="2400" dirty="0" smtClean="0"/>
              <a:t>() and </a:t>
            </a:r>
            <a:r>
              <a:rPr lang="en-US" sz="2400" dirty="0" err="1" smtClean="0"/>
              <a:t>CountryLabel</a:t>
            </a:r>
            <a:r>
              <a:rPr lang="en-US" sz="2400" dirty="0" smtClean="0"/>
              <a:t>() extends </a:t>
            </a:r>
            <a:r>
              <a:rPr lang="en-US" sz="2400" dirty="0" smtClean="0"/>
              <a:t>Observer</a:t>
            </a: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 smtClean="0"/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lang="en-US" sz="2400" dirty="0" err="1" smtClean="0"/>
              <a:t>Risk_Model</a:t>
            </a:r>
            <a:r>
              <a:rPr lang="en-US" sz="2400" dirty="0" smtClean="0"/>
              <a:t> () extends Observable</a:t>
            </a:r>
          </a:p>
          <a:p>
            <a:pPr marL="195580" indent="-182880"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 smtClean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  <a:p>
            <a:pPr marL="195580" indent="-182880">
              <a:lnSpc>
                <a:spcPct val="100000"/>
              </a:lnSpc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5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791667"/>
            <a:ext cx="3993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 smtClean="0">
                <a:solidFill>
                  <a:srgbClr val="415564"/>
                </a:solidFill>
                <a:latin typeface="Cambria"/>
                <a:cs typeface="Cambria"/>
              </a:rPr>
              <a:t>View Layer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1338" y="914401"/>
            <a:ext cx="9154262" cy="426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  <a:buFont typeface="Arial"/>
              <a:buChar char="•"/>
            </a:pPr>
            <a:endParaRPr sz="3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 smtClean="0">
                <a:solidFill>
                  <a:srgbClr val="415564"/>
                </a:solidFill>
                <a:latin typeface="Cambria"/>
                <a:cs typeface="Cambria"/>
              </a:rPr>
              <a:t>Customer View:</a:t>
            </a:r>
            <a:r>
              <a:rPr lang="en-US" sz="2400" dirty="0" smtClean="0"/>
              <a:t> </a:t>
            </a:r>
            <a:r>
              <a:rPr lang="en-US" sz="2400" dirty="0" err="1" smtClean="0"/>
              <a:t>BoardView</a:t>
            </a:r>
            <a:r>
              <a:rPr lang="en-US" sz="2400" dirty="0" smtClean="0"/>
              <a:t>, </a:t>
            </a:r>
            <a:r>
              <a:rPr lang="en-US" sz="2400" dirty="0" err="1" smtClean="0"/>
              <a:t>PlayerCount_View</a:t>
            </a:r>
            <a:r>
              <a:rPr lang="en-US" sz="2400" dirty="0" smtClean="0"/>
              <a:t>, </a:t>
            </a:r>
            <a:r>
              <a:rPr lang="en-US" sz="2400" dirty="0" err="1" smtClean="0"/>
              <a:t>PlayerSetting_View</a:t>
            </a:r>
            <a:r>
              <a:rPr lang="en-US" sz="2400" dirty="0" smtClean="0"/>
              <a:t>, </a:t>
            </a:r>
            <a:r>
              <a:rPr lang="en-US" sz="2400" dirty="0" err="1" smtClean="0"/>
              <a:t>MenuView</a:t>
            </a:r>
            <a:r>
              <a:rPr lang="en-US" sz="2400" dirty="0" smtClean="0"/>
              <a:t>, </a:t>
            </a:r>
            <a:r>
              <a:rPr lang="en-US" sz="2400" dirty="0" err="1" smtClean="0"/>
              <a:t>Risk_Start_View</a:t>
            </a:r>
            <a:r>
              <a:rPr lang="en-US" sz="2400" dirty="0" smtClean="0"/>
              <a:t>,   </a:t>
            </a:r>
            <a:endParaRPr lang="en-US" sz="2400" dirty="0" smtClean="0">
              <a:solidFill>
                <a:srgbClr val="415564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>
                <a:solidFill>
                  <a:srgbClr val="415564"/>
                </a:solidFill>
                <a:latin typeface="Cambria"/>
                <a:cs typeface="Cambria"/>
              </a:rPr>
              <a:t> 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 smtClean="0">
              <a:solidFill>
                <a:srgbClr val="415564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 err="1" smtClean="0">
                <a:solidFill>
                  <a:srgbClr val="415564"/>
                </a:solidFill>
                <a:latin typeface="Cambria"/>
                <a:cs typeface="Cambria"/>
              </a:rPr>
              <a:t>Awt</a:t>
            </a:r>
            <a:r>
              <a:rPr lang="en-US" sz="2400" dirty="0" smtClean="0">
                <a:solidFill>
                  <a:srgbClr val="415564"/>
                </a:solidFill>
                <a:latin typeface="Cambria"/>
                <a:cs typeface="Cambria"/>
              </a:rPr>
              <a:t>: </a:t>
            </a:r>
            <a:r>
              <a:rPr lang="en-US" sz="2400" dirty="0" smtClean="0"/>
              <a:t>Dimension, </a:t>
            </a:r>
            <a:r>
              <a:rPr lang="en-US" sz="2400" dirty="0" err="1" smtClean="0"/>
              <a:t>GridLayout</a:t>
            </a:r>
            <a:r>
              <a:rPr lang="en-US" sz="2400" dirty="0" smtClean="0"/>
              <a:t>, </a:t>
            </a:r>
            <a:r>
              <a:rPr lang="en-US" sz="2400" dirty="0" err="1" smtClean="0"/>
              <a:t>BufferedImage</a:t>
            </a:r>
            <a:r>
              <a:rPr lang="en-US" sz="2400" dirty="0" smtClean="0"/>
              <a:t>, </a:t>
            </a:r>
            <a:r>
              <a:rPr lang="en-US" sz="2400" dirty="0" err="1" smtClean="0"/>
              <a:t>BorderLayout</a:t>
            </a:r>
            <a:r>
              <a:rPr lang="en-US" sz="2400" dirty="0" smtClean="0"/>
              <a:t>, </a:t>
            </a:r>
            <a:r>
              <a:rPr lang="en-US" sz="2400" dirty="0" err="1" smtClean="0"/>
              <a:t>FlowLayout</a:t>
            </a:r>
            <a:r>
              <a:rPr lang="en-US" sz="2400" dirty="0" smtClean="0"/>
              <a:t> </a:t>
            </a:r>
            <a:endParaRPr lang="en-US" sz="2400" dirty="0" smtClean="0">
              <a:solidFill>
                <a:srgbClr val="415564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solidFill>
                <a:srgbClr val="415564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 smtClean="0">
              <a:solidFill>
                <a:srgbClr val="415564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 smtClean="0">
                <a:solidFill>
                  <a:srgbClr val="415564"/>
                </a:solidFill>
                <a:latin typeface="Cambria"/>
                <a:cs typeface="Cambria"/>
              </a:rPr>
              <a:t>Swing: </a:t>
            </a:r>
            <a:r>
              <a:rPr lang="en-US" sz="2400" dirty="0" err="1" smtClean="0"/>
              <a:t>JComponent</a:t>
            </a:r>
            <a:r>
              <a:rPr lang="en-US" sz="2400" dirty="0" smtClean="0"/>
              <a:t>, </a:t>
            </a:r>
            <a:r>
              <a:rPr lang="en-US" sz="2400" dirty="0" err="1" smtClean="0"/>
              <a:t>JButton</a:t>
            </a:r>
            <a:r>
              <a:rPr lang="en-US" sz="2400" dirty="0" smtClean="0"/>
              <a:t>, </a:t>
            </a:r>
            <a:r>
              <a:rPr lang="en-US" sz="2400" dirty="0" err="1" smtClean="0"/>
              <a:t>JDialog</a:t>
            </a:r>
            <a:r>
              <a:rPr lang="en-US" sz="2400" dirty="0" smtClean="0"/>
              <a:t>, </a:t>
            </a:r>
            <a:r>
              <a:rPr lang="en-US" sz="2400" dirty="0" err="1" smtClean="0"/>
              <a:t>JFrame</a:t>
            </a:r>
            <a:r>
              <a:rPr lang="en-US" sz="2400" dirty="0" smtClean="0"/>
              <a:t>, </a:t>
            </a:r>
            <a:r>
              <a:rPr lang="en-US" sz="2400" dirty="0" err="1" smtClean="0"/>
              <a:t>Jpanel</a:t>
            </a:r>
            <a:r>
              <a:rPr lang="en-US" sz="2400" dirty="0" smtClean="0"/>
              <a:t>, </a:t>
            </a:r>
            <a:r>
              <a:rPr lang="en-US" sz="2400" dirty="0" err="1" smtClean="0"/>
              <a:t>JComboBox</a:t>
            </a:r>
            <a:r>
              <a:rPr lang="en-US" sz="2400" dirty="0" smtClean="0"/>
              <a:t>, </a:t>
            </a:r>
            <a:r>
              <a:rPr lang="en-US" sz="2400" dirty="0" err="1" smtClean="0"/>
              <a:t>JTextField</a:t>
            </a:r>
            <a:r>
              <a:rPr lang="en-US" sz="2400" dirty="0" smtClean="0"/>
              <a:t>, </a:t>
            </a:r>
            <a:r>
              <a:rPr lang="en-US" sz="2400" dirty="0"/>
              <a:t>Box</a:t>
            </a: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2365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791667"/>
            <a:ext cx="4755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 smtClean="0">
                <a:solidFill>
                  <a:srgbClr val="415564"/>
                </a:solidFill>
                <a:latin typeface="Cambria"/>
                <a:cs typeface="Cambria"/>
              </a:rPr>
              <a:t>View Layer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1213576"/>
            <a:ext cx="8991600" cy="5268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sz="3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 smtClean="0"/>
              <a:t>Core Classes for Displaying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 err="1" smtClean="0"/>
              <a:t>BoardView</a:t>
            </a:r>
            <a:r>
              <a:rPr lang="en-US" sz="2400" dirty="0" smtClean="0"/>
              <a:t>(): </a:t>
            </a:r>
            <a:r>
              <a:rPr lang="en-US" sz="2400" dirty="0" err="1" smtClean="0"/>
              <a:t>i</a:t>
            </a:r>
            <a:r>
              <a:rPr lang="en-US" sz="2400" dirty="0" smtClean="0"/>
              <a:t>) add frame properties  ii) connect with map image 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 smtClean="0"/>
              <a:t>iii) listen to user action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 err="1" smtClean="0"/>
              <a:t>MenuView</a:t>
            </a:r>
            <a:r>
              <a:rPr lang="en-US" sz="2400" dirty="0" smtClean="0"/>
              <a:t>(): </a:t>
            </a:r>
            <a:r>
              <a:rPr lang="en-US" sz="2400" dirty="0" err="1" smtClean="0"/>
              <a:t>i</a:t>
            </a:r>
            <a:r>
              <a:rPr lang="en-US" sz="2400" dirty="0" smtClean="0"/>
              <a:t>) save ii) pause iii) quit game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 err="1" smtClean="0"/>
              <a:t>PlayerCount_View</a:t>
            </a:r>
            <a:r>
              <a:rPr lang="en-US" sz="2400" dirty="0" smtClean="0"/>
              <a:t>(): Player number selection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/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r>
              <a:rPr lang="en-US" sz="2400" dirty="0" err="1" smtClean="0"/>
              <a:t>PlayerSetting_View</a:t>
            </a:r>
            <a:r>
              <a:rPr lang="en-US" sz="2400" dirty="0" smtClean="0"/>
              <a:t>(): takes player name 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3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4316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6" y="791667"/>
            <a:ext cx="47551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spc="-55" dirty="0" smtClean="0">
                <a:solidFill>
                  <a:srgbClr val="415564"/>
                </a:solidFill>
                <a:latin typeface="Cambria"/>
                <a:cs typeface="Cambria"/>
              </a:rPr>
              <a:t>Controller Layer</a:t>
            </a:r>
            <a:endParaRPr sz="5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1" y="1213577"/>
            <a:ext cx="8991600" cy="5822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  <a:buClr>
                <a:srgbClr val="6E6E74"/>
              </a:buClr>
            </a:pPr>
            <a:endParaRPr sz="3850" dirty="0">
              <a:latin typeface="Times New Roman"/>
              <a:cs typeface="Times New Roman"/>
            </a:endParaRPr>
          </a:p>
          <a:p>
            <a:r>
              <a:rPr lang="en-US" sz="2400" dirty="0" smtClean="0">
                <a:latin typeface="Cambria" panose="02040503050406030204" pitchFamily="18" charset="0"/>
              </a:rPr>
              <a:t>User Input and manipulation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2400" dirty="0">
              <a:latin typeface="Cambria" panose="02040503050406030204" pitchFamily="18" charset="0"/>
              <a:cs typeface="Cambria"/>
            </a:endParaRPr>
          </a:p>
          <a:p>
            <a:pPr>
              <a:lnSpc>
                <a:spcPct val="100000"/>
              </a:lnSpc>
            </a:pPr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ActionListener</a:t>
            </a:r>
            <a:r>
              <a:rPr lang="en-US" sz="2400" u="sng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interface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>
                <a:latin typeface="Cambria" panose="02040503050406030204" pitchFamily="18" charset="0"/>
              </a:rPr>
              <a:t>menubutton.addActionListener</a:t>
            </a:r>
            <a:r>
              <a:rPr lang="en-US" sz="2400" dirty="0">
                <a:latin typeface="Cambria" panose="02040503050406030204" pitchFamily="18" charset="0"/>
              </a:rPr>
              <a:t>(), </a:t>
            </a:r>
            <a:r>
              <a:rPr lang="en-US" sz="2400" dirty="0" err="1">
                <a:latin typeface="Cambria" panose="02040503050406030204" pitchFamily="18" charset="0"/>
              </a:rPr>
              <a:t>reinforcebutton.addActionListener</a:t>
            </a:r>
            <a:r>
              <a:rPr lang="en-US" sz="2400" dirty="0">
                <a:latin typeface="Cambria" panose="02040503050406030204" pitchFamily="18" charset="0"/>
              </a:rPr>
              <a:t>(), </a:t>
            </a:r>
            <a:r>
              <a:rPr lang="en-US" sz="2400" dirty="0" err="1">
                <a:latin typeface="Cambria" panose="02040503050406030204" pitchFamily="18" charset="0"/>
              </a:rPr>
              <a:t>endturn.addActionListener</a:t>
            </a:r>
            <a:r>
              <a:rPr lang="en-US" sz="2400" dirty="0">
                <a:latin typeface="Cambria" panose="02040503050406030204" pitchFamily="18" charset="0"/>
              </a:rPr>
              <a:t>(). </a:t>
            </a:r>
          </a:p>
          <a:p>
            <a:pPr>
              <a:lnSpc>
                <a:spcPct val="200000"/>
              </a:lnSpc>
            </a:pPr>
            <a:r>
              <a:rPr lang="en-US" sz="2400" u="sng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ListSelectionModel</a:t>
            </a:r>
            <a:r>
              <a:rPr lang="en-US" sz="2400" u="sng" dirty="0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 interface</a:t>
            </a:r>
            <a:r>
              <a:rPr lang="en-US" sz="2400" dirty="0" smtClean="0">
                <a:latin typeface="Cambria" panose="02040503050406030204" pitchFamily="18" charset="0"/>
              </a:rPr>
              <a:t>: </a:t>
            </a:r>
            <a:r>
              <a:rPr lang="en-US" sz="2400" dirty="0" err="1">
                <a:latin typeface="Cambria" panose="02040503050406030204" pitchFamily="18" charset="0"/>
              </a:rPr>
              <a:t>addListSelectionListener</a:t>
            </a:r>
            <a:r>
              <a:rPr lang="en-US" sz="2400" dirty="0">
                <a:latin typeface="Cambria" panose="02040503050406030204" pitchFamily="18" charset="0"/>
              </a:rPr>
              <a:t>().</a:t>
            </a:r>
          </a:p>
          <a:p>
            <a:r>
              <a:rPr lang="en-US" sz="2400" u="sng" dirty="0" err="1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ActionEvent</a:t>
            </a:r>
            <a:r>
              <a:rPr lang="en-US" sz="2400" dirty="0" smtClean="0">
                <a:latin typeface="Cambria" panose="02040503050406030204" pitchFamily="18" charset="0"/>
              </a:rPr>
              <a:t>:</a:t>
            </a:r>
          </a:p>
          <a:p>
            <a:r>
              <a:rPr lang="en-US" sz="2400" dirty="0" smtClean="0">
                <a:latin typeface="Cambria" panose="02040503050406030204" pitchFamily="18" charset="0"/>
              </a:rPr>
              <a:t> </a:t>
            </a:r>
            <a:r>
              <a:rPr lang="en-US" sz="2400" dirty="0" err="1" smtClean="0">
                <a:latin typeface="Cambria" panose="02040503050406030204" pitchFamily="18" charset="0"/>
              </a:rPr>
              <a:t>getActionCommand</a:t>
            </a:r>
            <a:r>
              <a:rPr lang="en-US" sz="2400" dirty="0">
                <a:latin typeface="Cambria" panose="02040503050406030204" pitchFamily="18" charset="0"/>
              </a:rPr>
              <a:t>() : a semantic event which indicates that a component-defined action has occurred. </a:t>
            </a:r>
          </a:p>
          <a:p>
            <a:pPr>
              <a:lnSpc>
                <a:spcPct val="25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ActionEvent</a:t>
            </a:r>
            <a:r>
              <a:rPr lang="en-US" sz="2400" dirty="0" smtClean="0">
                <a:latin typeface="Cambria" panose="02040503050406030204" pitchFamily="18" charset="0"/>
              </a:rPr>
              <a:t>: </a:t>
            </a:r>
            <a:r>
              <a:rPr lang="en-US" sz="2400" dirty="0" err="1" smtClean="0">
                <a:latin typeface="Cambria" panose="02040503050406030204" pitchFamily="18" charset="0"/>
              </a:rPr>
              <a:t>evt.getActionCommand</a:t>
            </a:r>
            <a:r>
              <a:rPr lang="en-US" sz="2400" dirty="0" smtClean="0">
                <a:latin typeface="Cambria" panose="02040503050406030204" pitchFamily="18" charset="0"/>
              </a:rPr>
              <a:t>(), </a:t>
            </a:r>
            <a:r>
              <a:rPr lang="en-US" sz="2400" dirty="0" err="1" smtClean="0">
                <a:latin typeface="Cambria" panose="02040503050406030204" pitchFamily="18" charset="0"/>
              </a:rPr>
              <a:t>actionEvent.equals</a:t>
            </a:r>
            <a:r>
              <a:rPr lang="en-US" sz="2400" dirty="0" smtClean="0">
                <a:latin typeface="Cambria" panose="02040503050406030204" pitchFamily="18" charset="0"/>
              </a:rPr>
              <a:t>().</a:t>
            </a: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lang="en-US" sz="3900" dirty="0" smtClean="0">
              <a:latin typeface="Cambria" panose="02040503050406030204" pitchFamily="18" charset="0"/>
              <a:cs typeface="Times New Roman"/>
            </a:endParaRPr>
          </a:p>
          <a:p>
            <a:pPr marL="12700">
              <a:lnSpc>
                <a:spcPct val="100000"/>
              </a:lnSpc>
              <a:buClr>
                <a:srgbClr val="6E6E74"/>
              </a:buClr>
              <a:buSzPct val="79166"/>
              <a:tabLst>
                <a:tab pos="195580" algn="l"/>
              </a:tabLst>
            </a:pP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2554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364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Century Schoolbook</vt:lpstr>
      <vt:lpstr>Courier New</vt:lpstr>
      <vt:lpstr>Times New Roman</vt:lpstr>
      <vt:lpstr>Office Theme</vt:lpstr>
      <vt:lpstr>Risk Game</vt:lpstr>
      <vt:lpstr>Agenda</vt:lpstr>
      <vt:lpstr>Architecture Design</vt:lpstr>
      <vt:lpstr>Architecture</vt:lpstr>
      <vt:lpstr>Model Layer </vt:lpstr>
      <vt:lpstr>Model Layer </vt:lpstr>
      <vt:lpstr>View Layer</vt:lpstr>
      <vt:lpstr>View Layer</vt:lpstr>
      <vt:lpstr>Controller Layer</vt:lpstr>
      <vt:lpstr>Controller Layer</vt:lpstr>
      <vt:lpstr>Members Division of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Defense Game SOEN 6441 – Build 1</dc:title>
  <dc:creator>姚蒙</dc:creator>
  <cp:lastModifiedBy>USER</cp:lastModifiedBy>
  <cp:revision>19</cp:revision>
  <dcterms:created xsi:type="dcterms:W3CDTF">2017-10-15T01:27:53Z</dcterms:created>
  <dcterms:modified xsi:type="dcterms:W3CDTF">2017-10-18T11:30:36Z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2017-10-14T00:00:00Z</vt:filetime>
  </property>
</Properties>
</file>