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476"/>
    <a:srgbClr val="D5E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0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7.jpe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 altLang="zh-CN" sz="5400">
                <a:cs typeface="+mj-lt"/>
              </a:rPr>
              <a:t>Texture Memory on GPUs</a:t>
            </a:r>
            <a:endParaRPr lang="en-US" altLang="zh-CN" sz="5400"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ZHAONAN MENG</a:t>
            </a:r>
            <a:endParaRPr lang="en-US" altLang="zh-CN"/>
          </a:p>
        </p:txBody>
      </p:sp>
      <p:pic>
        <p:nvPicPr>
          <p:cNvPr id="4" name="图片 3" descr="image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Features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9458325" cy="2577465"/>
          </a:xfrm>
        </p:spPr>
        <p:txBody>
          <a:bodyPr/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sz="2400" dirty="0" smtClean="0">
                <a:latin typeface="+mj-lt"/>
                <a:sym typeface="+mn-ea"/>
              </a:rPr>
              <a:t>WHY USE TEXTURES?</a:t>
            </a:r>
            <a:endParaRPr lang="en-US" sz="2400" dirty="0" smtClean="0">
              <a:latin typeface="+mj-lt"/>
              <a:sym typeface="+mn-ea"/>
            </a:endParaRPr>
          </a:p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sz="2000" dirty="0" smtClean="0">
                <a:latin typeface="+mj-lt"/>
                <a:sym typeface="+mn-ea"/>
              </a:rPr>
              <a:t>Recall what we introduced about computer graphics...</a:t>
            </a:r>
            <a:endParaRPr lang="en-US" sz="2000" dirty="0" smtClean="0">
              <a:latin typeface="+mj-lt"/>
              <a:sym typeface="+mn-ea"/>
            </a:endParaRPr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2665" y="1308100"/>
            <a:ext cx="555244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algn="just">
              <a:lnSpc>
                <a:spcPts val="24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None/>
            </a:pPr>
            <a:endParaRPr lang="en-US" sz="2000" dirty="0" smtClean="0">
              <a:latin typeface="+mj-lt"/>
            </a:endParaRPr>
          </a:p>
          <a:p>
            <a:endParaRPr lang="en-US" sz="2400" dirty="0"/>
          </a:p>
        </p:txBody>
      </p:sp>
      <p:pic>
        <p:nvPicPr>
          <p:cNvPr id="7" name="Picture 2" descr="C:\Users\VINAY A MANCHIRAJU\Desktop\par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835910"/>
            <a:ext cx="5100955" cy="2167255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156325" y="2705100"/>
            <a:ext cx="55943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/>
              <a:t>An idea</a:t>
            </a:r>
            <a:endParaRPr lang="en-US" altLang="zh-CN"/>
          </a:p>
          <a:p>
            <a:pPr algn="just"/>
            <a:r>
              <a:rPr lang="en-US" altLang="zh-CN"/>
              <a:t>It would be beneficial to use textures when..</a:t>
            </a:r>
            <a:endParaRPr lang="en-US" altLang="zh-CN"/>
          </a:p>
          <a:p>
            <a:pPr algn="just"/>
            <a:endParaRPr lang="en-US" altLang="zh-CN"/>
          </a:p>
          <a:p>
            <a:pPr algn="just"/>
            <a:r>
              <a:rPr lang="en-US" altLang="zh-CN"/>
              <a:t>you’re accesing elements frequently from adjacent columns of a matrix stored by row major. </a:t>
            </a:r>
            <a:endParaRPr lang="en-US" altLang="zh-CN"/>
          </a:p>
          <a:p>
            <a:pPr algn="just"/>
            <a:endParaRPr lang="en-US" altLang="zh-CN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r>
              <a:rPr lang="en-US" altLang="zh-CN"/>
              <a:t>Convolution Filtering</a:t>
            </a:r>
            <a:endParaRPr lang="en-US" altLang="zh-CN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r>
              <a:rPr lang="en-US" altLang="zh-CN"/>
              <a:t>Physical Simulation</a:t>
            </a:r>
            <a:endParaRPr lang="en-US" altLang="zh-CN"/>
          </a:p>
          <a:p>
            <a:pPr indent="0" algn="l">
              <a:lnSpc>
                <a:spcPct val="900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/>
              <a:t>     ...</a:t>
            </a:r>
            <a:endParaRPr lang="en-US" altLang="zh-CN"/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r>
              <a:rPr lang="en-US" altLang="zh-CN" i="1"/>
              <a:t>(Some specific domains in medical image reconstruction)</a:t>
            </a:r>
            <a:endParaRPr lang="en-US" altLang="zh-CN" i="1"/>
          </a:p>
          <a:p>
            <a:pPr algn="just"/>
            <a:endParaRPr lang="en-US" altLang="zh-CN" i="1"/>
          </a:p>
        </p:txBody>
      </p:sp>
      <p:sp>
        <p:nvSpPr>
          <p:cNvPr id="9" name="矩形 8"/>
          <p:cNvSpPr/>
          <p:nvPr/>
        </p:nvSpPr>
        <p:spPr>
          <a:xfrm>
            <a:off x="4350385" y="3134360"/>
            <a:ext cx="405765" cy="1825625"/>
          </a:xfrm>
          <a:prstGeom prst="rect">
            <a:avLst/>
          </a:prstGeom>
          <a:noFill/>
          <a:ln w="15875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4783455" y="3134360"/>
            <a:ext cx="405765" cy="1825625"/>
          </a:xfrm>
          <a:prstGeom prst="rect">
            <a:avLst/>
          </a:prstGeom>
          <a:noFill/>
          <a:ln w="15875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5216525" y="3134360"/>
            <a:ext cx="405765" cy="1825625"/>
          </a:xfrm>
          <a:prstGeom prst="rect">
            <a:avLst/>
          </a:prstGeom>
          <a:noFill/>
          <a:ln w="15875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How to use textures in CUDA?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9458325" cy="2577465"/>
          </a:xfrm>
        </p:spPr>
        <p:txBody>
          <a:bodyPr/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sz="2000" dirty="0" smtClean="0">
                <a:latin typeface="+mj-lt"/>
                <a:sym typeface="+mn-ea"/>
              </a:rPr>
              <a:t> </a:t>
            </a:r>
            <a:endParaRPr lang="en-US" sz="2000" dirty="0" smtClean="0">
              <a:latin typeface="+mj-lt"/>
              <a:sym typeface="+mn-ea"/>
            </a:endParaRPr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2665" y="1308100"/>
            <a:ext cx="555244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algn="just">
              <a:lnSpc>
                <a:spcPts val="24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None/>
            </a:pPr>
            <a:endParaRPr lang="en-US" sz="2000" dirty="0" smtClean="0">
              <a:latin typeface="+mj-lt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Some demos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9458325" cy="2577465"/>
          </a:xfrm>
        </p:spPr>
        <p:txBody>
          <a:bodyPr/>
          <a:p>
            <a:pPr algn="l" fontAlgn="auto">
              <a:lnSpc>
                <a:spcPct val="90000"/>
              </a:lnSpc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Heat simulation example - book </a:t>
            </a:r>
            <a:r>
              <a:rPr lang="en-US" altLang="zh-CN" sz="2000" i="1">
                <a:sym typeface="+mn-ea"/>
              </a:rPr>
              <a:t>“CUDA by Example”</a:t>
            </a:r>
            <a:endParaRPr lang="en-US" altLang="zh-CN" sz="2000">
              <a:sym typeface="+mn-ea"/>
            </a:endParaRPr>
          </a:p>
          <a:p>
            <a:pPr algn="l" fontAlgn="auto">
              <a:lnSpc>
                <a:spcPct val="90000"/>
              </a:lnSpc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endParaRPr lang="en-US" altLang="zh-CN" sz="2000">
              <a:sym typeface="+mn-ea"/>
            </a:endParaRPr>
          </a:p>
          <a:p>
            <a:pPr algn="l" fontAlgn="auto">
              <a:lnSpc>
                <a:spcPct val="90000"/>
              </a:lnSpc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Convolution filtering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2665" y="1308100"/>
            <a:ext cx="555244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algn="just">
              <a:lnSpc>
                <a:spcPts val="24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None/>
            </a:pPr>
            <a:endParaRPr lang="en-US" sz="2000" dirty="0" smtClean="0">
              <a:latin typeface="+mj-lt"/>
            </a:endParaRPr>
          </a:p>
          <a:p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4235" y="2964815"/>
            <a:ext cx="808482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Contents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C4E476"/>
              </a:buClr>
              <a:buFont typeface="Wingdings" panose="05000000000000000000" charset="0"/>
              <a:buChar char="Ø"/>
            </a:pPr>
            <a:r>
              <a:rPr lang="en-US" altLang="zh-CN" sz="2400"/>
              <a:t> What is the texture memory?</a:t>
            </a:r>
            <a:endParaRPr lang="en-US" altLang="zh-CN" sz="2400"/>
          </a:p>
          <a:p>
            <a:pPr>
              <a:buClr>
                <a:srgbClr val="C4E476"/>
              </a:buClr>
              <a:buFont typeface="Wingdings" panose="05000000000000000000" charset="0"/>
              <a:buChar char="Ø"/>
            </a:pPr>
            <a:r>
              <a:rPr lang="en-US" altLang="zh-CN" sz="2400"/>
              <a:t> Architecture</a:t>
            </a:r>
            <a:endParaRPr lang="en-US" altLang="zh-CN" sz="2400"/>
          </a:p>
          <a:p>
            <a:pPr>
              <a:buClr>
                <a:srgbClr val="C4E476"/>
              </a:buClr>
              <a:buFont typeface="Wingdings" panose="05000000000000000000" charset="0"/>
              <a:buChar char="Ø"/>
            </a:pPr>
            <a:r>
              <a:rPr lang="en-US" altLang="zh-CN" sz="2400"/>
              <a:t> Features</a:t>
            </a:r>
            <a:endParaRPr lang="en-US" altLang="zh-CN" sz="2400"/>
          </a:p>
          <a:p>
            <a:pPr>
              <a:buClr>
                <a:srgbClr val="C4E476"/>
              </a:buClr>
              <a:buFont typeface="Wingdings" panose="05000000000000000000" charset="0"/>
              <a:buChar char="Ø"/>
            </a:pPr>
            <a:r>
              <a:rPr lang="en-US" altLang="zh-CN" sz="2400"/>
              <a:t> (How to use textures in CUDA?)</a:t>
            </a:r>
            <a:endParaRPr lang="en-US" altLang="zh-CN" sz="2400"/>
          </a:p>
          <a:p>
            <a:pPr>
              <a:buClr>
                <a:srgbClr val="C4E476"/>
              </a:buClr>
              <a:buFont typeface="Wingdings" panose="05000000000000000000" charset="0"/>
              <a:buChar char="Ø"/>
            </a:pPr>
            <a:r>
              <a:rPr lang="en-US" altLang="zh-CN" sz="2400"/>
              <a:t> Some demos</a:t>
            </a:r>
            <a:endParaRPr lang="en-US" altLang="zh-CN" sz="2400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What is the texture memory?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0" y="2417445"/>
            <a:ext cx="5160010" cy="2577465"/>
          </a:xfrm>
        </p:spPr>
        <p:txBody>
          <a:bodyPr>
            <a:noAutofit/>
          </a:bodyPr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2000"/>
              <a:t>In computer graphics...</a:t>
            </a:r>
            <a:endParaRPr lang="en-US" altLang="zh-CN" sz="2000"/>
          </a:p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2000"/>
              <a:t>The texture cache is an essential component of modern GPUs and plays an important role in achieving real-time performance when generating realistic images. The texture cache is a </a:t>
            </a:r>
            <a:r>
              <a:rPr lang="en-US" altLang="zh-CN" sz="2000">
                <a:solidFill>
                  <a:srgbClr val="FF0000"/>
                </a:solidFill>
              </a:rPr>
              <a:t>read-only</a:t>
            </a:r>
            <a:r>
              <a:rPr lang="en-US" altLang="zh-CN" sz="2000"/>
              <a:t> cache that stores image data that is used for putting images onto triangles, a process called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texture mapping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52515" y="2540000"/>
            <a:ext cx="2687320" cy="2167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39555" y="2540000"/>
            <a:ext cx="2605405" cy="2152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8875" y="4657725"/>
            <a:ext cx="6012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   </a:t>
            </a:r>
            <a:r>
              <a:rPr lang="en-US" altLang="zh-CN" sz="1600" i="1"/>
              <a:t>without </a:t>
            </a:r>
            <a:r>
              <a:rPr lang="en-US" altLang="zh-CN" sz="1600" i="1">
                <a:solidFill>
                  <a:schemeClr val="accent6">
                    <a:lumMod val="75000"/>
                  </a:schemeClr>
                </a:solidFill>
              </a:rPr>
              <a:t>texture mapping</a:t>
            </a:r>
            <a:r>
              <a:rPr lang="en-US" altLang="zh-CN" sz="1600" i="1"/>
              <a:t>                     </a:t>
            </a:r>
            <a:r>
              <a:rPr lang="en-US" altLang="zh-CN" sz="1600" i="1">
                <a:sym typeface="+mn-ea"/>
              </a:rPr>
              <a:t>with </a:t>
            </a:r>
            <a:r>
              <a:rPr lang="en-US" altLang="zh-CN" sz="1600" i="1">
                <a:solidFill>
                  <a:schemeClr val="accent6">
                    <a:lumMod val="75000"/>
                  </a:schemeClr>
                </a:solidFill>
                <a:sym typeface="+mn-ea"/>
              </a:rPr>
              <a:t>texture mapping</a:t>
            </a:r>
            <a:endParaRPr lang="en-US" altLang="zh-CN" sz="1600" i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What is the texture memory?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0" y="2417445"/>
            <a:ext cx="5160010" cy="2577465"/>
          </a:xfrm>
        </p:spPr>
        <p:txBody>
          <a:bodyPr>
            <a:normAutofit/>
          </a:bodyPr>
          <a:p>
            <a:pPr marL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In computer graphics...</a:t>
            </a:r>
            <a:endParaRPr lang="en-US" altLang="zh-CN" sz="2000"/>
          </a:p>
          <a:p>
            <a:pPr marL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2000"/>
              <a:t>The texture cache has a high hit rate since there is </a:t>
            </a:r>
            <a:r>
              <a:rPr lang="en-US" altLang="zh-CN" sz="2000">
                <a:solidFill>
                  <a:srgbClr val="FF0000"/>
                </a:solidFill>
              </a:rPr>
              <a:t>heavy reuse between neighboring pixels</a:t>
            </a:r>
            <a:r>
              <a:rPr lang="en-US" altLang="zh-CN" sz="2000"/>
              <a:t> and is usually located close to the shader processor so texture data is available with high throughput and at low read latencies.</a:t>
            </a:r>
            <a:endParaRPr lang="en-US" altLang="zh-CN" sz="2000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52515" y="2540000"/>
            <a:ext cx="2687320" cy="2167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39555" y="2540000"/>
            <a:ext cx="2605405" cy="2152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8875" y="4657725"/>
            <a:ext cx="6012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   </a:t>
            </a:r>
            <a:r>
              <a:rPr lang="en-US" altLang="zh-CN" sz="1600" i="1"/>
              <a:t>without </a:t>
            </a:r>
            <a:r>
              <a:rPr lang="en-US" altLang="zh-CN" sz="1600" i="1">
                <a:solidFill>
                  <a:schemeClr val="accent6">
                    <a:lumMod val="75000"/>
                  </a:schemeClr>
                </a:solidFill>
              </a:rPr>
              <a:t>texture mapping</a:t>
            </a:r>
            <a:r>
              <a:rPr lang="en-US" altLang="zh-CN" sz="1600" i="1"/>
              <a:t>                     </a:t>
            </a:r>
            <a:r>
              <a:rPr lang="en-US" altLang="zh-CN" sz="1600" i="1">
                <a:sym typeface="+mn-ea"/>
              </a:rPr>
              <a:t>with </a:t>
            </a:r>
            <a:r>
              <a:rPr lang="en-US" altLang="zh-CN" sz="1600" i="1">
                <a:solidFill>
                  <a:schemeClr val="accent6">
                    <a:lumMod val="75000"/>
                  </a:schemeClr>
                </a:solidFill>
                <a:sym typeface="+mn-ea"/>
              </a:rPr>
              <a:t>texture mapping</a:t>
            </a:r>
            <a:endParaRPr lang="en-US" altLang="zh-CN" sz="1600" i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Architecture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0" y="2417445"/>
            <a:ext cx="5160010" cy="2577465"/>
          </a:xfrm>
        </p:spPr>
        <p:txBody>
          <a:bodyPr/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2000"/>
              <a:t>Notice that the term “texture cache” is used instead of  “texture memory”...</a:t>
            </a:r>
            <a:endParaRPr lang="en-US" altLang="zh-CN" sz="2000"/>
          </a:p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2000"/>
              <a:t>Analogous to the constant memory, the texture memory is </a:t>
            </a:r>
            <a:r>
              <a:rPr lang="en-US" altLang="zh-CN" sz="2000">
                <a:solidFill>
                  <a:srgbClr val="FF0000"/>
                </a:solidFill>
              </a:rPr>
              <a:t>cached on a chip</a:t>
            </a:r>
            <a:r>
              <a:rPr lang="en-US" altLang="zh-CN" sz="2000"/>
              <a:t>, and thus provides higher effective bandwidth.</a:t>
            </a:r>
            <a:endParaRPr lang="en-US" altLang="zh-CN" sz="2000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pic>
        <p:nvPicPr>
          <p:cNvPr id="8" name="图片 7" descr="NVIDIA-Ampere-SM-Co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1304290"/>
            <a:ext cx="5076825" cy="39528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923405" y="5210810"/>
            <a:ext cx="6012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92D050"/>
                </a:solidFill>
              </a:rPr>
              <a:t>NVIDIA Ampere Streaming Multiprocessor</a:t>
            </a:r>
            <a:endParaRPr lang="en-US" altLang="zh-CN" sz="1600" i="1">
              <a:solidFill>
                <a:srgbClr val="92D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Architecture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0" y="2417445"/>
            <a:ext cx="5160010" cy="2577465"/>
          </a:xfrm>
        </p:spPr>
        <p:txBody>
          <a:bodyPr/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2000"/>
              <a:t>Notice that the term “texture cache” is used instead of  “texture memory”...</a:t>
            </a:r>
            <a:endParaRPr lang="en-US" altLang="zh-CN" sz="2000"/>
          </a:p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2000"/>
              <a:t>Analogous to the constant memory, the texture memory is </a:t>
            </a:r>
            <a:r>
              <a:rPr lang="en-US" altLang="zh-CN" sz="2000">
                <a:solidFill>
                  <a:srgbClr val="FF0000"/>
                </a:solidFill>
              </a:rPr>
              <a:t>cached on a chip</a:t>
            </a:r>
            <a:r>
              <a:rPr lang="en-US" altLang="zh-CN" sz="2000"/>
              <a:t>, and thus provides higher effective bandwidth.</a:t>
            </a:r>
            <a:endParaRPr lang="en-US" altLang="zh-CN" sz="2000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pic>
        <p:nvPicPr>
          <p:cNvPr id="6" name="图片 5" descr="taken from CUDA Best Practices Guide on page number 29"/>
          <p:cNvPicPr>
            <a:picLocks noChangeAspect="1"/>
          </p:cNvPicPr>
          <p:nvPr/>
        </p:nvPicPr>
        <p:blipFill>
          <a:blip r:embed="rId2"/>
          <a:srcRect b="51438"/>
          <a:stretch>
            <a:fillRect/>
          </a:stretch>
        </p:blipFill>
        <p:spPr>
          <a:xfrm>
            <a:off x="6188075" y="2216785"/>
            <a:ext cx="4977130" cy="287274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923405" y="5210810"/>
            <a:ext cx="6012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The various memory spaces on a CUDA device</a:t>
            </a:r>
            <a:endParaRPr lang="en-US" altLang="zh-CN" sz="16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Features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9458325" cy="2577465"/>
          </a:xfrm>
        </p:spPr>
        <p:txBody>
          <a:bodyPr/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2000"/>
              <a:t>Using CUDA driver API to query the attributes of the texture cache:</a:t>
            </a:r>
            <a:endParaRPr lang="en-US" altLang="zh-CN" sz="2000"/>
          </a:p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altLang="zh-CN" sz="1800" b="1">
                <a:solidFill>
                  <a:srgbClr val="92D050"/>
                </a:solidFill>
              </a:rPr>
              <a:t>   </a:t>
            </a:r>
            <a:r>
              <a:rPr lang="en-US" altLang="zh-CN" sz="1800" b="1">
                <a:solidFill>
                  <a:srgbClr val="92D050"/>
                </a:solidFill>
                <a:latin typeface="Malgun Gothic Semilight" panose="020B0502040204020203" charset="-122"/>
                <a:ea typeface="Malgun Gothic Semilight" panose="020B0502040204020203" charset="-122"/>
              </a:rPr>
              <a:t>CUresult cuDeviceGetAttribute ( int* pi, CUdevice_attribute attrib, CUdevice dev )</a:t>
            </a:r>
            <a:endParaRPr lang="en-US" altLang="zh-CN" sz="1800" b="1">
              <a:solidFill>
                <a:srgbClr val="92D050"/>
              </a:solidFill>
              <a:latin typeface="Malgun Gothic Semilight" panose="020B0502040204020203" charset="-122"/>
              <a:ea typeface="Malgun Gothic Semilight" panose="020B0502040204020203" charset="-122"/>
            </a:endParaRPr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2335" y="3119120"/>
            <a:ext cx="5486400" cy="249174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093335" y="2431415"/>
            <a:ext cx="248602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78810" y="2431415"/>
            <a:ext cx="6315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CU_DEVICE_ATTRIBUTE_MAXIMUM_TEXTURE1D_WIDTH</a:t>
            </a:r>
            <a:r>
              <a:rPr lang="en-US" altLang="zh-CN" sz="1600">
                <a:solidFill>
                  <a:srgbClr val="FF0000"/>
                </a:solidFill>
              </a:rPr>
              <a:t>,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CU_DEVICE_ATTRIBUTE_MAXIMUM_TEXTURE2D_WIDTH,...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835" y="4406900"/>
            <a:ext cx="4942840" cy="114046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>
            <a:off x="5781675" y="4977130"/>
            <a:ext cx="1500505" cy="63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03465" y="375539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1D width: 128KB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2D width: 128KB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2D height: 64KB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3D width: 16KB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3D height: 16KB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3D depth: 16KB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Features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9458325" cy="2577465"/>
          </a:xfrm>
        </p:spPr>
        <p:txBody>
          <a:bodyPr/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sz="2400" dirty="0" smtClean="0">
                <a:latin typeface="+mj-lt"/>
                <a:sym typeface="+mn-ea"/>
              </a:rPr>
              <a:t>WHY USE TEXTURES?</a:t>
            </a:r>
            <a:endParaRPr lang="en-US" sz="2400" dirty="0" smtClean="0">
              <a:latin typeface="+mj-lt"/>
              <a:sym typeface="+mn-ea"/>
            </a:endParaRPr>
          </a:p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sz="2000" dirty="0" smtClean="0">
                <a:latin typeface="+mj-lt"/>
                <a:sym typeface="+mn-ea"/>
              </a:rPr>
              <a:t>Recall what we introduced about computer graphics...</a:t>
            </a:r>
            <a:endParaRPr lang="en-US" sz="2000" dirty="0" smtClean="0">
              <a:latin typeface="+mj-lt"/>
              <a:sym typeface="+mn-ea"/>
            </a:endParaRPr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2665" y="1308100"/>
            <a:ext cx="555244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algn="just">
              <a:lnSpc>
                <a:spcPts val="24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None/>
            </a:pPr>
            <a:endParaRPr lang="en-US" sz="2000" dirty="0" smtClean="0">
              <a:latin typeface="+mj-lt"/>
            </a:endParaRPr>
          </a:p>
          <a:p>
            <a:pPr marL="114300" indent="-457200" algn="just">
              <a:lnSpc>
                <a:spcPts val="24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r>
              <a:rPr lang="en-US" sz="2000" dirty="0" smtClean="0">
                <a:latin typeface="+mj-lt"/>
              </a:rPr>
              <a:t>Can cache non consecutive memory locations unlike CPU caching schemes.</a:t>
            </a:r>
            <a:endParaRPr lang="en-US" sz="2000" dirty="0" smtClean="0">
              <a:latin typeface="+mj-lt"/>
            </a:endParaRPr>
          </a:p>
          <a:p>
            <a:pPr marL="114300" indent="-457200" algn="just">
              <a:lnSpc>
                <a:spcPts val="24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r>
              <a:rPr lang="en-US" sz="2000" dirty="0" smtClean="0">
                <a:latin typeface="+mj-lt"/>
              </a:rPr>
              <a:t>Designed to accelerate access patterns.</a:t>
            </a:r>
            <a:endParaRPr lang="en-US" sz="2000" dirty="0" smtClean="0">
              <a:latin typeface="+mj-lt"/>
            </a:endParaRPr>
          </a:p>
          <a:p>
            <a:endParaRPr lang="en-US" sz="2400" dirty="0"/>
          </a:p>
        </p:txBody>
      </p:sp>
      <p:pic>
        <p:nvPicPr>
          <p:cNvPr id="7" name="Picture 2" descr="C:\Users\VINAY A MANCHIRAJU\Desktop\par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835910"/>
            <a:ext cx="5100955" cy="2167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Features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9458325" cy="2577465"/>
          </a:xfrm>
        </p:spPr>
        <p:txBody>
          <a:bodyPr/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sz="2400" dirty="0" smtClean="0">
                <a:latin typeface="+mj-lt"/>
                <a:sym typeface="+mn-ea"/>
              </a:rPr>
              <a:t>WHY USE TEXTURES?</a:t>
            </a:r>
            <a:endParaRPr lang="en-US" sz="2400" dirty="0" smtClean="0">
              <a:latin typeface="+mj-lt"/>
              <a:sym typeface="+mn-ea"/>
            </a:endParaRPr>
          </a:p>
          <a:p>
            <a:pPr marL="0" indent="0" algn="just" fontAlgn="auto">
              <a:lnSpc>
                <a:spcPts val="2400"/>
              </a:lnSpc>
              <a:buClr>
                <a:srgbClr val="C4E476"/>
              </a:buClr>
              <a:buSzTx/>
              <a:buFont typeface="Wingdings" panose="05000000000000000000" charset="0"/>
              <a:buNone/>
            </a:pPr>
            <a:r>
              <a:rPr lang="en-US" sz="2000" dirty="0" smtClean="0">
                <a:latin typeface="+mj-lt"/>
                <a:sym typeface="+mn-ea"/>
              </a:rPr>
              <a:t>Recall what we introduced about computer graphics...</a:t>
            </a:r>
            <a:endParaRPr lang="en-US" sz="2000" dirty="0" smtClean="0">
              <a:latin typeface="+mj-lt"/>
              <a:sym typeface="+mn-ea"/>
            </a:endParaRPr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547995"/>
            <a:ext cx="3246120" cy="89916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2665" y="1308100"/>
            <a:ext cx="555244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algn="just">
              <a:lnSpc>
                <a:spcPts val="24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None/>
            </a:pPr>
            <a:endParaRPr lang="en-US" sz="2000" dirty="0" smtClean="0">
              <a:latin typeface="+mj-lt"/>
            </a:endParaRPr>
          </a:p>
          <a:p>
            <a:pPr marL="114300" indent="-457200" algn="just">
              <a:lnSpc>
                <a:spcPts val="24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r>
              <a:rPr lang="en-US" sz="2000" dirty="0" smtClean="0">
                <a:latin typeface="+mj-lt"/>
              </a:rPr>
              <a:t>Can cache non consecutive memory locations unlike CPU caching schemes.</a:t>
            </a:r>
            <a:endParaRPr lang="en-US" sz="2000" dirty="0" smtClean="0">
              <a:latin typeface="+mj-lt"/>
            </a:endParaRPr>
          </a:p>
          <a:p>
            <a:pPr marL="114300" indent="-457200" algn="just">
              <a:lnSpc>
                <a:spcPts val="2400"/>
              </a:lnSpc>
              <a:spcBef>
                <a:spcPts val="1000"/>
              </a:spcBef>
              <a:buClr>
                <a:srgbClr val="C4E476"/>
              </a:buClr>
              <a:buSzTx/>
              <a:buFont typeface="Wingdings" panose="05000000000000000000" charset="0"/>
              <a:buChar char="Ø"/>
            </a:pPr>
            <a:r>
              <a:rPr lang="en-US" sz="2000" dirty="0" smtClean="0">
                <a:latin typeface="+mj-lt"/>
              </a:rPr>
              <a:t>Designed to accelerate access patterns.</a:t>
            </a:r>
            <a:endParaRPr lang="en-US" sz="2000" dirty="0" smtClean="0">
              <a:latin typeface="+mj-lt"/>
            </a:endParaRPr>
          </a:p>
          <a:p>
            <a:endParaRPr lang="en-US" sz="2400" dirty="0"/>
          </a:p>
        </p:txBody>
      </p:sp>
      <p:pic>
        <p:nvPicPr>
          <p:cNvPr id="7" name="Picture 2" descr="C:\Users\VINAY A MANCHIRAJU\Desktop\par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835910"/>
            <a:ext cx="5100955" cy="2167255"/>
          </a:xfrm>
          <a:prstGeom prst="rect">
            <a:avLst/>
          </a:prstGeom>
          <a:noFill/>
        </p:spPr>
      </p:pic>
      <p:sp>
        <p:nvSpPr>
          <p:cNvPr id="5" name="矩形标注 4"/>
          <p:cNvSpPr/>
          <p:nvPr/>
        </p:nvSpPr>
        <p:spPr>
          <a:xfrm>
            <a:off x="6968490" y="1480820"/>
            <a:ext cx="4279265" cy="1288415"/>
          </a:xfrm>
          <a:prstGeom prst="wedgeRectCallout">
            <a:avLst>
              <a:gd name="adj1" fmla="val -35902"/>
              <a:gd name="adj2" fmla="val 104045"/>
            </a:avLst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 smtClean="0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  <a:sym typeface="+mn-ea"/>
              </a:rPr>
              <a:t>Utilization of textures can help improve performance of application where memory access patterns exhibit great deal of spatial locality.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M2RjNDQyMmJiMjAzYTQ3MWRjMDlmMWI0YzllY2E4OD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2668</Words>
  <Application>WPS 演示</Application>
  <PresentationFormat>宽屏</PresentationFormat>
  <Paragraphs>131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0" baseType="lpstr">
      <vt:lpstr>Arial</vt:lpstr>
      <vt:lpstr>宋体</vt:lpstr>
      <vt:lpstr>Wingdings</vt:lpstr>
      <vt:lpstr>Arial Unicode MS</vt:lpstr>
      <vt:lpstr>Calibri</vt:lpstr>
      <vt:lpstr>微软雅黑</vt:lpstr>
      <vt:lpstr>华文仿宋</vt:lpstr>
      <vt:lpstr>华文彩云</vt:lpstr>
      <vt:lpstr>Microsoft JhengHei</vt:lpstr>
      <vt:lpstr>Malgun Gothic Semilight</vt:lpstr>
      <vt:lpstr>Microsoft JhengHei Light</vt:lpstr>
      <vt:lpstr>Microsoft JhengHei UI</vt:lpstr>
      <vt:lpstr>Microsoft JhengHei UI Light</vt:lpstr>
      <vt:lpstr>Microsoft YaHei UI</vt:lpstr>
      <vt:lpstr>MingLiU-ExtB</vt:lpstr>
      <vt:lpstr>Malgun Gothic</vt:lpstr>
      <vt:lpstr>SimSun-ExtB</vt:lpstr>
      <vt:lpstr>MS UI Gothic</vt:lpstr>
      <vt:lpstr>PMingLiU-ExtB</vt:lpstr>
      <vt:lpstr>MS PGothic</vt:lpstr>
      <vt:lpstr>Yu Gothic UI Semibold</vt:lpstr>
      <vt:lpstr>Yu Gothic UI Semilight</vt:lpstr>
      <vt:lpstr>Microsoft YaHei UI Light</vt:lpstr>
      <vt:lpstr>Wingdings</vt:lpstr>
      <vt:lpstr>华文中宋</vt:lpstr>
      <vt:lpstr>仿宋</vt:lpstr>
      <vt:lpstr>华文隶书</vt:lpstr>
      <vt:lpstr>Office 主题</vt:lpstr>
      <vt:lpstr>PowerPoint 演示文稿</vt:lpstr>
      <vt:lpstr>PowerPoint 演示文稿</vt:lpstr>
      <vt:lpstr>Contents</vt:lpstr>
      <vt:lpstr>What is the texture memory?</vt:lpstr>
      <vt:lpstr>What is the texture memory?</vt:lpstr>
      <vt:lpstr>Architecture</vt:lpstr>
      <vt:lpstr>Architecture</vt:lpstr>
      <vt:lpstr>Features</vt:lpstr>
      <vt:lpstr>Features</vt:lpstr>
      <vt:lpstr>Features</vt:lpstr>
      <vt:lpstr>Features</vt:lpstr>
      <vt:lpstr>How to use textures in CUDA?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poy</cp:lastModifiedBy>
  <cp:revision>4</cp:revision>
  <dcterms:created xsi:type="dcterms:W3CDTF">2023-10-29T05:12:00Z</dcterms:created>
  <dcterms:modified xsi:type="dcterms:W3CDTF">2023-10-29T09:59:15Z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5D2D5CFC111D42D8BB7A477E2863BFD3_12</vt:lpwstr>
  </property>
  <property fmtid="{D5CDD505-2E9C-101B-9397-08002B2CF9AE}" pid="3" name="KSOProductBuildVer">
    <vt:lpwstr>2052-11.1.0.15319</vt:lpwstr>
  </property>
</Properties>
</file>