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sldIdLst>
    <p:sldId id="256" r:id="rId2"/>
    <p:sldId id="368" r:id="rId3"/>
    <p:sldId id="370" r:id="rId4"/>
    <p:sldId id="371" r:id="rId5"/>
    <p:sldId id="380" r:id="rId6"/>
    <p:sldId id="381" r:id="rId7"/>
    <p:sldId id="383" r:id="rId8"/>
    <p:sldId id="384" r:id="rId9"/>
    <p:sldId id="385" r:id="rId10"/>
    <p:sldId id="386" r:id="rId11"/>
    <p:sldId id="387" r:id="rId12"/>
    <p:sldId id="375" r:id="rId13"/>
    <p:sldId id="37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EAEFF7"/>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180" autoAdjust="0"/>
    <p:restoredTop sz="96349" autoAdjust="0"/>
  </p:normalViewPr>
  <p:slideViewPr>
    <p:cSldViewPr snapToGrid="0">
      <p:cViewPr varScale="1">
        <p:scale>
          <a:sx n="109" d="100"/>
          <a:sy n="109" d="100"/>
        </p:scale>
        <p:origin x="129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microsoft.com/office/2007/relationships/hdphoto" Target="../media/hdphoto1.wdp"/><Relationship Id="rId1" Type="http://schemas.openxmlformats.org/officeDocument/2006/relationships/image" Target="../media/image2.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microsoft.com/office/2007/relationships/hdphoto" Target="../media/hdphoto1.wdp"/><Relationship Id="rId1" Type="http://schemas.openxmlformats.org/officeDocument/2006/relationships/image" Target="../media/image2.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3FCA0-103C-43CD-9FDB-9B13FE83AF7A}"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D687274B-D91F-423E-94F3-42249D61FAB7}">
      <dgm:prSet phldrT="[文本]" custT="1"/>
      <dgm:spPr>
        <a:solidFill>
          <a:schemeClr val="accent5">
            <a:lumMod val="60000"/>
            <a:lumOff val="40000"/>
          </a:schemeClr>
        </a:solidFill>
        <a:ln>
          <a:noFill/>
        </a:ln>
      </dgm:spPr>
      <dgm:t>
        <a:bodyPr/>
        <a:lstStyle/>
        <a:p>
          <a:pPr marL="360000" algn="l">
            <a:lnSpc>
              <a:spcPct val="100000"/>
            </a:lnSpc>
          </a:pPr>
          <a:r>
            <a:rPr lang="en-US" altLang="zh-CN" sz="1400" dirty="0">
              <a:solidFill>
                <a:schemeClr val="tx1"/>
              </a:solidFill>
              <a:latin typeface="Arial" panose="020B0604020202020204" pitchFamily="34" charset="0"/>
              <a:cs typeface="Arial" panose="020B0604020202020204" pitchFamily="34" charset="0"/>
            </a:rPr>
            <a:t>Probability theory</a:t>
          </a:r>
          <a:endParaRPr lang="zh-CN" altLang="en-US" sz="1400" dirty="0">
            <a:solidFill>
              <a:schemeClr val="tx1"/>
            </a:solidFill>
            <a:latin typeface="Arial" panose="020B0604020202020204" pitchFamily="34" charset="0"/>
            <a:cs typeface="Arial" panose="020B0604020202020204" pitchFamily="34" charset="0"/>
          </a:endParaRPr>
        </a:p>
      </dgm:t>
    </dgm:pt>
    <dgm:pt modelId="{B73263FE-67B8-4128-BB9D-EC7305A723D5}" type="parTrans" cxnId="{9910B6E1-88B8-407B-9600-9EBFC948630A}">
      <dgm:prSet/>
      <dgm:spPr/>
      <dgm:t>
        <a:bodyPr/>
        <a:lstStyle/>
        <a:p>
          <a:endParaRPr lang="zh-CN" altLang="en-US"/>
        </a:p>
      </dgm:t>
    </dgm:pt>
    <dgm:pt modelId="{3AB3A94B-CAA3-4E4C-B3BE-97E8631F2981}" type="sibTrans" cxnId="{9910B6E1-88B8-407B-9600-9EBFC948630A}">
      <dgm:prSet/>
      <dgm:spPr/>
      <dgm:t>
        <a:bodyPr/>
        <a:lstStyle/>
        <a:p>
          <a:endParaRPr lang="zh-CN" altLang="en-US"/>
        </a:p>
      </dgm:t>
    </dgm:pt>
    <dgm:pt modelId="{660C2BF7-F572-49A1-924C-6B262021BB61}">
      <dgm:prSet phldrT="[文本]" custT="1"/>
      <dgm:spPr>
        <a:solidFill>
          <a:schemeClr val="bg2">
            <a:lumMod val="90000"/>
          </a:schemeClr>
        </a:solidFill>
      </dgm:spPr>
      <dgm:t>
        <a:bodyPr/>
        <a:lstStyle/>
        <a:p>
          <a:pPr marL="360000" algn="l">
            <a:lnSpc>
              <a:spcPct val="100000"/>
            </a:lnSpc>
          </a:pPr>
          <a:r>
            <a:rPr lang="en-US" altLang="zh-CN" sz="1400" dirty="0">
              <a:solidFill>
                <a:schemeClr val="tx1"/>
              </a:solidFill>
              <a:latin typeface="Arial" panose="020B0604020202020204" pitchFamily="34" charset="0"/>
              <a:cs typeface="Arial" panose="020B0604020202020204" pitchFamily="34" charset="0"/>
            </a:rPr>
            <a:t>Mixtures of Gaussians</a:t>
          </a:r>
          <a:endParaRPr lang="zh-CN" altLang="zh-CN" sz="1400" dirty="0">
            <a:solidFill>
              <a:schemeClr val="tx1"/>
            </a:solidFill>
            <a:latin typeface="Arial" panose="020B0604020202020204" pitchFamily="34" charset="0"/>
            <a:cs typeface="Arial" panose="020B0604020202020204" pitchFamily="34" charset="0"/>
          </a:endParaRPr>
        </a:p>
      </dgm:t>
    </dgm:pt>
    <dgm:pt modelId="{B74AFE34-B3B4-4472-BB8C-F765240A77CA}" type="parTrans" cxnId="{6CD9CE0C-9CF1-49B5-9767-EC422A6CA34F}">
      <dgm:prSet/>
      <dgm:spPr/>
      <dgm:t>
        <a:bodyPr/>
        <a:lstStyle/>
        <a:p>
          <a:endParaRPr lang="zh-CN" altLang="en-US"/>
        </a:p>
      </dgm:t>
    </dgm:pt>
    <dgm:pt modelId="{A45A0F8D-29C2-4407-9E7C-0AD17D24BB37}" type="sibTrans" cxnId="{6CD9CE0C-9CF1-49B5-9767-EC422A6CA34F}">
      <dgm:prSet/>
      <dgm:spPr/>
      <dgm:t>
        <a:bodyPr/>
        <a:lstStyle/>
        <a:p>
          <a:endParaRPr lang="zh-CN" altLang="en-US"/>
        </a:p>
      </dgm:t>
    </dgm:pt>
    <dgm:pt modelId="{83A24340-6CA2-4BEA-AFD2-12D4B1C40267}">
      <dgm:prSet phldrT="[文本]" custT="1"/>
      <dgm:spPr>
        <a:solidFill>
          <a:schemeClr val="accent5">
            <a:lumMod val="60000"/>
            <a:lumOff val="40000"/>
          </a:schemeClr>
        </a:solidFill>
      </dgm:spPr>
      <dgm:t>
        <a:bodyPr/>
        <a:lstStyle/>
        <a:p>
          <a:pPr marL="360000" algn="l">
            <a:lnSpc>
              <a:spcPct val="100000"/>
            </a:lnSpc>
          </a:pPr>
          <a:r>
            <a:rPr lang="en-US" altLang="zh-CN" sz="1400" dirty="0">
              <a:solidFill>
                <a:schemeClr val="tx1"/>
              </a:solidFill>
              <a:latin typeface="Arial" panose="020B0604020202020204" pitchFamily="34" charset="0"/>
              <a:cs typeface="Arial" panose="020B0604020202020204" pitchFamily="34" charset="0"/>
            </a:rPr>
            <a:t>Conclusion</a:t>
          </a:r>
          <a:endParaRPr lang="zh-CN" altLang="zh-CN" sz="1400" dirty="0">
            <a:solidFill>
              <a:schemeClr val="tx1"/>
            </a:solidFill>
            <a:latin typeface="Arial" panose="020B0604020202020204" pitchFamily="34" charset="0"/>
            <a:cs typeface="Arial" panose="020B0604020202020204" pitchFamily="34" charset="0"/>
          </a:endParaRPr>
        </a:p>
      </dgm:t>
    </dgm:pt>
    <dgm:pt modelId="{3B67AEF3-FE0D-4EC0-BBB0-0FE806ABB6AF}" type="parTrans" cxnId="{42F17FA5-27FC-4B67-ADA4-295A0A7B6D6B}">
      <dgm:prSet/>
      <dgm:spPr/>
      <dgm:t>
        <a:bodyPr/>
        <a:lstStyle/>
        <a:p>
          <a:endParaRPr lang="zh-CN" altLang="en-US"/>
        </a:p>
      </dgm:t>
    </dgm:pt>
    <dgm:pt modelId="{73A5DDBD-ED48-4A65-8E8B-4427962C7DAC}" type="sibTrans" cxnId="{42F17FA5-27FC-4B67-ADA4-295A0A7B6D6B}">
      <dgm:prSet/>
      <dgm:spPr/>
      <dgm:t>
        <a:bodyPr/>
        <a:lstStyle/>
        <a:p>
          <a:endParaRPr lang="zh-CN" altLang="en-US"/>
        </a:p>
      </dgm:t>
    </dgm:pt>
    <dgm:pt modelId="{B6F304B0-8561-4383-A1D4-F8A4F40A4B78}">
      <dgm:prSet phldrT="[文本]" custT="1"/>
      <dgm:spPr>
        <a:solidFill>
          <a:schemeClr val="bg2">
            <a:lumMod val="90000"/>
          </a:schemeClr>
        </a:solidFill>
        <a:ln>
          <a:noFill/>
        </a:ln>
      </dgm:spPr>
      <dgm:t>
        <a:bodyPr/>
        <a:lstStyle/>
        <a:p>
          <a:pPr marL="360000" algn="l">
            <a:lnSpc>
              <a:spcPct val="100000"/>
            </a:lnSpc>
          </a:pPr>
          <a:r>
            <a:rPr lang="en-US" altLang="zh-CN" sz="1400" dirty="0">
              <a:solidFill>
                <a:schemeClr val="tx1"/>
              </a:solidFill>
              <a:latin typeface="Arial" panose="020B0604020202020204" pitchFamily="34" charset="0"/>
              <a:cs typeface="Arial" panose="020B0604020202020204" pitchFamily="34" charset="0"/>
            </a:rPr>
            <a:t>Expectation-Maximization (EM) Algorithm</a:t>
          </a:r>
          <a:endParaRPr lang="zh-CN" altLang="zh-CN" sz="1400" dirty="0">
            <a:solidFill>
              <a:schemeClr val="tx1"/>
            </a:solidFill>
            <a:latin typeface="Arial" panose="020B0604020202020204" pitchFamily="34" charset="0"/>
            <a:cs typeface="Arial" panose="020B0604020202020204" pitchFamily="34" charset="0"/>
          </a:endParaRPr>
        </a:p>
      </dgm:t>
    </dgm:pt>
    <dgm:pt modelId="{789687AE-160B-4231-BFEE-46D1D88CFB00}" type="parTrans" cxnId="{D4D3E09C-9908-4FDE-947B-A79609780992}">
      <dgm:prSet/>
      <dgm:spPr/>
      <dgm:t>
        <a:bodyPr/>
        <a:lstStyle/>
        <a:p>
          <a:endParaRPr lang="zh-CN" altLang="en-US"/>
        </a:p>
      </dgm:t>
    </dgm:pt>
    <dgm:pt modelId="{AC8564D0-AA45-4417-8FB1-67EAC6227863}" type="sibTrans" cxnId="{D4D3E09C-9908-4FDE-947B-A79609780992}">
      <dgm:prSet/>
      <dgm:spPr/>
      <dgm:t>
        <a:bodyPr/>
        <a:lstStyle/>
        <a:p>
          <a:endParaRPr lang="zh-CN" altLang="en-US"/>
        </a:p>
      </dgm:t>
    </dgm:pt>
    <dgm:pt modelId="{A30C7FD4-D58B-45AC-9FCE-1614B92FA161}">
      <dgm:prSet phldrT="[文本]" custT="1"/>
      <dgm:spPr>
        <a:solidFill>
          <a:schemeClr val="accent5">
            <a:lumMod val="60000"/>
            <a:lumOff val="40000"/>
          </a:schemeClr>
        </a:solidFill>
      </dgm:spPr>
      <dgm:t>
        <a:bodyPr/>
        <a:lstStyle/>
        <a:p>
          <a:pPr marL="360000" algn="l">
            <a:lnSpc>
              <a:spcPct val="100000"/>
            </a:lnSpc>
          </a:pPr>
          <a:r>
            <a:rPr lang="en-US" altLang="zh-CN" sz="1400" dirty="0">
              <a:solidFill>
                <a:schemeClr val="tx1"/>
              </a:solidFill>
              <a:latin typeface="Arial" panose="020B0604020202020204" pitchFamily="34" charset="0"/>
              <a:cs typeface="Arial" panose="020B0604020202020204" pitchFamily="34" charset="0"/>
            </a:rPr>
            <a:t>K-means Clustering</a:t>
          </a:r>
          <a:endParaRPr lang="zh-CN" altLang="zh-CN" sz="1400" dirty="0">
            <a:solidFill>
              <a:schemeClr val="tx1"/>
            </a:solidFill>
            <a:latin typeface="Arial" panose="020B0604020202020204" pitchFamily="34" charset="0"/>
            <a:cs typeface="Arial" panose="020B0604020202020204" pitchFamily="34" charset="0"/>
          </a:endParaRPr>
        </a:p>
      </dgm:t>
    </dgm:pt>
    <dgm:pt modelId="{076EC8ED-309E-428C-B33A-AB18FCD4ED96}" type="parTrans" cxnId="{11475337-00D8-4329-8AE8-113E730333C0}">
      <dgm:prSet/>
      <dgm:spPr/>
      <dgm:t>
        <a:bodyPr/>
        <a:lstStyle/>
        <a:p>
          <a:endParaRPr lang="zh-CN" altLang="en-US"/>
        </a:p>
      </dgm:t>
    </dgm:pt>
    <dgm:pt modelId="{387E0A5E-08BD-4FC2-B8F6-715524049022}" type="sibTrans" cxnId="{11475337-00D8-4329-8AE8-113E730333C0}">
      <dgm:prSet/>
      <dgm:spPr/>
      <dgm:t>
        <a:bodyPr/>
        <a:lstStyle/>
        <a:p>
          <a:endParaRPr lang="zh-CN" altLang="en-US"/>
        </a:p>
      </dgm:t>
    </dgm:pt>
    <dgm:pt modelId="{7F26AE17-267E-4FAE-AF1B-D97FFEB20808}" type="pres">
      <dgm:prSet presAssocID="{CCA3FCA0-103C-43CD-9FDB-9B13FE83AF7A}" presName="linearFlow" presStyleCnt="0">
        <dgm:presLayoutVars>
          <dgm:dir/>
          <dgm:resizeHandles val="exact"/>
        </dgm:presLayoutVars>
      </dgm:prSet>
      <dgm:spPr/>
    </dgm:pt>
    <dgm:pt modelId="{44A89290-E087-475C-BCCA-CF1A6DBEBACF}" type="pres">
      <dgm:prSet presAssocID="{D687274B-D91F-423E-94F3-42249D61FAB7}" presName="composite" presStyleCnt="0"/>
      <dgm:spPr/>
    </dgm:pt>
    <dgm:pt modelId="{524C91B3-29B9-4799-A22D-29FA2E104C2E}" type="pres">
      <dgm:prSet presAssocID="{D687274B-D91F-423E-94F3-42249D61FAB7}" presName="imgShp" presStyleLbl="fgImgPlace1" presStyleIdx="0" presStyleCnt="5"/>
      <dgm:spPr>
        <a:blipFill rotWithShape="1">
          <a:blip xmlns:r="http://schemas.openxmlformats.org/officeDocument/2006/relationships" r:embed="rId1">
            <a:extLst>
              <a:ext uri="{BEBA8EAE-BF5A-486C-A8C5-ECC9F3942E4B}">
                <a14:imgProps xmlns:a14="http://schemas.microsoft.com/office/drawing/2010/main">
                  <a14:imgLayer r:embed="rId2"/>
                </a14:imgProps>
              </a:ext>
            </a:extLst>
          </a:blip>
          <a:srcRect/>
          <a:stretch>
            <a:fillRect/>
          </a:stretch>
        </a:blipFill>
      </dgm:spPr>
    </dgm:pt>
    <dgm:pt modelId="{FF538F0C-F845-4AA2-B581-FB175AC2CA71}" type="pres">
      <dgm:prSet presAssocID="{D687274B-D91F-423E-94F3-42249D61FAB7}" presName="txShp" presStyleLbl="node1" presStyleIdx="0" presStyleCnt="5">
        <dgm:presLayoutVars>
          <dgm:bulletEnabled val="1"/>
        </dgm:presLayoutVars>
      </dgm:prSet>
      <dgm:spPr/>
    </dgm:pt>
    <dgm:pt modelId="{B01A9FF8-074F-4FF7-BA65-A091F06D6A50}" type="pres">
      <dgm:prSet presAssocID="{3AB3A94B-CAA3-4E4C-B3BE-97E8631F2981}" presName="spacing" presStyleCnt="0"/>
      <dgm:spPr/>
    </dgm:pt>
    <dgm:pt modelId="{C0A2E263-E679-4425-9978-A05521FFD34A}" type="pres">
      <dgm:prSet presAssocID="{B6F304B0-8561-4383-A1D4-F8A4F40A4B78}" presName="composite" presStyleCnt="0"/>
      <dgm:spPr/>
    </dgm:pt>
    <dgm:pt modelId="{2CC37165-C6AC-4540-8C19-66FC0D684AEE}" type="pres">
      <dgm:prSet presAssocID="{B6F304B0-8561-4383-A1D4-F8A4F40A4B78}" presName="imgShp" presStyleLbl="fgImgPlace1" presStyleIdx="1" presStyleCnt="5"/>
      <dgm:spPr>
        <a:blipFill rotWithShape="1">
          <a:blip xmlns:r="http://schemas.openxmlformats.org/officeDocument/2006/relationships" r:embed="rId3"/>
          <a:srcRect/>
          <a:stretch>
            <a:fillRect/>
          </a:stretch>
        </a:blipFill>
      </dgm:spPr>
    </dgm:pt>
    <dgm:pt modelId="{FE80E9C4-5F5B-41CB-995A-ADC25FB01044}" type="pres">
      <dgm:prSet presAssocID="{B6F304B0-8561-4383-A1D4-F8A4F40A4B78}" presName="txShp" presStyleLbl="node1" presStyleIdx="1" presStyleCnt="5">
        <dgm:presLayoutVars>
          <dgm:bulletEnabled val="1"/>
        </dgm:presLayoutVars>
      </dgm:prSet>
      <dgm:spPr/>
    </dgm:pt>
    <dgm:pt modelId="{DD8ADC6C-559A-49A1-8E33-824F399A726B}" type="pres">
      <dgm:prSet presAssocID="{AC8564D0-AA45-4417-8FB1-67EAC6227863}" presName="spacing" presStyleCnt="0"/>
      <dgm:spPr/>
    </dgm:pt>
    <dgm:pt modelId="{D8707622-C56E-4384-86A6-54E71B8F88EC}" type="pres">
      <dgm:prSet presAssocID="{A30C7FD4-D58B-45AC-9FCE-1614B92FA161}" presName="composite" presStyleCnt="0"/>
      <dgm:spPr/>
    </dgm:pt>
    <dgm:pt modelId="{759882E3-823F-4D35-A5B5-3782B84E93CD}" type="pres">
      <dgm:prSet presAssocID="{A30C7FD4-D58B-45AC-9FCE-1614B92FA161}" presName="imgShp" presStyleLbl="fgImgPlace1" presStyleIdx="2" presStyleCnt="5"/>
      <dgm:spPr>
        <a:blipFill rotWithShape="1">
          <a:blip xmlns:r="http://schemas.openxmlformats.org/officeDocument/2006/relationships" r:embed="rId4"/>
          <a:srcRect/>
          <a:stretch>
            <a:fillRect/>
          </a:stretch>
        </a:blipFill>
      </dgm:spPr>
    </dgm:pt>
    <dgm:pt modelId="{CE6AAF0E-B9FB-4B00-9371-6B94E2FF35B0}" type="pres">
      <dgm:prSet presAssocID="{A30C7FD4-D58B-45AC-9FCE-1614B92FA161}" presName="txShp" presStyleLbl="node1" presStyleIdx="2" presStyleCnt="5">
        <dgm:presLayoutVars>
          <dgm:bulletEnabled val="1"/>
        </dgm:presLayoutVars>
      </dgm:prSet>
      <dgm:spPr/>
    </dgm:pt>
    <dgm:pt modelId="{948A8597-FC0C-4919-8FA4-420391994D80}" type="pres">
      <dgm:prSet presAssocID="{387E0A5E-08BD-4FC2-B8F6-715524049022}" presName="spacing" presStyleCnt="0"/>
      <dgm:spPr/>
    </dgm:pt>
    <dgm:pt modelId="{2D83D988-B210-415C-8137-AD0073A84BAF}" type="pres">
      <dgm:prSet presAssocID="{660C2BF7-F572-49A1-924C-6B262021BB61}" presName="composite" presStyleCnt="0"/>
      <dgm:spPr/>
    </dgm:pt>
    <dgm:pt modelId="{88DD110A-F255-453A-A083-73F88AC724B6}" type="pres">
      <dgm:prSet presAssocID="{660C2BF7-F572-49A1-924C-6B262021BB61}" presName="imgShp" presStyleLbl="fgImgPlace1" presStyleIdx="3" presStyleCnt="5"/>
      <dgm:spPr>
        <a:blipFill rotWithShape="1">
          <a:blip xmlns:r="http://schemas.openxmlformats.org/officeDocument/2006/relationships" r:embed="rId5"/>
          <a:srcRect/>
          <a:stretch>
            <a:fillRect/>
          </a:stretch>
        </a:blipFill>
      </dgm:spPr>
    </dgm:pt>
    <dgm:pt modelId="{556D3D0C-4B02-436F-A368-2D681C8B0CA9}" type="pres">
      <dgm:prSet presAssocID="{660C2BF7-F572-49A1-924C-6B262021BB61}" presName="txShp" presStyleLbl="node1" presStyleIdx="3" presStyleCnt="5">
        <dgm:presLayoutVars>
          <dgm:bulletEnabled val="1"/>
        </dgm:presLayoutVars>
      </dgm:prSet>
      <dgm:spPr/>
    </dgm:pt>
    <dgm:pt modelId="{1E4F642B-5739-4928-BA52-3841360DB5B1}" type="pres">
      <dgm:prSet presAssocID="{A45A0F8D-29C2-4407-9E7C-0AD17D24BB37}" presName="spacing" presStyleCnt="0"/>
      <dgm:spPr/>
    </dgm:pt>
    <dgm:pt modelId="{C4F10634-D8FD-4354-8833-AC52184F53E6}" type="pres">
      <dgm:prSet presAssocID="{83A24340-6CA2-4BEA-AFD2-12D4B1C40267}" presName="composite" presStyleCnt="0"/>
      <dgm:spPr/>
    </dgm:pt>
    <dgm:pt modelId="{4E18C94B-7D2D-43E5-9D0B-08B548006DBD}" type="pres">
      <dgm:prSet presAssocID="{83A24340-6CA2-4BEA-AFD2-12D4B1C40267}" presName="imgShp" presStyleLbl="fgImgPlace1" presStyleIdx="4" presStyleCnt="5"/>
      <dgm:spPr>
        <a:blipFill rotWithShape="1">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dgm:spPr>
    </dgm:pt>
    <dgm:pt modelId="{2DFB36D9-4FCF-40F5-B67D-8ABACD9D3640}" type="pres">
      <dgm:prSet presAssocID="{83A24340-6CA2-4BEA-AFD2-12D4B1C40267}" presName="txShp" presStyleLbl="node1" presStyleIdx="4" presStyleCnt="5">
        <dgm:presLayoutVars>
          <dgm:bulletEnabled val="1"/>
        </dgm:presLayoutVars>
      </dgm:prSet>
      <dgm:spPr/>
    </dgm:pt>
  </dgm:ptLst>
  <dgm:cxnLst>
    <dgm:cxn modelId="{6CD9CE0C-9CF1-49B5-9767-EC422A6CA34F}" srcId="{CCA3FCA0-103C-43CD-9FDB-9B13FE83AF7A}" destId="{660C2BF7-F572-49A1-924C-6B262021BB61}" srcOrd="3" destOrd="0" parTransId="{B74AFE34-B3B4-4472-BB8C-F765240A77CA}" sibTransId="{A45A0F8D-29C2-4407-9E7C-0AD17D24BB37}"/>
    <dgm:cxn modelId="{11475337-00D8-4329-8AE8-113E730333C0}" srcId="{CCA3FCA0-103C-43CD-9FDB-9B13FE83AF7A}" destId="{A30C7FD4-D58B-45AC-9FCE-1614B92FA161}" srcOrd="2" destOrd="0" parTransId="{076EC8ED-309E-428C-B33A-AB18FCD4ED96}" sibTransId="{387E0A5E-08BD-4FC2-B8F6-715524049022}"/>
    <dgm:cxn modelId="{84BAEA54-2C3F-43A5-A2FC-A75B465696C8}" type="presOf" srcId="{A30C7FD4-D58B-45AC-9FCE-1614B92FA161}" destId="{CE6AAF0E-B9FB-4B00-9371-6B94E2FF35B0}" srcOrd="0" destOrd="0" presId="urn:microsoft.com/office/officeart/2005/8/layout/vList3"/>
    <dgm:cxn modelId="{67D5F881-C5CE-41AB-A273-09A13F7F424E}" type="presOf" srcId="{83A24340-6CA2-4BEA-AFD2-12D4B1C40267}" destId="{2DFB36D9-4FCF-40F5-B67D-8ABACD9D3640}" srcOrd="0" destOrd="0" presId="urn:microsoft.com/office/officeart/2005/8/layout/vList3"/>
    <dgm:cxn modelId="{1F78D084-23B2-46E4-8B08-DEA8BD915F8B}" type="presOf" srcId="{CCA3FCA0-103C-43CD-9FDB-9B13FE83AF7A}" destId="{7F26AE17-267E-4FAE-AF1B-D97FFEB20808}" srcOrd="0" destOrd="0" presId="urn:microsoft.com/office/officeart/2005/8/layout/vList3"/>
    <dgm:cxn modelId="{87EEFA98-40B9-4E49-BDA4-45C2D326508D}" type="presOf" srcId="{B6F304B0-8561-4383-A1D4-F8A4F40A4B78}" destId="{FE80E9C4-5F5B-41CB-995A-ADC25FB01044}" srcOrd="0" destOrd="0" presId="urn:microsoft.com/office/officeart/2005/8/layout/vList3"/>
    <dgm:cxn modelId="{D4D3E09C-9908-4FDE-947B-A79609780992}" srcId="{CCA3FCA0-103C-43CD-9FDB-9B13FE83AF7A}" destId="{B6F304B0-8561-4383-A1D4-F8A4F40A4B78}" srcOrd="1" destOrd="0" parTransId="{789687AE-160B-4231-BFEE-46D1D88CFB00}" sibTransId="{AC8564D0-AA45-4417-8FB1-67EAC6227863}"/>
    <dgm:cxn modelId="{42F17FA5-27FC-4B67-ADA4-295A0A7B6D6B}" srcId="{CCA3FCA0-103C-43CD-9FDB-9B13FE83AF7A}" destId="{83A24340-6CA2-4BEA-AFD2-12D4B1C40267}" srcOrd="4" destOrd="0" parTransId="{3B67AEF3-FE0D-4EC0-BBB0-0FE806ABB6AF}" sibTransId="{73A5DDBD-ED48-4A65-8E8B-4427962C7DAC}"/>
    <dgm:cxn modelId="{9910B6E1-88B8-407B-9600-9EBFC948630A}" srcId="{CCA3FCA0-103C-43CD-9FDB-9B13FE83AF7A}" destId="{D687274B-D91F-423E-94F3-42249D61FAB7}" srcOrd="0" destOrd="0" parTransId="{B73263FE-67B8-4128-BB9D-EC7305A723D5}" sibTransId="{3AB3A94B-CAA3-4E4C-B3BE-97E8631F2981}"/>
    <dgm:cxn modelId="{F0AF38E7-A52A-4A1A-99DB-B99469FABA17}" type="presOf" srcId="{660C2BF7-F572-49A1-924C-6B262021BB61}" destId="{556D3D0C-4B02-436F-A368-2D681C8B0CA9}" srcOrd="0" destOrd="0" presId="urn:microsoft.com/office/officeart/2005/8/layout/vList3"/>
    <dgm:cxn modelId="{445F8BED-0D5A-47D5-AB33-743B9CD339E9}" type="presOf" srcId="{D687274B-D91F-423E-94F3-42249D61FAB7}" destId="{FF538F0C-F845-4AA2-B581-FB175AC2CA71}" srcOrd="0" destOrd="0" presId="urn:microsoft.com/office/officeart/2005/8/layout/vList3"/>
    <dgm:cxn modelId="{147F4CBA-1810-43A5-A25A-8048BB53D165}" type="presParOf" srcId="{7F26AE17-267E-4FAE-AF1B-D97FFEB20808}" destId="{44A89290-E087-475C-BCCA-CF1A6DBEBACF}" srcOrd="0" destOrd="0" presId="urn:microsoft.com/office/officeart/2005/8/layout/vList3"/>
    <dgm:cxn modelId="{2A38C818-1D66-4C88-8EE5-E99C1AB042EF}" type="presParOf" srcId="{44A89290-E087-475C-BCCA-CF1A6DBEBACF}" destId="{524C91B3-29B9-4799-A22D-29FA2E104C2E}" srcOrd="0" destOrd="0" presId="urn:microsoft.com/office/officeart/2005/8/layout/vList3"/>
    <dgm:cxn modelId="{7B191BFE-D3A0-48B2-B2FB-ABAA7B04ACEF}" type="presParOf" srcId="{44A89290-E087-475C-BCCA-CF1A6DBEBACF}" destId="{FF538F0C-F845-4AA2-B581-FB175AC2CA71}" srcOrd="1" destOrd="0" presId="urn:microsoft.com/office/officeart/2005/8/layout/vList3"/>
    <dgm:cxn modelId="{6ADF5577-8C40-4786-963C-9236B25AACB6}" type="presParOf" srcId="{7F26AE17-267E-4FAE-AF1B-D97FFEB20808}" destId="{B01A9FF8-074F-4FF7-BA65-A091F06D6A50}" srcOrd="1" destOrd="0" presId="urn:microsoft.com/office/officeart/2005/8/layout/vList3"/>
    <dgm:cxn modelId="{08C9CDD0-D164-4D4A-8FB9-337D11FBC774}" type="presParOf" srcId="{7F26AE17-267E-4FAE-AF1B-D97FFEB20808}" destId="{C0A2E263-E679-4425-9978-A05521FFD34A}" srcOrd="2" destOrd="0" presId="urn:microsoft.com/office/officeart/2005/8/layout/vList3"/>
    <dgm:cxn modelId="{1DF0E53B-0891-44FA-AEB4-315CA351BEB4}" type="presParOf" srcId="{C0A2E263-E679-4425-9978-A05521FFD34A}" destId="{2CC37165-C6AC-4540-8C19-66FC0D684AEE}" srcOrd="0" destOrd="0" presId="urn:microsoft.com/office/officeart/2005/8/layout/vList3"/>
    <dgm:cxn modelId="{9C877121-C599-4667-BA00-C3EABC42A3E7}" type="presParOf" srcId="{C0A2E263-E679-4425-9978-A05521FFD34A}" destId="{FE80E9C4-5F5B-41CB-995A-ADC25FB01044}" srcOrd="1" destOrd="0" presId="urn:microsoft.com/office/officeart/2005/8/layout/vList3"/>
    <dgm:cxn modelId="{F6D6F47B-C411-4141-90BD-2C04656258DF}" type="presParOf" srcId="{7F26AE17-267E-4FAE-AF1B-D97FFEB20808}" destId="{DD8ADC6C-559A-49A1-8E33-824F399A726B}" srcOrd="3" destOrd="0" presId="urn:microsoft.com/office/officeart/2005/8/layout/vList3"/>
    <dgm:cxn modelId="{7612A006-3643-431F-8825-E57D7024B39C}" type="presParOf" srcId="{7F26AE17-267E-4FAE-AF1B-D97FFEB20808}" destId="{D8707622-C56E-4384-86A6-54E71B8F88EC}" srcOrd="4" destOrd="0" presId="urn:microsoft.com/office/officeart/2005/8/layout/vList3"/>
    <dgm:cxn modelId="{C4195BC5-4A26-4A75-A0A0-DAA1161759CB}" type="presParOf" srcId="{D8707622-C56E-4384-86A6-54E71B8F88EC}" destId="{759882E3-823F-4D35-A5B5-3782B84E93CD}" srcOrd="0" destOrd="0" presId="urn:microsoft.com/office/officeart/2005/8/layout/vList3"/>
    <dgm:cxn modelId="{8CADE0C2-032E-4A6B-B188-653FE2FECC57}" type="presParOf" srcId="{D8707622-C56E-4384-86A6-54E71B8F88EC}" destId="{CE6AAF0E-B9FB-4B00-9371-6B94E2FF35B0}" srcOrd="1" destOrd="0" presId="urn:microsoft.com/office/officeart/2005/8/layout/vList3"/>
    <dgm:cxn modelId="{98E522C4-B6AB-404F-AD55-BBF728AC09D5}" type="presParOf" srcId="{7F26AE17-267E-4FAE-AF1B-D97FFEB20808}" destId="{948A8597-FC0C-4919-8FA4-420391994D80}" srcOrd="5" destOrd="0" presId="urn:microsoft.com/office/officeart/2005/8/layout/vList3"/>
    <dgm:cxn modelId="{2ACF6B0A-A04D-45F7-ACA1-A3DF1EE4C46F}" type="presParOf" srcId="{7F26AE17-267E-4FAE-AF1B-D97FFEB20808}" destId="{2D83D988-B210-415C-8137-AD0073A84BAF}" srcOrd="6" destOrd="0" presId="urn:microsoft.com/office/officeart/2005/8/layout/vList3"/>
    <dgm:cxn modelId="{77B9FE48-EB26-4162-B5D5-FDE6CE0AC462}" type="presParOf" srcId="{2D83D988-B210-415C-8137-AD0073A84BAF}" destId="{88DD110A-F255-453A-A083-73F88AC724B6}" srcOrd="0" destOrd="0" presId="urn:microsoft.com/office/officeart/2005/8/layout/vList3"/>
    <dgm:cxn modelId="{2BC25765-C3B9-45A7-BDD0-929DEA9E4506}" type="presParOf" srcId="{2D83D988-B210-415C-8137-AD0073A84BAF}" destId="{556D3D0C-4B02-436F-A368-2D681C8B0CA9}" srcOrd="1" destOrd="0" presId="urn:microsoft.com/office/officeart/2005/8/layout/vList3"/>
    <dgm:cxn modelId="{E5B59641-AF92-4479-9798-96EC2345CEB5}" type="presParOf" srcId="{7F26AE17-267E-4FAE-AF1B-D97FFEB20808}" destId="{1E4F642B-5739-4928-BA52-3841360DB5B1}" srcOrd="7" destOrd="0" presId="urn:microsoft.com/office/officeart/2005/8/layout/vList3"/>
    <dgm:cxn modelId="{1E13A38E-CC10-491D-A934-46E98D0C0E8B}" type="presParOf" srcId="{7F26AE17-267E-4FAE-AF1B-D97FFEB20808}" destId="{C4F10634-D8FD-4354-8833-AC52184F53E6}" srcOrd="8" destOrd="0" presId="urn:microsoft.com/office/officeart/2005/8/layout/vList3"/>
    <dgm:cxn modelId="{626070B4-7E1D-4A6A-9A38-DC83CCBEF20D}" type="presParOf" srcId="{C4F10634-D8FD-4354-8833-AC52184F53E6}" destId="{4E18C94B-7D2D-43E5-9D0B-08B548006DBD}" srcOrd="0" destOrd="0" presId="urn:microsoft.com/office/officeart/2005/8/layout/vList3"/>
    <dgm:cxn modelId="{C286998A-82BA-4E39-A40B-315404F35077}" type="presParOf" srcId="{C4F10634-D8FD-4354-8833-AC52184F53E6}" destId="{2DFB36D9-4FCF-40F5-B67D-8ABACD9D364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E3A474-226C-4260-AE38-66D52B1B5229}" type="doc">
      <dgm:prSet loTypeId="urn:microsoft.com/office/officeart/2008/layout/AlternatingHexagons" loCatId="list" qsTypeId="urn:microsoft.com/office/officeart/2005/8/quickstyle/simple1" qsCatId="simple" csTypeId="urn:microsoft.com/office/officeart/2005/8/colors/colorful1" csCatId="colorful" phldr="1"/>
      <dgm:spPr/>
      <dgm:t>
        <a:bodyPr/>
        <a:lstStyle/>
        <a:p>
          <a:endParaRPr lang="zh-CN" altLang="en-US"/>
        </a:p>
      </dgm:t>
    </dgm:pt>
    <dgm:pt modelId="{2BB1A463-BCAB-4108-AFED-78D135B4A849}">
      <dgm:prSet phldrT="[文本]" custT="1"/>
      <dgm:spPr>
        <a:solidFill>
          <a:schemeClr val="bg2">
            <a:lumMod val="90000"/>
          </a:schemeClr>
        </a:solidFill>
        <a:ln>
          <a:noFill/>
        </a:ln>
      </dgm:spPr>
      <dgm:t>
        <a:bodyPr/>
        <a:lstStyle/>
        <a:p>
          <a:pPr algn="ctr"/>
          <a:r>
            <a:rPr lang="en-US" altLang="zh-CN" sz="1200" kern="1200" dirty="0">
              <a:solidFill>
                <a:schemeClr val="tx1"/>
              </a:solidFill>
              <a:latin typeface="Arial" panose="020B0604020202020204" pitchFamily="34" charset="0"/>
              <a:ea typeface="等线" panose="02010600030101010101" pitchFamily="2" charset="-122"/>
              <a:cs typeface="Arial" panose="020B0604020202020204" pitchFamily="34" charset="0"/>
            </a:rPr>
            <a:t>Latent variables</a:t>
          </a:r>
          <a:endParaRPr lang="zh-CN" altLang="en-US" sz="1200" kern="1200" dirty="0">
            <a:solidFill>
              <a:schemeClr val="tx1"/>
            </a:solidFill>
            <a:latin typeface="Arial" panose="020B0604020202020204" pitchFamily="34" charset="0"/>
            <a:ea typeface="等线" panose="02010600030101010101" pitchFamily="2" charset="-122"/>
            <a:cs typeface="Arial" panose="020B0604020202020204" pitchFamily="34" charset="0"/>
          </a:endParaRPr>
        </a:p>
      </dgm:t>
    </dgm:pt>
    <dgm:pt modelId="{9E8786C4-0C90-4F74-B051-0E1918655570}" type="parTrans" cxnId="{9DAB8392-DBEA-48A4-8BBE-84C41BB46CA1}">
      <dgm:prSet/>
      <dgm:spPr/>
      <dgm:t>
        <a:bodyPr/>
        <a:lstStyle/>
        <a:p>
          <a:endParaRPr lang="zh-CN" altLang="en-US"/>
        </a:p>
      </dgm:t>
    </dgm:pt>
    <dgm:pt modelId="{05CB009E-D2C6-4A76-A743-B20F3045CC27}" type="sibTrans" cxnId="{9DAB8392-DBEA-48A4-8BBE-84C41BB46CA1}">
      <dgm:prSet custT="1"/>
      <dgm:spPr>
        <a:solidFill>
          <a:schemeClr val="accent5">
            <a:lumMod val="60000"/>
            <a:lumOff val="40000"/>
          </a:schemeClr>
        </a:solidFill>
        <a:ln>
          <a:noFill/>
        </a:ln>
      </dgm:spPr>
      <dgm: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Observed  variables</a:t>
          </a:r>
          <a:endParaRPr lang="zh-CN" altLang="en-US" sz="120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gm:t>
    </dgm:pt>
    <dgm:pt modelId="{5C58F720-A670-4875-959D-028AB02511E2}">
      <dgm:prSet phldrT="[文本]" custT="1"/>
      <dgm:spPr>
        <a:solidFill>
          <a:srgbClr val="FFC000"/>
        </a:solidFill>
      </dgm:spPr>
      <dgm:t>
        <a:bodyPr/>
        <a:lstStyle/>
        <a:p>
          <a:pPr marL="0" lvl="0" indent="0" algn="ctr" defTabSz="622300">
            <a:lnSpc>
              <a:spcPct val="90000"/>
            </a:lnSpc>
            <a:spcBef>
              <a:spcPct val="0"/>
            </a:spcBef>
            <a:spcAft>
              <a:spcPct val="35000"/>
            </a:spcAft>
            <a:buNone/>
          </a:pPr>
          <a:r>
            <a:rPr lang="en-US" altLang="zh-CN" sz="1200" kern="1200" dirty="0">
              <a:solidFill>
                <a:schemeClr val="tx1"/>
              </a:solidFill>
              <a:latin typeface="Arial" panose="020B0604020202020204" pitchFamily="34" charset="0"/>
              <a:cs typeface="Arial" panose="020B0604020202020204" pitchFamily="34" charset="0"/>
            </a:rPr>
            <a:t>Expectation-Maximization (EM)</a:t>
          </a:r>
          <a:endParaRPr lang="zh-CN" altLang="en-US" sz="1200" kern="1200" dirty="0">
            <a:solidFill>
              <a:schemeClr val="tx1"/>
            </a:solidFill>
            <a:latin typeface="Arial" panose="020B0604020202020204" pitchFamily="34" charset="0"/>
            <a:ea typeface="等线" panose="02010600030101010101" pitchFamily="2" charset="-122"/>
            <a:cs typeface="Arial" panose="020B0604020202020204" pitchFamily="34" charset="0"/>
          </a:endParaRPr>
        </a:p>
      </dgm:t>
    </dgm:pt>
    <dgm:pt modelId="{42BE3F39-459C-431B-B028-01727479BA19}" type="parTrans" cxnId="{4EAA4072-1364-44C2-8ED6-38100C9FAF25}">
      <dgm:prSet/>
      <dgm:spPr/>
      <dgm:t>
        <a:bodyPr/>
        <a:lstStyle/>
        <a:p>
          <a:endParaRPr lang="zh-CN" altLang="en-US"/>
        </a:p>
      </dgm:t>
    </dgm:pt>
    <dgm:pt modelId="{C5B8601C-9B7F-4135-A52B-D4B70AB38659}" type="sibTrans" cxnId="{4EAA4072-1364-44C2-8ED6-38100C9FAF25}">
      <dgm:prSet custT="1"/>
      <dgm:spPr>
        <a:solidFill>
          <a:schemeClr val="bg2">
            <a:lumMod val="90000"/>
          </a:schemeClr>
        </a:solidFill>
      </dgm:spPr>
      <dgm: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 K-means</a:t>
          </a:r>
        </a:p>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Clustering</a:t>
          </a:r>
          <a:endParaRPr lang="zh-CN"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gm:t>
    </dgm:pt>
    <dgm:pt modelId="{D6722628-A813-4F71-B6B6-436E9EF928E5}">
      <dgm:prSet phldrT="[文本]" custT="1"/>
      <dgm:spPr>
        <a:solidFill>
          <a:schemeClr val="bg2">
            <a:lumMod val="90000"/>
          </a:schemeClr>
        </a:solidFill>
      </dgm:spPr>
      <dgm:t>
        <a:bodyPr/>
        <a:lstStyle/>
        <a:p>
          <a:pPr marL="0" lvl="0" indent="0" algn="ctr" defTabSz="622300">
            <a:lnSpc>
              <a:spcPct val="90000"/>
            </a:lnSpc>
            <a:spcBef>
              <a:spcPct val="0"/>
            </a:spcBef>
            <a:spcAft>
              <a:spcPct val="35000"/>
            </a:spcAft>
            <a:buNone/>
          </a:pPr>
          <a:r>
            <a:rPr lang="en-US" altLang="zh-CN" sz="1200" kern="1200" dirty="0">
              <a:solidFill>
                <a:schemeClr val="tx1"/>
              </a:solidFill>
              <a:latin typeface="Arial" panose="020B0604020202020204" pitchFamily="34" charset="0"/>
              <a:ea typeface="等线" panose="02010600030101010101" pitchFamily="2" charset="-122"/>
              <a:cs typeface="Arial" panose="020B0604020202020204" pitchFamily="34" charset="0"/>
            </a:rPr>
            <a:t>Maximum likelihood</a:t>
          </a:r>
          <a:endParaRPr lang="zh-CN" altLang="en-US" sz="1200" kern="1200" dirty="0">
            <a:solidFill>
              <a:schemeClr val="tx1"/>
            </a:solidFill>
            <a:latin typeface="Arial" panose="020B0604020202020204" pitchFamily="34" charset="0"/>
            <a:ea typeface="等线" panose="02010600030101010101" pitchFamily="2" charset="-122"/>
            <a:cs typeface="Arial" panose="020B0604020202020204" pitchFamily="34" charset="0"/>
          </a:endParaRPr>
        </a:p>
      </dgm:t>
    </dgm:pt>
    <dgm:pt modelId="{71B51EA0-BEBB-4617-81F6-34CF1E766756}" type="parTrans" cxnId="{51781AA4-D32A-495D-9E03-627B6F959A81}">
      <dgm:prSet/>
      <dgm:spPr/>
      <dgm:t>
        <a:bodyPr/>
        <a:lstStyle/>
        <a:p>
          <a:endParaRPr lang="zh-CN" altLang="en-US"/>
        </a:p>
      </dgm:t>
    </dgm:pt>
    <dgm:pt modelId="{09A84AF1-42C8-459C-881D-B82B72D550E9}" type="sibTrans" cxnId="{51781AA4-D32A-495D-9E03-627B6F959A81}">
      <dgm:prSet custT="1"/>
      <dgm:spPr>
        <a:solidFill>
          <a:schemeClr val="accent5">
            <a:lumMod val="60000"/>
            <a:lumOff val="40000"/>
          </a:schemeClr>
        </a:solidFill>
      </dgm:spPr>
      <dgm: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Mixture Gaussian</a:t>
          </a:r>
          <a:endParaRPr lang="zh-CN" altLang="en-US" sz="120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gm:t>
    </dgm:pt>
    <dgm:pt modelId="{E53B1F84-D050-49BB-8A82-F1627999751F}" type="pres">
      <dgm:prSet presAssocID="{1FE3A474-226C-4260-AE38-66D52B1B5229}" presName="Name0" presStyleCnt="0">
        <dgm:presLayoutVars>
          <dgm:chMax/>
          <dgm:chPref/>
          <dgm:dir/>
          <dgm:animLvl val="lvl"/>
        </dgm:presLayoutVars>
      </dgm:prSet>
      <dgm:spPr/>
    </dgm:pt>
    <dgm:pt modelId="{F2FC967B-E364-4BCA-9747-A7CD34BF1283}" type="pres">
      <dgm:prSet presAssocID="{2BB1A463-BCAB-4108-AFED-78D135B4A849}" presName="composite" presStyleCnt="0"/>
      <dgm:spPr/>
    </dgm:pt>
    <dgm:pt modelId="{A0CCF8B5-8490-456C-B168-8C919E7B9118}" type="pres">
      <dgm:prSet presAssocID="{2BB1A463-BCAB-4108-AFED-78D135B4A849}" presName="Parent1" presStyleLbl="node1" presStyleIdx="0" presStyleCnt="6">
        <dgm:presLayoutVars>
          <dgm:chMax val="1"/>
          <dgm:chPref val="1"/>
          <dgm:bulletEnabled val="1"/>
        </dgm:presLayoutVars>
      </dgm:prSet>
      <dgm:spPr/>
    </dgm:pt>
    <dgm:pt modelId="{4D324757-9AD7-4893-BE7F-AFA867FB64BE}" type="pres">
      <dgm:prSet presAssocID="{2BB1A463-BCAB-4108-AFED-78D135B4A849}" presName="Childtext1" presStyleLbl="revTx" presStyleIdx="0" presStyleCnt="3">
        <dgm:presLayoutVars>
          <dgm:chMax val="0"/>
          <dgm:chPref val="0"/>
          <dgm:bulletEnabled val="1"/>
        </dgm:presLayoutVars>
      </dgm:prSet>
      <dgm:spPr/>
    </dgm:pt>
    <dgm:pt modelId="{5486DD8C-40E9-4956-9EE5-4A20346FFAFA}" type="pres">
      <dgm:prSet presAssocID="{2BB1A463-BCAB-4108-AFED-78D135B4A849}" presName="BalanceSpacing" presStyleCnt="0"/>
      <dgm:spPr/>
    </dgm:pt>
    <dgm:pt modelId="{091934DE-A4F4-4678-91BC-70DEDDBE4BC7}" type="pres">
      <dgm:prSet presAssocID="{2BB1A463-BCAB-4108-AFED-78D135B4A849}" presName="BalanceSpacing1" presStyleCnt="0"/>
      <dgm:spPr/>
    </dgm:pt>
    <dgm:pt modelId="{AC226B8C-617F-4DAA-8F7B-2411EC82EE04}" type="pres">
      <dgm:prSet presAssocID="{05CB009E-D2C6-4A76-A743-B20F3045CC27}" presName="Accent1Text" presStyleLbl="node1" presStyleIdx="1" presStyleCnt="6"/>
      <dgm:spPr/>
    </dgm:pt>
    <dgm:pt modelId="{F4F35B80-8119-49F5-9528-C7C8747746BA}" type="pres">
      <dgm:prSet presAssocID="{05CB009E-D2C6-4A76-A743-B20F3045CC27}" presName="spaceBetweenRectangles" presStyleCnt="0"/>
      <dgm:spPr/>
    </dgm:pt>
    <dgm:pt modelId="{26A3F5E8-5661-4D0D-918C-879F267CC561}" type="pres">
      <dgm:prSet presAssocID="{5C58F720-A670-4875-959D-028AB02511E2}" presName="composite" presStyleCnt="0"/>
      <dgm:spPr/>
    </dgm:pt>
    <dgm:pt modelId="{319C4F06-CEA3-4B3F-9D4E-D74BDA1338C0}" type="pres">
      <dgm:prSet presAssocID="{5C58F720-A670-4875-959D-028AB02511E2}" presName="Parent1" presStyleLbl="node1" presStyleIdx="2" presStyleCnt="6">
        <dgm:presLayoutVars>
          <dgm:chMax val="1"/>
          <dgm:chPref val="1"/>
          <dgm:bulletEnabled val="1"/>
        </dgm:presLayoutVars>
      </dgm:prSet>
      <dgm:spPr/>
    </dgm:pt>
    <dgm:pt modelId="{3FABB7C0-D8BB-4F86-BF07-8B791D9F501C}" type="pres">
      <dgm:prSet presAssocID="{5C58F720-A670-4875-959D-028AB02511E2}" presName="Childtext1" presStyleLbl="revTx" presStyleIdx="1" presStyleCnt="3">
        <dgm:presLayoutVars>
          <dgm:chMax val="0"/>
          <dgm:chPref val="0"/>
          <dgm:bulletEnabled val="1"/>
        </dgm:presLayoutVars>
      </dgm:prSet>
      <dgm:spPr/>
    </dgm:pt>
    <dgm:pt modelId="{E325743C-E895-415D-BF6F-1350068E73C7}" type="pres">
      <dgm:prSet presAssocID="{5C58F720-A670-4875-959D-028AB02511E2}" presName="BalanceSpacing" presStyleCnt="0"/>
      <dgm:spPr/>
    </dgm:pt>
    <dgm:pt modelId="{9C2EEC10-1C9B-4ED8-8CF6-1DDA34B007A7}" type="pres">
      <dgm:prSet presAssocID="{5C58F720-A670-4875-959D-028AB02511E2}" presName="BalanceSpacing1" presStyleCnt="0"/>
      <dgm:spPr/>
    </dgm:pt>
    <dgm:pt modelId="{C12C93F3-A142-4C58-B1ED-0198903606AA}" type="pres">
      <dgm:prSet presAssocID="{C5B8601C-9B7F-4135-A52B-D4B70AB38659}" presName="Accent1Text" presStyleLbl="node1" presStyleIdx="3" presStyleCnt="6" custLinFactX="-100000" custLinFactNeighborX="-112781" custLinFactNeighborY="0"/>
      <dgm:spPr/>
    </dgm:pt>
    <dgm:pt modelId="{A24F189C-5A4A-4E4F-9474-FD92EC3E7B4C}" type="pres">
      <dgm:prSet presAssocID="{C5B8601C-9B7F-4135-A52B-D4B70AB38659}" presName="spaceBetweenRectangles" presStyleCnt="0"/>
      <dgm:spPr/>
    </dgm:pt>
    <dgm:pt modelId="{786498ED-EB5A-49A6-871E-5E1C86F035BB}" type="pres">
      <dgm:prSet presAssocID="{D6722628-A813-4F71-B6B6-436E9EF928E5}" presName="composite" presStyleCnt="0"/>
      <dgm:spPr/>
    </dgm:pt>
    <dgm:pt modelId="{2399D570-07ED-44EB-884A-06A1F13836F1}" type="pres">
      <dgm:prSet presAssocID="{D6722628-A813-4F71-B6B6-436E9EF928E5}" presName="Parent1" presStyleLbl="node1" presStyleIdx="4" presStyleCnt="6">
        <dgm:presLayoutVars>
          <dgm:chMax val="1"/>
          <dgm:chPref val="1"/>
          <dgm:bulletEnabled val="1"/>
        </dgm:presLayoutVars>
      </dgm:prSet>
      <dgm:spPr/>
    </dgm:pt>
    <dgm:pt modelId="{3E1933D6-5567-4471-97DA-5538BE6C7C18}" type="pres">
      <dgm:prSet presAssocID="{D6722628-A813-4F71-B6B6-436E9EF928E5}" presName="Childtext1" presStyleLbl="revTx" presStyleIdx="2" presStyleCnt="3">
        <dgm:presLayoutVars>
          <dgm:chMax val="0"/>
          <dgm:chPref val="0"/>
          <dgm:bulletEnabled val="1"/>
        </dgm:presLayoutVars>
      </dgm:prSet>
      <dgm:spPr/>
    </dgm:pt>
    <dgm:pt modelId="{309E9F51-1527-4947-95BB-73D5DDE94843}" type="pres">
      <dgm:prSet presAssocID="{D6722628-A813-4F71-B6B6-436E9EF928E5}" presName="BalanceSpacing" presStyleCnt="0"/>
      <dgm:spPr/>
    </dgm:pt>
    <dgm:pt modelId="{BCFE8E5A-761C-401C-BD3A-8BC5DBBA75E4}" type="pres">
      <dgm:prSet presAssocID="{D6722628-A813-4F71-B6B6-436E9EF928E5}" presName="BalanceSpacing1" presStyleCnt="0"/>
      <dgm:spPr/>
    </dgm:pt>
    <dgm:pt modelId="{109C259F-3E85-4A2C-AC4D-BED40482174D}" type="pres">
      <dgm:prSet presAssocID="{09A84AF1-42C8-459C-881D-B82B72D550E9}" presName="Accent1Text" presStyleLbl="node1" presStyleIdx="5" presStyleCnt="6"/>
      <dgm:spPr/>
    </dgm:pt>
  </dgm:ptLst>
  <dgm:cxnLst>
    <dgm:cxn modelId="{A19E3E35-9783-4915-A0F9-413B5EA1C764}" type="presOf" srcId="{2BB1A463-BCAB-4108-AFED-78D135B4A849}" destId="{A0CCF8B5-8490-456C-B168-8C919E7B9118}" srcOrd="0" destOrd="0" presId="urn:microsoft.com/office/officeart/2008/layout/AlternatingHexagons"/>
    <dgm:cxn modelId="{ED278B36-7E7A-4C0F-99C4-29F018E5C1E2}" type="presOf" srcId="{1FE3A474-226C-4260-AE38-66D52B1B5229}" destId="{E53B1F84-D050-49BB-8A82-F1627999751F}" srcOrd="0" destOrd="0" presId="urn:microsoft.com/office/officeart/2008/layout/AlternatingHexagons"/>
    <dgm:cxn modelId="{7361806E-0872-4EFB-8C70-2D67A435DED3}" type="presOf" srcId="{5C58F720-A670-4875-959D-028AB02511E2}" destId="{319C4F06-CEA3-4B3F-9D4E-D74BDA1338C0}" srcOrd="0" destOrd="0" presId="urn:microsoft.com/office/officeart/2008/layout/AlternatingHexagons"/>
    <dgm:cxn modelId="{4EAA4072-1364-44C2-8ED6-38100C9FAF25}" srcId="{1FE3A474-226C-4260-AE38-66D52B1B5229}" destId="{5C58F720-A670-4875-959D-028AB02511E2}" srcOrd="1" destOrd="0" parTransId="{42BE3F39-459C-431B-B028-01727479BA19}" sibTransId="{C5B8601C-9B7F-4135-A52B-D4B70AB38659}"/>
    <dgm:cxn modelId="{E59D0388-0AC9-4C6B-9794-3866289EAB97}" type="presOf" srcId="{D6722628-A813-4F71-B6B6-436E9EF928E5}" destId="{2399D570-07ED-44EB-884A-06A1F13836F1}" srcOrd="0" destOrd="0" presId="urn:microsoft.com/office/officeart/2008/layout/AlternatingHexagons"/>
    <dgm:cxn modelId="{9DAB8392-DBEA-48A4-8BBE-84C41BB46CA1}" srcId="{1FE3A474-226C-4260-AE38-66D52B1B5229}" destId="{2BB1A463-BCAB-4108-AFED-78D135B4A849}" srcOrd="0" destOrd="0" parTransId="{9E8786C4-0C90-4F74-B051-0E1918655570}" sibTransId="{05CB009E-D2C6-4A76-A743-B20F3045CC27}"/>
    <dgm:cxn modelId="{8B004DA2-DA5A-48E9-AEDA-1D655BD0B87F}" type="presOf" srcId="{05CB009E-D2C6-4A76-A743-B20F3045CC27}" destId="{AC226B8C-617F-4DAA-8F7B-2411EC82EE04}" srcOrd="0" destOrd="0" presId="urn:microsoft.com/office/officeart/2008/layout/AlternatingHexagons"/>
    <dgm:cxn modelId="{51781AA4-D32A-495D-9E03-627B6F959A81}" srcId="{1FE3A474-226C-4260-AE38-66D52B1B5229}" destId="{D6722628-A813-4F71-B6B6-436E9EF928E5}" srcOrd="2" destOrd="0" parTransId="{71B51EA0-BEBB-4617-81F6-34CF1E766756}" sibTransId="{09A84AF1-42C8-459C-881D-B82B72D550E9}"/>
    <dgm:cxn modelId="{1D17DBB0-F78C-4517-A8F0-0E16A5ED881F}" type="presOf" srcId="{09A84AF1-42C8-459C-881D-B82B72D550E9}" destId="{109C259F-3E85-4A2C-AC4D-BED40482174D}" srcOrd="0" destOrd="0" presId="urn:microsoft.com/office/officeart/2008/layout/AlternatingHexagons"/>
    <dgm:cxn modelId="{9FF387BC-6A4D-4608-A129-14803B0CC776}" type="presOf" srcId="{C5B8601C-9B7F-4135-A52B-D4B70AB38659}" destId="{C12C93F3-A142-4C58-B1ED-0198903606AA}" srcOrd="0" destOrd="0" presId="urn:microsoft.com/office/officeart/2008/layout/AlternatingHexagons"/>
    <dgm:cxn modelId="{EF337A43-8B9C-442E-A5D7-C1637EC20503}" type="presParOf" srcId="{E53B1F84-D050-49BB-8A82-F1627999751F}" destId="{F2FC967B-E364-4BCA-9747-A7CD34BF1283}" srcOrd="0" destOrd="0" presId="urn:microsoft.com/office/officeart/2008/layout/AlternatingHexagons"/>
    <dgm:cxn modelId="{BB80BFBA-C3A4-404F-B0F3-23646BE90743}" type="presParOf" srcId="{F2FC967B-E364-4BCA-9747-A7CD34BF1283}" destId="{A0CCF8B5-8490-456C-B168-8C919E7B9118}" srcOrd="0" destOrd="0" presId="urn:microsoft.com/office/officeart/2008/layout/AlternatingHexagons"/>
    <dgm:cxn modelId="{8CF6152B-EE58-48EE-8D04-00E6E2EC87BE}" type="presParOf" srcId="{F2FC967B-E364-4BCA-9747-A7CD34BF1283}" destId="{4D324757-9AD7-4893-BE7F-AFA867FB64BE}" srcOrd="1" destOrd="0" presId="urn:microsoft.com/office/officeart/2008/layout/AlternatingHexagons"/>
    <dgm:cxn modelId="{EB435FB8-E8C9-47C2-8AF0-D87802376688}" type="presParOf" srcId="{F2FC967B-E364-4BCA-9747-A7CD34BF1283}" destId="{5486DD8C-40E9-4956-9EE5-4A20346FFAFA}" srcOrd="2" destOrd="0" presId="urn:microsoft.com/office/officeart/2008/layout/AlternatingHexagons"/>
    <dgm:cxn modelId="{3858C741-3542-4F55-A76B-8045F1BEB28C}" type="presParOf" srcId="{F2FC967B-E364-4BCA-9747-A7CD34BF1283}" destId="{091934DE-A4F4-4678-91BC-70DEDDBE4BC7}" srcOrd="3" destOrd="0" presId="urn:microsoft.com/office/officeart/2008/layout/AlternatingHexagons"/>
    <dgm:cxn modelId="{3AFE61B3-7ED6-4177-9541-6EB229798DAB}" type="presParOf" srcId="{F2FC967B-E364-4BCA-9747-A7CD34BF1283}" destId="{AC226B8C-617F-4DAA-8F7B-2411EC82EE04}" srcOrd="4" destOrd="0" presId="urn:microsoft.com/office/officeart/2008/layout/AlternatingHexagons"/>
    <dgm:cxn modelId="{C4ECF5EC-7C12-4931-9726-89999CA8B080}" type="presParOf" srcId="{E53B1F84-D050-49BB-8A82-F1627999751F}" destId="{F4F35B80-8119-49F5-9528-C7C8747746BA}" srcOrd="1" destOrd="0" presId="urn:microsoft.com/office/officeart/2008/layout/AlternatingHexagons"/>
    <dgm:cxn modelId="{FA08277B-8FF5-4D3F-8000-2270055C5B2C}" type="presParOf" srcId="{E53B1F84-D050-49BB-8A82-F1627999751F}" destId="{26A3F5E8-5661-4D0D-918C-879F267CC561}" srcOrd="2" destOrd="0" presId="urn:microsoft.com/office/officeart/2008/layout/AlternatingHexagons"/>
    <dgm:cxn modelId="{807BB4DD-5DE9-40D4-8EB1-99A0429872DF}" type="presParOf" srcId="{26A3F5E8-5661-4D0D-918C-879F267CC561}" destId="{319C4F06-CEA3-4B3F-9D4E-D74BDA1338C0}" srcOrd="0" destOrd="0" presId="urn:microsoft.com/office/officeart/2008/layout/AlternatingHexagons"/>
    <dgm:cxn modelId="{44279D89-6458-42E7-B3C6-0C0F4C6C1869}" type="presParOf" srcId="{26A3F5E8-5661-4D0D-918C-879F267CC561}" destId="{3FABB7C0-D8BB-4F86-BF07-8B791D9F501C}" srcOrd="1" destOrd="0" presId="urn:microsoft.com/office/officeart/2008/layout/AlternatingHexagons"/>
    <dgm:cxn modelId="{EF17813A-0491-48D8-B1DF-0EE7F1B15D74}" type="presParOf" srcId="{26A3F5E8-5661-4D0D-918C-879F267CC561}" destId="{E325743C-E895-415D-BF6F-1350068E73C7}" srcOrd="2" destOrd="0" presId="urn:microsoft.com/office/officeart/2008/layout/AlternatingHexagons"/>
    <dgm:cxn modelId="{DAE94BFD-9890-491A-B730-1E3F7DA6D6E3}" type="presParOf" srcId="{26A3F5E8-5661-4D0D-918C-879F267CC561}" destId="{9C2EEC10-1C9B-4ED8-8CF6-1DDA34B007A7}" srcOrd="3" destOrd="0" presId="urn:microsoft.com/office/officeart/2008/layout/AlternatingHexagons"/>
    <dgm:cxn modelId="{00840878-8325-4023-9E68-4C07D4B08481}" type="presParOf" srcId="{26A3F5E8-5661-4D0D-918C-879F267CC561}" destId="{C12C93F3-A142-4C58-B1ED-0198903606AA}" srcOrd="4" destOrd="0" presId="urn:microsoft.com/office/officeart/2008/layout/AlternatingHexagons"/>
    <dgm:cxn modelId="{9BA79F9A-8484-4532-A19F-292FBD1578A6}" type="presParOf" srcId="{E53B1F84-D050-49BB-8A82-F1627999751F}" destId="{A24F189C-5A4A-4E4F-9474-FD92EC3E7B4C}" srcOrd="3" destOrd="0" presId="urn:microsoft.com/office/officeart/2008/layout/AlternatingHexagons"/>
    <dgm:cxn modelId="{3B33E250-FD7E-4D03-A505-750FCF5768F8}" type="presParOf" srcId="{E53B1F84-D050-49BB-8A82-F1627999751F}" destId="{786498ED-EB5A-49A6-871E-5E1C86F035BB}" srcOrd="4" destOrd="0" presId="urn:microsoft.com/office/officeart/2008/layout/AlternatingHexagons"/>
    <dgm:cxn modelId="{8B419871-41B6-4A3D-BFBD-651F02BE28D6}" type="presParOf" srcId="{786498ED-EB5A-49A6-871E-5E1C86F035BB}" destId="{2399D570-07ED-44EB-884A-06A1F13836F1}" srcOrd="0" destOrd="0" presId="urn:microsoft.com/office/officeart/2008/layout/AlternatingHexagons"/>
    <dgm:cxn modelId="{9036DF72-833F-42A4-9F54-2C32664A7B12}" type="presParOf" srcId="{786498ED-EB5A-49A6-871E-5E1C86F035BB}" destId="{3E1933D6-5567-4471-97DA-5538BE6C7C18}" srcOrd="1" destOrd="0" presId="urn:microsoft.com/office/officeart/2008/layout/AlternatingHexagons"/>
    <dgm:cxn modelId="{37200AED-69DC-43AD-A817-37D7FA6819C5}" type="presParOf" srcId="{786498ED-EB5A-49A6-871E-5E1C86F035BB}" destId="{309E9F51-1527-4947-95BB-73D5DDE94843}" srcOrd="2" destOrd="0" presId="urn:microsoft.com/office/officeart/2008/layout/AlternatingHexagons"/>
    <dgm:cxn modelId="{BA54BC43-A8A4-40D4-A0A7-755E92B707EF}" type="presParOf" srcId="{786498ED-EB5A-49A6-871E-5E1C86F035BB}" destId="{BCFE8E5A-761C-401C-BD3A-8BC5DBBA75E4}" srcOrd="3" destOrd="0" presId="urn:microsoft.com/office/officeart/2008/layout/AlternatingHexagons"/>
    <dgm:cxn modelId="{A2628983-EA61-431C-A269-E4EA454BDEB3}" type="presParOf" srcId="{786498ED-EB5A-49A6-871E-5E1C86F035BB}" destId="{109C259F-3E85-4A2C-AC4D-BED40482174D}" srcOrd="4" destOrd="0" presId="urn:microsoft.com/office/officeart/2008/layout/AlternatingHexagon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D0627B-68FE-46CF-8C57-43BA525E0E83}"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zh-CN" altLang="en-US"/>
        </a:p>
      </dgm:t>
    </dgm:pt>
    <dgm:pt modelId="{233ECA48-4056-4163-B428-0891063D9C10}">
      <dgm:prSet phldrT="[文本]" custT="1"/>
      <dgm:spPr/>
      <dgm:t>
        <a:bodyPr/>
        <a:lstStyle/>
        <a:p>
          <a:r>
            <a:rPr lang="en-US" altLang="en-US" sz="1200" dirty="0">
              <a:latin typeface="Arial" panose="020B0604020202020204" pitchFamily="34" charset="0"/>
              <a:cs typeface="Arial" panose="020B0604020202020204" pitchFamily="34" charset="0"/>
            </a:rPr>
            <a:t>Data Clustering</a:t>
          </a:r>
          <a:endParaRPr lang="zh-CN" altLang="en-US" sz="1200" dirty="0">
            <a:latin typeface="Arial" panose="020B0604020202020204" pitchFamily="34" charset="0"/>
            <a:cs typeface="Arial" panose="020B0604020202020204" pitchFamily="34" charset="0"/>
          </a:endParaRPr>
        </a:p>
      </dgm:t>
    </dgm:pt>
    <dgm:pt modelId="{03227B6D-E55C-4A6C-AB9A-92FA2A0ED9B6}" type="parTrans" cxnId="{8FC815A0-4442-4C31-A759-0F2143BE170A}">
      <dgm:prSet/>
      <dgm:spPr/>
      <dgm:t>
        <a:bodyPr/>
        <a:lstStyle/>
        <a:p>
          <a:endParaRPr lang="zh-CN" altLang="en-US"/>
        </a:p>
      </dgm:t>
    </dgm:pt>
    <dgm:pt modelId="{32C21830-D733-4E94-B327-18CB8E87D5E7}" type="sibTrans" cxnId="{8FC815A0-4442-4C31-A759-0F2143BE170A}">
      <dgm:prSet/>
      <dgm:spPr/>
      <dgm:t>
        <a:bodyPr/>
        <a:lstStyle/>
        <a:p>
          <a:endParaRPr lang="zh-CN" altLang="en-US"/>
        </a:p>
      </dgm:t>
    </dgm:pt>
    <dgm:pt modelId="{D4BA2987-731F-4C63-A547-270D61749C8C}">
      <dgm:prSet phldrT="[文本]" custT="1"/>
      <dgm:spPr/>
      <dgm:t>
        <a:bodyPr/>
        <a:lstStyle/>
        <a:p>
          <a:pPr marL="0" lvl="0" indent="0" algn="ctr" defTabSz="622300">
            <a:lnSpc>
              <a:spcPct val="90000"/>
            </a:lnSpc>
            <a:spcBef>
              <a:spcPct val="0"/>
            </a:spcBef>
            <a:spcAft>
              <a:spcPct val="35000"/>
            </a:spcAft>
            <a:buNone/>
          </a:pPr>
          <a:r>
            <a:rPr lang="en-US" altLang="en-US" sz="1200" kern="1200" dirty="0" err="1">
              <a:latin typeface="Arial" panose="020B0604020202020204" pitchFamily="34" charset="0"/>
              <a:ea typeface="+mn-ea"/>
              <a:cs typeface="Arial" panose="020B0604020202020204" pitchFamily="34" charset="0"/>
            </a:rPr>
            <a:t>Nonprobabilistic</a:t>
          </a:r>
          <a:r>
            <a:rPr lang="en-US" altLang="en-US" sz="1200" kern="1200" dirty="0">
              <a:latin typeface="Arial" panose="020B0604020202020204" pitchFamily="34" charset="0"/>
              <a:ea typeface="+mn-ea"/>
              <a:cs typeface="Arial" panose="020B0604020202020204" pitchFamily="34" charset="0"/>
            </a:rPr>
            <a:t> Technique</a:t>
          </a:r>
          <a:endParaRPr lang="zh-CN" altLang="en-US" sz="1200" kern="1200" dirty="0">
            <a:latin typeface="Arial" panose="020B0604020202020204" pitchFamily="34" charset="0"/>
            <a:ea typeface="+mn-ea"/>
            <a:cs typeface="Arial" panose="020B0604020202020204" pitchFamily="34" charset="0"/>
          </a:endParaRPr>
        </a:p>
      </dgm:t>
    </dgm:pt>
    <dgm:pt modelId="{930EE728-CFF1-461D-92C8-16CED2BB9A3E}" type="parTrans" cxnId="{3E33F698-8F0B-419D-8E34-232C6F06F2E8}">
      <dgm:prSet/>
      <dgm:spPr/>
      <dgm:t>
        <a:bodyPr/>
        <a:lstStyle/>
        <a:p>
          <a:endParaRPr lang="zh-CN" altLang="en-US"/>
        </a:p>
      </dgm:t>
    </dgm:pt>
    <dgm:pt modelId="{943A2D27-8A01-4576-A65F-1C0DBAE4C15C}" type="sibTrans" cxnId="{3E33F698-8F0B-419D-8E34-232C6F06F2E8}">
      <dgm:prSet/>
      <dgm:spPr/>
      <dgm:t>
        <a:bodyPr/>
        <a:lstStyle/>
        <a:p>
          <a:endParaRPr lang="zh-CN" altLang="en-US"/>
        </a:p>
      </dgm:t>
    </dgm:pt>
    <dgm:pt modelId="{C6F4095D-5E2C-4C51-8867-81149899C5E5}">
      <dgm:prSet phldrT="[文本]" custT="1"/>
      <dgm:spPr/>
      <dgm:t>
        <a:bodyPr/>
        <a:lstStyle/>
        <a:p>
          <a:pPr marL="0" lvl="0" indent="0" algn="ctr" defTabSz="622300">
            <a:lnSpc>
              <a:spcPct val="90000"/>
            </a:lnSpc>
            <a:spcBef>
              <a:spcPct val="0"/>
            </a:spcBef>
            <a:spcAft>
              <a:spcPct val="35000"/>
            </a:spcAft>
            <a:buNone/>
          </a:pPr>
          <a:r>
            <a:rPr lang="en-US" altLang="en-US" sz="1200" kern="1200" dirty="0">
              <a:latin typeface="Arial" panose="020B0604020202020204" pitchFamily="34" charset="0"/>
              <a:ea typeface="+mn-ea"/>
              <a:cs typeface="Arial" panose="020B0604020202020204" pitchFamily="34" charset="0"/>
            </a:rPr>
            <a:t>K-means Algorithm (Lloyd, 1982)</a:t>
          </a:r>
          <a:endParaRPr lang="zh-CN" altLang="en-US" sz="1200" kern="1200" dirty="0">
            <a:latin typeface="Arial" panose="020B0604020202020204" pitchFamily="34" charset="0"/>
            <a:ea typeface="+mn-ea"/>
            <a:cs typeface="Arial" panose="020B0604020202020204" pitchFamily="34" charset="0"/>
          </a:endParaRPr>
        </a:p>
      </dgm:t>
    </dgm:pt>
    <dgm:pt modelId="{D7B2CD16-CCDA-4307-AA65-12A3148981F5}" type="parTrans" cxnId="{0FA561DD-8149-4025-B7D5-61572526AF8C}">
      <dgm:prSet/>
      <dgm:spPr/>
      <dgm:t>
        <a:bodyPr/>
        <a:lstStyle/>
        <a:p>
          <a:endParaRPr lang="zh-CN" altLang="en-US"/>
        </a:p>
      </dgm:t>
    </dgm:pt>
    <dgm:pt modelId="{B23496D7-9CBB-42DB-9A05-A38023F51B51}" type="sibTrans" cxnId="{0FA561DD-8149-4025-B7D5-61572526AF8C}">
      <dgm:prSet/>
      <dgm:spPr/>
      <dgm:t>
        <a:bodyPr/>
        <a:lstStyle/>
        <a:p>
          <a:endParaRPr lang="zh-CN" altLang="en-US"/>
        </a:p>
      </dgm:t>
    </dgm:pt>
    <dgm:pt modelId="{60A43A8D-2856-4078-A7BA-998BD20895FF}">
      <dgm:prSet phldrT="[文本]" custT="1"/>
      <dgm:spPr/>
      <dgm:t>
        <a:bodyPr/>
        <a:lstStyle/>
        <a:p>
          <a:pPr marL="0" lvl="0" indent="0" algn="ctr" defTabSz="622300">
            <a:lnSpc>
              <a:spcPct val="90000"/>
            </a:lnSpc>
            <a:spcBef>
              <a:spcPct val="0"/>
            </a:spcBef>
            <a:spcAft>
              <a:spcPct val="35000"/>
            </a:spcAft>
            <a:buNone/>
          </a:pPr>
          <a:r>
            <a:rPr lang="en-US" altLang="en-US" sz="1200" kern="1200">
              <a:latin typeface="Arial" panose="020B0604020202020204" pitchFamily="34" charset="0"/>
              <a:ea typeface="+mn-ea"/>
              <a:cs typeface="Arial" panose="020B0604020202020204" pitchFamily="34" charset="0"/>
            </a:rPr>
            <a:t>Probabilistic Technique</a:t>
          </a:r>
          <a:endParaRPr lang="zh-CN" altLang="en-US" sz="1200" kern="1200" dirty="0">
            <a:latin typeface="Arial" panose="020B0604020202020204" pitchFamily="34" charset="0"/>
            <a:ea typeface="+mn-ea"/>
            <a:cs typeface="Arial" panose="020B0604020202020204" pitchFamily="34" charset="0"/>
          </a:endParaRPr>
        </a:p>
      </dgm:t>
    </dgm:pt>
    <dgm:pt modelId="{1F884BED-E00A-4F77-8F01-7CAABB4208FF}" type="parTrans" cxnId="{5152E388-AB1A-47D8-B0FF-5FF8F6625A66}">
      <dgm:prSet/>
      <dgm:spPr/>
      <dgm:t>
        <a:bodyPr/>
        <a:lstStyle/>
        <a:p>
          <a:endParaRPr lang="zh-CN" altLang="en-US"/>
        </a:p>
      </dgm:t>
    </dgm:pt>
    <dgm:pt modelId="{3B1EE19D-E4AC-4C9E-8E88-A204E2D3DDD1}" type="sibTrans" cxnId="{5152E388-AB1A-47D8-B0FF-5FF8F6625A66}">
      <dgm:prSet/>
      <dgm:spPr/>
      <dgm:t>
        <a:bodyPr/>
        <a:lstStyle/>
        <a:p>
          <a:endParaRPr lang="zh-CN" altLang="en-US"/>
        </a:p>
      </dgm:t>
    </dgm:pt>
    <dgm:pt modelId="{88BC6D7D-BD22-4E5E-BF63-7A0BCCBBD404}">
      <dgm:prSet phldrT="[文本]" custT="1"/>
      <dgm:spPr/>
      <dgm:t>
        <a:bodyPr/>
        <a:lstStyle/>
        <a:p>
          <a:pPr marL="0" lvl="0" indent="0" algn="ctr" defTabSz="622300">
            <a:lnSpc>
              <a:spcPct val="90000"/>
            </a:lnSpc>
            <a:spcBef>
              <a:spcPct val="0"/>
            </a:spcBef>
            <a:spcAft>
              <a:spcPct val="35000"/>
            </a:spcAft>
            <a:buNone/>
          </a:pPr>
          <a:r>
            <a:rPr lang="en-US" altLang="en-US" sz="1200" kern="1200">
              <a:latin typeface="Arial" panose="020B0604020202020204" pitchFamily="34" charset="0"/>
              <a:ea typeface="+mn-ea"/>
              <a:cs typeface="Arial" panose="020B0604020202020204" pitchFamily="34" charset="0"/>
            </a:rPr>
            <a:t> Mixture Distributions</a:t>
          </a:r>
          <a:endParaRPr lang="zh-CN" altLang="en-US" sz="1200" kern="1200" dirty="0">
            <a:latin typeface="Arial" panose="020B0604020202020204" pitchFamily="34" charset="0"/>
            <a:ea typeface="+mn-ea"/>
            <a:cs typeface="Arial" panose="020B0604020202020204" pitchFamily="34" charset="0"/>
          </a:endParaRPr>
        </a:p>
      </dgm:t>
    </dgm:pt>
    <dgm:pt modelId="{B5A92720-9F2F-4774-80BC-8C9F9FF5F497}" type="parTrans" cxnId="{3A7FD582-0948-487A-8ED3-7CCF9B1D3336}">
      <dgm:prSet/>
      <dgm:spPr/>
      <dgm:t>
        <a:bodyPr/>
        <a:lstStyle/>
        <a:p>
          <a:endParaRPr lang="zh-CN" altLang="en-US"/>
        </a:p>
      </dgm:t>
    </dgm:pt>
    <dgm:pt modelId="{D894BD41-45EF-496E-B6DF-05C1B48E8C08}" type="sibTrans" cxnId="{3A7FD582-0948-487A-8ED3-7CCF9B1D3336}">
      <dgm:prSet/>
      <dgm:spPr/>
      <dgm:t>
        <a:bodyPr/>
        <a:lstStyle/>
        <a:p>
          <a:endParaRPr lang="zh-CN" altLang="en-US"/>
        </a:p>
      </dgm:t>
    </dgm:pt>
    <dgm:pt modelId="{02096B04-1CC0-49D6-B11A-17C6D25F47B6}">
      <dgm:prSet custT="1"/>
      <dgm:spPr>
        <a:solidFill>
          <a:schemeClr val="accent2"/>
        </a:solidFill>
      </dgm:spPr>
      <dgm:t>
        <a:bodyPr/>
        <a:lstStyle/>
        <a:p>
          <a:pPr>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Discrete Latent Variables</a:t>
          </a:r>
          <a:endParaRPr lang="zh-CN" altLang="en-US" sz="1200" dirty="0">
            <a:latin typeface="Arial" panose="020B0604020202020204" pitchFamily="34" charset="0"/>
            <a:cs typeface="Arial" panose="020B0604020202020204" pitchFamily="34" charset="0"/>
          </a:endParaRPr>
        </a:p>
      </dgm:t>
    </dgm:pt>
    <dgm:pt modelId="{5DE10611-B2A4-4085-B927-4E49BEB34049}" type="parTrans" cxnId="{5A465D1C-8B8A-4395-B496-73AED37333F8}">
      <dgm:prSet/>
      <dgm:spPr/>
      <dgm:t>
        <a:bodyPr/>
        <a:lstStyle/>
        <a:p>
          <a:endParaRPr lang="zh-CN" altLang="en-US"/>
        </a:p>
      </dgm:t>
    </dgm:pt>
    <dgm:pt modelId="{2ABECA6E-1A66-4E31-BE98-A06983966599}" type="sibTrans" cxnId="{5A465D1C-8B8A-4395-B496-73AED37333F8}">
      <dgm:prSet/>
      <dgm:spPr/>
      <dgm:t>
        <a:bodyPr/>
        <a:lstStyle/>
        <a:p>
          <a:endParaRPr lang="zh-CN" altLang="en-US"/>
        </a:p>
      </dgm:t>
    </dgm:pt>
    <dgm:pt modelId="{23A5C2F6-2ECB-4430-A2B4-D948087F6EC7}">
      <dgm:prSet custT="1"/>
      <dgm:spPr>
        <a:solidFill>
          <a:schemeClr val="accent2"/>
        </a:solidFill>
      </dgm:spPr>
      <dgm:t>
        <a:bodyPr/>
        <a:lstStyle/>
        <a:p>
          <a:r>
            <a:rPr lang="en-US" altLang="zh-CN" sz="1200" b="0" dirty="0">
              <a:latin typeface="Arial" panose="020B0604020202020204" pitchFamily="34" charset="0"/>
              <a:cs typeface="Arial" panose="020B0604020202020204" pitchFamily="34" charset="0"/>
            </a:rPr>
            <a:t>Expectation-maximization (</a:t>
          </a:r>
          <a:r>
            <a:rPr lang="en-US" altLang="zh-CN" sz="1200" b="0" dirty="0" err="1">
              <a:latin typeface="Arial" panose="020B0604020202020204" pitchFamily="34" charset="0"/>
              <a:cs typeface="Arial" panose="020B0604020202020204" pitchFamily="34" charset="0"/>
            </a:rPr>
            <a:t>Em</a:t>
          </a:r>
          <a:r>
            <a:rPr lang="en-US" altLang="zh-CN" sz="1200" b="0" dirty="0">
              <a:latin typeface="Arial" panose="020B0604020202020204" pitchFamily="34" charset="0"/>
              <a:cs typeface="Arial" panose="020B0604020202020204" pitchFamily="34" charset="0"/>
            </a:rPr>
            <a:t>)</a:t>
          </a:r>
          <a:endParaRPr lang="zh-CN" altLang="en-US" sz="1200" b="0" dirty="0">
            <a:latin typeface="Arial" panose="020B0604020202020204" pitchFamily="34" charset="0"/>
            <a:cs typeface="Arial" panose="020B0604020202020204" pitchFamily="34" charset="0"/>
          </a:endParaRPr>
        </a:p>
      </dgm:t>
    </dgm:pt>
    <dgm:pt modelId="{D365620B-EA6E-4CBD-945E-1BD38AF12EA6}" type="parTrans" cxnId="{7549EDE8-A4D2-4FDB-AB5F-EEA79DDF5966}">
      <dgm:prSet/>
      <dgm:spPr/>
      <dgm:t>
        <a:bodyPr/>
        <a:lstStyle/>
        <a:p>
          <a:endParaRPr lang="zh-CN" altLang="en-US"/>
        </a:p>
      </dgm:t>
    </dgm:pt>
    <dgm:pt modelId="{5CD42C2F-BAE9-4D99-9211-B01F67980A1E}" type="sibTrans" cxnId="{7549EDE8-A4D2-4FDB-AB5F-EEA79DDF5966}">
      <dgm:prSet/>
      <dgm:spPr/>
      <dgm:t>
        <a:bodyPr/>
        <a:lstStyle/>
        <a:p>
          <a:endParaRPr lang="zh-CN" altLang="en-US"/>
        </a:p>
      </dgm:t>
    </dgm:pt>
    <dgm:pt modelId="{492D5B94-A0C9-425E-BBDA-62F95D62EFBF}">
      <dgm:prSet custT="1"/>
      <dgm:spPr>
        <a:solidFill>
          <a:schemeClr val="tx2"/>
        </a:solidFill>
      </dgm:spPr>
      <dgm:t>
        <a:bodyPr/>
        <a:lstStyle/>
        <a:p>
          <a:r>
            <a:rPr lang="en-US" sz="1200" b="0" i="0" dirty="0">
              <a:latin typeface="Arial" panose="020B0604020202020204" pitchFamily="34" charset="0"/>
              <a:cs typeface="Arial" panose="020B0604020202020204" pitchFamily="34" charset="0"/>
            </a:rPr>
            <a:t>Gaussian</a:t>
          </a:r>
          <a:br>
            <a:rPr lang="en-US" sz="1200" b="0" i="0" dirty="0">
              <a:latin typeface="Arial" panose="020B0604020202020204" pitchFamily="34" charset="0"/>
              <a:cs typeface="Arial" panose="020B0604020202020204" pitchFamily="34" charset="0"/>
            </a:rPr>
          </a:br>
          <a:r>
            <a:rPr lang="en-US" sz="1200" b="0" i="0" dirty="0">
              <a:latin typeface="Arial" panose="020B0604020202020204" pitchFamily="34" charset="0"/>
              <a:cs typeface="Arial" panose="020B0604020202020204" pitchFamily="34" charset="0"/>
            </a:rPr>
            <a:t>Mixture Distribution </a:t>
          </a:r>
          <a:endParaRPr lang="zh-CN" altLang="en-US" sz="1200" dirty="0">
            <a:latin typeface="Arial" panose="020B0604020202020204" pitchFamily="34" charset="0"/>
            <a:cs typeface="Arial" panose="020B0604020202020204" pitchFamily="34" charset="0"/>
          </a:endParaRPr>
        </a:p>
      </dgm:t>
    </dgm:pt>
    <dgm:pt modelId="{FF35C3D0-F960-403A-BC39-00F0DE9A88DB}" type="parTrans" cxnId="{97A10AB6-E508-420C-AAA7-EAB410553A9B}">
      <dgm:prSet/>
      <dgm:spPr/>
      <dgm:t>
        <a:bodyPr/>
        <a:lstStyle/>
        <a:p>
          <a:endParaRPr lang="zh-CN" altLang="en-US"/>
        </a:p>
      </dgm:t>
    </dgm:pt>
    <dgm:pt modelId="{5F21113B-7452-4B3A-A23D-B98843B456C2}" type="sibTrans" cxnId="{97A10AB6-E508-420C-AAA7-EAB410553A9B}">
      <dgm:prSet/>
      <dgm:spPr/>
      <dgm:t>
        <a:bodyPr/>
        <a:lstStyle/>
        <a:p>
          <a:endParaRPr lang="zh-CN" altLang="en-US"/>
        </a:p>
      </dgm:t>
    </dgm:pt>
    <dgm:pt modelId="{3C8EAB57-2FC2-4901-889F-12BBEAD654CB}">
      <dgm:prSet custT="1"/>
      <dgm:spPr>
        <a:solidFill>
          <a:schemeClr val="accent3"/>
        </a:solidFill>
      </dgm:spPr>
      <dgm:t>
        <a:bodyPr/>
        <a:lstStyle/>
        <a:p>
          <a:pPr marL="0" lvl="0" indent="0" algn="ctr" defTabSz="533400">
            <a:lnSpc>
              <a:spcPct val="90000"/>
            </a:lnSpc>
            <a:spcBef>
              <a:spcPct val="0"/>
            </a:spcBef>
            <a:spcAft>
              <a:spcPct val="35000"/>
            </a:spcAft>
            <a:buNone/>
          </a:pPr>
          <a:r>
            <a:rPr lang="en-US" altLang="zh-CN" sz="1200" b="0" i="0" kern="1200">
              <a:latin typeface="Arial" panose="020B0604020202020204" pitchFamily="34" charset="0"/>
              <a:ea typeface="+mn-ea"/>
              <a:cs typeface="Arial" panose="020B0604020202020204" pitchFamily="34" charset="0"/>
            </a:rPr>
            <a:t>Maximum likelihood</a:t>
          </a:r>
          <a:endParaRPr lang="zh-CN" altLang="en-US" sz="1200" b="0" i="0" kern="1200" dirty="0">
            <a:latin typeface="Arial" panose="020B0604020202020204" pitchFamily="34" charset="0"/>
            <a:ea typeface="+mn-ea"/>
            <a:cs typeface="Arial" panose="020B0604020202020204" pitchFamily="34" charset="0"/>
          </a:endParaRPr>
        </a:p>
      </dgm:t>
    </dgm:pt>
    <dgm:pt modelId="{37435B13-4504-4FF3-ABD4-A753F2F1C6F6}" type="parTrans" cxnId="{3E011EE6-F1E1-42A2-A622-F51F7C302B21}">
      <dgm:prSet/>
      <dgm:spPr/>
      <dgm:t>
        <a:bodyPr/>
        <a:lstStyle/>
        <a:p>
          <a:endParaRPr lang="zh-CN" altLang="en-US"/>
        </a:p>
      </dgm:t>
    </dgm:pt>
    <dgm:pt modelId="{CEA0398E-FD72-4171-9C62-62E87DA2405C}" type="sibTrans" cxnId="{3E011EE6-F1E1-42A2-A622-F51F7C302B21}">
      <dgm:prSet/>
      <dgm:spPr/>
      <dgm:t>
        <a:bodyPr/>
        <a:lstStyle/>
        <a:p>
          <a:endParaRPr lang="zh-CN" altLang="en-US"/>
        </a:p>
      </dgm:t>
    </dgm:pt>
    <dgm:pt modelId="{DB0EFB6C-3AEA-4E0B-8EEA-A18BFA61298D}">
      <dgm:prSet custT="1"/>
      <dgm:spPr>
        <a:solidFill>
          <a:schemeClr val="tx2"/>
        </a:solidFill>
      </dgm:spPr>
      <dgm:t>
        <a:bodyPr/>
        <a:lstStyle/>
        <a:p>
          <a:r>
            <a:rPr lang="en-US" sz="1200" b="0" i="0" dirty="0">
              <a:latin typeface="Arial" panose="020B0604020202020204" pitchFamily="34" charset="0"/>
              <a:cs typeface="Arial" panose="020B0604020202020204" pitchFamily="34" charset="0"/>
            </a:rPr>
            <a:t>General Form</a:t>
          </a:r>
          <a:endParaRPr lang="zh-CN" altLang="en-US" sz="1200" dirty="0">
            <a:latin typeface="Arial" panose="020B0604020202020204" pitchFamily="34" charset="0"/>
            <a:cs typeface="Arial" panose="020B0604020202020204" pitchFamily="34" charset="0"/>
          </a:endParaRPr>
        </a:p>
      </dgm:t>
    </dgm:pt>
    <dgm:pt modelId="{786C741E-52D4-4B24-95B1-FA8413EFE215}" type="parTrans" cxnId="{A16464C8-585E-4465-98E5-9D29B9F28767}">
      <dgm:prSet/>
      <dgm:spPr/>
      <dgm:t>
        <a:bodyPr/>
        <a:lstStyle/>
        <a:p>
          <a:endParaRPr lang="zh-CN" altLang="en-US"/>
        </a:p>
      </dgm:t>
    </dgm:pt>
    <dgm:pt modelId="{4A26078C-C557-463A-A966-661A4E56E426}" type="sibTrans" cxnId="{A16464C8-585E-4465-98E5-9D29B9F28767}">
      <dgm:prSet/>
      <dgm:spPr/>
      <dgm:t>
        <a:bodyPr/>
        <a:lstStyle/>
        <a:p>
          <a:endParaRPr lang="zh-CN" altLang="en-US"/>
        </a:p>
      </dgm:t>
    </dgm:pt>
    <dgm:pt modelId="{C75E3C11-6325-41CF-8F8C-4788015C856F}">
      <dgm:prSet custT="1"/>
      <dgm:spPr>
        <a:solidFill>
          <a:schemeClr val="accent3"/>
        </a:solidFill>
      </dgm:spPr>
      <dgm:t>
        <a:bodyPr/>
        <a:lstStyle/>
        <a:p>
          <a:pPr marL="0" lvl="0" indent="0" algn="ctr" defTabSz="533400">
            <a:lnSpc>
              <a:spcPct val="90000"/>
            </a:lnSpc>
            <a:spcBef>
              <a:spcPct val="0"/>
            </a:spcBef>
            <a:spcAft>
              <a:spcPct val="35000"/>
            </a:spcAft>
            <a:buNone/>
          </a:pPr>
          <a:r>
            <a:rPr lang="en-US" altLang="en-US" sz="1200" b="0" i="0" kern="1200">
              <a:latin typeface="Arial" panose="020B0604020202020204" pitchFamily="34" charset="0"/>
              <a:ea typeface="+mn-ea"/>
              <a:cs typeface="Arial" panose="020B0604020202020204" pitchFamily="34" charset="0"/>
            </a:rPr>
            <a:t>K-means Algorithm </a:t>
          </a:r>
          <a:endParaRPr lang="zh-CN" altLang="en-US" sz="1200" b="0" i="0" kern="1200" dirty="0">
            <a:latin typeface="Arial" panose="020B0604020202020204" pitchFamily="34" charset="0"/>
            <a:ea typeface="+mn-ea"/>
            <a:cs typeface="Arial" panose="020B0604020202020204" pitchFamily="34" charset="0"/>
          </a:endParaRPr>
        </a:p>
      </dgm:t>
    </dgm:pt>
    <dgm:pt modelId="{4A6BA1B7-8C70-483C-A61F-E907DC6D1C19}" type="parTrans" cxnId="{4B7C115F-3099-4743-B5CB-3912E23F3D4D}">
      <dgm:prSet/>
      <dgm:spPr/>
      <dgm:t>
        <a:bodyPr/>
        <a:lstStyle/>
        <a:p>
          <a:endParaRPr lang="zh-CN" altLang="en-US"/>
        </a:p>
      </dgm:t>
    </dgm:pt>
    <dgm:pt modelId="{0F1FD363-8F98-4917-95A1-F2E93FFF9BBF}" type="sibTrans" cxnId="{4B7C115F-3099-4743-B5CB-3912E23F3D4D}">
      <dgm:prSet/>
      <dgm:spPr/>
      <dgm:t>
        <a:bodyPr/>
        <a:lstStyle/>
        <a:p>
          <a:endParaRPr lang="zh-CN" altLang="en-US"/>
        </a:p>
      </dgm:t>
    </dgm:pt>
    <dgm:pt modelId="{FD29A67F-B819-4D07-A7A1-9ED99271D2A3}" type="pres">
      <dgm:prSet presAssocID="{E6D0627B-68FE-46CF-8C57-43BA525E0E83}" presName="diagram" presStyleCnt="0">
        <dgm:presLayoutVars>
          <dgm:chPref val="1"/>
          <dgm:dir/>
          <dgm:animOne val="branch"/>
          <dgm:animLvl val="lvl"/>
          <dgm:resizeHandles val="exact"/>
        </dgm:presLayoutVars>
      </dgm:prSet>
      <dgm:spPr/>
    </dgm:pt>
    <dgm:pt modelId="{9C1E67F8-917A-4F92-A865-51C8FE417F3A}" type="pres">
      <dgm:prSet presAssocID="{233ECA48-4056-4163-B428-0891063D9C10}" presName="root1" presStyleCnt="0"/>
      <dgm:spPr/>
    </dgm:pt>
    <dgm:pt modelId="{284432B9-A82F-44D9-81E7-CC4969ABEE2F}" type="pres">
      <dgm:prSet presAssocID="{233ECA48-4056-4163-B428-0891063D9C10}" presName="LevelOneTextNode" presStyleLbl="node0" presStyleIdx="0" presStyleCnt="1">
        <dgm:presLayoutVars>
          <dgm:chPref val="3"/>
        </dgm:presLayoutVars>
      </dgm:prSet>
      <dgm:spPr/>
    </dgm:pt>
    <dgm:pt modelId="{E451B887-403A-41E7-8E31-6D30711B4A6D}" type="pres">
      <dgm:prSet presAssocID="{233ECA48-4056-4163-B428-0891063D9C10}" presName="level2hierChild" presStyleCnt="0"/>
      <dgm:spPr/>
    </dgm:pt>
    <dgm:pt modelId="{97503245-BFC3-441B-A7C7-3C744BD72855}" type="pres">
      <dgm:prSet presAssocID="{930EE728-CFF1-461D-92C8-16CED2BB9A3E}" presName="conn2-1" presStyleLbl="parChTrans1D2" presStyleIdx="0" presStyleCnt="2"/>
      <dgm:spPr/>
    </dgm:pt>
    <dgm:pt modelId="{EFE6D72C-E60E-4BB7-8EB7-3EF461E02EBF}" type="pres">
      <dgm:prSet presAssocID="{930EE728-CFF1-461D-92C8-16CED2BB9A3E}" presName="connTx" presStyleLbl="parChTrans1D2" presStyleIdx="0" presStyleCnt="2"/>
      <dgm:spPr/>
    </dgm:pt>
    <dgm:pt modelId="{3AF5CBEF-5BB3-44B8-9854-BF8B22FCCC09}" type="pres">
      <dgm:prSet presAssocID="{D4BA2987-731F-4C63-A547-270D61749C8C}" presName="root2" presStyleCnt="0"/>
      <dgm:spPr/>
    </dgm:pt>
    <dgm:pt modelId="{EB59C542-82BF-4E9A-9C43-004953F52C40}" type="pres">
      <dgm:prSet presAssocID="{D4BA2987-731F-4C63-A547-270D61749C8C}" presName="LevelTwoTextNode" presStyleLbl="node2" presStyleIdx="0" presStyleCnt="2">
        <dgm:presLayoutVars>
          <dgm:chPref val="3"/>
        </dgm:presLayoutVars>
      </dgm:prSet>
      <dgm:spPr/>
    </dgm:pt>
    <dgm:pt modelId="{792A282A-E887-4E98-97CB-54A8B6EEF461}" type="pres">
      <dgm:prSet presAssocID="{D4BA2987-731F-4C63-A547-270D61749C8C}" presName="level3hierChild" presStyleCnt="0"/>
      <dgm:spPr/>
    </dgm:pt>
    <dgm:pt modelId="{BFC46B05-D120-4A7C-8AAE-E7E18B85492B}" type="pres">
      <dgm:prSet presAssocID="{D7B2CD16-CCDA-4307-AA65-12A3148981F5}" presName="conn2-1" presStyleLbl="parChTrans1D3" presStyleIdx="0" presStyleCnt="2"/>
      <dgm:spPr/>
    </dgm:pt>
    <dgm:pt modelId="{6DB0F5C2-4EDB-4BE2-A9D9-DA9698129D6E}" type="pres">
      <dgm:prSet presAssocID="{D7B2CD16-CCDA-4307-AA65-12A3148981F5}" presName="connTx" presStyleLbl="parChTrans1D3" presStyleIdx="0" presStyleCnt="2"/>
      <dgm:spPr/>
    </dgm:pt>
    <dgm:pt modelId="{8E7D069C-F110-469A-9B87-36AE02992C9A}" type="pres">
      <dgm:prSet presAssocID="{C6F4095D-5E2C-4C51-8867-81149899C5E5}" presName="root2" presStyleCnt="0"/>
      <dgm:spPr/>
    </dgm:pt>
    <dgm:pt modelId="{AB3A460E-79B7-4B9E-A70B-8445F56D4BFA}" type="pres">
      <dgm:prSet presAssocID="{C6F4095D-5E2C-4C51-8867-81149899C5E5}" presName="LevelTwoTextNode" presStyleLbl="node3" presStyleIdx="0" presStyleCnt="2">
        <dgm:presLayoutVars>
          <dgm:chPref val="3"/>
        </dgm:presLayoutVars>
      </dgm:prSet>
      <dgm:spPr/>
    </dgm:pt>
    <dgm:pt modelId="{FF7CD2B8-A591-4E1C-A819-7773CC44CE87}" type="pres">
      <dgm:prSet presAssocID="{C6F4095D-5E2C-4C51-8867-81149899C5E5}" presName="level3hierChild" presStyleCnt="0"/>
      <dgm:spPr/>
    </dgm:pt>
    <dgm:pt modelId="{34621226-C825-4276-9253-70FE9C19D9E9}" type="pres">
      <dgm:prSet presAssocID="{1F884BED-E00A-4F77-8F01-7CAABB4208FF}" presName="conn2-1" presStyleLbl="parChTrans1D2" presStyleIdx="1" presStyleCnt="2"/>
      <dgm:spPr/>
    </dgm:pt>
    <dgm:pt modelId="{B31F7E9C-FF64-4C44-B0F5-47C48242B1C0}" type="pres">
      <dgm:prSet presAssocID="{1F884BED-E00A-4F77-8F01-7CAABB4208FF}" presName="connTx" presStyleLbl="parChTrans1D2" presStyleIdx="1" presStyleCnt="2"/>
      <dgm:spPr/>
    </dgm:pt>
    <dgm:pt modelId="{84863FEC-9866-468F-A11A-D2600AA9DBE6}" type="pres">
      <dgm:prSet presAssocID="{60A43A8D-2856-4078-A7BA-998BD20895FF}" presName="root2" presStyleCnt="0"/>
      <dgm:spPr/>
    </dgm:pt>
    <dgm:pt modelId="{E5FFCF89-FAB0-426A-97DD-9152714F1DE0}" type="pres">
      <dgm:prSet presAssocID="{60A43A8D-2856-4078-A7BA-998BD20895FF}" presName="LevelTwoTextNode" presStyleLbl="node2" presStyleIdx="1" presStyleCnt="2">
        <dgm:presLayoutVars>
          <dgm:chPref val="3"/>
        </dgm:presLayoutVars>
      </dgm:prSet>
      <dgm:spPr/>
    </dgm:pt>
    <dgm:pt modelId="{314A8D97-1D32-47F6-96DE-09B92169F1FD}" type="pres">
      <dgm:prSet presAssocID="{60A43A8D-2856-4078-A7BA-998BD20895FF}" presName="level3hierChild" presStyleCnt="0"/>
      <dgm:spPr/>
    </dgm:pt>
    <dgm:pt modelId="{4806AD02-340E-402D-AC85-843D6DD74509}" type="pres">
      <dgm:prSet presAssocID="{B5A92720-9F2F-4774-80BC-8C9F9FF5F497}" presName="conn2-1" presStyleLbl="parChTrans1D3" presStyleIdx="1" presStyleCnt="2"/>
      <dgm:spPr/>
    </dgm:pt>
    <dgm:pt modelId="{42741E31-2EC2-459C-95CE-6EB9763ECD33}" type="pres">
      <dgm:prSet presAssocID="{B5A92720-9F2F-4774-80BC-8C9F9FF5F497}" presName="connTx" presStyleLbl="parChTrans1D3" presStyleIdx="1" presStyleCnt="2"/>
      <dgm:spPr/>
    </dgm:pt>
    <dgm:pt modelId="{A59DD937-314B-4943-B748-BC93D9785E6B}" type="pres">
      <dgm:prSet presAssocID="{88BC6D7D-BD22-4E5E-BF63-7A0BCCBBD404}" presName="root2" presStyleCnt="0"/>
      <dgm:spPr/>
    </dgm:pt>
    <dgm:pt modelId="{C11538BF-796D-47EA-A890-E11FC68F5570}" type="pres">
      <dgm:prSet presAssocID="{88BC6D7D-BD22-4E5E-BF63-7A0BCCBBD404}" presName="LevelTwoTextNode" presStyleLbl="node3" presStyleIdx="1" presStyleCnt="2">
        <dgm:presLayoutVars>
          <dgm:chPref val="3"/>
        </dgm:presLayoutVars>
      </dgm:prSet>
      <dgm:spPr/>
    </dgm:pt>
    <dgm:pt modelId="{1167488B-1B6F-457D-9D24-ECB0781169C2}" type="pres">
      <dgm:prSet presAssocID="{88BC6D7D-BD22-4E5E-BF63-7A0BCCBBD404}" presName="level3hierChild" presStyleCnt="0"/>
      <dgm:spPr/>
    </dgm:pt>
    <dgm:pt modelId="{01F6B637-CC32-47B8-B98E-F0A557D0C65A}" type="pres">
      <dgm:prSet presAssocID="{5DE10611-B2A4-4085-B927-4E49BEB34049}" presName="conn2-1" presStyleLbl="parChTrans1D4" presStyleIdx="0" presStyleCnt="6"/>
      <dgm:spPr/>
    </dgm:pt>
    <dgm:pt modelId="{9DCF27DE-7788-41F7-8AB3-C8685D576539}" type="pres">
      <dgm:prSet presAssocID="{5DE10611-B2A4-4085-B927-4E49BEB34049}" presName="connTx" presStyleLbl="parChTrans1D4" presStyleIdx="0" presStyleCnt="6"/>
      <dgm:spPr/>
    </dgm:pt>
    <dgm:pt modelId="{DF9E154A-4DF1-47CB-ABD5-DE3C5CCFE21E}" type="pres">
      <dgm:prSet presAssocID="{02096B04-1CC0-49D6-B11A-17C6D25F47B6}" presName="root2" presStyleCnt="0"/>
      <dgm:spPr/>
    </dgm:pt>
    <dgm:pt modelId="{EDB5B136-AA28-481D-9080-40B50BE7D964}" type="pres">
      <dgm:prSet presAssocID="{02096B04-1CC0-49D6-B11A-17C6D25F47B6}" presName="LevelTwoTextNode" presStyleLbl="node4" presStyleIdx="0" presStyleCnt="6">
        <dgm:presLayoutVars>
          <dgm:chPref val="3"/>
        </dgm:presLayoutVars>
      </dgm:prSet>
      <dgm:spPr/>
    </dgm:pt>
    <dgm:pt modelId="{8A27B324-72D3-404D-9099-D6576353DD68}" type="pres">
      <dgm:prSet presAssocID="{02096B04-1CC0-49D6-B11A-17C6D25F47B6}" presName="level3hierChild" presStyleCnt="0"/>
      <dgm:spPr/>
    </dgm:pt>
    <dgm:pt modelId="{85D2D1F0-5E56-4AB3-A116-B0734CFE76CD}" type="pres">
      <dgm:prSet presAssocID="{D365620B-EA6E-4CBD-945E-1BD38AF12EA6}" presName="conn2-1" presStyleLbl="parChTrans1D4" presStyleIdx="1" presStyleCnt="6"/>
      <dgm:spPr/>
    </dgm:pt>
    <dgm:pt modelId="{61BECC55-2238-487F-8F6F-EAAB4595C486}" type="pres">
      <dgm:prSet presAssocID="{D365620B-EA6E-4CBD-945E-1BD38AF12EA6}" presName="connTx" presStyleLbl="parChTrans1D4" presStyleIdx="1" presStyleCnt="6"/>
      <dgm:spPr/>
    </dgm:pt>
    <dgm:pt modelId="{DE6137B5-CAB5-4C1E-9094-A81E76BC2A5B}" type="pres">
      <dgm:prSet presAssocID="{23A5C2F6-2ECB-4430-A2B4-D948087F6EC7}" presName="root2" presStyleCnt="0"/>
      <dgm:spPr/>
    </dgm:pt>
    <dgm:pt modelId="{162FA819-3448-4690-9829-67E6C6F45086}" type="pres">
      <dgm:prSet presAssocID="{23A5C2F6-2ECB-4430-A2B4-D948087F6EC7}" presName="LevelTwoTextNode" presStyleLbl="node4" presStyleIdx="1" presStyleCnt="6">
        <dgm:presLayoutVars>
          <dgm:chPref val="3"/>
        </dgm:presLayoutVars>
      </dgm:prSet>
      <dgm:spPr/>
    </dgm:pt>
    <dgm:pt modelId="{1CC6D908-6F28-4B1C-8789-2F82A4793A9E}" type="pres">
      <dgm:prSet presAssocID="{23A5C2F6-2ECB-4430-A2B4-D948087F6EC7}" presName="level3hierChild" presStyleCnt="0"/>
      <dgm:spPr/>
    </dgm:pt>
    <dgm:pt modelId="{BCF97B67-9204-4301-8D21-A9D129D08F42}" type="pres">
      <dgm:prSet presAssocID="{FF35C3D0-F960-403A-BC39-00F0DE9A88DB}" presName="conn2-1" presStyleLbl="parChTrans1D4" presStyleIdx="2" presStyleCnt="6"/>
      <dgm:spPr/>
    </dgm:pt>
    <dgm:pt modelId="{7AB7E435-8B17-40BB-A661-79CD339750C6}" type="pres">
      <dgm:prSet presAssocID="{FF35C3D0-F960-403A-BC39-00F0DE9A88DB}" presName="connTx" presStyleLbl="parChTrans1D4" presStyleIdx="2" presStyleCnt="6"/>
      <dgm:spPr/>
    </dgm:pt>
    <dgm:pt modelId="{D441749D-BBE6-4971-8C0F-7C8F5D6B2605}" type="pres">
      <dgm:prSet presAssocID="{492D5B94-A0C9-425E-BBDA-62F95D62EFBF}" presName="root2" presStyleCnt="0"/>
      <dgm:spPr/>
    </dgm:pt>
    <dgm:pt modelId="{B2B8C62E-EC5F-498A-939C-F0443E745AA1}" type="pres">
      <dgm:prSet presAssocID="{492D5B94-A0C9-425E-BBDA-62F95D62EFBF}" presName="LevelTwoTextNode" presStyleLbl="node4" presStyleIdx="2" presStyleCnt="6">
        <dgm:presLayoutVars>
          <dgm:chPref val="3"/>
        </dgm:presLayoutVars>
      </dgm:prSet>
      <dgm:spPr/>
    </dgm:pt>
    <dgm:pt modelId="{636F2ECB-05AE-4B07-A8FD-824AF80F327F}" type="pres">
      <dgm:prSet presAssocID="{492D5B94-A0C9-425E-BBDA-62F95D62EFBF}" presName="level3hierChild" presStyleCnt="0"/>
      <dgm:spPr/>
    </dgm:pt>
    <dgm:pt modelId="{EC10A56A-0279-4D58-8F4B-28186E828CED}" type="pres">
      <dgm:prSet presAssocID="{37435B13-4504-4FF3-ABD4-A753F2F1C6F6}" presName="conn2-1" presStyleLbl="parChTrans1D4" presStyleIdx="3" presStyleCnt="6"/>
      <dgm:spPr/>
    </dgm:pt>
    <dgm:pt modelId="{AB69C330-F52D-4C19-9E4F-6F1B1F7DC0AD}" type="pres">
      <dgm:prSet presAssocID="{37435B13-4504-4FF3-ABD4-A753F2F1C6F6}" presName="connTx" presStyleLbl="parChTrans1D4" presStyleIdx="3" presStyleCnt="6"/>
      <dgm:spPr/>
    </dgm:pt>
    <dgm:pt modelId="{B5AA2915-6277-4B3B-B990-D47374E3AA87}" type="pres">
      <dgm:prSet presAssocID="{3C8EAB57-2FC2-4901-889F-12BBEAD654CB}" presName="root2" presStyleCnt="0"/>
      <dgm:spPr/>
    </dgm:pt>
    <dgm:pt modelId="{86DD7785-0DDB-474E-96CD-22858D2396EF}" type="pres">
      <dgm:prSet presAssocID="{3C8EAB57-2FC2-4901-889F-12BBEAD654CB}" presName="LevelTwoTextNode" presStyleLbl="node4" presStyleIdx="3" presStyleCnt="6">
        <dgm:presLayoutVars>
          <dgm:chPref val="3"/>
        </dgm:presLayoutVars>
      </dgm:prSet>
      <dgm:spPr/>
    </dgm:pt>
    <dgm:pt modelId="{2A5254BB-2EB5-4EF7-AD56-6CCC325D7CC2}" type="pres">
      <dgm:prSet presAssocID="{3C8EAB57-2FC2-4901-889F-12BBEAD654CB}" presName="level3hierChild" presStyleCnt="0"/>
      <dgm:spPr/>
    </dgm:pt>
    <dgm:pt modelId="{855931EA-2FD6-45C6-BE1C-88298D920663}" type="pres">
      <dgm:prSet presAssocID="{4A6BA1B7-8C70-483C-A61F-E907DC6D1C19}" presName="conn2-1" presStyleLbl="parChTrans1D4" presStyleIdx="4" presStyleCnt="6"/>
      <dgm:spPr/>
    </dgm:pt>
    <dgm:pt modelId="{7D2DC510-D040-4F6A-9F2E-174D34E075A7}" type="pres">
      <dgm:prSet presAssocID="{4A6BA1B7-8C70-483C-A61F-E907DC6D1C19}" presName="connTx" presStyleLbl="parChTrans1D4" presStyleIdx="4" presStyleCnt="6"/>
      <dgm:spPr/>
    </dgm:pt>
    <dgm:pt modelId="{540A55E4-5B06-4865-8CB9-950DEA32D8DD}" type="pres">
      <dgm:prSet presAssocID="{C75E3C11-6325-41CF-8F8C-4788015C856F}" presName="root2" presStyleCnt="0"/>
      <dgm:spPr/>
    </dgm:pt>
    <dgm:pt modelId="{AA2F3713-75AF-4CA2-9D87-C6C5EF5DB68C}" type="pres">
      <dgm:prSet presAssocID="{C75E3C11-6325-41CF-8F8C-4788015C856F}" presName="LevelTwoTextNode" presStyleLbl="node4" presStyleIdx="4" presStyleCnt="6">
        <dgm:presLayoutVars>
          <dgm:chPref val="3"/>
        </dgm:presLayoutVars>
      </dgm:prSet>
      <dgm:spPr/>
    </dgm:pt>
    <dgm:pt modelId="{57C7BA07-4ABC-4A6D-BAB6-11B278050EE8}" type="pres">
      <dgm:prSet presAssocID="{C75E3C11-6325-41CF-8F8C-4788015C856F}" presName="level3hierChild" presStyleCnt="0"/>
      <dgm:spPr/>
    </dgm:pt>
    <dgm:pt modelId="{4C1605E5-B508-47C8-AB48-1A86F0EB4DA4}" type="pres">
      <dgm:prSet presAssocID="{786C741E-52D4-4B24-95B1-FA8413EFE215}" presName="conn2-1" presStyleLbl="parChTrans1D4" presStyleIdx="5" presStyleCnt="6"/>
      <dgm:spPr/>
    </dgm:pt>
    <dgm:pt modelId="{A66D6942-1B48-413F-8B39-43CF6CCE8A29}" type="pres">
      <dgm:prSet presAssocID="{786C741E-52D4-4B24-95B1-FA8413EFE215}" presName="connTx" presStyleLbl="parChTrans1D4" presStyleIdx="5" presStyleCnt="6"/>
      <dgm:spPr/>
    </dgm:pt>
    <dgm:pt modelId="{FA2AC31D-42DC-4DE3-89D8-58E11D6310EF}" type="pres">
      <dgm:prSet presAssocID="{DB0EFB6C-3AEA-4E0B-8EEA-A18BFA61298D}" presName="root2" presStyleCnt="0"/>
      <dgm:spPr/>
    </dgm:pt>
    <dgm:pt modelId="{2AC4652C-C72C-4AF3-9BF4-C8902E671295}" type="pres">
      <dgm:prSet presAssocID="{DB0EFB6C-3AEA-4E0B-8EEA-A18BFA61298D}" presName="LevelTwoTextNode" presStyleLbl="node4" presStyleIdx="5" presStyleCnt="6">
        <dgm:presLayoutVars>
          <dgm:chPref val="3"/>
        </dgm:presLayoutVars>
      </dgm:prSet>
      <dgm:spPr/>
    </dgm:pt>
    <dgm:pt modelId="{27B9BE18-383E-4589-9D49-FA85A9AEF98D}" type="pres">
      <dgm:prSet presAssocID="{DB0EFB6C-3AEA-4E0B-8EEA-A18BFA61298D}" presName="level3hierChild" presStyleCnt="0"/>
      <dgm:spPr/>
    </dgm:pt>
  </dgm:ptLst>
  <dgm:cxnLst>
    <dgm:cxn modelId="{3D564B0B-4DD2-437F-B564-A9E1ECFD4FA6}" type="presOf" srcId="{786C741E-52D4-4B24-95B1-FA8413EFE215}" destId="{A66D6942-1B48-413F-8B39-43CF6CCE8A29}" srcOrd="1" destOrd="0" presId="urn:microsoft.com/office/officeart/2005/8/layout/hierarchy2"/>
    <dgm:cxn modelId="{9AA1CC13-1C62-4748-B9A6-31363CD1C198}" type="presOf" srcId="{233ECA48-4056-4163-B428-0891063D9C10}" destId="{284432B9-A82F-44D9-81E7-CC4969ABEE2F}" srcOrd="0" destOrd="0" presId="urn:microsoft.com/office/officeart/2005/8/layout/hierarchy2"/>
    <dgm:cxn modelId="{9891A115-D5B9-493D-82F2-7B06EA0D3C39}" type="presOf" srcId="{930EE728-CFF1-461D-92C8-16CED2BB9A3E}" destId="{97503245-BFC3-441B-A7C7-3C744BD72855}" srcOrd="0" destOrd="0" presId="urn:microsoft.com/office/officeart/2005/8/layout/hierarchy2"/>
    <dgm:cxn modelId="{5F1C5017-EDE1-4D8F-B873-70236A4F0914}" type="presOf" srcId="{4A6BA1B7-8C70-483C-A61F-E907DC6D1C19}" destId="{7D2DC510-D040-4F6A-9F2E-174D34E075A7}" srcOrd="1" destOrd="0" presId="urn:microsoft.com/office/officeart/2005/8/layout/hierarchy2"/>
    <dgm:cxn modelId="{2B79AD18-CB37-4FFD-9E5D-6755CC0CBC94}" type="presOf" srcId="{37435B13-4504-4FF3-ABD4-A753F2F1C6F6}" destId="{AB69C330-F52D-4C19-9E4F-6F1B1F7DC0AD}" srcOrd="1" destOrd="0" presId="urn:microsoft.com/office/officeart/2005/8/layout/hierarchy2"/>
    <dgm:cxn modelId="{5A465D1C-8B8A-4395-B496-73AED37333F8}" srcId="{88BC6D7D-BD22-4E5E-BF63-7A0BCCBBD404}" destId="{02096B04-1CC0-49D6-B11A-17C6D25F47B6}" srcOrd="0" destOrd="0" parTransId="{5DE10611-B2A4-4085-B927-4E49BEB34049}" sibTransId="{2ABECA6E-1A66-4E31-BE98-A06983966599}"/>
    <dgm:cxn modelId="{B6606A20-71D6-4895-A09F-D4595DE62180}" type="presOf" srcId="{B5A92720-9F2F-4774-80BC-8C9F9FF5F497}" destId="{42741E31-2EC2-459C-95CE-6EB9763ECD33}" srcOrd="1" destOrd="0" presId="urn:microsoft.com/office/officeart/2005/8/layout/hierarchy2"/>
    <dgm:cxn modelId="{091C472D-6E58-4CDB-BC63-2847FB558283}" type="presOf" srcId="{DB0EFB6C-3AEA-4E0B-8EEA-A18BFA61298D}" destId="{2AC4652C-C72C-4AF3-9BF4-C8902E671295}" srcOrd="0" destOrd="0" presId="urn:microsoft.com/office/officeart/2005/8/layout/hierarchy2"/>
    <dgm:cxn modelId="{CCC1D73D-D28D-467D-A022-392122644099}" type="presOf" srcId="{D4BA2987-731F-4C63-A547-270D61749C8C}" destId="{EB59C542-82BF-4E9A-9C43-004953F52C40}" srcOrd="0" destOrd="0" presId="urn:microsoft.com/office/officeart/2005/8/layout/hierarchy2"/>
    <dgm:cxn modelId="{5595D13E-61EF-4D9B-9DE4-2125568D2222}" type="presOf" srcId="{C6F4095D-5E2C-4C51-8867-81149899C5E5}" destId="{AB3A460E-79B7-4B9E-A70B-8445F56D4BFA}" srcOrd="0" destOrd="0" presId="urn:microsoft.com/office/officeart/2005/8/layout/hierarchy2"/>
    <dgm:cxn modelId="{4B7C115F-3099-4743-B5CB-3912E23F3D4D}" srcId="{492D5B94-A0C9-425E-BBDA-62F95D62EFBF}" destId="{C75E3C11-6325-41CF-8F8C-4788015C856F}" srcOrd="1" destOrd="0" parTransId="{4A6BA1B7-8C70-483C-A61F-E907DC6D1C19}" sibTransId="{0F1FD363-8F98-4917-95A1-F2E93FFF9BBF}"/>
    <dgm:cxn modelId="{A2CE3867-63AE-43CE-8395-AB5C33F39F08}" type="presOf" srcId="{23A5C2F6-2ECB-4430-A2B4-D948087F6EC7}" destId="{162FA819-3448-4690-9829-67E6C6F45086}" srcOrd="0" destOrd="0" presId="urn:microsoft.com/office/officeart/2005/8/layout/hierarchy2"/>
    <dgm:cxn modelId="{0497D049-602D-4D19-8B7D-AE700AC07F48}" type="presOf" srcId="{492D5B94-A0C9-425E-BBDA-62F95D62EFBF}" destId="{B2B8C62E-EC5F-498A-939C-F0443E745AA1}" srcOrd="0" destOrd="0" presId="urn:microsoft.com/office/officeart/2005/8/layout/hierarchy2"/>
    <dgm:cxn modelId="{B1E6AA6B-CD31-4E82-ACC7-8CDF94913AA5}" type="presOf" srcId="{60A43A8D-2856-4078-A7BA-998BD20895FF}" destId="{E5FFCF89-FAB0-426A-97DD-9152714F1DE0}" srcOrd="0" destOrd="0" presId="urn:microsoft.com/office/officeart/2005/8/layout/hierarchy2"/>
    <dgm:cxn modelId="{1AA23072-B4B5-48FB-9D6C-5E92719A6DD8}" type="presOf" srcId="{FF35C3D0-F960-403A-BC39-00F0DE9A88DB}" destId="{7AB7E435-8B17-40BB-A661-79CD339750C6}" srcOrd="1" destOrd="0" presId="urn:microsoft.com/office/officeart/2005/8/layout/hierarchy2"/>
    <dgm:cxn modelId="{769A5A53-202C-46BE-ACED-72F925C001DB}" type="presOf" srcId="{37435B13-4504-4FF3-ABD4-A753F2F1C6F6}" destId="{EC10A56A-0279-4D58-8F4B-28186E828CED}" srcOrd="0" destOrd="0" presId="urn:microsoft.com/office/officeart/2005/8/layout/hierarchy2"/>
    <dgm:cxn modelId="{837B8458-7C84-444A-ABCF-33D4049DE763}" type="presOf" srcId="{4A6BA1B7-8C70-483C-A61F-E907DC6D1C19}" destId="{855931EA-2FD6-45C6-BE1C-88298D920663}" srcOrd="0" destOrd="0" presId="urn:microsoft.com/office/officeart/2005/8/layout/hierarchy2"/>
    <dgm:cxn modelId="{3CF03C7A-60CE-4E19-80D7-EAE6D06D3850}" type="presOf" srcId="{D7B2CD16-CCDA-4307-AA65-12A3148981F5}" destId="{BFC46B05-D120-4A7C-8AAE-E7E18B85492B}" srcOrd="0" destOrd="0" presId="urn:microsoft.com/office/officeart/2005/8/layout/hierarchy2"/>
    <dgm:cxn modelId="{D0BEF75A-2921-46DF-8BA3-7152EE17E326}" type="presOf" srcId="{5DE10611-B2A4-4085-B927-4E49BEB34049}" destId="{01F6B637-CC32-47B8-B98E-F0A557D0C65A}" srcOrd="0" destOrd="0" presId="urn:microsoft.com/office/officeart/2005/8/layout/hierarchy2"/>
    <dgm:cxn modelId="{B988CB7D-83E3-4CB0-A486-A2553C621686}" type="presOf" srcId="{3C8EAB57-2FC2-4901-889F-12BBEAD654CB}" destId="{86DD7785-0DDB-474E-96CD-22858D2396EF}" srcOrd="0" destOrd="0" presId="urn:microsoft.com/office/officeart/2005/8/layout/hierarchy2"/>
    <dgm:cxn modelId="{3A7FD582-0948-487A-8ED3-7CCF9B1D3336}" srcId="{60A43A8D-2856-4078-A7BA-998BD20895FF}" destId="{88BC6D7D-BD22-4E5E-BF63-7A0BCCBBD404}" srcOrd="0" destOrd="0" parTransId="{B5A92720-9F2F-4774-80BC-8C9F9FF5F497}" sibTransId="{D894BD41-45EF-496E-B6DF-05C1B48E8C08}"/>
    <dgm:cxn modelId="{DAB22784-8A0E-4AE5-B675-58CE33DB07F6}" type="presOf" srcId="{786C741E-52D4-4B24-95B1-FA8413EFE215}" destId="{4C1605E5-B508-47C8-AB48-1A86F0EB4DA4}" srcOrd="0" destOrd="0" presId="urn:microsoft.com/office/officeart/2005/8/layout/hierarchy2"/>
    <dgm:cxn modelId="{33794887-218A-4CAE-AE27-1E57E37CE8A9}" type="presOf" srcId="{D365620B-EA6E-4CBD-945E-1BD38AF12EA6}" destId="{61BECC55-2238-487F-8F6F-EAAB4595C486}" srcOrd="1" destOrd="0" presId="urn:microsoft.com/office/officeart/2005/8/layout/hierarchy2"/>
    <dgm:cxn modelId="{5152E388-AB1A-47D8-B0FF-5FF8F6625A66}" srcId="{233ECA48-4056-4163-B428-0891063D9C10}" destId="{60A43A8D-2856-4078-A7BA-998BD20895FF}" srcOrd="1" destOrd="0" parTransId="{1F884BED-E00A-4F77-8F01-7CAABB4208FF}" sibTransId="{3B1EE19D-E4AC-4C9E-8E88-A204E2D3DDD1}"/>
    <dgm:cxn modelId="{6A49578A-70AC-4E87-9346-AF67DF5321B6}" type="presOf" srcId="{02096B04-1CC0-49D6-B11A-17C6D25F47B6}" destId="{EDB5B136-AA28-481D-9080-40B50BE7D964}" srcOrd="0" destOrd="0" presId="urn:microsoft.com/office/officeart/2005/8/layout/hierarchy2"/>
    <dgm:cxn modelId="{7C0C9D8F-2052-4364-9DEA-506F266BAD64}" type="presOf" srcId="{E6D0627B-68FE-46CF-8C57-43BA525E0E83}" destId="{FD29A67F-B819-4D07-A7A1-9ED99271D2A3}" srcOrd="0" destOrd="0" presId="urn:microsoft.com/office/officeart/2005/8/layout/hierarchy2"/>
    <dgm:cxn modelId="{896B6A91-4411-4F4F-B663-C9149B40818E}" type="presOf" srcId="{88BC6D7D-BD22-4E5E-BF63-7A0BCCBBD404}" destId="{C11538BF-796D-47EA-A890-E11FC68F5570}" srcOrd="0" destOrd="0" presId="urn:microsoft.com/office/officeart/2005/8/layout/hierarchy2"/>
    <dgm:cxn modelId="{3E33F698-8F0B-419D-8E34-232C6F06F2E8}" srcId="{233ECA48-4056-4163-B428-0891063D9C10}" destId="{D4BA2987-731F-4C63-A547-270D61749C8C}" srcOrd="0" destOrd="0" parTransId="{930EE728-CFF1-461D-92C8-16CED2BB9A3E}" sibTransId="{943A2D27-8A01-4576-A65F-1C0DBAE4C15C}"/>
    <dgm:cxn modelId="{8FC815A0-4442-4C31-A759-0F2143BE170A}" srcId="{E6D0627B-68FE-46CF-8C57-43BA525E0E83}" destId="{233ECA48-4056-4163-B428-0891063D9C10}" srcOrd="0" destOrd="0" parTransId="{03227B6D-E55C-4A6C-AB9A-92FA2A0ED9B6}" sibTransId="{32C21830-D733-4E94-B327-18CB8E87D5E7}"/>
    <dgm:cxn modelId="{1C9529A0-980D-474D-9509-CA9F5417E530}" type="presOf" srcId="{930EE728-CFF1-461D-92C8-16CED2BB9A3E}" destId="{EFE6D72C-E60E-4BB7-8EB7-3EF461E02EBF}" srcOrd="1" destOrd="0" presId="urn:microsoft.com/office/officeart/2005/8/layout/hierarchy2"/>
    <dgm:cxn modelId="{766288A0-A1E8-48F6-B354-A05D547BDFAA}" type="presOf" srcId="{D7B2CD16-CCDA-4307-AA65-12A3148981F5}" destId="{6DB0F5C2-4EDB-4BE2-A9D9-DA9698129D6E}" srcOrd="1" destOrd="0" presId="urn:microsoft.com/office/officeart/2005/8/layout/hierarchy2"/>
    <dgm:cxn modelId="{3A0FFAA6-BD80-453A-AFBD-5B131F191E40}" type="presOf" srcId="{1F884BED-E00A-4F77-8F01-7CAABB4208FF}" destId="{34621226-C825-4276-9253-70FE9C19D9E9}" srcOrd="0" destOrd="0" presId="urn:microsoft.com/office/officeart/2005/8/layout/hierarchy2"/>
    <dgm:cxn modelId="{C52CF2B2-44C5-4B49-BD49-72D164D21934}" type="presOf" srcId="{FF35C3D0-F960-403A-BC39-00F0DE9A88DB}" destId="{BCF97B67-9204-4301-8D21-A9D129D08F42}" srcOrd="0" destOrd="0" presId="urn:microsoft.com/office/officeart/2005/8/layout/hierarchy2"/>
    <dgm:cxn modelId="{3AFDC0B5-0DA0-4B90-83BA-5994CD9BF611}" type="presOf" srcId="{1F884BED-E00A-4F77-8F01-7CAABB4208FF}" destId="{B31F7E9C-FF64-4C44-B0F5-47C48242B1C0}" srcOrd="1" destOrd="0" presId="urn:microsoft.com/office/officeart/2005/8/layout/hierarchy2"/>
    <dgm:cxn modelId="{97A10AB6-E508-420C-AAA7-EAB410553A9B}" srcId="{23A5C2F6-2ECB-4430-A2B4-D948087F6EC7}" destId="{492D5B94-A0C9-425E-BBDA-62F95D62EFBF}" srcOrd="0" destOrd="0" parTransId="{FF35C3D0-F960-403A-BC39-00F0DE9A88DB}" sibTransId="{5F21113B-7452-4B3A-A23D-B98843B456C2}"/>
    <dgm:cxn modelId="{A16464C8-585E-4465-98E5-9D29B9F28767}" srcId="{23A5C2F6-2ECB-4430-A2B4-D948087F6EC7}" destId="{DB0EFB6C-3AEA-4E0B-8EEA-A18BFA61298D}" srcOrd="1" destOrd="0" parTransId="{786C741E-52D4-4B24-95B1-FA8413EFE215}" sibTransId="{4A26078C-C557-463A-A966-661A4E56E426}"/>
    <dgm:cxn modelId="{0FA561DD-8149-4025-B7D5-61572526AF8C}" srcId="{D4BA2987-731F-4C63-A547-270D61749C8C}" destId="{C6F4095D-5E2C-4C51-8867-81149899C5E5}" srcOrd="0" destOrd="0" parTransId="{D7B2CD16-CCDA-4307-AA65-12A3148981F5}" sibTransId="{B23496D7-9CBB-42DB-9A05-A38023F51B51}"/>
    <dgm:cxn modelId="{66B939E1-A1DC-4322-B185-9019C033A61F}" type="presOf" srcId="{C75E3C11-6325-41CF-8F8C-4788015C856F}" destId="{AA2F3713-75AF-4CA2-9D87-C6C5EF5DB68C}" srcOrd="0" destOrd="0" presId="urn:microsoft.com/office/officeart/2005/8/layout/hierarchy2"/>
    <dgm:cxn modelId="{3E011EE6-F1E1-42A2-A622-F51F7C302B21}" srcId="{492D5B94-A0C9-425E-BBDA-62F95D62EFBF}" destId="{3C8EAB57-2FC2-4901-889F-12BBEAD654CB}" srcOrd="0" destOrd="0" parTransId="{37435B13-4504-4FF3-ABD4-A753F2F1C6F6}" sibTransId="{CEA0398E-FD72-4171-9C62-62E87DA2405C}"/>
    <dgm:cxn modelId="{7549EDE8-A4D2-4FDB-AB5F-EEA79DDF5966}" srcId="{88BC6D7D-BD22-4E5E-BF63-7A0BCCBBD404}" destId="{23A5C2F6-2ECB-4430-A2B4-D948087F6EC7}" srcOrd="1" destOrd="0" parTransId="{D365620B-EA6E-4CBD-945E-1BD38AF12EA6}" sibTransId="{5CD42C2F-BAE9-4D99-9211-B01F67980A1E}"/>
    <dgm:cxn modelId="{02B556EB-9D78-4CC1-9A9A-4EB738D39779}" type="presOf" srcId="{D365620B-EA6E-4CBD-945E-1BD38AF12EA6}" destId="{85D2D1F0-5E56-4AB3-A116-B0734CFE76CD}" srcOrd="0" destOrd="0" presId="urn:microsoft.com/office/officeart/2005/8/layout/hierarchy2"/>
    <dgm:cxn modelId="{68E33EF2-04AA-4F3D-96D3-872C969AD392}" type="presOf" srcId="{B5A92720-9F2F-4774-80BC-8C9F9FF5F497}" destId="{4806AD02-340E-402D-AC85-843D6DD74509}" srcOrd="0" destOrd="0" presId="urn:microsoft.com/office/officeart/2005/8/layout/hierarchy2"/>
    <dgm:cxn modelId="{4C1A82F8-D83F-4BD8-ACF8-FC87E3558355}" type="presOf" srcId="{5DE10611-B2A4-4085-B927-4E49BEB34049}" destId="{9DCF27DE-7788-41F7-8AB3-C8685D576539}" srcOrd="1" destOrd="0" presId="urn:microsoft.com/office/officeart/2005/8/layout/hierarchy2"/>
    <dgm:cxn modelId="{7EF2A7CC-E6BE-402D-9C13-DACD7B5571AF}" type="presParOf" srcId="{FD29A67F-B819-4D07-A7A1-9ED99271D2A3}" destId="{9C1E67F8-917A-4F92-A865-51C8FE417F3A}" srcOrd="0" destOrd="0" presId="urn:microsoft.com/office/officeart/2005/8/layout/hierarchy2"/>
    <dgm:cxn modelId="{8B34DA5E-95F4-4041-82EC-E7A3EFCA3747}" type="presParOf" srcId="{9C1E67F8-917A-4F92-A865-51C8FE417F3A}" destId="{284432B9-A82F-44D9-81E7-CC4969ABEE2F}" srcOrd="0" destOrd="0" presId="urn:microsoft.com/office/officeart/2005/8/layout/hierarchy2"/>
    <dgm:cxn modelId="{F9E39E7C-0F13-4E8C-96A1-2BACC10469EC}" type="presParOf" srcId="{9C1E67F8-917A-4F92-A865-51C8FE417F3A}" destId="{E451B887-403A-41E7-8E31-6D30711B4A6D}" srcOrd="1" destOrd="0" presId="urn:microsoft.com/office/officeart/2005/8/layout/hierarchy2"/>
    <dgm:cxn modelId="{A56F3A2E-FF07-4B64-A531-3A6055EC307A}" type="presParOf" srcId="{E451B887-403A-41E7-8E31-6D30711B4A6D}" destId="{97503245-BFC3-441B-A7C7-3C744BD72855}" srcOrd="0" destOrd="0" presId="urn:microsoft.com/office/officeart/2005/8/layout/hierarchy2"/>
    <dgm:cxn modelId="{3FAD299F-BEEE-4525-ABDF-F865D0238BC7}" type="presParOf" srcId="{97503245-BFC3-441B-A7C7-3C744BD72855}" destId="{EFE6D72C-E60E-4BB7-8EB7-3EF461E02EBF}" srcOrd="0" destOrd="0" presId="urn:microsoft.com/office/officeart/2005/8/layout/hierarchy2"/>
    <dgm:cxn modelId="{4FA8A000-9116-4FC9-8FE0-2C42DE33CE98}" type="presParOf" srcId="{E451B887-403A-41E7-8E31-6D30711B4A6D}" destId="{3AF5CBEF-5BB3-44B8-9854-BF8B22FCCC09}" srcOrd="1" destOrd="0" presId="urn:microsoft.com/office/officeart/2005/8/layout/hierarchy2"/>
    <dgm:cxn modelId="{8C6AF9B4-406F-48C7-A704-3D74610BF950}" type="presParOf" srcId="{3AF5CBEF-5BB3-44B8-9854-BF8B22FCCC09}" destId="{EB59C542-82BF-4E9A-9C43-004953F52C40}" srcOrd="0" destOrd="0" presId="urn:microsoft.com/office/officeart/2005/8/layout/hierarchy2"/>
    <dgm:cxn modelId="{4E456AF2-1A91-4A65-8855-C2D4EF5734DB}" type="presParOf" srcId="{3AF5CBEF-5BB3-44B8-9854-BF8B22FCCC09}" destId="{792A282A-E887-4E98-97CB-54A8B6EEF461}" srcOrd="1" destOrd="0" presId="urn:microsoft.com/office/officeart/2005/8/layout/hierarchy2"/>
    <dgm:cxn modelId="{18F756B0-DDCF-48F9-AD69-E65E40DB43FE}" type="presParOf" srcId="{792A282A-E887-4E98-97CB-54A8B6EEF461}" destId="{BFC46B05-D120-4A7C-8AAE-E7E18B85492B}" srcOrd="0" destOrd="0" presId="urn:microsoft.com/office/officeart/2005/8/layout/hierarchy2"/>
    <dgm:cxn modelId="{493EAC2D-B753-42C5-AE34-86A87CC5B7DF}" type="presParOf" srcId="{BFC46B05-D120-4A7C-8AAE-E7E18B85492B}" destId="{6DB0F5C2-4EDB-4BE2-A9D9-DA9698129D6E}" srcOrd="0" destOrd="0" presId="urn:microsoft.com/office/officeart/2005/8/layout/hierarchy2"/>
    <dgm:cxn modelId="{A6B0F0B5-CEE4-4379-9D03-F14E9CEB6943}" type="presParOf" srcId="{792A282A-E887-4E98-97CB-54A8B6EEF461}" destId="{8E7D069C-F110-469A-9B87-36AE02992C9A}" srcOrd="1" destOrd="0" presId="urn:microsoft.com/office/officeart/2005/8/layout/hierarchy2"/>
    <dgm:cxn modelId="{879A5EAC-643A-486F-89B2-4AA7AA5F3AE4}" type="presParOf" srcId="{8E7D069C-F110-469A-9B87-36AE02992C9A}" destId="{AB3A460E-79B7-4B9E-A70B-8445F56D4BFA}" srcOrd="0" destOrd="0" presId="urn:microsoft.com/office/officeart/2005/8/layout/hierarchy2"/>
    <dgm:cxn modelId="{C38B8405-21AA-41F7-9967-C0CBEDD760DE}" type="presParOf" srcId="{8E7D069C-F110-469A-9B87-36AE02992C9A}" destId="{FF7CD2B8-A591-4E1C-A819-7773CC44CE87}" srcOrd="1" destOrd="0" presId="urn:microsoft.com/office/officeart/2005/8/layout/hierarchy2"/>
    <dgm:cxn modelId="{54791347-17A5-4D5B-8303-911B51E1E357}" type="presParOf" srcId="{E451B887-403A-41E7-8E31-6D30711B4A6D}" destId="{34621226-C825-4276-9253-70FE9C19D9E9}" srcOrd="2" destOrd="0" presId="urn:microsoft.com/office/officeart/2005/8/layout/hierarchy2"/>
    <dgm:cxn modelId="{7F70EEE7-D2A4-4431-A9CB-6AC629762ABB}" type="presParOf" srcId="{34621226-C825-4276-9253-70FE9C19D9E9}" destId="{B31F7E9C-FF64-4C44-B0F5-47C48242B1C0}" srcOrd="0" destOrd="0" presId="urn:microsoft.com/office/officeart/2005/8/layout/hierarchy2"/>
    <dgm:cxn modelId="{9723B419-A133-47AC-993B-4785159F57CA}" type="presParOf" srcId="{E451B887-403A-41E7-8E31-6D30711B4A6D}" destId="{84863FEC-9866-468F-A11A-D2600AA9DBE6}" srcOrd="3" destOrd="0" presId="urn:microsoft.com/office/officeart/2005/8/layout/hierarchy2"/>
    <dgm:cxn modelId="{01B7B144-69BB-4857-BD7B-24B6C3EF14DF}" type="presParOf" srcId="{84863FEC-9866-468F-A11A-D2600AA9DBE6}" destId="{E5FFCF89-FAB0-426A-97DD-9152714F1DE0}" srcOrd="0" destOrd="0" presId="urn:microsoft.com/office/officeart/2005/8/layout/hierarchy2"/>
    <dgm:cxn modelId="{2ED10FD2-861F-472A-9E55-EDA5D8D235EA}" type="presParOf" srcId="{84863FEC-9866-468F-A11A-D2600AA9DBE6}" destId="{314A8D97-1D32-47F6-96DE-09B92169F1FD}" srcOrd="1" destOrd="0" presId="urn:microsoft.com/office/officeart/2005/8/layout/hierarchy2"/>
    <dgm:cxn modelId="{5CA72360-FA3B-4C53-8A3F-BF9BDB199D52}" type="presParOf" srcId="{314A8D97-1D32-47F6-96DE-09B92169F1FD}" destId="{4806AD02-340E-402D-AC85-843D6DD74509}" srcOrd="0" destOrd="0" presId="urn:microsoft.com/office/officeart/2005/8/layout/hierarchy2"/>
    <dgm:cxn modelId="{4F4B5BC4-7830-4E31-AE54-D828B394B4F0}" type="presParOf" srcId="{4806AD02-340E-402D-AC85-843D6DD74509}" destId="{42741E31-2EC2-459C-95CE-6EB9763ECD33}" srcOrd="0" destOrd="0" presId="urn:microsoft.com/office/officeart/2005/8/layout/hierarchy2"/>
    <dgm:cxn modelId="{910FFFD4-E233-4D84-8F4E-2FE0D9407A2E}" type="presParOf" srcId="{314A8D97-1D32-47F6-96DE-09B92169F1FD}" destId="{A59DD937-314B-4943-B748-BC93D9785E6B}" srcOrd="1" destOrd="0" presId="urn:microsoft.com/office/officeart/2005/8/layout/hierarchy2"/>
    <dgm:cxn modelId="{BD0286EC-A2E9-4BA4-B4BD-200185461A84}" type="presParOf" srcId="{A59DD937-314B-4943-B748-BC93D9785E6B}" destId="{C11538BF-796D-47EA-A890-E11FC68F5570}" srcOrd="0" destOrd="0" presId="urn:microsoft.com/office/officeart/2005/8/layout/hierarchy2"/>
    <dgm:cxn modelId="{1228AD87-4836-45B1-9333-8F2278CF507F}" type="presParOf" srcId="{A59DD937-314B-4943-B748-BC93D9785E6B}" destId="{1167488B-1B6F-457D-9D24-ECB0781169C2}" srcOrd="1" destOrd="0" presId="urn:microsoft.com/office/officeart/2005/8/layout/hierarchy2"/>
    <dgm:cxn modelId="{3BCEDF85-3F43-4C34-92A3-727081513A2B}" type="presParOf" srcId="{1167488B-1B6F-457D-9D24-ECB0781169C2}" destId="{01F6B637-CC32-47B8-B98E-F0A557D0C65A}" srcOrd="0" destOrd="0" presId="urn:microsoft.com/office/officeart/2005/8/layout/hierarchy2"/>
    <dgm:cxn modelId="{BF55397A-B34F-461F-9CBD-87C3F160801A}" type="presParOf" srcId="{01F6B637-CC32-47B8-B98E-F0A557D0C65A}" destId="{9DCF27DE-7788-41F7-8AB3-C8685D576539}" srcOrd="0" destOrd="0" presId="urn:microsoft.com/office/officeart/2005/8/layout/hierarchy2"/>
    <dgm:cxn modelId="{3C7AC9DE-1A19-4E4B-A43E-FEA09B093F5C}" type="presParOf" srcId="{1167488B-1B6F-457D-9D24-ECB0781169C2}" destId="{DF9E154A-4DF1-47CB-ABD5-DE3C5CCFE21E}" srcOrd="1" destOrd="0" presId="urn:microsoft.com/office/officeart/2005/8/layout/hierarchy2"/>
    <dgm:cxn modelId="{70E19EDD-0C32-4291-A230-ACC554D0569D}" type="presParOf" srcId="{DF9E154A-4DF1-47CB-ABD5-DE3C5CCFE21E}" destId="{EDB5B136-AA28-481D-9080-40B50BE7D964}" srcOrd="0" destOrd="0" presId="urn:microsoft.com/office/officeart/2005/8/layout/hierarchy2"/>
    <dgm:cxn modelId="{54B3DCCF-B735-4EFF-9659-80AF4394B81D}" type="presParOf" srcId="{DF9E154A-4DF1-47CB-ABD5-DE3C5CCFE21E}" destId="{8A27B324-72D3-404D-9099-D6576353DD68}" srcOrd="1" destOrd="0" presId="urn:microsoft.com/office/officeart/2005/8/layout/hierarchy2"/>
    <dgm:cxn modelId="{5263FF96-4356-47FE-83C3-1EB8C374B229}" type="presParOf" srcId="{1167488B-1B6F-457D-9D24-ECB0781169C2}" destId="{85D2D1F0-5E56-4AB3-A116-B0734CFE76CD}" srcOrd="2" destOrd="0" presId="urn:microsoft.com/office/officeart/2005/8/layout/hierarchy2"/>
    <dgm:cxn modelId="{C905EA22-BCAB-424E-9C67-62FF8C474F9E}" type="presParOf" srcId="{85D2D1F0-5E56-4AB3-A116-B0734CFE76CD}" destId="{61BECC55-2238-487F-8F6F-EAAB4595C486}" srcOrd="0" destOrd="0" presId="urn:microsoft.com/office/officeart/2005/8/layout/hierarchy2"/>
    <dgm:cxn modelId="{D5289A19-CCE0-44DE-AFE4-429B22C17B6B}" type="presParOf" srcId="{1167488B-1B6F-457D-9D24-ECB0781169C2}" destId="{DE6137B5-CAB5-4C1E-9094-A81E76BC2A5B}" srcOrd="3" destOrd="0" presId="urn:microsoft.com/office/officeart/2005/8/layout/hierarchy2"/>
    <dgm:cxn modelId="{408A59BB-2D73-48A7-9321-8786FCE24E45}" type="presParOf" srcId="{DE6137B5-CAB5-4C1E-9094-A81E76BC2A5B}" destId="{162FA819-3448-4690-9829-67E6C6F45086}" srcOrd="0" destOrd="0" presId="urn:microsoft.com/office/officeart/2005/8/layout/hierarchy2"/>
    <dgm:cxn modelId="{C271CEC6-4215-4BED-8812-DCCB4A7C2277}" type="presParOf" srcId="{DE6137B5-CAB5-4C1E-9094-A81E76BC2A5B}" destId="{1CC6D908-6F28-4B1C-8789-2F82A4793A9E}" srcOrd="1" destOrd="0" presId="urn:microsoft.com/office/officeart/2005/8/layout/hierarchy2"/>
    <dgm:cxn modelId="{0FD5D6A1-5046-49D4-9731-3B185D167F51}" type="presParOf" srcId="{1CC6D908-6F28-4B1C-8789-2F82A4793A9E}" destId="{BCF97B67-9204-4301-8D21-A9D129D08F42}" srcOrd="0" destOrd="0" presId="urn:microsoft.com/office/officeart/2005/8/layout/hierarchy2"/>
    <dgm:cxn modelId="{01761C6F-DB2A-402F-A1B7-2C6F12A83523}" type="presParOf" srcId="{BCF97B67-9204-4301-8D21-A9D129D08F42}" destId="{7AB7E435-8B17-40BB-A661-79CD339750C6}" srcOrd="0" destOrd="0" presId="urn:microsoft.com/office/officeart/2005/8/layout/hierarchy2"/>
    <dgm:cxn modelId="{7FD65F92-795D-429D-A182-6ED3FFBBD3A0}" type="presParOf" srcId="{1CC6D908-6F28-4B1C-8789-2F82A4793A9E}" destId="{D441749D-BBE6-4971-8C0F-7C8F5D6B2605}" srcOrd="1" destOrd="0" presId="urn:microsoft.com/office/officeart/2005/8/layout/hierarchy2"/>
    <dgm:cxn modelId="{7FDF6A3B-E20F-4C39-83BE-4A4C875FD15D}" type="presParOf" srcId="{D441749D-BBE6-4971-8C0F-7C8F5D6B2605}" destId="{B2B8C62E-EC5F-498A-939C-F0443E745AA1}" srcOrd="0" destOrd="0" presId="urn:microsoft.com/office/officeart/2005/8/layout/hierarchy2"/>
    <dgm:cxn modelId="{A368A142-32F5-4EEC-B63C-C6D2171F9504}" type="presParOf" srcId="{D441749D-BBE6-4971-8C0F-7C8F5D6B2605}" destId="{636F2ECB-05AE-4B07-A8FD-824AF80F327F}" srcOrd="1" destOrd="0" presId="urn:microsoft.com/office/officeart/2005/8/layout/hierarchy2"/>
    <dgm:cxn modelId="{DA43E964-B5EF-4D83-99DA-1C0C07BAE631}" type="presParOf" srcId="{636F2ECB-05AE-4B07-A8FD-824AF80F327F}" destId="{EC10A56A-0279-4D58-8F4B-28186E828CED}" srcOrd="0" destOrd="0" presId="urn:microsoft.com/office/officeart/2005/8/layout/hierarchy2"/>
    <dgm:cxn modelId="{4888E838-8803-4105-97B8-2D08942D8357}" type="presParOf" srcId="{EC10A56A-0279-4D58-8F4B-28186E828CED}" destId="{AB69C330-F52D-4C19-9E4F-6F1B1F7DC0AD}" srcOrd="0" destOrd="0" presId="urn:microsoft.com/office/officeart/2005/8/layout/hierarchy2"/>
    <dgm:cxn modelId="{9A68E4D7-2DF7-4D09-8657-73FC23D43FC3}" type="presParOf" srcId="{636F2ECB-05AE-4B07-A8FD-824AF80F327F}" destId="{B5AA2915-6277-4B3B-B990-D47374E3AA87}" srcOrd="1" destOrd="0" presId="urn:microsoft.com/office/officeart/2005/8/layout/hierarchy2"/>
    <dgm:cxn modelId="{81F03954-17BF-4086-B923-4A6EFC216A47}" type="presParOf" srcId="{B5AA2915-6277-4B3B-B990-D47374E3AA87}" destId="{86DD7785-0DDB-474E-96CD-22858D2396EF}" srcOrd="0" destOrd="0" presId="urn:microsoft.com/office/officeart/2005/8/layout/hierarchy2"/>
    <dgm:cxn modelId="{14AD4F1C-E8D7-4BA3-B96E-820DA5276E90}" type="presParOf" srcId="{B5AA2915-6277-4B3B-B990-D47374E3AA87}" destId="{2A5254BB-2EB5-4EF7-AD56-6CCC325D7CC2}" srcOrd="1" destOrd="0" presId="urn:microsoft.com/office/officeart/2005/8/layout/hierarchy2"/>
    <dgm:cxn modelId="{4C48CECA-85BE-4D9F-83F0-99953381AA21}" type="presParOf" srcId="{636F2ECB-05AE-4B07-A8FD-824AF80F327F}" destId="{855931EA-2FD6-45C6-BE1C-88298D920663}" srcOrd="2" destOrd="0" presId="urn:microsoft.com/office/officeart/2005/8/layout/hierarchy2"/>
    <dgm:cxn modelId="{5DE83988-CD68-47B1-B496-609C4E30382F}" type="presParOf" srcId="{855931EA-2FD6-45C6-BE1C-88298D920663}" destId="{7D2DC510-D040-4F6A-9F2E-174D34E075A7}" srcOrd="0" destOrd="0" presId="urn:microsoft.com/office/officeart/2005/8/layout/hierarchy2"/>
    <dgm:cxn modelId="{A60BF2AA-F2DD-4263-A8D1-56B45975FD29}" type="presParOf" srcId="{636F2ECB-05AE-4B07-A8FD-824AF80F327F}" destId="{540A55E4-5B06-4865-8CB9-950DEA32D8DD}" srcOrd="3" destOrd="0" presId="urn:microsoft.com/office/officeart/2005/8/layout/hierarchy2"/>
    <dgm:cxn modelId="{A675D308-A471-4C14-891A-D6C3797422BA}" type="presParOf" srcId="{540A55E4-5B06-4865-8CB9-950DEA32D8DD}" destId="{AA2F3713-75AF-4CA2-9D87-C6C5EF5DB68C}" srcOrd="0" destOrd="0" presId="urn:microsoft.com/office/officeart/2005/8/layout/hierarchy2"/>
    <dgm:cxn modelId="{FBBEC740-AD61-41E1-B7A8-584BB6DD8B46}" type="presParOf" srcId="{540A55E4-5B06-4865-8CB9-950DEA32D8DD}" destId="{57C7BA07-4ABC-4A6D-BAB6-11B278050EE8}" srcOrd="1" destOrd="0" presId="urn:microsoft.com/office/officeart/2005/8/layout/hierarchy2"/>
    <dgm:cxn modelId="{497187C5-5517-472A-B7E5-61E0C9E80381}" type="presParOf" srcId="{1CC6D908-6F28-4B1C-8789-2F82A4793A9E}" destId="{4C1605E5-B508-47C8-AB48-1A86F0EB4DA4}" srcOrd="2" destOrd="0" presId="urn:microsoft.com/office/officeart/2005/8/layout/hierarchy2"/>
    <dgm:cxn modelId="{415F45CA-ACBE-4E22-93E2-0D893DBEA7CB}" type="presParOf" srcId="{4C1605E5-B508-47C8-AB48-1A86F0EB4DA4}" destId="{A66D6942-1B48-413F-8B39-43CF6CCE8A29}" srcOrd="0" destOrd="0" presId="urn:microsoft.com/office/officeart/2005/8/layout/hierarchy2"/>
    <dgm:cxn modelId="{F2CBFE3B-667D-4238-A683-9BCF89C992E4}" type="presParOf" srcId="{1CC6D908-6F28-4B1C-8789-2F82A4793A9E}" destId="{FA2AC31D-42DC-4DE3-89D8-58E11D6310EF}" srcOrd="3" destOrd="0" presId="urn:microsoft.com/office/officeart/2005/8/layout/hierarchy2"/>
    <dgm:cxn modelId="{A939DD44-4ACD-4BFE-B87E-BFA041CBDB28}" type="presParOf" srcId="{FA2AC31D-42DC-4DE3-89D8-58E11D6310EF}" destId="{2AC4652C-C72C-4AF3-9BF4-C8902E671295}" srcOrd="0" destOrd="0" presId="urn:microsoft.com/office/officeart/2005/8/layout/hierarchy2"/>
    <dgm:cxn modelId="{624D973A-AE57-4FDA-8E91-9E741DCE43A0}" type="presParOf" srcId="{FA2AC31D-42DC-4DE3-89D8-58E11D6310EF}" destId="{27B9BE18-383E-4589-9D49-FA85A9AEF98D}" srcOrd="1" destOrd="0" presId="urn:microsoft.com/office/officeart/2005/8/layout/hierarchy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1EE18A-A48A-4342-8498-ABDCBCBBAEEC}" type="doc">
      <dgm:prSet loTypeId="urn:microsoft.com/office/officeart/2005/8/layout/hProcess9" loCatId="process" qsTypeId="urn:microsoft.com/office/officeart/2005/8/quickstyle/simple1" qsCatId="simple" csTypeId="urn:microsoft.com/office/officeart/2005/8/colors/accent5_3" csCatId="accent5" phldr="1"/>
      <dgm:spPr/>
    </dgm:pt>
    <dgm:pt modelId="{60976EE9-2601-4EE1-96AA-939BD39B8C51}">
      <dgm:prSet phldrT="[文本]" custT="1"/>
      <dgm:spPr/>
      <dgm:t>
        <a:bodyPr/>
        <a:lstStyle/>
        <a:p>
          <a:pPr>
            <a:lnSpc>
              <a:spcPts val="2200"/>
            </a:lnSpc>
          </a:pPr>
          <a:r>
            <a:rPr lang="en-US" altLang="en-US" sz="1800" dirty="0">
              <a:latin typeface="Arial" panose="020B0604020202020204" pitchFamily="34" charset="0"/>
              <a:cs typeface="Arial" panose="020B0604020202020204" pitchFamily="34" charset="0"/>
            </a:rPr>
            <a:t>Initialize </a:t>
          </a:r>
          <a:endParaRPr lang="zh-CN" altLang="en-US" sz="1800" dirty="0">
            <a:latin typeface="Arial" panose="020B0604020202020204" pitchFamily="34" charset="0"/>
            <a:cs typeface="Arial" panose="020B0604020202020204" pitchFamily="34" charset="0"/>
          </a:endParaRPr>
        </a:p>
      </dgm:t>
    </dgm:pt>
    <dgm:pt modelId="{C193E6C5-1BF7-4F35-ADB5-D2788EEF3DED}" type="parTrans" cxnId="{DE7F2A08-1F52-48BC-89B0-1FE50FA89F34}">
      <dgm:prSet/>
      <dgm:spPr/>
      <dgm:t>
        <a:bodyPr/>
        <a:lstStyle/>
        <a:p>
          <a:endParaRPr lang="zh-CN" altLang="en-US"/>
        </a:p>
      </dgm:t>
    </dgm:pt>
    <dgm:pt modelId="{81E745FC-B533-470A-A19D-B3DB29B262DF}" type="sibTrans" cxnId="{DE7F2A08-1F52-48BC-89B0-1FE50FA89F34}">
      <dgm:prSet/>
      <dgm:spPr/>
      <dgm:t>
        <a:bodyPr/>
        <a:lstStyle/>
        <a:p>
          <a:endParaRPr lang="zh-CN" altLang="en-US"/>
        </a:p>
      </dgm:t>
    </dgm:pt>
    <dgm:pt modelId="{A40AAF2B-1D87-4E41-ADA2-AC68BA2BBDFB}">
      <dgm:prSet phldrT="[文本]" custT="1"/>
      <dgm:spPr/>
      <dgm:t>
        <a:bodyPr/>
        <a:lstStyle/>
        <a:p>
          <a:pPr>
            <a:lnSpc>
              <a:spcPts val="2200"/>
            </a:lnSpc>
          </a:pPr>
          <a:r>
            <a:rPr lang="en-US" altLang="en-US" sz="1800" dirty="0">
              <a:latin typeface="Arial" panose="020B0604020202020204" pitchFamily="34" charset="0"/>
              <a:cs typeface="Arial" panose="020B0604020202020204" pitchFamily="34" charset="0"/>
            </a:rPr>
            <a:t>E step</a:t>
          </a:r>
          <a:endParaRPr lang="zh-CN" altLang="en-US" sz="1800" dirty="0">
            <a:latin typeface="Arial" panose="020B0604020202020204" pitchFamily="34" charset="0"/>
            <a:cs typeface="Arial" panose="020B0604020202020204" pitchFamily="34" charset="0"/>
          </a:endParaRPr>
        </a:p>
      </dgm:t>
    </dgm:pt>
    <dgm:pt modelId="{98E780E4-9704-44BC-9350-4353AE7C6456}" type="parTrans" cxnId="{96B1A28E-D041-4E80-973F-44CDA3D6D039}">
      <dgm:prSet/>
      <dgm:spPr/>
      <dgm:t>
        <a:bodyPr/>
        <a:lstStyle/>
        <a:p>
          <a:endParaRPr lang="zh-CN" altLang="en-US"/>
        </a:p>
      </dgm:t>
    </dgm:pt>
    <dgm:pt modelId="{D331AC49-7055-457E-A5BB-6FE516668F58}" type="sibTrans" cxnId="{96B1A28E-D041-4E80-973F-44CDA3D6D039}">
      <dgm:prSet/>
      <dgm:spPr/>
      <dgm:t>
        <a:bodyPr/>
        <a:lstStyle/>
        <a:p>
          <a:endParaRPr lang="zh-CN" altLang="en-US"/>
        </a:p>
      </dgm:t>
    </dgm:pt>
    <dgm:pt modelId="{99ACB268-BD95-4D39-9532-FCCA22262D33}">
      <dgm:prSet phldrT="[文本]" custT="1"/>
      <dgm:spPr/>
      <dgm:t>
        <a:bodyPr/>
        <a:lstStyle/>
        <a:p>
          <a:pPr>
            <a:lnSpc>
              <a:spcPts val="2200"/>
            </a:lnSpc>
          </a:pPr>
          <a:r>
            <a:rPr lang="en-US" altLang="en-US" sz="1800" dirty="0">
              <a:latin typeface="Arial" panose="020B0604020202020204" pitchFamily="34" charset="0"/>
              <a:cs typeface="Arial" panose="020B0604020202020204" pitchFamily="34" charset="0"/>
            </a:rPr>
            <a:t>M step</a:t>
          </a:r>
          <a:endParaRPr lang="zh-CN" altLang="en-US" sz="1800" dirty="0">
            <a:latin typeface="Arial" panose="020B0604020202020204" pitchFamily="34" charset="0"/>
            <a:cs typeface="Arial" panose="020B0604020202020204" pitchFamily="34" charset="0"/>
          </a:endParaRPr>
        </a:p>
      </dgm:t>
    </dgm:pt>
    <dgm:pt modelId="{52BC1534-DCC9-4CF0-9B42-59619B511F1A}" type="parTrans" cxnId="{246C01B0-8F74-47D1-92D9-7C292218070D}">
      <dgm:prSet/>
      <dgm:spPr/>
      <dgm:t>
        <a:bodyPr/>
        <a:lstStyle/>
        <a:p>
          <a:endParaRPr lang="zh-CN" altLang="en-US"/>
        </a:p>
      </dgm:t>
    </dgm:pt>
    <dgm:pt modelId="{63FDC017-2B89-4656-B454-73C045515643}" type="sibTrans" cxnId="{246C01B0-8F74-47D1-92D9-7C292218070D}">
      <dgm:prSet/>
      <dgm:spPr/>
      <dgm:t>
        <a:bodyPr/>
        <a:lstStyle/>
        <a:p>
          <a:endParaRPr lang="zh-CN" altLang="en-US"/>
        </a:p>
      </dgm:t>
    </dgm:pt>
    <dgm:pt modelId="{54D9E194-19EF-40FD-AA29-D101753C17EF}">
      <dgm:prSet custT="1"/>
      <dgm:spPr/>
      <dgm:t>
        <a:bodyPr/>
        <a:lstStyle/>
        <a:p>
          <a:pPr>
            <a:lnSpc>
              <a:spcPts val="2200"/>
            </a:lnSpc>
          </a:pPr>
          <a:r>
            <a:rPr lang="en-US" sz="1800" b="0" i="0" dirty="0">
              <a:latin typeface="Arial" panose="020B0604020202020204" pitchFamily="34" charset="0"/>
              <a:cs typeface="Arial" panose="020B0604020202020204" pitchFamily="34" charset="0"/>
            </a:rPr>
            <a:t>Evaluate log likelihood</a:t>
          </a:r>
          <a:endParaRPr lang="zh-CN" altLang="en-US" sz="1800" dirty="0">
            <a:latin typeface="Arial" panose="020B0604020202020204" pitchFamily="34" charset="0"/>
            <a:cs typeface="Arial" panose="020B0604020202020204" pitchFamily="34" charset="0"/>
          </a:endParaRPr>
        </a:p>
      </dgm:t>
    </dgm:pt>
    <dgm:pt modelId="{35F302FE-5B64-4F10-A2A1-FCF5F69A59D3}" type="parTrans" cxnId="{D8C84FA5-658A-4064-BCB8-860DA929F8F0}">
      <dgm:prSet/>
      <dgm:spPr/>
      <dgm:t>
        <a:bodyPr/>
        <a:lstStyle/>
        <a:p>
          <a:endParaRPr lang="zh-CN" altLang="en-US"/>
        </a:p>
      </dgm:t>
    </dgm:pt>
    <dgm:pt modelId="{C07D4B9A-DF05-4F19-A88C-C0B14CFF6F95}" type="sibTrans" cxnId="{D8C84FA5-658A-4064-BCB8-860DA929F8F0}">
      <dgm:prSet/>
      <dgm:spPr/>
      <dgm:t>
        <a:bodyPr/>
        <a:lstStyle/>
        <a:p>
          <a:endParaRPr lang="zh-CN" altLang="en-US"/>
        </a:p>
      </dgm:t>
    </dgm:pt>
    <dgm:pt modelId="{5B89EF4E-7CDD-4A08-B35C-0F361143391E}" type="pres">
      <dgm:prSet presAssocID="{4C1EE18A-A48A-4342-8498-ABDCBCBBAEEC}" presName="CompostProcess" presStyleCnt="0">
        <dgm:presLayoutVars>
          <dgm:dir/>
          <dgm:resizeHandles val="exact"/>
        </dgm:presLayoutVars>
      </dgm:prSet>
      <dgm:spPr/>
    </dgm:pt>
    <dgm:pt modelId="{9D7699F4-14FB-423B-8734-7A409629D179}" type="pres">
      <dgm:prSet presAssocID="{4C1EE18A-A48A-4342-8498-ABDCBCBBAEEC}" presName="arrow" presStyleLbl="bgShp" presStyleIdx="0" presStyleCnt="1"/>
      <dgm:spPr/>
    </dgm:pt>
    <dgm:pt modelId="{7008A2A5-71D8-45B2-A6E6-D7A7F0855F7B}" type="pres">
      <dgm:prSet presAssocID="{4C1EE18A-A48A-4342-8498-ABDCBCBBAEEC}" presName="linearProcess" presStyleCnt="0"/>
      <dgm:spPr/>
    </dgm:pt>
    <dgm:pt modelId="{151B6EF5-EF4F-4DA8-9D5B-F47FBB26F293}" type="pres">
      <dgm:prSet presAssocID="{60976EE9-2601-4EE1-96AA-939BD39B8C51}" presName="textNode" presStyleLbl="node1" presStyleIdx="0" presStyleCnt="4">
        <dgm:presLayoutVars>
          <dgm:bulletEnabled val="1"/>
        </dgm:presLayoutVars>
      </dgm:prSet>
      <dgm:spPr/>
    </dgm:pt>
    <dgm:pt modelId="{D3FD8C67-C553-42E2-99FA-CA9B1C9C79FE}" type="pres">
      <dgm:prSet presAssocID="{81E745FC-B533-470A-A19D-B3DB29B262DF}" presName="sibTrans" presStyleCnt="0"/>
      <dgm:spPr/>
    </dgm:pt>
    <dgm:pt modelId="{D2480D43-118B-4CC4-9D15-37D51BBE2427}" type="pres">
      <dgm:prSet presAssocID="{A40AAF2B-1D87-4E41-ADA2-AC68BA2BBDFB}" presName="textNode" presStyleLbl="node1" presStyleIdx="1" presStyleCnt="4">
        <dgm:presLayoutVars>
          <dgm:bulletEnabled val="1"/>
        </dgm:presLayoutVars>
      </dgm:prSet>
      <dgm:spPr/>
    </dgm:pt>
    <dgm:pt modelId="{A1D1364E-5444-4887-A576-EA99B89EE2F7}" type="pres">
      <dgm:prSet presAssocID="{D331AC49-7055-457E-A5BB-6FE516668F58}" presName="sibTrans" presStyleCnt="0"/>
      <dgm:spPr/>
    </dgm:pt>
    <dgm:pt modelId="{AED3A1F2-0744-4A59-93AF-B7D9FF51F0C3}" type="pres">
      <dgm:prSet presAssocID="{99ACB268-BD95-4D39-9532-FCCA22262D33}" presName="textNode" presStyleLbl="node1" presStyleIdx="2" presStyleCnt="4">
        <dgm:presLayoutVars>
          <dgm:bulletEnabled val="1"/>
        </dgm:presLayoutVars>
      </dgm:prSet>
      <dgm:spPr/>
    </dgm:pt>
    <dgm:pt modelId="{D00769F4-CFC9-4233-9375-4209EB2E4E3A}" type="pres">
      <dgm:prSet presAssocID="{63FDC017-2B89-4656-B454-73C045515643}" presName="sibTrans" presStyleCnt="0"/>
      <dgm:spPr/>
    </dgm:pt>
    <dgm:pt modelId="{7ADB8B7B-8A3F-4CDE-AFAC-E79A03B3960A}" type="pres">
      <dgm:prSet presAssocID="{54D9E194-19EF-40FD-AA29-D101753C17EF}" presName="textNode" presStyleLbl="node1" presStyleIdx="3" presStyleCnt="4">
        <dgm:presLayoutVars>
          <dgm:bulletEnabled val="1"/>
        </dgm:presLayoutVars>
      </dgm:prSet>
      <dgm:spPr/>
    </dgm:pt>
  </dgm:ptLst>
  <dgm:cxnLst>
    <dgm:cxn modelId="{2C31AC05-29CD-4CFB-B3CE-6E90A293DE54}" type="presOf" srcId="{A40AAF2B-1D87-4E41-ADA2-AC68BA2BBDFB}" destId="{D2480D43-118B-4CC4-9D15-37D51BBE2427}" srcOrd="0" destOrd="0" presId="urn:microsoft.com/office/officeart/2005/8/layout/hProcess9"/>
    <dgm:cxn modelId="{DE7F2A08-1F52-48BC-89B0-1FE50FA89F34}" srcId="{4C1EE18A-A48A-4342-8498-ABDCBCBBAEEC}" destId="{60976EE9-2601-4EE1-96AA-939BD39B8C51}" srcOrd="0" destOrd="0" parTransId="{C193E6C5-1BF7-4F35-ADB5-D2788EEF3DED}" sibTransId="{81E745FC-B533-470A-A19D-B3DB29B262DF}"/>
    <dgm:cxn modelId="{42B5E84F-ACE2-4293-9C22-BA9C5BC4CCAB}" type="presOf" srcId="{99ACB268-BD95-4D39-9532-FCCA22262D33}" destId="{AED3A1F2-0744-4A59-93AF-B7D9FF51F0C3}" srcOrd="0" destOrd="0" presId="urn:microsoft.com/office/officeart/2005/8/layout/hProcess9"/>
    <dgm:cxn modelId="{96B1A28E-D041-4E80-973F-44CDA3D6D039}" srcId="{4C1EE18A-A48A-4342-8498-ABDCBCBBAEEC}" destId="{A40AAF2B-1D87-4E41-ADA2-AC68BA2BBDFB}" srcOrd="1" destOrd="0" parTransId="{98E780E4-9704-44BC-9350-4353AE7C6456}" sibTransId="{D331AC49-7055-457E-A5BB-6FE516668F58}"/>
    <dgm:cxn modelId="{D8C84FA5-658A-4064-BCB8-860DA929F8F0}" srcId="{4C1EE18A-A48A-4342-8498-ABDCBCBBAEEC}" destId="{54D9E194-19EF-40FD-AA29-D101753C17EF}" srcOrd="3" destOrd="0" parTransId="{35F302FE-5B64-4F10-A2A1-FCF5F69A59D3}" sibTransId="{C07D4B9A-DF05-4F19-A88C-C0B14CFF6F95}"/>
    <dgm:cxn modelId="{AC3AA9AA-4211-4227-88F4-EB375AE40473}" type="presOf" srcId="{60976EE9-2601-4EE1-96AA-939BD39B8C51}" destId="{151B6EF5-EF4F-4DA8-9D5B-F47FBB26F293}" srcOrd="0" destOrd="0" presId="urn:microsoft.com/office/officeart/2005/8/layout/hProcess9"/>
    <dgm:cxn modelId="{246C01B0-8F74-47D1-92D9-7C292218070D}" srcId="{4C1EE18A-A48A-4342-8498-ABDCBCBBAEEC}" destId="{99ACB268-BD95-4D39-9532-FCCA22262D33}" srcOrd="2" destOrd="0" parTransId="{52BC1534-DCC9-4CF0-9B42-59619B511F1A}" sibTransId="{63FDC017-2B89-4656-B454-73C045515643}"/>
    <dgm:cxn modelId="{686A55B6-448A-4BB9-98DF-1DDB42062C42}" type="presOf" srcId="{4C1EE18A-A48A-4342-8498-ABDCBCBBAEEC}" destId="{5B89EF4E-7CDD-4A08-B35C-0F361143391E}" srcOrd="0" destOrd="0" presId="urn:microsoft.com/office/officeart/2005/8/layout/hProcess9"/>
    <dgm:cxn modelId="{A08A67DE-2A92-459E-BDEC-CE2E745E4BF7}" type="presOf" srcId="{54D9E194-19EF-40FD-AA29-D101753C17EF}" destId="{7ADB8B7B-8A3F-4CDE-AFAC-E79A03B3960A}" srcOrd="0" destOrd="0" presId="urn:microsoft.com/office/officeart/2005/8/layout/hProcess9"/>
    <dgm:cxn modelId="{B90836C7-F112-4B8D-BFFA-903A40A46B9A}" type="presParOf" srcId="{5B89EF4E-7CDD-4A08-B35C-0F361143391E}" destId="{9D7699F4-14FB-423B-8734-7A409629D179}" srcOrd="0" destOrd="0" presId="urn:microsoft.com/office/officeart/2005/8/layout/hProcess9"/>
    <dgm:cxn modelId="{AA8EA960-E1B1-4F07-B915-864174A89A80}" type="presParOf" srcId="{5B89EF4E-7CDD-4A08-B35C-0F361143391E}" destId="{7008A2A5-71D8-45B2-A6E6-D7A7F0855F7B}" srcOrd="1" destOrd="0" presId="urn:microsoft.com/office/officeart/2005/8/layout/hProcess9"/>
    <dgm:cxn modelId="{6F0E659C-62F2-4F02-B449-041821D23AE4}" type="presParOf" srcId="{7008A2A5-71D8-45B2-A6E6-D7A7F0855F7B}" destId="{151B6EF5-EF4F-4DA8-9D5B-F47FBB26F293}" srcOrd="0" destOrd="0" presId="urn:microsoft.com/office/officeart/2005/8/layout/hProcess9"/>
    <dgm:cxn modelId="{F4B04EE8-0945-4B5F-A3A3-E89B20579FA0}" type="presParOf" srcId="{7008A2A5-71D8-45B2-A6E6-D7A7F0855F7B}" destId="{D3FD8C67-C553-42E2-99FA-CA9B1C9C79FE}" srcOrd="1" destOrd="0" presId="urn:microsoft.com/office/officeart/2005/8/layout/hProcess9"/>
    <dgm:cxn modelId="{79B35E98-0D26-4992-AB80-3D4B9943A996}" type="presParOf" srcId="{7008A2A5-71D8-45B2-A6E6-D7A7F0855F7B}" destId="{D2480D43-118B-4CC4-9D15-37D51BBE2427}" srcOrd="2" destOrd="0" presId="urn:microsoft.com/office/officeart/2005/8/layout/hProcess9"/>
    <dgm:cxn modelId="{AACF75E2-5AC9-4E68-9E73-D8012E1F73D3}" type="presParOf" srcId="{7008A2A5-71D8-45B2-A6E6-D7A7F0855F7B}" destId="{A1D1364E-5444-4887-A576-EA99B89EE2F7}" srcOrd="3" destOrd="0" presId="urn:microsoft.com/office/officeart/2005/8/layout/hProcess9"/>
    <dgm:cxn modelId="{38391B6B-D1C8-4473-A373-BF23C7DB3392}" type="presParOf" srcId="{7008A2A5-71D8-45B2-A6E6-D7A7F0855F7B}" destId="{AED3A1F2-0744-4A59-93AF-B7D9FF51F0C3}" srcOrd="4" destOrd="0" presId="urn:microsoft.com/office/officeart/2005/8/layout/hProcess9"/>
    <dgm:cxn modelId="{8A59CCCE-745A-4AB3-B926-8C37EA5C3FF3}" type="presParOf" srcId="{7008A2A5-71D8-45B2-A6E6-D7A7F0855F7B}" destId="{D00769F4-CFC9-4233-9375-4209EB2E4E3A}" srcOrd="5" destOrd="0" presId="urn:microsoft.com/office/officeart/2005/8/layout/hProcess9"/>
    <dgm:cxn modelId="{5E0CBA25-7F47-47C2-B7B6-944CF322E299}" type="presParOf" srcId="{7008A2A5-71D8-45B2-A6E6-D7A7F0855F7B}" destId="{7ADB8B7B-8A3F-4CDE-AFAC-E79A03B3960A}"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38F0C-F845-4AA2-B581-FB175AC2CA71}">
      <dsp:nvSpPr>
        <dsp:cNvPr id="0" name=""/>
        <dsp:cNvSpPr/>
      </dsp:nvSpPr>
      <dsp:spPr>
        <a:xfrm rot="10800000">
          <a:off x="945967" y="1110"/>
          <a:ext cx="3069860" cy="690928"/>
        </a:xfrm>
        <a:prstGeom prst="homePlate">
          <a:avLst/>
        </a:prstGeom>
        <a:solidFill>
          <a:schemeClr val="accent5">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680" tIns="53340" rIns="99568" bIns="53340" numCol="1" spcCol="1270" anchor="ctr" anchorCtr="0">
          <a:noAutofit/>
        </a:bodyPr>
        <a:lstStyle/>
        <a:p>
          <a:pPr marL="360000" lvl="0" indent="0" algn="l" defTabSz="622300">
            <a:lnSpc>
              <a:spcPct val="100000"/>
            </a:lnSpc>
            <a:spcBef>
              <a:spcPct val="0"/>
            </a:spcBef>
            <a:spcAft>
              <a:spcPct val="35000"/>
            </a:spcAft>
            <a:buNone/>
          </a:pPr>
          <a:r>
            <a:rPr lang="en-US" altLang="zh-CN" sz="1400" kern="1200" dirty="0">
              <a:solidFill>
                <a:schemeClr val="tx1"/>
              </a:solidFill>
              <a:latin typeface="Arial" panose="020B0604020202020204" pitchFamily="34" charset="0"/>
              <a:cs typeface="Arial" panose="020B0604020202020204" pitchFamily="34" charset="0"/>
            </a:rPr>
            <a:t>Probability theory</a:t>
          </a:r>
          <a:endParaRPr lang="zh-CN" altLang="en-US" sz="1400" kern="1200" dirty="0">
            <a:solidFill>
              <a:schemeClr val="tx1"/>
            </a:solidFill>
            <a:latin typeface="Arial" panose="020B0604020202020204" pitchFamily="34" charset="0"/>
            <a:cs typeface="Arial" panose="020B0604020202020204" pitchFamily="34" charset="0"/>
          </a:endParaRPr>
        </a:p>
      </dsp:txBody>
      <dsp:txXfrm rot="10800000">
        <a:off x="1118699" y="1110"/>
        <a:ext cx="2897128" cy="690928"/>
      </dsp:txXfrm>
    </dsp:sp>
    <dsp:sp modelId="{524C91B3-29B9-4799-A22D-29FA2E104C2E}">
      <dsp:nvSpPr>
        <dsp:cNvPr id="0" name=""/>
        <dsp:cNvSpPr/>
      </dsp:nvSpPr>
      <dsp:spPr>
        <a:xfrm>
          <a:off x="600503" y="1110"/>
          <a:ext cx="690928" cy="690928"/>
        </a:xfrm>
        <a:prstGeom prst="ellipse">
          <a:avLst/>
        </a:prstGeom>
        <a:blipFill rotWithShape="1">
          <a:blip xmlns:r="http://schemas.openxmlformats.org/officeDocument/2006/relationships" r:embed="rId1">
            <a:extLst>
              <a:ext uri="{BEBA8EAE-BF5A-486C-A8C5-ECC9F3942E4B}">
                <a14:imgProps xmlns:a14="http://schemas.microsoft.com/office/drawing/2010/main">
                  <a14:imgLayer r:embed="rId2"/>
                </a14:imgProps>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80E9C4-5F5B-41CB-995A-ADC25FB01044}">
      <dsp:nvSpPr>
        <dsp:cNvPr id="0" name=""/>
        <dsp:cNvSpPr/>
      </dsp:nvSpPr>
      <dsp:spPr>
        <a:xfrm rot="10800000">
          <a:off x="945967" y="898286"/>
          <a:ext cx="3069860" cy="690928"/>
        </a:xfrm>
        <a:prstGeom prst="homePlate">
          <a:avLst/>
        </a:prstGeom>
        <a:solidFill>
          <a:schemeClr val="bg2">
            <a:lumMod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680" tIns="53340" rIns="99568" bIns="53340" numCol="1" spcCol="1270" anchor="ctr" anchorCtr="0">
          <a:noAutofit/>
        </a:bodyPr>
        <a:lstStyle/>
        <a:p>
          <a:pPr marL="360000" lvl="0" indent="0" algn="l" defTabSz="622300">
            <a:lnSpc>
              <a:spcPct val="100000"/>
            </a:lnSpc>
            <a:spcBef>
              <a:spcPct val="0"/>
            </a:spcBef>
            <a:spcAft>
              <a:spcPct val="35000"/>
            </a:spcAft>
            <a:buNone/>
          </a:pPr>
          <a:r>
            <a:rPr lang="en-US" altLang="zh-CN" sz="1400" kern="1200" dirty="0">
              <a:solidFill>
                <a:schemeClr val="tx1"/>
              </a:solidFill>
              <a:latin typeface="Arial" panose="020B0604020202020204" pitchFamily="34" charset="0"/>
              <a:cs typeface="Arial" panose="020B0604020202020204" pitchFamily="34" charset="0"/>
            </a:rPr>
            <a:t>Expectation-Maximization (EM) Algorithm</a:t>
          </a:r>
          <a:endParaRPr lang="zh-CN" altLang="zh-CN" sz="1400" kern="1200" dirty="0">
            <a:solidFill>
              <a:schemeClr val="tx1"/>
            </a:solidFill>
            <a:latin typeface="Arial" panose="020B0604020202020204" pitchFamily="34" charset="0"/>
            <a:cs typeface="Arial" panose="020B0604020202020204" pitchFamily="34" charset="0"/>
          </a:endParaRPr>
        </a:p>
      </dsp:txBody>
      <dsp:txXfrm rot="10800000">
        <a:off x="1118699" y="898286"/>
        <a:ext cx="2897128" cy="690928"/>
      </dsp:txXfrm>
    </dsp:sp>
    <dsp:sp modelId="{2CC37165-C6AC-4540-8C19-66FC0D684AEE}">
      <dsp:nvSpPr>
        <dsp:cNvPr id="0" name=""/>
        <dsp:cNvSpPr/>
      </dsp:nvSpPr>
      <dsp:spPr>
        <a:xfrm>
          <a:off x="600503" y="898286"/>
          <a:ext cx="690928" cy="690928"/>
        </a:xfrm>
        <a:prstGeom prst="ellipse">
          <a:avLst/>
        </a:prstGeom>
        <a:blipFill rotWithShape="1">
          <a:blip xmlns:r="http://schemas.openxmlformats.org/officeDocument/2006/relationships" r:embed="rId3"/>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6AAF0E-B9FB-4B00-9371-6B94E2FF35B0}">
      <dsp:nvSpPr>
        <dsp:cNvPr id="0" name=""/>
        <dsp:cNvSpPr/>
      </dsp:nvSpPr>
      <dsp:spPr>
        <a:xfrm rot="10800000">
          <a:off x="945967" y="1795461"/>
          <a:ext cx="3069860" cy="690928"/>
        </a:xfrm>
        <a:prstGeom prst="homePlate">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680" tIns="53340" rIns="99568" bIns="53340" numCol="1" spcCol="1270" anchor="ctr" anchorCtr="0">
          <a:noAutofit/>
        </a:bodyPr>
        <a:lstStyle/>
        <a:p>
          <a:pPr marL="360000" lvl="0" indent="0" algn="l" defTabSz="622300">
            <a:lnSpc>
              <a:spcPct val="100000"/>
            </a:lnSpc>
            <a:spcBef>
              <a:spcPct val="0"/>
            </a:spcBef>
            <a:spcAft>
              <a:spcPct val="35000"/>
            </a:spcAft>
            <a:buNone/>
          </a:pPr>
          <a:r>
            <a:rPr lang="en-US" altLang="zh-CN" sz="1400" kern="1200" dirty="0">
              <a:solidFill>
                <a:schemeClr val="tx1"/>
              </a:solidFill>
              <a:latin typeface="Arial" panose="020B0604020202020204" pitchFamily="34" charset="0"/>
              <a:cs typeface="Arial" panose="020B0604020202020204" pitchFamily="34" charset="0"/>
            </a:rPr>
            <a:t>K-means Clustering</a:t>
          </a:r>
          <a:endParaRPr lang="zh-CN" altLang="zh-CN" sz="1400" kern="1200" dirty="0">
            <a:solidFill>
              <a:schemeClr val="tx1"/>
            </a:solidFill>
            <a:latin typeface="Arial" panose="020B0604020202020204" pitchFamily="34" charset="0"/>
            <a:cs typeface="Arial" panose="020B0604020202020204" pitchFamily="34" charset="0"/>
          </a:endParaRPr>
        </a:p>
      </dsp:txBody>
      <dsp:txXfrm rot="10800000">
        <a:off x="1118699" y="1795461"/>
        <a:ext cx="2897128" cy="690928"/>
      </dsp:txXfrm>
    </dsp:sp>
    <dsp:sp modelId="{759882E3-823F-4D35-A5B5-3782B84E93CD}">
      <dsp:nvSpPr>
        <dsp:cNvPr id="0" name=""/>
        <dsp:cNvSpPr/>
      </dsp:nvSpPr>
      <dsp:spPr>
        <a:xfrm>
          <a:off x="600503" y="1795461"/>
          <a:ext cx="690928" cy="690928"/>
        </a:xfrm>
        <a:prstGeom prst="ellipse">
          <a:avLst/>
        </a:prstGeom>
        <a:blipFill rotWithShape="1">
          <a:blip xmlns:r="http://schemas.openxmlformats.org/officeDocument/2006/relationships" r:embed="rId4"/>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6D3D0C-4B02-436F-A368-2D681C8B0CA9}">
      <dsp:nvSpPr>
        <dsp:cNvPr id="0" name=""/>
        <dsp:cNvSpPr/>
      </dsp:nvSpPr>
      <dsp:spPr>
        <a:xfrm rot="10800000">
          <a:off x="945967" y="2692637"/>
          <a:ext cx="3069860" cy="690928"/>
        </a:xfrm>
        <a:prstGeom prst="homePlate">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680" tIns="53340" rIns="99568" bIns="53340" numCol="1" spcCol="1270" anchor="ctr" anchorCtr="0">
          <a:noAutofit/>
        </a:bodyPr>
        <a:lstStyle/>
        <a:p>
          <a:pPr marL="360000" lvl="0" indent="0" algn="l" defTabSz="622300">
            <a:lnSpc>
              <a:spcPct val="100000"/>
            </a:lnSpc>
            <a:spcBef>
              <a:spcPct val="0"/>
            </a:spcBef>
            <a:spcAft>
              <a:spcPct val="35000"/>
            </a:spcAft>
            <a:buNone/>
          </a:pPr>
          <a:r>
            <a:rPr lang="en-US" altLang="zh-CN" sz="1400" kern="1200" dirty="0">
              <a:solidFill>
                <a:schemeClr val="tx1"/>
              </a:solidFill>
              <a:latin typeface="Arial" panose="020B0604020202020204" pitchFamily="34" charset="0"/>
              <a:cs typeface="Arial" panose="020B0604020202020204" pitchFamily="34" charset="0"/>
            </a:rPr>
            <a:t>Mixtures of Gaussians</a:t>
          </a:r>
          <a:endParaRPr lang="zh-CN" altLang="zh-CN" sz="1400" kern="1200" dirty="0">
            <a:solidFill>
              <a:schemeClr val="tx1"/>
            </a:solidFill>
            <a:latin typeface="Arial" panose="020B0604020202020204" pitchFamily="34" charset="0"/>
            <a:cs typeface="Arial" panose="020B0604020202020204" pitchFamily="34" charset="0"/>
          </a:endParaRPr>
        </a:p>
      </dsp:txBody>
      <dsp:txXfrm rot="10800000">
        <a:off x="1118699" y="2692637"/>
        <a:ext cx="2897128" cy="690928"/>
      </dsp:txXfrm>
    </dsp:sp>
    <dsp:sp modelId="{88DD110A-F255-453A-A083-73F88AC724B6}">
      <dsp:nvSpPr>
        <dsp:cNvPr id="0" name=""/>
        <dsp:cNvSpPr/>
      </dsp:nvSpPr>
      <dsp:spPr>
        <a:xfrm>
          <a:off x="600503" y="2692637"/>
          <a:ext cx="690928" cy="690928"/>
        </a:xfrm>
        <a:prstGeom prst="ellipse">
          <a:avLst/>
        </a:prstGeom>
        <a:blipFill rotWithShape="1">
          <a:blip xmlns:r="http://schemas.openxmlformats.org/officeDocument/2006/relationships" r:embed="rId5"/>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FB36D9-4FCF-40F5-B67D-8ABACD9D3640}">
      <dsp:nvSpPr>
        <dsp:cNvPr id="0" name=""/>
        <dsp:cNvSpPr/>
      </dsp:nvSpPr>
      <dsp:spPr>
        <a:xfrm rot="10800000">
          <a:off x="945967" y="3589812"/>
          <a:ext cx="3069860" cy="690928"/>
        </a:xfrm>
        <a:prstGeom prst="homePlate">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680" tIns="53340" rIns="99568" bIns="53340" numCol="1" spcCol="1270" anchor="ctr" anchorCtr="0">
          <a:noAutofit/>
        </a:bodyPr>
        <a:lstStyle/>
        <a:p>
          <a:pPr marL="360000" lvl="0" indent="0" algn="l" defTabSz="622300">
            <a:lnSpc>
              <a:spcPct val="100000"/>
            </a:lnSpc>
            <a:spcBef>
              <a:spcPct val="0"/>
            </a:spcBef>
            <a:spcAft>
              <a:spcPct val="35000"/>
            </a:spcAft>
            <a:buNone/>
          </a:pPr>
          <a:r>
            <a:rPr lang="en-US" altLang="zh-CN" sz="1400" kern="1200" dirty="0">
              <a:solidFill>
                <a:schemeClr val="tx1"/>
              </a:solidFill>
              <a:latin typeface="Arial" panose="020B0604020202020204" pitchFamily="34" charset="0"/>
              <a:cs typeface="Arial" panose="020B0604020202020204" pitchFamily="34" charset="0"/>
            </a:rPr>
            <a:t>Conclusion</a:t>
          </a:r>
          <a:endParaRPr lang="zh-CN" altLang="zh-CN" sz="1400" kern="1200" dirty="0">
            <a:solidFill>
              <a:schemeClr val="tx1"/>
            </a:solidFill>
            <a:latin typeface="Arial" panose="020B0604020202020204" pitchFamily="34" charset="0"/>
            <a:cs typeface="Arial" panose="020B0604020202020204" pitchFamily="34" charset="0"/>
          </a:endParaRPr>
        </a:p>
      </dsp:txBody>
      <dsp:txXfrm rot="10800000">
        <a:off x="1118699" y="3589812"/>
        <a:ext cx="2897128" cy="690928"/>
      </dsp:txXfrm>
    </dsp:sp>
    <dsp:sp modelId="{4E18C94B-7D2D-43E5-9D0B-08B548006DBD}">
      <dsp:nvSpPr>
        <dsp:cNvPr id="0" name=""/>
        <dsp:cNvSpPr/>
      </dsp:nvSpPr>
      <dsp:spPr>
        <a:xfrm>
          <a:off x="600503" y="3589812"/>
          <a:ext cx="690928" cy="690928"/>
        </a:xfrm>
        <a:prstGeom prst="ellipse">
          <a:avLst/>
        </a:prstGeom>
        <a:blipFill rotWithShape="1">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CF8B5-8490-456C-B168-8C919E7B9118}">
      <dsp:nvSpPr>
        <dsp:cNvPr id="0" name=""/>
        <dsp:cNvSpPr/>
      </dsp:nvSpPr>
      <dsp:spPr>
        <a:xfrm rot="5400000">
          <a:off x="2771088" y="103245"/>
          <a:ext cx="1587223" cy="1380884"/>
        </a:xfrm>
        <a:prstGeom prst="hexagon">
          <a:avLst>
            <a:gd name="adj" fmla="val 25000"/>
            <a:gd name="vf" fmla="val 115470"/>
          </a:avLst>
        </a:prstGeom>
        <a:solidFill>
          <a:schemeClr val="bg2">
            <a:lumMod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solidFill>
                <a:schemeClr val="tx1"/>
              </a:solidFill>
              <a:latin typeface="Arial" panose="020B0604020202020204" pitchFamily="34" charset="0"/>
              <a:ea typeface="等线" panose="02010600030101010101" pitchFamily="2" charset="-122"/>
              <a:cs typeface="Arial" panose="020B0604020202020204" pitchFamily="34" charset="0"/>
            </a:rPr>
            <a:t>Latent variables</a:t>
          </a:r>
          <a:endParaRPr lang="zh-CN" altLang="en-US" sz="1200" kern="1200" dirty="0">
            <a:solidFill>
              <a:schemeClr val="tx1"/>
            </a:solidFill>
            <a:latin typeface="Arial" panose="020B0604020202020204" pitchFamily="34" charset="0"/>
            <a:ea typeface="等线" panose="02010600030101010101" pitchFamily="2" charset="-122"/>
            <a:cs typeface="Arial" panose="020B0604020202020204" pitchFamily="34" charset="0"/>
          </a:endParaRPr>
        </a:p>
      </dsp:txBody>
      <dsp:txXfrm rot="-5400000">
        <a:off x="3089445" y="247418"/>
        <a:ext cx="950508" cy="1092539"/>
      </dsp:txXfrm>
    </dsp:sp>
    <dsp:sp modelId="{4D324757-9AD7-4893-BE7F-AFA867FB64BE}">
      <dsp:nvSpPr>
        <dsp:cNvPr id="0" name=""/>
        <dsp:cNvSpPr/>
      </dsp:nvSpPr>
      <dsp:spPr>
        <a:xfrm>
          <a:off x="4297045" y="317520"/>
          <a:ext cx="1771341" cy="952334"/>
        </a:xfrm>
        <a:prstGeom prst="rect">
          <a:avLst/>
        </a:prstGeom>
        <a:noFill/>
        <a:ln>
          <a:noFill/>
        </a:ln>
        <a:effectLst/>
      </dsp:spPr>
      <dsp:style>
        <a:lnRef idx="0">
          <a:scrgbClr r="0" g="0" b="0"/>
        </a:lnRef>
        <a:fillRef idx="0">
          <a:scrgbClr r="0" g="0" b="0"/>
        </a:fillRef>
        <a:effectRef idx="0">
          <a:scrgbClr r="0" g="0" b="0"/>
        </a:effectRef>
        <a:fontRef idx="minor"/>
      </dsp:style>
    </dsp:sp>
    <dsp:sp modelId="{AC226B8C-617F-4DAA-8F7B-2411EC82EE04}">
      <dsp:nvSpPr>
        <dsp:cNvPr id="0" name=""/>
        <dsp:cNvSpPr/>
      </dsp:nvSpPr>
      <dsp:spPr>
        <a:xfrm rot="5400000">
          <a:off x="1279732" y="103245"/>
          <a:ext cx="1587223" cy="1380884"/>
        </a:xfrm>
        <a:prstGeom prst="hexagon">
          <a:avLst>
            <a:gd name="adj" fmla="val 25000"/>
            <a:gd name="vf" fmla="val 115470"/>
          </a:avLst>
        </a:prstGeom>
        <a:solidFill>
          <a:schemeClr val="accent5">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Observed  variables</a:t>
          </a:r>
          <a:endParaRPr lang="zh-CN" altLang="en-US" sz="120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sp:txBody>
      <dsp:txXfrm rot="-5400000">
        <a:off x="1598089" y="247418"/>
        <a:ext cx="950508" cy="1092539"/>
      </dsp:txXfrm>
    </dsp:sp>
    <dsp:sp modelId="{319C4F06-CEA3-4B3F-9D4E-D74BDA1338C0}">
      <dsp:nvSpPr>
        <dsp:cNvPr id="0" name=""/>
        <dsp:cNvSpPr/>
      </dsp:nvSpPr>
      <dsp:spPr>
        <a:xfrm rot="5400000">
          <a:off x="2022553" y="1450480"/>
          <a:ext cx="1587223" cy="1380884"/>
        </a:xfrm>
        <a:prstGeom prst="hexagon">
          <a:avLst>
            <a:gd name="adj" fmla="val 25000"/>
            <a:gd name="vf" fmla="val 11547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schemeClr val="tx1"/>
              </a:solidFill>
              <a:latin typeface="Arial" panose="020B0604020202020204" pitchFamily="34" charset="0"/>
              <a:cs typeface="Arial" panose="020B0604020202020204" pitchFamily="34" charset="0"/>
            </a:rPr>
            <a:t>Expectation-Maximization (EM)</a:t>
          </a:r>
          <a:endParaRPr lang="zh-CN" altLang="en-US" sz="1200" kern="1200" dirty="0">
            <a:solidFill>
              <a:schemeClr val="tx1"/>
            </a:solidFill>
            <a:latin typeface="Arial" panose="020B0604020202020204" pitchFamily="34" charset="0"/>
            <a:ea typeface="等线" panose="02010600030101010101" pitchFamily="2" charset="-122"/>
            <a:cs typeface="Arial" panose="020B0604020202020204" pitchFamily="34" charset="0"/>
          </a:endParaRPr>
        </a:p>
      </dsp:txBody>
      <dsp:txXfrm rot="-5400000">
        <a:off x="2340910" y="1594653"/>
        <a:ext cx="950508" cy="1092539"/>
      </dsp:txXfrm>
    </dsp:sp>
    <dsp:sp modelId="{3FABB7C0-D8BB-4F86-BF07-8B791D9F501C}">
      <dsp:nvSpPr>
        <dsp:cNvPr id="0" name=""/>
        <dsp:cNvSpPr/>
      </dsp:nvSpPr>
      <dsp:spPr>
        <a:xfrm>
          <a:off x="354381" y="1664755"/>
          <a:ext cx="1714201" cy="952334"/>
        </a:xfrm>
        <a:prstGeom prst="rect">
          <a:avLst/>
        </a:prstGeom>
        <a:noFill/>
        <a:ln>
          <a:noFill/>
        </a:ln>
        <a:effectLst/>
      </dsp:spPr>
      <dsp:style>
        <a:lnRef idx="0">
          <a:scrgbClr r="0" g="0" b="0"/>
        </a:lnRef>
        <a:fillRef idx="0">
          <a:scrgbClr r="0" g="0" b="0"/>
        </a:fillRef>
        <a:effectRef idx="0">
          <a:scrgbClr r="0" g="0" b="0"/>
        </a:effectRef>
        <a:fontRef idx="minor"/>
      </dsp:style>
    </dsp:sp>
    <dsp:sp modelId="{C12C93F3-A142-4C58-B1ED-0198903606AA}">
      <dsp:nvSpPr>
        <dsp:cNvPr id="0" name=""/>
        <dsp:cNvSpPr/>
      </dsp:nvSpPr>
      <dsp:spPr>
        <a:xfrm rot="5400000">
          <a:off x="575648" y="1450480"/>
          <a:ext cx="1587223" cy="1380884"/>
        </a:xfrm>
        <a:prstGeom prst="hexagon">
          <a:avLst>
            <a:gd name="adj" fmla="val 25000"/>
            <a:gd name="vf" fmla="val 115470"/>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 K-means</a:t>
          </a:r>
        </a:p>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Clustering</a:t>
          </a:r>
          <a:endParaRPr lang="zh-CN"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sp:txBody>
      <dsp:txXfrm rot="-5400000">
        <a:off x="894005" y="1594653"/>
        <a:ext cx="950508" cy="1092539"/>
      </dsp:txXfrm>
    </dsp:sp>
    <dsp:sp modelId="{2399D570-07ED-44EB-884A-06A1F13836F1}">
      <dsp:nvSpPr>
        <dsp:cNvPr id="0" name=""/>
        <dsp:cNvSpPr/>
      </dsp:nvSpPr>
      <dsp:spPr>
        <a:xfrm rot="5400000">
          <a:off x="2771088" y="2797716"/>
          <a:ext cx="1587223" cy="1380884"/>
        </a:xfrm>
        <a:prstGeom prst="hexagon">
          <a:avLst>
            <a:gd name="adj" fmla="val 25000"/>
            <a:gd name="vf" fmla="val 115470"/>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schemeClr val="tx1"/>
              </a:solidFill>
              <a:latin typeface="Arial" panose="020B0604020202020204" pitchFamily="34" charset="0"/>
              <a:ea typeface="等线" panose="02010600030101010101" pitchFamily="2" charset="-122"/>
              <a:cs typeface="Arial" panose="020B0604020202020204" pitchFamily="34" charset="0"/>
            </a:rPr>
            <a:t>Maximum likelihood</a:t>
          </a:r>
          <a:endParaRPr lang="zh-CN" altLang="en-US" sz="1200" kern="1200" dirty="0">
            <a:solidFill>
              <a:schemeClr val="tx1"/>
            </a:solidFill>
            <a:latin typeface="Arial" panose="020B0604020202020204" pitchFamily="34" charset="0"/>
            <a:ea typeface="等线" panose="02010600030101010101" pitchFamily="2" charset="-122"/>
            <a:cs typeface="Arial" panose="020B0604020202020204" pitchFamily="34" charset="0"/>
          </a:endParaRPr>
        </a:p>
      </dsp:txBody>
      <dsp:txXfrm rot="-5400000">
        <a:off x="3089445" y="2941889"/>
        <a:ext cx="950508" cy="1092539"/>
      </dsp:txXfrm>
    </dsp:sp>
    <dsp:sp modelId="{3E1933D6-5567-4471-97DA-5538BE6C7C18}">
      <dsp:nvSpPr>
        <dsp:cNvPr id="0" name=""/>
        <dsp:cNvSpPr/>
      </dsp:nvSpPr>
      <dsp:spPr>
        <a:xfrm>
          <a:off x="4297045" y="3011991"/>
          <a:ext cx="1771341" cy="952334"/>
        </a:xfrm>
        <a:prstGeom prst="rect">
          <a:avLst/>
        </a:prstGeom>
        <a:noFill/>
        <a:ln>
          <a:noFill/>
        </a:ln>
        <a:effectLst/>
      </dsp:spPr>
      <dsp:style>
        <a:lnRef idx="0">
          <a:scrgbClr r="0" g="0" b="0"/>
        </a:lnRef>
        <a:fillRef idx="0">
          <a:scrgbClr r="0" g="0" b="0"/>
        </a:fillRef>
        <a:effectRef idx="0">
          <a:scrgbClr r="0" g="0" b="0"/>
        </a:effectRef>
        <a:fontRef idx="minor"/>
      </dsp:style>
    </dsp:sp>
    <dsp:sp modelId="{109C259F-3E85-4A2C-AC4D-BED40482174D}">
      <dsp:nvSpPr>
        <dsp:cNvPr id="0" name=""/>
        <dsp:cNvSpPr/>
      </dsp:nvSpPr>
      <dsp:spPr>
        <a:xfrm rot="5400000">
          <a:off x="1279732" y="2797716"/>
          <a:ext cx="1587223" cy="1380884"/>
        </a:xfrm>
        <a:prstGeom prst="hexagon">
          <a:avLst>
            <a:gd name="adj" fmla="val 25000"/>
            <a:gd name="vf" fmla="val 11547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Mixture Gaussian</a:t>
          </a:r>
          <a:endParaRPr lang="zh-CN" altLang="en-US" sz="120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sp:txBody>
      <dsp:txXfrm rot="-5400000">
        <a:off x="1598089" y="2941889"/>
        <a:ext cx="950508" cy="10925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432B9-A82F-44D9-81E7-CC4969ABEE2F}">
      <dsp:nvSpPr>
        <dsp:cNvPr id="0" name=""/>
        <dsp:cNvSpPr/>
      </dsp:nvSpPr>
      <dsp:spPr>
        <a:xfrm>
          <a:off x="4254" y="554947"/>
          <a:ext cx="1194831" cy="59741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latin typeface="Arial" panose="020B0604020202020204" pitchFamily="34" charset="0"/>
              <a:cs typeface="Arial" panose="020B0604020202020204" pitchFamily="34" charset="0"/>
            </a:rPr>
            <a:t>Data Clustering</a:t>
          </a:r>
          <a:endParaRPr lang="zh-CN" altLang="en-US" sz="1200" kern="1200" dirty="0">
            <a:latin typeface="Arial" panose="020B0604020202020204" pitchFamily="34" charset="0"/>
            <a:cs typeface="Arial" panose="020B0604020202020204" pitchFamily="34" charset="0"/>
          </a:endParaRPr>
        </a:p>
      </dsp:txBody>
      <dsp:txXfrm>
        <a:off x="21752" y="572445"/>
        <a:ext cx="1159835" cy="562419"/>
      </dsp:txXfrm>
    </dsp:sp>
    <dsp:sp modelId="{97503245-BFC3-441B-A7C7-3C744BD72855}">
      <dsp:nvSpPr>
        <dsp:cNvPr id="0" name=""/>
        <dsp:cNvSpPr/>
      </dsp:nvSpPr>
      <dsp:spPr>
        <a:xfrm rot="18770822">
          <a:off x="1086653" y="573563"/>
          <a:ext cx="702797" cy="44912"/>
        </a:xfrm>
        <a:custGeom>
          <a:avLst/>
          <a:gdLst/>
          <a:ahLst/>
          <a:cxnLst/>
          <a:rect l="0" t="0" r="0" b="0"/>
          <a:pathLst>
            <a:path>
              <a:moveTo>
                <a:pt x="0" y="22456"/>
              </a:moveTo>
              <a:lnTo>
                <a:pt x="702797" y="224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0481" y="578450"/>
        <a:ext cx="35139" cy="35139"/>
      </dsp:txXfrm>
    </dsp:sp>
    <dsp:sp modelId="{EB59C542-82BF-4E9A-9C43-004953F52C40}">
      <dsp:nvSpPr>
        <dsp:cNvPr id="0" name=""/>
        <dsp:cNvSpPr/>
      </dsp:nvSpPr>
      <dsp:spPr>
        <a:xfrm>
          <a:off x="1677018" y="39676"/>
          <a:ext cx="1194831" cy="59741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622300">
            <a:lnSpc>
              <a:spcPct val="90000"/>
            </a:lnSpc>
            <a:spcBef>
              <a:spcPct val="0"/>
            </a:spcBef>
            <a:spcAft>
              <a:spcPct val="35000"/>
            </a:spcAft>
            <a:buNone/>
          </a:pPr>
          <a:r>
            <a:rPr lang="en-US" altLang="en-US" sz="1200" kern="1200" dirty="0" err="1">
              <a:latin typeface="Arial" panose="020B0604020202020204" pitchFamily="34" charset="0"/>
              <a:ea typeface="+mn-ea"/>
              <a:cs typeface="Arial" panose="020B0604020202020204" pitchFamily="34" charset="0"/>
            </a:rPr>
            <a:t>Nonprobabilistic</a:t>
          </a:r>
          <a:r>
            <a:rPr lang="en-US" altLang="en-US" sz="1200" kern="1200" dirty="0">
              <a:latin typeface="Arial" panose="020B0604020202020204" pitchFamily="34" charset="0"/>
              <a:ea typeface="+mn-ea"/>
              <a:cs typeface="Arial" panose="020B0604020202020204" pitchFamily="34" charset="0"/>
            </a:rPr>
            <a:t> Technique</a:t>
          </a:r>
          <a:endParaRPr lang="zh-CN" altLang="en-US" sz="1200" kern="1200" dirty="0">
            <a:latin typeface="Arial" panose="020B0604020202020204" pitchFamily="34" charset="0"/>
            <a:ea typeface="+mn-ea"/>
            <a:cs typeface="Arial" panose="020B0604020202020204" pitchFamily="34" charset="0"/>
          </a:endParaRPr>
        </a:p>
      </dsp:txBody>
      <dsp:txXfrm>
        <a:off x="1694516" y="57174"/>
        <a:ext cx="1159835" cy="562419"/>
      </dsp:txXfrm>
    </dsp:sp>
    <dsp:sp modelId="{BFC46B05-D120-4A7C-8AAE-E7E18B85492B}">
      <dsp:nvSpPr>
        <dsp:cNvPr id="0" name=""/>
        <dsp:cNvSpPr/>
      </dsp:nvSpPr>
      <dsp:spPr>
        <a:xfrm>
          <a:off x="2871849" y="315928"/>
          <a:ext cx="477932" cy="44912"/>
        </a:xfrm>
        <a:custGeom>
          <a:avLst/>
          <a:gdLst/>
          <a:ahLst/>
          <a:cxnLst/>
          <a:rect l="0" t="0" r="0" b="0"/>
          <a:pathLst>
            <a:path>
              <a:moveTo>
                <a:pt x="0" y="22456"/>
              </a:moveTo>
              <a:lnTo>
                <a:pt x="477932" y="2245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098867" y="326436"/>
        <a:ext cx="23896" cy="23896"/>
      </dsp:txXfrm>
    </dsp:sp>
    <dsp:sp modelId="{AB3A460E-79B7-4B9E-A70B-8445F56D4BFA}">
      <dsp:nvSpPr>
        <dsp:cNvPr id="0" name=""/>
        <dsp:cNvSpPr/>
      </dsp:nvSpPr>
      <dsp:spPr>
        <a:xfrm>
          <a:off x="3349781" y="39676"/>
          <a:ext cx="1194831" cy="59741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622300">
            <a:lnSpc>
              <a:spcPct val="90000"/>
            </a:lnSpc>
            <a:spcBef>
              <a:spcPct val="0"/>
            </a:spcBef>
            <a:spcAft>
              <a:spcPct val="35000"/>
            </a:spcAft>
            <a:buNone/>
          </a:pPr>
          <a:r>
            <a:rPr lang="en-US" altLang="en-US" sz="1200" kern="1200" dirty="0">
              <a:latin typeface="Arial" panose="020B0604020202020204" pitchFamily="34" charset="0"/>
              <a:ea typeface="+mn-ea"/>
              <a:cs typeface="Arial" panose="020B0604020202020204" pitchFamily="34" charset="0"/>
            </a:rPr>
            <a:t>K-means Algorithm (Lloyd, 1982)</a:t>
          </a:r>
          <a:endParaRPr lang="zh-CN" altLang="en-US" sz="1200" kern="1200" dirty="0">
            <a:latin typeface="Arial" panose="020B0604020202020204" pitchFamily="34" charset="0"/>
            <a:ea typeface="+mn-ea"/>
            <a:cs typeface="Arial" panose="020B0604020202020204" pitchFamily="34" charset="0"/>
          </a:endParaRPr>
        </a:p>
      </dsp:txBody>
      <dsp:txXfrm>
        <a:off x="3367279" y="57174"/>
        <a:ext cx="1159835" cy="562419"/>
      </dsp:txXfrm>
    </dsp:sp>
    <dsp:sp modelId="{34621226-C825-4276-9253-70FE9C19D9E9}">
      <dsp:nvSpPr>
        <dsp:cNvPr id="0" name=""/>
        <dsp:cNvSpPr/>
      </dsp:nvSpPr>
      <dsp:spPr>
        <a:xfrm rot="2829178">
          <a:off x="1086653" y="1088834"/>
          <a:ext cx="702797" cy="44912"/>
        </a:xfrm>
        <a:custGeom>
          <a:avLst/>
          <a:gdLst/>
          <a:ahLst/>
          <a:cxnLst/>
          <a:rect l="0" t="0" r="0" b="0"/>
          <a:pathLst>
            <a:path>
              <a:moveTo>
                <a:pt x="0" y="22456"/>
              </a:moveTo>
              <a:lnTo>
                <a:pt x="702797" y="224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0481" y="1093721"/>
        <a:ext cx="35139" cy="35139"/>
      </dsp:txXfrm>
    </dsp:sp>
    <dsp:sp modelId="{E5FFCF89-FAB0-426A-97DD-9152714F1DE0}">
      <dsp:nvSpPr>
        <dsp:cNvPr id="0" name=""/>
        <dsp:cNvSpPr/>
      </dsp:nvSpPr>
      <dsp:spPr>
        <a:xfrm>
          <a:off x="1677018" y="1070218"/>
          <a:ext cx="1194831" cy="59741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622300">
            <a:lnSpc>
              <a:spcPct val="90000"/>
            </a:lnSpc>
            <a:spcBef>
              <a:spcPct val="0"/>
            </a:spcBef>
            <a:spcAft>
              <a:spcPct val="35000"/>
            </a:spcAft>
            <a:buNone/>
          </a:pPr>
          <a:r>
            <a:rPr lang="en-US" altLang="en-US" sz="1200" kern="1200">
              <a:latin typeface="Arial" panose="020B0604020202020204" pitchFamily="34" charset="0"/>
              <a:ea typeface="+mn-ea"/>
              <a:cs typeface="Arial" panose="020B0604020202020204" pitchFamily="34" charset="0"/>
            </a:rPr>
            <a:t>Probabilistic Technique</a:t>
          </a:r>
          <a:endParaRPr lang="zh-CN" altLang="en-US" sz="1200" kern="1200" dirty="0">
            <a:latin typeface="Arial" panose="020B0604020202020204" pitchFamily="34" charset="0"/>
            <a:ea typeface="+mn-ea"/>
            <a:cs typeface="Arial" panose="020B0604020202020204" pitchFamily="34" charset="0"/>
          </a:endParaRPr>
        </a:p>
      </dsp:txBody>
      <dsp:txXfrm>
        <a:off x="1694516" y="1087716"/>
        <a:ext cx="1159835" cy="562419"/>
      </dsp:txXfrm>
    </dsp:sp>
    <dsp:sp modelId="{4806AD02-340E-402D-AC85-843D6DD74509}">
      <dsp:nvSpPr>
        <dsp:cNvPr id="0" name=""/>
        <dsp:cNvSpPr/>
      </dsp:nvSpPr>
      <dsp:spPr>
        <a:xfrm>
          <a:off x="2871849" y="1346470"/>
          <a:ext cx="477932" cy="44912"/>
        </a:xfrm>
        <a:custGeom>
          <a:avLst/>
          <a:gdLst/>
          <a:ahLst/>
          <a:cxnLst/>
          <a:rect l="0" t="0" r="0" b="0"/>
          <a:pathLst>
            <a:path>
              <a:moveTo>
                <a:pt x="0" y="22456"/>
              </a:moveTo>
              <a:lnTo>
                <a:pt x="477932" y="2245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098867" y="1356978"/>
        <a:ext cx="23896" cy="23896"/>
      </dsp:txXfrm>
    </dsp:sp>
    <dsp:sp modelId="{C11538BF-796D-47EA-A890-E11FC68F5570}">
      <dsp:nvSpPr>
        <dsp:cNvPr id="0" name=""/>
        <dsp:cNvSpPr/>
      </dsp:nvSpPr>
      <dsp:spPr>
        <a:xfrm>
          <a:off x="3349781" y="1070218"/>
          <a:ext cx="1194831" cy="59741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622300">
            <a:lnSpc>
              <a:spcPct val="90000"/>
            </a:lnSpc>
            <a:spcBef>
              <a:spcPct val="0"/>
            </a:spcBef>
            <a:spcAft>
              <a:spcPct val="35000"/>
            </a:spcAft>
            <a:buNone/>
          </a:pPr>
          <a:r>
            <a:rPr lang="en-US" altLang="en-US" sz="1200" kern="1200">
              <a:latin typeface="Arial" panose="020B0604020202020204" pitchFamily="34" charset="0"/>
              <a:ea typeface="+mn-ea"/>
              <a:cs typeface="Arial" panose="020B0604020202020204" pitchFamily="34" charset="0"/>
            </a:rPr>
            <a:t> Mixture Distributions</a:t>
          </a:r>
          <a:endParaRPr lang="zh-CN" altLang="en-US" sz="1200" kern="1200" dirty="0">
            <a:latin typeface="Arial" panose="020B0604020202020204" pitchFamily="34" charset="0"/>
            <a:ea typeface="+mn-ea"/>
            <a:cs typeface="Arial" panose="020B0604020202020204" pitchFamily="34" charset="0"/>
          </a:endParaRPr>
        </a:p>
      </dsp:txBody>
      <dsp:txXfrm>
        <a:off x="3367279" y="1087716"/>
        <a:ext cx="1159835" cy="562419"/>
      </dsp:txXfrm>
    </dsp:sp>
    <dsp:sp modelId="{01F6B637-CC32-47B8-B98E-F0A557D0C65A}">
      <dsp:nvSpPr>
        <dsp:cNvPr id="0" name=""/>
        <dsp:cNvSpPr/>
      </dsp:nvSpPr>
      <dsp:spPr>
        <a:xfrm rot="19457599">
          <a:off x="4489291" y="1174713"/>
          <a:ext cx="588575" cy="44912"/>
        </a:xfrm>
        <a:custGeom>
          <a:avLst/>
          <a:gdLst/>
          <a:ahLst/>
          <a:cxnLst/>
          <a:rect l="0" t="0" r="0" b="0"/>
          <a:pathLst>
            <a:path>
              <a:moveTo>
                <a:pt x="0" y="22456"/>
              </a:moveTo>
              <a:lnTo>
                <a:pt x="588575" y="2245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768865" y="1182455"/>
        <a:ext cx="29428" cy="29428"/>
      </dsp:txXfrm>
    </dsp:sp>
    <dsp:sp modelId="{EDB5B136-AA28-481D-9080-40B50BE7D964}">
      <dsp:nvSpPr>
        <dsp:cNvPr id="0" name=""/>
        <dsp:cNvSpPr/>
      </dsp:nvSpPr>
      <dsp:spPr>
        <a:xfrm>
          <a:off x="5022545" y="726704"/>
          <a:ext cx="1194831" cy="597415"/>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Wingdings" panose="05000000000000000000" pitchFamily="2" charset="2"/>
            <a:buNone/>
          </a:pPr>
          <a:r>
            <a:rPr lang="en-US" altLang="zh-CN" sz="1200" kern="1200" dirty="0">
              <a:latin typeface="Arial" panose="020B0604020202020204" pitchFamily="34" charset="0"/>
              <a:cs typeface="Arial" panose="020B0604020202020204" pitchFamily="34" charset="0"/>
            </a:rPr>
            <a:t>Discrete Latent Variables</a:t>
          </a:r>
          <a:endParaRPr lang="zh-CN" altLang="en-US" sz="1200" kern="1200" dirty="0">
            <a:latin typeface="Arial" panose="020B0604020202020204" pitchFamily="34" charset="0"/>
            <a:cs typeface="Arial" panose="020B0604020202020204" pitchFamily="34" charset="0"/>
          </a:endParaRPr>
        </a:p>
      </dsp:txBody>
      <dsp:txXfrm>
        <a:off x="5040043" y="744202"/>
        <a:ext cx="1159835" cy="562419"/>
      </dsp:txXfrm>
    </dsp:sp>
    <dsp:sp modelId="{85D2D1F0-5E56-4AB3-A116-B0734CFE76CD}">
      <dsp:nvSpPr>
        <dsp:cNvPr id="0" name=""/>
        <dsp:cNvSpPr/>
      </dsp:nvSpPr>
      <dsp:spPr>
        <a:xfrm rot="2142401">
          <a:off x="4489291" y="1518227"/>
          <a:ext cx="588575" cy="44912"/>
        </a:xfrm>
        <a:custGeom>
          <a:avLst/>
          <a:gdLst/>
          <a:ahLst/>
          <a:cxnLst/>
          <a:rect l="0" t="0" r="0" b="0"/>
          <a:pathLst>
            <a:path>
              <a:moveTo>
                <a:pt x="0" y="22456"/>
              </a:moveTo>
              <a:lnTo>
                <a:pt x="588575" y="2245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768865" y="1525969"/>
        <a:ext cx="29428" cy="29428"/>
      </dsp:txXfrm>
    </dsp:sp>
    <dsp:sp modelId="{162FA819-3448-4690-9829-67E6C6F45086}">
      <dsp:nvSpPr>
        <dsp:cNvPr id="0" name=""/>
        <dsp:cNvSpPr/>
      </dsp:nvSpPr>
      <dsp:spPr>
        <a:xfrm>
          <a:off x="5022545" y="1413732"/>
          <a:ext cx="1194831" cy="597415"/>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b="0" kern="1200" dirty="0">
              <a:latin typeface="Arial" panose="020B0604020202020204" pitchFamily="34" charset="0"/>
              <a:cs typeface="Arial" panose="020B0604020202020204" pitchFamily="34" charset="0"/>
            </a:rPr>
            <a:t>Expectation-maximization (</a:t>
          </a:r>
          <a:r>
            <a:rPr lang="en-US" altLang="zh-CN" sz="1200" b="0" kern="1200" dirty="0" err="1">
              <a:latin typeface="Arial" panose="020B0604020202020204" pitchFamily="34" charset="0"/>
              <a:cs typeface="Arial" panose="020B0604020202020204" pitchFamily="34" charset="0"/>
            </a:rPr>
            <a:t>Em</a:t>
          </a:r>
          <a:r>
            <a:rPr lang="en-US" altLang="zh-CN" sz="1200" b="0" kern="1200" dirty="0">
              <a:latin typeface="Arial" panose="020B0604020202020204" pitchFamily="34" charset="0"/>
              <a:cs typeface="Arial" panose="020B0604020202020204" pitchFamily="34" charset="0"/>
            </a:rPr>
            <a:t>)</a:t>
          </a:r>
          <a:endParaRPr lang="zh-CN" altLang="en-US" sz="1200" b="0" kern="1200" dirty="0">
            <a:latin typeface="Arial" panose="020B0604020202020204" pitchFamily="34" charset="0"/>
            <a:cs typeface="Arial" panose="020B0604020202020204" pitchFamily="34" charset="0"/>
          </a:endParaRPr>
        </a:p>
      </dsp:txBody>
      <dsp:txXfrm>
        <a:off x="5040043" y="1431230"/>
        <a:ext cx="1159835" cy="562419"/>
      </dsp:txXfrm>
    </dsp:sp>
    <dsp:sp modelId="{BCF97B67-9204-4301-8D21-A9D129D08F42}">
      <dsp:nvSpPr>
        <dsp:cNvPr id="0" name=""/>
        <dsp:cNvSpPr/>
      </dsp:nvSpPr>
      <dsp:spPr>
        <a:xfrm rot="19457599">
          <a:off x="6162055" y="1518227"/>
          <a:ext cx="588575" cy="44912"/>
        </a:xfrm>
        <a:custGeom>
          <a:avLst/>
          <a:gdLst/>
          <a:ahLst/>
          <a:cxnLst/>
          <a:rect l="0" t="0" r="0" b="0"/>
          <a:pathLst>
            <a:path>
              <a:moveTo>
                <a:pt x="0" y="22456"/>
              </a:moveTo>
              <a:lnTo>
                <a:pt x="588575" y="2245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441628" y="1525969"/>
        <a:ext cx="29428" cy="29428"/>
      </dsp:txXfrm>
    </dsp:sp>
    <dsp:sp modelId="{B2B8C62E-EC5F-498A-939C-F0443E745AA1}">
      <dsp:nvSpPr>
        <dsp:cNvPr id="0" name=""/>
        <dsp:cNvSpPr/>
      </dsp:nvSpPr>
      <dsp:spPr>
        <a:xfrm>
          <a:off x="6695309" y="1070218"/>
          <a:ext cx="1194831" cy="597415"/>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dirty="0">
              <a:latin typeface="Arial" panose="020B0604020202020204" pitchFamily="34" charset="0"/>
              <a:cs typeface="Arial" panose="020B0604020202020204" pitchFamily="34" charset="0"/>
            </a:rPr>
            <a:t>Gaussian</a:t>
          </a:r>
          <a:br>
            <a:rPr lang="en-US" sz="1200" b="0" i="0" kern="1200" dirty="0">
              <a:latin typeface="Arial" panose="020B0604020202020204" pitchFamily="34" charset="0"/>
              <a:cs typeface="Arial" panose="020B0604020202020204" pitchFamily="34" charset="0"/>
            </a:rPr>
          </a:br>
          <a:r>
            <a:rPr lang="en-US" sz="1200" b="0" i="0" kern="1200" dirty="0">
              <a:latin typeface="Arial" panose="020B0604020202020204" pitchFamily="34" charset="0"/>
              <a:cs typeface="Arial" panose="020B0604020202020204" pitchFamily="34" charset="0"/>
            </a:rPr>
            <a:t>Mixture Distribution </a:t>
          </a:r>
          <a:endParaRPr lang="zh-CN" altLang="en-US" sz="1200" kern="1200" dirty="0">
            <a:latin typeface="Arial" panose="020B0604020202020204" pitchFamily="34" charset="0"/>
            <a:cs typeface="Arial" panose="020B0604020202020204" pitchFamily="34" charset="0"/>
          </a:endParaRPr>
        </a:p>
      </dsp:txBody>
      <dsp:txXfrm>
        <a:off x="6712807" y="1087716"/>
        <a:ext cx="1159835" cy="562419"/>
      </dsp:txXfrm>
    </dsp:sp>
    <dsp:sp modelId="{EC10A56A-0279-4D58-8F4B-28186E828CED}">
      <dsp:nvSpPr>
        <dsp:cNvPr id="0" name=""/>
        <dsp:cNvSpPr/>
      </dsp:nvSpPr>
      <dsp:spPr>
        <a:xfrm rot="19457599">
          <a:off x="7834819" y="1174713"/>
          <a:ext cx="588575" cy="44912"/>
        </a:xfrm>
        <a:custGeom>
          <a:avLst/>
          <a:gdLst/>
          <a:ahLst/>
          <a:cxnLst/>
          <a:rect l="0" t="0" r="0" b="0"/>
          <a:pathLst>
            <a:path>
              <a:moveTo>
                <a:pt x="0" y="22456"/>
              </a:moveTo>
              <a:lnTo>
                <a:pt x="588575" y="2245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114392" y="1182455"/>
        <a:ext cx="29428" cy="29428"/>
      </dsp:txXfrm>
    </dsp:sp>
    <dsp:sp modelId="{86DD7785-0DDB-474E-96CD-22858D2396EF}">
      <dsp:nvSpPr>
        <dsp:cNvPr id="0" name=""/>
        <dsp:cNvSpPr/>
      </dsp:nvSpPr>
      <dsp:spPr>
        <a:xfrm>
          <a:off x="8368073" y="726704"/>
          <a:ext cx="1194831" cy="597415"/>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b="0" i="0" kern="1200">
              <a:latin typeface="Arial" panose="020B0604020202020204" pitchFamily="34" charset="0"/>
              <a:ea typeface="+mn-ea"/>
              <a:cs typeface="Arial" panose="020B0604020202020204" pitchFamily="34" charset="0"/>
            </a:rPr>
            <a:t>Maximum likelihood</a:t>
          </a:r>
          <a:endParaRPr lang="zh-CN" altLang="en-US" sz="1200" b="0" i="0" kern="1200" dirty="0">
            <a:latin typeface="Arial" panose="020B0604020202020204" pitchFamily="34" charset="0"/>
            <a:ea typeface="+mn-ea"/>
            <a:cs typeface="Arial" panose="020B0604020202020204" pitchFamily="34" charset="0"/>
          </a:endParaRPr>
        </a:p>
      </dsp:txBody>
      <dsp:txXfrm>
        <a:off x="8385571" y="744202"/>
        <a:ext cx="1159835" cy="562419"/>
      </dsp:txXfrm>
    </dsp:sp>
    <dsp:sp modelId="{855931EA-2FD6-45C6-BE1C-88298D920663}">
      <dsp:nvSpPr>
        <dsp:cNvPr id="0" name=""/>
        <dsp:cNvSpPr/>
      </dsp:nvSpPr>
      <dsp:spPr>
        <a:xfrm rot="2142401">
          <a:off x="7834819" y="1518227"/>
          <a:ext cx="588575" cy="44912"/>
        </a:xfrm>
        <a:custGeom>
          <a:avLst/>
          <a:gdLst/>
          <a:ahLst/>
          <a:cxnLst/>
          <a:rect l="0" t="0" r="0" b="0"/>
          <a:pathLst>
            <a:path>
              <a:moveTo>
                <a:pt x="0" y="22456"/>
              </a:moveTo>
              <a:lnTo>
                <a:pt x="588575" y="2245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114392" y="1525969"/>
        <a:ext cx="29428" cy="29428"/>
      </dsp:txXfrm>
    </dsp:sp>
    <dsp:sp modelId="{AA2F3713-75AF-4CA2-9D87-C6C5EF5DB68C}">
      <dsp:nvSpPr>
        <dsp:cNvPr id="0" name=""/>
        <dsp:cNvSpPr/>
      </dsp:nvSpPr>
      <dsp:spPr>
        <a:xfrm>
          <a:off x="8368073" y="1413732"/>
          <a:ext cx="1194831" cy="597415"/>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en-US" sz="1200" b="0" i="0" kern="1200">
              <a:latin typeface="Arial" panose="020B0604020202020204" pitchFamily="34" charset="0"/>
              <a:ea typeface="+mn-ea"/>
              <a:cs typeface="Arial" panose="020B0604020202020204" pitchFamily="34" charset="0"/>
            </a:rPr>
            <a:t>K-means Algorithm </a:t>
          </a:r>
          <a:endParaRPr lang="zh-CN" altLang="en-US" sz="1200" b="0" i="0" kern="1200" dirty="0">
            <a:latin typeface="Arial" panose="020B0604020202020204" pitchFamily="34" charset="0"/>
            <a:ea typeface="+mn-ea"/>
            <a:cs typeface="Arial" panose="020B0604020202020204" pitchFamily="34" charset="0"/>
          </a:endParaRPr>
        </a:p>
      </dsp:txBody>
      <dsp:txXfrm>
        <a:off x="8385571" y="1431230"/>
        <a:ext cx="1159835" cy="562419"/>
      </dsp:txXfrm>
    </dsp:sp>
    <dsp:sp modelId="{4C1605E5-B508-47C8-AB48-1A86F0EB4DA4}">
      <dsp:nvSpPr>
        <dsp:cNvPr id="0" name=""/>
        <dsp:cNvSpPr/>
      </dsp:nvSpPr>
      <dsp:spPr>
        <a:xfrm rot="2142401">
          <a:off x="6162055" y="1861741"/>
          <a:ext cx="588575" cy="44912"/>
        </a:xfrm>
        <a:custGeom>
          <a:avLst/>
          <a:gdLst/>
          <a:ahLst/>
          <a:cxnLst/>
          <a:rect l="0" t="0" r="0" b="0"/>
          <a:pathLst>
            <a:path>
              <a:moveTo>
                <a:pt x="0" y="22456"/>
              </a:moveTo>
              <a:lnTo>
                <a:pt x="588575" y="2245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441628" y="1869483"/>
        <a:ext cx="29428" cy="29428"/>
      </dsp:txXfrm>
    </dsp:sp>
    <dsp:sp modelId="{2AC4652C-C72C-4AF3-9BF4-C8902E671295}">
      <dsp:nvSpPr>
        <dsp:cNvPr id="0" name=""/>
        <dsp:cNvSpPr/>
      </dsp:nvSpPr>
      <dsp:spPr>
        <a:xfrm>
          <a:off x="6695309" y="1757246"/>
          <a:ext cx="1194831" cy="597415"/>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dirty="0">
              <a:latin typeface="Arial" panose="020B0604020202020204" pitchFamily="34" charset="0"/>
              <a:cs typeface="Arial" panose="020B0604020202020204" pitchFamily="34" charset="0"/>
            </a:rPr>
            <a:t>General Form</a:t>
          </a:r>
          <a:endParaRPr lang="zh-CN" altLang="en-US" sz="1200" kern="1200" dirty="0">
            <a:latin typeface="Arial" panose="020B0604020202020204" pitchFamily="34" charset="0"/>
            <a:cs typeface="Arial" panose="020B0604020202020204" pitchFamily="34" charset="0"/>
          </a:endParaRPr>
        </a:p>
      </dsp:txBody>
      <dsp:txXfrm>
        <a:off x="6712807" y="1774744"/>
        <a:ext cx="1159835" cy="5624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699F4-14FB-423B-8734-7A409629D179}">
      <dsp:nvSpPr>
        <dsp:cNvPr id="0" name=""/>
        <dsp:cNvSpPr/>
      </dsp:nvSpPr>
      <dsp:spPr>
        <a:xfrm>
          <a:off x="891761" y="0"/>
          <a:ext cx="10106630" cy="2902954"/>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B6EF5-EF4F-4DA8-9D5B-F47FBB26F293}">
      <dsp:nvSpPr>
        <dsp:cNvPr id="0" name=""/>
        <dsp:cNvSpPr/>
      </dsp:nvSpPr>
      <dsp:spPr>
        <a:xfrm>
          <a:off x="4064" y="870886"/>
          <a:ext cx="2640450" cy="1161181"/>
        </a:xfrm>
        <a:prstGeom prst="round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ts val="2200"/>
            </a:lnSpc>
            <a:spcBef>
              <a:spcPct val="0"/>
            </a:spcBef>
            <a:spcAft>
              <a:spcPct val="35000"/>
            </a:spcAft>
            <a:buNone/>
          </a:pPr>
          <a:r>
            <a:rPr lang="en-US" altLang="en-US" sz="1800" kern="1200" dirty="0">
              <a:latin typeface="Arial" panose="020B0604020202020204" pitchFamily="34" charset="0"/>
              <a:cs typeface="Arial" panose="020B0604020202020204" pitchFamily="34" charset="0"/>
            </a:rPr>
            <a:t>Initialize </a:t>
          </a:r>
          <a:endParaRPr lang="zh-CN" altLang="en-US" sz="1800" kern="1200" dirty="0">
            <a:latin typeface="Arial" panose="020B0604020202020204" pitchFamily="34" charset="0"/>
            <a:cs typeface="Arial" panose="020B0604020202020204" pitchFamily="34" charset="0"/>
          </a:endParaRPr>
        </a:p>
      </dsp:txBody>
      <dsp:txXfrm>
        <a:off x="60748" y="927570"/>
        <a:ext cx="2527082" cy="1047813"/>
      </dsp:txXfrm>
    </dsp:sp>
    <dsp:sp modelId="{D2480D43-118B-4CC4-9D15-37D51BBE2427}">
      <dsp:nvSpPr>
        <dsp:cNvPr id="0" name=""/>
        <dsp:cNvSpPr/>
      </dsp:nvSpPr>
      <dsp:spPr>
        <a:xfrm>
          <a:off x="3084589" y="870886"/>
          <a:ext cx="2640450" cy="1161181"/>
        </a:xfrm>
        <a:prstGeom prst="roundRect">
          <a:avLst/>
        </a:prstGeom>
        <a:solidFill>
          <a:schemeClr val="accent5">
            <a:shade val="80000"/>
            <a:hueOff val="90421"/>
            <a:satOff val="1725"/>
            <a:lumOff val="7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ts val="2200"/>
            </a:lnSpc>
            <a:spcBef>
              <a:spcPct val="0"/>
            </a:spcBef>
            <a:spcAft>
              <a:spcPct val="35000"/>
            </a:spcAft>
            <a:buNone/>
          </a:pPr>
          <a:r>
            <a:rPr lang="en-US" altLang="en-US" sz="1800" kern="1200" dirty="0">
              <a:latin typeface="Arial" panose="020B0604020202020204" pitchFamily="34" charset="0"/>
              <a:cs typeface="Arial" panose="020B0604020202020204" pitchFamily="34" charset="0"/>
            </a:rPr>
            <a:t>E step</a:t>
          </a:r>
          <a:endParaRPr lang="zh-CN" altLang="en-US" sz="1800" kern="1200" dirty="0">
            <a:latin typeface="Arial" panose="020B0604020202020204" pitchFamily="34" charset="0"/>
            <a:cs typeface="Arial" panose="020B0604020202020204" pitchFamily="34" charset="0"/>
          </a:endParaRPr>
        </a:p>
      </dsp:txBody>
      <dsp:txXfrm>
        <a:off x="3141273" y="927570"/>
        <a:ext cx="2527082" cy="1047813"/>
      </dsp:txXfrm>
    </dsp:sp>
    <dsp:sp modelId="{AED3A1F2-0744-4A59-93AF-B7D9FF51F0C3}">
      <dsp:nvSpPr>
        <dsp:cNvPr id="0" name=""/>
        <dsp:cNvSpPr/>
      </dsp:nvSpPr>
      <dsp:spPr>
        <a:xfrm>
          <a:off x="6165114" y="870886"/>
          <a:ext cx="2640450" cy="1161181"/>
        </a:xfrm>
        <a:prstGeom prst="roundRect">
          <a:avLst/>
        </a:prstGeom>
        <a:solidFill>
          <a:schemeClr val="accent5">
            <a:shade val="80000"/>
            <a:hueOff val="180842"/>
            <a:satOff val="3450"/>
            <a:lumOff val="152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ts val="2200"/>
            </a:lnSpc>
            <a:spcBef>
              <a:spcPct val="0"/>
            </a:spcBef>
            <a:spcAft>
              <a:spcPct val="35000"/>
            </a:spcAft>
            <a:buNone/>
          </a:pPr>
          <a:r>
            <a:rPr lang="en-US" altLang="en-US" sz="1800" kern="1200" dirty="0">
              <a:latin typeface="Arial" panose="020B0604020202020204" pitchFamily="34" charset="0"/>
              <a:cs typeface="Arial" panose="020B0604020202020204" pitchFamily="34" charset="0"/>
            </a:rPr>
            <a:t>M step</a:t>
          </a:r>
          <a:endParaRPr lang="zh-CN" altLang="en-US" sz="1800" kern="1200" dirty="0">
            <a:latin typeface="Arial" panose="020B0604020202020204" pitchFamily="34" charset="0"/>
            <a:cs typeface="Arial" panose="020B0604020202020204" pitchFamily="34" charset="0"/>
          </a:endParaRPr>
        </a:p>
      </dsp:txBody>
      <dsp:txXfrm>
        <a:off x="6221798" y="927570"/>
        <a:ext cx="2527082" cy="1047813"/>
      </dsp:txXfrm>
    </dsp:sp>
    <dsp:sp modelId="{7ADB8B7B-8A3F-4CDE-AFAC-E79A03B3960A}">
      <dsp:nvSpPr>
        <dsp:cNvPr id="0" name=""/>
        <dsp:cNvSpPr/>
      </dsp:nvSpPr>
      <dsp:spPr>
        <a:xfrm>
          <a:off x="9245639" y="870886"/>
          <a:ext cx="2640450" cy="1161181"/>
        </a:xfrm>
        <a:prstGeom prst="roundRect">
          <a:avLst/>
        </a:prstGeom>
        <a:solidFill>
          <a:schemeClr val="accent5">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ts val="2200"/>
            </a:lnSpc>
            <a:spcBef>
              <a:spcPct val="0"/>
            </a:spcBef>
            <a:spcAft>
              <a:spcPct val="35000"/>
            </a:spcAft>
            <a:buNone/>
          </a:pPr>
          <a:r>
            <a:rPr lang="en-US" sz="1800" b="0" i="0" kern="1200" dirty="0">
              <a:latin typeface="Arial" panose="020B0604020202020204" pitchFamily="34" charset="0"/>
              <a:cs typeface="Arial" panose="020B0604020202020204" pitchFamily="34" charset="0"/>
            </a:rPr>
            <a:t>Evaluate log likelihood</a:t>
          </a:r>
          <a:endParaRPr lang="zh-CN" altLang="en-US" sz="1800" kern="1200" dirty="0">
            <a:latin typeface="Arial" panose="020B0604020202020204" pitchFamily="34" charset="0"/>
            <a:cs typeface="Arial" panose="020B0604020202020204" pitchFamily="34" charset="0"/>
          </a:endParaRPr>
        </a:p>
      </dsp:txBody>
      <dsp:txXfrm>
        <a:off x="9302323" y="927570"/>
        <a:ext cx="2527082" cy="1047813"/>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224B5-89C4-4C9B-829B-142A6B0AF529}" type="datetimeFigureOut">
              <a:rPr lang="zh-CN" altLang="en-US" smtClean="0"/>
              <a:t>2020/11/6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A33A5-6216-44E0-8856-24DBB795E613}" type="slidenum">
              <a:rPr lang="zh-CN" altLang="en-US" smtClean="0"/>
              <a:t>‹#›</a:t>
            </a:fld>
            <a:endParaRPr lang="zh-CN" altLang="en-US"/>
          </a:p>
        </p:txBody>
      </p:sp>
    </p:spTree>
    <p:extLst>
      <p:ext uri="{BB962C8B-B14F-4D97-AF65-F5344CB8AC3E}">
        <p14:creationId xmlns:p14="http://schemas.microsoft.com/office/powerpoint/2010/main" val="2584634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1</a:t>
            </a:fld>
            <a:endParaRPr lang="zh-CN" altLang="en-US"/>
          </a:p>
        </p:txBody>
      </p:sp>
    </p:spTree>
    <p:extLst>
      <p:ext uri="{BB962C8B-B14F-4D97-AF65-F5344CB8AC3E}">
        <p14:creationId xmlns:p14="http://schemas.microsoft.com/office/powerpoint/2010/main" val="15691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2C8A33A5-6216-44E0-8856-24DBB795E613}" type="slidenum">
              <a:rPr lang="zh-CN" altLang="en-US" smtClean="0"/>
              <a:t>10</a:t>
            </a:fld>
            <a:endParaRPr lang="zh-CN" altLang="en-US"/>
          </a:p>
        </p:txBody>
      </p:sp>
    </p:spTree>
    <p:extLst>
      <p:ext uri="{BB962C8B-B14F-4D97-AF65-F5344CB8AC3E}">
        <p14:creationId xmlns:p14="http://schemas.microsoft.com/office/powerpoint/2010/main" val="1808582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2C8A33A5-6216-44E0-8856-24DBB795E613}" type="slidenum">
              <a:rPr lang="zh-CN" altLang="en-US" smtClean="0"/>
              <a:t>11</a:t>
            </a:fld>
            <a:endParaRPr lang="zh-CN" altLang="en-US"/>
          </a:p>
        </p:txBody>
      </p:sp>
    </p:spTree>
    <p:extLst>
      <p:ext uri="{BB962C8B-B14F-4D97-AF65-F5344CB8AC3E}">
        <p14:creationId xmlns:p14="http://schemas.microsoft.com/office/powerpoint/2010/main" val="1832441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12</a:t>
            </a:fld>
            <a:endParaRPr lang="zh-CN" altLang="en-US"/>
          </a:p>
        </p:txBody>
      </p:sp>
    </p:spTree>
    <p:extLst>
      <p:ext uri="{BB962C8B-B14F-4D97-AF65-F5344CB8AC3E}">
        <p14:creationId xmlns:p14="http://schemas.microsoft.com/office/powerpoint/2010/main" val="1763667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2</a:t>
            </a:fld>
            <a:endParaRPr lang="zh-CN" altLang="en-US"/>
          </a:p>
        </p:txBody>
      </p:sp>
    </p:spTree>
    <p:extLst>
      <p:ext uri="{BB962C8B-B14F-4D97-AF65-F5344CB8AC3E}">
        <p14:creationId xmlns:p14="http://schemas.microsoft.com/office/powerpoint/2010/main" val="3494840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Arial" panose="020B0604020202020204" pitchFamily="34" charset="0"/>
                <a:cs typeface="Arial" panose="020B0604020202020204" pitchFamily="34" charset="0"/>
              </a:rPr>
              <a:t>Using restricted forms of the covariance matrix restrict the form of the probability density and limit its ability to capture interesting correlations in the data. </a:t>
            </a:r>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3</a:t>
            </a:fld>
            <a:endParaRPr lang="zh-CN" altLang="en-US"/>
          </a:p>
        </p:txBody>
      </p:sp>
    </p:spTree>
    <p:extLst>
      <p:ext uri="{BB962C8B-B14F-4D97-AF65-F5344CB8AC3E}">
        <p14:creationId xmlns:p14="http://schemas.microsoft.com/office/powerpoint/2010/main" val="1836129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EM</a:t>
            </a:r>
            <a:r>
              <a:rPr lang="zh-CN" altLang="en-US" dirty="0"/>
              <a:t>算法是一种迭代优化策略，由于它的计算方法中每一次迭代都分两步，其中一个为期望步（</a:t>
            </a:r>
            <a:r>
              <a:rPr lang="en-US" altLang="zh-CN" dirty="0"/>
              <a:t>E</a:t>
            </a:r>
            <a:r>
              <a:rPr lang="zh-CN" altLang="en-US" dirty="0"/>
              <a:t>步），另一个为极大步（</a:t>
            </a:r>
            <a:r>
              <a:rPr lang="en-US" altLang="zh-CN" dirty="0"/>
              <a:t>M</a:t>
            </a:r>
            <a:r>
              <a:rPr lang="zh-CN" altLang="en-US" dirty="0"/>
              <a:t>步），所以算法被称为</a:t>
            </a:r>
            <a:r>
              <a:rPr lang="en-US" altLang="zh-CN" dirty="0"/>
              <a:t>EM</a:t>
            </a:r>
            <a:r>
              <a:rPr lang="zh-CN" altLang="en-US" dirty="0"/>
              <a:t>算法</a:t>
            </a:r>
            <a:endParaRPr lang="en-US" altLang="zh-CN" dirty="0"/>
          </a:p>
          <a:p>
            <a:pPr marL="228600" indent="-228600">
              <a:buAutoNum type="arabicPeriod"/>
            </a:pPr>
            <a:r>
              <a:rPr lang="zh-CN" altLang="en-US" dirty="0"/>
              <a:t>基本思想：首先根据己经给出的观测数据，估计出模型参数的值；然后再依据上一步估计出的参数值估计缺失数据的值，再根据估计出的缺失数据加上之前己经观测到的数据重新再对参数值进行估计，然后反复迭代，直至最后收敛，迭代结束。</a:t>
            </a:r>
          </a:p>
        </p:txBody>
      </p:sp>
      <p:sp>
        <p:nvSpPr>
          <p:cNvPr id="4" name="灯片编号占位符 3"/>
          <p:cNvSpPr>
            <a:spLocks noGrp="1"/>
          </p:cNvSpPr>
          <p:nvPr>
            <p:ph type="sldNum" sz="quarter" idx="5"/>
          </p:nvPr>
        </p:nvSpPr>
        <p:spPr/>
        <p:txBody>
          <a:bodyPr/>
          <a:lstStyle/>
          <a:p>
            <a:fld id="{2C8A33A5-6216-44E0-8856-24DBB795E613}" type="slidenum">
              <a:rPr lang="zh-CN" altLang="en-US" smtClean="0"/>
              <a:t>4</a:t>
            </a:fld>
            <a:endParaRPr lang="zh-CN" altLang="en-US"/>
          </a:p>
        </p:txBody>
      </p:sp>
    </p:spTree>
    <p:extLst>
      <p:ext uri="{BB962C8B-B14F-4D97-AF65-F5344CB8AC3E}">
        <p14:creationId xmlns:p14="http://schemas.microsoft.com/office/powerpoint/2010/main" val="1258150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目标：</a:t>
            </a:r>
            <a:r>
              <a:rPr lang="zh-CN" altLang="en-US" sz="1800" b="0" i="0" dirty="0">
                <a:solidFill>
                  <a:srgbClr val="000000"/>
                </a:solidFill>
                <a:effectLst/>
                <a:latin typeface="STSongti-SC-Regular"/>
              </a:rPr>
              <a:t>直观上讲，我们会认为由⼀组数据点构成的⼀个聚类中，聚类内部点之间的距离应该⼩于数据点与聚类外部的点之间的距离。</a:t>
            </a:r>
            <a:r>
              <a:rPr lang="zh-CN" altLang="en-US" dirty="0"/>
              <a:t> </a:t>
            </a:r>
            <a:br>
              <a:rPr lang="zh-CN" altLang="en-US" dirty="0"/>
            </a:br>
            <a:r>
              <a:rPr lang="en-US" altLang="zh-CN" sz="1200" b="1" dirty="0">
                <a:latin typeface="Arial" panose="020B0604020202020204" pitchFamily="34" charset="0"/>
                <a:cs typeface="Arial" panose="020B0604020202020204" pitchFamily="34" charset="0"/>
              </a:rPr>
              <a:t>Prototype: example</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5</a:t>
            </a:fld>
            <a:endParaRPr lang="zh-CN" altLang="en-US"/>
          </a:p>
        </p:txBody>
      </p:sp>
    </p:spTree>
    <p:extLst>
      <p:ext uri="{BB962C8B-B14F-4D97-AF65-F5344CB8AC3E}">
        <p14:creationId xmlns:p14="http://schemas.microsoft.com/office/powerpoint/2010/main" val="3567760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目标：</a:t>
            </a:r>
            <a:r>
              <a:rPr lang="zh-CN" altLang="en-US" sz="1800" b="0" i="0" dirty="0">
                <a:solidFill>
                  <a:srgbClr val="000000"/>
                </a:solidFill>
                <a:effectLst/>
                <a:latin typeface="STSongti-SC-Regular"/>
              </a:rPr>
              <a:t>直观上讲，我们会认为由⼀组数据点构成的⼀个聚类中，聚类内部点之间的距离应该⼩于数据点与聚类外部的点之间的距离。</a:t>
            </a:r>
            <a:r>
              <a:rPr lang="zh-CN" altLang="en-US" dirty="0"/>
              <a:t> </a:t>
            </a:r>
            <a:br>
              <a:rPr lang="zh-CN" altLang="en-US" dirty="0"/>
            </a:br>
            <a:r>
              <a:rPr lang="en-US" altLang="zh-CN" sz="1200" b="1" dirty="0">
                <a:latin typeface="Arial" panose="020B0604020202020204" pitchFamily="34" charset="0"/>
                <a:cs typeface="Arial" panose="020B0604020202020204" pitchFamily="34" charset="0"/>
              </a:rPr>
              <a:t>Prototype: example</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6</a:t>
            </a:fld>
            <a:endParaRPr lang="zh-CN" altLang="en-US"/>
          </a:p>
        </p:txBody>
      </p:sp>
    </p:spTree>
    <p:extLst>
      <p:ext uri="{BB962C8B-B14F-4D97-AF65-F5344CB8AC3E}">
        <p14:creationId xmlns:p14="http://schemas.microsoft.com/office/powerpoint/2010/main" val="2906635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228600" indent="-228600">
                  <a:buAutoNum type="arabicPeriod"/>
                </a:pPr>
                <a:r>
                  <a:rPr lang="zh-CN" altLang="en-US" dirty="0"/>
                  <a:t>大</a:t>
                </a:r>
                <a:r>
                  <a:rPr lang="en-US" altLang="zh-CN" dirty="0"/>
                  <a:t>K</a:t>
                </a:r>
                <a:r>
                  <a:rPr lang="zh-CN" altLang="en-US" dirty="0"/>
                  <a:t>个</a:t>
                </a:r>
                <a:r>
                  <a:rPr lang="en-US" altLang="zh-CN" dirty="0"/>
                  <a:t>Gaussian distribution</a:t>
                </a:r>
                <a:r>
                  <a:rPr lang="zh-CN" altLang="en-US" dirty="0"/>
                  <a:t>按混合系数</a:t>
                </a:r>
                <a14:m>
                  <m:oMath xmlns:m="http://schemas.openxmlformats.org/officeDocument/2006/math">
                    <m:sSub>
                      <m:sSubPr>
                        <m:ctrlPr>
                          <a:rPr lang="en-US" altLang="zh-CN" sz="1200" i="1" smtClean="0">
                            <a:latin typeface="Cambria Math" panose="02040503050406030204" pitchFamily="18" charset="0"/>
                          </a:rPr>
                        </m:ctrlPr>
                      </m:sSubPr>
                      <m:e>
                        <m:r>
                          <a:rPr lang="zh-CN" altLang="en-US" sz="1200" i="1" smtClean="0">
                            <a:latin typeface="Cambria Math" panose="02040503050406030204" pitchFamily="18" charset="0"/>
                          </a:rPr>
                          <m:t>𝜋</m:t>
                        </m:r>
                      </m:e>
                      <m:sub>
                        <m:r>
                          <a:rPr lang="en-US" altLang="zh-CN" sz="1200" b="0" i="1" smtClean="0">
                            <a:latin typeface="Cambria Math" panose="02040503050406030204" pitchFamily="18" charset="0"/>
                          </a:rPr>
                          <m:t>𝑘</m:t>
                        </m:r>
                      </m:sub>
                    </m:sSub>
                    <m:r>
                      <a:rPr lang="zh-CN" altLang="en-US" sz="1200" b="0" i="1" smtClean="0">
                        <a:latin typeface="Cambria Math" panose="02040503050406030204" pitchFamily="18" charset="0"/>
                      </a:rPr>
                      <m:t>进行</m:t>
                    </m:r>
                  </m:oMath>
                </a14:m>
                <a:r>
                  <a:rPr lang="zh-CN" altLang="en-US" dirty="0"/>
                  <a:t>混合</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小</a:t>
                </a:r>
                <a:r>
                  <a:rPr lang="en-US" altLang="zh-CN" dirty="0"/>
                  <a:t>z</a:t>
                </a:r>
                <a:r>
                  <a:rPr lang="zh-CN" altLang="en-US" dirty="0"/>
                  <a:t>的第</a:t>
                </a:r>
                <a:r>
                  <a:rPr lang="en-US" altLang="zh-CN" dirty="0"/>
                  <a:t>k</a:t>
                </a:r>
                <a:r>
                  <a:rPr lang="zh-CN" altLang="en-US" dirty="0"/>
                  <a:t>项</a:t>
                </a:r>
                <a:r>
                  <a:rPr lang="en-US" altLang="zh-CN" dirty="0"/>
                  <a:t>(</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𝑧</m:t>
                        </m:r>
                      </m:e>
                      <m:sub>
                        <m:r>
                          <a:rPr lang="en-US" altLang="zh-CN" sz="1200" b="0" i="1" smtClean="0">
                            <a:latin typeface="Cambria Math" panose="02040503050406030204" pitchFamily="18" charset="0"/>
                          </a:rPr>
                          <m:t>𝑘</m:t>
                        </m:r>
                      </m:sub>
                    </m:sSub>
                  </m:oMath>
                </a14:m>
                <a:r>
                  <a:rPr lang="en-US" altLang="zh-CN" dirty="0"/>
                  <a:t>)</a:t>
                </a:r>
                <a:r>
                  <a:rPr lang="zh-CN" altLang="en-US" dirty="0"/>
                  <a:t>等于</a:t>
                </a:r>
                <a:r>
                  <a:rPr lang="en-US" altLang="zh-CN" dirty="0"/>
                  <a:t>1</a:t>
                </a:r>
                <a:r>
                  <a:rPr lang="zh-CN" altLang="en-US" dirty="0"/>
                  <a:t>的概率是</a:t>
                </a:r>
                <a14:m>
                  <m:oMath xmlns:m="http://schemas.openxmlformats.org/officeDocument/2006/math">
                    <m:sSub>
                      <m:sSubPr>
                        <m:ctrlPr>
                          <a:rPr lang="en-US" altLang="zh-CN" sz="1200" i="1" smtClean="0">
                            <a:latin typeface="Cambria Math" panose="02040503050406030204" pitchFamily="18" charset="0"/>
                          </a:rPr>
                        </m:ctrlPr>
                      </m:sSubPr>
                      <m:e>
                        <m:r>
                          <a:rPr lang="zh-CN" altLang="en-US" sz="1200" i="1" smtClean="0">
                            <a:latin typeface="Cambria Math" panose="02040503050406030204" pitchFamily="18" charset="0"/>
                          </a:rPr>
                          <m:t>𝜋</m:t>
                        </m:r>
                      </m:e>
                      <m:sub>
                        <m:r>
                          <a:rPr lang="en-US" altLang="zh-CN" sz="1200" i="1">
                            <a:latin typeface="Cambria Math" panose="02040503050406030204" pitchFamily="18" charset="0"/>
                          </a:rPr>
                          <m:t>𝑘</m:t>
                        </m:r>
                      </m:sub>
                    </m:sSub>
                  </m:oMath>
                </a14:m>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对联合概率分布</a:t>
                </a:r>
                <a14:m>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𝑥</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a14:m>
                <a:r>
                  <a:rPr lang="zh-CN" altLang="en-US" sz="1200" dirty="0">
                    <a:latin typeface="Arial" panose="020B0604020202020204" pitchFamily="34" charset="0"/>
                    <a:cs typeface="Arial" panose="020B0604020202020204" pitchFamily="34" charset="0"/>
                  </a:rPr>
                  <a:t>操作，不需要再对</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的边缘概率分布</a:t>
                </a:r>
                <a14:m>
                  <m:oMath xmlns:m="http://schemas.openxmlformats.org/officeDocument/2006/math">
                    <m:r>
                      <a:rPr lang="en-US" altLang="zh-CN" sz="1200" b="0" smtClean="0">
                        <a:latin typeface="Cambria Math" panose="02040503050406030204" pitchFamily="18" charset="0"/>
                      </a:rPr>
                      <m:t>𝑝</m:t>
                    </m:r>
                    <m:d>
                      <m:dPr>
                        <m:ctrlPr>
                          <a:rPr lang="en-US" altLang="zh-CN" sz="1200" b="0" i="1" smtClean="0">
                            <a:latin typeface="Cambria Math" panose="02040503050406030204" pitchFamily="18" charset="0"/>
                          </a:rPr>
                        </m:ctrlPr>
                      </m:dPr>
                      <m:e>
                        <m:r>
                          <m:rPr>
                            <m:sty m:val="p"/>
                          </m:rPr>
                          <a:rPr lang="en-US" altLang="zh-CN" sz="1200" b="0" i="0" smtClean="0">
                            <a:latin typeface="Cambria Math" panose="02040503050406030204" pitchFamily="18" charset="0"/>
                          </a:rPr>
                          <m:t>x</m:t>
                        </m:r>
                      </m:e>
                    </m:d>
                  </m:oMath>
                </a14:m>
                <a:r>
                  <a:rPr lang="zh-CN" altLang="en-US" sz="1200" dirty="0">
                    <a:latin typeface="Arial" panose="020B0604020202020204" pitchFamily="34" charset="0"/>
                    <a:cs typeface="Arial" panose="020B0604020202020204" pitchFamily="34" charset="0"/>
                  </a:rPr>
                  <a:t>操作</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计算上会极大简化</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责任：给定</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的条件下</a:t>
                </a:r>
                <a:r>
                  <a:rPr lang="en-US" altLang="zh-CN" sz="1200" dirty="0">
                    <a:latin typeface="Arial" panose="020B0604020202020204" pitchFamily="34" charset="0"/>
                    <a:cs typeface="Arial" panose="020B0604020202020204" pitchFamily="34" charset="0"/>
                  </a:rPr>
                  <a:t>, z</a:t>
                </a:r>
                <a:r>
                  <a:rPr lang="zh-CN" altLang="en-US" sz="1200" dirty="0">
                    <a:latin typeface="Arial" panose="020B0604020202020204" pitchFamily="34" charset="0"/>
                    <a:cs typeface="Arial" panose="020B0604020202020204" pitchFamily="34" charset="0"/>
                  </a:rPr>
                  <a:t>的条件概率，也就是</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𝑘</m:t>
                        </m:r>
                      </m:sub>
                    </m:sSub>
                    <m:r>
                      <a:rPr lang="en-US" altLang="zh-CN" sz="1200" b="0" i="1" smtClean="0">
                        <a:latin typeface="Cambria Math" panose="02040503050406030204" pitchFamily="18" charset="0"/>
                      </a:rPr>
                      <m:t>=1</m:t>
                    </m:r>
                  </m:oMath>
                </a14:m>
                <a:r>
                  <a:rPr lang="zh-CN" altLang="en-US" sz="1200" dirty="0">
                    <a:latin typeface="Arial" panose="020B0604020202020204" pitchFamily="34" charset="0"/>
                    <a:cs typeface="Arial" panose="020B0604020202020204" pitchFamily="34" charset="0"/>
                  </a:rPr>
                  <a:t>的后验概率。例如</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是红色，那么由绿色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蓝色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红色分量生成该</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的概率。</a:t>
                </a:r>
              </a:p>
            </p:txBody>
          </p:sp>
        </mc:Choice>
        <mc:Fallback xmlns="">
          <p:sp>
            <p:nvSpPr>
              <p:cNvPr id="3" name="备注占位符 2"/>
              <p:cNvSpPr>
                <a:spLocks noGrp="1"/>
              </p:cNvSpPr>
              <p:nvPr>
                <p:ph type="body" idx="1"/>
              </p:nvPr>
            </p:nvSpPr>
            <p:spPr/>
            <p:txBody>
              <a:bodyPr/>
              <a:lstStyle/>
              <a:p>
                <a:pPr marL="228600" indent="-228600">
                  <a:buAutoNum type="arabicPeriod"/>
                </a:pPr>
                <a:r>
                  <a:rPr lang="zh-CN" altLang="en-US" dirty="0"/>
                  <a:t>大</a:t>
                </a:r>
                <a:r>
                  <a:rPr lang="en-US" altLang="zh-CN" dirty="0"/>
                  <a:t>K</a:t>
                </a:r>
                <a:r>
                  <a:rPr lang="zh-CN" altLang="en-US" dirty="0"/>
                  <a:t>个</a:t>
                </a:r>
                <a:r>
                  <a:rPr lang="en-US" altLang="zh-CN" dirty="0"/>
                  <a:t>Gaussian distribution</a:t>
                </a:r>
                <a:r>
                  <a:rPr lang="zh-CN" altLang="en-US" dirty="0"/>
                  <a:t>按混合系数</a:t>
                </a:r>
                <a:r>
                  <a:rPr lang="zh-CN" altLang="en-US" sz="1200" i="0">
                    <a:latin typeface="Cambria Math" panose="02040503050406030204" pitchFamily="18" charset="0"/>
                  </a:rPr>
                  <a:t>𝜋</a:t>
                </a:r>
                <a:r>
                  <a:rPr lang="en-US" altLang="zh-CN" sz="1200" i="0">
                    <a:latin typeface="Cambria Math" panose="02040503050406030204" pitchFamily="18" charset="0"/>
                  </a:rPr>
                  <a:t>_</a:t>
                </a:r>
                <a:r>
                  <a:rPr lang="en-US" altLang="zh-CN" sz="1200" b="0" i="0">
                    <a:latin typeface="Cambria Math" panose="02040503050406030204" pitchFamily="18" charset="0"/>
                  </a:rPr>
                  <a:t>𝑘</a:t>
                </a:r>
                <a:r>
                  <a:rPr lang="zh-CN" altLang="en-US" sz="1200" b="0" i="0">
                    <a:latin typeface="Cambria Math" panose="02040503050406030204" pitchFamily="18" charset="0"/>
                  </a:rPr>
                  <a:t> 进行</a:t>
                </a:r>
                <a:r>
                  <a:rPr lang="zh-CN" altLang="en-US" dirty="0"/>
                  <a:t>混合</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小</a:t>
                </a:r>
                <a:r>
                  <a:rPr lang="en-US" altLang="zh-CN" dirty="0"/>
                  <a:t>z</a:t>
                </a:r>
                <a:r>
                  <a:rPr lang="zh-CN" altLang="en-US" dirty="0"/>
                  <a:t>的第</a:t>
                </a:r>
                <a:r>
                  <a:rPr lang="en-US" altLang="zh-CN" dirty="0"/>
                  <a:t>k</a:t>
                </a:r>
                <a:r>
                  <a:rPr lang="zh-CN" altLang="en-US" dirty="0"/>
                  <a:t>项</a:t>
                </a:r>
                <a:r>
                  <a:rPr lang="en-US" altLang="zh-CN" dirty="0"/>
                  <a:t>(</a:t>
                </a:r>
                <a:r>
                  <a:rPr lang="en-US" altLang="zh-CN" sz="1200" b="0" i="0">
                    <a:latin typeface="Cambria Math" panose="02040503050406030204" pitchFamily="18" charset="0"/>
                  </a:rPr>
                  <a:t>𝑧_𝑘</a:t>
                </a:r>
                <a:r>
                  <a:rPr lang="en-US" altLang="zh-CN" dirty="0"/>
                  <a:t>)</a:t>
                </a:r>
                <a:r>
                  <a:rPr lang="zh-CN" altLang="en-US" dirty="0"/>
                  <a:t>等于</a:t>
                </a:r>
                <a:r>
                  <a:rPr lang="en-US" altLang="zh-CN" dirty="0"/>
                  <a:t>1</a:t>
                </a:r>
                <a:r>
                  <a:rPr lang="zh-CN" altLang="en-US" dirty="0"/>
                  <a:t>的概率是</a:t>
                </a:r>
                <a:r>
                  <a:rPr lang="zh-CN" altLang="en-US" sz="1200" i="0">
                    <a:latin typeface="Cambria Math" panose="02040503050406030204" pitchFamily="18" charset="0"/>
                  </a:rPr>
                  <a:t>𝜋</a:t>
                </a:r>
                <a:r>
                  <a:rPr lang="en-US" altLang="zh-CN" sz="1200" i="0">
                    <a:latin typeface="Cambria Math" panose="02040503050406030204" pitchFamily="18" charset="0"/>
                  </a:rPr>
                  <a:t>_𝑘</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对联合概率分布</a:t>
                </a:r>
                <a:r>
                  <a:rPr lang="en-US" altLang="zh-CN" sz="1200" b="0" i="0">
                    <a:latin typeface="Cambria Math" panose="02040503050406030204" pitchFamily="18" charset="0"/>
                  </a:rPr>
                  <a:t>𝑝(𝑥,𝑧)</a:t>
                </a:r>
                <a:r>
                  <a:rPr lang="zh-CN" altLang="en-US" sz="1200" dirty="0">
                    <a:latin typeface="Arial" panose="020B0604020202020204" pitchFamily="34" charset="0"/>
                    <a:cs typeface="Arial" panose="020B0604020202020204" pitchFamily="34" charset="0"/>
                  </a:rPr>
                  <a:t>操作，不需要再对</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的边缘概率分布</a:t>
                </a:r>
                <a:r>
                  <a:rPr lang="en-US" altLang="zh-CN" sz="1200" b="0" i="0">
                    <a:latin typeface="Cambria Math" panose="02040503050406030204" pitchFamily="18" charset="0"/>
                  </a:rPr>
                  <a:t>𝑝(x)</a:t>
                </a:r>
                <a:r>
                  <a:rPr lang="zh-CN" altLang="en-US" sz="1200" dirty="0">
                    <a:latin typeface="Arial" panose="020B0604020202020204" pitchFamily="34" charset="0"/>
                    <a:cs typeface="Arial" panose="020B0604020202020204" pitchFamily="34" charset="0"/>
                  </a:rPr>
                  <a:t>操作</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计算上会极大简化</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责任：给定</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的条件下</a:t>
                </a:r>
                <a:r>
                  <a:rPr lang="en-US" altLang="zh-CN" sz="1200" dirty="0">
                    <a:latin typeface="Arial" panose="020B0604020202020204" pitchFamily="34" charset="0"/>
                    <a:cs typeface="Arial" panose="020B0604020202020204" pitchFamily="34" charset="0"/>
                  </a:rPr>
                  <a:t>, z</a:t>
                </a:r>
                <a:r>
                  <a:rPr lang="zh-CN" altLang="en-US" sz="1200" dirty="0">
                    <a:latin typeface="Arial" panose="020B0604020202020204" pitchFamily="34" charset="0"/>
                    <a:cs typeface="Arial" panose="020B0604020202020204" pitchFamily="34" charset="0"/>
                  </a:rPr>
                  <a:t>的条件概率，也就是</a:t>
                </a:r>
                <a:r>
                  <a:rPr lang="en-US" altLang="zh-CN" sz="1200" i="0">
                    <a:latin typeface="Cambria Math" panose="02040503050406030204" pitchFamily="18" charset="0"/>
                  </a:rPr>
                  <a:t>𝑧_𝑘</a:t>
                </a:r>
                <a:r>
                  <a:rPr lang="en-US" altLang="zh-CN" sz="1200" b="0" i="0">
                    <a:latin typeface="Cambria Math" panose="02040503050406030204" pitchFamily="18" charset="0"/>
                  </a:rPr>
                  <a:t>=1</a:t>
                </a:r>
                <a:r>
                  <a:rPr lang="zh-CN" altLang="en-US" sz="1200" dirty="0">
                    <a:latin typeface="Arial" panose="020B0604020202020204" pitchFamily="34" charset="0"/>
                    <a:cs typeface="Arial" panose="020B0604020202020204" pitchFamily="34" charset="0"/>
                  </a:rPr>
                  <a:t>的后验概率。例如</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是红色，那么由绿色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蓝色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红色分量生成该</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的概率。</a:t>
                </a:r>
              </a:p>
            </p:txBody>
          </p:sp>
        </mc:Fallback>
      </mc:AlternateContent>
      <p:sp>
        <p:nvSpPr>
          <p:cNvPr id="4" name="灯片编号占位符 3"/>
          <p:cNvSpPr>
            <a:spLocks noGrp="1"/>
          </p:cNvSpPr>
          <p:nvPr>
            <p:ph type="sldNum" sz="quarter" idx="5"/>
          </p:nvPr>
        </p:nvSpPr>
        <p:spPr/>
        <p:txBody>
          <a:bodyPr/>
          <a:lstStyle/>
          <a:p>
            <a:fld id="{2C8A33A5-6216-44E0-8856-24DBB795E613}" type="slidenum">
              <a:rPr lang="zh-CN" altLang="en-US" smtClean="0"/>
              <a:t>7</a:t>
            </a:fld>
            <a:endParaRPr lang="zh-CN" altLang="en-US"/>
          </a:p>
        </p:txBody>
      </p:sp>
    </p:spTree>
    <p:extLst>
      <p:ext uri="{BB962C8B-B14F-4D97-AF65-F5344CB8AC3E}">
        <p14:creationId xmlns:p14="http://schemas.microsoft.com/office/powerpoint/2010/main" val="1526703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228600" indent="-228600">
                  <a:buAutoNum type="arabicPeriod"/>
                </a:pPr>
                <a:r>
                  <a:rPr lang="zh-CN" altLang="en-US" dirty="0"/>
                  <a:t>大</a:t>
                </a:r>
                <a:r>
                  <a:rPr lang="en-US" altLang="zh-CN" dirty="0"/>
                  <a:t>K</a:t>
                </a:r>
                <a:r>
                  <a:rPr lang="zh-CN" altLang="en-US" dirty="0"/>
                  <a:t>个</a:t>
                </a:r>
                <a:r>
                  <a:rPr lang="en-US" altLang="zh-CN" dirty="0"/>
                  <a:t>Gaussian distribution</a:t>
                </a:r>
                <a:r>
                  <a:rPr lang="zh-CN" altLang="en-US" dirty="0"/>
                  <a:t>按混合系数</a:t>
                </a:r>
                <a14:m>
                  <m:oMath xmlns:m="http://schemas.openxmlformats.org/officeDocument/2006/math">
                    <m:sSub>
                      <m:sSubPr>
                        <m:ctrlPr>
                          <a:rPr lang="en-US" altLang="zh-CN" sz="1200" i="1" smtClean="0">
                            <a:latin typeface="Cambria Math" panose="02040503050406030204" pitchFamily="18" charset="0"/>
                          </a:rPr>
                        </m:ctrlPr>
                      </m:sSubPr>
                      <m:e>
                        <m:r>
                          <a:rPr lang="zh-CN" altLang="en-US" sz="1200" i="1" smtClean="0">
                            <a:latin typeface="Cambria Math" panose="02040503050406030204" pitchFamily="18" charset="0"/>
                          </a:rPr>
                          <m:t>𝜋</m:t>
                        </m:r>
                      </m:e>
                      <m:sub>
                        <m:r>
                          <a:rPr lang="en-US" altLang="zh-CN" sz="1200" b="0" i="1" smtClean="0">
                            <a:latin typeface="Cambria Math" panose="02040503050406030204" pitchFamily="18" charset="0"/>
                          </a:rPr>
                          <m:t>𝑘</m:t>
                        </m:r>
                      </m:sub>
                    </m:sSub>
                    <m:r>
                      <a:rPr lang="zh-CN" altLang="en-US" sz="1200" b="0" i="1" smtClean="0">
                        <a:latin typeface="Cambria Math" panose="02040503050406030204" pitchFamily="18" charset="0"/>
                      </a:rPr>
                      <m:t>进行</m:t>
                    </m:r>
                  </m:oMath>
                </a14:m>
                <a:r>
                  <a:rPr lang="zh-CN" altLang="en-US" dirty="0"/>
                  <a:t>混合</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小</a:t>
                </a:r>
                <a:r>
                  <a:rPr lang="en-US" altLang="zh-CN" dirty="0"/>
                  <a:t>z</a:t>
                </a:r>
                <a:r>
                  <a:rPr lang="zh-CN" altLang="en-US" dirty="0"/>
                  <a:t>的第</a:t>
                </a:r>
                <a:r>
                  <a:rPr lang="en-US" altLang="zh-CN" dirty="0"/>
                  <a:t>k</a:t>
                </a:r>
                <a:r>
                  <a:rPr lang="zh-CN" altLang="en-US" dirty="0"/>
                  <a:t>项</a:t>
                </a:r>
                <a:r>
                  <a:rPr lang="en-US" altLang="zh-CN" dirty="0"/>
                  <a:t>(</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𝑧</m:t>
                        </m:r>
                      </m:e>
                      <m:sub>
                        <m:r>
                          <a:rPr lang="en-US" altLang="zh-CN" sz="1200" b="0" i="1" smtClean="0">
                            <a:latin typeface="Cambria Math" panose="02040503050406030204" pitchFamily="18" charset="0"/>
                          </a:rPr>
                          <m:t>𝑘</m:t>
                        </m:r>
                      </m:sub>
                    </m:sSub>
                  </m:oMath>
                </a14:m>
                <a:r>
                  <a:rPr lang="en-US" altLang="zh-CN" dirty="0"/>
                  <a:t>)</a:t>
                </a:r>
                <a:r>
                  <a:rPr lang="zh-CN" altLang="en-US" dirty="0"/>
                  <a:t>等于</a:t>
                </a:r>
                <a:r>
                  <a:rPr lang="en-US" altLang="zh-CN" dirty="0"/>
                  <a:t>1</a:t>
                </a:r>
                <a:r>
                  <a:rPr lang="zh-CN" altLang="en-US" dirty="0"/>
                  <a:t>的概率是</a:t>
                </a:r>
                <a14:m>
                  <m:oMath xmlns:m="http://schemas.openxmlformats.org/officeDocument/2006/math">
                    <m:sSub>
                      <m:sSubPr>
                        <m:ctrlPr>
                          <a:rPr lang="en-US" altLang="zh-CN" sz="1200" i="1" smtClean="0">
                            <a:latin typeface="Cambria Math" panose="02040503050406030204" pitchFamily="18" charset="0"/>
                          </a:rPr>
                        </m:ctrlPr>
                      </m:sSubPr>
                      <m:e>
                        <m:r>
                          <a:rPr lang="zh-CN" altLang="en-US" sz="1200" i="1" smtClean="0">
                            <a:latin typeface="Cambria Math" panose="02040503050406030204" pitchFamily="18" charset="0"/>
                          </a:rPr>
                          <m:t>𝜋</m:t>
                        </m:r>
                      </m:e>
                      <m:sub>
                        <m:r>
                          <a:rPr lang="en-US" altLang="zh-CN" sz="1200" i="1">
                            <a:latin typeface="Cambria Math" panose="02040503050406030204" pitchFamily="18" charset="0"/>
                          </a:rPr>
                          <m:t>𝑘</m:t>
                        </m:r>
                      </m:sub>
                    </m:sSub>
                  </m:oMath>
                </a14:m>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对联合概率分布</a:t>
                </a:r>
                <a14:m>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𝑥</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a14:m>
                <a:r>
                  <a:rPr lang="zh-CN" altLang="en-US" sz="1200" dirty="0">
                    <a:latin typeface="Arial" panose="020B0604020202020204" pitchFamily="34" charset="0"/>
                    <a:cs typeface="Arial" panose="020B0604020202020204" pitchFamily="34" charset="0"/>
                  </a:rPr>
                  <a:t>操作，不需要再对</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的边缘概率分布</a:t>
                </a:r>
                <a14:m>
                  <m:oMath xmlns:m="http://schemas.openxmlformats.org/officeDocument/2006/math">
                    <m:r>
                      <a:rPr lang="en-US" altLang="zh-CN" sz="1200" b="0" smtClean="0">
                        <a:latin typeface="Cambria Math" panose="02040503050406030204" pitchFamily="18" charset="0"/>
                      </a:rPr>
                      <m:t>𝑝</m:t>
                    </m:r>
                    <m:d>
                      <m:dPr>
                        <m:ctrlPr>
                          <a:rPr lang="en-US" altLang="zh-CN" sz="1200" b="0" i="1" smtClean="0">
                            <a:latin typeface="Cambria Math" panose="02040503050406030204" pitchFamily="18" charset="0"/>
                          </a:rPr>
                        </m:ctrlPr>
                      </m:dPr>
                      <m:e>
                        <m:r>
                          <m:rPr>
                            <m:sty m:val="p"/>
                          </m:rPr>
                          <a:rPr lang="en-US" altLang="zh-CN" sz="1200" b="0" i="0" smtClean="0">
                            <a:latin typeface="Cambria Math" panose="02040503050406030204" pitchFamily="18" charset="0"/>
                          </a:rPr>
                          <m:t>x</m:t>
                        </m:r>
                      </m:e>
                    </m:d>
                  </m:oMath>
                </a14:m>
                <a:r>
                  <a:rPr lang="zh-CN" altLang="en-US" sz="1200" dirty="0">
                    <a:latin typeface="Arial" panose="020B0604020202020204" pitchFamily="34" charset="0"/>
                    <a:cs typeface="Arial" panose="020B0604020202020204" pitchFamily="34" charset="0"/>
                  </a:rPr>
                  <a:t>操作</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计算上会极大简化</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责任：给定</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的条件下</a:t>
                </a:r>
                <a:r>
                  <a:rPr lang="en-US" altLang="zh-CN" sz="1200" dirty="0">
                    <a:latin typeface="Arial" panose="020B0604020202020204" pitchFamily="34" charset="0"/>
                    <a:cs typeface="Arial" panose="020B0604020202020204" pitchFamily="34" charset="0"/>
                  </a:rPr>
                  <a:t>, z</a:t>
                </a:r>
                <a:r>
                  <a:rPr lang="zh-CN" altLang="en-US" sz="1200" dirty="0">
                    <a:latin typeface="Arial" panose="020B0604020202020204" pitchFamily="34" charset="0"/>
                    <a:cs typeface="Arial" panose="020B0604020202020204" pitchFamily="34" charset="0"/>
                  </a:rPr>
                  <a:t>的条件概率，也就是</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𝑘</m:t>
                        </m:r>
                      </m:sub>
                    </m:sSub>
                    <m:r>
                      <a:rPr lang="en-US" altLang="zh-CN" sz="1200" b="0" i="1" smtClean="0">
                        <a:latin typeface="Cambria Math" panose="02040503050406030204" pitchFamily="18" charset="0"/>
                      </a:rPr>
                      <m:t>=1</m:t>
                    </m:r>
                  </m:oMath>
                </a14:m>
                <a:r>
                  <a:rPr lang="zh-CN" altLang="en-US" sz="1200" dirty="0">
                    <a:latin typeface="Arial" panose="020B0604020202020204" pitchFamily="34" charset="0"/>
                    <a:cs typeface="Arial" panose="020B0604020202020204" pitchFamily="34" charset="0"/>
                  </a:rPr>
                  <a:t>的后验概率。例如</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是红色，那么由绿色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蓝色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红色分量生成该</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的概率。</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可见，</a:t>
                </a:r>
                <a:r>
                  <a:rPr lang="en-US" altLang="zh-CN" sz="1200" dirty="0">
                    <a:latin typeface="Arial" panose="020B0604020202020204" pitchFamily="34" charset="0"/>
                    <a:cs typeface="Arial" panose="020B0604020202020204" pitchFamily="34" charset="0"/>
                  </a:rPr>
                  <a:t>z</a:t>
                </a:r>
                <a:r>
                  <a:rPr lang="zh-CN" altLang="en-US" sz="1200" dirty="0">
                    <a:latin typeface="Arial" panose="020B0604020202020204" pitchFamily="34" charset="0"/>
                    <a:cs typeface="Arial" panose="020B0604020202020204" pitchFamily="34" charset="0"/>
                  </a:rPr>
                  <a:t>分量决定了着色，因此，在联合概率分布中，只要忽略</a:t>
                </a:r>
                <a:r>
                  <a:rPr lang="en-US" altLang="zh-CN" sz="1200" dirty="0">
                    <a:latin typeface="Arial" panose="020B0604020202020204" pitchFamily="34" charset="0"/>
                    <a:cs typeface="Arial" panose="020B0604020202020204" pitchFamily="34" charset="0"/>
                  </a:rPr>
                  <a:t>z</a:t>
                </a:r>
                <a:r>
                  <a:rPr lang="zh-CN" altLang="en-US" sz="1200" dirty="0">
                    <a:latin typeface="Arial" panose="020B0604020202020204" pitchFamily="34" charset="0"/>
                    <a:cs typeface="Arial" panose="020B0604020202020204" pitchFamily="34" charset="0"/>
                  </a:rPr>
                  <a:t>的着色值，就可以得到</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的边缘概率分布</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14:m>
                  <m:oMath xmlns:m="http://schemas.openxmlformats.org/officeDocument/2006/math">
                    <m:r>
                      <a:rPr lang="zh-CN" altLang="en-US" sz="1200" i="1" smtClean="0">
                        <a:solidFill>
                          <a:prstClr val="black">
                            <a:lumMod val="50000"/>
                            <a:lumOff val="50000"/>
                          </a:prstClr>
                        </a:solidFill>
                        <a:latin typeface="Cambria Math" panose="02040503050406030204" pitchFamily="18" charset="0"/>
                        <a:cs typeface="Arial" panose="020B0604020202020204" pitchFamily="34" charset="0"/>
                      </a:rPr>
                      <m:t>𝛾</m:t>
                    </m:r>
                    <m:d>
                      <m:dPr>
                        <m:ctrlPr>
                          <a:rPr lang="en-US" altLang="zh-CN" sz="1200" i="1" smtClean="0">
                            <a:solidFill>
                              <a:prstClr val="black">
                                <a:lumMod val="50000"/>
                                <a:lumOff val="50000"/>
                              </a:prstClr>
                            </a:solidFill>
                            <a:latin typeface="Cambria Math" panose="02040503050406030204" pitchFamily="18" charset="0"/>
                            <a:cs typeface="Arial" panose="020B0604020202020204" pitchFamily="34" charset="0"/>
                          </a:rPr>
                        </m:ctrlPr>
                      </m:dPr>
                      <m:e>
                        <m:sSub>
                          <m:sSubPr>
                            <m:ctrlPr>
                              <a:rPr lang="en-US" altLang="zh-CN" sz="1200" i="1">
                                <a:solidFill>
                                  <a:prstClr val="black">
                                    <a:lumMod val="50000"/>
                                    <a:lumOff val="50000"/>
                                  </a:prstClr>
                                </a:solidFill>
                                <a:latin typeface="Cambria Math" panose="02040503050406030204" pitchFamily="18" charset="0"/>
                                <a:cs typeface="Arial" panose="020B0604020202020204" pitchFamily="34" charset="0"/>
                              </a:rPr>
                            </m:ctrlPr>
                          </m:sSubPr>
                          <m:e>
                            <m:r>
                              <a:rPr lang="en-US" altLang="zh-CN" sz="1200" i="1">
                                <a:solidFill>
                                  <a:prstClr val="black">
                                    <a:lumMod val="50000"/>
                                    <a:lumOff val="50000"/>
                                  </a:prstClr>
                                </a:solidFill>
                                <a:latin typeface="Cambria Math" panose="02040503050406030204" pitchFamily="18" charset="0"/>
                                <a:cs typeface="Arial" panose="020B0604020202020204" pitchFamily="34" charset="0"/>
                              </a:rPr>
                              <m:t>𝑧</m:t>
                            </m:r>
                          </m:e>
                          <m:sub>
                            <m:r>
                              <a:rPr lang="en-US" altLang="zh-CN" sz="1200" b="0" i="1" smtClean="0">
                                <a:solidFill>
                                  <a:prstClr val="black">
                                    <a:lumMod val="50000"/>
                                    <a:lumOff val="50000"/>
                                  </a:prstClr>
                                </a:solidFill>
                                <a:latin typeface="Cambria Math" panose="02040503050406030204" pitchFamily="18" charset="0"/>
                                <a:cs typeface="Arial" panose="020B0604020202020204" pitchFamily="34" charset="0"/>
                              </a:rPr>
                              <m:t>𝑛</m:t>
                            </m:r>
                            <m:r>
                              <a:rPr lang="en-US" altLang="zh-CN" sz="1200" b="0" i="1" smtClean="0">
                                <a:solidFill>
                                  <a:prstClr val="black">
                                    <a:lumMod val="50000"/>
                                    <a:lumOff val="50000"/>
                                  </a:prstClr>
                                </a:solidFill>
                                <a:latin typeface="Cambria Math" panose="02040503050406030204" pitchFamily="18" charset="0"/>
                                <a:cs typeface="Arial" panose="020B0604020202020204" pitchFamily="34" charset="0"/>
                              </a:rPr>
                              <m:t>1</m:t>
                            </m:r>
                          </m:sub>
                        </m:sSub>
                      </m:e>
                    </m:d>
                    <m:r>
                      <a:rPr lang="en-US" altLang="zh-CN" sz="1200" b="0" i="1" smtClean="0">
                        <a:solidFill>
                          <a:prstClr val="black">
                            <a:lumMod val="50000"/>
                            <a:lumOff val="50000"/>
                          </a:prstClr>
                        </a:solidFill>
                        <a:latin typeface="Cambria Math" panose="02040503050406030204" pitchFamily="18" charset="0"/>
                        <a:cs typeface="Arial" panose="020B0604020202020204" pitchFamily="34" charset="0"/>
                      </a:rPr>
                      <m:t>=1</m:t>
                    </m:r>
                    <m:r>
                      <a:rPr lang="zh-CN" altLang="en-US" sz="1200" b="0" i="1" smtClean="0">
                        <a:solidFill>
                          <a:prstClr val="black">
                            <a:lumMod val="50000"/>
                            <a:lumOff val="50000"/>
                          </a:prstClr>
                        </a:solidFill>
                        <a:latin typeface="Cambria Math" panose="02040503050406030204" pitchFamily="18" charset="0"/>
                        <a:cs typeface="Arial" panose="020B0604020202020204" pitchFamily="34" charset="0"/>
                      </a:rPr>
                      <m:t>的</m:t>
                    </m:r>
                  </m:oMath>
                </a14:m>
                <a:r>
                  <a:rPr lang="zh-CN" altLang="en-US" sz="1200" dirty="0">
                    <a:solidFill>
                      <a:schemeClr val="tx1">
                        <a:lumMod val="50000"/>
                        <a:lumOff val="50000"/>
                      </a:schemeClr>
                    </a:solidFill>
                    <a:latin typeface="Arial" panose="020B0604020202020204" pitchFamily="34" charset="0"/>
                    <a:cs typeface="Arial" panose="020B0604020202020204" pitchFamily="34" charset="0"/>
                  </a:rPr>
                  <a:t>点会被标记为红色</a:t>
                </a:r>
              </a:p>
            </p:txBody>
          </p:sp>
        </mc:Choice>
        <mc:Fallback xmlns="">
          <p:sp>
            <p:nvSpPr>
              <p:cNvPr id="3" name="备注占位符 2"/>
              <p:cNvSpPr>
                <a:spLocks noGrp="1"/>
              </p:cNvSpPr>
              <p:nvPr>
                <p:ph type="body" idx="1"/>
              </p:nvPr>
            </p:nvSpPr>
            <p:spPr/>
            <p:txBody>
              <a:bodyPr/>
              <a:lstStyle/>
              <a:p>
                <a:pPr marL="228600" indent="-228600">
                  <a:buAutoNum type="arabicPeriod"/>
                </a:pPr>
                <a:r>
                  <a:rPr lang="zh-CN" altLang="en-US" dirty="0"/>
                  <a:t>大</a:t>
                </a:r>
                <a:r>
                  <a:rPr lang="en-US" altLang="zh-CN" dirty="0"/>
                  <a:t>K</a:t>
                </a:r>
                <a:r>
                  <a:rPr lang="zh-CN" altLang="en-US" dirty="0"/>
                  <a:t>个</a:t>
                </a:r>
                <a:r>
                  <a:rPr lang="en-US" altLang="zh-CN" dirty="0"/>
                  <a:t>Gaussian distribution</a:t>
                </a:r>
                <a:r>
                  <a:rPr lang="zh-CN" altLang="en-US" dirty="0"/>
                  <a:t>按混合系数</a:t>
                </a:r>
                <a:r>
                  <a:rPr lang="zh-CN" altLang="en-US" sz="1200" i="0">
                    <a:latin typeface="Cambria Math" panose="02040503050406030204" pitchFamily="18" charset="0"/>
                  </a:rPr>
                  <a:t>𝜋</a:t>
                </a:r>
                <a:r>
                  <a:rPr lang="en-US" altLang="zh-CN" sz="1200" i="0">
                    <a:latin typeface="Cambria Math" panose="02040503050406030204" pitchFamily="18" charset="0"/>
                  </a:rPr>
                  <a:t>_</a:t>
                </a:r>
                <a:r>
                  <a:rPr lang="en-US" altLang="zh-CN" sz="1200" b="0" i="0">
                    <a:latin typeface="Cambria Math" panose="02040503050406030204" pitchFamily="18" charset="0"/>
                  </a:rPr>
                  <a:t>𝑘</a:t>
                </a:r>
                <a:r>
                  <a:rPr lang="zh-CN" altLang="en-US" sz="1200" b="0" i="0">
                    <a:latin typeface="Cambria Math" panose="02040503050406030204" pitchFamily="18" charset="0"/>
                  </a:rPr>
                  <a:t> 进行</a:t>
                </a:r>
                <a:r>
                  <a:rPr lang="zh-CN" altLang="en-US" dirty="0"/>
                  <a:t>混合</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小</a:t>
                </a:r>
                <a:r>
                  <a:rPr lang="en-US" altLang="zh-CN" dirty="0"/>
                  <a:t>z</a:t>
                </a:r>
                <a:r>
                  <a:rPr lang="zh-CN" altLang="en-US" dirty="0"/>
                  <a:t>的第</a:t>
                </a:r>
                <a:r>
                  <a:rPr lang="en-US" altLang="zh-CN" dirty="0"/>
                  <a:t>k</a:t>
                </a:r>
                <a:r>
                  <a:rPr lang="zh-CN" altLang="en-US" dirty="0"/>
                  <a:t>项</a:t>
                </a:r>
                <a:r>
                  <a:rPr lang="en-US" altLang="zh-CN" dirty="0"/>
                  <a:t>(</a:t>
                </a:r>
                <a:r>
                  <a:rPr lang="en-US" altLang="zh-CN" sz="1200" b="0" i="0">
                    <a:latin typeface="Cambria Math" panose="02040503050406030204" pitchFamily="18" charset="0"/>
                  </a:rPr>
                  <a:t>𝑧_𝑘</a:t>
                </a:r>
                <a:r>
                  <a:rPr lang="en-US" altLang="zh-CN" dirty="0"/>
                  <a:t>)</a:t>
                </a:r>
                <a:r>
                  <a:rPr lang="zh-CN" altLang="en-US" dirty="0"/>
                  <a:t>等于</a:t>
                </a:r>
                <a:r>
                  <a:rPr lang="en-US" altLang="zh-CN" dirty="0"/>
                  <a:t>1</a:t>
                </a:r>
                <a:r>
                  <a:rPr lang="zh-CN" altLang="en-US" dirty="0"/>
                  <a:t>的概率是</a:t>
                </a:r>
                <a:r>
                  <a:rPr lang="zh-CN" altLang="en-US" sz="1200" i="0">
                    <a:latin typeface="Cambria Math" panose="02040503050406030204" pitchFamily="18" charset="0"/>
                  </a:rPr>
                  <a:t>𝜋</a:t>
                </a:r>
                <a:r>
                  <a:rPr lang="en-US" altLang="zh-CN" sz="1200" i="0">
                    <a:latin typeface="Cambria Math" panose="02040503050406030204" pitchFamily="18" charset="0"/>
                  </a:rPr>
                  <a:t>_𝑘</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对联合概率分布</a:t>
                </a:r>
                <a:r>
                  <a:rPr lang="en-US" altLang="zh-CN" sz="1200" b="0" i="0">
                    <a:latin typeface="Cambria Math" panose="02040503050406030204" pitchFamily="18" charset="0"/>
                  </a:rPr>
                  <a:t>𝑝(𝑥,𝑧)</a:t>
                </a:r>
                <a:r>
                  <a:rPr lang="zh-CN" altLang="en-US" sz="1200" dirty="0">
                    <a:latin typeface="Arial" panose="020B0604020202020204" pitchFamily="34" charset="0"/>
                    <a:cs typeface="Arial" panose="020B0604020202020204" pitchFamily="34" charset="0"/>
                  </a:rPr>
                  <a:t>操作，不需要再对</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的边缘概率分布</a:t>
                </a:r>
                <a:r>
                  <a:rPr lang="en-US" altLang="zh-CN" sz="1200" b="0" i="0">
                    <a:latin typeface="Cambria Math" panose="02040503050406030204" pitchFamily="18" charset="0"/>
                  </a:rPr>
                  <a:t>𝑝(x)</a:t>
                </a:r>
                <a:r>
                  <a:rPr lang="zh-CN" altLang="en-US" sz="1200" dirty="0">
                    <a:latin typeface="Arial" panose="020B0604020202020204" pitchFamily="34" charset="0"/>
                    <a:cs typeface="Arial" panose="020B0604020202020204" pitchFamily="34" charset="0"/>
                  </a:rPr>
                  <a:t>操作</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计算上会极大简化</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责任：给定</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的条件下</a:t>
                </a:r>
                <a:r>
                  <a:rPr lang="en-US" altLang="zh-CN" sz="1200" dirty="0">
                    <a:latin typeface="Arial" panose="020B0604020202020204" pitchFamily="34" charset="0"/>
                    <a:cs typeface="Arial" panose="020B0604020202020204" pitchFamily="34" charset="0"/>
                  </a:rPr>
                  <a:t>, z</a:t>
                </a:r>
                <a:r>
                  <a:rPr lang="zh-CN" altLang="en-US" sz="1200" dirty="0">
                    <a:latin typeface="Arial" panose="020B0604020202020204" pitchFamily="34" charset="0"/>
                    <a:cs typeface="Arial" panose="020B0604020202020204" pitchFamily="34" charset="0"/>
                  </a:rPr>
                  <a:t>的条件概率，也就是</a:t>
                </a:r>
                <a:r>
                  <a:rPr lang="en-US" altLang="zh-CN" sz="1200" i="0">
                    <a:latin typeface="Cambria Math" panose="02040503050406030204" pitchFamily="18" charset="0"/>
                  </a:rPr>
                  <a:t>𝑧_𝑘</a:t>
                </a:r>
                <a:r>
                  <a:rPr lang="en-US" altLang="zh-CN" sz="1200" b="0" i="0">
                    <a:latin typeface="Cambria Math" panose="02040503050406030204" pitchFamily="18" charset="0"/>
                  </a:rPr>
                  <a:t>=1</a:t>
                </a:r>
                <a:r>
                  <a:rPr lang="zh-CN" altLang="en-US" sz="1200" dirty="0">
                    <a:latin typeface="Arial" panose="020B0604020202020204" pitchFamily="34" charset="0"/>
                    <a:cs typeface="Arial" panose="020B0604020202020204" pitchFamily="34" charset="0"/>
                  </a:rPr>
                  <a:t>的后验概率。例如</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是红色，那么由绿色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蓝色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红色分量生成该</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的概率。</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可见，</a:t>
                </a:r>
                <a:r>
                  <a:rPr lang="en-US" altLang="zh-CN" sz="1200" dirty="0">
                    <a:latin typeface="Arial" panose="020B0604020202020204" pitchFamily="34" charset="0"/>
                    <a:cs typeface="Arial" panose="020B0604020202020204" pitchFamily="34" charset="0"/>
                  </a:rPr>
                  <a:t>z</a:t>
                </a:r>
                <a:r>
                  <a:rPr lang="zh-CN" altLang="en-US" sz="1200" dirty="0">
                    <a:latin typeface="Arial" panose="020B0604020202020204" pitchFamily="34" charset="0"/>
                    <a:cs typeface="Arial" panose="020B0604020202020204" pitchFamily="34" charset="0"/>
                  </a:rPr>
                  <a:t>分量决定了着色，因此，在联合概率分布中，只要忽略</a:t>
                </a:r>
                <a:r>
                  <a:rPr lang="en-US" altLang="zh-CN" sz="1200" dirty="0">
                    <a:latin typeface="Arial" panose="020B0604020202020204" pitchFamily="34" charset="0"/>
                    <a:cs typeface="Arial" panose="020B0604020202020204" pitchFamily="34" charset="0"/>
                  </a:rPr>
                  <a:t>z</a:t>
                </a:r>
                <a:r>
                  <a:rPr lang="zh-CN" altLang="en-US" sz="1200" dirty="0">
                    <a:latin typeface="Arial" panose="020B0604020202020204" pitchFamily="34" charset="0"/>
                    <a:cs typeface="Arial" panose="020B0604020202020204" pitchFamily="34" charset="0"/>
                  </a:rPr>
                  <a:t>的着色值，就可以得到</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的边缘概率分布</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i="0">
                    <a:solidFill>
                      <a:prstClr val="black">
                        <a:lumMod val="50000"/>
                        <a:lumOff val="50000"/>
                      </a:prstClr>
                    </a:solidFill>
                    <a:latin typeface="Cambria Math" panose="02040503050406030204" pitchFamily="18" charset="0"/>
                    <a:cs typeface="Arial" panose="020B0604020202020204" pitchFamily="34" charset="0"/>
                  </a:rPr>
                  <a:t>𝛾</a:t>
                </a:r>
                <a:r>
                  <a:rPr lang="en-US" altLang="zh-CN" sz="1200" i="0">
                    <a:solidFill>
                      <a:prstClr val="black">
                        <a:lumMod val="50000"/>
                        <a:lumOff val="50000"/>
                      </a:prstClr>
                    </a:solidFill>
                    <a:latin typeface="Cambria Math" panose="02040503050406030204" pitchFamily="18" charset="0"/>
                    <a:cs typeface="Arial" panose="020B0604020202020204" pitchFamily="34" charset="0"/>
                  </a:rPr>
                  <a:t>(𝑧_</a:t>
                </a:r>
                <a:r>
                  <a:rPr lang="en-US" altLang="zh-CN" sz="1200" b="0" i="0">
                    <a:solidFill>
                      <a:prstClr val="black">
                        <a:lumMod val="50000"/>
                        <a:lumOff val="50000"/>
                      </a:prstClr>
                    </a:solidFill>
                    <a:latin typeface="Cambria Math" panose="02040503050406030204" pitchFamily="18" charset="0"/>
                    <a:cs typeface="Arial" panose="020B0604020202020204" pitchFamily="34" charset="0"/>
                  </a:rPr>
                  <a:t>𝑛1 )=1</a:t>
                </a:r>
                <a:r>
                  <a:rPr lang="zh-CN" altLang="en-US" sz="1200" b="0" i="0">
                    <a:solidFill>
                      <a:prstClr val="black">
                        <a:lumMod val="50000"/>
                        <a:lumOff val="50000"/>
                      </a:prstClr>
                    </a:solidFill>
                    <a:latin typeface="Cambria Math" panose="02040503050406030204" pitchFamily="18" charset="0"/>
                    <a:cs typeface="Arial" panose="020B0604020202020204" pitchFamily="34" charset="0"/>
                  </a:rPr>
                  <a:t>的</a:t>
                </a:r>
                <a:r>
                  <a:rPr lang="zh-CN" altLang="en-US" sz="1200" dirty="0">
                    <a:solidFill>
                      <a:schemeClr val="tx1">
                        <a:lumMod val="50000"/>
                        <a:lumOff val="50000"/>
                      </a:schemeClr>
                    </a:solidFill>
                    <a:latin typeface="Arial" panose="020B0604020202020204" pitchFamily="34" charset="0"/>
                    <a:cs typeface="Arial" panose="020B0604020202020204" pitchFamily="34" charset="0"/>
                  </a:rPr>
                  <a:t>点会被标记为红色</a:t>
                </a:r>
              </a:p>
            </p:txBody>
          </p:sp>
        </mc:Fallback>
      </mc:AlternateContent>
      <p:sp>
        <p:nvSpPr>
          <p:cNvPr id="4" name="灯片编号占位符 3"/>
          <p:cNvSpPr>
            <a:spLocks noGrp="1"/>
          </p:cNvSpPr>
          <p:nvPr>
            <p:ph type="sldNum" sz="quarter" idx="5"/>
          </p:nvPr>
        </p:nvSpPr>
        <p:spPr/>
        <p:txBody>
          <a:bodyPr/>
          <a:lstStyle/>
          <a:p>
            <a:fld id="{2C8A33A5-6216-44E0-8856-24DBB795E613}" type="slidenum">
              <a:rPr lang="zh-CN" altLang="en-US" smtClean="0"/>
              <a:t>8</a:t>
            </a:fld>
            <a:endParaRPr lang="zh-CN" altLang="en-US"/>
          </a:p>
        </p:txBody>
      </p:sp>
    </p:spTree>
    <p:extLst>
      <p:ext uri="{BB962C8B-B14F-4D97-AF65-F5344CB8AC3E}">
        <p14:creationId xmlns:p14="http://schemas.microsoft.com/office/powerpoint/2010/main" val="2732007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dirty="0">
                <a:solidFill>
                  <a:schemeClr val="tx1">
                    <a:lumMod val="50000"/>
                    <a:lumOff val="50000"/>
                  </a:schemeClr>
                </a:solidFill>
                <a:latin typeface="Arial" panose="020B0604020202020204" pitchFamily="34" charset="0"/>
                <a:cs typeface="Arial" panose="020B0604020202020204" pitchFamily="34" charset="0"/>
              </a:rPr>
              <a:t>混合高斯模型的最大似然框架会受到奇异性的影响</a:t>
            </a:r>
            <a:endParaRPr lang="en-US" altLang="zh-CN" sz="1200" dirty="0">
              <a:solidFill>
                <a:schemeClr val="tx1">
                  <a:lumMod val="50000"/>
                  <a:lumOff val="50000"/>
                </a:schemeClr>
              </a:solidFill>
              <a:latin typeface="Arial" panose="020B0604020202020204" pitchFamily="34" charset="0"/>
              <a:cs typeface="Arial" panose="020B0604020202020204" pitchFamily="34" charset="0"/>
            </a:endParaRPr>
          </a:p>
          <a:p>
            <a:pPr marL="228600" indent="-228600">
              <a:buAutoNum type="arabicPeriod"/>
            </a:pPr>
            <a:r>
              <a:rPr lang="zh-CN" altLang="en-US" sz="1200" dirty="0">
                <a:solidFill>
                  <a:schemeClr val="tx1">
                    <a:lumMod val="50000"/>
                    <a:lumOff val="50000"/>
                  </a:schemeClr>
                </a:solidFill>
                <a:latin typeface="Arial" panose="020B0604020202020204" pitchFamily="34" charset="0"/>
                <a:cs typeface="Arial" panose="020B0604020202020204" pitchFamily="34" charset="0"/>
              </a:rPr>
              <a:t>如果单⼀的⾼斯分布退化到了⼀个数据点上，那么它总会给由其他数据点产⽣的似然函数贡献可乘的因⼦，这些因⼦会以指数的速度趋于零，从⽽使得整体的似然函数趋于零⽽不是⽆穷⼤。</a:t>
            </a:r>
            <a:endParaRPr lang="en-US" altLang="zh-CN" sz="1200" dirty="0">
              <a:solidFill>
                <a:schemeClr val="tx1">
                  <a:lumMod val="50000"/>
                  <a:lumOff val="50000"/>
                </a:schemeClr>
              </a:solidFill>
              <a:latin typeface="Arial" panose="020B0604020202020204" pitchFamily="34" charset="0"/>
              <a:cs typeface="Arial" panose="020B0604020202020204" pitchFamily="34" charset="0"/>
            </a:endParaRPr>
          </a:p>
          <a:p>
            <a:pPr marL="228600" indent="-228600">
              <a:buAutoNum type="arabicPeriod"/>
            </a:pPr>
            <a:r>
              <a:rPr lang="zh-CN" altLang="en-US" sz="1200" dirty="0">
                <a:solidFill>
                  <a:schemeClr val="tx1">
                    <a:lumMod val="50000"/>
                    <a:lumOff val="50000"/>
                  </a:schemeClr>
                </a:solidFill>
                <a:latin typeface="Arial" panose="020B0604020202020204" pitchFamily="34" charset="0"/>
                <a:cs typeface="Arial" panose="020B0604020202020204" pitchFamily="34" charset="0"/>
              </a:rPr>
              <a:t>在混合概率分布中存在（⾄少）两个分量，其中⼀个分量会具有有限的⽅差，因此对所有的数据点都会赋予⼀个有限的概率值，⽽另⼀个分量会收缩到⼀个具体的数据点，因此会给对数似然函数贡献⼀个不断增加的值。</a:t>
            </a:r>
            <a:endParaRPr lang="en-US" altLang="zh-CN" sz="1200" dirty="0">
              <a:solidFill>
                <a:schemeClr val="tx1">
                  <a:lumMod val="50000"/>
                  <a:lumOff val="50000"/>
                </a:schemeClr>
              </a:solidFill>
              <a:latin typeface="Arial" panose="020B0604020202020204" pitchFamily="34" charset="0"/>
              <a:cs typeface="Arial" panose="020B0604020202020204" pitchFamily="34" charset="0"/>
            </a:endParaRPr>
          </a:p>
          <a:p>
            <a:pPr marL="228600" indent="-228600">
              <a:buAutoNum type="arabicPeriod"/>
            </a:pPr>
            <a:r>
              <a:rPr lang="zh-CN" altLang="en-US" sz="1200" dirty="0">
                <a:solidFill>
                  <a:schemeClr val="tx1">
                    <a:lumMod val="50000"/>
                    <a:lumOff val="50000"/>
                  </a:schemeClr>
                </a:solidFill>
                <a:latin typeface="Arial" panose="020B0604020202020204" pitchFamily="34" charset="0"/>
                <a:cs typeface="Arial" panose="020B0604020202020204" pitchFamily="34" charset="0"/>
              </a:rPr>
              <a:t>解决办法：</a:t>
            </a:r>
            <a:endParaRPr lang="en-US" altLang="zh-CN" sz="1200" dirty="0">
              <a:solidFill>
                <a:schemeClr val="tx1">
                  <a:lumMod val="50000"/>
                  <a:lumOff val="50000"/>
                </a:schemeClr>
              </a:solidFill>
              <a:latin typeface="Arial" panose="020B0604020202020204" pitchFamily="34" charset="0"/>
              <a:cs typeface="Arial" panose="020B0604020202020204" pitchFamily="34" charset="0"/>
            </a:endParaRPr>
          </a:p>
          <a:p>
            <a:pPr marL="0" indent="0">
              <a:buNone/>
            </a:pPr>
            <a:r>
              <a:rPr lang="zh-CN" altLang="en-US" sz="1800" b="0" i="0" dirty="0">
                <a:solidFill>
                  <a:srgbClr val="000000"/>
                </a:solidFill>
                <a:effectLst/>
                <a:latin typeface="STSongti-SC-Regular"/>
              </a:rPr>
              <a:t>使⽤贝叶斯⽅法，那么这种困难之处就不会出现</a:t>
            </a:r>
            <a:r>
              <a:rPr lang="zh-CN" altLang="en-US" dirty="0"/>
              <a:t> </a:t>
            </a:r>
            <a:endParaRPr lang="en-US" altLang="zh-CN" dirty="0"/>
          </a:p>
          <a:p>
            <a:pPr marL="0" indent="0">
              <a:buNone/>
            </a:pPr>
            <a:r>
              <a:rPr lang="zh-CN" altLang="en-US" sz="1800" b="0" i="0" dirty="0">
                <a:solidFill>
                  <a:srgbClr val="000000"/>
                </a:solidFill>
                <a:effectLst/>
                <a:latin typeface="STSongti-SC-Regular"/>
              </a:rPr>
              <a:t>使⽤合适的启发式⽅法来避免这种奇异性</a:t>
            </a:r>
            <a:r>
              <a:rPr lang="zh-CN" altLang="en-US" dirty="0"/>
              <a:t> （如果检测到⾼斯分量收缩到⼀个点，那么就将它的均值重新设定为⼀个随机选择的值，并且重新将它的⽅差设置为某个较⼤的值，然后继续最优化。）</a:t>
            </a:r>
            <a:br>
              <a:rPr lang="zh-CN" altLang="en-US" dirty="0"/>
            </a:br>
            <a:r>
              <a:rPr lang="en-US" altLang="zh-CN" dirty="0"/>
              <a:t>5.</a:t>
            </a:r>
            <a:r>
              <a:rPr lang="zh-CN" altLang="en-US" dirty="0"/>
              <a:t>最⼤化⾼斯混合模型的对数似然函数⽐单⼀的⾼斯分布的情形更加复杂。困难来源于在公式（</a:t>
            </a:r>
            <a:r>
              <a:rPr lang="en-US" altLang="zh-CN" dirty="0"/>
              <a:t>9.14</a:t>
            </a:r>
            <a:r>
              <a:rPr lang="zh-CN" altLang="en-US" dirty="0"/>
              <a:t>）中，</a:t>
            </a:r>
            <a:r>
              <a:rPr lang="zh-CN" altLang="en-US" b="1" dirty="0"/>
              <a:t>对</a:t>
            </a:r>
            <a:r>
              <a:rPr lang="en-US" altLang="zh-CN" b="1" dirty="0"/>
              <a:t>k</a:t>
            </a:r>
            <a:r>
              <a:rPr lang="zh-CN" altLang="en-US" b="1" dirty="0"/>
              <a:t>的求和出现在对数计算内部</a:t>
            </a:r>
            <a:r>
              <a:rPr lang="zh-CN" altLang="en-US" dirty="0"/>
              <a:t>，从⽽对数函数不再直接作⽤于⾼斯分布。</a:t>
            </a:r>
            <a:endParaRPr lang="en-US" altLang="zh-CN" dirty="0"/>
          </a:p>
          <a:p>
            <a:pPr marL="0" indent="0">
              <a:buNone/>
            </a:pPr>
            <a:br>
              <a:rPr lang="zh-CN" altLang="en-US" dirty="0"/>
            </a:br>
            <a:endParaRPr lang="zh-CN" alt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2C8A33A5-6216-44E0-8856-24DBB795E613}" type="slidenum">
              <a:rPr lang="zh-CN" altLang="en-US" smtClean="0"/>
              <a:t>9</a:t>
            </a:fld>
            <a:endParaRPr lang="zh-CN" altLang="en-US"/>
          </a:p>
        </p:txBody>
      </p:sp>
    </p:spTree>
    <p:extLst>
      <p:ext uri="{BB962C8B-B14F-4D97-AF65-F5344CB8AC3E}">
        <p14:creationId xmlns:p14="http://schemas.microsoft.com/office/powerpoint/2010/main" val="341656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DCB9A-7F17-4805-9BA5-26D8B452BF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C6B1301-DB11-4F5C-BB8B-D6F063064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6134603-54D0-4462-B5F1-95555D4E37CF}"/>
              </a:ext>
            </a:extLst>
          </p:cNvPr>
          <p:cNvSpPr>
            <a:spLocks noGrp="1"/>
          </p:cNvSpPr>
          <p:nvPr>
            <p:ph type="dt" sz="half" idx="10"/>
          </p:nvPr>
        </p:nvSpPr>
        <p:spPr/>
        <p:txBody>
          <a:bodyPr/>
          <a:lstStyle/>
          <a:p>
            <a:fld id="{6906B185-EB6C-47CB-8A88-1C5786D5AF07}" type="datetime1">
              <a:rPr lang="zh-CN" altLang="en-US" smtClean="0"/>
              <a:t>2020/11/6</a:t>
            </a:fld>
            <a:endParaRPr lang="zh-CN" altLang="en-US"/>
          </a:p>
        </p:txBody>
      </p:sp>
      <p:sp>
        <p:nvSpPr>
          <p:cNvPr id="5" name="页脚占位符 4">
            <a:extLst>
              <a:ext uri="{FF2B5EF4-FFF2-40B4-BE49-F238E27FC236}">
                <a16:creationId xmlns:a16="http://schemas.microsoft.com/office/drawing/2014/main" id="{4D1E27FF-3969-4D18-919C-7CEDFCA34C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8796CD-436B-4EB6-ADF8-AF74560C80F3}"/>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82647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BA1C2-36B4-4305-802F-163F30E7843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8C186E-9257-4738-9E63-6E8FE9228C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5E302A-88D9-4D1A-A3D0-D087E2AEB769}"/>
              </a:ext>
            </a:extLst>
          </p:cNvPr>
          <p:cNvSpPr>
            <a:spLocks noGrp="1"/>
          </p:cNvSpPr>
          <p:nvPr>
            <p:ph type="dt" sz="half" idx="10"/>
          </p:nvPr>
        </p:nvSpPr>
        <p:spPr/>
        <p:txBody>
          <a:bodyPr/>
          <a:lstStyle/>
          <a:p>
            <a:fld id="{361ECF96-2FB2-4A4C-BE22-590958F115A3}" type="datetime1">
              <a:rPr lang="zh-CN" altLang="en-US" smtClean="0"/>
              <a:t>2020/11/6</a:t>
            </a:fld>
            <a:endParaRPr lang="zh-CN" altLang="en-US"/>
          </a:p>
        </p:txBody>
      </p:sp>
      <p:sp>
        <p:nvSpPr>
          <p:cNvPr id="5" name="页脚占位符 4">
            <a:extLst>
              <a:ext uri="{FF2B5EF4-FFF2-40B4-BE49-F238E27FC236}">
                <a16:creationId xmlns:a16="http://schemas.microsoft.com/office/drawing/2014/main" id="{8C9E3FCE-6BB4-4DDD-A29F-F1532DD7FA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E855B0-02A4-40DE-B5F1-8C976A49C4E7}"/>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2177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5EAA89F-938C-45AE-94A8-C0F07E3C33D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4EDAC70-AB88-4DDF-9346-338A089F988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3CED24-02FC-4FF6-B079-B6673B3368D3}"/>
              </a:ext>
            </a:extLst>
          </p:cNvPr>
          <p:cNvSpPr>
            <a:spLocks noGrp="1"/>
          </p:cNvSpPr>
          <p:nvPr>
            <p:ph type="dt" sz="half" idx="10"/>
          </p:nvPr>
        </p:nvSpPr>
        <p:spPr/>
        <p:txBody>
          <a:bodyPr/>
          <a:lstStyle/>
          <a:p>
            <a:fld id="{7E8A32C3-67A5-47FC-A07A-5C644F3686DA}" type="datetime1">
              <a:rPr lang="zh-CN" altLang="en-US" smtClean="0"/>
              <a:t>2020/11/6</a:t>
            </a:fld>
            <a:endParaRPr lang="zh-CN" altLang="en-US"/>
          </a:p>
        </p:txBody>
      </p:sp>
      <p:sp>
        <p:nvSpPr>
          <p:cNvPr id="5" name="页脚占位符 4">
            <a:extLst>
              <a:ext uri="{FF2B5EF4-FFF2-40B4-BE49-F238E27FC236}">
                <a16:creationId xmlns:a16="http://schemas.microsoft.com/office/drawing/2014/main" id="{267962A3-64C2-49D7-B1B3-3E0C7730B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6AEF3D-FC57-46C7-86E0-DA8582186E83}"/>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83590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F2FE5-3AA7-4CB0-A29C-2D2D9551E3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5FD79A-158D-40F4-B620-5F22E24E3F0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2DEBF9-6BA7-405C-9866-C5CE5F8BF775}"/>
              </a:ext>
            </a:extLst>
          </p:cNvPr>
          <p:cNvSpPr>
            <a:spLocks noGrp="1"/>
          </p:cNvSpPr>
          <p:nvPr>
            <p:ph type="dt" sz="half" idx="10"/>
          </p:nvPr>
        </p:nvSpPr>
        <p:spPr/>
        <p:txBody>
          <a:bodyPr/>
          <a:lstStyle/>
          <a:p>
            <a:fld id="{FB161807-5AA7-428C-9FF1-893F44E9609B}" type="datetime1">
              <a:rPr lang="zh-CN" altLang="en-US" smtClean="0"/>
              <a:t>2020/11/6</a:t>
            </a:fld>
            <a:endParaRPr lang="zh-CN" altLang="en-US"/>
          </a:p>
        </p:txBody>
      </p:sp>
      <p:sp>
        <p:nvSpPr>
          <p:cNvPr id="5" name="页脚占位符 4">
            <a:extLst>
              <a:ext uri="{FF2B5EF4-FFF2-40B4-BE49-F238E27FC236}">
                <a16:creationId xmlns:a16="http://schemas.microsoft.com/office/drawing/2014/main" id="{B33DDE0A-536F-4220-BD4F-EFA7BAA3A4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E56B2F-08AC-4E14-B41C-360CE06D92D1}"/>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399363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4D391-3534-4760-AFBF-BEFA3BDAFE8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5CDC292-9AD7-434A-837E-12FD4C5393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F57B6AA-7DEF-48F4-911B-9DDEB0009511}"/>
              </a:ext>
            </a:extLst>
          </p:cNvPr>
          <p:cNvSpPr>
            <a:spLocks noGrp="1"/>
          </p:cNvSpPr>
          <p:nvPr>
            <p:ph type="dt" sz="half" idx="10"/>
          </p:nvPr>
        </p:nvSpPr>
        <p:spPr/>
        <p:txBody>
          <a:bodyPr/>
          <a:lstStyle/>
          <a:p>
            <a:fld id="{86C4DFE8-B146-4418-9338-D21B9489E31D}" type="datetime1">
              <a:rPr lang="zh-CN" altLang="en-US" smtClean="0"/>
              <a:t>2020/11/6</a:t>
            </a:fld>
            <a:endParaRPr lang="zh-CN" altLang="en-US"/>
          </a:p>
        </p:txBody>
      </p:sp>
      <p:sp>
        <p:nvSpPr>
          <p:cNvPr id="5" name="页脚占位符 4">
            <a:extLst>
              <a:ext uri="{FF2B5EF4-FFF2-40B4-BE49-F238E27FC236}">
                <a16:creationId xmlns:a16="http://schemas.microsoft.com/office/drawing/2014/main" id="{2A57FB8B-65E1-4E44-BB45-F2959F53C5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341097-2FE3-480C-8C3F-EE9237E94757}"/>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221322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9D005-C716-4530-A8AB-F988EB0654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4CE8EE-EA47-45AD-8027-F9C8A3FF652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D0F609E-AFF4-4593-B2FF-7C0EBFB1C15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4D26BB-F805-4043-ACE0-CB3ABECECCDA}"/>
              </a:ext>
            </a:extLst>
          </p:cNvPr>
          <p:cNvSpPr>
            <a:spLocks noGrp="1"/>
          </p:cNvSpPr>
          <p:nvPr>
            <p:ph type="dt" sz="half" idx="10"/>
          </p:nvPr>
        </p:nvSpPr>
        <p:spPr/>
        <p:txBody>
          <a:bodyPr/>
          <a:lstStyle/>
          <a:p>
            <a:fld id="{95B652F4-4F80-4F18-9FEC-538EBDCDC6BE}" type="datetime1">
              <a:rPr lang="zh-CN" altLang="en-US" smtClean="0"/>
              <a:t>2020/11/6</a:t>
            </a:fld>
            <a:endParaRPr lang="zh-CN" altLang="en-US"/>
          </a:p>
        </p:txBody>
      </p:sp>
      <p:sp>
        <p:nvSpPr>
          <p:cNvPr id="6" name="页脚占位符 5">
            <a:extLst>
              <a:ext uri="{FF2B5EF4-FFF2-40B4-BE49-F238E27FC236}">
                <a16:creationId xmlns:a16="http://schemas.microsoft.com/office/drawing/2014/main" id="{1975DB24-8FA2-4E86-B80C-5265E29701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C29A2F-1A1D-4839-92D6-942DE1AA10F3}"/>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956144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6BD27-0BDF-44BF-B86F-195A3DF160E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B419DBA-B7C4-4BB0-83D7-D6D74F9E4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BCC0990-59EF-4727-A873-7FFAA19FA57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3D5877-6908-4483-944B-A49DFDFB4D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33B0DE4-2BD2-488C-9874-CE586B8940B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2B48804-7F6A-4CA7-A4F4-AB2D50A28B97}"/>
              </a:ext>
            </a:extLst>
          </p:cNvPr>
          <p:cNvSpPr>
            <a:spLocks noGrp="1"/>
          </p:cNvSpPr>
          <p:nvPr>
            <p:ph type="dt" sz="half" idx="10"/>
          </p:nvPr>
        </p:nvSpPr>
        <p:spPr/>
        <p:txBody>
          <a:bodyPr/>
          <a:lstStyle/>
          <a:p>
            <a:fld id="{4A7A05EB-C93B-4F8C-BC64-B2A9249D6F1B}" type="datetime1">
              <a:rPr lang="zh-CN" altLang="en-US" smtClean="0"/>
              <a:t>2020/11/6</a:t>
            </a:fld>
            <a:endParaRPr lang="zh-CN" altLang="en-US"/>
          </a:p>
        </p:txBody>
      </p:sp>
      <p:sp>
        <p:nvSpPr>
          <p:cNvPr id="8" name="页脚占位符 7">
            <a:extLst>
              <a:ext uri="{FF2B5EF4-FFF2-40B4-BE49-F238E27FC236}">
                <a16:creationId xmlns:a16="http://schemas.microsoft.com/office/drawing/2014/main" id="{3D8BA880-9035-4860-8156-36E99FAEEB6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2DAFA1D-4AF3-4009-B434-044DFCB575DE}"/>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40673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7B43D-1883-456D-A940-C32B2B6F00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8F987C2-CB71-48AC-8022-C382416478C6}"/>
              </a:ext>
            </a:extLst>
          </p:cNvPr>
          <p:cNvSpPr>
            <a:spLocks noGrp="1"/>
          </p:cNvSpPr>
          <p:nvPr>
            <p:ph type="dt" sz="half" idx="10"/>
          </p:nvPr>
        </p:nvSpPr>
        <p:spPr/>
        <p:txBody>
          <a:bodyPr/>
          <a:lstStyle/>
          <a:p>
            <a:fld id="{F0599562-3B56-4E4B-8EBC-CDB10F907AF6}" type="datetime1">
              <a:rPr lang="zh-CN" altLang="en-US" smtClean="0"/>
              <a:t>2020/11/6</a:t>
            </a:fld>
            <a:endParaRPr lang="zh-CN" altLang="en-US"/>
          </a:p>
        </p:txBody>
      </p:sp>
      <p:sp>
        <p:nvSpPr>
          <p:cNvPr id="4" name="页脚占位符 3">
            <a:extLst>
              <a:ext uri="{FF2B5EF4-FFF2-40B4-BE49-F238E27FC236}">
                <a16:creationId xmlns:a16="http://schemas.microsoft.com/office/drawing/2014/main" id="{186F9EE7-4FF9-4202-A6EA-F54DAD91FC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7868A88-2281-40C7-83E0-8DCD7FD95C7B}"/>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18212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094406-F1EE-4C33-A1E8-3E821B4B7C5B}"/>
              </a:ext>
            </a:extLst>
          </p:cNvPr>
          <p:cNvSpPr>
            <a:spLocks noGrp="1"/>
          </p:cNvSpPr>
          <p:nvPr>
            <p:ph type="dt" sz="half" idx="10"/>
          </p:nvPr>
        </p:nvSpPr>
        <p:spPr>
          <a:xfrm>
            <a:off x="67112" y="6492871"/>
            <a:ext cx="2743200" cy="365125"/>
          </a:xfrm>
        </p:spPr>
        <p:txBody>
          <a:bodyPr/>
          <a:lstStyle/>
          <a:p>
            <a:fld id="{59E21228-C425-4597-9B04-CA47019544A6}" type="datetime1">
              <a:rPr lang="zh-CN" altLang="en-US" smtClean="0"/>
              <a:t>2020/11/6</a:t>
            </a:fld>
            <a:endParaRPr lang="zh-CN" altLang="en-US"/>
          </a:p>
        </p:txBody>
      </p:sp>
      <p:sp>
        <p:nvSpPr>
          <p:cNvPr id="3" name="页脚占位符 2">
            <a:extLst>
              <a:ext uri="{FF2B5EF4-FFF2-40B4-BE49-F238E27FC236}">
                <a16:creationId xmlns:a16="http://schemas.microsoft.com/office/drawing/2014/main" id="{6D82E651-E875-406A-90A0-803D97B5A882}"/>
              </a:ext>
            </a:extLst>
          </p:cNvPr>
          <p:cNvSpPr>
            <a:spLocks noGrp="1"/>
          </p:cNvSpPr>
          <p:nvPr>
            <p:ph type="ftr" sz="quarter" idx="11"/>
          </p:nvPr>
        </p:nvSpPr>
        <p:spPr>
          <a:xfrm>
            <a:off x="4038600" y="6492873"/>
            <a:ext cx="4114800" cy="365125"/>
          </a:xfrm>
        </p:spPr>
        <p:txBody>
          <a:bodyPr/>
          <a:lstStyle/>
          <a:p>
            <a:endParaRPr lang="zh-CN" altLang="en-US" dirty="0"/>
          </a:p>
        </p:txBody>
      </p:sp>
      <p:sp>
        <p:nvSpPr>
          <p:cNvPr id="4" name="灯片编号占位符 3">
            <a:extLst>
              <a:ext uri="{FF2B5EF4-FFF2-40B4-BE49-F238E27FC236}">
                <a16:creationId xmlns:a16="http://schemas.microsoft.com/office/drawing/2014/main" id="{83C39C3C-93E5-43CF-A813-A8E7F577349B}"/>
              </a:ext>
            </a:extLst>
          </p:cNvPr>
          <p:cNvSpPr>
            <a:spLocks noGrp="1"/>
          </p:cNvSpPr>
          <p:nvPr>
            <p:ph type="sldNum" sz="quarter" idx="12"/>
          </p:nvPr>
        </p:nvSpPr>
        <p:spPr>
          <a:xfrm>
            <a:off x="9381688" y="6492872"/>
            <a:ext cx="2743200" cy="365125"/>
          </a:xfrm>
        </p:spPr>
        <p:txBody>
          <a:bodyPr/>
          <a:lstStyle/>
          <a:p>
            <a:fld id="{AB1097AA-2948-4465-9CF0-5121FB46CBB4}" type="slidenum">
              <a:rPr lang="zh-CN" altLang="en-US" smtClean="0"/>
              <a:t>‹#›</a:t>
            </a:fld>
            <a:endParaRPr lang="zh-CN" altLang="en-US" dirty="0"/>
          </a:p>
        </p:txBody>
      </p:sp>
    </p:spTree>
    <p:extLst>
      <p:ext uri="{BB962C8B-B14F-4D97-AF65-F5344CB8AC3E}">
        <p14:creationId xmlns:p14="http://schemas.microsoft.com/office/powerpoint/2010/main" val="1326351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1A58B-3D5F-4ADB-B527-0F222D570E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3E286C0-DB6D-47EF-8BB4-C94F4534C3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790C82F-48E7-494B-B214-857933199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4DFF32-AD8B-4E60-AB28-0DB5A55FEECE}"/>
              </a:ext>
            </a:extLst>
          </p:cNvPr>
          <p:cNvSpPr>
            <a:spLocks noGrp="1"/>
          </p:cNvSpPr>
          <p:nvPr>
            <p:ph type="dt" sz="half" idx="10"/>
          </p:nvPr>
        </p:nvSpPr>
        <p:spPr/>
        <p:txBody>
          <a:bodyPr/>
          <a:lstStyle/>
          <a:p>
            <a:fld id="{212BC2D1-E43D-4506-941C-C7BBDA165DC1}" type="datetime1">
              <a:rPr lang="zh-CN" altLang="en-US" smtClean="0"/>
              <a:t>2020/11/6</a:t>
            </a:fld>
            <a:endParaRPr lang="zh-CN" altLang="en-US"/>
          </a:p>
        </p:txBody>
      </p:sp>
      <p:sp>
        <p:nvSpPr>
          <p:cNvPr id="6" name="页脚占位符 5">
            <a:extLst>
              <a:ext uri="{FF2B5EF4-FFF2-40B4-BE49-F238E27FC236}">
                <a16:creationId xmlns:a16="http://schemas.microsoft.com/office/drawing/2014/main" id="{95D06876-3CB7-4379-B8AF-AB40C6F5F0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25F1AB-C1B6-488D-B298-D6CF77D1D6D0}"/>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13915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714D06-9C2A-4ECE-9F20-D0AC0A1E99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698C6BE-3E28-4895-90A0-3040B7BF2F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6D011DD-6A21-4EE3-A0A7-A6A4AECDC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BD1733-BC18-4296-B6B8-AECEF37E621B}"/>
              </a:ext>
            </a:extLst>
          </p:cNvPr>
          <p:cNvSpPr>
            <a:spLocks noGrp="1"/>
          </p:cNvSpPr>
          <p:nvPr>
            <p:ph type="dt" sz="half" idx="10"/>
          </p:nvPr>
        </p:nvSpPr>
        <p:spPr/>
        <p:txBody>
          <a:bodyPr/>
          <a:lstStyle/>
          <a:p>
            <a:fld id="{7ECC5CAF-45A0-4AA6-B5F0-4E240A1EC036}" type="datetime1">
              <a:rPr lang="zh-CN" altLang="en-US" smtClean="0"/>
              <a:t>2020/11/6</a:t>
            </a:fld>
            <a:endParaRPr lang="zh-CN" altLang="en-US"/>
          </a:p>
        </p:txBody>
      </p:sp>
      <p:sp>
        <p:nvSpPr>
          <p:cNvPr id="6" name="页脚占位符 5">
            <a:extLst>
              <a:ext uri="{FF2B5EF4-FFF2-40B4-BE49-F238E27FC236}">
                <a16:creationId xmlns:a16="http://schemas.microsoft.com/office/drawing/2014/main" id="{C8305747-2DB3-40ED-9AEF-C8490E66CB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486D92-6441-404E-84B3-CDC9DDC370B7}"/>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21231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A4110CB-976D-4DC1-A77D-CB9FC054C9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59CF198-6E9B-4BF9-B5B5-6E81CB1E2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179AB2-B7B6-4152-BB66-18A78538D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A97D9-3C74-4A41-AE93-1BACE9845E4D}" type="datetime1">
              <a:rPr lang="zh-CN" altLang="en-US" smtClean="0"/>
              <a:t>2020/11/6</a:t>
            </a:fld>
            <a:endParaRPr lang="zh-CN" altLang="en-US"/>
          </a:p>
        </p:txBody>
      </p:sp>
      <p:sp>
        <p:nvSpPr>
          <p:cNvPr id="5" name="页脚占位符 4">
            <a:extLst>
              <a:ext uri="{FF2B5EF4-FFF2-40B4-BE49-F238E27FC236}">
                <a16:creationId xmlns:a16="http://schemas.microsoft.com/office/drawing/2014/main" id="{5962DC19-6E00-4CDF-82C8-A786D10633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CD64C2-5A22-48F5-A0CD-84893E32D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303371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6.png"/><Relationship Id="rId18" Type="http://schemas.openxmlformats.org/officeDocument/2006/relationships/image" Target="../media/image40.png"/><Relationship Id="rId26" Type="http://schemas.openxmlformats.org/officeDocument/2006/relationships/image" Target="../media/image115.png"/><Relationship Id="rId3" Type="http://schemas.openxmlformats.org/officeDocument/2006/relationships/image" Target="../media/image96.png"/><Relationship Id="rId21" Type="http://schemas.openxmlformats.org/officeDocument/2006/relationships/image" Target="../media/image111.png"/><Relationship Id="rId7" Type="http://schemas.openxmlformats.org/officeDocument/2006/relationships/image" Target="../media/image100.png"/><Relationship Id="rId12" Type="http://schemas.openxmlformats.org/officeDocument/2006/relationships/image" Target="../media/image105.png"/><Relationship Id="rId17" Type="http://schemas.openxmlformats.org/officeDocument/2006/relationships/image" Target="../media/image55.png"/><Relationship Id="rId25" Type="http://schemas.openxmlformats.org/officeDocument/2006/relationships/image" Target="../media/image114.png"/><Relationship Id="rId2" Type="http://schemas.openxmlformats.org/officeDocument/2006/relationships/notesSlide" Target="../notesSlides/notesSlide10.xml"/><Relationship Id="rId16" Type="http://schemas.openxmlformats.org/officeDocument/2006/relationships/image" Target="../media/image70.png"/><Relationship Id="rId20" Type="http://schemas.openxmlformats.org/officeDocument/2006/relationships/image" Target="../media/image110.svg"/><Relationship Id="rId29"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99.png"/><Relationship Id="rId11" Type="http://schemas.openxmlformats.org/officeDocument/2006/relationships/image" Target="../media/image104.png"/><Relationship Id="rId24" Type="http://schemas.openxmlformats.org/officeDocument/2006/relationships/image" Target="../media/image113.png"/><Relationship Id="rId5" Type="http://schemas.openxmlformats.org/officeDocument/2006/relationships/image" Target="../media/image98.png"/><Relationship Id="rId15" Type="http://schemas.openxmlformats.org/officeDocument/2006/relationships/image" Target="../media/image108.png"/><Relationship Id="rId23" Type="http://schemas.openxmlformats.org/officeDocument/2006/relationships/image" Target="../media/image112.png"/><Relationship Id="rId28" Type="http://schemas.openxmlformats.org/officeDocument/2006/relationships/image" Target="../media/image117.png"/><Relationship Id="rId10" Type="http://schemas.openxmlformats.org/officeDocument/2006/relationships/image" Target="../media/image103.png"/><Relationship Id="rId19" Type="http://schemas.openxmlformats.org/officeDocument/2006/relationships/image" Target="../media/image109.png"/><Relationship Id="rId31" Type="http://schemas.openxmlformats.org/officeDocument/2006/relationships/image" Target="../media/image120.png"/><Relationship Id="rId4" Type="http://schemas.openxmlformats.org/officeDocument/2006/relationships/image" Target="../media/image97.png"/><Relationship Id="rId9" Type="http://schemas.openxmlformats.org/officeDocument/2006/relationships/image" Target="../media/image102.png"/><Relationship Id="rId14" Type="http://schemas.openxmlformats.org/officeDocument/2006/relationships/image" Target="../media/image107.png"/><Relationship Id="rId22" Type="http://schemas.openxmlformats.org/officeDocument/2006/relationships/image" Target="../media/image83.png"/><Relationship Id="rId27" Type="http://schemas.openxmlformats.org/officeDocument/2006/relationships/image" Target="../media/image116.png"/><Relationship Id="rId30" Type="http://schemas.openxmlformats.org/officeDocument/2006/relationships/image" Target="../media/image119.png"/></Relationships>
</file>

<file path=ppt/slides/_rels/slide11.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3.png"/><Relationship Id="rId18" Type="http://schemas.openxmlformats.org/officeDocument/2006/relationships/image" Target="../media/image108.png"/><Relationship Id="rId26" Type="http://schemas.openxmlformats.org/officeDocument/2006/relationships/image" Target="../media/image127.png"/><Relationship Id="rId3" Type="http://schemas.openxmlformats.org/officeDocument/2006/relationships/image" Target="../media/image121.png"/><Relationship Id="rId21" Type="http://schemas.openxmlformats.org/officeDocument/2006/relationships/image" Target="../media/image110.svg"/><Relationship Id="rId7" Type="http://schemas.openxmlformats.org/officeDocument/2006/relationships/image" Target="../media/image97.png"/><Relationship Id="rId12" Type="http://schemas.openxmlformats.org/officeDocument/2006/relationships/image" Target="../media/image102.png"/><Relationship Id="rId17" Type="http://schemas.openxmlformats.org/officeDocument/2006/relationships/image" Target="../media/image107.png"/><Relationship Id="rId25" Type="http://schemas.openxmlformats.org/officeDocument/2006/relationships/image" Target="../media/image126.png"/><Relationship Id="rId2" Type="http://schemas.openxmlformats.org/officeDocument/2006/relationships/notesSlide" Target="../notesSlides/notesSlide11.xml"/><Relationship Id="rId16" Type="http://schemas.openxmlformats.org/officeDocument/2006/relationships/image" Target="../media/image106.png"/><Relationship Id="rId20" Type="http://schemas.openxmlformats.org/officeDocument/2006/relationships/image" Target="../media/image109.png"/><Relationship Id="rId29"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96.png"/><Relationship Id="rId11" Type="http://schemas.openxmlformats.org/officeDocument/2006/relationships/image" Target="../media/image101.png"/><Relationship Id="rId24" Type="http://schemas.openxmlformats.org/officeDocument/2006/relationships/image" Target="../media/image125.png"/><Relationship Id="rId5" Type="http://schemas.openxmlformats.org/officeDocument/2006/relationships/image" Target="../media/image122.png"/><Relationship Id="rId15" Type="http://schemas.openxmlformats.org/officeDocument/2006/relationships/image" Target="../media/image105.png"/><Relationship Id="rId23" Type="http://schemas.openxmlformats.org/officeDocument/2006/relationships/image" Target="../media/image124.png"/><Relationship Id="rId28" Type="http://schemas.openxmlformats.org/officeDocument/2006/relationships/image" Target="../media/image129.png"/><Relationship Id="rId10" Type="http://schemas.openxmlformats.org/officeDocument/2006/relationships/image" Target="../media/image100.png"/><Relationship Id="rId19" Type="http://schemas.openxmlformats.org/officeDocument/2006/relationships/image" Target="../media/image55.png"/><Relationship Id="rId4" Type="http://schemas.openxmlformats.org/officeDocument/2006/relationships/image" Target="../media/image40.png"/><Relationship Id="rId9" Type="http://schemas.openxmlformats.org/officeDocument/2006/relationships/image" Target="../media/image99.png"/><Relationship Id="rId14" Type="http://schemas.openxmlformats.org/officeDocument/2006/relationships/image" Target="../media/image104.png"/><Relationship Id="rId22" Type="http://schemas.openxmlformats.org/officeDocument/2006/relationships/image" Target="../media/image123.png"/><Relationship Id="rId27" Type="http://schemas.openxmlformats.org/officeDocument/2006/relationships/image" Target="../media/image128.png"/></Relationships>
</file>

<file path=ppt/slides/_rels/slide12.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36.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13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image" Target="../media/image134.png"/><Relationship Id="rId5" Type="http://schemas.openxmlformats.org/officeDocument/2006/relationships/diagramQuickStyle" Target="../diagrams/quickStyle4.xml"/><Relationship Id="rId10" Type="http://schemas.openxmlformats.org/officeDocument/2006/relationships/image" Target="../media/image133.png"/><Relationship Id="rId4" Type="http://schemas.openxmlformats.org/officeDocument/2006/relationships/diagramLayout" Target="../diagrams/layout4.xml"/><Relationship Id="rId9" Type="http://schemas.openxmlformats.org/officeDocument/2006/relationships/image" Target="../media/image132.png"/><Relationship Id="rId14" Type="http://schemas.openxmlformats.org/officeDocument/2006/relationships/image" Target="../media/image137.png"/></Relationships>
</file>

<file path=ppt/slides/_rels/slide13.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7.xml"/><Relationship Id="rId5" Type="http://schemas.openxmlformats.org/officeDocument/2006/relationships/image" Target="../media/image141.png"/><Relationship Id="rId4" Type="http://schemas.openxmlformats.org/officeDocument/2006/relationships/image" Target="../media/image140.sv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8.png"/><Relationship Id="rId7" Type="http://schemas.openxmlformats.org/officeDocument/2006/relationships/diagramLayout" Target="../diagrams/layout3.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Data" Target="../diagrams/data3.xml"/><Relationship Id="rId5" Type="http://schemas.openxmlformats.org/officeDocument/2006/relationships/image" Target="../media/image10.png"/><Relationship Id="rId10" Type="http://schemas.microsoft.com/office/2007/relationships/diagramDrawing" Target="../diagrams/drawing3.xml"/><Relationship Id="rId4" Type="http://schemas.openxmlformats.org/officeDocument/2006/relationships/image" Target="../media/image9.png"/><Relationship Id="rId9" Type="http://schemas.openxmlformats.org/officeDocument/2006/relationships/diagramColors" Target="../diagrams/colors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notesSlide" Target="../notesSlides/notesSlide5.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12.png"/><Relationship Id="rId7" Type="http://schemas.openxmlformats.org/officeDocument/2006/relationships/image" Target="../media/image20.png"/><Relationship Id="rId12"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35.png"/><Relationship Id="rId5" Type="http://schemas.openxmlformats.org/officeDocument/2006/relationships/image" Target="../media/image14.png"/><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image" Target="../media/image33.png"/><Relationship Id="rId14" Type="http://schemas.openxmlformats.org/officeDocument/2006/relationships/image" Target="../media/image38.png"/></Relationships>
</file>

<file path=ppt/slides/_rels/slide7.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image" Target="../media/image54.png"/><Relationship Id="rId3" Type="http://schemas.openxmlformats.org/officeDocument/2006/relationships/image" Target="../media/image39.png"/><Relationship Id="rId21" Type="http://schemas.openxmlformats.org/officeDocument/2006/relationships/image" Target="../media/image56.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 Type="http://schemas.openxmlformats.org/officeDocument/2006/relationships/notesSlide" Target="../notesSlides/notesSlide7.xml"/><Relationship Id="rId16" Type="http://schemas.openxmlformats.org/officeDocument/2006/relationships/image" Target="../media/image52.png"/><Relationship Id="rId20"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19" Type="http://schemas.openxmlformats.org/officeDocument/2006/relationships/image" Target="../media/image55.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8.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7.png"/><Relationship Id="rId18" Type="http://schemas.openxmlformats.org/officeDocument/2006/relationships/image" Target="../media/image62.png"/><Relationship Id="rId3" Type="http://schemas.openxmlformats.org/officeDocument/2006/relationships/image" Target="../media/image39.png"/><Relationship Id="rId21" Type="http://schemas.openxmlformats.org/officeDocument/2006/relationships/image" Target="../media/image65.png"/><Relationship Id="rId7" Type="http://schemas.openxmlformats.org/officeDocument/2006/relationships/image" Target="../media/image45.png"/><Relationship Id="rId12" Type="http://schemas.openxmlformats.org/officeDocument/2006/relationships/image" Target="../media/image55.png"/><Relationship Id="rId17" Type="http://schemas.openxmlformats.org/officeDocument/2006/relationships/image" Target="../media/image61.png"/><Relationship Id="rId2" Type="http://schemas.openxmlformats.org/officeDocument/2006/relationships/notesSlide" Target="../notesSlides/notesSlide8.xml"/><Relationship Id="rId16" Type="http://schemas.openxmlformats.org/officeDocument/2006/relationships/image" Target="../media/image60.png"/><Relationship Id="rId20"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54.png"/><Relationship Id="rId24" Type="http://schemas.openxmlformats.org/officeDocument/2006/relationships/image" Target="../media/image68.png"/><Relationship Id="rId5" Type="http://schemas.openxmlformats.org/officeDocument/2006/relationships/image" Target="../media/image41.png"/><Relationship Id="rId15" Type="http://schemas.openxmlformats.org/officeDocument/2006/relationships/image" Target="../media/image59.png"/><Relationship Id="rId23" Type="http://schemas.openxmlformats.org/officeDocument/2006/relationships/image" Target="../media/image67.png"/><Relationship Id="rId10" Type="http://schemas.openxmlformats.org/officeDocument/2006/relationships/image" Target="../media/image53.png"/><Relationship Id="rId19" Type="http://schemas.openxmlformats.org/officeDocument/2006/relationships/image" Target="../media/image63.png"/><Relationship Id="rId4" Type="http://schemas.openxmlformats.org/officeDocument/2006/relationships/image" Target="../media/image40.png"/><Relationship Id="rId9" Type="http://schemas.openxmlformats.org/officeDocument/2006/relationships/image" Target="../media/image52.png"/><Relationship Id="rId14" Type="http://schemas.openxmlformats.org/officeDocument/2006/relationships/image" Target="../media/image58.png"/><Relationship Id="rId22" Type="http://schemas.openxmlformats.org/officeDocument/2006/relationships/image" Target="../media/image66.png"/></Relationships>
</file>

<file path=ppt/slides/_rels/slide9.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18" Type="http://schemas.openxmlformats.org/officeDocument/2006/relationships/image" Target="../media/image83.png"/><Relationship Id="rId26" Type="http://schemas.openxmlformats.org/officeDocument/2006/relationships/image" Target="../media/image91.png"/><Relationship Id="rId3" Type="http://schemas.openxmlformats.org/officeDocument/2006/relationships/image" Target="../media/image69.png"/><Relationship Id="rId21" Type="http://schemas.openxmlformats.org/officeDocument/2006/relationships/image" Target="../media/image86.png"/><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82.png"/><Relationship Id="rId25" Type="http://schemas.openxmlformats.org/officeDocument/2006/relationships/image" Target="../media/image90.png"/><Relationship Id="rId2" Type="http://schemas.openxmlformats.org/officeDocument/2006/relationships/notesSlide" Target="../notesSlides/notesSlide9.xml"/><Relationship Id="rId16" Type="http://schemas.openxmlformats.org/officeDocument/2006/relationships/image" Target="../media/image81.png"/><Relationship Id="rId20" Type="http://schemas.openxmlformats.org/officeDocument/2006/relationships/image" Target="../media/image85.png"/><Relationship Id="rId29" Type="http://schemas.openxmlformats.org/officeDocument/2006/relationships/image" Target="../media/image94.png"/><Relationship Id="rId1" Type="http://schemas.openxmlformats.org/officeDocument/2006/relationships/slideLayout" Target="../slideLayouts/slideLayout7.xml"/><Relationship Id="rId6" Type="http://schemas.openxmlformats.org/officeDocument/2006/relationships/image" Target="../media/image71.png"/><Relationship Id="rId11" Type="http://schemas.openxmlformats.org/officeDocument/2006/relationships/image" Target="../media/image76.png"/><Relationship Id="rId24" Type="http://schemas.openxmlformats.org/officeDocument/2006/relationships/image" Target="../media/image89.png"/><Relationship Id="rId5" Type="http://schemas.openxmlformats.org/officeDocument/2006/relationships/image" Target="../media/image70.png"/><Relationship Id="rId15" Type="http://schemas.openxmlformats.org/officeDocument/2006/relationships/image" Target="../media/image80.png"/><Relationship Id="rId23" Type="http://schemas.openxmlformats.org/officeDocument/2006/relationships/image" Target="../media/image88.png"/><Relationship Id="rId28" Type="http://schemas.openxmlformats.org/officeDocument/2006/relationships/image" Target="../media/image93.png"/><Relationship Id="rId10" Type="http://schemas.openxmlformats.org/officeDocument/2006/relationships/image" Target="../media/image75.png"/><Relationship Id="rId19" Type="http://schemas.openxmlformats.org/officeDocument/2006/relationships/image" Target="../media/image84.png"/><Relationship Id="rId4" Type="http://schemas.openxmlformats.org/officeDocument/2006/relationships/image" Target="../media/image40.png"/><Relationship Id="rId9" Type="http://schemas.openxmlformats.org/officeDocument/2006/relationships/image" Target="../media/image74.png"/><Relationship Id="rId14" Type="http://schemas.openxmlformats.org/officeDocument/2006/relationships/image" Target="../media/image79.png"/><Relationship Id="rId22" Type="http://schemas.openxmlformats.org/officeDocument/2006/relationships/image" Target="../media/image87.png"/><Relationship Id="rId27" Type="http://schemas.openxmlformats.org/officeDocument/2006/relationships/image" Target="../media/image92.png"/><Relationship Id="rId30" Type="http://schemas.openxmlformats.org/officeDocument/2006/relationships/image" Target="../media/image9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2B3029-5301-40E4-9898-5512CE5E8DF9}"/>
              </a:ext>
            </a:extLst>
          </p:cNvPr>
          <p:cNvSpPr>
            <a:spLocks noGrp="1"/>
          </p:cNvSpPr>
          <p:nvPr>
            <p:ph type="ctrTitle"/>
          </p:nvPr>
        </p:nvSpPr>
        <p:spPr>
          <a:xfrm>
            <a:off x="374341" y="1041400"/>
            <a:ext cx="11443317" cy="2387600"/>
          </a:xfrm>
        </p:spPr>
        <p:txBody>
          <a:bodyPr anchor="ctr">
            <a:noAutofit/>
          </a:bodyPr>
          <a:lstStyle/>
          <a:p>
            <a:pPr>
              <a:lnSpc>
                <a:spcPct val="150000"/>
              </a:lnSpc>
            </a:pPr>
            <a:r>
              <a:rPr lang="en-US" altLang="zh-CN" sz="3200" b="1" dirty="0">
                <a:latin typeface="Arial" panose="020B0604020202020204" pitchFamily="34" charset="0"/>
                <a:cs typeface="Arial" panose="020B0604020202020204" pitchFamily="34" charset="0"/>
              </a:rPr>
              <a:t>Approximate Inference</a:t>
            </a:r>
            <a:endParaRPr lang="zh-CN" altLang="en-US" sz="3200" b="1" dirty="0">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DBD3FBEC-CEA5-454A-89D4-B791CCEA1490}"/>
              </a:ext>
            </a:extLst>
          </p:cNvPr>
          <p:cNvSpPr/>
          <p:nvPr/>
        </p:nvSpPr>
        <p:spPr>
          <a:xfrm>
            <a:off x="2" y="346229"/>
            <a:ext cx="12191998" cy="461639"/>
          </a:xfrm>
          <a:prstGeom prst="rect">
            <a:avLst/>
          </a:prstGeom>
          <a:gradFill flip="none" rotWithShape="1">
            <a:gsLst>
              <a:gs pos="0">
                <a:schemeClr val="accent6">
                  <a:lumMod val="0"/>
                  <a:lumOff val="100000"/>
                </a:schemeClr>
              </a:gs>
              <a:gs pos="100000">
                <a:schemeClr val="accent5">
                  <a:lumMod val="60000"/>
                  <a:lumOff val="40000"/>
                </a:schemeClr>
              </a:gs>
            </a:gsLst>
            <a:lin ang="108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9" name="矩形 8">
            <a:extLst>
              <a:ext uri="{FF2B5EF4-FFF2-40B4-BE49-F238E27FC236}">
                <a16:creationId xmlns:a16="http://schemas.microsoft.com/office/drawing/2014/main" id="{61B8BFCF-97A4-45F5-B032-9B6C60ADE1EF}"/>
              </a:ext>
            </a:extLst>
          </p:cNvPr>
          <p:cNvSpPr/>
          <p:nvPr/>
        </p:nvSpPr>
        <p:spPr>
          <a:xfrm>
            <a:off x="2" y="6050132"/>
            <a:ext cx="12191998" cy="461639"/>
          </a:xfrm>
          <a:prstGeom prst="rect">
            <a:avLst/>
          </a:prstGeom>
          <a:gradFill flip="none" rotWithShape="1">
            <a:gsLst>
              <a:gs pos="0">
                <a:schemeClr val="accent6">
                  <a:lumMod val="0"/>
                  <a:lumOff val="100000"/>
                </a:schemeClr>
              </a:gs>
              <a:gs pos="100000">
                <a:schemeClr val="accent5">
                  <a:lumMod val="60000"/>
                  <a:lumOff val="40000"/>
                </a:schemeClr>
              </a:gs>
            </a:gsLst>
            <a:lin ang="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19" name="副标题 2">
            <a:extLst>
              <a:ext uri="{FF2B5EF4-FFF2-40B4-BE49-F238E27FC236}">
                <a16:creationId xmlns:a16="http://schemas.microsoft.com/office/drawing/2014/main" id="{EE8C1142-1BBC-4A7D-A4D4-72BCE42B44C6}"/>
              </a:ext>
            </a:extLst>
          </p:cNvPr>
          <p:cNvSpPr txBox="1">
            <a:spLocks/>
          </p:cNvSpPr>
          <p:nvPr/>
        </p:nvSpPr>
        <p:spPr>
          <a:xfrm>
            <a:off x="1524000" y="3602038"/>
            <a:ext cx="9144000" cy="1655762"/>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a:latin typeface="Arial" panose="020B0604020202020204" pitchFamily="34" charset="0"/>
                <a:cs typeface="Arial" panose="020B0604020202020204" pitchFamily="34" charset="0"/>
              </a:rPr>
              <a:t>Christopher M. Bishop</a:t>
            </a:r>
          </a:p>
          <a:p>
            <a:r>
              <a:rPr lang="en-US" altLang="zh-CN" sz="1600" dirty="0">
                <a:latin typeface="Arial" panose="020B0604020202020204" pitchFamily="34" charset="0"/>
                <a:cs typeface="Arial" panose="020B0604020202020204" pitchFamily="34" charset="0"/>
              </a:rPr>
              <a:t>Microsoft Research Ltd</a:t>
            </a:r>
          </a:p>
          <a:p>
            <a:r>
              <a:rPr lang="en-US" altLang="zh-CN" sz="1600" dirty="0">
                <a:latin typeface="Arial" panose="020B0604020202020204" pitchFamily="34" charset="0"/>
                <a:cs typeface="Arial" panose="020B0604020202020204" pitchFamily="34" charset="0"/>
              </a:rPr>
              <a:t>Pattern Recognition and Machine Learning (PRML)</a:t>
            </a:r>
          </a:p>
          <a:p>
            <a:r>
              <a:rPr lang="en-US" altLang="zh-CN" sz="1600" dirty="0">
                <a:latin typeface="Arial" panose="020B0604020202020204" pitchFamily="34" charset="0"/>
                <a:cs typeface="Arial" panose="020B0604020202020204" pitchFamily="34" charset="0"/>
              </a:rPr>
              <a:t>2006</a:t>
            </a:r>
          </a:p>
        </p:txBody>
      </p:sp>
      <p:pic>
        <p:nvPicPr>
          <p:cNvPr id="3" name="图片 2">
            <a:extLst>
              <a:ext uri="{FF2B5EF4-FFF2-40B4-BE49-F238E27FC236}">
                <a16:creationId xmlns:a16="http://schemas.microsoft.com/office/drawing/2014/main" id="{223F7B63-3CEE-4224-91D6-C26F40F8656B}"/>
              </a:ext>
            </a:extLst>
          </p:cNvPr>
          <p:cNvPicPr>
            <a:picLocks noChangeAspect="1"/>
          </p:cNvPicPr>
          <p:nvPr/>
        </p:nvPicPr>
        <p:blipFill>
          <a:blip r:embed="rId3"/>
          <a:stretch>
            <a:fillRect/>
          </a:stretch>
        </p:blipFill>
        <p:spPr>
          <a:xfrm>
            <a:off x="9877194" y="4872236"/>
            <a:ext cx="1940464" cy="1177896"/>
          </a:xfrm>
          <a:prstGeom prst="rect">
            <a:avLst/>
          </a:prstGeom>
        </p:spPr>
      </p:pic>
    </p:spTree>
    <p:extLst>
      <p:ext uri="{BB962C8B-B14F-4D97-AF65-F5344CB8AC3E}">
        <p14:creationId xmlns:p14="http://schemas.microsoft.com/office/powerpoint/2010/main" val="2773742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a:extLst>
              <a:ext uri="{FF2B5EF4-FFF2-40B4-BE49-F238E27FC236}">
                <a16:creationId xmlns:a16="http://schemas.microsoft.com/office/drawing/2014/main" id="{72EF12CA-4107-4522-BD8C-DFBBD3EAA2FC}"/>
              </a:ext>
            </a:extLst>
          </p:cNvPr>
          <p:cNvPicPr>
            <a:picLocks noChangeAspect="1"/>
          </p:cNvPicPr>
          <p:nvPr/>
        </p:nvPicPr>
        <p:blipFill>
          <a:blip r:embed="rId3"/>
          <a:stretch>
            <a:fillRect/>
          </a:stretch>
        </p:blipFill>
        <p:spPr>
          <a:xfrm>
            <a:off x="9078801" y="5231958"/>
            <a:ext cx="2962275" cy="390525"/>
          </a:xfrm>
          <a:prstGeom prst="rect">
            <a:avLst/>
          </a:prstGeom>
        </p:spPr>
      </p:pic>
      <p:pic>
        <p:nvPicPr>
          <p:cNvPr id="23" name="图片 22">
            <a:extLst>
              <a:ext uri="{FF2B5EF4-FFF2-40B4-BE49-F238E27FC236}">
                <a16:creationId xmlns:a16="http://schemas.microsoft.com/office/drawing/2014/main" id="{0D3D7CE0-F3CF-45AF-A7A8-E9E0A2E681DE}"/>
              </a:ext>
            </a:extLst>
          </p:cNvPr>
          <p:cNvPicPr>
            <a:picLocks noChangeAspect="1"/>
          </p:cNvPicPr>
          <p:nvPr/>
        </p:nvPicPr>
        <p:blipFill>
          <a:blip r:embed="rId4"/>
          <a:stretch>
            <a:fillRect/>
          </a:stretch>
        </p:blipFill>
        <p:spPr>
          <a:xfrm>
            <a:off x="8592193" y="2480108"/>
            <a:ext cx="3457575" cy="552450"/>
          </a:xfrm>
          <a:prstGeom prst="rect">
            <a:avLst/>
          </a:prstGeom>
        </p:spPr>
      </p:pic>
      <p:pic>
        <p:nvPicPr>
          <p:cNvPr id="24" name="图片 23">
            <a:extLst>
              <a:ext uri="{FF2B5EF4-FFF2-40B4-BE49-F238E27FC236}">
                <a16:creationId xmlns:a16="http://schemas.microsoft.com/office/drawing/2014/main" id="{5D46ED65-3783-4C5C-8B66-0097ED66364B}"/>
              </a:ext>
            </a:extLst>
          </p:cNvPr>
          <p:cNvPicPr>
            <a:picLocks noChangeAspect="1"/>
          </p:cNvPicPr>
          <p:nvPr/>
        </p:nvPicPr>
        <p:blipFill>
          <a:blip r:embed="rId5"/>
          <a:stretch>
            <a:fillRect/>
          </a:stretch>
        </p:blipFill>
        <p:spPr>
          <a:xfrm>
            <a:off x="8773168" y="3037138"/>
            <a:ext cx="3276600" cy="542925"/>
          </a:xfrm>
          <a:prstGeom prst="rect">
            <a:avLst/>
          </a:prstGeom>
        </p:spPr>
      </p:pic>
      <p:pic>
        <p:nvPicPr>
          <p:cNvPr id="25" name="图片 24">
            <a:extLst>
              <a:ext uri="{FF2B5EF4-FFF2-40B4-BE49-F238E27FC236}">
                <a16:creationId xmlns:a16="http://schemas.microsoft.com/office/drawing/2014/main" id="{728C5291-ED62-4A9A-BC8F-95D85F4BD13F}"/>
              </a:ext>
            </a:extLst>
          </p:cNvPr>
          <p:cNvPicPr>
            <a:picLocks noChangeAspect="1"/>
          </p:cNvPicPr>
          <p:nvPr/>
        </p:nvPicPr>
        <p:blipFill>
          <a:blip r:embed="rId6"/>
          <a:stretch>
            <a:fillRect/>
          </a:stretch>
        </p:blipFill>
        <p:spPr>
          <a:xfrm>
            <a:off x="7982593" y="3550904"/>
            <a:ext cx="4067175" cy="523875"/>
          </a:xfrm>
          <a:prstGeom prst="rect">
            <a:avLst/>
          </a:prstGeom>
        </p:spPr>
      </p:pic>
      <p:pic>
        <p:nvPicPr>
          <p:cNvPr id="26" name="图片 25">
            <a:extLst>
              <a:ext uri="{FF2B5EF4-FFF2-40B4-BE49-F238E27FC236}">
                <a16:creationId xmlns:a16="http://schemas.microsoft.com/office/drawing/2014/main" id="{65742F42-F58E-450E-B029-4EFEF18E97DC}"/>
              </a:ext>
            </a:extLst>
          </p:cNvPr>
          <p:cNvPicPr>
            <a:picLocks noChangeAspect="1"/>
          </p:cNvPicPr>
          <p:nvPr/>
        </p:nvPicPr>
        <p:blipFill>
          <a:blip r:embed="rId7"/>
          <a:stretch>
            <a:fillRect/>
          </a:stretch>
        </p:blipFill>
        <p:spPr>
          <a:xfrm>
            <a:off x="8230243" y="4071280"/>
            <a:ext cx="3819525" cy="561975"/>
          </a:xfrm>
          <a:prstGeom prst="rect">
            <a:avLst/>
          </a:prstGeom>
        </p:spPr>
      </p:pic>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6581B21A-E7FB-498F-999F-1FFD1C1BE088}"/>
                  </a:ext>
                </a:extLst>
              </p:cNvPr>
              <p:cNvSpPr txBox="1"/>
              <p:nvPr/>
            </p:nvSpPr>
            <p:spPr>
              <a:xfrm>
                <a:off x="7811136" y="4237459"/>
                <a:ext cx="34291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𝑚𝑎𝑥</m:t>
                      </m:r>
                    </m:oMath>
                  </m:oMathPara>
                </a14:m>
                <a:endParaRPr lang="zh-CN" altLang="en-US" sz="1200" dirty="0">
                  <a:latin typeface="Arial" panose="020B0604020202020204" pitchFamily="34" charset="0"/>
                  <a:cs typeface="Arial" panose="020B0604020202020204" pitchFamily="34" charset="0"/>
                </a:endParaRPr>
              </a:p>
            </p:txBody>
          </p:sp>
        </mc:Choice>
        <mc:Fallback xmlns="">
          <p:sp>
            <p:nvSpPr>
              <p:cNvPr id="27" name="文本框 26">
                <a:extLst>
                  <a:ext uri="{FF2B5EF4-FFF2-40B4-BE49-F238E27FC236}">
                    <a16:creationId xmlns:a16="http://schemas.microsoft.com/office/drawing/2014/main" id="{6581B21A-E7FB-498F-999F-1FFD1C1BE088}"/>
                  </a:ext>
                </a:extLst>
              </p:cNvPr>
              <p:cNvSpPr txBox="1">
                <a:spLocks noRot="1" noChangeAspect="1" noMove="1" noResize="1" noEditPoints="1" noAdjustHandles="1" noChangeArrowheads="1" noChangeShapeType="1" noTextEdit="1"/>
              </p:cNvSpPr>
              <p:nvPr/>
            </p:nvSpPr>
            <p:spPr>
              <a:xfrm>
                <a:off x="7811136" y="4237459"/>
                <a:ext cx="342914" cy="184666"/>
              </a:xfrm>
              <a:prstGeom prst="rect">
                <a:avLst/>
              </a:prstGeom>
              <a:blipFill>
                <a:blip r:embed="rId8"/>
                <a:stretch>
                  <a:fillRect l="-3509" r="-3509" b="-3333"/>
                </a:stretch>
              </a:blipFill>
            </p:spPr>
            <p:txBody>
              <a:bodyPr/>
              <a:lstStyle/>
              <a:p>
                <a:r>
                  <a:rPr lang="zh-CN" altLang="en-US">
                    <a:noFill/>
                  </a:rPr>
                  <a:t> </a:t>
                </a:r>
              </a:p>
            </p:txBody>
          </p:sp>
        </mc:Fallback>
      </mc:AlternateContent>
      <p:pic>
        <p:nvPicPr>
          <p:cNvPr id="30" name="图片 29">
            <a:extLst>
              <a:ext uri="{FF2B5EF4-FFF2-40B4-BE49-F238E27FC236}">
                <a16:creationId xmlns:a16="http://schemas.microsoft.com/office/drawing/2014/main" id="{12F74CE8-C3C9-42A3-B0AE-AEA6FA5818B6}"/>
              </a:ext>
            </a:extLst>
          </p:cNvPr>
          <p:cNvPicPr>
            <a:picLocks noChangeAspect="1"/>
          </p:cNvPicPr>
          <p:nvPr/>
        </p:nvPicPr>
        <p:blipFill>
          <a:blip r:embed="rId9"/>
          <a:stretch>
            <a:fillRect/>
          </a:stretch>
        </p:blipFill>
        <p:spPr>
          <a:xfrm>
            <a:off x="8268343" y="4611882"/>
            <a:ext cx="3781425" cy="533400"/>
          </a:xfrm>
          <a:prstGeom prst="rect">
            <a:avLst/>
          </a:prstGeom>
        </p:spPr>
      </p:pic>
      <p:sp>
        <p:nvSpPr>
          <p:cNvPr id="31" name="矩形: 圆角 30">
            <a:extLst>
              <a:ext uri="{FF2B5EF4-FFF2-40B4-BE49-F238E27FC236}">
                <a16:creationId xmlns:a16="http://schemas.microsoft.com/office/drawing/2014/main" id="{5D36407C-737A-4C63-AF3D-9987655DAC06}"/>
              </a:ext>
            </a:extLst>
          </p:cNvPr>
          <p:cNvSpPr/>
          <p:nvPr/>
        </p:nvSpPr>
        <p:spPr>
          <a:xfrm>
            <a:off x="8812228" y="4627922"/>
            <a:ext cx="1364304" cy="47804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1" name="文本框 80">
                <a:extLst>
                  <a:ext uri="{FF2B5EF4-FFF2-40B4-BE49-F238E27FC236}">
                    <a16:creationId xmlns:a16="http://schemas.microsoft.com/office/drawing/2014/main" id="{E20A7597-3AB8-4C5C-A4C6-C4B12AC3A3A5}"/>
                  </a:ext>
                </a:extLst>
              </p:cNvPr>
              <p:cNvSpPr txBox="1"/>
              <p:nvPr/>
            </p:nvSpPr>
            <p:spPr>
              <a:xfrm>
                <a:off x="8773168" y="4600713"/>
                <a:ext cx="33997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C00000"/>
                              </a:solidFill>
                              <a:latin typeface="Cambria Math" panose="02040503050406030204" pitchFamily="18" charset="0"/>
                              <a:cs typeface="Arial" panose="020B0604020202020204" pitchFamily="34" charset="0"/>
                            </a:rPr>
                          </m:ctrlPr>
                        </m:sSubPr>
                        <m:e>
                          <m:r>
                            <a:rPr lang="zh-CN" altLang="en-US" sz="1200" b="0" i="1">
                              <a:solidFill>
                                <a:srgbClr val="C00000"/>
                              </a:solidFill>
                              <a:latin typeface="Cambria Math" panose="02040503050406030204" pitchFamily="18" charset="0"/>
                              <a:cs typeface="Arial" panose="020B0604020202020204" pitchFamily="34" charset="0"/>
                            </a:rPr>
                            <m:t>𝜋</m:t>
                          </m:r>
                        </m:e>
                        <m:sub>
                          <m:r>
                            <a:rPr lang="en-US" altLang="zh-CN" sz="1200" b="0" i="1" smtClean="0">
                              <a:solidFill>
                                <a:srgbClr val="C00000"/>
                              </a:solidFill>
                              <a:latin typeface="Cambria Math" panose="02040503050406030204" pitchFamily="18" charset="0"/>
                              <a:cs typeface="Arial" panose="020B0604020202020204" pitchFamily="34" charset="0"/>
                            </a:rPr>
                            <m:t>𝑘</m:t>
                          </m:r>
                        </m:sub>
                      </m:sSub>
                    </m:oMath>
                  </m:oMathPara>
                </a14:m>
                <a:endParaRPr lang="zh-CN" altLang="en-US" sz="1200" dirty="0">
                  <a:solidFill>
                    <a:srgbClr val="C00000"/>
                  </a:solidFill>
                  <a:latin typeface="Abadi" panose="020B0604020104020204" pitchFamily="34" charset="0"/>
                </a:endParaRPr>
              </a:p>
            </p:txBody>
          </p:sp>
        </mc:Choice>
        <mc:Fallback xmlns="">
          <p:sp>
            <p:nvSpPr>
              <p:cNvPr id="81" name="文本框 80">
                <a:extLst>
                  <a:ext uri="{FF2B5EF4-FFF2-40B4-BE49-F238E27FC236}">
                    <a16:creationId xmlns:a16="http://schemas.microsoft.com/office/drawing/2014/main" id="{E20A7597-3AB8-4C5C-A4C6-C4B12AC3A3A5}"/>
                  </a:ext>
                </a:extLst>
              </p:cNvPr>
              <p:cNvSpPr txBox="1">
                <a:spLocks noRot="1" noChangeAspect="1" noMove="1" noResize="1" noEditPoints="1" noAdjustHandles="1" noChangeArrowheads="1" noChangeShapeType="1" noTextEdit="1"/>
              </p:cNvSpPr>
              <p:nvPr/>
            </p:nvSpPr>
            <p:spPr>
              <a:xfrm>
                <a:off x="8773168" y="4600713"/>
                <a:ext cx="339975" cy="276999"/>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25215A62-A388-42CE-A0B8-A3F09A9A5200}"/>
                  </a:ext>
                </a:extLst>
              </p:cNvPr>
              <p:cNvSpPr txBox="1"/>
              <p:nvPr/>
            </p:nvSpPr>
            <p:spPr>
              <a:xfrm>
                <a:off x="7873371" y="4714512"/>
                <a:ext cx="458043"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C00000"/>
                              </a:solidFill>
                              <a:latin typeface="Cambria Math" panose="02040503050406030204" pitchFamily="18" charset="0"/>
                              <a:cs typeface="Arial" panose="020B0604020202020204" pitchFamily="34" charset="0"/>
                            </a:rPr>
                          </m:ctrlPr>
                        </m:sSubPr>
                        <m:e>
                          <m:r>
                            <a:rPr lang="zh-CN" altLang="en-US" sz="1200" b="0" i="1">
                              <a:solidFill>
                                <a:srgbClr val="C00000"/>
                              </a:solidFill>
                              <a:latin typeface="Cambria Math" panose="02040503050406030204" pitchFamily="18" charset="0"/>
                              <a:cs typeface="Arial" panose="020B0604020202020204" pitchFamily="34" charset="0"/>
                            </a:rPr>
                            <m:t>𝜋</m:t>
                          </m:r>
                        </m:e>
                        <m:sub>
                          <m:r>
                            <a:rPr lang="en-US" altLang="zh-CN" sz="1200" b="0" i="1" smtClean="0">
                              <a:solidFill>
                                <a:srgbClr val="C00000"/>
                              </a:solidFill>
                              <a:latin typeface="Cambria Math" panose="02040503050406030204" pitchFamily="18" charset="0"/>
                              <a:cs typeface="Arial" panose="020B0604020202020204" pitchFamily="34" charset="0"/>
                            </a:rPr>
                            <m:t>𝑘</m:t>
                          </m:r>
                        </m:sub>
                      </m:sSub>
                      <m:r>
                        <a:rPr lang="en-US" altLang="zh-CN" sz="1200"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m:t>
                      </m:r>
                    </m:oMath>
                  </m:oMathPara>
                </a14:m>
                <a:endParaRPr lang="zh-CN" altLang="en-US" sz="1200" dirty="0">
                  <a:solidFill>
                    <a:srgbClr val="C00000"/>
                  </a:solidFill>
                  <a:latin typeface="Abadi" panose="020B0604020104020204" pitchFamily="34" charset="0"/>
                </a:endParaRPr>
              </a:p>
            </p:txBody>
          </p:sp>
        </mc:Choice>
        <mc:Fallback xmlns="">
          <p:sp>
            <p:nvSpPr>
              <p:cNvPr id="39" name="文本框 38">
                <a:extLst>
                  <a:ext uri="{FF2B5EF4-FFF2-40B4-BE49-F238E27FC236}">
                    <a16:creationId xmlns:a16="http://schemas.microsoft.com/office/drawing/2014/main" id="{25215A62-A388-42CE-A0B8-A3F09A9A5200}"/>
                  </a:ext>
                </a:extLst>
              </p:cNvPr>
              <p:cNvSpPr txBox="1">
                <a:spLocks noRot="1" noChangeAspect="1" noMove="1" noResize="1" noEditPoints="1" noAdjustHandles="1" noChangeArrowheads="1" noChangeShapeType="1" noTextEdit="1"/>
              </p:cNvSpPr>
              <p:nvPr/>
            </p:nvSpPr>
            <p:spPr>
              <a:xfrm>
                <a:off x="7873371" y="4714512"/>
                <a:ext cx="458043" cy="276999"/>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B0262EB8-A819-432F-B411-186BBAB023F1}"/>
                  </a:ext>
                </a:extLst>
              </p:cNvPr>
              <p:cNvSpPr txBox="1"/>
              <p:nvPr/>
            </p:nvSpPr>
            <p:spPr>
              <a:xfrm>
                <a:off x="10436807" y="4703850"/>
                <a:ext cx="33997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C00000"/>
                              </a:solidFill>
                              <a:latin typeface="Cambria Math" panose="02040503050406030204" pitchFamily="18" charset="0"/>
                              <a:cs typeface="Arial" panose="020B0604020202020204" pitchFamily="34" charset="0"/>
                            </a:rPr>
                          </m:ctrlPr>
                        </m:sSubPr>
                        <m:e>
                          <m:r>
                            <a:rPr lang="en-US" altLang="zh-CN" sz="120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zh-CN" altLang="en-US" sz="1200" b="0" i="1">
                              <a:solidFill>
                                <a:srgbClr val="C00000"/>
                              </a:solidFill>
                              <a:latin typeface="Cambria Math" panose="02040503050406030204" pitchFamily="18" charset="0"/>
                              <a:cs typeface="Arial" panose="020B0604020202020204" pitchFamily="34" charset="0"/>
                            </a:rPr>
                            <m:t>𝜋</m:t>
                          </m:r>
                        </m:e>
                        <m:sub>
                          <m:r>
                            <a:rPr lang="en-US" altLang="zh-CN" sz="1200" b="0" i="1" smtClean="0">
                              <a:solidFill>
                                <a:srgbClr val="C00000"/>
                              </a:solidFill>
                              <a:latin typeface="Cambria Math" panose="02040503050406030204" pitchFamily="18" charset="0"/>
                              <a:cs typeface="Arial" panose="020B0604020202020204" pitchFamily="34" charset="0"/>
                            </a:rPr>
                            <m:t>𝑘</m:t>
                          </m:r>
                        </m:sub>
                      </m:sSub>
                    </m:oMath>
                  </m:oMathPara>
                </a14:m>
                <a:endParaRPr lang="zh-CN" altLang="en-US" sz="1200" dirty="0">
                  <a:solidFill>
                    <a:srgbClr val="C00000"/>
                  </a:solidFill>
                  <a:latin typeface="Abadi" panose="020B0604020104020204" pitchFamily="34" charset="0"/>
                </a:endParaRPr>
              </a:p>
            </p:txBody>
          </p:sp>
        </mc:Choice>
        <mc:Fallback xmlns="">
          <p:sp>
            <p:nvSpPr>
              <p:cNvPr id="40" name="文本框 39">
                <a:extLst>
                  <a:ext uri="{FF2B5EF4-FFF2-40B4-BE49-F238E27FC236}">
                    <a16:creationId xmlns:a16="http://schemas.microsoft.com/office/drawing/2014/main" id="{B0262EB8-A819-432F-B411-186BBAB023F1}"/>
                  </a:ext>
                </a:extLst>
              </p:cNvPr>
              <p:cNvSpPr txBox="1">
                <a:spLocks noRot="1" noChangeAspect="1" noMove="1" noResize="1" noEditPoints="1" noAdjustHandles="1" noChangeArrowheads="1" noChangeShapeType="1" noTextEdit="1"/>
              </p:cNvSpPr>
              <p:nvPr/>
            </p:nvSpPr>
            <p:spPr>
              <a:xfrm>
                <a:off x="10436807" y="4703850"/>
                <a:ext cx="339975" cy="276999"/>
              </a:xfrm>
              <a:prstGeom prst="rect">
                <a:avLst/>
              </a:prstGeom>
              <a:blipFill>
                <a:blip r:embed="rId12"/>
                <a:stretch>
                  <a:fillRect r="-89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01A88E0F-403E-49C9-9412-8B6E0F746915}"/>
                  </a:ext>
                </a:extLst>
              </p:cNvPr>
              <p:cNvSpPr txBox="1"/>
              <p:nvPr/>
            </p:nvSpPr>
            <p:spPr>
              <a:xfrm>
                <a:off x="7547009" y="4624738"/>
                <a:ext cx="426463" cy="519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solidFill>
                                <a:schemeClr val="accent1"/>
                              </a:solidFill>
                              <a:latin typeface="Cambria Math" panose="02040503050406030204" pitchFamily="18" charset="0"/>
                            </a:rPr>
                          </m:ctrlPr>
                        </m:naryPr>
                        <m:sub>
                          <m:r>
                            <m:rPr>
                              <m:brk m:alnAt="23"/>
                            </m:rPr>
                            <a:rPr lang="en-US" altLang="zh-CN" sz="1200" b="0" i="1" smtClean="0">
                              <a:solidFill>
                                <a:schemeClr val="accent1"/>
                              </a:solidFill>
                              <a:latin typeface="Cambria Math" panose="02040503050406030204" pitchFamily="18" charset="0"/>
                            </a:rPr>
                            <m:t>𝑘</m:t>
                          </m:r>
                          <m:r>
                            <a:rPr lang="en-US" altLang="zh-CN" sz="1200" b="0" i="1" smtClean="0">
                              <a:solidFill>
                                <a:schemeClr val="accent1"/>
                              </a:solidFill>
                              <a:latin typeface="Cambria Math" panose="02040503050406030204" pitchFamily="18" charset="0"/>
                            </a:rPr>
                            <m:t>=1</m:t>
                          </m:r>
                        </m:sub>
                        <m:sup>
                          <m:r>
                            <a:rPr lang="en-US" altLang="zh-CN" sz="1200" b="0" i="1" smtClean="0">
                              <a:solidFill>
                                <a:schemeClr val="accent1"/>
                              </a:solidFill>
                              <a:latin typeface="Cambria Math" panose="02040503050406030204" pitchFamily="18" charset="0"/>
                            </a:rPr>
                            <m:t>𝐾</m:t>
                          </m:r>
                        </m:sup>
                        <m:e/>
                      </m:nary>
                    </m:oMath>
                  </m:oMathPara>
                </a14:m>
                <a:endParaRPr lang="zh-CN" altLang="en-US" sz="1200" dirty="0">
                  <a:solidFill>
                    <a:schemeClr val="accent1"/>
                  </a:solidFill>
                  <a:latin typeface="Arial" panose="020B0604020202020204" pitchFamily="34" charset="0"/>
                  <a:cs typeface="Arial" panose="020B0604020202020204" pitchFamily="34" charset="0"/>
                </a:endParaRPr>
              </a:p>
            </p:txBody>
          </p:sp>
        </mc:Choice>
        <mc:Fallback xmlns="">
          <p:sp>
            <p:nvSpPr>
              <p:cNvPr id="65" name="文本框 64">
                <a:extLst>
                  <a:ext uri="{FF2B5EF4-FFF2-40B4-BE49-F238E27FC236}">
                    <a16:creationId xmlns:a16="http://schemas.microsoft.com/office/drawing/2014/main" id="{01A88E0F-403E-49C9-9412-8B6E0F746915}"/>
                  </a:ext>
                </a:extLst>
              </p:cNvPr>
              <p:cNvSpPr txBox="1">
                <a:spLocks noRot="1" noChangeAspect="1" noMove="1" noResize="1" noEditPoints="1" noAdjustHandles="1" noChangeArrowheads="1" noChangeShapeType="1" noTextEdit="1"/>
              </p:cNvSpPr>
              <p:nvPr/>
            </p:nvSpPr>
            <p:spPr>
              <a:xfrm>
                <a:off x="7547009" y="4624738"/>
                <a:ext cx="426463" cy="519309"/>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CF9CD7BB-C7E7-4895-B330-6FC8F8D44BC1}"/>
                  </a:ext>
                </a:extLst>
              </p:cNvPr>
              <p:cNvSpPr txBox="1"/>
              <p:nvPr/>
            </p:nvSpPr>
            <p:spPr>
              <a:xfrm>
                <a:off x="8338721" y="4633913"/>
                <a:ext cx="426463" cy="519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solidFill>
                                <a:schemeClr val="accent1"/>
                              </a:solidFill>
                              <a:latin typeface="Cambria Math" panose="02040503050406030204" pitchFamily="18" charset="0"/>
                            </a:rPr>
                          </m:ctrlPr>
                        </m:naryPr>
                        <m:sub>
                          <m:r>
                            <m:rPr>
                              <m:brk m:alnAt="23"/>
                            </m:rPr>
                            <a:rPr lang="en-US" altLang="zh-CN" sz="1200" b="0" i="1" smtClean="0">
                              <a:solidFill>
                                <a:schemeClr val="accent1"/>
                              </a:solidFill>
                              <a:latin typeface="Cambria Math" panose="02040503050406030204" pitchFamily="18" charset="0"/>
                            </a:rPr>
                            <m:t>𝑘</m:t>
                          </m:r>
                          <m:r>
                            <a:rPr lang="en-US" altLang="zh-CN" sz="1200" b="0" i="1" smtClean="0">
                              <a:solidFill>
                                <a:schemeClr val="accent1"/>
                              </a:solidFill>
                              <a:latin typeface="Cambria Math" panose="02040503050406030204" pitchFamily="18" charset="0"/>
                            </a:rPr>
                            <m:t>=1</m:t>
                          </m:r>
                        </m:sub>
                        <m:sup>
                          <m:r>
                            <a:rPr lang="en-US" altLang="zh-CN" sz="1200" b="0" i="1" smtClean="0">
                              <a:solidFill>
                                <a:schemeClr val="accent1"/>
                              </a:solidFill>
                              <a:latin typeface="Cambria Math" panose="02040503050406030204" pitchFamily="18" charset="0"/>
                            </a:rPr>
                            <m:t>𝐾</m:t>
                          </m:r>
                        </m:sup>
                        <m:e/>
                      </m:nary>
                    </m:oMath>
                  </m:oMathPara>
                </a14:m>
                <a:endParaRPr lang="zh-CN" altLang="en-US" sz="1200" dirty="0">
                  <a:solidFill>
                    <a:schemeClr val="accent1"/>
                  </a:solidFill>
                  <a:latin typeface="Arial" panose="020B0604020202020204" pitchFamily="34" charset="0"/>
                  <a:cs typeface="Arial" panose="020B0604020202020204" pitchFamily="34" charset="0"/>
                </a:endParaRPr>
              </a:p>
            </p:txBody>
          </p:sp>
        </mc:Choice>
        <mc:Fallback xmlns="">
          <p:sp>
            <p:nvSpPr>
              <p:cNvPr id="69" name="文本框 68">
                <a:extLst>
                  <a:ext uri="{FF2B5EF4-FFF2-40B4-BE49-F238E27FC236}">
                    <a16:creationId xmlns:a16="http://schemas.microsoft.com/office/drawing/2014/main" id="{CF9CD7BB-C7E7-4895-B330-6FC8F8D44BC1}"/>
                  </a:ext>
                </a:extLst>
              </p:cNvPr>
              <p:cNvSpPr txBox="1">
                <a:spLocks noRot="1" noChangeAspect="1" noMove="1" noResize="1" noEditPoints="1" noAdjustHandles="1" noChangeArrowheads="1" noChangeShapeType="1" noTextEdit="1"/>
              </p:cNvSpPr>
              <p:nvPr/>
            </p:nvSpPr>
            <p:spPr>
              <a:xfrm>
                <a:off x="8338721" y="4633913"/>
                <a:ext cx="426463" cy="519309"/>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F55AABBF-CDF5-474A-BD89-33E2D203260D}"/>
                  </a:ext>
                </a:extLst>
              </p:cNvPr>
              <p:cNvSpPr txBox="1"/>
              <p:nvPr/>
            </p:nvSpPr>
            <p:spPr>
              <a:xfrm>
                <a:off x="10238456" y="4602715"/>
                <a:ext cx="426463" cy="519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solidFill>
                                <a:schemeClr val="accent1"/>
                              </a:solidFill>
                              <a:latin typeface="Cambria Math" panose="02040503050406030204" pitchFamily="18" charset="0"/>
                            </a:rPr>
                          </m:ctrlPr>
                        </m:naryPr>
                        <m:sub>
                          <m:r>
                            <m:rPr>
                              <m:brk m:alnAt="23"/>
                            </m:rPr>
                            <a:rPr lang="en-US" altLang="zh-CN" sz="1200" b="0" i="1" smtClean="0">
                              <a:solidFill>
                                <a:schemeClr val="accent1"/>
                              </a:solidFill>
                              <a:latin typeface="Cambria Math" panose="02040503050406030204" pitchFamily="18" charset="0"/>
                            </a:rPr>
                            <m:t>𝑘</m:t>
                          </m:r>
                          <m:r>
                            <a:rPr lang="en-US" altLang="zh-CN" sz="1200" b="0" i="1" smtClean="0">
                              <a:solidFill>
                                <a:schemeClr val="accent1"/>
                              </a:solidFill>
                              <a:latin typeface="Cambria Math" panose="02040503050406030204" pitchFamily="18" charset="0"/>
                            </a:rPr>
                            <m:t>=1</m:t>
                          </m:r>
                        </m:sub>
                        <m:sup>
                          <m:r>
                            <a:rPr lang="en-US" altLang="zh-CN" sz="1200" b="0" i="1" smtClean="0">
                              <a:solidFill>
                                <a:schemeClr val="accent1"/>
                              </a:solidFill>
                              <a:latin typeface="Cambria Math" panose="02040503050406030204" pitchFamily="18" charset="0"/>
                            </a:rPr>
                            <m:t>𝐾</m:t>
                          </m:r>
                        </m:sup>
                        <m:e/>
                      </m:nary>
                    </m:oMath>
                  </m:oMathPara>
                </a14:m>
                <a:endParaRPr lang="zh-CN" altLang="en-US" sz="1200" dirty="0">
                  <a:solidFill>
                    <a:schemeClr val="accent1"/>
                  </a:solidFill>
                  <a:latin typeface="Arial" panose="020B0604020202020204" pitchFamily="34" charset="0"/>
                  <a:cs typeface="Arial" panose="020B0604020202020204" pitchFamily="34" charset="0"/>
                </a:endParaRPr>
              </a:p>
            </p:txBody>
          </p:sp>
        </mc:Choice>
        <mc:Fallback xmlns="">
          <p:sp>
            <p:nvSpPr>
              <p:cNvPr id="70" name="文本框 69">
                <a:extLst>
                  <a:ext uri="{FF2B5EF4-FFF2-40B4-BE49-F238E27FC236}">
                    <a16:creationId xmlns:a16="http://schemas.microsoft.com/office/drawing/2014/main" id="{F55AABBF-CDF5-474A-BD89-33E2D203260D}"/>
                  </a:ext>
                </a:extLst>
              </p:cNvPr>
              <p:cNvSpPr txBox="1">
                <a:spLocks noRot="1" noChangeAspect="1" noMove="1" noResize="1" noEditPoints="1" noAdjustHandles="1" noChangeArrowheads="1" noChangeShapeType="1" noTextEdit="1"/>
              </p:cNvSpPr>
              <p:nvPr/>
            </p:nvSpPr>
            <p:spPr>
              <a:xfrm>
                <a:off x="10238456" y="4602715"/>
                <a:ext cx="426463" cy="519309"/>
              </a:xfrm>
              <a:prstGeom prst="rect">
                <a:avLst/>
              </a:prstGeom>
              <a:blipFill>
                <a:blip r:embed="rId15"/>
                <a:stretch>
                  <a:fillRect/>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4</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10</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Mixtures of Gaussians</a:t>
            </a:r>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47" name="文本框 46">
            <a:extLst>
              <a:ext uri="{FF2B5EF4-FFF2-40B4-BE49-F238E27FC236}">
                <a16:creationId xmlns:a16="http://schemas.microsoft.com/office/drawing/2014/main" id="{496519A5-CDB8-43D8-9E50-EA1136AF427C}"/>
              </a:ext>
            </a:extLst>
          </p:cNvPr>
          <p:cNvSpPr txBox="1"/>
          <p:nvPr/>
        </p:nvSpPr>
        <p:spPr>
          <a:xfrm>
            <a:off x="819149" y="662323"/>
            <a:ext cx="2001473"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Expectation-Maximization (EM) </a:t>
            </a:r>
          </a:p>
        </p:txBody>
      </p:sp>
      <mc:AlternateContent xmlns:mc="http://schemas.openxmlformats.org/markup-compatibility/2006" xmlns:a14="http://schemas.microsoft.com/office/drawing/2010/main">
        <mc:Choice Requires="a14">
          <p:graphicFrame>
            <p:nvGraphicFramePr>
              <p:cNvPr id="10" name="表格 9">
                <a:extLst>
                  <a:ext uri="{FF2B5EF4-FFF2-40B4-BE49-F238E27FC236}">
                    <a16:creationId xmlns:a16="http://schemas.microsoft.com/office/drawing/2014/main" id="{3C3531FA-3E26-4827-B529-92714DEECD3D}"/>
                  </a:ext>
                </a:extLst>
              </p:cNvPr>
              <p:cNvGraphicFramePr>
                <a:graphicFrameLocks noGrp="1"/>
              </p:cNvGraphicFramePr>
              <p:nvPr>
                <p:extLst>
                  <p:ext uri="{D42A27DB-BD31-4B8C-83A1-F6EECF244321}">
                    <p14:modId xmlns:p14="http://schemas.microsoft.com/office/powerpoint/2010/main" val="2876815709"/>
                  </p:ext>
                </p:extLst>
              </p:nvPr>
            </p:nvGraphicFramePr>
            <p:xfrm>
              <a:off x="150922" y="978166"/>
              <a:ext cx="5945074" cy="1620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Arial" panose="020B0604020202020204" pitchFamily="34" charset="0"/>
                              <a:cs typeface="Arial" panose="020B0604020202020204" pitchFamily="34" charset="0"/>
                            </a:rPr>
                            <a:t>D</a:t>
                          </a:r>
                          <a:r>
                            <a:rPr lang="en-US" altLang="zh-CN" sz="1200" dirty="0">
                              <a:latin typeface="Arial" panose="020B0604020202020204" pitchFamily="34" charset="0"/>
                              <a:cs typeface="Arial" panose="020B0604020202020204" pitchFamily="34" charset="0"/>
                            </a:rPr>
                            <a:t>-dimensional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𝑥</m:t>
                                </m:r>
                                <m:r>
                                  <a:rPr lang="en-US" altLang="zh-CN" sz="1200" b="0" i="0" smtClean="0">
                                    <a:latin typeface="Cambria Math" panose="02040503050406030204" pitchFamily="18"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1</m:t>
                                    </m:r>
                                  </m:sup>
                                </m:sSup>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2 </m:t>
                                    </m:r>
                                  </m:sup>
                                </m:sSup>
                                <m:r>
                                  <a:rPr lang="en-US" altLang="zh-CN" sz="1200" b="0" i="1" dirty="0" smtClean="0">
                                    <a:latin typeface="Cambria Math" panose="02040503050406030204" pitchFamily="18" charset="0"/>
                                    <a:cs typeface="Arial" panose="020B0604020202020204" pitchFamily="34"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𝐷</m:t>
                                    </m:r>
                                  </m:sup>
                                </m:sSup>
                                <m:r>
                                  <a:rPr lang="en-US" altLang="zh-CN" sz="1200" b="0" i="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 set</a:t>
                          </a:r>
                        </a:p>
                      </a:txBody>
                      <a:tcPr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1" i="1" dirty="0" smtClean="0">
                                  <a:latin typeface="Cambria Math" panose="02040503050406030204" pitchFamily="18" charset="0"/>
                                  <a:cs typeface="Arial" panose="020B0604020202020204" pitchFamily="34" charset="0"/>
                                </a:rPr>
                                <m:t>𝑲</m:t>
                              </m:r>
                            </m:oMath>
                          </a14:m>
                          <a:r>
                            <a:rPr lang="en-US" altLang="zh-CN" sz="1200" dirty="0">
                              <a:latin typeface="Arial" panose="020B0604020202020204" pitchFamily="34" charset="0"/>
                              <a:cs typeface="Arial" panose="020B0604020202020204" pitchFamily="34" charset="0"/>
                            </a:rPr>
                            <a:t>-dimensional binary random variable</a:t>
                          </a:r>
                        </a:p>
                      </a:txBody>
                      <a:tcPr anchor="ctr">
                        <a:solidFill>
                          <a:srgbClr val="EA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r>
                                <a:rPr lang="en-US" altLang="zh-CN" sz="1200" b="0" i="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0"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𝐾</m:t>
                                  </m:r>
                                </m:sub>
                              </m:sSub>
                              <m:r>
                                <a:rPr lang="en-US" altLang="zh-CN" sz="1200" b="0" i="0" smtClean="0">
                                  <a:latin typeface="Cambria Math" panose="02040503050406030204" pitchFamily="18" charset="0"/>
                                  <a:cs typeface="Arial" panose="020B0604020202020204" pitchFamily="34" charset="0"/>
                                </a:rPr>
                                <m:t>]</m:t>
                              </m:r>
                            </m:oMath>
                          </a14:m>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𝑧</m:t>
                                  </m:r>
                                </m:e>
                                <m:sub>
                                  <m:r>
                                    <a:rPr lang="en-US" altLang="zh-CN" sz="1200" b="0" i="1" smtClean="0">
                                      <a:latin typeface="Cambria Math" panose="02040503050406030204" pitchFamily="18" charset="0"/>
                                    </a:rPr>
                                    <m:t>𝑘</m:t>
                                  </m:r>
                                </m:sub>
                              </m:sSub>
                              <m:r>
                                <a:rPr lang="en-US" altLang="zh-CN" sz="1200" b="0" i="1" smtClean="0">
                                  <a:latin typeface="Cambria Math" panose="02040503050406030204" pitchFamily="18" charset="0"/>
                                  <a:ea typeface="Cambria Math" panose="02040503050406030204" pitchFamily="18" charset="0"/>
                                </a:rPr>
                                <m:t>∈{0,1}</m:t>
                              </m:r>
                            </m:oMath>
                          </a14:m>
                          <a:endParaRPr lang="zh-CN" altLang="en-US" sz="1200" dirty="0"/>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latent variables set</a:t>
                          </a:r>
                        </a:p>
                      </a:txBody>
                      <a:tcPr anchor="ctr">
                        <a:solidFill>
                          <a:srgbClr val="DEEB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bl>
              </a:graphicData>
            </a:graphic>
          </p:graphicFrame>
        </mc:Choice>
        <mc:Fallback xmlns="">
          <p:graphicFrame>
            <p:nvGraphicFramePr>
              <p:cNvPr id="10" name="表格 9">
                <a:extLst>
                  <a:ext uri="{FF2B5EF4-FFF2-40B4-BE49-F238E27FC236}">
                    <a16:creationId xmlns:a16="http://schemas.microsoft.com/office/drawing/2014/main" id="{3C3531FA-3E26-4827-B529-92714DEECD3D}"/>
                  </a:ext>
                </a:extLst>
              </p:cNvPr>
              <p:cNvGraphicFramePr>
                <a:graphicFrameLocks noGrp="1"/>
              </p:cNvGraphicFramePr>
              <p:nvPr>
                <p:extLst>
                  <p:ext uri="{D42A27DB-BD31-4B8C-83A1-F6EECF244321}">
                    <p14:modId xmlns:p14="http://schemas.microsoft.com/office/powerpoint/2010/main" val="2876815709"/>
                  </p:ext>
                </p:extLst>
              </p:nvPr>
            </p:nvGraphicFramePr>
            <p:xfrm>
              <a:off x="150922" y="978166"/>
              <a:ext cx="5945074" cy="1620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Arial" panose="020B0604020202020204" pitchFamily="34" charset="0"/>
                              <a:cs typeface="Arial" panose="020B0604020202020204" pitchFamily="34" charset="0"/>
                            </a:rPr>
                            <a:t>D</a:t>
                          </a:r>
                          <a:r>
                            <a:rPr lang="en-US" altLang="zh-CN" sz="1200" dirty="0">
                              <a:latin typeface="Arial" panose="020B0604020202020204" pitchFamily="34" charset="0"/>
                              <a:cs typeface="Arial" panose="020B0604020202020204" pitchFamily="34" charset="0"/>
                            </a:rPr>
                            <a:t>-dimensional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endParaRPr lang="zh-CN"/>
                        </a:p>
                      </a:txBody>
                      <a:tcPr anchor="ctr">
                        <a:blipFill>
                          <a:blip r:embed="rId16"/>
                          <a:stretch>
                            <a:fillRect l="-100205" t="-100000" r="-1025" b="-300000"/>
                          </a:stretch>
                        </a:blip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 set</a:t>
                          </a:r>
                        </a:p>
                      </a:txBody>
                      <a:tcPr anchor="ctr">
                        <a:solidFill>
                          <a:schemeClr val="accent5">
                            <a:lumMod val="20000"/>
                            <a:lumOff val="80000"/>
                          </a:schemeClr>
                        </a:solidFill>
                      </a:tcPr>
                    </a:tc>
                    <a:tc>
                      <a:txBody>
                        <a:bodyPr/>
                        <a:lstStyle/>
                        <a:p>
                          <a:endParaRPr lang="zh-CN"/>
                        </a:p>
                      </a:txBody>
                      <a:tcPr anchor="ctr">
                        <a:blipFill>
                          <a:blip r:embed="rId16"/>
                          <a:stretch>
                            <a:fillRect l="-100205" t="-203774" r="-1025" b="-205660"/>
                          </a:stretch>
                        </a:blipFill>
                      </a:tcPr>
                    </a:tc>
                    <a:extLst>
                      <a:ext uri="{0D108BD9-81ED-4DB2-BD59-A6C34878D82A}">
                        <a16:rowId xmlns:a16="http://schemas.microsoft.com/office/drawing/2014/main" val="1903932690"/>
                      </a:ext>
                    </a:extLst>
                  </a:tr>
                  <a:tr h="324000">
                    <a:tc>
                      <a:txBody>
                        <a:bodyPr/>
                        <a:lstStyle/>
                        <a:p>
                          <a:endParaRPr lang="zh-CN"/>
                        </a:p>
                      </a:txBody>
                      <a:tcPr anchor="ctr">
                        <a:blipFill>
                          <a:blip r:embed="rId16"/>
                          <a:stretch>
                            <a:fillRect l="-205" t="-298148" r="-101025" b="-101852"/>
                          </a:stretch>
                        </a:blipFill>
                      </a:tcPr>
                    </a:tc>
                    <a:tc>
                      <a:txBody>
                        <a:bodyPr/>
                        <a:lstStyle/>
                        <a:p>
                          <a:endParaRPr lang="zh-CN"/>
                        </a:p>
                      </a:txBody>
                      <a:tcPr anchor="ctr">
                        <a:blipFill>
                          <a:blip r:embed="rId16"/>
                          <a:stretch>
                            <a:fillRect l="-100205" t="-298148" r="-1025" b="-101852"/>
                          </a:stretch>
                        </a:blip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latent variables set</a:t>
                          </a:r>
                        </a:p>
                      </a:txBody>
                      <a:tcPr anchor="ctr">
                        <a:solidFill>
                          <a:srgbClr val="DEEBF7"/>
                        </a:solidFill>
                      </a:tcPr>
                    </a:tc>
                    <a:tc>
                      <a:txBody>
                        <a:bodyPr/>
                        <a:lstStyle/>
                        <a:p>
                          <a:endParaRPr lang="zh-CN"/>
                        </a:p>
                      </a:txBody>
                      <a:tcPr anchor="ctr">
                        <a:blipFill>
                          <a:blip r:embed="rId16"/>
                          <a:stretch>
                            <a:fillRect l="-100205" t="-405660" r="-1025" b="-3774"/>
                          </a:stretch>
                        </a:blipFill>
                      </a:tcPr>
                    </a:tc>
                    <a:extLst>
                      <a:ext uri="{0D108BD9-81ED-4DB2-BD59-A6C34878D82A}">
                        <a16:rowId xmlns:a16="http://schemas.microsoft.com/office/drawing/2014/main" val="2301477168"/>
                      </a:ext>
                    </a:extLst>
                  </a:tr>
                </a:tbl>
              </a:graphicData>
            </a:graphic>
          </p:graphicFrame>
        </mc:Fallback>
      </mc:AlternateContent>
      <p:sp>
        <p:nvSpPr>
          <p:cNvPr id="71" name="矩形 70">
            <a:extLst>
              <a:ext uri="{FF2B5EF4-FFF2-40B4-BE49-F238E27FC236}">
                <a16:creationId xmlns:a16="http://schemas.microsoft.com/office/drawing/2014/main" id="{90513102-86A4-4EF1-A903-2C1919C911F7}"/>
              </a:ext>
            </a:extLst>
          </p:cNvPr>
          <p:cNvSpPr/>
          <p:nvPr/>
        </p:nvSpPr>
        <p:spPr>
          <a:xfrm>
            <a:off x="6095996" y="2501870"/>
            <a:ext cx="5948484" cy="3086658"/>
          </a:xfrm>
          <a:prstGeom prst="rect">
            <a:avLst/>
          </a:prstGeom>
          <a:solidFill>
            <a:schemeClr val="accent6">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0" name="组合 99">
            <a:extLst>
              <a:ext uri="{FF2B5EF4-FFF2-40B4-BE49-F238E27FC236}">
                <a16:creationId xmlns:a16="http://schemas.microsoft.com/office/drawing/2014/main" id="{9430496F-3F95-4FC4-BF81-687FD17816CA}"/>
              </a:ext>
            </a:extLst>
          </p:cNvPr>
          <p:cNvGrpSpPr/>
          <p:nvPr/>
        </p:nvGrpSpPr>
        <p:grpSpPr>
          <a:xfrm>
            <a:off x="6212100" y="5754726"/>
            <a:ext cx="5820281" cy="729298"/>
            <a:chOff x="6220791" y="5748140"/>
            <a:chExt cx="5820281" cy="729298"/>
          </a:xfrm>
        </p:grpSpPr>
        <p:pic>
          <p:nvPicPr>
            <p:cNvPr id="102" name="图片 101">
              <a:extLst>
                <a:ext uri="{FF2B5EF4-FFF2-40B4-BE49-F238E27FC236}">
                  <a16:creationId xmlns:a16="http://schemas.microsoft.com/office/drawing/2014/main" id="{D14E8B0E-FDA4-45FD-B49C-65A73B9B34D4}"/>
                </a:ext>
              </a:extLst>
            </p:cNvPr>
            <p:cNvPicPr>
              <a:picLocks noChangeAspect="1"/>
            </p:cNvPicPr>
            <p:nvPr/>
          </p:nvPicPr>
          <p:blipFill rotWithShape="1">
            <a:blip r:embed="rId17"/>
            <a:srcRect r="19018" b="51953"/>
            <a:stretch/>
          </p:blipFill>
          <p:spPr>
            <a:xfrm>
              <a:off x="6220791" y="5774411"/>
              <a:ext cx="3219225" cy="684641"/>
            </a:xfrm>
            <a:prstGeom prst="rect">
              <a:avLst/>
            </a:prstGeom>
          </p:spPr>
        </p:pic>
        <p:pic>
          <p:nvPicPr>
            <p:cNvPr id="104" name="图片 103">
              <a:extLst>
                <a:ext uri="{FF2B5EF4-FFF2-40B4-BE49-F238E27FC236}">
                  <a16:creationId xmlns:a16="http://schemas.microsoft.com/office/drawing/2014/main" id="{FA20EAC5-F551-4583-AE7E-D1766B0D0993}"/>
                </a:ext>
              </a:extLst>
            </p:cNvPr>
            <p:cNvPicPr>
              <a:picLocks noChangeAspect="1"/>
            </p:cNvPicPr>
            <p:nvPr/>
          </p:nvPicPr>
          <p:blipFill rotWithShape="1">
            <a:blip r:embed="rId17"/>
            <a:srcRect l="34569" t="48819"/>
            <a:stretch/>
          </p:blipFill>
          <p:spPr>
            <a:xfrm>
              <a:off x="9440020" y="5748140"/>
              <a:ext cx="2601052" cy="729298"/>
            </a:xfrm>
            <a:prstGeom prst="rect">
              <a:avLst/>
            </a:prstGeom>
          </p:spPr>
        </p:pic>
      </p:gr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Arial" panose="020B0604020202020204" pitchFamily="34" charset="0"/>
                        </a:rPr>
                        <m:t>𝑧</m:t>
                      </m:r>
                    </m:oMath>
                  </m:oMathPara>
                </a14:m>
                <a:endParaRPr lang="zh-CN" altLang="en-US"/>
              </a:p>
            </p:txBody>
          </p:sp>
        </mc:Choice>
        <mc:Fallback xmlns="">
          <p:sp>
            <p:nvSpPr>
              <p:cNvPr id="18" name="矩形 17">
                <a:extLst>
                  <a:ext uri="{FF2B5EF4-FFF2-40B4-BE49-F238E27FC236}">
                    <a16:creationId xmlns:a16="http://schemas.microsoft.com/office/drawing/2014/main" id="{06C3520B-8482-4B24-848D-FFA7033C2B53}"/>
                  </a:ext>
                </a:extLst>
              </p:cNvPr>
              <p:cNvSpPr>
                <a:spLocks noRot="1" noChangeAspect="1" noMove="1" noResize="1" noEditPoints="1" noAdjustHandles="1" noChangeArrowheads="1" noChangeShapeType="1" noTextEdit="1"/>
              </p:cNvSpPr>
              <p:nvPr/>
            </p:nvSpPr>
            <p:spPr>
              <a:xfrm>
                <a:off x="150922" y="978192"/>
                <a:ext cx="11890154" cy="5514654"/>
              </a:xfrm>
              <a:prstGeom prst="rect">
                <a:avLst/>
              </a:prstGeom>
              <a:blipFill>
                <a:blip r:embed="rId18"/>
                <a:stretch>
                  <a:fillRect/>
                </a:stretch>
              </a:blipFill>
              <a:ln>
                <a:solidFill>
                  <a:schemeClr val="accent5">
                    <a:lumMod val="60000"/>
                    <a:lumOff val="40000"/>
                  </a:schemeClr>
                </a:solidFill>
                <a:prstDash val="sysDash"/>
              </a:ln>
            </p:spPr>
            <p:txBody>
              <a:bodyPr/>
              <a:lstStyle/>
              <a:p>
                <a:r>
                  <a:rPr lang="zh-CN" altLang="en-US">
                    <a:noFill/>
                  </a:rPr>
                  <a:t> </a:t>
                </a:r>
              </a:p>
            </p:txBody>
          </p:sp>
        </mc:Fallback>
      </mc:AlternateContent>
      <p:sp>
        <p:nvSpPr>
          <p:cNvPr id="72" name="矩形 71">
            <a:extLst>
              <a:ext uri="{FF2B5EF4-FFF2-40B4-BE49-F238E27FC236}">
                <a16:creationId xmlns:a16="http://schemas.microsoft.com/office/drawing/2014/main" id="{498442FB-50B8-4619-94AA-8AB6D62D3A79}"/>
              </a:ext>
            </a:extLst>
          </p:cNvPr>
          <p:cNvSpPr/>
          <p:nvPr/>
        </p:nvSpPr>
        <p:spPr>
          <a:xfrm>
            <a:off x="6092593" y="5578367"/>
            <a:ext cx="5941394" cy="923321"/>
          </a:xfrm>
          <a:prstGeom prst="rect">
            <a:avLst/>
          </a:prstGeom>
          <a:solidFill>
            <a:schemeClr val="accent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对话气泡: 矩形 72">
            <a:extLst>
              <a:ext uri="{FF2B5EF4-FFF2-40B4-BE49-F238E27FC236}">
                <a16:creationId xmlns:a16="http://schemas.microsoft.com/office/drawing/2014/main" id="{A3FFB07D-1623-4D1C-AAAC-6FF564574FE0}"/>
              </a:ext>
            </a:extLst>
          </p:cNvPr>
          <p:cNvSpPr/>
          <p:nvPr/>
        </p:nvSpPr>
        <p:spPr>
          <a:xfrm>
            <a:off x="10176532" y="5304176"/>
            <a:ext cx="945904" cy="283039"/>
          </a:xfrm>
          <a:prstGeom prst="wedgeRectCallout">
            <a:avLst>
              <a:gd name="adj1" fmla="val -102474"/>
              <a:gd name="adj2" fmla="val -8895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responsibility</a:t>
            </a:r>
          </a:p>
        </p:txBody>
      </p:sp>
      <p:pic>
        <p:nvPicPr>
          <p:cNvPr id="115" name="图形 114" descr="箭头循环">
            <a:extLst>
              <a:ext uri="{FF2B5EF4-FFF2-40B4-BE49-F238E27FC236}">
                <a16:creationId xmlns:a16="http://schemas.microsoft.com/office/drawing/2014/main" id="{63171BEF-2606-4B76-B4E0-65C8E49445F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183750" y="2748163"/>
            <a:ext cx="3756714" cy="3756716"/>
          </a:xfrm>
          <a:prstGeom prst="rect">
            <a:avLst/>
          </a:prstGeom>
        </p:spPr>
      </p:pic>
      <mc:AlternateContent xmlns:mc="http://schemas.openxmlformats.org/markup-compatibility/2006" xmlns:a14="http://schemas.microsoft.com/office/drawing/2010/main">
        <mc:Choice Requires="a14">
          <p:sp>
            <p:nvSpPr>
              <p:cNvPr id="145" name="文本框 144">
                <a:extLst>
                  <a:ext uri="{FF2B5EF4-FFF2-40B4-BE49-F238E27FC236}">
                    <a16:creationId xmlns:a16="http://schemas.microsoft.com/office/drawing/2014/main" id="{B1D514C8-1C33-4B2C-81DE-3B0A6F644F74}"/>
                  </a:ext>
                </a:extLst>
              </p:cNvPr>
              <p:cNvSpPr txBox="1"/>
              <p:nvPr/>
            </p:nvSpPr>
            <p:spPr>
              <a:xfrm>
                <a:off x="150915" y="2588941"/>
                <a:ext cx="5945080" cy="1467518"/>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Max </a:t>
                </a:r>
                <a:r>
                  <a:rPr lang="en-US" altLang="zh-CN" sz="1200" b="1" dirty="0">
                    <a:latin typeface="Arial" panose="020B0604020202020204" pitchFamily="34" charset="0"/>
                    <a:cs typeface="Arial" panose="020B0604020202020204" pitchFamily="34" charset="0"/>
                  </a:rPr>
                  <a:t>log of the likelihood function </a:t>
                </a:r>
                <a:r>
                  <a:rPr lang="en-US" altLang="zh-CN" sz="1200" dirty="0">
                    <a:latin typeface="Arial" panose="020B0604020202020204" pitchFamily="34" charset="0"/>
                    <a:cs typeface="Arial" panose="020B0604020202020204" pitchFamily="34" charset="0"/>
                  </a:rPr>
                  <a:t>of mixtures of Gaussians</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How to find maximum likelihood solutions: </a:t>
                </a:r>
                <a:r>
                  <a:rPr lang="en-US" altLang="zh-CN" sz="1200" b="1" dirty="0">
                    <a:latin typeface="Arial" panose="020B0604020202020204" pitchFamily="34" charset="0"/>
                    <a:cs typeface="Arial" panose="020B0604020202020204" pitchFamily="34" charset="0"/>
                  </a:rPr>
                  <a:t>optimal </a:t>
                </a:r>
                <a14:m>
                  <m:oMath xmlns:m="http://schemas.openxmlformats.org/officeDocument/2006/math">
                    <m:r>
                      <a:rPr lang="en-US" altLang="zh-CN" sz="1200" b="1" i="1" smtClean="0">
                        <a:latin typeface="Cambria Math" panose="02040503050406030204" pitchFamily="18" charset="0"/>
                        <a:cs typeface="Arial" panose="020B0604020202020204" pitchFamily="34" charset="0"/>
                      </a:rPr>
                      <m:t>(</m:t>
                    </m:r>
                    <m:r>
                      <a:rPr lang="zh-CN" altLang="en-US" sz="1200" b="1" i="1" smtClean="0">
                        <a:latin typeface="Cambria Math" panose="02040503050406030204" pitchFamily="18" charset="0"/>
                        <a:cs typeface="Arial" panose="020B0604020202020204" pitchFamily="34" charset="0"/>
                      </a:rPr>
                      <m:t>𝝅</m:t>
                    </m:r>
                    <m:r>
                      <a:rPr lang="en-US" altLang="zh-CN" sz="1200" b="1" i="1" smtClean="0">
                        <a:latin typeface="Cambria Math" panose="02040503050406030204" pitchFamily="18" charset="0"/>
                        <a:cs typeface="Arial" panose="020B0604020202020204" pitchFamily="34" charset="0"/>
                      </a:rPr>
                      <m:t>,</m:t>
                    </m:r>
                    <m:r>
                      <a:rPr lang="zh-CN" altLang="en-US" sz="1200" b="1" i="1" smtClean="0">
                        <a:latin typeface="Cambria Math" panose="02040503050406030204" pitchFamily="18" charset="0"/>
                        <a:cs typeface="Arial" panose="020B0604020202020204" pitchFamily="34" charset="0"/>
                      </a:rPr>
                      <m:t>𝝁</m:t>
                    </m:r>
                    <m:r>
                      <a:rPr lang="en-US" altLang="zh-CN" sz="1200" b="1" i="1" smtClean="0">
                        <a:latin typeface="Cambria Math" panose="02040503050406030204" pitchFamily="18" charset="0"/>
                        <a:cs typeface="Arial" panose="020B0604020202020204" pitchFamily="34" charset="0"/>
                      </a:rPr>
                      <m:t>,</m:t>
                    </m:r>
                    <m:r>
                      <a:rPr lang="el-GR" altLang="zh-CN" sz="1200" b="1" i="1" smtClean="0">
                        <a:latin typeface="Cambria Math" panose="02040503050406030204" pitchFamily="18" charset="0"/>
                        <a:ea typeface="Cambria Math" panose="02040503050406030204" pitchFamily="18" charset="0"/>
                        <a:cs typeface="Arial" panose="020B0604020202020204" pitchFamily="34" charset="0"/>
                      </a:rPr>
                      <m:t>𝜮</m:t>
                    </m:r>
                    <m:r>
                      <a:rPr lang="en-US" altLang="zh-CN" sz="1200" b="1" i="1" smtClean="0">
                        <a:latin typeface="Cambria Math" panose="02040503050406030204" pitchFamily="18" charset="0"/>
                        <a:cs typeface="Arial" panose="020B0604020202020204" pitchFamily="34" charset="0"/>
                      </a:rPr>
                      <m:t>)</m:t>
                    </m:r>
                  </m:oMath>
                </a14:m>
                <a:endParaRPr lang="en-US" altLang="zh-CN" sz="1200" b="1"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1 </a:t>
                </a:r>
              </a:p>
            </p:txBody>
          </p:sp>
        </mc:Choice>
        <mc:Fallback xmlns="">
          <p:sp>
            <p:nvSpPr>
              <p:cNvPr id="145" name="文本框 144">
                <a:extLst>
                  <a:ext uri="{FF2B5EF4-FFF2-40B4-BE49-F238E27FC236}">
                    <a16:creationId xmlns:a16="http://schemas.microsoft.com/office/drawing/2014/main" id="{B1D514C8-1C33-4B2C-81DE-3B0A6F644F74}"/>
                  </a:ext>
                </a:extLst>
              </p:cNvPr>
              <p:cNvSpPr txBox="1">
                <a:spLocks noRot="1" noChangeAspect="1" noMove="1" noResize="1" noEditPoints="1" noAdjustHandles="1" noChangeArrowheads="1" noChangeShapeType="1" noTextEdit="1"/>
              </p:cNvSpPr>
              <p:nvPr/>
            </p:nvSpPr>
            <p:spPr>
              <a:xfrm>
                <a:off x="150915" y="2588941"/>
                <a:ext cx="5945080" cy="1467518"/>
              </a:xfrm>
              <a:prstGeom prst="rect">
                <a:avLst/>
              </a:prstGeom>
              <a:blipFill>
                <a:blip r:embed="rId21"/>
                <a:stretch>
                  <a:fillRect l="-103" b="-2500"/>
                </a:stretch>
              </a:blipFill>
            </p:spPr>
            <p:txBody>
              <a:bodyPr/>
              <a:lstStyle/>
              <a:p>
                <a:r>
                  <a:rPr lang="zh-CN" altLang="en-US">
                    <a:noFill/>
                  </a:rPr>
                  <a:t> </a:t>
                </a:r>
              </a:p>
            </p:txBody>
          </p:sp>
        </mc:Fallback>
      </mc:AlternateContent>
      <p:pic>
        <p:nvPicPr>
          <p:cNvPr id="147" name="图片 146">
            <a:extLst>
              <a:ext uri="{FF2B5EF4-FFF2-40B4-BE49-F238E27FC236}">
                <a16:creationId xmlns:a16="http://schemas.microsoft.com/office/drawing/2014/main" id="{E4B90DE4-FCF2-4C8E-BD66-E317CCD2D003}"/>
              </a:ext>
            </a:extLst>
          </p:cNvPr>
          <p:cNvPicPr>
            <a:picLocks noChangeAspect="1"/>
          </p:cNvPicPr>
          <p:nvPr/>
        </p:nvPicPr>
        <p:blipFill rotWithShape="1">
          <a:blip r:embed="rId22"/>
          <a:srcRect t="-2813" r="21752"/>
          <a:stretch/>
        </p:blipFill>
        <p:spPr>
          <a:xfrm>
            <a:off x="164760" y="2965800"/>
            <a:ext cx="3116920" cy="507765"/>
          </a:xfrm>
          <a:prstGeom prst="rect">
            <a:avLst/>
          </a:prstGeom>
          <a:ln w="12700">
            <a:solidFill>
              <a:schemeClr val="accent5">
                <a:lumMod val="60000"/>
                <a:lumOff val="40000"/>
              </a:schemeClr>
            </a:solidFill>
          </a:ln>
        </p:spPr>
      </p:pic>
      <p:sp>
        <p:nvSpPr>
          <p:cNvPr id="149" name="矩形: 圆角 148">
            <a:extLst>
              <a:ext uri="{FF2B5EF4-FFF2-40B4-BE49-F238E27FC236}">
                <a16:creationId xmlns:a16="http://schemas.microsoft.com/office/drawing/2014/main" id="{B410F44D-1095-4AC0-87E6-965EA8BE553B}"/>
              </a:ext>
            </a:extLst>
          </p:cNvPr>
          <p:cNvSpPr/>
          <p:nvPr/>
        </p:nvSpPr>
        <p:spPr>
          <a:xfrm>
            <a:off x="1778000" y="2965800"/>
            <a:ext cx="284522" cy="49902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0" name="图片 149">
            <a:extLst>
              <a:ext uri="{FF2B5EF4-FFF2-40B4-BE49-F238E27FC236}">
                <a16:creationId xmlns:a16="http://schemas.microsoft.com/office/drawing/2014/main" id="{946A493A-FE34-4D7F-866C-9F3918AE3CB7}"/>
              </a:ext>
            </a:extLst>
          </p:cNvPr>
          <p:cNvPicPr>
            <a:picLocks noChangeAspect="1"/>
          </p:cNvPicPr>
          <p:nvPr/>
        </p:nvPicPr>
        <p:blipFill>
          <a:blip r:embed="rId23"/>
          <a:stretch>
            <a:fillRect/>
          </a:stretch>
        </p:blipFill>
        <p:spPr>
          <a:xfrm>
            <a:off x="2324903" y="5427177"/>
            <a:ext cx="3771900" cy="728663"/>
          </a:xfrm>
          <a:prstGeom prst="rect">
            <a:avLst/>
          </a:prstGeom>
        </p:spPr>
      </p:pic>
      <p:pic>
        <p:nvPicPr>
          <p:cNvPr id="153" name="图片 152">
            <a:extLst>
              <a:ext uri="{FF2B5EF4-FFF2-40B4-BE49-F238E27FC236}">
                <a16:creationId xmlns:a16="http://schemas.microsoft.com/office/drawing/2014/main" id="{A74BC0BA-135E-4F01-AE4D-F6FED2E82788}"/>
              </a:ext>
            </a:extLst>
          </p:cNvPr>
          <p:cNvPicPr>
            <a:picLocks noChangeAspect="1"/>
          </p:cNvPicPr>
          <p:nvPr/>
        </p:nvPicPr>
        <p:blipFill>
          <a:blip r:embed="rId24"/>
          <a:stretch>
            <a:fillRect/>
          </a:stretch>
        </p:blipFill>
        <p:spPr>
          <a:xfrm>
            <a:off x="1630530" y="3906531"/>
            <a:ext cx="4466273" cy="368618"/>
          </a:xfrm>
          <a:prstGeom prst="rect">
            <a:avLst/>
          </a:prstGeom>
        </p:spPr>
      </p:pic>
      <p:pic>
        <p:nvPicPr>
          <p:cNvPr id="154" name="图片 153">
            <a:extLst>
              <a:ext uri="{FF2B5EF4-FFF2-40B4-BE49-F238E27FC236}">
                <a16:creationId xmlns:a16="http://schemas.microsoft.com/office/drawing/2014/main" id="{65056C8E-F97F-4BFE-986B-884C514A184A}"/>
              </a:ext>
            </a:extLst>
          </p:cNvPr>
          <p:cNvPicPr>
            <a:picLocks noChangeAspect="1"/>
          </p:cNvPicPr>
          <p:nvPr/>
        </p:nvPicPr>
        <p:blipFill>
          <a:blip r:embed="rId25"/>
          <a:stretch>
            <a:fillRect/>
          </a:stretch>
        </p:blipFill>
        <p:spPr>
          <a:xfrm>
            <a:off x="2864970" y="4256913"/>
            <a:ext cx="3231833" cy="480060"/>
          </a:xfrm>
          <a:prstGeom prst="rect">
            <a:avLst/>
          </a:prstGeom>
        </p:spPr>
      </p:pic>
      <p:pic>
        <p:nvPicPr>
          <p:cNvPr id="155" name="图片 154">
            <a:extLst>
              <a:ext uri="{FF2B5EF4-FFF2-40B4-BE49-F238E27FC236}">
                <a16:creationId xmlns:a16="http://schemas.microsoft.com/office/drawing/2014/main" id="{9B051140-C9AB-4FBB-9445-DCDA9FAAC484}"/>
              </a:ext>
            </a:extLst>
          </p:cNvPr>
          <p:cNvPicPr>
            <a:picLocks noChangeAspect="1"/>
          </p:cNvPicPr>
          <p:nvPr/>
        </p:nvPicPr>
        <p:blipFill>
          <a:blip r:embed="rId26"/>
          <a:stretch>
            <a:fillRect/>
          </a:stretch>
        </p:blipFill>
        <p:spPr>
          <a:xfrm>
            <a:off x="2204888" y="4846238"/>
            <a:ext cx="3891915" cy="480060"/>
          </a:xfrm>
          <a:prstGeom prst="rect">
            <a:avLst/>
          </a:prstGeom>
        </p:spPr>
      </p:pic>
      <mc:AlternateContent xmlns:mc="http://schemas.openxmlformats.org/markup-compatibility/2006" xmlns:a14="http://schemas.microsoft.com/office/drawing/2010/main">
        <mc:Choice Requires="a14">
          <p:sp>
            <p:nvSpPr>
              <p:cNvPr id="156" name="文本框 155">
                <a:extLst>
                  <a:ext uri="{FF2B5EF4-FFF2-40B4-BE49-F238E27FC236}">
                    <a16:creationId xmlns:a16="http://schemas.microsoft.com/office/drawing/2014/main" id="{8CFCD2D1-4976-4D9C-A8E5-19F0CB8544B8}"/>
                  </a:ext>
                </a:extLst>
              </p:cNvPr>
              <p:cNvSpPr txBox="1"/>
              <p:nvPr/>
            </p:nvSpPr>
            <p:spPr>
              <a:xfrm>
                <a:off x="1113670" y="5456407"/>
                <a:ext cx="1192378" cy="382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1200" i="1" smtClean="0">
                              <a:latin typeface="Cambria Math" panose="02040503050406030204" pitchFamily="18" charset="0"/>
                            </a:rPr>
                          </m:ctrlPr>
                        </m:fPr>
                        <m:num>
                          <m:r>
                            <a:rPr lang="zh-CN" altLang="en-US" sz="1200" i="1" smtClean="0">
                              <a:latin typeface="Cambria Math" panose="02040503050406030204" pitchFamily="18" charset="0"/>
                            </a:rPr>
                            <m:t>𝜕</m:t>
                          </m:r>
                          <m:r>
                            <m:rPr>
                              <m:sty m:val="p"/>
                            </m:rPr>
                            <a:rPr lang="en-US" altLang="zh-CN" sz="1200" b="0" i="0" smtClean="0">
                              <a:latin typeface="Cambria Math" panose="02040503050406030204" pitchFamily="18" charset="0"/>
                            </a:rPr>
                            <m:t>ln</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𝑝</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𝑋</m:t>
                          </m:r>
                          <m:r>
                            <a:rPr lang="en-US" altLang="zh-CN" sz="1200" b="0" i="1" smtClean="0">
                              <a:latin typeface="Cambria Math" panose="02040503050406030204" pitchFamily="18" charset="0"/>
                            </a:rPr>
                            <m:t>|</m:t>
                          </m:r>
                          <m:r>
                            <a:rPr lang="zh-CN" altLang="en-US" sz="1200" i="1">
                              <a:latin typeface="Cambria Math" panose="02040503050406030204" pitchFamily="18" charset="0"/>
                              <a:cs typeface="Arial" panose="020B0604020202020204" pitchFamily="34" charset="0"/>
                            </a:rPr>
                            <m:t>𝜋</m:t>
                          </m:r>
                          <m:r>
                            <a:rPr lang="en-US" altLang="zh-CN" sz="1200" i="1">
                              <a:latin typeface="Cambria Math" panose="02040503050406030204" pitchFamily="18" charset="0"/>
                              <a:cs typeface="Arial" panose="020B0604020202020204" pitchFamily="34" charset="0"/>
                            </a:rPr>
                            <m:t>,</m:t>
                          </m:r>
                          <m:r>
                            <a:rPr lang="zh-CN" altLang="en-US" sz="1200" i="1">
                              <a:latin typeface="Cambria Math" panose="02040503050406030204" pitchFamily="18" charset="0"/>
                              <a:cs typeface="Arial" panose="020B0604020202020204" pitchFamily="34" charset="0"/>
                            </a:rPr>
                            <m:t>𝜇</m:t>
                          </m:r>
                          <m:r>
                            <a:rPr lang="en-US" altLang="zh-CN" sz="1200" i="1">
                              <a:latin typeface="Cambria Math" panose="02040503050406030204" pitchFamily="18" charset="0"/>
                              <a:cs typeface="Arial" panose="020B0604020202020204" pitchFamily="34" charset="0"/>
                            </a:rPr>
                            <m:t>,</m:t>
                          </m:r>
                          <m:r>
                            <m:rPr>
                              <m:sty m:val="p"/>
                            </m:rPr>
                            <a:rPr lang="el-GR" altLang="zh-CN" sz="1200" i="1">
                              <a:latin typeface="Cambria Math" panose="02040503050406030204" pitchFamily="18" charset="0"/>
                              <a:ea typeface="Cambria Math" panose="02040503050406030204" pitchFamily="18" charset="0"/>
                              <a:cs typeface="Arial" panose="020B0604020202020204" pitchFamily="34" charset="0"/>
                            </a:rPr>
                            <m:t>Σ</m:t>
                          </m:r>
                          <m:r>
                            <a:rPr lang="en-US" altLang="zh-CN" sz="1200" b="0" i="1" smtClean="0">
                              <a:latin typeface="Cambria Math" panose="02040503050406030204" pitchFamily="18" charset="0"/>
                            </a:rPr>
                            <m:t>)</m:t>
                          </m:r>
                        </m:num>
                        <m:den>
                          <m:r>
                            <a:rPr lang="zh-CN" altLang="en-US" sz="1200" i="1" smtClean="0">
                              <a:latin typeface="Cambria Math" panose="02040503050406030204" pitchFamily="18" charset="0"/>
                            </a:rPr>
                            <m:t>𝜕</m:t>
                          </m:r>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rPr>
                                <m:t>𝑘</m:t>
                              </m:r>
                            </m:sub>
                          </m:sSub>
                        </m:den>
                      </m:f>
                      <m:r>
                        <a:rPr lang="en-US" altLang="zh-CN" sz="1200" b="0" i="1"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p:txBody>
          </p:sp>
        </mc:Choice>
        <mc:Fallback xmlns="">
          <p:sp>
            <p:nvSpPr>
              <p:cNvPr id="156" name="文本框 155">
                <a:extLst>
                  <a:ext uri="{FF2B5EF4-FFF2-40B4-BE49-F238E27FC236}">
                    <a16:creationId xmlns:a16="http://schemas.microsoft.com/office/drawing/2014/main" id="{8CFCD2D1-4976-4D9C-A8E5-19F0CB8544B8}"/>
                  </a:ext>
                </a:extLst>
              </p:cNvPr>
              <p:cNvSpPr txBox="1">
                <a:spLocks noRot="1" noChangeAspect="1" noMove="1" noResize="1" noEditPoints="1" noAdjustHandles="1" noChangeArrowheads="1" noChangeShapeType="1" noTextEdit="1"/>
              </p:cNvSpPr>
              <p:nvPr/>
            </p:nvSpPr>
            <p:spPr>
              <a:xfrm>
                <a:off x="1113670" y="5456407"/>
                <a:ext cx="1192378" cy="382862"/>
              </a:xfrm>
              <a:prstGeom prst="rect">
                <a:avLst/>
              </a:prstGeom>
              <a:blipFill>
                <a:blip r:embed="rId27"/>
                <a:stretch>
                  <a:fillRect l="-3077" t="-4762" r="-1026" b="-12698"/>
                </a:stretch>
              </a:blipFill>
            </p:spPr>
            <p:txBody>
              <a:bodyPr/>
              <a:lstStyle/>
              <a:p>
                <a:r>
                  <a:rPr lang="zh-CN" altLang="en-US">
                    <a:noFill/>
                  </a:rPr>
                  <a:t> </a:t>
                </a:r>
              </a:p>
            </p:txBody>
          </p:sp>
        </mc:Fallback>
      </mc:AlternateContent>
      <p:sp>
        <p:nvSpPr>
          <p:cNvPr id="157" name="矩形: 圆角 156">
            <a:extLst>
              <a:ext uri="{FF2B5EF4-FFF2-40B4-BE49-F238E27FC236}">
                <a16:creationId xmlns:a16="http://schemas.microsoft.com/office/drawing/2014/main" id="{839E8ED2-82AE-48D4-B7EC-ED359EF22CD5}"/>
              </a:ext>
            </a:extLst>
          </p:cNvPr>
          <p:cNvSpPr/>
          <p:nvPr/>
        </p:nvSpPr>
        <p:spPr>
          <a:xfrm>
            <a:off x="2966846" y="5456407"/>
            <a:ext cx="1234253" cy="43277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对话气泡: 矩形 158">
            <a:extLst>
              <a:ext uri="{FF2B5EF4-FFF2-40B4-BE49-F238E27FC236}">
                <a16:creationId xmlns:a16="http://schemas.microsoft.com/office/drawing/2014/main" id="{5B20883C-F578-41E7-AA24-080F6326BA4A}"/>
              </a:ext>
            </a:extLst>
          </p:cNvPr>
          <p:cNvSpPr/>
          <p:nvPr/>
        </p:nvSpPr>
        <p:spPr>
          <a:xfrm>
            <a:off x="4435217" y="6096880"/>
            <a:ext cx="945904" cy="283039"/>
          </a:xfrm>
          <a:prstGeom prst="wedgeRectCallout">
            <a:avLst>
              <a:gd name="adj1" fmla="val -102474"/>
              <a:gd name="adj2" fmla="val -8895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responsibility</a:t>
            </a:r>
          </a:p>
        </p:txBody>
      </p:sp>
      <mc:AlternateContent xmlns:mc="http://schemas.openxmlformats.org/markup-compatibility/2006" xmlns:a14="http://schemas.microsoft.com/office/drawing/2010/main">
        <mc:Choice Requires="a14">
          <p:sp>
            <p:nvSpPr>
              <p:cNvPr id="161" name="文本框 160">
                <a:extLst>
                  <a:ext uri="{FF2B5EF4-FFF2-40B4-BE49-F238E27FC236}">
                    <a16:creationId xmlns:a16="http://schemas.microsoft.com/office/drawing/2014/main" id="{8D71B432-6B08-44DF-A71A-C56A91707EA7}"/>
                  </a:ext>
                </a:extLst>
              </p:cNvPr>
              <p:cNvSpPr txBox="1"/>
              <p:nvPr/>
            </p:nvSpPr>
            <p:spPr>
              <a:xfrm>
                <a:off x="6099397" y="972937"/>
                <a:ext cx="5932983" cy="4853060"/>
              </a:xfrm>
              <a:prstGeom prst="rect">
                <a:avLst/>
              </a:prstGeom>
              <a:noFill/>
            </p:spPr>
            <p:txBody>
              <a:bodyPr wrap="square" rtlCol="0">
                <a:spAutoFit/>
              </a:bodyPr>
              <a:lstStyle/>
              <a:p>
                <a:pPr marL="171450" indent="-1714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Mixtures of Gaussians</a:t>
                </a:r>
              </a:p>
              <a:p>
                <a:pPr marL="171450" indent="-1714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component of the mixture: Gaussian density</a:t>
                </a:r>
                <a14:m>
                  <m:oMath xmlns:m="http://schemas.openxmlformats.org/officeDocument/2006/math">
                    <m:r>
                      <a:rPr lang="en-US" altLang="zh-CN" sz="1200" b="0" i="0" smtClean="0">
                        <a:latin typeface="Cambria Math" panose="02040503050406030204" pitchFamily="18" charset="0"/>
                        <a:cs typeface="Arial" panose="020B0604020202020204" pitchFamily="34" charset="0"/>
                      </a:rPr>
                      <m:t> </m:t>
                    </m:r>
                    <m:r>
                      <a:rPr lang="zh-CN" altLang="en-US" sz="1200" b="1" i="1" smtClean="0">
                        <a:latin typeface="Cambria Math" panose="02040503050406030204" pitchFamily="18" charset="0"/>
                        <a:cs typeface="Arial" panose="020B0604020202020204" pitchFamily="34" charset="0"/>
                      </a:rPr>
                      <m:t>𝓝</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𝑿</m:t>
                    </m:r>
                    <m:r>
                      <a:rPr lang="en-US" altLang="zh-CN" sz="1200" b="1" i="1" smtClean="0">
                        <a:latin typeface="Cambria Math" panose="02040503050406030204" pitchFamily="18" charset="0"/>
                        <a:cs typeface="Arial" panose="020B0604020202020204" pitchFamily="34" charset="0"/>
                      </a:rPr>
                      <m:t>|</m:t>
                    </m:r>
                    <m:sSub>
                      <m:sSubPr>
                        <m:ctrlPr>
                          <a:rPr lang="zh-CN" altLang="en-US" sz="1200" b="1" i="1" dirty="0">
                            <a:latin typeface="Cambria Math" panose="02040503050406030204" pitchFamily="18" charset="0"/>
                            <a:cs typeface="Arial" panose="020B0604020202020204" pitchFamily="34" charset="0"/>
                          </a:rPr>
                        </m:ctrlPr>
                      </m:sSubPr>
                      <m:e>
                        <m:r>
                          <a:rPr lang="zh-CN" altLang="en-US" sz="1200" b="1" i="1">
                            <a:latin typeface="Cambria Math" panose="02040503050406030204" pitchFamily="18" charset="0"/>
                            <a:cs typeface="Arial" panose="020B0604020202020204" pitchFamily="34" charset="0"/>
                          </a:rPr>
                          <m:t>𝝁</m:t>
                        </m:r>
                      </m:e>
                      <m:sub>
                        <m:r>
                          <a:rPr lang="en-US" altLang="zh-CN" sz="1200" b="1" i="1">
                            <a:latin typeface="Cambria Math" panose="02040503050406030204" pitchFamily="18" charset="0"/>
                            <a:cs typeface="Arial" panose="020B0604020202020204" pitchFamily="34" charset="0"/>
                          </a:rPr>
                          <m:t>𝒌</m:t>
                        </m:r>
                      </m:sub>
                    </m:sSub>
                    <m:r>
                      <a:rPr lang="en-US" altLang="zh-CN" sz="1200" b="1" i="1" smtClean="0">
                        <a:latin typeface="Cambria Math" panose="02040503050406030204" pitchFamily="18" charset="0"/>
                        <a:cs typeface="Arial" panose="020B0604020202020204" pitchFamily="34" charset="0"/>
                      </a:rPr>
                      <m:t>,</m:t>
                    </m:r>
                    <m:sSub>
                      <m:sSubPr>
                        <m:ctrlPr>
                          <a:rPr lang="en-US" altLang="zh-CN" sz="1200" b="1" i="1">
                            <a:latin typeface="Cambria Math" panose="02040503050406030204" pitchFamily="18" charset="0"/>
                            <a:cs typeface="Arial" panose="020B0604020202020204" pitchFamily="34" charset="0"/>
                          </a:rPr>
                        </m:ctrlPr>
                      </m:sSubPr>
                      <m:e>
                        <m:r>
                          <a:rPr lang="el-GR" altLang="zh-CN" sz="1200" b="1" i="1">
                            <a:latin typeface="Cambria Math" panose="02040503050406030204" pitchFamily="18" charset="0"/>
                            <a:cs typeface="Arial" panose="020B0604020202020204" pitchFamily="34" charset="0"/>
                          </a:rPr>
                          <m:t>𝜮</m:t>
                        </m:r>
                      </m:e>
                      <m:sub>
                        <m:r>
                          <a:rPr lang="en-US" altLang="zh-CN" sz="1200" b="1" i="1">
                            <a:latin typeface="Cambria Math" panose="02040503050406030204" pitchFamily="18" charset="0"/>
                            <a:cs typeface="Arial" panose="020B0604020202020204" pitchFamily="34" charset="0"/>
                          </a:rPr>
                          <m:t>𝒌</m:t>
                        </m:r>
                      </m:sub>
                    </m:sSub>
                    <m:r>
                      <a:rPr lang="en-US" altLang="zh-CN" sz="1200" b="1" i="1" smtClean="0">
                        <a:latin typeface="Cambria Math" panose="02040503050406030204" pitchFamily="18" charset="0"/>
                        <a:cs typeface="Arial" panose="020B0604020202020204" pitchFamily="34" charset="0"/>
                      </a:rPr>
                      <m:t>)</m:t>
                    </m:r>
                  </m:oMath>
                </a14:m>
                <a:endParaRPr lang="en-US" altLang="zh-CN" sz="1200" b="1" dirty="0">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Mean:</a:t>
                </a:r>
                <a:r>
                  <a:rPr lang="zh-CN" altLang="en-US" sz="1200" dirty="0">
                    <a:cs typeface="Arial" panose="020B0604020202020204" pitchFamily="34" charset="0"/>
                  </a:rPr>
                  <a:t> </a:t>
                </a:r>
                <a:r>
                  <a:rPr lang="en-US" altLang="zh-CN" sz="1200" dirty="0">
                    <a:latin typeface="Arial" panose="020B0604020202020204" pitchFamily="34" charset="0"/>
                    <a:cs typeface="Arial" panose="020B0604020202020204" pitchFamily="34" charset="0"/>
                  </a:rPr>
                  <a:t>			covariance matrix:</a:t>
                </a: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2: update </a:t>
                </a:r>
                <a14:m>
                  <m:oMath xmlns:m="http://schemas.openxmlformats.org/officeDocument/2006/math">
                    <m:sSub>
                      <m:sSubPr>
                        <m:ctrlPr>
                          <a:rPr lang="zh-CN" altLang="en-US" sz="1200" i="1" dirty="0" smtClean="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oMath>
                </a14:m>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3: update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m:rPr>
                            <m:sty m:val="p"/>
                          </m:rPr>
                          <a:rPr lang="el-GR" altLang="zh-CN" sz="1200" i="1">
                            <a:latin typeface="Cambria Math" panose="02040503050406030204" pitchFamily="18" charset="0"/>
                            <a:cs typeface="Arial" panose="020B0604020202020204" pitchFamily="34" charset="0"/>
                          </a:rPr>
                          <m:t>Σ</m:t>
                        </m:r>
                      </m:e>
                      <m:sub>
                        <m:r>
                          <a:rPr lang="en-US" altLang="zh-CN" sz="1200" i="1">
                            <a:latin typeface="Cambria Math" panose="02040503050406030204" pitchFamily="18" charset="0"/>
                            <a:cs typeface="Arial" panose="020B0604020202020204" pitchFamily="34" charset="0"/>
                          </a:rPr>
                          <m:t>𝑘</m:t>
                        </m:r>
                      </m:sub>
                    </m:sSub>
                  </m:oMath>
                </a14:m>
                <a:r>
                  <a:rPr lang="en-US" altLang="zh-CN" sz="1200" dirty="0">
                    <a:latin typeface="Arial" panose="020B0604020202020204" pitchFamily="34" charset="0"/>
                    <a:cs typeface="Arial" panose="020B0604020202020204" pitchFamily="34" charset="0"/>
                  </a:rPr>
                  <a:t> </a:t>
                </a: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4: update </a:t>
                </a:r>
                <a14:m>
                  <m:oMath xmlns:m="http://schemas.openxmlformats.org/officeDocument/2006/math">
                    <m:sSub>
                      <m:sSubPr>
                        <m:ctrlPr>
                          <a:rPr lang="zh-CN" altLang="en-US" sz="1200" i="1" dirty="0" smtClean="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𝜋</m:t>
                        </m:r>
                      </m:e>
                      <m:sub>
                        <m:r>
                          <a:rPr lang="en-US" altLang="zh-CN" sz="1200" b="0" i="1" smtClean="0">
                            <a:latin typeface="Cambria Math" panose="02040503050406030204" pitchFamily="18" charset="0"/>
                            <a:cs typeface="Arial" panose="020B0604020202020204" pitchFamily="34" charset="0"/>
                          </a:rPr>
                          <m:t>𝑘</m:t>
                        </m:r>
                      </m:sub>
                    </m:sSub>
                  </m:oMath>
                </a14:m>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5: update </a:t>
                </a:r>
                <a14:m>
                  <m:oMath xmlns:m="http://schemas.openxmlformats.org/officeDocument/2006/math">
                    <m:r>
                      <a:rPr lang="zh-CN" altLang="en-US" sz="1200" i="1" smtClean="0">
                        <a:latin typeface="Cambria Math" panose="02040503050406030204" pitchFamily="18" charset="0"/>
                        <a:cs typeface="Arial" panose="020B0604020202020204" pitchFamily="34" charset="0"/>
                      </a:rPr>
                      <m:t>𝛾</m:t>
                    </m:r>
                    <m:r>
                      <a:rPr lang="en-US" altLang="zh-CN" sz="1200" b="0" i="1" smtClean="0">
                        <a:latin typeface="Cambria Math" panose="02040503050406030204" pitchFamily="18" charset="0"/>
                        <a:cs typeface="Arial" panose="020B0604020202020204" pitchFamily="34" charset="0"/>
                      </a:rPr>
                      <m:t>(</m:t>
                    </m:r>
                    <m:sSub>
                      <m:sSubPr>
                        <m:ctrlPr>
                          <a:rPr lang="en-US" altLang="zh-CN" sz="1200" b="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𝑧</m:t>
                        </m:r>
                      </m:e>
                      <m:sub>
                        <m:r>
                          <a:rPr lang="en-US" altLang="zh-CN" sz="1200" b="0" i="1" smtClean="0">
                            <a:latin typeface="Cambria Math" panose="02040503050406030204" pitchFamily="18" charset="0"/>
                            <a:cs typeface="Arial" panose="020B0604020202020204" pitchFamily="34" charset="0"/>
                          </a:rPr>
                          <m:t>𝑘</m:t>
                        </m:r>
                      </m:sub>
                    </m:sSub>
                    <m:r>
                      <a:rPr lang="en-US" altLang="zh-CN" sz="1200" b="0" i="1" smtClean="0">
                        <a:latin typeface="Cambria Math" panose="02040503050406030204" pitchFamily="18" charset="0"/>
                        <a:cs typeface="Arial" panose="020B0604020202020204" pitchFamily="34" charset="0"/>
                      </a:rPr>
                      <m:t>)</m:t>
                    </m:r>
                  </m:oMath>
                </a14:m>
                <a:endParaRPr lang="en-US" altLang="zh-CN" sz="1200" dirty="0">
                  <a:latin typeface="Arial" panose="020B0604020202020204" pitchFamily="34" charset="0"/>
                  <a:cs typeface="Arial" panose="020B0604020202020204" pitchFamily="34" charset="0"/>
                </a:endParaRPr>
              </a:p>
            </p:txBody>
          </p:sp>
        </mc:Choice>
        <mc:Fallback xmlns="">
          <p:sp>
            <p:nvSpPr>
              <p:cNvPr id="161" name="文本框 160">
                <a:extLst>
                  <a:ext uri="{FF2B5EF4-FFF2-40B4-BE49-F238E27FC236}">
                    <a16:creationId xmlns:a16="http://schemas.microsoft.com/office/drawing/2014/main" id="{8D71B432-6B08-44DF-A71A-C56A91707EA7}"/>
                  </a:ext>
                </a:extLst>
              </p:cNvPr>
              <p:cNvSpPr txBox="1">
                <a:spLocks noRot="1" noChangeAspect="1" noMove="1" noResize="1" noEditPoints="1" noAdjustHandles="1" noChangeArrowheads="1" noChangeShapeType="1" noTextEdit="1"/>
              </p:cNvSpPr>
              <p:nvPr/>
            </p:nvSpPr>
            <p:spPr>
              <a:xfrm>
                <a:off x="6099397" y="972937"/>
                <a:ext cx="5932983" cy="4853060"/>
              </a:xfrm>
              <a:prstGeom prst="rect">
                <a:avLst/>
              </a:prstGeom>
              <a:blipFill>
                <a:blip r:embed="rId28"/>
                <a:stretch>
                  <a:fillRect l="-1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3" name="文本框 162">
                <a:extLst>
                  <a:ext uri="{FF2B5EF4-FFF2-40B4-BE49-F238E27FC236}">
                    <a16:creationId xmlns:a16="http://schemas.microsoft.com/office/drawing/2014/main" id="{DFBC9271-0E13-4DE1-91AF-4B286CD040C2}"/>
                  </a:ext>
                </a:extLst>
              </p:cNvPr>
              <p:cNvSpPr txBox="1"/>
              <p:nvPr/>
            </p:nvSpPr>
            <p:spPr>
              <a:xfrm>
                <a:off x="4583737" y="2923728"/>
                <a:ext cx="1603765"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b="0" i="1" smtClean="0">
                          <a:latin typeface="Cambria Math" panose="02040503050406030204" pitchFamily="18" charset="0"/>
                          <a:cs typeface="Arial" panose="020B0604020202020204" pitchFamily="34" charset="0"/>
                        </a:rPr>
                        <m:t>𝜋</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𝜋</m:t>
                          </m:r>
                        </m:e>
                        <m:sub>
                          <m:r>
                            <a:rPr lang="en-US" altLang="zh-CN" sz="1200" i="1" dirty="0">
                              <a:latin typeface="Cambria Math" panose="02040503050406030204" pitchFamily="18" charset="0"/>
                              <a:cs typeface="Arial" panose="020B0604020202020204" pitchFamily="34" charset="0"/>
                            </a:rPr>
                            <m:t>1</m:t>
                          </m:r>
                        </m:sub>
                      </m:sSub>
                      <m:r>
                        <a:rPr lang="en-US" altLang="zh-CN" sz="1200" i="1" dirty="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𝜋</m:t>
                          </m:r>
                        </m:e>
                        <m:sub>
                          <m:r>
                            <a:rPr lang="en-US" altLang="zh-CN" sz="1200" i="1" dirty="0">
                              <a:latin typeface="Cambria Math" panose="02040503050406030204" pitchFamily="18" charset="0"/>
                              <a:cs typeface="Arial" panose="020B0604020202020204" pitchFamily="34" charset="0"/>
                            </a:rPr>
                            <m:t>2</m:t>
                          </m:r>
                        </m:sub>
                      </m:sSub>
                      <m:r>
                        <a:rPr lang="en-US" altLang="zh-CN" sz="1200" i="1" dirty="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𝜋</m:t>
                          </m:r>
                        </m:e>
                        <m:sub>
                          <m:r>
                            <a:rPr lang="en-US" altLang="zh-CN" sz="1200" b="0" i="1" dirty="0" smtClean="0">
                              <a:latin typeface="Cambria Math" panose="02040503050406030204" pitchFamily="18" charset="0"/>
                              <a:cs typeface="Arial" panose="020B0604020202020204" pitchFamily="34" charset="0"/>
                            </a:rPr>
                            <m:t>𝐾</m:t>
                          </m:r>
                        </m:sub>
                      </m:sSub>
                      <m:r>
                        <a:rPr lang="en-US" altLang="zh-CN" sz="1200" b="0" i="1" smtClean="0">
                          <a:latin typeface="Cambria Math" panose="02040503050406030204" pitchFamily="18" charset="0"/>
                          <a:cs typeface="Arial" panose="020B0604020202020204" pitchFamily="34" charset="0"/>
                        </a:rPr>
                        <m:t>}</m:t>
                      </m:r>
                    </m:oMath>
                  </m:oMathPara>
                </a14:m>
                <a:endParaRPr lang="en-US" altLang="zh-CN" sz="12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zh-CN" altLang="en-US" sz="1200" i="1">
                          <a:latin typeface="Cambria Math" panose="02040503050406030204" pitchFamily="18" charset="0"/>
                          <a:cs typeface="Arial" panose="020B0604020202020204" pitchFamily="34" charset="0"/>
                        </a:rPr>
                        <m:t>𝜇</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𝜇</m:t>
                          </m:r>
                        </m:e>
                        <m:sub>
                          <m:r>
                            <a:rPr lang="en-US" altLang="zh-CN" sz="1200" i="1" dirty="0">
                              <a:latin typeface="Cambria Math" panose="02040503050406030204" pitchFamily="18" charset="0"/>
                              <a:cs typeface="Arial" panose="020B0604020202020204" pitchFamily="34" charset="0"/>
                            </a:rPr>
                            <m:t>1</m:t>
                          </m:r>
                        </m:sub>
                      </m:sSub>
                      <m:r>
                        <a:rPr lang="en-US" altLang="zh-CN" sz="1200" i="1" dirty="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𝜇</m:t>
                          </m:r>
                        </m:e>
                        <m:sub>
                          <m:r>
                            <a:rPr lang="en-US" altLang="zh-CN" sz="1200" i="1" dirty="0">
                              <a:latin typeface="Cambria Math" panose="02040503050406030204" pitchFamily="18" charset="0"/>
                              <a:cs typeface="Arial" panose="020B0604020202020204" pitchFamily="34" charset="0"/>
                            </a:rPr>
                            <m:t>2</m:t>
                          </m:r>
                        </m:sub>
                      </m:sSub>
                      <m:r>
                        <a:rPr lang="en-US" altLang="zh-CN" sz="1200" i="1" dirty="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𝜇</m:t>
                          </m:r>
                        </m:e>
                        <m:sub>
                          <m:r>
                            <a:rPr lang="en-US" altLang="zh-CN" sz="1200" b="0" i="1" dirty="0" smtClean="0">
                              <a:latin typeface="Cambria Math" panose="02040503050406030204" pitchFamily="18" charset="0"/>
                              <a:cs typeface="Arial" panose="020B0604020202020204" pitchFamily="34" charset="0"/>
                            </a:rPr>
                            <m:t>𝐾</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m:rPr>
                          <m:sty m:val="p"/>
                        </m:rPr>
                        <a:rPr lang="el-GR" altLang="zh-CN" sz="1200" i="1">
                          <a:latin typeface="Cambria Math" panose="02040503050406030204" pitchFamily="18" charset="0"/>
                          <a:ea typeface="Cambria Math" panose="02040503050406030204" pitchFamily="18" charset="0"/>
                          <a:cs typeface="Arial" panose="020B0604020202020204" pitchFamily="34" charset="0"/>
                        </a:rPr>
                        <m:t>Σ</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m:rPr>
                              <m:sty m:val="p"/>
                            </m:rPr>
                            <a:rPr lang="el-GR" altLang="zh-CN" sz="1200" i="1">
                              <a:latin typeface="Cambria Math" panose="02040503050406030204" pitchFamily="18" charset="0"/>
                              <a:ea typeface="Cambria Math" panose="02040503050406030204" pitchFamily="18" charset="0"/>
                              <a:cs typeface="Arial" panose="020B0604020202020204" pitchFamily="34" charset="0"/>
                            </a:rPr>
                            <m:t>Σ</m:t>
                          </m:r>
                        </m:e>
                        <m:sub>
                          <m:r>
                            <a:rPr lang="en-US" altLang="zh-CN" sz="1200" i="1" dirty="0">
                              <a:latin typeface="Cambria Math" panose="02040503050406030204" pitchFamily="18" charset="0"/>
                              <a:cs typeface="Arial" panose="020B0604020202020204" pitchFamily="34" charset="0"/>
                            </a:rPr>
                            <m:t>1</m:t>
                          </m:r>
                        </m:sub>
                      </m:sSub>
                      <m:r>
                        <a:rPr lang="en-US" altLang="zh-CN" sz="1200" i="1" dirty="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m:rPr>
                              <m:sty m:val="p"/>
                            </m:rPr>
                            <a:rPr lang="el-GR" altLang="zh-CN" sz="1200" i="1">
                              <a:latin typeface="Cambria Math" panose="02040503050406030204" pitchFamily="18" charset="0"/>
                              <a:ea typeface="Cambria Math" panose="02040503050406030204" pitchFamily="18" charset="0"/>
                              <a:cs typeface="Arial" panose="020B0604020202020204" pitchFamily="34" charset="0"/>
                            </a:rPr>
                            <m:t>Σ</m:t>
                          </m:r>
                        </m:e>
                        <m:sub>
                          <m:r>
                            <a:rPr lang="en-US" altLang="zh-CN" sz="1200" i="1" dirty="0">
                              <a:latin typeface="Cambria Math" panose="02040503050406030204" pitchFamily="18" charset="0"/>
                              <a:cs typeface="Arial" panose="020B0604020202020204" pitchFamily="34" charset="0"/>
                            </a:rPr>
                            <m:t>2</m:t>
                          </m:r>
                        </m:sub>
                      </m:sSub>
                      <m:r>
                        <a:rPr lang="en-US" altLang="zh-CN" sz="1200" i="1" dirty="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m:rPr>
                              <m:sty m:val="p"/>
                            </m:rPr>
                            <a:rPr lang="el-GR" altLang="zh-CN" sz="1200" i="1">
                              <a:latin typeface="Cambria Math" panose="02040503050406030204" pitchFamily="18" charset="0"/>
                              <a:ea typeface="Cambria Math" panose="02040503050406030204" pitchFamily="18" charset="0"/>
                              <a:cs typeface="Arial" panose="020B0604020202020204" pitchFamily="34" charset="0"/>
                            </a:rPr>
                            <m:t>Σ</m:t>
                          </m:r>
                        </m:e>
                        <m:sub>
                          <m:r>
                            <a:rPr lang="en-US" altLang="zh-CN" sz="1200" b="0" i="1" dirty="0" smtClean="0">
                              <a:latin typeface="Cambria Math" panose="02040503050406030204" pitchFamily="18" charset="0"/>
                              <a:cs typeface="Arial" panose="020B0604020202020204" pitchFamily="34" charset="0"/>
                            </a:rPr>
                            <m:t>𝐾</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p:txBody>
          </p:sp>
        </mc:Choice>
        <mc:Fallback xmlns="">
          <p:sp>
            <p:nvSpPr>
              <p:cNvPr id="163" name="文本框 162">
                <a:extLst>
                  <a:ext uri="{FF2B5EF4-FFF2-40B4-BE49-F238E27FC236}">
                    <a16:creationId xmlns:a16="http://schemas.microsoft.com/office/drawing/2014/main" id="{DFBC9271-0E13-4DE1-91AF-4B286CD040C2}"/>
                  </a:ext>
                </a:extLst>
              </p:cNvPr>
              <p:cNvSpPr txBox="1">
                <a:spLocks noRot="1" noChangeAspect="1" noMove="1" noResize="1" noEditPoints="1" noAdjustHandles="1" noChangeArrowheads="1" noChangeShapeType="1" noTextEdit="1"/>
              </p:cNvSpPr>
              <p:nvPr/>
            </p:nvSpPr>
            <p:spPr>
              <a:xfrm>
                <a:off x="4583737" y="2923728"/>
                <a:ext cx="1603765" cy="646331"/>
              </a:xfrm>
              <a:prstGeom prst="rect">
                <a:avLst/>
              </a:prstGeom>
              <a:blipFill>
                <a:blip r:embed="rId29"/>
                <a:stretch>
                  <a:fillRect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5" name="文本框 164">
                <a:extLst>
                  <a:ext uri="{FF2B5EF4-FFF2-40B4-BE49-F238E27FC236}">
                    <a16:creationId xmlns:a16="http://schemas.microsoft.com/office/drawing/2014/main" id="{467197A9-B3BC-4233-B25B-85AADE72B00D}"/>
                  </a:ext>
                </a:extLst>
              </p:cNvPr>
              <p:cNvSpPr txBox="1"/>
              <p:nvPr/>
            </p:nvSpPr>
            <p:spPr>
              <a:xfrm>
                <a:off x="6729327" y="1794596"/>
                <a:ext cx="1862866" cy="307777"/>
              </a:xfrm>
              <a:prstGeom prst="rect">
                <a:avLst/>
              </a:prstGeom>
              <a:noFill/>
            </p:spPr>
            <p:txBody>
              <a:bodyPr wrap="square">
                <a:spAutoFit/>
              </a:bodyPr>
              <a:lstStyle/>
              <a:p>
                <a14:m>
                  <m:oMath xmlns:m="http://schemas.openxmlformats.org/officeDocument/2006/math">
                    <m:sSub>
                      <m:sSubPr>
                        <m:ctrlPr>
                          <a:rPr lang="zh-CN" altLang="en-US" sz="1400" i="1" dirty="0" smtClean="0">
                            <a:latin typeface="Cambria Math" panose="02040503050406030204" pitchFamily="18" charset="0"/>
                            <a:cs typeface="Arial" panose="020B0604020202020204" pitchFamily="34" charset="0"/>
                          </a:rPr>
                        </m:ctrlPr>
                      </m:sSubPr>
                      <m:e>
                        <m:r>
                          <a:rPr lang="zh-CN" altLang="en-US" sz="1400" i="1">
                            <a:latin typeface="Cambria Math" panose="02040503050406030204" pitchFamily="18" charset="0"/>
                            <a:cs typeface="Arial" panose="020B0604020202020204" pitchFamily="34" charset="0"/>
                          </a:rPr>
                          <m:t>𝜇</m:t>
                        </m:r>
                      </m:e>
                      <m:sub>
                        <m:r>
                          <a:rPr lang="en-US" altLang="zh-CN" sz="1400" b="0" i="1" smtClean="0">
                            <a:latin typeface="Cambria Math" panose="02040503050406030204" pitchFamily="18" charset="0"/>
                            <a:cs typeface="Arial" panose="020B0604020202020204" pitchFamily="34" charset="0"/>
                          </a:rPr>
                          <m:t>𝑘</m:t>
                        </m:r>
                      </m:sub>
                    </m:sSub>
                    <m:r>
                      <a:rPr lang="en-US" altLang="zh-CN" sz="1400" b="0" i="1" dirty="0" smtClean="0">
                        <a:latin typeface="Cambria Math" panose="02040503050406030204" pitchFamily="18" charset="0"/>
                        <a:cs typeface="Arial" panose="020B0604020202020204" pitchFamily="34" charset="0"/>
                      </a:rPr>
                      <m:t>=[</m:t>
                    </m:r>
                    <m:sSub>
                      <m:sSubPr>
                        <m:ctrlPr>
                          <a:rPr lang="zh-CN" altLang="en-US" sz="1400" i="1" dirty="0">
                            <a:latin typeface="Cambria Math" panose="02040503050406030204" pitchFamily="18" charset="0"/>
                            <a:cs typeface="Arial" panose="020B0604020202020204" pitchFamily="34" charset="0"/>
                          </a:rPr>
                        </m:ctrlPr>
                      </m:sSubPr>
                      <m:e>
                        <m:r>
                          <a:rPr lang="zh-CN" altLang="en-US" sz="1400" i="1">
                            <a:latin typeface="Cambria Math" panose="02040503050406030204" pitchFamily="18" charset="0"/>
                            <a:cs typeface="Arial" panose="020B0604020202020204" pitchFamily="34" charset="0"/>
                          </a:rPr>
                          <m:t>𝜇</m:t>
                        </m:r>
                      </m:e>
                      <m:sub>
                        <m:r>
                          <a:rPr lang="en-US" altLang="zh-CN" sz="1400" i="1">
                            <a:latin typeface="Cambria Math" panose="02040503050406030204" pitchFamily="18" charset="0"/>
                            <a:cs typeface="Arial" panose="020B0604020202020204" pitchFamily="34" charset="0"/>
                          </a:rPr>
                          <m:t>𝑘</m:t>
                        </m:r>
                        <m:r>
                          <a:rPr lang="en-US" altLang="zh-CN" sz="1400" b="0" i="1" smtClean="0">
                            <a:latin typeface="Cambria Math" panose="02040503050406030204" pitchFamily="18" charset="0"/>
                            <a:cs typeface="Arial" panose="020B0604020202020204" pitchFamily="34" charset="0"/>
                          </a:rPr>
                          <m:t>1</m:t>
                        </m:r>
                      </m:sub>
                    </m:sSub>
                    <m:sSub>
                      <m:sSubPr>
                        <m:ctrlPr>
                          <a:rPr lang="zh-CN" altLang="en-US" sz="1400" i="1" dirty="0">
                            <a:latin typeface="Cambria Math" panose="02040503050406030204" pitchFamily="18" charset="0"/>
                            <a:cs typeface="Arial" panose="020B0604020202020204" pitchFamily="34" charset="0"/>
                          </a:rPr>
                        </m:ctrlPr>
                      </m:sSubPr>
                      <m:e>
                        <m:r>
                          <a:rPr lang="en-US" altLang="zh-CN" sz="1400" b="0" i="1" dirty="0" smtClean="0">
                            <a:latin typeface="Cambria Math" panose="02040503050406030204" pitchFamily="18" charset="0"/>
                            <a:cs typeface="Arial" panose="020B0604020202020204" pitchFamily="34" charset="0"/>
                          </a:rPr>
                          <m:t> </m:t>
                        </m:r>
                        <m:r>
                          <a:rPr lang="zh-CN" altLang="en-US" sz="1400" i="1">
                            <a:latin typeface="Cambria Math" panose="02040503050406030204" pitchFamily="18" charset="0"/>
                            <a:cs typeface="Arial" panose="020B0604020202020204" pitchFamily="34" charset="0"/>
                          </a:rPr>
                          <m:t>𝜇</m:t>
                        </m:r>
                      </m:e>
                      <m:sub>
                        <m:r>
                          <a:rPr lang="en-US" altLang="zh-CN" sz="1400" i="1">
                            <a:latin typeface="Cambria Math" panose="02040503050406030204" pitchFamily="18" charset="0"/>
                            <a:cs typeface="Arial" panose="020B0604020202020204" pitchFamily="34" charset="0"/>
                          </a:rPr>
                          <m:t>𝑘</m:t>
                        </m:r>
                        <m:r>
                          <a:rPr lang="en-US" altLang="zh-CN" sz="1400" b="0" i="1" smtClean="0">
                            <a:latin typeface="Cambria Math" panose="02040503050406030204" pitchFamily="18" charset="0"/>
                            <a:cs typeface="Arial" panose="020B0604020202020204" pitchFamily="34" charset="0"/>
                          </a:rPr>
                          <m:t>2</m:t>
                        </m:r>
                      </m:sub>
                    </m:sSub>
                    <m:r>
                      <a:rPr lang="en-US" altLang="zh-CN" sz="1400" b="0" i="1" smtClean="0">
                        <a:latin typeface="Cambria Math" panose="02040503050406030204" pitchFamily="18" charset="0"/>
                        <a:cs typeface="Arial" panose="020B0604020202020204" pitchFamily="34" charset="0"/>
                      </a:rPr>
                      <m:t> … </m:t>
                    </m:r>
                    <m:sSub>
                      <m:sSubPr>
                        <m:ctrlPr>
                          <a:rPr lang="zh-CN" altLang="en-US" sz="1400" i="1" dirty="0">
                            <a:latin typeface="Cambria Math" panose="02040503050406030204" pitchFamily="18" charset="0"/>
                            <a:cs typeface="Arial" panose="020B0604020202020204" pitchFamily="34" charset="0"/>
                          </a:rPr>
                        </m:ctrlPr>
                      </m:sSubPr>
                      <m:e>
                        <m:r>
                          <a:rPr lang="zh-CN" altLang="en-US" sz="1400" i="1">
                            <a:latin typeface="Cambria Math" panose="02040503050406030204" pitchFamily="18" charset="0"/>
                            <a:cs typeface="Arial" panose="020B0604020202020204" pitchFamily="34" charset="0"/>
                          </a:rPr>
                          <m:t>𝜇</m:t>
                        </m:r>
                      </m:e>
                      <m:sub>
                        <m:r>
                          <a:rPr lang="en-US" altLang="zh-CN" sz="1400" i="1">
                            <a:latin typeface="Cambria Math" panose="02040503050406030204" pitchFamily="18" charset="0"/>
                            <a:cs typeface="Arial" panose="020B0604020202020204" pitchFamily="34" charset="0"/>
                          </a:rPr>
                          <m:t>𝑘</m:t>
                        </m:r>
                        <m:r>
                          <a:rPr lang="en-US" altLang="zh-CN" sz="1400" b="0" i="1" smtClean="0">
                            <a:latin typeface="Cambria Math" panose="02040503050406030204" pitchFamily="18" charset="0"/>
                            <a:cs typeface="Arial" panose="020B0604020202020204" pitchFamily="34" charset="0"/>
                          </a:rPr>
                          <m:t>𝐷</m:t>
                        </m:r>
                      </m:sub>
                    </m:sSub>
                    <m:r>
                      <a:rPr lang="en-US" altLang="zh-CN" sz="1400" b="0" i="1" dirty="0" smtClean="0">
                        <a:latin typeface="Cambria Math" panose="02040503050406030204" pitchFamily="18" charset="0"/>
                        <a:cs typeface="Arial" panose="020B0604020202020204" pitchFamily="34" charset="0"/>
                      </a:rPr>
                      <m:t>]</m:t>
                    </m:r>
                  </m:oMath>
                </a14:m>
                <a:r>
                  <a:rPr lang="en-US" altLang="zh-CN" sz="1400" dirty="0">
                    <a:latin typeface="Arial" panose="020B0604020202020204" pitchFamily="34" charset="0"/>
                    <a:cs typeface="Arial" panose="020B0604020202020204" pitchFamily="34" charset="0"/>
                  </a:rPr>
                  <a:t> </a:t>
                </a:r>
                <a:endParaRPr lang="zh-CN" altLang="en-US" sz="1400" dirty="0">
                  <a:latin typeface="Arial" panose="020B0604020202020204" pitchFamily="34" charset="0"/>
                  <a:cs typeface="Arial" panose="020B0604020202020204" pitchFamily="34" charset="0"/>
                </a:endParaRPr>
              </a:p>
            </p:txBody>
          </p:sp>
        </mc:Choice>
        <mc:Fallback xmlns="">
          <p:sp>
            <p:nvSpPr>
              <p:cNvPr id="165" name="文本框 164">
                <a:extLst>
                  <a:ext uri="{FF2B5EF4-FFF2-40B4-BE49-F238E27FC236}">
                    <a16:creationId xmlns:a16="http://schemas.microsoft.com/office/drawing/2014/main" id="{467197A9-B3BC-4233-B25B-85AADE72B00D}"/>
                  </a:ext>
                </a:extLst>
              </p:cNvPr>
              <p:cNvSpPr txBox="1">
                <a:spLocks noRot="1" noChangeAspect="1" noMove="1" noResize="1" noEditPoints="1" noAdjustHandles="1" noChangeArrowheads="1" noChangeShapeType="1" noTextEdit="1"/>
              </p:cNvSpPr>
              <p:nvPr/>
            </p:nvSpPr>
            <p:spPr>
              <a:xfrm>
                <a:off x="6729327" y="1794596"/>
                <a:ext cx="1862866" cy="307777"/>
              </a:xfrm>
              <a:prstGeom prst="rect">
                <a:avLst/>
              </a:prstGeom>
              <a:blipFill>
                <a:blip r:embed="rId30"/>
                <a:stretch>
                  <a:fillRect b="-9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9" name="文本框 168">
                <a:extLst>
                  <a:ext uri="{FF2B5EF4-FFF2-40B4-BE49-F238E27FC236}">
                    <a16:creationId xmlns:a16="http://schemas.microsoft.com/office/drawing/2014/main" id="{37C7B469-9C9B-4E55-B4E4-66A7C7D1F5F4}"/>
                  </a:ext>
                </a:extLst>
              </p:cNvPr>
              <p:cNvSpPr txBox="1"/>
              <p:nvPr/>
            </p:nvSpPr>
            <p:spPr>
              <a:xfrm>
                <a:off x="10080318" y="1439435"/>
                <a:ext cx="1969450" cy="1025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𝑘</m:t>
                          </m:r>
                        </m:sub>
                      </m:sSub>
                      <m:r>
                        <a:rPr lang="en-US" altLang="zh-CN" sz="1400" i="1">
                          <a:latin typeface="Cambria Math" panose="02040503050406030204" pitchFamily="18" charset="0"/>
                          <a:cs typeface="Arial" panose="020B0604020202020204" pitchFamily="34" charset="0"/>
                        </a:rPr>
                        <m:t>=</m:t>
                      </m:r>
                      <m:sSub>
                        <m:sSubPr>
                          <m:ctrlPr>
                            <a:rPr lang="en-US" altLang="zh-CN" sz="1400" i="1">
                              <a:latin typeface="Cambria Math" panose="02040503050406030204" pitchFamily="18" charset="0"/>
                              <a:cs typeface="Arial" panose="020B0604020202020204" pitchFamily="34" charset="0"/>
                            </a:rPr>
                          </m:ctrlPr>
                        </m:sSubPr>
                        <m:e>
                          <m:d>
                            <m:dPr>
                              <m:begChr m:val="["/>
                              <m:endChr m:val="]"/>
                              <m:ctrlPr>
                                <a:rPr lang="en-US" altLang="zh-CN" sz="1400" i="1">
                                  <a:latin typeface="Cambria Math" panose="02040503050406030204" pitchFamily="18" charset="0"/>
                                  <a:cs typeface="Arial" panose="020B0604020202020204" pitchFamily="34" charset="0"/>
                                </a:rPr>
                              </m:ctrlPr>
                            </m:dPr>
                            <m:e>
                              <m:m>
                                <m:mPr>
                                  <m:mcs>
                                    <m:mc>
                                      <m:mcPr>
                                        <m:count m:val="3"/>
                                        <m:mcJc m:val="center"/>
                                      </m:mcPr>
                                    </m:mc>
                                  </m:mcs>
                                  <m:ctrlPr>
                                    <a:rPr lang="en-US" altLang="zh-CN" sz="1400" i="1">
                                      <a:latin typeface="Cambria Math" panose="02040503050406030204" pitchFamily="18" charset="0"/>
                                      <a:cs typeface="Arial" panose="020B0604020202020204" pitchFamily="34" charset="0"/>
                                    </a:rPr>
                                  </m:ctrlPr>
                                </m:mPr>
                                <m:mr>
                                  <m:e>
                                    <m:m>
                                      <m:mPr>
                                        <m:mcs>
                                          <m:mc>
                                            <m:mcPr>
                                              <m:count m:val="1"/>
                                              <m:mcJc m:val="center"/>
                                            </m:mcPr>
                                          </m:mc>
                                        </m:mcs>
                                        <m:ctrlPr>
                                          <a:rPr lang="en-US" altLang="zh-CN" sz="1400" i="1">
                                            <a:latin typeface="Cambria Math" panose="02040503050406030204" pitchFamily="18" charset="0"/>
                                            <a:cs typeface="Arial" panose="020B0604020202020204" pitchFamily="34" charset="0"/>
                                          </a:rPr>
                                        </m:ctrlPr>
                                      </m:mP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11</m:t>
                                              </m:r>
                                            </m:sub>
                                          </m:sSub>
                                        </m:e>
                                      </m:m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21</m:t>
                                              </m:r>
                                            </m:sub>
                                          </m:sSub>
                                        </m:e>
                                      </m:mr>
                                    </m:m>
                                  </m:e>
                                  <m:e>
                                    <m:r>
                                      <a:rPr lang="en-US" altLang="zh-CN" sz="1400" i="1">
                                        <a:latin typeface="Cambria Math" panose="02040503050406030204" pitchFamily="18" charset="0"/>
                                        <a:cs typeface="Arial" panose="020B0604020202020204" pitchFamily="34" charset="0"/>
                                      </a:rPr>
                                      <m:t>⋯</m:t>
                                    </m:r>
                                  </m:e>
                                  <m:e>
                                    <m:m>
                                      <m:mPr>
                                        <m:mcs>
                                          <m:mc>
                                            <m:mcPr>
                                              <m:count m:val="1"/>
                                              <m:mcJc m:val="center"/>
                                            </m:mcPr>
                                          </m:mc>
                                        </m:mcs>
                                        <m:ctrlPr>
                                          <a:rPr lang="en-US" altLang="zh-CN" sz="1400" i="1">
                                            <a:latin typeface="Cambria Math" panose="02040503050406030204" pitchFamily="18" charset="0"/>
                                            <a:cs typeface="Arial" panose="020B0604020202020204" pitchFamily="34" charset="0"/>
                                          </a:rPr>
                                        </m:ctrlPr>
                                      </m:mP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1</m:t>
                                              </m:r>
                                              <m:r>
                                                <a:rPr lang="en-US" altLang="zh-CN" sz="1400" i="1">
                                                  <a:latin typeface="Cambria Math" panose="02040503050406030204" pitchFamily="18" charset="0"/>
                                                  <a:cs typeface="Arial" panose="020B0604020202020204" pitchFamily="34" charset="0"/>
                                                </a:rPr>
                                                <m:t>𝐷</m:t>
                                              </m:r>
                                            </m:sub>
                                          </m:sSub>
                                        </m:e>
                                      </m:m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1</m:t>
                                              </m:r>
                                              <m:r>
                                                <a:rPr lang="en-US" altLang="zh-CN" sz="1400" i="1">
                                                  <a:latin typeface="Cambria Math" panose="02040503050406030204" pitchFamily="18" charset="0"/>
                                                  <a:cs typeface="Arial" panose="020B0604020202020204" pitchFamily="34" charset="0"/>
                                                </a:rPr>
                                                <m:t>𝐷</m:t>
                                              </m:r>
                                            </m:sub>
                                          </m:sSub>
                                        </m:e>
                                      </m:mr>
                                    </m:m>
                                  </m:e>
                                </m:mr>
                                <m:mr>
                                  <m:e>
                                    <m:r>
                                      <a:rPr lang="en-US" altLang="zh-CN" sz="1400" i="1">
                                        <a:latin typeface="Cambria Math" panose="02040503050406030204" pitchFamily="18" charset="0"/>
                                        <a:cs typeface="Arial" panose="020B0604020202020204" pitchFamily="34" charset="0"/>
                                      </a:rPr>
                                      <m:t>⋮</m:t>
                                    </m:r>
                                  </m:e>
                                  <m:e>
                                    <m:r>
                                      <a:rPr lang="en-US" altLang="zh-CN" sz="1400" i="1">
                                        <a:latin typeface="Cambria Math" panose="02040503050406030204" pitchFamily="18" charset="0"/>
                                        <a:cs typeface="Arial" panose="020B0604020202020204" pitchFamily="34" charset="0"/>
                                      </a:rPr>
                                      <m:t>⋱</m:t>
                                    </m:r>
                                  </m:e>
                                  <m:e>
                                    <m:r>
                                      <a:rPr lang="en-US" altLang="zh-CN" sz="1400" i="1">
                                        <a:latin typeface="Cambria Math" panose="02040503050406030204" pitchFamily="18" charset="0"/>
                                        <a:cs typeface="Arial" panose="020B0604020202020204" pitchFamily="34" charset="0"/>
                                      </a:rPr>
                                      <m:t>⋮</m:t>
                                    </m:r>
                                  </m:e>
                                </m:mr>
                                <m:mr>
                                  <m:e>
                                    <m:m>
                                      <m:mPr>
                                        <m:mcs>
                                          <m:mc>
                                            <m:mcPr>
                                              <m:count m:val="1"/>
                                              <m:mcJc m:val="center"/>
                                            </m:mcPr>
                                          </m:mc>
                                        </m:mcs>
                                        <m:ctrlPr>
                                          <a:rPr lang="en-US" altLang="zh-CN" sz="1400" i="1">
                                            <a:latin typeface="Cambria Math" panose="02040503050406030204" pitchFamily="18" charset="0"/>
                                            <a:cs typeface="Arial" panose="020B0604020202020204" pitchFamily="34" charset="0"/>
                                          </a:rPr>
                                        </m:ctrlPr>
                                      </m:mP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𝑛</m:t>
                                              </m:r>
                                              <m:r>
                                                <a:rPr lang="en-US" altLang="zh-CN" sz="1400" i="1">
                                                  <a:latin typeface="Cambria Math" panose="02040503050406030204" pitchFamily="18" charset="0"/>
                                                  <a:cs typeface="Arial" panose="020B0604020202020204" pitchFamily="34" charset="0"/>
                                                </a:rPr>
                                                <m:t>1</m:t>
                                              </m:r>
                                            </m:sub>
                                          </m:sSub>
                                        </m:e>
                                      </m:m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𝐷</m:t>
                                              </m:r>
                                              <m:r>
                                                <a:rPr lang="en-US" altLang="zh-CN" sz="1400" i="1">
                                                  <a:latin typeface="Cambria Math" panose="02040503050406030204" pitchFamily="18" charset="0"/>
                                                  <a:cs typeface="Arial" panose="020B0604020202020204" pitchFamily="34" charset="0"/>
                                                </a:rPr>
                                                <m:t>1</m:t>
                                              </m:r>
                                            </m:sub>
                                          </m:sSub>
                                        </m:e>
                                      </m:mr>
                                    </m:m>
                                  </m:e>
                                  <m:e>
                                    <m:r>
                                      <a:rPr lang="en-US" altLang="zh-CN" sz="1400" i="1">
                                        <a:latin typeface="Cambria Math" panose="02040503050406030204" pitchFamily="18" charset="0"/>
                                        <a:cs typeface="Arial" panose="020B0604020202020204" pitchFamily="34" charset="0"/>
                                      </a:rPr>
                                      <m:t>⋯</m:t>
                                    </m:r>
                                  </m:e>
                                  <m:e>
                                    <m:m>
                                      <m:mPr>
                                        <m:mcs>
                                          <m:mc>
                                            <m:mcPr>
                                              <m:count m:val="1"/>
                                              <m:mcJc m:val="center"/>
                                            </m:mcPr>
                                          </m:mc>
                                        </m:mcs>
                                        <m:ctrlPr>
                                          <a:rPr lang="en-US" altLang="zh-CN" sz="1400" i="1">
                                            <a:latin typeface="Cambria Math" panose="02040503050406030204" pitchFamily="18" charset="0"/>
                                            <a:cs typeface="Arial" panose="020B0604020202020204" pitchFamily="34" charset="0"/>
                                          </a:rPr>
                                        </m:ctrlPr>
                                      </m:mP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𝑛𝐷</m:t>
                                              </m:r>
                                            </m:sub>
                                          </m:sSub>
                                        </m:e>
                                      </m:m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𝐷𝐷</m:t>
                                              </m:r>
                                            </m:sub>
                                          </m:sSub>
                                        </m:e>
                                      </m:mr>
                                    </m:m>
                                  </m:e>
                                </m:mr>
                              </m:m>
                            </m:e>
                          </m:d>
                        </m:e>
                        <m:sub>
                          <m:r>
                            <a:rPr lang="en-US" altLang="zh-CN" sz="1400" i="1">
                              <a:latin typeface="Cambria Math" panose="02040503050406030204" pitchFamily="18" charset="0"/>
                              <a:cs typeface="Arial" panose="020B0604020202020204" pitchFamily="34" charset="0"/>
                            </a:rPr>
                            <m:t>𝐷</m:t>
                          </m:r>
                          <m:r>
                            <a:rPr lang="en-US" altLang="zh-CN" sz="1400" i="1">
                              <a:latin typeface="Cambria Math" panose="02040503050406030204" pitchFamily="18" charset="0"/>
                              <a:cs typeface="Arial" panose="020B0604020202020204" pitchFamily="34" charset="0"/>
                            </a:rPr>
                            <m:t>×</m:t>
                          </m:r>
                          <m:r>
                            <a:rPr lang="en-US" altLang="zh-CN" sz="1400" i="1">
                              <a:latin typeface="Cambria Math" panose="02040503050406030204" pitchFamily="18" charset="0"/>
                              <a:cs typeface="Arial" panose="020B0604020202020204" pitchFamily="34" charset="0"/>
                            </a:rPr>
                            <m:t>𝐷</m:t>
                          </m:r>
                        </m:sub>
                      </m:sSub>
                    </m:oMath>
                  </m:oMathPara>
                </a14:m>
                <a:endParaRPr lang="zh-CN" altLang="en-US" sz="1400" i="1" dirty="0">
                  <a:latin typeface="Cambria Math" panose="02040503050406030204" pitchFamily="18" charset="0"/>
                  <a:cs typeface="Arial" panose="020B0604020202020204" pitchFamily="34" charset="0"/>
                </a:endParaRPr>
              </a:p>
            </p:txBody>
          </p:sp>
        </mc:Choice>
        <mc:Fallback xmlns="">
          <p:sp>
            <p:nvSpPr>
              <p:cNvPr id="169" name="文本框 168">
                <a:extLst>
                  <a:ext uri="{FF2B5EF4-FFF2-40B4-BE49-F238E27FC236}">
                    <a16:creationId xmlns:a16="http://schemas.microsoft.com/office/drawing/2014/main" id="{37C7B469-9C9B-4E55-B4E4-66A7C7D1F5F4}"/>
                  </a:ext>
                </a:extLst>
              </p:cNvPr>
              <p:cNvSpPr txBox="1">
                <a:spLocks noRot="1" noChangeAspect="1" noMove="1" noResize="1" noEditPoints="1" noAdjustHandles="1" noChangeArrowheads="1" noChangeShapeType="1" noTextEdit="1"/>
              </p:cNvSpPr>
              <p:nvPr/>
            </p:nvSpPr>
            <p:spPr>
              <a:xfrm>
                <a:off x="10080318" y="1439435"/>
                <a:ext cx="1969450" cy="1025474"/>
              </a:xfrm>
              <a:prstGeom prst="rect">
                <a:avLst/>
              </a:prstGeom>
              <a:blipFill>
                <a:blip r:embed="rId31"/>
                <a:stretch>
                  <a:fillRect/>
                </a:stretch>
              </a:blipFill>
            </p:spPr>
            <p:txBody>
              <a:bodyPr/>
              <a:lstStyle/>
              <a:p>
                <a:r>
                  <a:rPr lang="zh-CN" altLang="en-US">
                    <a:noFill/>
                  </a:rPr>
                  <a:t> </a:t>
                </a:r>
              </a:p>
            </p:txBody>
          </p:sp>
        </mc:Fallback>
      </mc:AlternateContent>
      <p:sp>
        <p:nvSpPr>
          <p:cNvPr id="171" name="对话气泡: 矩形 170">
            <a:extLst>
              <a:ext uri="{FF2B5EF4-FFF2-40B4-BE49-F238E27FC236}">
                <a16:creationId xmlns:a16="http://schemas.microsoft.com/office/drawing/2014/main" id="{27B1C054-9692-4C8F-BB43-9F0453C9BFFC}"/>
              </a:ext>
            </a:extLst>
          </p:cNvPr>
          <p:cNvSpPr/>
          <p:nvPr/>
        </p:nvSpPr>
        <p:spPr>
          <a:xfrm>
            <a:off x="6212100" y="2782208"/>
            <a:ext cx="595099" cy="283039"/>
          </a:xfrm>
          <a:prstGeom prst="wedgeRectCallout">
            <a:avLst>
              <a:gd name="adj1" fmla="val -70036"/>
              <a:gd name="adj2" fmla="val -24346"/>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M step</a:t>
            </a:r>
          </a:p>
        </p:txBody>
      </p:sp>
      <p:sp>
        <p:nvSpPr>
          <p:cNvPr id="173" name="对话气泡: 矩形 172">
            <a:extLst>
              <a:ext uri="{FF2B5EF4-FFF2-40B4-BE49-F238E27FC236}">
                <a16:creationId xmlns:a16="http://schemas.microsoft.com/office/drawing/2014/main" id="{26D14E8B-B853-422F-AE9C-EB6A8416DEB5}"/>
              </a:ext>
            </a:extLst>
          </p:cNvPr>
          <p:cNvSpPr/>
          <p:nvPr/>
        </p:nvSpPr>
        <p:spPr>
          <a:xfrm>
            <a:off x="6212100" y="6133650"/>
            <a:ext cx="595099" cy="283039"/>
          </a:xfrm>
          <a:prstGeom prst="wedgeRectCallout">
            <a:avLst>
              <a:gd name="adj1" fmla="val -70036"/>
              <a:gd name="adj2" fmla="val -24346"/>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E step</a:t>
            </a:r>
          </a:p>
        </p:txBody>
      </p:sp>
    </p:spTree>
    <p:extLst>
      <p:ext uri="{BB962C8B-B14F-4D97-AF65-F5344CB8AC3E}">
        <p14:creationId xmlns:p14="http://schemas.microsoft.com/office/powerpoint/2010/main" val="3242907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4</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11</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Mixtures of Gaussians</a:t>
            </a:r>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47" name="文本框 46">
            <a:extLst>
              <a:ext uri="{FF2B5EF4-FFF2-40B4-BE49-F238E27FC236}">
                <a16:creationId xmlns:a16="http://schemas.microsoft.com/office/drawing/2014/main" id="{496519A5-CDB8-43D8-9E50-EA1136AF427C}"/>
              </a:ext>
            </a:extLst>
          </p:cNvPr>
          <p:cNvSpPr txBox="1"/>
          <p:nvPr/>
        </p:nvSpPr>
        <p:spPr>
          <a:xfrm>
            <a:off x="819149" y="662323"/>
            <a:ext cx="2001473"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Expectation-Maximization (EM) </a:t>
            </a:r>
          </a:p>
        </p:txBody>
      </p:sp>
      <mc:AlternateContent xmlns:mc="http://schemas.openxmlformats.org/markup-compatibility/2006" xmlns:a14="http://schemas.microsoft.com/office/drawing/2010/main">
        <mc:Choice Requires="a14">
          <p:graphicFrame>
            <p:nvGraphicFramePr>
              <p:cNvPr id="10" name="表格 9">
                <a:extLst>
                  <a:ext uri="{FF2B5EF4-FFF2-40B4-BE49-F238E27FC236}">
                    <a16:creationId xmlns:a16="http://schemas.microsoft.com/office/drawing/2014/main" id="{3C3531FA-3E26-4827-B529-92714DEECD3D}"/>
                  </a:ext>
                </a:extLst>
              </p:cNvPr>
              <p:cNvGraphicFramePr>
                <a:graphicFrameLocks noGrp="1"/>
              </p:cNvGraphicFramePr>
              <p:nvPr/>
            </p:nvGraphicFramePr>
            <p:xfrm>
              <a:off x="150922" y="978166"/>
              <a:ext cx="5945074" cy="1620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Arial" panose="020B0604020202020204" pitchFamily="34" charset="0"/>
                              <a:cs typeface="Arial" panose="020B0604020202020204" pitchFamily="34" charset="0"/>
                            </a:rPr>
                            <a:t>D</a:t>
                          </a:r>
                          <a:r>
                            <a:rPr lang="en-US" altLang="zh-CN" sz="1200" dirty="0">
                              <a:latin typeface="Arial" panose="020B0604020202020204" pitchFamily="34" charset="0"/>
                              <a:cs typeface="Arial" panose="020B0604020202020204" pitchFamily="34" charset="0"/>
                            </a:rPr>
                            <a:t>-dimensional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𝑥</m:t>
                                </m:r>
                                <m:r>
                                  <a:rPr lang="en-US" altLang="zh-CN" sz="1200" b="0" i="0" smtClean="0">
                                    <a:latin typeface="Cambria Math" panose="02040503050406030204" pitchFamily="18"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1</m:t>
                                    </m:r>
                                  </m:sup>
                                </m:sSup>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2 </m:t>
                                    </m:r>
                                  </m:sup>
                                </m:sSup>
                                <m:r>
                                  <a:rPr lang="en-US" altLang="zh-CN" sz="1200" b="0" i="1" dirty="0" smtClean="0">
                                    <a:latin typeface="Cambria Math" panose="02040503050406030204" pitchFamily="18" charset="0"/>
                                    <a:cs typeface="Arial" panose="020B0604020202020204" pitchFamily="34"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𝐷</m:t>
                                    </m:r>
                                  </m:sup>
                                </m:sSup>
                                <m:r>
                                  <a:rPr lang="en-US" altLang="zh-CN" sz="1200" b="0" i="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 set</a:t>
                          </a:r>
                        </a:p>
                      </a:txBody>
                      <a:tcPr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i="1" smtClean="0">
                                  <a:latin typeface="Cambria Math" panose="02040503050406030204" pitchFamily="18" charset="0"/>
                                  <a:cs typeface="Arial" panose="020B0604020202020204" pitchFamily="34" charset="0"/>
                                </a:rPr>
                                <m:t>2</m:t>
                              </m:r>
                            </m:oMath>
                          </a14:m>
                          <a:r>
                            <a:rPr lang="en-US" altLang="zh-CN" sz="1200" dirty="0">
                              <a:latin typeface="Arial" panose="020B0604020202020204" pitchFamily="34" charset="0"/>
                              <a:cs typeface="Arial" panose="020B0604020202020204" pitchFamily="34" charset="0"/>
                            </a:rPr>
                            <a:t>-dimensional binary random variable</a:t>
                          </a:r>
                        </a:p>
                      </a:txBody>
                      <a:tcPr anchor="ctr">
                        <a:solidFill>
                          <a:srgbClr val="EA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r>
                                <a:rPr lang="en-US" altLang="zh-CN" sz="1200" b="0" i="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0" smtClean="0">
                                  <a:latin typeface="Cambria Math" panose="02040503050406030204" pitchFamily="18" charset="0"/>
                                  <a:cs typeface="Arial" panose="020B0604020202020204" pitchFamily="34" charset="0"/>
                                </a:rPr>
                                <m:t>]</m:t>
                              </m:r>
                            </m:oMath>
                          </a14:m>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𝑧</m:t>
                                  </m:r>
                                </m:e>
                                <m:sub>
                                  <m:r>
                                    <a:rPr lang="en-US" altLang="zh-CN" sz="1200" b="0" i="1" smtClean="0">
                                      <a:latin typeface="Cambria Math" panose="02040503050406030204" pitchFamily="18" charset="0"/>
                                    </a:rPr>
                                    <m:t>𝑘</m:t>
                                  </m:r>
                                </m:sub>
                              </m:sSub>
                              <m:r>
                                <a:rPr lang="en-US" altLang="zh-CN" sz="1200" b="0" i="1" smtClean="0">
                                  <a:latin typeface="Cambria Math" panose="02040503050406030204" pitchFamily="18" charset="0"/>
                                  <a:ea typeface="Cambria Math" panose="02040503050406030204" pitchFamily="18" charset="0"/>
                                </a:rPr>
                                <m:t>∈{0,1}</m:t>
                              </m:r>
                            </m:oMath>
                          </a14:m>
                          <a:endParaRPr lang="zh-CN" altLang="en-US" sz="1200" dirty="0"/>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latent variables set</a:t>
                          </a:r>
                        </a:p>
                      </a:txBody>
                      <a:tcPr anchor="ctr">
                        <a:solidFill>
                          <a:srgbClr val="DEEB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bl>
              </a:graphicData>
            </a:graphic>
          </p:graphicFrame>
        </mc:Choice>
        <mc:Fallback xmlns="">
          <p:graphicFrame>
            <p:nvGraphicFramePr>
              <p:cNvPr id="10" name="表格 9">
                <a:extLst>
                  <a:ext uri="{FF2B5EF4-FFF2-40B4-BE49-F238E27FC236}">
                    <a16:creationId xmlns:a16="http://schemas.microsoft.com/office/drawing/2014/main" id="{3C3531FA-3E26-4827-B529-92714DEECD3D}"/>
                  </a:ext>
                </a:extLst>
              </p:cNvPr>
              <p:cNvGraphicFramePr>
                <a:graphicFrameLocks noGrp="1"/>
              </p:cNvGraphicFramePr>
              <p:nvPr/>
            </p:nvGraphicFramePr>
            <p:xfrm>
              <a:off x="150922" y="978166"/>
              <a:ext cx="5945074" cy="1620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Arial" panose="020B0604020202020204" pitchFamily="34" charset="0"/>
                              <a:cs typeface="Arial" panose="020B0604020202020204" pitchFamily="34" charset="0"/>
                            </a:rPr>
                            <a:t>D</a:t>
                          </a:r>
                          <a:r>
                            <a:rPr lang="en-US" altLang="zh-CN" sz="1200" dirty="0">
                              <a:latin typeface="Arial" panose="020B0604020202020204" pitchFamily="34" charset="0"/>
                              <a:cs typeface="Arial" panose="020B0604020202020204" pitchFamily="34" charset="0"/>
                            </a:rPr>
                            <a:t>-dimensional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endParaRPr lang="zh-CN"/>
                        </a:p>
                      </a:txBody>
                      <a:tcPr anchor="ctr">
                        <a:blipFill>
                          <a:blip r:embed="rId3"/>
                          <a:stretch>
                            <a:fillRect l="-100205" t="-100000" r="-1025" b="-300000"/>
                          </a:stretch>
                        </a:blip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 set</a:t>
                          </a:r>
                        </a:p>
                      </a:txBody>
                      <a:tcPr anchor="ctr">
                        <a:solidFill>
                          <a:schemeClr val="accent5">
                            <a:lumMod val="20000"/>
                            <a:lumOff val="80000"/>
                          </a:schemeClr>
                        </a:solidFill>
                      </a:tcPr>
                    </a:tc>
                    <a:tc>
                      <a:txBody>
                        <a:bodyPr/>
                        <a:lstStyle/>
                        <a:p>
                          <a:endParaRPr lang="zh-CN"/>
                        </a:p>
                      </a:txBody>
                      <a:tcPr anchor="ctr">
                        <a:blipFill>
                          <a:blip r:embed="rId3"/>
                          <a:stretch>
                            <a:fillRect l="-100205" t="-203774" r="-1025" b="-205660"/>
                          </a:stretch>
                        </a:blipFill>
                      </a:tcPr>
                    </a:tc>
                    <a:extLst>
                      <a:ext uri="{0D108BD9-81ED-4DB2-BD59-A6C34878D82A}">
                        <a16:rowId xmlns:a16="http://schemas.microsoft.com/office/drawing/2014/main" val="1903932690"/>
                      </a:ext>
                    </a:extLst>
                  </a:tr>
                  <a:tr h="324000">
                    <a:tc>
                      <a:txBody>
                        <a:bodyPr/>
                        <a:lstStyle/>
                        <a:p>
                          <a:endParaRPr lang="zh-CN"/>
                        </a:p>
                      </a:txBody>
                      <a:tcPr anchor="ctr">
                        <a:blipFill>
                          <a:blip r:embed="rId3"/>
                          <a:stretch>
                            <a:fillRect l="-205" t="-298148" r="-101025" b="-101852"/>
                          </a:stretch>
                        </a:blipFill>
                      </a:tcPr>
                    </a:tc>
                    <a:tc>
                      <a:txBody>
                        <a:bodyPr/>
                        <a:lstStyle/>
                        <a:p>
                          <a:endParaRPr lang="zh-CN"/>
                        </a:p>
                      </a:txBody>
                      <a:tcPr anchor="ctr">
                        <a:blipFill>
                          <a:blip r:embed="rId3"/>
                          <a:stretch>
                            <a:fillRect l="-100205" t="-298148" r="-1025" b="-101852"/>
                          </a:stretch>
                        </a:blip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latent variables set</a:t>
                          </a:r>
                        </a:p>
                      </a:txBody>
                      <a:tcPr anchor="ctr">
                        <a:solidFill>
                          <a:srgbClr val="DEEBF7"/>
                        </a:solidFill>
                      </a:tcPr>
                    </a:tc>
                    <a:tc>
                      <a:txBody>
                        <a:bodyPr/>
                        <a:lstStyle/>
                        <a:p>
                          <a:endParaRPr lang="zh-CN"/>
                        </a:p>
                      </a:txBody>
                      <a:tcPr anchor="ctr">
                        <a:blipFill>
                          <a:blip r:embed="rId3"/>
                          <a:stretch>
                            <a:fillRect l="-100205" t="-405660" r="-1025" b="-3774"/>
                          </a:stretch>
                        </a:blipFill>
                      </a:tcPr>
                    </a:tc>
                    <a:extLst>
                      <a:ext uri="{0D108BD9-81ED-4DB2-BD59-A6C34878D82A}">
                        <a16:rowId xmlns:a16="http://schemas.microsoft.com/office/drawing/2014/main" val="2301477168"/>
                      </a:ext>
                    </a:extLst>
                  </a:tr>
                </a:tbl>
              </a:graphicData>
            </a:graphic>
          </p:graphicFrame>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Arial" panose="020B0604020202020204" pitchFamily="34" charset="0"/>
                        </a:rPr>
                        <m:t>𝑧</m:t>
                      </m:r>
                    </m:oMath>
                  </m:oMathPara>
                </a14:m>
                <a:endParaRPr lang="zh-CN" altLang="en-US"/>
              </a:p>
            </p:txBody>
          </p:sp>
        </mc:Choice>
        <mc:Fallback xmlns="">
          <p:sp>
            <p:nvSpPr>
              <p:cNvPr id="18" name="矩形 17">
                <a:extLst>
                  <a:ext uri="{FF2B5EF4-FFF2-40B4-BE49-F238E27FC236}">
                    <a16:creationId xmlns:a16="http://schemas.microsoft.com/office/drawing/2014/main" id="{06C3520B-8482-4B24-848D-FFA7033C2B53}"/>
                  </a:ext>
                </a:extLst>
              </p:cNvPr>
              <p:cNvSpPr>
                <a:spLocks noRot="1" noChangeAspect="1" noMove="1" noResize="1" noEditPoints="1" noAdjustHandles="1" noChangeArrowheads="1" noChangeShapeType="1" noTextEdit="1"/>
              </p:cNvSpPr>
              <p:nvPr/>
            </p:nvSpPr>
            <p:spPr>
              <a:xfrm>
                <a:off x="150922" y="978192"/>
                <a:ext cx="11890154" cy="5514654"/>
              </a:xfrm>
              <a:prstGeom prst="rect">
                <a:avLst/>
              </a:prstGeom>
              <a:blipFill>
                <a:blip r:embed="rId4"/>
                <a:stretch>
                  <a:fillRect/>
                </a:stretch>
              </a:blipFill>
              <a:ln>
                <a:solidFill>
                  <a:schemeClr val="accent5">
                    <a:lumMod val="60000"/>
                    <a:lumOff val="40000"/>
                  </a:schemeClr>
                </a:solidFill>
                <a:prstDash val="sysDash"/>
              </a:ln>
            </p:spPr>
            <p:txBody>
              <a:bodyPr/>
              <a:lstStyle/>
              <a:p>
                <a:r>
                  <a:rPr lang="zh-CN" altLang="en-US">
                    <a:noFill/>
                  </a:rPr>
                  <a:t> </a:t>
                </a:r>
              </a:p>
            </p:txBody>
          </p:sp>
        </mc:Fallback>
      </mc:AlternateContent>
      <p:pic>
        <p:nvPicPr>
          <p:cNvPr id="91" name="图片 90">
            <a:extLst>
              <a:ext uri="{FF2B5EF4-FFF2-40B4-BE49-F238E27FC236}">
                <a16:creationId xmlns:a16="http://schemas.microsoft.com/office/drawing/2014/main" id="{8C1D2F00-77D1-4D8B-ABA9-0210096063A0}"/>
              </a:ext>
            </a:extLst>
          </p:cNvPr>
          <p:cNvPicPr>
            <a:picLocks noChangeAspect="1"/>
          </p:cNvPicPr>
          <p:nvPr/>
        </p:nvPicPr>
        <p:blipFill>
          <a:blip r:embed="rId5"/>
          <a:stretch>
            <a:fillRect/>
          </a:stretch>
        </p:blipFill>
        <p:spPr>
          <a:xfrm>
            <a:off x="165148" y="2560552"/>
            <a:ext cx="5934252" cy="3923472"/>
          </a:xfrm>
          <a:prstGeom prst="rect">
            <a:avLst/>
          </a:prstGeom>
        </p:spPr>
      </p:pic>
      <p:sp>
        <p:nvSpPr>
          <p:cNvPr id="92" name="文本框 91">
            <a:extLst>
              <a:ext uri="{FF2B5EF4-FFF2-40B4-BE49-F238E27FC236}">
                <a16:creationId xmlns:a16="http://schemas.microsoft.com/office/drawing/2014/main" id="{1BFA6B74-4515-488C-9141-0E5742A65E70}"/>
              </a:ext>
            </a:extLst>
          </p:cNvPr>
          <p:cNvSpPr txBox="1"/>
          <p:nvPr/>
        </p:nvSpPr>
        <p:spPr>
          <a:xfrm>
            <a:off x="3357107" y="2625007"/>
            <a:ext cx="825448"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1</a:t>
            </a:r>
            <a:r>
              <a:rPr lang="en-US" altLang="zh-CN" sz="1000" b="0" i="0" baseline="30000" dirty="0">
                <a:solidFill>
                  <a:schemeClr val="tx1">
                    <a:lumMod val="50000"/>
                    <a:lumOff val="50000"/>
                  </a:schemeClr>
                </a:solidFill>
                <a:effectLst/>
                <a:latin typeface="Arial" panose="020B0604020202020204" pitchFamily="34" charset="0"/>
                <a:cs typeface="Arial" panose="020B0604020202020204" pitchFamily="34" charset="0"/>
              </a:rPr>
              <a:t>st</a:t>
            </a:r>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 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4" name="文本框 93">
            <a:extLst>
              <a:ext uri="{FF2B5EF4-FFF2-40B4-BE49-F238E27FC236}">
                <a16:creationId xmlns:a16="http://schemas.microsoft.com/office/drawing/2014/main" id="{40B27878-0498-4325-9108-70A818921240}"/>
              </a:ext>
            </a:extLst>
          </p:cNvPr>
          <p:cNvSpPr txBox="1"/>
          <p:nvPr/>
        </p:nvSpPr>
        <p:spPr>
          <a:xfrm>
            <a:off x="5357636" y="2614892"/>
            <a:ext cx="762777"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1</a:t>
            </a:r>
            <a:r>
              <a:rPr lang="en-US" altLang="zh-CN" sz="1000" b="0" i="0" baseline="30000" dirty="0">
                <a:solidFill>
                  <a:schemeClr val="tx1">
                    <a:lumMod val="50000"/>
                    <a:lumOff val="50000"/>
                  </a:schemeClr>
                </a:solidFill>
                <a:effectLst/>
                <a:latin typeface="Arial" panose="020B0604020202020204" pitchFamily="34" charset="0"/>
                <a:cs typeface="Arial" panose="020B0604020202020204" pitchFamily="34" charset="0"/>
              </a:rPr>
              <a:t>st</a:t>
            </a:r>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 M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7450ADF5-567E-4323-B9A6-9591BC89C1C0}"/>
              </a:ext>
            </a:extLst>
          </p:cNvPr>
          <p:cNvSpPr txBox="1"/>
          <p:nvPr/>
        </p:nvSpPr>
        <p:spPr>
          <a:xfrm>
            <a:off x="1344552" y="4611837"/>
            <a:ext cx="876612"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2</a:t>
            </a:r>
            <a:r>
              <a:rPr lang="en-US" altLang="zh-CN" sz="1000" b="0" i="0" baseline="30000" dirty="0">
                <a:solidFill>
                  <a:schemeClr val="tx1">
                    <a:lumMod val="50000"/>
                    <a:lumOff val="50000"/>
                  </a:schemeClr>
                </a:solidFill>
                <a:effectLst/>
                <a:latin typeface="Arial" panose="020B0604020202020204" pitchFamily="34" charset="0"/>
                <a:cs typeface="Arial" panose="020B0604020202020204" pitchFamily="34" charset="0"/>
              </a:rPr>
              <a:t>nd</a:t>
            </a:r>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 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9E41BB22-7F27-4062-87BA-0AF16127A5CE}"/>
              </a:ext>
            </a:extLst>
          </p:cNvPr>
          <p:cNvSpPr txBox="1"/>
          <p:nvPr/>
        </p:nvSpPr>
        <p:spPr>
          <a:xfrm>
            <a:off x="3357107" y="4611882"/>
            <a:ext cx="751115"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5</a:t>
            </a:r>
            <a:r>
              <a:rPr lang="en-US" altLang="zh-CN" sz="1000" b="0" i="0" baseline="30000" dirty="0">
                <a:solidFill>
                  <a:schemeClr val="tx1">
                    <a:lumMod val="50000"/>
                    <a:lumOff val="50000"/>
                  </a:schemeClr>
                </a:solidFill>
                <a:effectLst/>
                <a:latin typeface="Arial" panose="020B0604020202020204" pitchFamily="34" charset="0"/>
                <a:cs typeface="Arial" panose="020B0604020202020204" pitchFamily="34" charset="0"/>
              </a:rPr>
              <a:t>th</a:t>
            </a:r>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 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7D3DF058-A1CF-49AF-93D3-8214D48D71A2}"/>
              </a:ext>
            </a:extLst>
          </p:cNvPr>
          <p:cNvSpPr txBox="1"/>
          <p:nvPr/>
        </p:nvSpPr>
        <p:spPr>
          <a:xfrm>
            <a:off x="5300609" y="4600833"/>
            <a:ext cx="792827"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20</a:t>
            </a:r>
            <a:r>
              <a:rPr lang="en-US" altLang="zh-CN" sz="1000" b="0" i="0" baseline="30000" dirty="0">
                <a:solidFill>
                  <a:schemeClr val="tx1">
                    <a:lumMod val="50000"/>
                    <a:lumOff val="50000"/>
                  </a:schemeClr>
                </a:solidFill>
                <a:effectLst/>
                <a:latin typeface="Arial" panose="020B0604020202020204" pitchFamily="34" charset="0"/>
                <a:cs typeface="Arial" panose="020B0604020202020204" pitchFamily="34" charset="0"/>
              </a:rPr>
              <a:t>th</a:t>
            </a:r>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 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41" name="图片 40">
            <a:extLst>
              <a:ext uri="{FF2B5EF4-FFF2-40B4-BE49-F238E27FC236}">
                <a16:creationId xmlns:a16="http://schemas.microsoft.com/office/drawing/2014/main" id="{83969215-B829-4B0C-9305-96D9EDE769F6}"/>
              </a:ext>
            </a:extLst>
          </p:cNvPr>
          <p:cNvPicPr>
            <a:picLocks noChangeAspect="1"/>
          </p:cNvPicPr>
          <p:nvPr/>
        </p:nvPicPr>
        <p:blipFill>
          <a:blip r:embed="rId6"/>
          <a:stretch>
            <a:fillRect/>
          </a:stretch>
        </p:blipFill>
        <p:spPr>
          <a:xfrm>
            <a:off x="9078801" y="5231958"/>
            <a:ext cx="2962275" cy="390525"/>
          </a:xfrm>
          <a:prstGeom prst="rect">
            <a:avLst/>
          </a:prstGeom>
        </p:spPr>
      </p:pic>
      <p:pic>
        <p:nvPicPr>
          <p:cNvPr id="42" name="图片 41">
            <a:extLst>
              <a:ext uri="{FF2B5EF4-FFF2-40B4-BE49-F238E27FC236}">
                <a16:creationId xmlns:a16="http://schemas.microsoft.com/office/drawing/2014/main" id="{12A91008-6F43-4583-823B-EC27A3E4FDD3}"/>
              </a:ext>
            </a:extLst>
          </p:cNvPr>
          <p:cNvPicPr>
            <a:picLocks noChangeAspect="1"/>
          </p:cNvPicPr>
          <p:nvPr/>
        </p:nvPicPr>
        <p:blipFill>
          <a:blip r:embed="rId7"/>
          <a:stretch>
            <a:fillRect/>
          </a:stretch>
        </p:blipFill>
        <p:spPr>
          <a:xfrm>
            <a:off x="8592193" y="2480108"/>
            <a:ext cx="3457575" cy="552450"/>
          </a:xfrm>
          <a:prstGeom prst="rect">
            <a:avLst/>
          </a:prstGeom>
        </p:spPr>
      </p:pic>
      <p:pic>
        <p:nvPicPr>
          <p:cNvPr id="43" name="图片 42">
            <a:extLst>
              <a:ext uri="{FF2B5EF4-FFF2-40B4-BE49-F238E27FC236}">
                <a16:creationId xmlns:a16="http://schemas.microsoft.com/office/drawing/2014/main" id="{709F9BA5-58E6-4CA2-A416-7AB1FC2346C1}"/>
              </a:ext>
            </a:extLst>
          </p:cNvPr>
          <p:cNvPicPr>
            <a:picLocks noChangeAspect="1"/>
          </p:cNvPicPr>
          <p:nvPr/>
        </p:nvPicPr>
        <p:blipFill>
          <a:blip r:embed="rId8"/>
          <a:stretch>
            <a:fillRect/>
          </a:stretch>
        </p:blipFill>
        <p:spPr>
          <a:xfrm>
            <a:off x="8773168" y="3037138"/>
            <a:ext cx="3276600" cy="542925"/>
          </a:xfrm>
          <a:prstGeom prst="rect">
            <a:avLst/>
          </a:prstGeom>
        </p:spPr>
      </p:pic>
      <p:pic>
        <p:nvPicPr>
          <p:cNvPr id="44" name="图片 43">
            <a:extLst>
              <a:ext uri="{FF2B5EF4-FFF2-40B4-BE49-F238E27FC236}">
                <a16:creationId xmlns:a16="http://schemas.microsoft.com/office/drawing/2014/main" id="{F3515E52-EF5A-426F-8802-FE4F9C2D4B68}"/>
              </a:ext>
            </a:extLst>
          </p:cNvPr>
          <p:cNvPicPr>
            <a:picLocks noChangeAspect="1"/>
          </p:cNvPicPr>
          <p:nvPr/>
        </p:nvPicPr>
        <p:blipFill>
          <a:blip r:embed="rId9"/>
          <a:stretch>
            <a:fillRect/>
          </a:stretch>
        </p:blipFill>
        <p:spPr>
          <a:xfrm>
            <a:off x="7982593" y="3550904"/>
            <a:ext cx="4067175" cy="523875"/>
          </a:xfrm>
          <a:prstGeom prst="rect">
            <a:avLst/>
          </a:prstGeom>
        </p:spPr>
      </p:pic>
      <p:pic>
        <p:nvPicPr>
          <p:cNvPr id="45" name="图片 44">
            <a:extLst>
              <a:ext uri="{FF2B5EF4-FFF2-40B4-BE49-F238E27FC236}">
                <a16:creationId xmlns:a16="http://schemas.microsoft.com/office/drawing/2014/main" id="{01C4E965-C721-49FD-9CD0-A1E31C027209}"/>
              </a:ext>
            </a:extLst>
          </p:cNvPr>
          <p:cNvPicPr>
            <a:picLocks noChangeAspect="1"/>
          </p:cNvPicPr>
          <p:nvPr/>
        </p:nvPicPr>
        <p:blipFill>
          <a:blip r:embed="rId10"/>
          <a:stretch>
            <a:fillRect/>
          </a:stretch>
        </p:blipFill>
        <p:spPr>
          <a:xfrm>
            <a:off x="8230243" y="4071280"/>
            <a:ext cx="3819525" cy="561975"/>
          </a:xfrm>
          <a:prstGeom prst="rect">
            <a:avLst/>
          </a:prstGeom>
        </p:spPr>
      </p:pic>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CB4734CB-ABCD-457D-B8BF-5D461A51C2E6}"/>
                  </a:ext>
                </a:extLst>
              </p:cNvPr>
              <p:cNvSpPr txBox="1"/>
              <p:nvPr/>
            </p:nvSpPr>
            <p:spPr>
              <a:xfrm>
                <a:off x="7811136" y="4237459"/>
                <a:ext cx="34291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𝑚𝑎𝑥</m:t>
                      </m:r>
                    </m:oMath>
                  </m:oMathPara>
                </a14:m>
                <a:endParaRPr lang="zh-CN" altLang="en-US" sz="1200" dirty="0">
                  <a:latin typeface="Arial" panose="020B0604020202020204" pitchFamily="34" charset="0"/>
                  <a:cs typeface="Arial" panose="020B0604020202020204" pitchFamily="34" charset="0"/>
                </a:endParaRPr>
              </a:p>
            </p:txBody>
          </p:sp>
        </mc:Choice>
        <mc:Fallback xmlns="">
          <p:sp>
            <p:nvSpPr>
              <p:cNvPr id="46" name="文本框 45">
                <a:extLst>
                  <a:ext uri="{FF2B5EF4-FFF2-40B4-BE49-F238E27FC236}">
                    <a16:creationId xmlns:a16="http://schemas.microsoft.com/office/drawing/2014/main" id="{CB4734CB-ABCD-457D-B8BF-5D461A51C2E6}"/>
                  </a:ext>
                </a:extLst>
              </p:cNvPr>
              <p:cNvSpPr txBox="1">
                <a:spLocks noRot="1" noChangeAspect="1" noMove="1" noResize="1" noEditPoints="1" noAdjustHandles="1" noChangeArrowheads="1" noChangeShapeType="1" noTextEdit="1"/>
              </p:cNvSpPr>
              <p:nvPr/>
            </p:nvSpPr>
            <p:spPr>
              <a:xfrm>
                <a:off x="7811136" y="4237459"/>
                <a:ext cx="342914" cy="184666"/>
              </a:xfrm>
              <a:prstGeom prst="rect">
                <a:avLst/>
              </a:prstGeom>
              <a:blipFill>
                <a:blip r:embed="rId11"/>
                <a:stretch>
                  <a:fillRect l="-3509" r="-3509" b="-3333"/>
                </a:stretch>
              </a:blipFill>
            </p:spPr>
            <p:txBody>
              <a:bodyPr/>
              <a:lstStyle/>
              <a:p>
                <a:r>
                  <a:rPr lang="zh-CN" altLang="en-US">
                    <a:noFill/>
                  </a:rPr>
                  <a:t> </a:t>
                </a:r>
              </a:p>
            </p:txBody>
          </p:sp>
        </mc:Fallback>
      </mc:AlternateContent>
      <p:pic>
        <p:nvPicPr>
          <p:cNvPr id="48" name="图片 47">
            <a:extLst>
              <a:ext uri="{FF2B5EF4-FFF2-40B4-BE49-F238E27FC236}">
                <a16:creationId xmlns:a16="http://schemas.microsoft.com/office/drawing/2014/main" id="{7A92E745-B7EA-4BAE-8A1A-1A1B787C8CF5}"/>
              </a:ext>
            </a:extLst>
          </p:cNvPr>
          <p:cNvPicPr>
            <a:picLocks noChangeAspect="1"/>
          </p:cNvPicPr>
          <p:nvPr/>
        </p:nvPicPr>
        <p:blipFill>
          <a:blip r:embed="rId12"/>
          <a:stretch>
            <a:fillRect/>
          </a:stretch>
        </p:blipFill>
        <p:spPr>
          <a:xfrm>
            <a:off x="8268343" y="4611882"/>
            <a:ext cx="3781425" cy="533400"/>
          </a:xfrm>
          <a:prstGeom prst="rect">
            <a:avLst/>
          </a:prstGeom>
        </p:spPr>
      </p:pic>
      <p:sp>
        <p:nvSpPr>
          <p:cNvPr id="49" name="矩形: 圆角 48">
            <a:extLst>
              <a:ext uri="{FF2B5EF4-FFF2-40B4-BE49-F238E27FC236}">
                <a16:creationId xmlns:a16="http://schemas.microsoft.com/office/drawing/2014/main" id="{C0E85F45-3782-4926-BE7B-74E77BF7C2D6}"/>
              </a:ext>
            </a:extLst>
          </p:cNvPr>
          <p:cNvSpPr/>
          <p:nvPr/>
        </p:nvSpPr>
        <p:spPr>
          <a:xfrm>
            <a:off x="8812228" y="4627922"/>
            <a:ext cx="1364304" cy="47804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132C77AB-77A4-4AE0-92A8-3271E54F3423}"/>
                  </a:ext>
                </a:extLst>
              </p:cNvPr>
              <p:cNvSpPr txBox="1"/>
              <p:nvPr/>
            </p:nvSpPr>
            <p:spPr>
              <a:xfrm>
                <a:off x="8773168" y="4600713"/>
                <a:ext cx="33997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C00000"/>
                              </a:solidFill>
                              <a:latin typeface="Cambria Math" panose="02040503050406030204" pitchFamily="18" charset="0"/>
                              <a:cs typeface="Arial" panose="020B0604020202020204" pitchFamily="34" charset="0"/>
                            </a:rPr>
                          </m:ctrlPr>
                        </m:sSubPr>
                        <m:e>
                          <m:r>
                            <a:rPr lang="zh-CN" altLang="en-US" sz="1200" b="0" i="1">
                              <a:solidFill>
                                <a:srgbClr val="C00000"/>
                              </a:solidFill>
                              <a:latin typeface="Cambria Math" panose="02040503050406030204" pitchFamily="18" charset="0"/>
                              <a:cs typeface="Arial" panose="020B0604020202020204" pitchFamily="34" charset="0"/>
                            </a:rPr>
                            <m:t>𝜋</m:t>
                          </m:r>
                        </m:e>
                        <m:sub>
                          <m:r>
                            <a:rPr lang="en-US" altLang="zh-CN" sz="1200" b="0" i="1" smtClean="0">
                              <a:solidFill>
                                <a:srgbClr val="C00000"/>
                              </a:solidFill>
                              <a:latin typeface="Cambria Math" panose="02040503050406030204" pitchFamily="18" charset="0"/>
                              <a:cs typeface="Arial" panose="020B0604020202020204" pitchFamily="34" charset="0"/>
                            </a:rPr>
                            <m:t>𝑘</m:t>
                          </m:r>
                        </m:sub>
                      </m:sSub>
                    </m:oMath>
                  </m:oMathPara>
                </a14:m>
                <a:endParaRPr lang="zh-CN" altLang="en-US" sz="1200" dirty="0">
                  <a:solidFill>
                    <a:srgbClr val="C00000"/>
                  </a:solidFill>
                  <a:latin typeface="Abadi" panose="020B0604020104020204" pitchFamily="34" charset="0"/>
                </a:endParaRPr>
              </a:p>
            </p:txBody>
          </p:sp>
        </mc:Choice>
        <mc:Fallback xmlns="">
          <p:sp>
            <p:nvSpPr>
              <p:cNvPr id="50" name="文本框 49">
                <a:extLst>
                  <a:ext uri="{FF2B5EF4-FFF2-40B4-BE49-F238E27FC236}">
                    <a16:creationId xmlns:a16="http://schemas.microsoft.com/office/drawing/2014/main" id="{132C77AB-77A4-4AE0-92A8-3271E54F3423}"/>
                  </a:ext>
                </a:extLst>
              </p:cNvPr>
              <p:cNvSpPr txBox="1">
                <a:spLocks noRot="1" noChangeAspect="1" noMove="1" noResize="1" noEditPoints="1" noAdjustHandles="1" noChangeArrowheads="1" noChangeShapeType="1" noTextEdit="1"/>
              </p:cNvSpPr>
              <p:nvPr/>
            </p:nvSpPr>
            <p:spPr>
              <a:xfrm>
                <a:off x="8773168" y="4600713"/>
                <a:ext cx="339975" cy="276999"/>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D4A2A1D4-C2F4-4E71-8ACE-0A82799C2120}"/>
                  </a:ext>
                </a:extLst>
              </p:cNvPr>
              <p:cNvSpPr txBox="1"/>
              <p:nvPr/>
            </p:nvSpPr>
            <p:spPr>
              <a:xfrm>
                <a:off x="7873371" y="4714512"/>
                <a:ext cx="458043"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C00000"/>
                              </a:solidFill>
                              <a:latin typeface="Cambria Math" panose="02040503050406030204" pitchFamily="18" charset="0"/>
                              <a:cs typeface="Arial" panose="020B0604020202020204" pitchFamily="34" charset="0"/>
                            </a:rPr>
                          </m:ctrlPr>
                        </m:sSubPr>
                        <m:e>
                          <m:r>
                            <a:rPr lang="zh-CN" altLang="en-US" sz="1200" b="0" i="1">
                              <a:solidFill>
                                <a:srgbClr val="C00000"/>
                              </a:solidFill>
                              <a:latin typeface="Cambria Math" panose="02040503050406030204" pitchFamily="18" charset="0"/>
                              <a:cs typeface="Arial" panose="020B0604020202020204" pitchFamily="34" charset="0"/>
                            </a:rPr>
                            <m:t>𝜋</m:t>
                          </m:r>
                        </m:e>
                        <m:sub>
                          <m:r>
                            <a:rPr lang="en-US" altLang="zh-CN" sz="1200" b="0" i="1" smtClean="0">
                              <a:solidFill>
                                <a:srgbClr val="C00000"/>
                              </a:solidFill>
                              <a:latin typeface="Cambria Math" panose="02040503050406030204" pitchFamily="18" charset="0"/>
                              <a:cs typeface="Arial" panose="020B0604020202020204" pitchFamily="34" charset="0"/>
                            </a:rPr>
                            <m:t>𝑘</m:t>
                          </m:r>
                        </m:sub>
                      </m:sSub>
                      <m:r>
                        <a:rPr lang="en-US" altLang="zh-CN" sz="1200"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m:t>
                      </m:r>
                    </m:oMath>
                  </m:oMathPara>
                </a14:m>
                <a:endParaRPr lang="zh-CN" altLang="en-US" sz="1200" dirty="0">
                  <a:solidFill>
                    <a:srgbClr val="C00000"/>
                  </a:solidFill>
                  <a:latin typeface="Abadi" panose="020B0604020104020204" pitchFamily="34" charset="0"/>
                </a:endParaRPr>
              </a:p>
            </p:txBody>
          </p:sp>
        </mc:Choice>
        <mc:Fallback xmlns="">
          <p:sp>
            <p:nvSpPr>
              <p:cNvPr id="51" name="文本框 50">
                <a:extLst>
                  <a:ext uri="{FF2B5EF4-FFF2-40B4-BE49-F238E27FC236}">
                    <a16:creationId xmlns:a16="http://schemas.microsoft.com/office/drawing/2014/main" id="{D4A2A1D4-C2F4-4E71-8ACE-0A82799C2120}"/>
                  </a:ext>
                </a:extLst>
              </p:cNvPr>
              <p:cNvSpPr txBox="1">
                <a:spLocks noRot="1" noChangeAspect="1" noMove="1" noResize="1" noEditPoints="1" noAdjustHandles="1" noChangeArrowheads="1" noChangeShapeType="1" noTextEdit="1"/>
              </p:cNvSpPr>
              <p:nvPr/>
            </p:nvSpPr>
            <p:spPr>
              <a:xfrm>
                <a:off x="7873371" y="4714512"/>
                <a:ext cx="458043" cy="276999"/>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7D6094F2-EBBA-40CD-AC61-8F279195BA43}"/>
                  </a:ext>
                </a:extLst>
              </p:cNvPr>
              <p:cNvSpPr txBox="1"/>
              <p:nvPr/>
            </p:nvSpPr>
            <p:spPr>
              <a:xfrm>
                <a:off x="10436807" y="4703850"/>
                <a:ext cx="33997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C00000"/>
                              </a:solidFill>
                              <a:latin typeface="Cambria Math" panose="02040503050406030204" pitchFamily="18" charset="0"/>
                              <a:cs typeface="Arial" panose="020B0604020202020204" pitchFamily="34" charset="0"/>
                            </a:rPr>
                          </m:ctrlPr>
                        </m:sSubPr>
                        <m:e>
                          <m:r>
                            <a:rPr lang="en-US" altLang="zh-CN" sz="120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zh-CN" altLang="en-US" sz="1200" b="0" i="1">
                              <a:solidFill>
                                <a:srgbClr val="C00000"/>
                              </a:solidFill>
                              <a:latin typeface="Cambria Math" panose="02040503050406030204" pitchFamily="18" charset="0"/>
                              <a:cs typeface="Arial" panose="020B0604020202020204" pitchFamily="34" charset="0"/>
                            </a:rPr>
                            <m:t>𝜋</m:t>
                          </m:r>
                        </m:e>
                        <m:sub>
                          <m:r>
                            <a:rPr lang="en-US" altLang="zh-CN" sz="1200" b="0" i="1" smtClean="0">
                              <a:solidFill>
                                <a:srgbClr val="C00000"/>
                              </a:solidFill>
                              <a:latin typeface="Cambria Math" panose="02040503050406030204" pitchFamily="18" charset="0"/>
                              <a:cs typeface="Arial" panose="020B0604020202020204" pitchFamily="34" charset="0"/>
                            </a:rPr>
                            <m:t>𝑘</m:t>
                          </m:r>
                        </m:sub>
                      </m:sSub>
                    </m:oMath>
                  </m:oMathPara>
                </a14:m>
                <a:endParaRPr lang="zh-CN" altLang="en-US" sz="1200" dirty="0">
                  <a:solidFill>
                    <a:srgbClr val="C00000"/>
                  </a:solidFill>
                  <a:latin typeface="Abadi" panose="020B0604020104020204" pitchFamily="34" charset="0"/>
                </a:endParaRPr>
              </a:p>
            </p:txBody>
          </p:sp>
        </mc:Choice>
        <mc:Fallback xmlns="">
          <p:sp>
            <p:nvSpPr>
              <p:cNvPr id="52" name="文本框 51">
                <a:extLst>
                  <a:ext uri="{FF2B5EF4-FFF2-40B4-BE49-F238E27FC236}">
                    <a16:creationId xmlns:a16="http://schemas.microsoft.com/office/drawing/2014/main" id="{7D6094F2-EBBA-40CD-AC61-8F279195BA43}"/>
                  </a:ext>
                </a:extLst>
              </p:cNvPr>
              <p:cNvSpPr txBox="1">
                <a:spLocks noRot="1" noChangeAspect="1" noMove="1" noResize="1" noEditPoints="1" noAdjustHandles="1" noChangeArrowheads="1" noChangeShapeType="1" noTextEdit="1"/>
              </p:cNvSpPr>
              <p:nvPr/>
            </p:nvSpPr>
            <p:spPr>
              <a:xfrm>
                <a:off x="10436807" y="4703850"/>
                <a:ext cx="339975" cy="276999"/>
              </a:xfrm>
              <a:prstGeom prst="rect">
                <a:avLst/>
              </a:prstGeom>
              <a:blipFill>
                <a:blip r:embed="rId15"/>
                <a:stretch>
                  <a:fillRect r="-89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E373B2A0-2D70-42CA-8D0C-0D9AFC041069}"/>
                  </a:ext>
                </a:extLst>
              </p:cNvPr>
              <p:cNvSpPr txBox="1"/>
              <p:nvPr/>
            </p:nvSpPr>
            <p:spPr>
              <a:xfrm>
                <a:off x="7547009" y="4624738"/>
                <a:ext cx="426463" cy="519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solidFill>
                                <a:schemeClr val="accent1"/>
                              </a:solidFill>
                              <a:latin typeface="Cambria Math" panose="02040503050406030204" pitchFamily="18" charset="0"/>
                            </a:rPr>
                          </m:ctrlPr>
                        </m:naryPr>
                        <m:sub>
                          <m:r>
                            <m:rPr>
                              <m:brk m:alnAt="23"/>
                            </m:rPr>
                            <a:rPr lang="en-US" altLang="zh-CN" sz="1200" b="0" i="1" smtClean="0">
                              <a:solidFill>
                                <a:schemeClr val="accent1"/>
                              </a:solidFill>
                              <a:latin typeface="Cambria Math" panose="02040503050406030204" pitchFamily="18" charset="0"/>
                            </a:rPr>
                            <m:t>𝑘</m:t>
                          </m:r>
                          <m:r>
                            <a:rPr lang="en-US" altLang="zh-CN" sz="1200" b="0" i="1" smtClean="0">
                              <a:solidFill>
                                <a:schemeClr val="accent1"/>
                              </a:solidFill>
                              <a:latin typeface="Cambria Math" panose="02040503050406030204" pitchFamily="18" charset="0"/>
                            </a:rPr>
                            <m:t>=1</m:t>
                          </m:r>
                        </m:sub>
                        <m:sup>
                          <m:r>
                            <a:rPr lang="en-US" altLang="zh-CN" sz="1200" b="0" i="1" smtClean="0">
                              <a:solidFill>
                                <a:schemeClr val="accent1"/>
                              </a:solidFill>
                              <a:latin typeface="Cambria Math" panose="02040503050406030204" pitchFamily="18" charset="0"/>
                            </a:rPr>
                            <m:t>𝐾</m:t>
                          </m:r>
                        </m:sup>
                        <m:e/>
                      </m:nary>
                    </m:oMath>
                  </m:oMathPara>
                </a14:m>
                <a:endParaRPr lang="zh-CN" altLang="en-US" sz="1200" dirty="0">
                  <a:solidFill>
                    <a:schemeClr val="accent1"/>
                  </a:solidFill>
                  <a:latin typeface="Arial" panose="020B0604020202020204" pitchFamily="34" charset="0"/>
                  <a:cs typeface="Arial" panose="020B0604020202020204" pitchFamily="34" charset="0"/>
                </a:endParaRPr>
              </a:p>
            </p:txBody>
          </p:sp>
        </mc:Choice>
        <mc:Fallback xmlns="">
          <p:sp>
            <p:nvSpPr>
              <p:cNvPr id="53" name="文本框 52">
                <a:extLst>
                  <a:ext uri="{FF2B5EF4-FFF2-40B4-BE49-F238E27FC236}">
                    <a16:creationId xmlns:a16="http://schemas.microsoft.com/office/drawing/2014/main" id="{E373B2A0-2D70-42CA-8D0C-0D9AFC041069}"/>
                  </a:ext>
                </a:extLst>
              </p:cNvPr>
              <p:cNvSpPr txBox="1">
                <a:spLocks noRot="1" noChangeAspect="1" noMove="1" noResize="1" noEditPoints="1" noAdjustHandles="1" noChangeArrowheads="1" noChangeShapeType="1" noTextEdit="1"/>
              </p:cNvSpPr>
              <p:nvPr/>
            </p:nvSpPr>
            <p:spPr>
              <a:xfrm>
                <a:off x="7547009" y="4624738"/>
                <a:ext cx="426463" cy="519309"/>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940BA3B5-86BA-4F57-94B9-A7BA422D45C5}"/>
                  </a:ext>
                </a:extLst>
              </p:cNvPr>
              <p:cNvSpPr txBox="1"/>
              <p:nvPr/>
            </p:nvSpPr>
            <p:spPr>
              <a:xfrm>
                <a:off x="8338721" y="4633913"/>
                <a:ext cx="426463" cy="519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solidFill>
                                <a:schemeClr val="accent1"/>
                              </a:solidFill>
                              <a:latin typeface="Cambria Math" panose="02040503050406030204" pitchFamily="18" charset="0"/>
                            </a:rPr>
                          </m:ctrlPr>
                        </m:naryPr>
                        <m:sub>
                          <m:r>
                            <m:rPr>
                              <m:brk m:alnAt="23"/>
                            </m:rPr>
                            <a:rPr lang="en-US" altLang="zh-CN" sz="1200" b="0" i="1" smtClean="0">
                              <a:solidFill>
                                <a:schemeClr val="accent1"/>
                              </a:solidFill>
                              <a:latin typeface="Cambria Math" panose="02040503050406030204" pitchFamily="18" charset="0"/>
                            </a:rPr>
                            <m:t>𝑘</m:t>
                          </m:r>
                          <m:r>
                            <a:rPr lang="en-US" altLang="zh-CN" sz="1200" b="0" i="1" smtClean="0">
                              <a:solidFill>
                                <a:schemeClr val="accent1"/>
                              </a:solidFill>
                              <a:latin typeface="Cambria Math" panose="02040503050406030204" pitchFamily="18" charset="0"/>
                            </a:rPr>
                            <m:t>=1</m:t>
                          </m:r>
                        </m:sub>
                        <m:sup>
                          <m:r>
                            <a:rPr lang="en-US" altLang="zh-CN" sz="1200" b="0" i="1" smtClean="0">
                              <a:solidFill>
                                <a:schemeClr val="accent1"/>
                              </a:solidFill>
                              <a:latin typeface="Cambria Math" panose="02040503050406030204" pitchFamily="18" charset="0"/>
                            </a:rPr>
                            <m:t>𝐾</m:t>
                          </m:r>
                        </m:sup>
                        <m:e/>
                      </m:nary>
                    </m:oMath>
                  </m:oMathPara>
                </a14:m>
                <a:endParaRPr lang="zh-CN" altLang="en-US" sz="1200" dirty="0">
                  <a:solidFill>
                    <a:schemeClr val="accent1"/>
                  </a:solidFill>
                  <a:latin typeface="Arial" panose="020B0604020202020204" pitchFamily="34" charset="0"/>
                  <a:cs typeface="Arial" panose="020B0604020202020204" pitchFamily="34" charset="0"/>
                </a:endParaRPr>
              </a:p>
            </p:txBody>
          </p:sp>
        </mc:Choice>
        <mc:Fallback xmlns="">
          <p:sp>
            <p:nvSpPr>
              <p:cNvPr id="54" name="文本框 53">
                <a:extLst>
                  <a:ext uri="{FF2B5EF4-FFF2-40B4-BE49-F238E27FC236}">
                    <a16:creationId xmlns:a16="http://schemas.microsoft.com/office/drawing/2014/main" id="{940BA3B5-86BA-4F57-94B9-A7BA422D45C5}"/>
                  </a:ext>
                </a:extLst>
              </p:cNvPr>
              <p:cNvSpPr txBox="1">
                <a:spLocks noRot="1" noChangeAspect="1" noMove="1" noResize="1" noEditPoints="1" noAdjustHandles="1" noChangeArrowheads="1" noChangeShapeType="1" noTextEdit="1"/>
              </p:cNvSpPr>
              <p:nvPr/>
            </p:nvSpPr>
            <p:spPr>
              <a:xfrm>
                <a:off x="8338721" y="4633913"/>
                <a:ext cx="426463" cy="519309"/>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8BA3FE3E-AF60-477E-A94B-B05ADA81EC0F}"/>
                  </a:ext>
                </a:extLst>
              </p:cNvPr>
              <p:cNvSpPr txBox="1"/>
              <p:nvPr/>
            </p:nvSpPr>
            <p:spPr>
              <a:xfrm>
                <a:off x="10238456" y="4602715"/>
                <a:ext cx="426463" cy="519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solidFill>
                                <a:schemeClr val="accent1"/>
                              </a:solidFill>
                              <a:latin typeface="Cambria Math" panose="02040503050406030204" pitchFamily="18" charset="0"/>
                            </a:rPr>
                          </m:ctrlPr>
                        </m:naryPr>
                        <m:sub>
                          <m:r>
                            <m:rPr>
                              <m:brk m:alnAt="23"/>
                            </m:rPr>
                            <a:rPr lang="en-US" altLang="zh-CN" sz="1200" b="0" i="1" smtClean="0">
                              <a:solidFill>
                                <a:schemeClr val="accent1"/>
                              </a:solidFill>
                              <a:latin typeface="Cambria Math" panose="02040503050406030204" pitchFamily="18" charset="0"/>
                            </a:rPr>
                            <m:t>𝑘</m:t>
                          </m:r>
                          <m:r>
                            <a:rPr lang="en-US" altLang="zh-CN" sz="1200" b="0" i="1" smtClean="0">
                              <a:solidFill>
                                <a:schemeClr val="accent1"/>
                              </a:solidFill>
                              <a:latin typeface="Cambria Math" panose="02040503050406030204" pitchFamily="18" charset="0"/>
                            </a:rPr>
                            <m:t>=1</m:t>
                          </m:r>
                        </m:sub>
                        <m:sup>
                          <m:r>
                            <a:rPr lang="en-US" altLang="zh-CN" sz="1200" b="0" i="1" smtClean="0">
                              <a:solidFill>
                                <a:schemeClr val="accent1"/>
                              </a:solidFill>
                              <a:latin typeface="Cambria Math" panose="02040503050406030204" pitchFamily="18" charset="0"/>
                            </a:rPr>
                            <m:t>𝐾</m:t>
                          </m:r>
                        </m:sup>
                        <m:e/>
                      </m:nary>
                    </m:oMath>
                  </m:oMathPara>
                </a14:m>
                <a:endParaRPr lang="zh-CN" altLang="en-US" sz="1200" dirty="0">
                  <a:solidFill>
                    <a:schemeClr val="accent1"/>
                  </a:solidFill>
                  <a:latin typeface="Arial" panose="020B0604020202020204" pitchFamily="34" charset="0"/>
                  <a:cs typeface="Arial" panose="020B0604020202020204" pitchFamily="34" charset="0"/>
                </a:endParaRPr>
              </a:p>
            </p:txBody>
          </p:sp>
        </mc:Choice>
        <mc:Fallback xmlns="">
          <p:sp>
            <p:nvSpPr>
              <p:cNvPr id="55" name="文本框 54">
                <a:extLst>
                  <a:ext uri="{FF2B5EF4-FFF2-40B4-BE49-F238E27FC236}">
                    <a16:creationId xmlns:a16="http://schemas.microsoft.com/office/drawing/2014/main" id="{8BA3FE3E-AF60-477E-A94B-B05ADA81EC0F}"/>
                  </a:ext>
                </a:extLst>
              </p:cNvPr>
              <p:cNvSpPr txBox="1">
                <a:spLocks noRot="1" noChangeAspect="1" noMove="1" noResize="1" noEditPoints="1" noAdjustHandles="1" noChangeArrowheads="1" noChangeShapeType="1" noTextEdit="1"/>
              </p:cNvSpPr>
              <p:nvPr/>
            </p:nvSpPr>
            <p:spPr>
              <a:xfrm>
                <a:off x="10238456" y="4602715"/>
                <a:ext cx="426463" cy="519309"/>
              </a:xfrm>
              <a:prstGeom prst="rect">
                <a:avLst/>
              </a:prstGeom>
              <a:blipFill>
                <a:blip r:embed="rId18"/>
                <a:stretch>
                  <a:fillRect/>
                </a:stretch>
              </a:blipFill>
            </p:spPr>
            <p:txBody>
              <a:bodyPr/>
              <a:lstStyle/>
              <a:p>
                <a:r>
                  <a:rPr lang="zh-CN" altLang="en-US">
                    <a:noFill/>
                  </a:rPr>
                  <a:t> </a:t>
                </a:r>
              </a:p>
            </p:txBody>
          </p:sp>
        </mc:Fallback>
      </mc:AlternateContent>
      <p:sp>
        <p:nvSpPr>
          <p:cNvPr id="57" name="矩形 56">
            <a:extLst>
              <a:ext uri="{FF2B5EF4-FFF2-40B4-BE49-F238E27FC236}">
                <a16:creationId xmlns:a16="http://schemas.microsoft.com/office/drawing/2014/main" id="{59357D9B-36CA-4F19-97A6-327BF6569AE6}"/>
              </a:ext>
            </a:extLst>
          </p:cNvPr>
          <p:cNvSpPr/>
          <p:nvPr/>
        </p:nvSpPr>
        <p:spPr>
          <a:xfrm>
            <a:off x="6095996" y="2501870"/>
            <a:ext cx="5948484" cy="3086658"/>
          </a:xfrm>
          <a:prstGeom prst="rect">
            <a:avLst/>
          </a:prstGeom>
          <a:solidFill>
            <a:schemeClr val="accent6">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a:extLst>
              <a:ext uri="{FF2B5EF4-FFF2-40B4-BE49-F238E27FC236}">
                <a16:creationId xmlns:a16="http://schemas.microsoft.com/office/drawing/2014/main" id="{A9D521FA-38AB-4F84-A4FE-C88AE02DA031}"/>
              </a:ext>
            </a:extLst>
          </p:cNvPr>
          <p:cNvGrpSpPr/>
          <p:nvPr/>
        </p:nvGrpSpPr>
        <p:grpSpPr>
          <a:xfrm>
            <a:off x="6212100" y="5754726"/>
            <a:ext cx="5820281" cy="729298"/>
            <a:chOff x="6220791" y="5748140"/>
            <a:chExt cx="5820281" cy="729298"/>
          </a:xfrm>
        </p:grpSpPr>
        <p:pic>
          <p:nvPicPr>
            <p:cNvPr id="59" name="图片 58">
              <a:extLst>
                <a:ext uri="{FF2B5EF4-FFF2-40B4-BE49-F238E27FC236}">
                  <a16:creationId xmlns:a16="http://schemas.microsoft.com/office/drawing/2014/main" id="{D08863D1-F615-4EBF-A877-8A2A77A6570B}"/>
                </a:ext>
              </a:extLst>
            </p:cNvPr>
            <p:cNvPicPr>
              <a:picLocks noChangeAspect="1"/>
            </p:cNvPicPr>
            <p:nvPr/>
          </p:nvPicPr>
          <p:blipFill rotWithShape="1">
            <a:blip r:embed="rId19"/>
            <a:srcRect r="19018" b="51953"/>
            <a:stretch/>
          </p:blipFill>
          <p:spPr>
            <a:xfrm>
              <a:off x="6220791" y="5774411"/>
              <a:ext cx="3219225" cy="684641"/>
            </a:xfrm>
            <a:prstGeom prst="rect">
              <a:avLst/>
            </a:prstGeom>
          </p:spPr>
        </p:pic>
        <p:pic>
          <p:nvPicPr>
            <p:cNvPr id="60" name="图片 59">
              <a:extLst>
                <a:ext uri="{FF2B5EF4-FFF2-40B4-BE49-F238E27FC236}">
                  <a16:creationId xmlns:a16="http://schemas.microsoft.com/office/drawing/2014/main" id="{9262B7B0-5E2A-4180-B3A7-FB99DD4B87A0}"/>
                </a:ext>
              </a:extLst>
            </p:cNvPr>
            <p:cNvPicPr>
              <a:picLocks noChangeAspect="1"/>
            </p:cNvPicPr>
            <p:nvPr/>
          </p:nvPicPr>
          <p:blipFill rotWithShape="1">
            <a:blip r:embed="rId19"/>
            <a:srcRect l="34569" t="48819"/>
            <a:stretch/>
          </p:blipFill>
          <p:spPr>
            <a:xfrm>
              <a:off x="9440020" y="5748140"/>
              <a:ext cx="2601052" cy="729298"/>
            </a:xfrm>
            <a:prstGeom prst="rect">
              <a:avLst/>
            </a:prstGeom>
          </p:spPr>
        </p:pic>
      </p:grpSp>
      <p:sp>
        <p:nvSpPr>
          <p:cNvPr id="61" name="矩形 60">
            <a:extLst>
              <a:ext uri="{FF2B5EF4-FFF2-40B4-BE49-F238E27FC236}">
                <a16:creationId xmlns:a16="http://schemas.microsoft.com/office/drawing/2014/main" id="{B985B6C8-ED1A-4096-AECE-1EB513A0C49D}"/>
              </a:ext>
            </a:extLst>
          </p:cNvPr>
          <p:cNvSpPr/>
          <p:nvPr/>
        </p:nvSpPr>
        <p:spPr>
          <a:xfrm>
            <a:off x="6092593" y="5578367"/>
            <a:ext cx="5941394" cy="923321"/>
          </a:xfrm>
          <a:prstGeom prst="rect">
            <a:avLst/>
          </a:prstGeom>
          <a:solidFill>
            <a:schemeClr val="accent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对话气泡: 矩形 61">
            <a:extLst>
              <a:ext uri="{FF2B5EF4-FFF2-40B4-BE49-F238E27FC236}">
                <a16:creationId xmlns:a16="http://schemas.microsoft.com/office/drawing/2014/main" id="{90A917B5-FB00-4779-9333-8556CEB1114A}"/>
              </a:ext>
            </a:extLst>
          </p:cNvPr>
          <p:cNvSpPr/>
          <p:nvPr/>
        </p:nvSpPr>
        <p:spPr>
          <a:xfrm>
            <a:off x="10176532" y="5304176"/>
            <a:ext cx="945904" cy="283039"/>
          </a:xfrm>
          <a:prstGeom prst="wedgeRectCallout">
            <a:avLst>
              <a:gd name="adj1" fmla="val -102474"/>
              <a:gd name="adj2" fmla="val -8895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responsibility</a:t>
            </a:r>
          </a:p>
        </p:txBody>
      </p:sp>
      <p:pic>
        <p:nvPicPr>
          <p:cNvPr id="64" name="图形 63" descr="箭头循环">
            <a:extLst>
              <a:ext uri="{FF2B5EF4-FFF2-40B4-BE49-F238E27FC236}">
                <a16:creationId xmlns:a16="http://schemas.microsoft.com/office/drawing/2014/main" id="{E3754AFB-A92C-4FA1-868B-3979B7DA3BF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183750" y="2748163"/>
            <a:ext cx="3756714" cy="3756716"/>
          </a:xfrm>
          <a:prstGeom prst="rect">
            <a:avLst/>
          </a:prstGeom>
        </p:spPr>
      </p:pic>
      <p:sp>
        <p:nvSpPr>
          <p:cNvPr id="66" name="对话气泡: 矩形 65">
            <a:extLst>
              <a:ext uri="{FF2B5EF4-FFF2-40B4-BE49-F238E27FC236}">
                <a16:creationId xmlns:a16="http://schemas.microsoft.com/office/drawing/2014/main" id="{E992E985-0C1E-43F4-BF9C-93CB744DFB7B}"/>
              </a:ext>
            </a:extLst>
          </p:cNvPr>
          <p:cNvSpPr/>
          <p:nvPr/>
        </p:nvSpPr>
        <p:spPr>
          <a:xfrm>
            <a:off x="6212100" y="2782208"/>
            <a:ext cx="595099" cy="283039"/>
          </a:xfrm>
          <a:prstGeom prst="wedgeRectCallout">
            <a:avLst>
              <a:gd name="adj1" fmla="val -70036"/>
              <a:gd name="adj2" fmla="val -24346"/>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M step</a:t>
            </a:r>
          </a:p>
        </p:txBody>
      </p:sp>
      <p:sp>
        <p:nvSpPr>
          <p:cNvPr id="67" name="对话气泡: 矩形 66">
            <a:extLst>
              <a:ext uri="{FF2B5EF4-FFF2-40B4-BE49-F238E27FC236}">
                <a16:creationId xmlns:a16="http://schemas.microsoft.com/office/drawing/2014/main" id="{7BDC7618-0188-4965-96B0-F6557FB7E4A1}"/>
              </a:ext>
            </a:extLst>
          </p:cNvPr>
          <p:cNvSpPr/>
          <p:nvPr/>
        </p:nvSpPr>
        <p:spPr>
          <a:xfrm>
            <a:off x="6212100" y="6133650"/>
            <a:ext cx="595099" cy="283039"/>
          </a:xfrm>
          <a:prstGeom prst="wedgeRectCallout">
            <a:avLst>
              <a:gd name="adj1" fmla="val -70036"/>
              <a:gd name="adj2" fmla="val -24346"/>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E step</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427AA22-93E7-4595-9E35-08A6D22D3F78}"/>
                  </a:ext>
                </a:extLst>
              </p:cNvPr>
              <p:cNvSpPr txBox="1"/>
              <p:nvPr/>
            </p:nvSpPr>
            <p:spPr>
              <a:xfrm>
                <a:off x="6099397" y="2364857"/>
                <a:ext cx="5932983" cy="3442417"/>
              </a:xfrm>
              <a:prstGeom prst="rect">
                <a:avLst/>
              </a:prstGeom>
              <a:noFill/>
            </p:spPr>
            <p:txBody>
              <a:bodyPr wrap="square" rtlCol="0">
                <a:spAutoFit/>
              </a:bodyPr>
              <a:lstStyle/>
              <a:p>
                <a:pPr>
                  <a:lnSpc>
                    <a:spcPts val="2200"/>
                  </a:lnSpc>
                </a:pPr>
                <a:r>
                  <a:rPr lang="en-US" altLang="zh-CN" sz="1200" dirty="0">
                    <a:latin typeface="Arial" panose="020B0604020202020204" pitchFamily="34" charset="0"/>
                    <a:cs typeface="Arial" panose="020B0604020202020204" pitchFamily="34" charset="0"/>
                  </a:rPr>
                  <a:t>Step 2: update </a:t>
                </a:r>
                <a14:m>
                  <m:oMath xmlns:m="http://schemas.openxmlformats.org/officeDocument/2006/math">
                    <m:sSub>
                      <m:sSubPr>
                        <m:ctrlPr>
                          <a:rPr lang="zh-CN" altLang="en-US" sz="1200" i="1" dirty="0" smtClean="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oMath>
                </a14:m>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3: update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m:rPr>
                            <m:sty m:val="p"/>
                          </m:rPr>
                          <a:rPr lang="el-GR" altLang="zh-CN" sz="1200" i="1">
                            <a:latin typeface="Cambria Math" panose="02040503050406030204" pitchFamily="18" charset="0"/>
                            <a:cs typeface="Arial" panose="020B0604020202020204" pitchFamily="34" charset="0"/>
                          </a:rPr>
                          <m:t>Σ</m:t>
                        </m:r>
                      </m:e>
                      <m:sub>
                        <m:r>
                          <a:rPr lang="en-US" altLang="zh-CN" sz="1200" i="1">
                            <a:latin typeface="Cambria Math" panose="02040503050406030204" pitchFamily="18" charset="0"/>
                            <a:cs typeface="Arial" panose="020B0604020202020204" pitchFamily="34" charset="0"/>
                          </a:rPr>
                          <m:t>𝑘</m:t>
                        </m:r>
                      </m:sub>
                    </m:sSub>
                  </m:oMath>
                </a14:m>
                <a:r>
                  <a:rPr lang="en-US" altLang="zh-CN" sz="1200" dirty="0">
                    <a:latin typeface="Arial" panose="020B0604020202020204" pitchFamily="34" charset="0"/>
                    <a:cs typeface="Arial" panose="020B0604020202020204" pitchFamily="34" charset="0"/>
                  </a:rPr>
                  <a:t> </a:t>
                </a: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4: update </a:t>
                </a:r>
                <a14:m>
                  <m:oMath xmlns:m="http://schemas.openxmlformats.org/officeDocument/2006/math">
                    <m:sSub>
                      <m:sSubPr>
                        <m:ctrlPr>
                          <a:rPr lang="zh-CN" altLang="en-US" sz="1200" i="1" dirty="0" smtClean="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𝜋</m:t>
                        </m:r>
                      </m:e>
                      <m:sub>
                        <m:r>
                          <a:rPr lang="en-US" altLang="zh-CN" sz="1200" b="0" i="1" smtClean="0">
                            <a:latin typeface="Cambria Math" panose="02040503050406030204" pitchFamily="18" charset="0"/>
                            <a:cs typeface="Arial" panose="020B0604020202020204" pitchFamily="34" charset="0"/>
                          </a:rPr>
                          <m:t>𝑘</m:t>
                        </m:r>
                      </m:sub>
                    </m:sSub>
                  </m:oMath>
                </a14:m>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5: update </a:t>
                </a:r>
                <a14:m>
                  <m:oMath xmlns:m="http://schemas.openxmlformats.org/officeDocument/2006/math">
                    <m:r>
                      <a:rPr lang="zh-CN" altLang="en-US" sz="1200" i="1" smtClean="0">
                        <a:latin typeface="Cambria Math" panose="02040503050406030204" pitchFamily="18" charset="0"/>
                        <a:cs typeface="Arial" panose="020B0604020202020204" pitchFamily="34" charset="0"/>
                      </a:rPr>
                      <m:t>𝛾</m:t>
                    </m:r>
                    <m:r>
                      <a:rPr lang="en-US" altLang="zh-CN" sz="1200" b="0" i="1" smtClean="0">
                        <a:latin typeface="Cambria Math" panose="02040503050406030204" pitchFamily="18" charset="0"/>
                        <a:cs typeface="Arial" panose="020B0604020202020204" pitchFamily="34" charset="0"/>
                      </a:rPr>
                      <m:t>(</m:t>
                    </m:r>
                    <m:sSub>
                      <m:sSubPr>
                        <m:ctrlPr>
                          <a:rPr lang="en-US" altLang="zh-CN" sz="1200" b="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𝑧</m:t>
                        </m:r>
                      </m:e>
                      <m:sub>
                        <m:r>
                          <a:rPr lang="en-US" altLang="zh-CN" sz="1200" b="0" i="1" smtClean="0">
                            <a:latin typeface="Cambria Math" panose="02040503050406030204" pitchFamily="18" charset="0"/>
                            <a:cs typeface="Arial" panose="020B0604020202020204" pitchFamily="34" charset="0"/>
                          </a:rPr>
                          <m:t>𝑘</m:t>
                        </m:r>
                      </m:sub>
                    </m:sSub>
                    <m:r>
                      <a:rPr lang="en-US" altLang="zh-CN" sz="1200" b="0" i="1" smtClean="0">
                        <a:latin typeface="Cambria Math" panose="02040503050406030204" pitchFamily="18" charset="0"/>
                        <a:cs typeface="Arial" panose="020B0604020202020204" pitchFamily="34" charset="0"/>
                      </a:rPr>
                      <m:t>)</m:t>
                    </m:r>
                  </m:oMath>
                </a14:m>
                <a:endParaRPr lang="en-US" altLang="zh-CN" sz="1200" dirty="0">
                  <a:latin typeface="Arial" panose="020B0604020202020204" pitchFamily="34" charset="0"/>
                  <a:cs typeface="Arial" panose="020B0604020202020204" pitchFamily="34" charset="0"/>
                </a:endParaRPr>
              </a:p>
            </p:txBody>
          </p:sp>
        </mc:Choice>
        <mc:Fallback xmlns="">
          <p:sp>
            <p:nvSpPr>
              <p:cNvPr id="11" name="文本框 10">
                <a:extLst>
                  <a:ext uri="{FF2B5EF4-FFF2-40B4-BE49-F238E27FC236}">
                    <a16:creationId xmlns:a16="http://schemas.microsoft.com/office/drawing/2014/main" id="{3427AA22-93E7-4595-9E35-08A6D22D3F78}"/>
                  </a:ext>
                </a:extLst>
              </p:cNvPr>
              <p:cNvSpPr txBox="1">
                <a:spLocks noRot="1" noChangeAspect="1" noMove="1" noResize="1" noEditPoints="1" noAdjustHandles="1" noChangeArrowheads="1" noChangeShapeType="1" noTextEdit="1"/>
              </p:cNvSpPr>
              <p:nvPr/>
            </p:nvSpPr>
            <p:spPr>
              <a:xfrm>
                <a:off x="6099397" y="2364857"/>
                <a:ext cx="5932983" cy="3442417"/>
              </a:xfrm>
              <a:prstGeom prst="rect">
                <a:avLst/>
              </a:prstGeom>
              <a:blipFill>
                <a:blip r:embed="rId22"/>
                <a:stretch>
                  <a:fillRect l="-103" b="-354"/>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BEA6DF66-A0FD-447B-90DB-8B9A06F38270}"/>
              </a:ext>
            </a:extLst>
          </p:cNvPr>
          <p:cNvSpPr txBox="1"/>
          <p:nvPr/>
        </p:nvSpPr>
        <p:spPr>
          <a:xfrm>
            <a:off x="1461910" y="2625007"/>
            <a:ext cx="639190" cy="246221"/>
          </a:xfrm>
          <a:prstGeom prst="rect">
            <a:avLst/>
          </a:prstGeom>
          <a:noFill/>
        </p:spPr>
        <p:txBody>
          <a:bodyPr wrap="square">
            <a:spAutoFit/>
          </a:bodyPr>
          <a:lstStyle/>
          <a:p>
            <a:r>
              <a:rPr lang="en-US" altLang="zh-CN" sz="1000" dirty="0">
                <a:solidFill>
                  <a:schemeClr val="tx1">
                    <a:lumMod val="50000"/>
                    <a:lumOff val="50000"/>
                  </a:schemeClr>
                </a:solidFill>
                <a:latin typeface="Arial" panose="020B0604020202020204" pitchFamily="34" charset="0"/>
                <a:cs typeface="Arial" panose="020B0604020202020204" pitchFamily="34" charset="0"/>
              </a:rPr>
              <a:t>initialize</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E71EB68-5D28-4F2C-B9EB-AE25A8618E3C}"/>
                  </a:ext>
                </a:extLst>
              </p:cNvPr>
              <p:cNvSpPr txBox="1"/>
              <p:nvPr/>
            </p:nvSpPr>
            <p:spPr>
              <a:xfrm>
                <a:off x="542572" y="2926747"/>
                <a:ext cx="374114"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zh-CN" sz="1200" i="1" u="none" strike="noStrike" kern="1200" cap="none" spc="0" normalizeH="0" baseline="0" noProof="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ctrlPr>
                        </m:sSubPr>
                        <m:e>
                          <m:r>
                            <a:rPr kumimoji="0" lang="el-GR" altLang="zh-CN" sz="1200" b="0" i="1" u="none" strike="noStrike" kern="1200" cap="none" spc="0" normalizeH="0" baseline="0" noProof="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t>𝛴</m:t>
                          </m:r>
                        </m:e>
                        <m:sub>
                          <m:r>
                            <a:rPr kumimoji="0" lang="en-US" altLang="zh-CN" sz="1200" b="0" i="1" u="none" strike="noStrike" kern="1200" cap="none" spc="0" normalizeH="0" baseline="0" noProof="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t>1</m:t>
                          </m:r>
                        </m:sub>
                      </m:sSub>
                    </m:oMath>
                  </m:oMathPara>
                </a14:m>
                <a:endParaRPr lang="en-US" altLang="zh-CN"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14" name="文本框 13">
                <a:extLst>
                  <a:ext uri="{FF2B5EF4-FFF2-40B4-BE49-F238E27FC236}">
                    <a16:creationId xmlns:a16="http://schemas.microsoft.com/office/drawing/2014/main" id="{2E71EB68-5D28-4F2C-B9EB-AE25A8618E3C}"/>
                  </a:ext>
                </a:extLst>
              </p:cNvPr>
              <p:cNvSpPr txBox="1">
                <a:spLocks noRot="1" noChangeAspect="1" noMove="1" noResize="1" noEditPoints="1" noAdjustHandles="1" noChangeArrowheads="1" noChangeShapeType="1" noTextEdit="1"/>
              </p:cNvSpPr>
              <p:nvPr/>
            </p:nvSpPr>
            <p:spPr>
              <a:xfrm>
                <a:off x="542572" y="2926747"/>
                <a:ext cx="374114" cy="276999"/>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168F3877-DB5C-48DC-97D3-36DE7F7B295E}"/>
                  </a:ext>
                </a:extLst>
              </p:cNvPr>
              <p:cNvSpPr txBox="1"/>
              <p:nvPr/>
            </p:nvSpPr>
            <p:spPr>
              <a:xfrm>
                <a:off x="573932" y="2594229"/>
                <a:ext cx="31139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zh-CN" altLang="en-US" sz="1200" b="0" i="1" u="none" strike="noStrike" kern="1200" cap="none" spc="0" normalizeH="0" baseline="0" noProof="0" dirty="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t>𝑧</m:t>
                          </m:r>
                        </m:e>
                        <m:sub>
                          <m:r>
                            <a:rPr kumimoji="0" lang="en-US" altLang="zh-CN" sz="1200" b="0" i="1" u="none" strike="noStrike" kern="1200" cap="none" spc="0" normalizeH="0" baseline="0" noProof="0" dirty="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t>1</m:t>
                          </m:r>
                        </m:sub>
                      </m:sSub>
                    </m:oMath>
                  </m:oMathPara>
                </a14:m>
                <a:endParaRPr lang="en-US" altLang="zh-CN"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16" name="文本框 15">
                <a:extLst>
                  <a:ext uri="{FF2B5EF4-FFF2-40B4-BE49-F238E27FC236}">
                    <a16:creationId xmlns:a16="http://schemas.microsoft.com/office/drawing/2014/main" id="{168F3877-DB5C-48DC-97D3-36DE7F7B295E}"/>
                  </a:ext>
                </a:extLst>
              </p:cNvPr>
              <p:cNvSpPr txBox="1">
                <a:spLocks noRot="1" noChangeAspect="1" noMove="1" noResize="1" noEditPoints="1" noAdjustHandles="1" noChangeArrowheads="1" noChangeShapeType="1" noTextEdit="1"/>
              </p:cNvSpPr>
              <p:nvPr/>
            </p:nvSpPr>
            <p:spPr>
              <a:xfrm>
                <a:off x="573932" y="2594229"/>
                <a:ext cx="311395" cy="276999"/>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1E58ECA-94AD-45A5-B405-459B71ABB6BA}"/>
                  </a:ext>
                </a:extLst>
              </p:cNvPr>
              <p:cNvSpPr txBox="1"/>
              <p:nvPr/>
            </p:nvSpPr>
            <p:spPr>
              <a:xfrm>
                <a:off x="1512399" y="3960460"/>
                <a:ext cx="31139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zh-CN" altLang="en-US" sz="1200" b="0" i="1" u="none" strike="noStrike" kern="1200" cap="none" spc="0" normalizeH="0" baseline="0" noProof="0" dirty="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t>𝑧</m:t>
                          </m:r>
                        </m:e>
                        <m:sub>
                          <m:r>
                            <a:rPr lang="en-US" altLang="zh-CN" sz="1200" i="1" dirty="0">
                              <a:solidFill>
                                <a:schemeClr val="tx1">
                                  <a:lumMod val="50000"/>
                                  <a:lumOff val="50000"/>
                                </a:schemeClr>
                              </a:solidFill>
                              <a:latin typeface="Cambria Math" panose="02040503050406030204" pitchFamily="18" charset="0"/>
                              <a:cs typeface="Arial" panose="020B0604020202020204" pitchFamily="34" charset="0"/>
                            </a:rPr>
                            <m:t>2</m:t>
                          </m:r>
                        </m:sub>
                      </m:sSub>
                    </m:oMath>
                  </m:oMathPara>
                </a14:m>
                <a:endParaRPr lang="en-US" altLang="zh-CN"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17" name="文本框 16">
                <a:extLst>
                  <a:ext uri="{FF2B5EF4-FFF2-40B4-BE49-F238E27FC236}">
                    <a16:creationId xmlns:a16="http://schemas.microsoft.com/office/drawing/2014/main" id="{C1E58ECA-94AD-45A5-B405-459B71ABB6BA}"/>
                  </a:ext>
                </a:extLst>
              </p:cNvPr>
              <p:cNvSpPr txBox="1">
                <a:spLocks noRot="1" noChangeAspect="1" noMove="1" noResize="1" noEditPoints="1" noAdjustHandles="1" noChangeArrowheads="1" noChangeShapeType="1" noTextEdit="1"/>
              </p:cNvSpPr>
              <p:nvPr/>
            </p:nvSpPr>
            <p:spPr>
              <a:xfrm>
                <a:off x="1512399" y="3960460"/>
                <a:ext cx="311395" cy="276999"/>
              </a:xfrm>
              <a:prstGeom prst="rect">
                <a:avLst/>
              </a:prstGeom>
              <a:blipFill>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0E5364A-EBD1-4D71-AA02-E955EB51ECE7}"/>
                  </a:ext>
                </a:extLst>
              </p:cNvPr>
              <p:cNvSpPr txBox="1"/>
              <p:nvPr/>
            </p:nvSpPr>
            <p:spPr>
              <a:xfrm>
                <a:off x="2242100" y="3646564"/>
                <a:ext cx="55672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smtClean="0">
                          <a:solidFill>
                            <a:schemeClr val="tx1">
                              <a:lumMod val="50000"/>
                              <a:lumOff val="50000"/>
                            </a:schemeClr>
                          </a:solidFill>
                          <a:latin typeface="Cambria Math" panose="02040503050406030204" pitchFamily="18" charset="0"/>
                          <a:cs typeface="Arial" panose="020B0604020202020204" pitchFamily="34" charset="0"/>
                        </a:rPr>
                        <m:t>𝛾</m:t>
                      </m:r>
                      <m:r>
                        <a:rPr lang="en-US" altLang="zh-CN" sz="1200" i="1">
                          <a:solidFill>
                            <a:schemeClr val="tx1">
                              <a:lumMod val="50000"/>
                              <a:lumOff val="50000"/>
                            </a:schemeClr>
                          </a:solidFill>
                          <a:latin typeface="Cambria Math" panose="02040503050406030204" pitchFamily="18" charset="0"/>
                          <a:cs typeface="Arial" panose="020B0604020202020204" pitchFamily="34" charset="0"/>
                        </a:rPr>
                        <m:t>(</m:t>
                      </m:r>
                      <m:sSub>
                        <m:sSubPr>
                          <m:ctrlPr>
                            <a:rPr lang="en-US" altLang="zh-CN" sz="1200" i="1">
                              <a:solidFill>
                                <a:schemeClr val="tx1">
                                  <a:lumMod val="50000"/>
                                  <a:lumOff val="50000"/>
                                </a:schemeClr>
                              </a:solidFill>
                              <a:latin typeface="Cambria Math" panose="02040503050406030204" pitchFamily="18" charset="0"/>
                              <a:cs typeface="Arial" panose="020B0604020202020204" pitchFamily="34" charset="0"/>
                            </a:rPr>
                          </m:ctrlPr>
                        </m:sSubPr>
                        <m:e>
                          <m:r>
                            <a:rPr lang="en-US" altLang="zh-CN" sz="1200" i="1">
                              <a:solidFill>
                                <a:schemeClr val="tx1">
                                  <a:lumMod val="50000"/>
                                  <a:lumOff val="50000"/>
                                </a:schemeClr>
                              </a:solidFill>
                              <a:latin typeface="Cambria Math" panose="02040503050406030204" pitchFamily="18" charset="0"/>
                              <a:cs typeface="Arial" panose="020B0604020202020204" pitchFamily="34" charset="0"/>
                            </a:rPr>
                            <m:t>𝑧</m:t>
                          </m:r>
                        </m:e>
                        <m:sub>
                          <m:r>
                            <a:rPr lang="en-US" altLang="zh-CN" sz="1200" b="0" i="1" smtClean="0">
                              <a:solidFill>
                                <a:schemeClr val="tx1">
                                  <a:lumMod val="50000"/>
                                  <a:lumOff val="50000"/>
                                </a:schemeClr>
                              </a:solidFill>
                              <a:latin typeface="Cambria Math" panose="02040503050406030204" pitchFamily="18" charset="0"/>
                              <a:cs typeface="Arial" panose="020B0604020202020204" pitchFamily="34" charset="0"/>
                            </a:rPr>
                            <m:t>1</m:t>
                          </m:r>
                        </m:sub>
                      </m:sSub>
                      <m:r>
                        <a:rPr lang="en-US" altLang="zh-CN" sz="1200" i="1">
                          <a:solidFill>
                            <a:schemeClr val="tx1">
                              <a:lumMod val="50000"/>
                              <a:lumOff val="50000"/>
                            </a:schemeClr>
                          </a:solidFill>
                          <a:latin typeface="Cambria Math" panose="02040503050406030204" pitchFamily="18" charset="0"/>
                          <a:cs typeface="Arial" panose="020B0604020202020204" pitchFamily="34" charset="0"/>
                        </a:rPr>
                        <m:t>)</m:t>
                      </m:r>
                    </m:oMath>
                  </m:oMathPara>
                </a14:m>
                <a:endParaRPr lang="en-US" altLang="zh-CN"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19" name="文本框 18">
                <a:extLst>
                  <a:ext uri="{FF2B5EF4-FFF2-40B4-BE49-F238E27FC236}">
                    <a16:creationId xmlns:a16="http://schemas.microsoft.com/office/drawing/2014/main" id="{00E5364A-EBD1-4D71-AA02-E955EB51ECE7}"/>
                  </a:ext>
                </a:extLst>
              </p:cNvPr>
              <p:cNvSpPr txBox="1">
                <a:spLocks noRot="1" noChangeAspect="1" noMove="1" noResize="1" noEditPoints="1" noAdjustHandles="1" noChangeArrowheads="1" noChangeShapeType="1" noTextEdit="1"/>
              </p:cNvSpPr>
              <p:nvPr/>
            </p:nvSpPr>
            <p:spPr>
              <a:xfrm>
                <a:off x="2242100" y="3646564"/>
                <a:ext cx="556720" cy="276999"/>
              </a:xfrm>
              <a:prstGeom prst="rect">
                <a:avLst/>
              </a:prstGeom>
              <a:blipFill>
                <a:blip r:embed="rId26"/>
                <a:stretch>
                  <a:fillRect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F0008AF-1F70-4F2E-AD3F-15EBE75E845D}"/>
                  </a:ext>
                </a:extLst>
              </p:cNvPr>
              <p:cNvSpPr txBox="1"/>
              <p:nvPr/>
            </p:nvSpPr>
            <p:spPr>
              <a:xfrm>
                <a:off x="3551502" y="3041526"/>
                <a:ext cx="55672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smtClean="0">
                          <a:solidFill>
                            <a:schemeClr val="tx1">
                              <a:lumMod val="50000"/>
                              <a:lumOff val="50000"/>
                            </a:schemeClr>
                          </a:solidFill>
                          <a:latin typeface="Cambria Math" panose="02040503050406030204" pitchFamily="18" charset="0"/>
                          <a:cs typeface="Arial" panose="020B0604020202020204" pitchFamily="34" charset="0"/>
                        </a:rPr>
                        <m:t>𝛾</m:t>
                      </m:r>
                      <m:r>
                        <a:rPr lang="en-US" altLang="zh-CN" sz="1200" i="1">
                          <a:solidFill>
                            <a:schemeClr val="tx1">
                              <a:lumMod val="50000"/>
                              <a:lumOff val="50000"/>
                            </a:schemeClr>
                          </a:solidFill>
                          <a:latin typeface="Cambria Math" panose="02040503050406030204" pitchFamily="18" charset="0"/>
                          <a:cs typeface="Arial" panose="020B0604020202020204" pitchFamily="34" charset="0"/>
                        </a:rPr>
                        <m:t>(</m:t>
                      </m:r>
                      <m:sSub>
                        <m:sSubPr>
                          <m:ctrlPr>
                            <a:rPr lang="en-US" altLang="zh-CN" sz="1200" i="1" smtClean="0">
                              <a:solidFill>
                                <a:schemeClr val="tx1">
                                  <a:lumMod val="50000"/>
                                  <a:lumOff val="50000"/>
                                </a:schemeClr>
                              </a:solidFill>
                              <a:latin typeface="Cambria Math" panose="02040503050406030204" pitchFamily="18" charset="0"/>
                              <a:cs typeface="Arial" panose="020B0604020202020204" pitchFamily="34" charset="0"/>
                            </a:rPr>
                          </m:ctrlPr>
                        </m:sSubPr>
                        <m:e>
                          <m:r>
                            <a:rPr lang="en-US" altLang="zh-CN" sz="1200" i="1">
                              <a:solidFill>
                                <a:schemeClr val="tx1">
                                  <a:lumMod val="50000"/>
                                  <a:lumOff val="50000"/>
                                </a:schemeClr>
                              </a:solidFill>
                              <a:latin typeface="Cambria Math" panose="02040503050406030204" pitchFamily="18" charset="0"/>
                              <a:cs typeface="Arial" panose="020B0604020202020204" pitchFamily="34" charset="0"/>
                            </a:rPr>
                            <m:t>𝑧</m:t>
                          </m:r>
                        </m:e>
                        <m:sub>
                          <m:r>
                            <a:rPr lang="en-US" altLang="zh-CN" sz="1200" b="0" i="1" smtClean="0">
                              <a:solidFill>
                                <a:schemeClr val="tx1">
                                  <a:lumMod val="50000"/>
                                  <a:lumOff val="50000"/>
                                </a:schemeClr>
                              </a:solidFill>
                              <a:latin typeface="Cambria Math" panose="02040503050406030204" pitchFamily="18" charset="0"/>
                              <a:cs typeface="Arial" panose="020B0604020202020204" pitchFamily="34" charset="0"/>
                            </a:rPr>
                            <m:t>2</m:t>
                          </m:r>
                        </m:sub>
                      </m:sSub>
                      <m:r>
                        <a:rPr lang="en-US" altLang="zh-CN" sz="1200" i="1">
                          <a:solidFill>
                            <a:schemeClr val="tx1">
                              <a:lumMod val="50000"/>
                              <a:lumOff val="50000"/>
                            </a:schemeClr>
                          </a:solidFill>
                          <a:latin typeface="Cambria Math" panose="02040503050406030204" pitchFamily="18" charset="0"/>
                          <a:cs typeface="Arial" panose="020B0604020202020204" pitchFamily="34" charset="0"/>
                        </a:rPr>
                        <m:t>)</m:t>
                      </m:r>
                    </m:oMath>
                  </m:oMathPara>
                </a14:m>
                <a:endParaRPr lang="en-US" altLang="zh-CN"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20" name="文本框 19">
                <a:extLst>
                  <a:ext uri="{FF2B5EF4-FFF2-40B4-BE49-F238E27FC236}">
                    <a16:creationId xmlns:a16="http://schemas.microsoft.com/office/drawing/2014/main" id="{FF0008AF-1F70-4F2E-AD3F-15EBE75E845D}"/>
                  </a:ext>
                </a:extLst>
              </p:cNvPr>
              <p:cNvSpPr txBox="1">
                <a:spLocks noRot="1" noChangeAspect="1" noMove="1" noResize="1" noEditPoints="1" noAdjustHandles="1" noChangeArrowheads="1" noChangeShapeType="1" noTextEdit="1"/>
              </p:cNvSpPr>
              <p:nvPr/>
            </p:nvSpPr>
            <p:spPr>
              <a:xfrm>
                <a:off x="3551502" y="3041526"/>
                <a:ext cx="556720" cy="276999"/>
              </a:xfrm>
              <a:prstGeom prst="rect">
                <a:avLst/>
              </a:prstGeom>
              <a:blipFill>
                <a:blip r:embed="rId27"/>
                <a:stretch>
                  <a:fillRect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B23C65E9-D93B-4057-AAEB-AE464C523928}"/>
                  </a:ext>
                </a:extLst>
              </p:cNvPr>
              <p:cNvSpPr txBox="1"/>
              <p:nvPr/>
            </p:nvSpPr>
            <p:spPr>
              <a:xfrm>
                <a:off x="6099397" y="972937"/>
                <a:ext cx="5932983" cy="903261"/>
              </a:xfrm>
              <a:prstGeom prst="rect">
                <a:avLst/>
              </a:prstGeom>
              <a:noFill/>
            </p:spPr>
            <p:txBody>
              <a:bodyPr wrap="square" rtlCol="0">
                <a:spAutoFit/>
              </a:bodyPr>
              <a:lstStyle/>
              <a:p>
                <a:pPr marL="171450" indent="-1714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Mixtures of 2 Gaussians</a:t>
                </a:r>
              </a:p>
              <a:p>
                <a:pPr marL="171450" indent="-1714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Blue component : </a:t>
                </a:r>
                <a14:m>
                  <m:oMath xmlns:m="http://schemas.openxmlformats.org/officeDocument/2006/math">
                    <m:r>
                      <a:rPr lang="zh-CN" altLang="en-US" sz="1200" b="1" i="1" smtClean="0">
                        <a:latin typeface="Cambria Math" panose="02040503050406030204" pitchFamily="18" charset="0"/>
                        <a:cs typeface="Arial" panose="020B0604020202020204" pitchFamily="34" charset="0"/>
                      </a:rPr>
                      <m:t>𝓝</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𝑿</m:t>
                    </m:r>
                    <m:r>
                      <a:rPr lang="en-US" altLang="zh-CN" sz="1200" b="1" i="1" smtClean="0">
                        <a:latin typeface="Cambria Math" panose="02040503050406030204" pitchFamily="18" charset="0"/>
                        <a:cs typeface="Arial" panose="020B0604020202020204" pitchFamily="34" charset="0"/>
                      </a:rPr>
                      <m:t>|</m:t>
                    </m:r>
                    <m:sSub>
                      <m:sSubPr>
                        <m:ctrlPr>
                          <a:rPr lang="zh-CN" altLang="en-US" sz="1200" b="1" i="1" dirty="0">
                            <a:latin typeface="Cambria Math" panose="02040503050406030204" pitchFamily="18" charset="0"/>
                            <a:cs typeface="Arial" panose="020B0604020202020204" pitchFamily="34" charset="0"/>
                          </a:rPr>
                        </m:ctrlPr>
                      </m:sSubPr>
                      <m:e>
                        <m:r>
                          <a:rPr lang="zh-CN" altLang="en-US" sz="1200" b="1" i="1">
                            <a:latin typeface="Cambria Math" panose="02040503050406030204" pitchFamily="18" charset="0"/>
                            <a:cs typeface="Arial" panose="020B0604020202020204" pitchFamily="34" charset="0"/>
                          </a:rPr>
                          <m:t>𝝁</m:t>
                        </m:r>
                      </m:e>
                      <m:sub>
                        <m:r>
                          <a:rPr lang="en-US" altLang="zh-CN" sz="1200" b="1" i="1" smtClean="0">
                            <a:latin typeface="Cambria Math" panose="02040503050406030204" pitchFamily="18" charset="0"/>
                            <a:cs typeface="Arial" panose="020B0604020202020204" pitchFamily="34" charset="0"/>
                          </a:rPr>
                          <m:t>𝟏</m:t>
                        </m:r>
                      </m:sub>
                    </m:sSub>
                    <m:r>
                      <a:rPr lang="en-US" altLang="zh-CN" sz="1200" b="1" i="1" smtClean="0">
                        <a:latin typeface="Cambria Math" panose="02040503050406030204" pitchFamily="18" charset="0"/>
                        <a:cs typeface="Arial" panose="020B0604020202020204" pitchFamily="34" charset="0"/>
                      </a:rPr>
                      <m:t>,</m:t>
                    </m:r>
                    <m:sSub>
                      <m:sSubPr>
                        <m:ctrlPr>
                          <a:rPr lang="en-US" altLang="zh-CN" sz="1200" b="1" i="1">
                            <a:latin typeface="Cambria Math" panose="02040503050406030204" pitchFamily="18" charset="0"/>
                            <a:cs typeface="Arial" panose="020B0604020202020204" pitchFamily="34" charset="0"/>
                          </a:rPr>
                        </m:ctrlPr>
                      </m:sSubPr>
                      <m:e>
                        <m:r>
                          <a:rPr lang="el-GR" altLang="zh-CN" sz="1200" b="1" i="1">
                            <a:latin typeface="Cambria Math" panose="02040503050406030204" pitchFamily="18" charset="0"/>
                            <a:cs typeface="Arial" panose="020B0604020202020204" pitchFamily="34" charset="0"/>
                          </a:rPr>
                          <m:t>𝜮</m:t>
                        </m:r>
                      </m:e>
                      <m:sub>
                        <m:r>
                          <a:rPr lang="en-US" altLang="zh-CN" sz="1200" b="1" i="1" smtClean="0">
                            <a:latin typeface="Cambria Math" panose="02040503050406030204" pitchFamily="18" charset="0"/>
                            <a:cs typeface="Arial" panose="020B0604020202020204" pitchFamily="34" charset="0"/>
                          </a:rPr>
                          <m:t>𝟏</m:t>
                        </m:r>
                      </m:sub>
                    </m:sSub>
                    <m:r>
                      <a:rPr lang="en-US" altLang="zh-CN" sz="1200" b="1" i="1" smtClean="0">
                        <a:latin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r>
                  <a:rPr lang="en-US" altLang="zh-CN" sz="1200" dirty="0">
                    <a:solidFill>
                      <a:schemeClr val="accent1"/>
                    </a:solidFill>
                    <a:latin typeface="Arial" panose="020B0604020202020204" pitchFamily="34" charset="0"/>
                    <a:cs typeface="Arial" panose="020B0604020202020204" pitchFamily="34" charset="0"/>
                  </a:rPr>
                  <a:t>blue</a:t>
                </a:r>
                <a:r>
                  <a:rPr lang="en-US" altLang="zh-CN" sz="1200" dirty="0">
                    <a:latin typeface="Arial" panose="020B0604020202020204" pitchFamily="34" charset="0"/>
                    <a:cs typeface="Arial" panose="020B0604020202020204" pitchFamily="34" charset="0"/>
                  </a:rPr>
                  <a:t> ink %</a:t>
                </a:r>
                <a14:m>
                  <m:oMath xmlns:m="http://schemas.openxmlformats.org/officeDocument/2006/math">
                    <m:r>
                      <a:rPr lang="en-US" altLang="zh-CN" sz="1200">
                        <a:latin typeface="Cambria Math" panose="02040503050406030204" pitchFamily="18" charset="0"/>
                        <a:cs typeface="Arial" panose="020B0604020202020204" pitchFamily="34" charset="0"/>
                      </a:rPr>
                      <m:t> =</m:t>
                    </m:r>
                    <m:r>
                      <a:rPr lang="en-US" altLang="zh-CN" sz="1200" i="1">
                        <a:latin typeface="Cambria Math" panose="02040503050406030204" pitchFamily="18" charset="0"/>
                        <a:cs typeface="Arial" panose="020B0604020202020204" pitchFamily="34" charset="0"/>
                      </a:rPr>
                      <m:t>𝑝</m:t>
                    </m:r>
                    <m:r>
                      <a:rPr lang="en-US" altLang="zh-CN" sz="1200" i="1">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en-US" altLang="zh-CN" sz="1200" i="1" dirty="0">
                            <a:latin typeface="Cambria Math" panose="02040503050406030204" pitchFamily="18" charset="0"/>
                            <a:cs typeface="Arial" panose="020B0604020202020204" pitchFamily="34" charset="0"/>
                          </a:rPr>
                          <m:t>𝑧</m:t>
                        </m:r>
                      </m:e>
                      <m:sub>
                        <m:r>
                          <a:rPr lang="en-US" altLang="zh-CN" sz="1200" i="1" dirty="0">
                            <a:latin typeface="Cambria Math" panose="02040503050406030204" pitchFamily="18" charset="0"/>
                            <a:cs typeface="Arial" panose="020B0604020202020204" pitchFamily="34" charset="0"/>
                          </a:rPr>
                          <m:t>1</m:t>
                        </m:r>
                      </m:sub>
                    </m:sSub>
                    <m:r>
                      <a:rPr lang="en-US" altLang="zh-CN" sz="1200" i="1" dirty="0">
                        <a:latin typeface="Cambria Math" panose="02040503050406030204" pitchFamily="18" charset="0"/>
                        <a:cs typeface="Arial" panose="020B0604020202020204" pitchFamily="34" charset="0"/>
                      </a:rPr>
                      <m:t>=1</m:t>
                    </m:r>
                    <m:r>
                      <a:rPr lang="en-US" altLang="zh-CN" sz="1200" i="1">
                        <a:latin typeface="Cambria Math" panose="02040503050406030204" pitchFamily="18" charset="0"/>
                        <a:cs typeface="Arial" panose="020B0604020202020204" pitchFamily="34" charset="0"/>
                      </a:rPr>
                      <m:t>|</m:t>
                    </m:r>
                    <m:r>
                      <a:rPr lang="en-US" altLang="zh-CN" sz="1200" i="1">
                        <a:latin typeface="Cambria Math" panose="02040503050406030204" pitchFamily="18" charset="0"/>
                        <a:cs typeface="Arial" panose="020B0604020202020204" pitchFamily="34" charset="0"/>
                      </a:rPr>
                      <m:t>𝑥</m:t>
                    </m:r>
                    <m:r>
                      <a:rPr lang="en-US" altLang="zh-CN" sz="1200" i="1">
                        <a:latin typeface="Cambria Math" panose="02040503050406030204" pitchFamily="18" charset="0"/>
                        <a:cs typeface="Arial" panose="020B0604020202020204" pitchFamily="34" charset="0"/>
                      </a:rPr>
                      <m:t>)</m:t>
                    </m:r>
                  </m:oMath>
                </a14:m>
                <a:endParaRPr lang="en-US" altLang="zh-CN" sz="1200" b="1" dirty="0">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Red component : </a:t>
                </a:r>
                <a14:m>
                  <m:oMath xmlns:m="http://schemas.openxmlformats.org/officeDocument/2006/math">
                    <m:r>
                      <a:rPr lang="zh-CN" altLang="en-US" sz="1200" b="1" i="1" smtClean="0">
                        <a:latin typeface="Cambria Math" panose="02040503050406030204" pitchFamily="18" charset="0"/>
                        <a:cs typeface="Arial" panose="020B0604020202020204" pitchFamily="34" charset="0"/>
                      </a:rPr>
                      <m:t>𝓝</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𝑿</m:t>
                    </m:r>
                    <m:r>
                      <a:rPr lang="en-US" altLang="zh-CN" sz="1200" b="1" i="1" smtClean="0">
                        <a:latin typeface="Cambria Math" panose="02040503050406030204" pitchFamily="18" charset="0"/>
                        <a:cs typeface="Arial" panose="020B0604020202020204" pitchFamily="34" charset="0"/>
                      </a:rPr>
                      <m:t>|</m:t>
                    </m:r>
                    <m:sSub>
                      <m:sSubPr>
                        <m:ctrlPr>
                          <a:rPr lang="zh-CN" altLang="en-US" sz="1200" b="1" i="1" dirty="0">
                            <a:latin typeface="Cambria Math" panose="02040503050406030204" pitchFamily="18" charset="0"/>
                            <a:cs typeface="Arial" panose="020B0604020202020204" pitchFamily="34" charset="0"/>
                          </a:rPr>
                        </m:ctrlPr>
                      </m:sSubPr>
                      <m:e>
                        <m:r>
                          <a:rPr lang="zh-CN" altLang="en-US" sz="1200" b="1" i="1">
                            <a:latin typeface="Cambria Math" panose="02040503050406030204" pitchFamily="18" charset="0"/>
                            <a:cs typeface="Arial" panose="020B0604020202020204" pitchFamily="34" charset="0"/>
                          </a:rPr>
                          <m:t>𝝁</m:t>
                        </m:r>
                      </m:e>
                      <m:sub>
                        <m:r>
                          <a:rPr lang="en-US" altLang="zh-CN" sz="1200" b="1" i="1" smtClean="0">
                            <a:latin typeface="Cambria Math" panose="02040503050406030204" pitchFamily="18" charset="0"/>
                            <a:cs typeface="Arial" panose="020B0604020202020204" pitchFamily="34" charset="0"/>
                          </a:rPr>
                          <m:t>𝟐</m:t>
                        </m:r>
                      </m:sub>
                    </m:sSub>
                    <m:r>
                      <a:rPr lang="en-US" altLang="zh-CN" sz="1200" b="1" i="1" smtClean="0">
                        <a:latin typeface="Cambria Math" panose="02040503050406030204" pitchFamily="18" charset="0"/>
                        <a:cs typeface="Arial" panose="020B0604020202020204" pitchFamily="34" charset="0"/>
                      </a:rPr>
                      <m:t>,</m:t>
                    </m:r>
                    <m:sSub>
                      <m:sSubPr>
                        <m:ctrlPr>
                          <a:rPr lang="en-US" altLang="zh-CN" sz="1200" b="1" i="1">
                            <a:latin typeface="Cambria Math" panose="02040503050406030204" pitchFamily="18" charset="0"/>
                            <a:cs typeface="Arial" panose="020B0604020202020204" pitchFamily="34" charset="0"/>
                          </a:rPr>
                        </m:ctrlPr>
                      </m:sSubPr>
                      <m:e>
                        <m:r>
                          <a:rPr lang="el-GR" altLang="zh-CN" sz="1200" b="1" i="1">
                            <a:latin typeface="Cambria Math" panose="02040503050406030204" pitchFamily="18" charset="0"/>
                            <a:cs typeface="Arial" panose="020B0604020202020204" pitchFamily="34" charset="0"/>
                          </a:rPr>
                          <m:t>𝜮</m:t>
                        </m:r>
                      </m:e>
                      <m:sub>
                        <m:r>
                          <a:rPr lang="en-US" altLang="zh-CN" sz="1200" b="1" i="1" smtClean="0">
                            <a:latin typeface="Cambria Math" panose="02040503050406030204" pitchFamily="18" charset="0"/>
                            <a:cs typeface="Arial" panose="020B0604020202020204" pitchFamily="34" charset="0"/>
                          </a:rPr>
                          <m:t>𝟐</m:t>
                        </m:r>
                      </m:sub>
                    </m:sSub>
                    <m:r>
                      <a:rPr lang="en-US" altLang="zh-CN" sz="1200" b="1" i="1" smtClean="0">
                        <a:latin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red</a:t>
                </a:r>
                <a:r>
                  <a:rPr lang="en-US" altLang="zh-CN" sz="1200" dirty="0">
                    <a:latin typeface="Arial" panose="020B0604020202020204" pitchFamily="34" charset="0"/>
                    <a:cs typeface="Arial" panose="020B0604020202020204" pitchFamily="34" charset="0"/>
                  </a:rPr>
                  <a:t>  ink % </a:t>
                </a:r>
                <a14:m>
                  <m:oMath xmlns:m="http://schemas.openxmlformats.org/officeDocument/2006/math">
                    <m:r>
                      <a:rPr lang="en-US" altLang="zh-CN" sz="1200">
                        <a:latin typeface="Cambria Math" panose="02040503050406030204" pitchFamily="18" charset="0"/>
                        <a:cs typeface="Arial" panose="020B0604020202020204" pitchFamily="34" charset="0"/>
                      </a:rPr>
                      <m:t>=</m:t>
                    </m:r>
                    <m:r>
                      <a:rPr lang="en-US" altLang="zh-CN" sz="1200" i="1">
                        <a:latin typeface="Cambria Math" panose="02040503050406030204" pitchFamily="18" charset="0"/>
                        <a:cs typeface="Arial" panose="020B0604020202020204" pitchFamily="34" charset="0"/>
                      </a:rPr>
                      <m:t>𝑝</m:t>
                    </m:r>
                    <m:r>
                      <a:rPr lang="en-US" altLang="zh-CN" sz="1200" i="1">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en-US" altLang="zh-CN" sz="1200" i="1" dirty="0">
                            <a:latin typeface="Cambria Math" panose="02040503050406030204" pitchFamily="18" charset="0"/>
                            <a:cs typeface="Arial" panose="020B0604020202020204" pitchFamily="34" charset="0"/>
                          </a:rPr>
                          <m:t>𝑧</m:t>
                        </m:r>
                      </m:e>
                      <m:sub>
                        <m:r>
                          <a:rPr lang="en-US" altLang="zh-CN" sz="1200" i="1" dirty="0">
                            <a:latin typeface="Cambria Math" panose="02040503050406030204" pitchFamily="18" charset="0"/>
                            <a:cs typeface="Arial" panose="020B0604020202020204" pitchFamily="34" charset="0"/>
                          </a:rPr>
                          <m:t>1</m:t>
                        </m:r>
                      </m:sub>
                    </m:sSub>
                    <m:r>
                      <a:rPr lang="en-US" altLang="zh-CN" sz="1200" i="1" dirty="0">
                        <a:latin typeface="Cambria Math" panose="02040503050406030204" pitchFamily="18" charset="0"/>
                        <a:cs typeface="Arial" panose="020B0604020202020204" pitchFamily="34" charset="0"/>
                      </a:rPr>
                      <m:t>=1</m:t>
                    </m:r>
                    <m:r>
                      <a:rPr lang="en-US" altLang="zh-CN" sz="1200" i="1">
                        <a:latin typeface="Cambria Math" panose="02040503050406030204" pitchFamily="18" charset="0"/>
                        <a:cs typeface="Arial" panose="020B0604020202020204" pitchFamily="34" charset="0"/>
                      </a:rPr>
                      <m:t>|</m:t>
                    </m:r>
                    <m:r>
                      <a:rPr lang="en-US" altLang="zh-CN" sz="1200" i="1">
                        <a:latin typeface="Cambria Math" panose="02040503050406030204" pitchFamily="18" charset="0"/>
                        <a:cs typeface="Arial" panose="020B0604020202020204" pitchFamily="34" charset="0"/>
                      </a:rPr>
                      <m:t>𝑥</m:t>
                    </m:r>
                    <m:r>
                      <a:rPr lang="en-US" altLang="zh-CN" sz="1200" i="1">
                        <a:latin typeface="Cambria Math" panose="02040503050406030204" pitchFamily="18" charset="0"/>
                        <a:cs typeface="Arial" panose="020B0604020202020204" pitchFamily="34" charset="0"/>
                      </a:rPr>
                      <m:t>)</m:t>
                    </m:r>
                  </m:oMath>
                </a14:m>
                <a:endParaRPr lang="en-US" altLang="zh-CN" sz="1200" dirty="0">
                  <a:latin typeface="Arial" panose="020B0604020202020204" pitchFamily="34" charset="0"/>
                  <a:cs typeface="Arial" panose="020B0604020202020204" pitchFamily="34" charset="0"/>
                </a:endParaRPr>
              </a:p>
            </p:txBody>
          </p:sp>
        </mc:Choice>
        <mc:Fallback xmlns="">
          <p:sp>
            <p:nvSpPr>
              <p:cNvPr id="22" name="文本框 21">
                <a:extLst>
                  <a:ext uri="{FF2B5EF4-FFF2-40B4-BE49-F238E27FC236}">
                    <a16:creationId xmlns:a16="http://schemas.microsoft.com/office/drawing/2014/main" id="{B23C65E9-D93B-4057-AAEB-AE464C523928}"/>
                  </a:ext>
                </a:extLst>
              </p:cNvPr>
              <p:cNvSpPr txBox="1">
                <a:spLocks noRot="1" noChangeAspect="1" noMove="1" noResize="1" noEditPoints="1" noAdjustHandles="1" noChangeArrowheads="1" noChangeShapeType="1" noTextEdit="1"/>
              </p:cNvSpPr>
              <p:nvPr/>
            </p:nvSpPr>
            <p:spPr>
              <a:xfrm>
                <a:off x="6099397" y="972937"/>
                <a:ext cx="5932983" cy="903261"/>
              </a:xfrm>
              <a:prstGeom prst="rect">
                <a:avLst/>
              </a:prstGeom>
              <a:blipFill>
                <a:blip r:embed="rId28"/>
                <a:stretch>
                  <a:fillRect b="-40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23E96E56-BCDB-4189-8C96-7E1F7DBF0B9E}"/>
                  </a:ext>
                </a:extLst>
              </p:cNvPr>
              <p:cNvSpPr txBox="1"/>
              <p:nvPr/>
            </p:nvSpPr>
            <p:spPr>
              <a:xfrm>
                <a:off x="1476655" y="3623170"/>
                <a:ext cx="374114"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zh-CN" sz="1200" i="1" u="none" strike="noStrike" kern="1200" cap="none" spc="0" normalizeH="0" baseline="0" noProof="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ctrlPr>
                        </m:sSubPr>
                        <m:e>
                          <m:r>
                            <a:rPr kumimoji="0" lang="el-GR" altLang="zh-CN" sz="1200" b="0" i="1" u="none" strike="noStrike" kern="1200" cap="none" spc="0" normalizeH="0" baseline="0" noProof="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t>𝛴</m:t>
                          </m:r>
                        </m:e>
                        <m:sub>
                          <m:r>
                            <a:rPr kumimoji="0" lang="en-US" altLang="zh-CN" sz="1200" b="0" i="1" u="none" strike="noStrike" kern="1200" cap="none" spc="0" normalizeH="0" baseline="0" noProof="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t>2</m:t>
                          </m:r>
                        </m:sub>
                      </m:sSub>
                    </m:oMath>
                  </m:oMathPara>
                </a14:m>
                <a:endParaRPr lang="en-US" altLang="zh-CN"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28" name="文本框 27">
                <a:extLst>
                  <a:ext uri="{FF2B5EF4-FFF2-40B4-BE49-F238E27FC236}">
                    <a16:creationId xmlns:a16="http://schemas.microsoft.com/office/drawing/2014/main" id="{23E96E56-BCDB-4189-8C96-7E1F7DBF0B9E}"/>
                  </a:ext>
                </a:extLst>
              </p:cNvPr>
              <p:cNvSpPr txBox="1">
                <a:spLocks noRot="1" noChangeAspect="1" noMove="1" noResize="1" noEditPoints="1" noAdjustHandles="1" noChangeArrowheads="1" noChangeShapeType="1" noTextEdit="1"/>
              </p:cNvSpPr>
              <p:nvPr/>
            </p:nvSpPr>
            <p:spPr>
              <a:xfrm>
                <a:off x="1476655" y="3623170"/>
                <a:ext cx="374114" cy="276999"/>
              </a:xfrm>
              <a:prstGeom prst="rect">
                <a:avLst/>
              </a:prstGeom>
              <a:blipFill>
                <a:blip r:embed="rId2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0723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6</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12</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Conclusion</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graphicFrame>
        <p:nvGraphicFramePr>
          <p:cNvPr id="3" name="图示 2">
            <a:extLst>
              <a:ext uri="{FF2B5EF4-FFF2-40B4-BE49-F238E27FC236}">
                <a16:creationId xmlns:a16="http://schemas.microsoft.com/office/drawing/2014/main" id="{1EE0B0E7-DB62-4B02-9CC8-FC1A368F3261}"/>
              </a:ext>
            </a:extLst>
          </p:cNvPr>
          <p:cNvGraphicFramePr/>
          <p:nvPr>
            <p:extLst>
              <p:ext uri="{D42A27DB-BD31-4B8C-83A1-F6EECF244321}">
                <p14:modId xmlns:p14="http://schemas.microsoft.com/office/powerpoint/2010/main" val="3472162414"/>
              </p:ext>
            </p:extLst>
          </p:nvPr>
        </p:nvGraphicFramePr>
        <p:xfrm>
          <a:off x="150922" y="978167"/>
          <a:ext cx="11890154" cy="2902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68BD7D1-7437-4F29-B5F3-83C924FCF13E}"/>
                  </a:ext>
                </a:extLst>
              </p:cNvPr>
              <p:cNvSpPr txBox="1"/>
              <p:nvPr/>
            </p:nvSpPr>
            <p:spPr>
              <a:xfrm>
                <a:off x="150922" y="3697429"/>
                <a:ext cx="2744675" cy="1991379"/>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1400" dirty="0">
                    <a:latin typeface="Arial" panose="020B0604020202020204" pitchFamily="34" charset="0"/>
                    <a:cs typeface="Arial" panose="020B0604020202020204" pitchFamily="34" charset="0"/>
                  </a:rPr>
                  <a:t>Initialize </a:t>
                </a:r>
              </a:p>
              <a:p>
                <a:pPr marL="285750" indent="-285750">
                  <a:lnSpc>
                    <a:spcPct val="150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means</a:t>
                </a:r>
                <a:r>
                  <a:rPr lang="zh-CN" altLang="en-US" sz="1400" b="1" dirty="0">
                    <a:cs typeface="Arial" panose="020B0604020202020204" pitchFamily="34" charset="0"/>
                  </a:rPr>
                  <a:t> </a:t>
                </a:r>
                <a14:m>
                  <m:oMath xmlns:m="http://schemas.openxmlformats.org/officeDocument/2006/math">
                    <m:sSub>
                      <m:sSubPr>
                        <m:ctrlPr>
                          <a:rPr lang="zh-CN" altLang="en-US" sz="1400" b="1" i="1" dirty="0">
                            <a:latin typeface="Cambria Math" panose="02040503050406030204" pitchFamily="18" charset="0"/>
                            <a:cs typeface="Arial" panose="020B0604020202020204" pitchFamily="34" charset="0"/>
                          </a:rPr>
                        </m:ctrlPr>
                      </m:sSubPr>
                      <m:e>
                        <m:r>
                          <a:rPr lang="zh-CN" altLang="en-US" sz="1400" b="1" i="1">
                            <a:latin typeface="Cambria Math" panose="02040503050406030204" pitchFamily="18" charset="0"/>
                            <a:cs typeface="Arial" panose="020B0604020202020204" pitchFamily="34" charset="0"/>
                          </a:rPr>
                          <m:t>𝝁</m:t>
                        </m:r>
                      </m:e>
                      <m:sub>
                        <m:r>
                          <a:rPr lang="en-US" altLang="zh-CN" sz="1400" b="1" i="1">
                            <a:latin typeface="Cambria Math" panose="02040503050406030204" pitchFamily="18" charset="0"/>
                            <a:cs typeface="Arial" panose="020B0604020202020204" pitchFamily="34" charset="0"/>
                          </a:rPr>
                          <m:t>𝒌</m:t>
                        </m:r>
                      </m:sub>
                    </m:sSub>
                  </m:oMath>
                </a14:m>
                <a:r>
                  <a:rPr lang="en-US" altLang="zh-CN" sz="1400" dirty="0">
                    <a:latin typeface="Arial" panose="020B0604020202020204" pitchFamily="34" charset="0"/>
                    <a:cs typeface="Arial" panose="020B0604020202020204" pitchFamily="34" charset="0"/>
                  </a:rPr>
                  <a:t> </a:t>
                </a:r>
              </a:p>
              <a:p>
                <a:pPr marL="285750" indent="-285750">
                  <a:lnSpc>
                    <a:spcPct val="150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Covariances </a:t>
                </a:r>
                <a14:m>
                  <m:oMath xmlns:m="http://schemas.openxmlformats.org/officeDocument/2006/math">
                    <m:sSub>
                      <m:sSubPr>
                        <m:ctrlPr>
                          <a:rPr lang="en-US" altLang="zh-CN" sz="1400" b="1" i="1" smtClean="0">
                            <a:latin typeface="Cambria Math" panose="02040503050406030204" pitchFamily="18" charset="0"/>
                            <a:cs typeface="Arial" panose="020B0604020202020204" pitchFamily="34" charset="0"/>
                          </a:rPr>
                        </m:ctrlPr>
                      </m:sSubPr>
                      <m:e>
                        <m:r>
                          <a:rPr lang="el-GR" altLang="zh-CN" sz="1400" b="1" i="1">
                            <a:latin typeface="Cambria Math" panose="02040503050406030204" pitchFamily="18" charset="0"/>
                            <a:cs typeface="Arial" panose="020B0604020202020204" pitchFamily="34" charset="0"/>
                          </a:rPr>
                          <m:t>𝜮</m:t>
                        </m:r>
                      </m:e>
                      <m:sub>
                        <m:r>
                          <a:rPr lang="en-US" altLang="zh-CN" sz="1400" b="1" i="1">
                            <a:latin typeface="Cambria Math" panose="02040503050406030204" pitchFamily="18" charset="0"/>
                            <a:cs typeface="Arial" panose="020B0604020202020204" pitchFamily="34" charset="0"/>
                          </a:rPr>
                          <m:t>𝒌</m:t>
                        </m:r>
                      </m:sub>
                    </m:sSub>
                  </m:oMath>
                </a14:m>
                <a:r>
                  <a:rPr lang="en-US" altLang="zh-CN" sz="1400" b="1" i="1" dirty="0">
                    <a:latin typeface="Cambria Math" panose="02040503050406030204" pitchFamily="18" charset="0"/>
                    <a:cs typeface="Arial" panose="020B0604020202020204" pitchFamily="34" charset="0"/>
                  </a:rPr>
                  <a:t> </a:t>
                </a:r>
                <a:endParaRPr lang="en-US" altLang="zh-CN" sz="14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mixing coefficients </a:t>
                </a:r>
                <a14:m>
                  <m:oMath xmlns:m="http://schemas.openxmlformats.org/officeDocument/2006/math">
                    <m:sSub>
                      <m:sSubPr>
                        <m:ctrlPr>
                          <a:rPr lang="zh-CN" altLang="en-US" sz="1400" b="1" i="1" dirty="0" smtClean="0">
                            <a:latin typeface="Cambria Math" panose="02040503050406030204" pitchFamily="18" charset="0"/>
                            <a:cs typeface="Arial" panose="020B0604020202020204" pitchFamily="34" charset="0"/>
                          </a:rPr>
                        </m:ctrlPr>
                      </m:sSubPr>
                      <m:e>
                        <m:r>
                          <a:rPr lang="zh-CN" altLang="en-US" sz="1400" b="1" i="1">
                            <a:latin typeface="Cambria Math" panose="02040503050406030204" pitchFamily="18" charset="0"/>
                            <a:cs typeface="Arial" panose="020B0604020202020204" pitchFamily="34" charset="0"/>
                          </a:rPr>
                          <m:t>𝝅</m:t>
                        </m:r>
                      </m:e>
                      <m:sub>
                        <m:r>
                          <a:rPr lang="en-US" altLang="zh-CN" sz="1400" b="1" i="1">
                            <a:latin typeface="Cambria Math" panose="02040503050406030204" pitchFamily="18" charset="0"/>
                            <a:cs typeface="Arial" panose="020B0604020202020204" pitchFamily="34" charset="0"/>
                          </a:rPr>
                          <m:t>𝒌</m:t>
                        </m:r>
                      </m:sub>
                    </m:sSub>
                  </m:oMath>
                </a14:m>
                <a:endParaRPr lang="en-US" altLang="zh-CN" sz="1400" b="1"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l"/>
                </a:pPr>
                <a:r>
                  <a:rPr lang="en-US" altLang="zh-CN" sz="1400" dirty="0">
                    <a:latin typeface="Arial" panose="020B0604020202020204" pitchFamily="34" charset="0"/>
                    <a:cs typeface="Arial" panose="020B0604020202020204" pitchFamily="34" charset="0"/>
                  </a:rPr>
                  <a:t>evaluate the initial value</a:t>
                </a:r>
              </a:p>
              <a:p>
                <a:pPr marL="285750" indent="-285750">
                  <a:lnSpc>
                    <a:spcPct val="150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log likelihood </a:t>
                </a:r>
                <a14:m>
                  <m:oMath xmlns:m="http://schemas.openxmlformats.org/officeDocument/2006/math">
                    <m:r>
                      <a:rPr lang="en-US" altLang="zh-CN" sz="1400" b="1" i="1" dirty="0">
                        <a:latin typeface="Cambria Math" panose="02040503050406030204" pitchFamily="18" charset="0"/>
                        <a:cs typeface="Arial" panose="020B0604020202020204" pitchFamily="34" charset="0"/>
                      </a:rPr>
                      <m:t>𝒍𝒏</m:t>
                    </m:r>
                    <m:r>
                      <a:rPr lang="en-US" altLang="zh-CN" sz="1400" b="1" i="1" dirty="0">
                        <a:latin typeface="Cambria Math" panose="02040503050406030204" pitchFamily="18" charset="0"/>
                        <a:cs typeface="Arial" panose="020B0604020202020204" pitchFamily="34" charset="0"/>
                      </a:rPr>
                      <m:t>⁡</m:t>
                    </m:r>
                    <m:r>
                      <a:rPr lang="zh-CN" altLang="en-US" sz="1400" b="1" i="1" dirty="0">
                        <a:latin typeface="Cambria Math" panose="02040503050406030204" pitchFamily="18" charset="0"/>
                        <a:cs typeface="Arial" panose="020B0604020202020204" pitchFamily="34" charset="0"/>
                      </a:rPr>
                      <m:t>𝒑</m:t>
                    </m:r>
                    <m:r>
                      <a:rPr lang="en-US" altLang="zh-CN" sz="1400" b="1" i="1" dirty="0">
                        <a:latin typeface="Cambria Math" panose="02040503050406030204" pitchFamily="18" charset="0"/>
                        <a:cs typeface="Arial" panose="020B0604020202020204" pitchFamily="34" charset="0"/>
                      </a:rPr>
                      <m:t>(</m:t>
                    </m:r>
                    <m:r>
                      <a:rPr lang="zh-CN" altLang="en-US" sz="1400" b="1" i="1" dirty="0">
                        <a:latin typeface="Cambria Math" panose="02040503050406030204" pitchFamily="18" charset="0"/>
                        <a:cs typeface="Arial" panose="020B0604020202020204" pitchFamily="34" charset="0"/>
                      </a:rPr>
                      <m:t>𝑿</m:t>
                    </m:r>
                    <m:r>
                      <a:rPr lang="en-US" altLang="zh-CN" sz="1400" b="1" i="1" dirty="0">
                        <a:latin typeface="Cambria Math" panose="02040503050406030204" pitchFamily="18" charset="0"/>
                        <a:cs typeface="Arial" panose="020B0604020202020204" pitchFamily="34" charset="0"/>
                      </a:rPr>
                      <m:t>|</m:t>
                    </m:r>
                    <m:r>
                      <a:rPr lang="zh-CN" altLang="en-US" sz="1400" b="1" i="1" dirty="0">
                        <a:latin typeface="Cambria Math" panose="02040503050406030204" pitchFamily="18" charset="0"/>
                        <a:cs typeface="Arial" panose="020B0604020202020204" pitchFamily="34" charset="0"/>
                      </a:rPr>
                      <m:t>𝝅</m:t>
                    </m:r>
                    <m:r>
                      <a:rPr lang="en-US" altLang="zh-CN" sz="1400" b="1" i="1" dirty="0">
                        <a:latin typeface="Cambria Math" panose="02040503050406030204" pitchFamily="18" charset="0"/>
                        <a:cs typeface="Arial" panose="020B0604020202020204" pitchFamily="34" charset="0"/>
                      </a:rPr>
                      <m:t>,</m:t>
                    </m:r>
                    <m:r>
                      <a:rPr lang="zh-CN" altLang="en-US" sz="1400" b="1" i="1" dirty="0">
                        <a:latin typeface="Cambria Math" panose="02040503050406030204" pitchFamily="18" charset="0"/>
                        <a:cs typeface="Arial" panose="020B0604020202020204" pitchFamily="34" charset="0"/>
                      </a:rPr>
                      <m:t>𝝁</m:t>
                    </m:r>
                    <m:r>
                      <a:rPr lang="en-US" altLang="zh-CN" sz="1400" b="1" i="1" dirty="0">
                        <a:latin typeface="Cambria Math" panose="02040503050406030204" pitchFamily="18" charset="0"/>
                        <a:cs typeface="Arial" panose="020B0604020202020204" pitchFamily="34" charset="0"/>
                      </a:rPr>
                      <m:t>,</m:t>
                    </m:r>
                    <m:r>
                      <a:rPr lang="el-GR" altLang="zh-CN" sz="1400" b="1" dirty="0">
                        <a:latin typeface="Cambria Math" panose="02040503050406030204" pitchFamily="18" charset="0"/>
                        <a:cs typeface="Arial" panose="020B0604020202020204" pitchFamily="34" charset="0"/>
                      </a:rPr>
                      <m:t>𝚺</m:t>
                    </m:r>
                    <m:r>
                      <a:rPr lang="el-GR" altLang="zh-CN" sz="1400" b="1" i="1" dirty="0">
                        <a:latin typeface="Cambria Math" panose="02040503050406030204" pitchFamily="18" charset="0"/>
                        <a:cs typeface="Arial" panose="020B0604020202020204" pitchFamily="34" charset="0"/>
                      </a:rPr>
                      <m:t>)</m:t>
                    </m:r>
                    <m:r>
                      <a:rPr lang="en-US" altLang="zh-CN" sz="1400" i="1" dirty="0">
                        <a:latin typeface="Cambria Math" panose="02040503050406030204" pitchFamily="18" charset="0"/>
                        <a:cs typeface="Arial" panose="020B0604020202020204" pitchFamily="34" charset="0"/>
                      </a:rPr>
                      <m:t> </m:t>
                    </m:r>
                  </m:oMath>
                </a14:m>
                <a:endParaRPr lang="zh-CN" altLang="en-US" sz="1400" dirty="0">
                  <a:latin typeface="Arial" panose="020B0604020202020204" pitchFamily="34" charset="0"/>
                  <a:cs typeface="Arial" panose="020B0604020202020204" pitchFamily="34" charset="0"/>
                </a:endParaRPr>
              </a:p>
            </p:txBody>
          </p:sp>
        </mc:Choice>
        <mc:Fallback xmlns="">
          <p:sp>
            <p:nvSpPr>
              <p:cNvPr id="6" name="文本框 5">
                <a:extLst>
                  <a:ext uri="{FF2B5EF4-FFF2-40B4-BE49-F238E27FC236}">
                    <a16:creationId xmlns:a16="http://schemas.microsoft.com/office/drawing/2014/main" id="{568BD7D1-7437-4F29-B5F3-83C924FCF13E}"/>
                  </a:ext>
                </a:extLst>
              </p:cNvPr>
              <p:cNvSpPr txBox="1">
                <a:spLocks noRot="1" noChangeAspect="1" noMove="1" noResize="1" noEditPoints="1" noAdjustHandles="1" noChangeArrowheads="1" noChangeShapeType="1" noTextEdit="1"/>
              </p:cNvSpPr>
              <p:nvPr/>
            </p:nvSpPr>
            <p:spPr>
              <a:xfrm>
                <a:off x="150922" y="3697429"/>
                <a:ext cx="2744675" cy="1991379"/>
              </a:xfrm>
              <a:prstGeom prst="rect">
                <a:avLst/>
              </a:prstGeom>
              <a:blipFill>
                <a:blip r:embed="rId8"/>
                <a:stretch>
                  <a:fillRect l="-444" b="-24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74FB380-3B0F-4B29-BF43-D7D471CFA424}"/>
                  </a:ext>
                </a:extLst>
              </p:cNvPr>
              <p:cNvSpPr txBox="1"/>
              <p:nvPr/>
            </p:nvSpPr>
            <p:spPr>
              <a:xfrm>
                <a:off x="3279511" y="3697429"/>
                <a:ext cx="2816475" cy="1221938"/>
              </a:xfrm>
              <a:prstGeom prst="rect">
                <a:avLst/>
              </a:prstGeom>
              <a:noFill/>
            </p:spPr>
            <p:txBody>
              <a:bodyPr wrap="square" rtlCol="0">
                <a:spAutoFit/>
              </a:bodyPr>
              <a:lstStyle/>
              <a:p>
                <a:pPr marL="171450" marR="0" lvl="0" indent="-171450" algn="l" defTabSz="914400" rtl="0" eaLnBrk="1" fontAlgn="auto" latinLnBrk="0" hangingPunct="1">
                  <a:lnSpc>
                    <a:spcPts val="2200"/>
                  </a:lnSpc>
                  <a:spcBef>
                    <a:spcPts val="0"/>
                  </a:spcBef>
                  <a:spcAft>
                    <a:spcPts val="0"/>
                  </a:spcAft>
                  <a:buClrTx/>
                  <a:buSzTx/>
                  <a:buFont typeface="Wingdings" panose="05000000000000000000" pitchFamily="2" charset="2"/>
                  <a:buChar char="ü"/>
                  <a:tabLst/>
                  <a:defRPr/>
                </a:pPr>
                <a:r>
                  <a:rPr lang="en-US" altLang="zh-CN" sz="1400" dirty="0">
                    <a:latin typeface="Arial" panose="020B0604020202020204" pitchFamily="34" charset="0"/>
                    <a:cs typeface="Arial" panose="020B0604020202020204" pitchFamily="34" charset="0"/>
                  </a:rPr>
                  <a:t>Evaluate responsibilities</a:t>
                </a:r>
              </a:p>
              <a:p>
                <a:pPr marR="0" lvl="0" algn="l" defTabSz="914400" rtl="0" eaLnBrk="1" fontAlgn="auto" latinLnBrk="0" hangingPunct="1">
                  <a:lnSpc>
                    <a:spcPts val="2200"/>
                  </a:lnSpc>
                  <a:spcBef>
                    <a:spcPts val="0"/>
                  </a:spcBef>
                  <a:spcAft>
                    <a:spcPts val="0"/>
                  </a:spcAft>
                  <a:buClrTx/>
                  <a:buSzTx/>
                  <a:tabLst/>
                  <a:defRPr/>
                </a:pPr>
                <a:r>
                  <a:rPr lang="en-US" altLang="zh-CN" sz="1400" dirty="0">
                    <a:latin typeface="Arial" panose="020B0604020202020204" pitchFamily="34" charset="0"/>
                    <a:cs typeface="Arial" panose="020B0604020202020204" pitchFamily="34" charset="0"/>
                  </a:rPr>
                  <a:t> </a:t>
                </a:r>
              </a:p>
              <a:p>
                <a:pPr marR="0" lvl="0" algn="l" defTabSz="914400" rtl="0" eaLnBrk="1" fontAlgn="auto" latinLnBrk="0" hangingPunct="1">
                  <a:lnSpc>
                    <a:spcPts val="2200"/>
                  </a:lnSpc>
                  <a:spcBef>
                    <a:spcPts val="0"/>
                  </a:spcBef>
                  <a:spcAft>
                    <a:spcPts val="0"/>
                  </a:spcAft>
                  <a:buClrTx/>
                  <a:buSzTx/>
                  <a:tabLst/>
                  <a:defRPr/>
                </a:pPr>
                <a14:m>
                  <m:oMathPara xmlns:m="http://schemas.openxmlformats.org/officeDocument/2006/math">
                    <m:oMathParaPr>
                      <m:jc m:val="left"/>
                    </m:oMathParaPr>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𝑝</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ctrlPr>
                        </m:dPr>
                        <m:e>
                          <m:sSub>
                            <m:sSubPr>
                              <m:ctrlPr>
                                <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𝑧</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𝑛𝑘</m:t>
                              </m:r>
                            </m:sub>
                          </m:sSub>
                          <m: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=1</m:t>
                          </m:r>
                        </m:e>
                        <m:e>
                          <m:sSub>
                            <m:sSubPr>
                              <m:ctrlP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𝑥</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𝑛</m:t>
                              </m:r>
                            </m:sub>
                          </m:sSub>
                        </m:e>
                      </m:d>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m:t>
                      </m:r>
                    </m:oMath>
                  </m:oMathPara>
                </a14:m>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285750" indent="-285750">
                  <a:lnSpc>
                    <a:spcPct val="150000"/>
                  </a:lnSpc>
                  <a:buFont typeface="Wingdings" panose="05000000000000000000" pitchFamily="2" charset="2"/>
                  <a:buChar char="l"/>
                </a:pPr>
                <a:endParaRPr lang="zh-CN" altLang="en-US" sz="1400" dirty="0">
                  <a:latin typeface="Arial" panose="020B0604020202020204" pitchFamily="34" charset="0"/>
                  <a:cs typeface="Arial" panose="020B0604020202020204" pitchFamily="34" charset="0"/>
                </a:endParaRPr>
              </a:p>
            </p:txBody>
          </p:sp>
        </mc:Choice>
        <mc:Fallback xmlns="">
          <p:sp>
            <p:nvSpPr>
              <p:cNvPr id="8" name="文本框 7">
                <a:extLst>
                  <a:ext uri="{FF2B5EF4-FFF2-40B4-BE49-F238E27FC236}">
                    <a16:creationId xmlns:a16="http://schemas.microsoft.com/office/drawing/2014/main" id="{174FB380-3B0F-4B29-BF43-D7D471CFA424}"/>
                  </a:ext>
                </a:extLst>
              </p:cNvPr>
              <p:cNvSpPr txBox="1">
                <a:spLocks noRot="1" noChangeAspect="1" noMove="1" noResize="1" noEditPoints="1" noAdjustHandles="1" noChangeArrowheads="1" noChangeShapeType="1" noTextEdit="1"/>
              </p:cNvSpPr>
              <p:nvPr/>
            </p:nvSpPr>
            <p:spPr>
              <a:xfrm>
                <a:off x="3279511" y="3697429"/>
                <a:ext cx="2816475" cy="1221938"/>
              </a:xfrm>
              <a:prstGeom prst="rect">
                <a:avLst/>
              </a:prstGeom>
              <a:blipFill>
                <a:blip r:embed="rId9"/>
                <a:stretch>
                  <a:fillRect l="-433"/>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725A6C94-F1BC-4090-9C28-5E2D24E14A0E}"/>
              </a:ext>
            </a:extLst>
          </p:cNvPr>
          <p:cNvPicPr>
            <a:picLocks noChangeAspect="1"/>
          </p:cNvPicPr>
          <p:nvPr/>
        </p:nvPicPr>
        <p:blipFill rotWithShape="1">
          <a:blip r:embed="rId10"/>
          <a:srcRect r="39941"/>
          <a:stretch/>
        </p:blipFill>
        <p:spPr>
          <a:xfrm>
            <a:off x="3350631" y="4693118"/>
            <a:ext cx="2053702" cy="819150"/>
          </a:xfrm>
          <a:prstGeom prst="rect">
            <a:avLst/>
          </a:prstGeom>
        </p:spPr>
      </p:pic>
      <p:sp>
        <p:nvSpPr>
          <p:cNvPr id="11" name="文本框 10">
            <a:extLst>
              <a:ext uri="{FF2B5EF4-FFF2-40B4-BE49-F238E27FC236}">
                <a16:creationId xmlns:a16="http://schemas.microsoft.com/office/drawing/2014/main" id="{5229EAB8-F69D-40D3-8873-DCB76C591115}"/>
              </a:ext>
            </a:extLst>
          </p:cNvPr>
          <p:cNvSpPr txBox="1"/>
          <p:nvPr/>
        </p:nvSpPr>
        <p:spPr>
          <a:xfrm>
            <a:off x="6252048" y="3697429"/>
            <a:ext cx="2816475" cy="37555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1400" dirty="0">
                <a:latin typeface="Arial" panose="020B0604020202020204" pitchFamily="34" charset="0"/>
                <a:cs typeface="Arial" panose="020B0604020202020204" pitchFamily="34" charset="0"/>
              </a:rPr>
              <a:t>update parameters</a:t>
            </a:r>
            <a:endParaRPr lang="zh-CN" altLang="en-US" sz="1400" dirty="0">
              <a:latin typeface="Arial" panose="020B0604020202020204" pitchFamily="34" charset="0"/>
              <a:cs typeface="Arial" panose="020B0604020202020204" pitchFamily="34" charset="0"/>
            </a:endParaRPr>
          </a:p>
        </p:txBody>
      </p:sp>
      <p:pic>
        <p:nvPicPr>
          <p:cNvPr id="12" name="图片 11">
            <a:extLst>
              <a:ext uri="{FF2B5EF4-FFF2-40B4-BE49-F238E27FC236}">
                <a16:creationId xmlns:a16="http://schemas.microsoft.com/office/drawing/2014/main" id="{C128BB11-9BAB-4FAB-9D88-4C14794DFA6D}"/>
              </a:ext>
            </a:extLst>
          </p:cNvPr>
          <p:cNvPicPr>
            <a:picLocks noChangeAspect="1"/>
          </p:cNvPicPr>
          <p:nvPr/>
        </p:nvPicPr>
        <p:blipFill rotWithShape="1">
          <a:blip r:embed="rId11"/>
          <a:srcRect r="16514"/>
          <a:stretch/>
        </p:blipFill>
        <p:spPr>
          <a:xfrm>
            <a:off x="6252048" y="4221771"/>
            <a:ext cx="3562510" cy="1495425"/>
          </a:xfrm>
          <a:prstGeom prst="rect">
            <a:avLst/>
          </a:prstGeom>
        </p:spPr>
      </p:pic>
      <p:pic>
        <p:nvPicPr>
          <p:cNvPr id="14" name="图片 13">
            <a:extLst>
              <a:ext uri="{FF2B5EF4-FFF2-40B4-BE49-F238E27FC236}">
                <a16:creationId xmlns:a16="http://schemas.microsoft.com/office/drawing/2014/main" id="{5C43CBA9-9495-40E4-83FF-9A7515200C77}"/>
              </a:ext>
            </a:extLst>
          </p:cNvPr>
          <p:cNvPicPr>
            <a:picLocks noChangeAspect="1"/>
          </p:cNvPicPr>
          <p:nvPr/>
        </p:nvPicPr>
        <p:blipFill rotWithShape="1">
          <a:blip r:embed="rId12"/>
          <a:srcRect r="57168"/>
          <a:stretch/>
        </p:blipFill>
        <p:spPr>
          <a:xfrm>
            <a:off x="6271994" y="5717196"/>
            <a:ext cx="1256565" cy="561975"/>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6177F3A-F68A-4A92-B12D-7488CAEA38E4}"/>
                  </a:ext>
                </a:extLst>
              </p:cNvPr>
              <p:cNvSpPr txBox="1"/>
              <p:nvPr/>
            </p:nvSpPr>
            <p:spPr>
              <a:xfrm>
                <a:off x="9578035" y="3702470"/>
                <a:ext cx="2816475" cy="37555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1400" dirty="0">
                    <a:latin typeface="Arial" panose="020B0604020202020204" pitchFamily="34" charset="0"/>
                    <a:cs typeface="Arial" panose="020B0604020202020204" pitchFamily="34" charset="0"/>
                  </a:rPr>
                  <a:t>Evaluate </a:t>
                </a:r>
                <a14:m>
                  <m:oMath xmlns:m="http://schemas.openxmlformats.org/officeDocument/2006/math">
                    <m:r>
                      <a:rPr kumimoji="0" lang="en-US" altLang="zh-CN" sz="14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𝑙𝑛</m:t>
                    </m:r>
                    <m:r>
                      <a:rPr kumimoji="0" lang="en-US" altLang="zh-CN" sz="14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m:t>
                    </m:r>
                    <m:r>
                      <a:rPr kumimoji="0" lang="zh-CN" altLang="en-US"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𝑝</m:t>
                    </m:r>
                    <m: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m:t>
                    </m:r>
                    <m:r>
                      <a:rPr kumimoji="0" lang="zh-CN" altLang="en-US"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𝑋</m:t>
                    </m:r>
                    <m: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m:t>
                    </m:r>
                    <m:r>
                      <a:rPr kumimoji="0" lang="zh-CN" altLang="en-US"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𝜋</m:t>
                    </m:r>
                    <m: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m:t>
                    </m:r>
                    <m:r>
                      <a:rPr kumimoji="0" lang="zh-CN" altLang="en-US"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𝜇</m:t>
                    </m:r>
                    <m: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m:t>
                    </m:r>
                    <m:r>
                      <m:rPr>
                        <m:sty m:val="p"/>
                      </m:rPr>
                      <a:rPr kumimoji="0" lang="el-GR" altLang="zh-CN" sz="1400" b="0" i="0"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Σ</m:t>
                    </m:r>
                    <m:r>
                      <a:rPr kumimoji="0" lang="el-GR"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m:t>
                    </m:r>
                    <m: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 </m:t>
                    </m:r>
                  </m:oMath>
                </a14:m>
                <a:endParaRPr lang="zh-CN" altLang="en-US" sz="1400" dirty="0">
                  <a:latin typeface="Arial" panose="020B0604020202020204" pitchFamily="34" charset="0"/>
                  <a:cs typeface="Arial" panose="020B0604020202020204" pitchFamily="34" charset="0"/>
                </a:endParaRPr>
              </a:p>
            </p:txBody>
          </p:sp>
        </mc:Choice>
        <mc:Fallback xmlns="">
          <p:sp>
            <p:nvSpPr>
              <p:cNvPr id="15" name="文本框 14">
                <a:extLst>
                  <a:ext uri="{FF2B5EF4-FFF2-40B4-BE49-F238E27FC236}">
                    <a16:creationId xmlns:a16="http://schemas.microsoft.com/office/drawing/2014/main" id="{26177F3A-F68A-4A92-B12D-7488CAEA38E4}"/>
                  </a:ext>
                </a:extLst>
              </p:cNvPr>
              <p:cNvSpPr txBox="1">
                <a:spLocks noRot="1" noChangeAspect="1" noMove="1" noResize="1" noEditPoints="1" noAdjustHandles="1" noChangeArrowheads="1" noChangeShapeType="1" noTextEdit="1"/>
              </p:cNvSpPr>
              <p:nvPr/>
            </p:nvSpPr>
            <p:spPr>
              <a:xfrm>
                <a:off x="9578035" y="3702470"/>
                <a:ext cx="2816475" cy="375552"/>
              </a:xfrm>
              <a:prstGeom prst="rect">
                <a:avLst/>
              </a:prstGeom>
              <a:blipFill>
                <a:blip r:embed="rId13"/>
                <a:stretch>
                  <a:fillRect l="-216" b="-16129"/>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630D6022-4DC8-4427-945A-B5E7112302DA}"/>
              </a:ext>
            </a:extLst>
          </p:cNvPr>
          <p:cNvPicPr>
            <a:picLocks noChangeAspect="1"/>
          </p:cNvPicPr>
          <p:nvPr/>
        </p:nvPicPr>
        <p:blipFill rotWithShape="1">
          <a:blip r:embed="rId14"/>
          <a:srcRect r="20842"/>
          <a:stretch/>
        </p:blipFill>
        <p:spPr>
          <a:xfrm>
            <a:off x="8678329" y="4221745"/>
            <a:ext cx="3362754" cy="600075"/>
          </a:xfrm>
          <a:prstGeom prst="rect">
            <a:avLst/>
          </a:prstGeom>
        </p:spPr>
      </p:pic>
    </p:spTree>
    <p:extLst>
      <p:ext uri="{BB962C8B-B14F-4D97-AF65-F5344CB8AC3E}">
        <p14:creationId xmlns:p14="http://schemas.microsoft.com/office/powerpoint/2010/main" val="1338727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7101DC9-F02E-4696-A1A6-9F6FBB80CFD7}"/>
              </a:ext>
            </a:extLst>
          </p:cNvPr>
          <p:cNvSpPr/>
          <p:nvPr/>
        </p:nvSpPr>
        <p:spPr>
          <a:xfrm>
            <a:off x="2" y="6050132"/>
            <a:ext cx="12191998" cy="461639"/>
          </a:xfrm>
          <a:prstGeom prst="rect">
            <a:avLst/>
          </a:prstGeom>
          <a:gradFill flip="none" rotWithShape="1">
            <a:gsLst>
              <a:gs pos="0">
                <a:schemeClr val="accent6">
                  <a:lumMod val="0"/>
                  <a:lumOff val="100000"/>
                </a:schemeClr>
              </a:gs>
              <a:gs pos="100000">
                <a:schemeClr val="accent5">
                  <a:lumMod val="60000"/>
                  <a:lumOff val="40000"/>
                </a:schemeClr>
              </a:gs>
            </a:gsLst>
            <a:lin ang="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9DDB83A8-3ADD-4CAB-8F10-FD43678DE242}"/>
              </a:ext>
            </a:extLst>
          </p:cNvPr>
          <p:cNvSpPr/>
          <p:nvPr/>
        </p:nvSpPr>
        <p:spPr>
          <a:xfrm>
            <a:off x="2" y="346229"/>
            <a:ext cx="12191998" cy="461639"/>
          </a:xfrm>
          <a:prstGeom prst="rect">
            <a:avLst/>
          </a:prstGeom>
          <a:gradFill flip="none" rotWithShape="1">
            <a:gsLst>
              <a:gs pos="1000">
                <a:schemeClr val="bg1"/>
              </a:gs>
              <a:gs pos="100000">
                <a:schemeClr val="accent5">
                  <a:lumMod val="60000"/>
                  <a:lumOff val="40000"/>
                </a:schemeClr>
              </a:gs>
            </a:gsLst>
            <a:lin ang="108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pic>
        <p:nvPicPr>
          <p:cNvPr id="8" name="图片 7" descr="图片包含 窗户, 照片, 男人, 水&#10;&#10;描述已自动生成">
            <a:extLst>
              <a:ext uri="{FF2B5EF4-FFF2-40B4-BE49-F238E27FC236}">
                <a16:creationId xmlns:a16="http://schemas.microsoft.com/office/drawing/2014/main" id="{6AA90B26-DBCE-499D-ABE4-8D204026B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7868"/>
            <a:ext cx="12192000" cy="5242264"/>
          </a:xfrm>
          <a:prstGeom prst="rect">
            <a:avLst/>
          </a:prstGeom>
        </p:spPr>
      </p:pic>
      <p:sp>
        <p:nvSpPr>
          <p:cNvPr id="3" name="文本框 2">
            <a:extLst>
              <a:ext uri="{FF2B5EF4-FFF2-40B4-BE49-F238E27FC236}">
                <a16:creationId xmlns:a16="http://schemas.microsoft.com/office/drawing/2014/main" id="{026EF56A-295E-4F98-A625-36393AB3633C}"/>
              </a:ext>
            </a:extLst>
          </p:cNvPr>
          <p:cNvSpPr txBox="1"/>
          <p:nvPr/>
        </p:nvSpPr>
        <p:spPr>
          <a:xfrm>
            <a:off x="4539484" y="2782669"/>
            <a:ext cx="2800767" cy="646331"/>
          </a:xfrm>
          <a:prstGeom prst="rect">
            <a:avLst/>
          </a:prstGeom>
          <a:noFill/>
        </p:spPr>
        <p:txBody>
          <a:bodyPr wrap="none" rtlCol="0">
            <a:spAutoFit/>
          </a:bodyPr>
          <a:lstStyle/>
          <a:p>
            <a:r>
              <a:rPr lang="en-US" altLang="zh-CN" sz="3600" b="1" dirty="0">
                <a:latin typeface="MV Boli" panose="02000500030200090000" pitchFamily="2" charset="0"/>
                <a:cs typeface="MV Boli" panose="02000500030200090000" pitchFamily="2" charset="0"/>
              </a:rPr>
              <a:t>Thank you !</a:t>
            </a:r>
            <a:endParaRPr lang="zh-CN" altLang="en-US" sz="3600" b="1" dirty="0">
              <a:latin typeface="MV Boli" panose="02000500030200090000" pitchFamily="2" charset="0"/>
              <a:cs typeface="MV Boli" panose="02000500030200090000" pitchFamily="2" charset="0"/>
            </a:endParaRPr>
          </a:p>
        </p:txBody>
      </p:sp>
      <p:sp>
        <p:nvSpPr>
          <p:cNvPr id="6" name="副标题 2">
            <a:extLst>
              <a:ext uri="{FF2B5EF4-FFF2-40B4-BE49-F238E27FC236}">
                <a16:creationId xmlns:a16="http://schemas.microsoft.com/office/drawing/2014/main" id="{2B6E6F5E-2143-45FA-8D2D-2D057925F424}"/>
              </a:ext>
            </a:extLst>
          </p:cNvPr>
          <p:cNvSpPr txBox="1">
            <a:spLocks/>
          </p:cNvSpPr>
          <p:nvPr/>
        </p:nvSpPr>
        <p:spPr>
          <a:xfrm>
            <a:off x="1524000" y="3911685"/>
            <a:ext cx="9144000" cy="1655762"/>
          </a:xfrm>
          <a:prstGeom prst="rect">
            <a:avLst/>
          </a:prstGeom>
        </p:spPr>
        <p:txBody>
          <a:bodyPr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altLang="zh-CN" sz="1600" dirty="0" err="1">
                <a:latin typeface="MV Boli" panose="02000500030200090000" pitchFamily="2" charset="0"/>
                <a:cs typeface="MV Boli" panose="02000500030200090000" pitchFamily="2" charset="0"/>
              </a:rPr>
              <a:t>Mengdie</a:t>
            </a:r>
            <a:r>
              <a:rPr lang="en-US" altLang="zh-CN" sz="1600" dirty="0">
                <a:latin typeface="MV Boli" panose="02000500030200090000" pitchFamily="2" charset="0"/>
                <a:cs typeface="MV Boli" panose="02000500030200090000" pitchFamily="2" charset="0"/>
              </a:rPr>
              <a:t> Huang</a:t>
            </a:r>
          </a:p>
          <a:p>
            <a:pPr marL="0" indent="0" algn="r">
              <a:buNone/>
            </a:pPr>
            <a:r>
              <a:rPr lang="en-US" altLang="zh-CN" sz="1600" dirty="0">
                <a:latin typeface="MV Boli" panose="02000500030200090000" pitchFamily="2" charset="0"/>
                <a:cs typeface="MV Boli" panose="02000500030200090000" pitchFamily="2" charset="0"/>
              </a:rPr>
              <a:t>Group AI Security</a:t>
            </a:r>
          </a:p>
          <a:p>
            <a:pPr marL="0" indent="0" algn="r">
              <a:buNone/>
            </a:pPr>
            <a:r>
              <a:rPr lang="en-US" altLang="zh-CN" sz="1600" dirty="0">
                <a:latin typeface="MV Boli" panose="02000500030200090000" pitchFamily="2" charset="0"/>
                <a:cs typeface="MV Boli" panose="02000500030200090000" pitchFamily="2" charset="0"/>
              </a:rPr>
              <a:t>Lab </a:t>
            </a:r>
            <a:r>
              <a:rPr lang="en-US" altLang="zh-CN" sz="1600" dirty="0" err="1">
                <a:latin typeface="MV Boli" panose="02000500030200090000" pitchFamily="2" charset="0"/>
                <a:cs typeface="MV Boli" panose="02000500030200090000" pitchFamily="2" charset="0"/>
              </a:rPr>
              <a:t>Ruiyun</a:t>
            </a:r>
            <a:endParaRPr lang="en-US" altLang="zh-CN" sz="1600" dirty="0">
              <a:latin typeface="MV Boli" panose="02000500030200090000" pitchFamily="2" charset="0"/>
              <a:cs typeface="MV Boli" panose="02000500030200090000" pitchFamily="2" charset="0"/>
            </a:endParaRPr>
          </a:p>
          <a:p>
            <a:pPr marL="0" indent="0" algn="r">
              <a:buNone/>
            </a:pPr>
            <a:r>
              <a:rPr lang="en-US" altLang="zh-CN" sz="1600" dirty="0">
                <a:latin typeface="MV Boli" panose="02000500030200090000" pitchFamily="2" charset="0"/>
                <a:cs typeface="MV Boli" panose="02000500030200090000" pitchFamily="2" charset="0"/>
              </a:rPr>
              <a:t>2020-10-20</a:t>
            </a:r>
          </a:p>
        </p:txBody>
      </p:sp>
      <p:pic>
        <p:nvPicPr>
          <p:cNvPr id="14" name="图形 13" descr="指纹">
            <a:extLst>
              <a:ext uri="{FF2B5EF4-FFF2-40B4-BE49-F238E27FC236}">
                <a16:creationId xmlns:a16="http://schemas.microsoft.com/office/drawing/2014/main" id="{3FD54876-E389-4F33-9B7D-E3A77E0CF4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3288" y="4282366"/>
            <a:ext cx="914400" cy="914400"/>
          </a:xfrm>
          <a:prstGeom prst="rect">
            <a:avLst/>
          </a:prstGeom>
        </p:spPr>
      </p:pic>
      <p:pic>
        <p:nvPicPr>
          <p:cNvPr id="12" name="图片 11" descr="文本&#10;&#10;描述已自动生成">
            <a:extLst>
              <a:ext uri="{FF2B5EF4-FFF2-40B4-BE49-F238E27FC236}">
                <a16:creationId xmlns:a16="http://schemas.microsoft.com/office/drawing/2014/main" id="{DFA98F3A-F002-4AF8-BE8A-D6337D1907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625" y="995278"/>
            <a:ext cx="2190750" cy="590550"/>
          </a:xfrm>
          <a:prstGeom prst="rect">
            <a:avLst/>
          </a:prstGeom>
        </p:spPr>
      </p:pic>
      <p:sp>
        <p:nvSpPr>
          <p:cNvPr id="10" name="灯片编号占位符 4">
            <a:extLst>
              <a:ext uri="{FF2B5EF4-FFF2-40B4-BE49-F238E27FC236}">
                <a16:creationId xmlns:a16="http://schemas.microsoft.com/office/drawing/2014/main" id="{934B8F4A-3EB5-4E3A-AE8B-385B07888F2C}"/>
              </a:ext>
            </a:extLst>
          </p:cNvPr>
          <p:cNvSpPr>
            <a:spLocks noGrp="1"/>
          </p:cNvSpPr>
          <p:nvPr>
            <p:ph type="sldNum" sz="quarter" idx="12"/>
          </p:nvPr>
        </p:nvSpPr>
        <p:spPr>
          <a:xfrm>
            <a:off x="9381688" y="6492872"/>
            <a:ext cx="2743200" cy="365125"/>
          </a:xfrm>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13</a:t>
            </a:fld>
            <a:endParaRPr lang="zh-CN" altLang="en-US" dirty="0">
              <a:solidFill>
                <a:schemeClr val="accent5">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4106393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zh-CN" altLang="en-US" dirty="0">
                <a:solidFill>
                  <a:schemeClr val="accent5">
                    <a:lumMod val="60000"/>
                    <a:lumOff val="40000"/>
                  </a:schemeClr>
                </a:solidFill>
                <a:latin typeface="Arial Black" panose="020B0A04020102020204" pitchFamily="34" charset="0"/>
              </a:rPr>
              <a:t> </a:t>
            </a:r>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2</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Black" panose="020B0A04020102020204" pitchFamily="34" charset="0"/>
                <a:cs typeface="Arial" panose="020B0604020202020204" pitchFamily="34" charset="0"/>
              </a:rPr>
              <a:t>Overview</a:t>
            </a:r>
            <a:endParaRPr lang="zh-CN" altLang="en-US" sz="2400" dirty="0">
              <a:latin typeface="Arial Black" panose="020B0A04020102020204" pitchFamily="34" charset="0"/>
              <a:cs typeface="Arial" panose="020B0604020202020204" pitchFamily="34" charset="0"/>
            </a:endParaRP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20" name="图示 19">
            <a:extLst>
              <a:ext uri="{FF2B5EF4-FFF2-40B4-BE49-F238E27FC236}">
                <a16:creationId xmlns:a16="http://schemas.microsoft.com/office/drawing/2014/main" id="{27F46EF0-96BF-4DEA-A486-C81F5041DB16}"/>
              </a:ext>
            </a:extLst>
          </p:cNvPr>
          <p:cNvGraphicFramePr/>
          <p:nvPr>
            <p:extLst>
              <p:ext uri="{D42A27DB-BD31-4B8C-83A1-F6EECF244321}">
                <p14:modId xmlns:p14="http://schemas.microsoft.com/office/powerpoint/2010/main" val="3674208964"/>
              </p:ext>
            </p:extLst>
          </p:nvPr>
        </p:nvGraphicFramePr>
        <p:xfrm>
          <a:off x="1474335" y="1596273"/>
          <a:ext cx="4616332" cy="42818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0" name="组合 29">
            <a:extLst>
              <a:ext uri="{FF2B5EF4-FFF2-40B4-BE49-F238E27FC236}">
                <a16:creationId xmlns:a16="http://schemas.microsoft.com/office/drawing/2014/main" id="{C828D437-7600-4978-A985-C81BF6161D20}"/>
              </a:ext>
            </a:extLst>
          </p:cNvPr>
          <p:cNvGrpSpPr/>
          <p:nvPr/>
        </p:nvGrpSpPr>
        <p:grpSpPr>
          <a:xfrm>
            <a:off x="229992" y="1592913"/>
            <a:ext cx="1438625" cy="400110"/>
            <a:chOff x="692394" y="1681461"/>
            <a:chExt cx="1297150" cy="400110"/>
          </a:xfrm>
        </p:grpSpPr>
        <p:sp>
          <p:nvSpPr>
            <p:cNvPr id="21" name="文本框 20">
              <a:extLst>
                <a:ext uri="{FF2B5EF4-FFF2-40B4-BE49-F238E27FC236}">
                  <a16:creationId xmlns:a16="http://schemas.microsoft.com/office/drawing/2014/main" id="{5E3F8CF5-FD23-4147-8193-FB09D2837737}"/>
                </a:ext>
              </a:extLst>
            </p:cNvPr>
            <p:cNvSpPr txBox="1"/>
            <p:nvPr/>
          </p:nvSpPr>
          <p:spPr>
            <a:xfrm>
              <a:off x="692394" y="1681461"/>
              <a:ext cx="1297150" cy="400110"/>
            </a:xfrm>
            <a:prstGeom prst="rect">
              <a:avLst/>
            </a:prstGeom>
            <a:noFill/>
          </p:spPr>
          <p:txBody>
            <a:bodyPr wrap="none" rtlCol="0">
              <a:spAutoFit/>
            </a:bodyPr>
            <a:lstStyle/>
            <a:p>
              <a:r>
                <a:rPr lang="en-US" altLang="zh-CN" sz="2000" b="1" dirty="0">
                  <a:latin typeface="Arial" panose="020B0604020202020204" pitchFamily="34" charset="0"/>
                  <a:cs typeface="Arial" panose="020B0604020202020204" pitchFamily="34" charset="0"/>
                </a:rPr>
                <a:t>Contents</a:t>
              </a:r>
              <a:endParaRPr lang="zh-CN" altLang="en-US" sz="2000" b="1" dirty="0">
                <a:latin typeface="Arial" panose="020B0604020202020204" pitchFamily="34" charset="0"/>
                <a:cs typeface="Arial" panose="020B0604020202020204" pitchFamily="34" charset="0"/>
              </a:endParaRPr>
            </a:p>
          </p:txBody>
        </p:sp>
        <p:cxnSp>
          <p:nvCxnSpPr>
            <p:cNvPr id="25" name="直接连接符 24">
              <a:extLst>
                <a:ext uri="{FF2B5EF4-FFF2-40B4-BE49-F238E27FC236}">
                  <a16:creationId xmlns:a16="http://schemas.microsoft.com/office/drawing/2014/main" id="{9B444B3B-8092-490A-BEEF-18FBDE51829B}"/>
                </a:ext>
              </a:extLst>
            </p:cNvPr>
            <p:cNvCxnSpPr>
              <a:cxnSpLocks/>
            </p:cNvCxnSpPr>
            <p:nvPr/>
          </p:nvCxnSpPr>
          <p:spPr>
            <a:xfrm>
              <a:off x="790048" y="2081571"/>
              <a:ext cx="1066148" cy="0"/>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9" name="文本框 38">
            <a:extLst>
              <a:ext uri="{FF2B5EF4-FFF2-40B4-BE49-F238E27FC236}">
                <a16:creationId xmlns:a16="http://schemas.microsoft.com/office/drawing/2014/main" id="{A50409D9-FE01-4A53-BF81-23CAA5527860}"/>
              </a:ext>
            </a:extLst>
          </p:cNvPr>
          <p:cNvSpPr txBox="1"/>
          <p:nvPr/>
        </p:nvSpPr>
        <p:spPr>
          <a:xfrm>
            <a:off x="6095999" y="1596723"/>
            <a:ext cx="1410964" cy="400110"/>
          </a:xfrm>
          <a:prstGeom prst="rect">
            <a:avLst/>
          </a:prstGeom>
          <a:noFill/>
        </p:spPr>
        <p:txBody>
          <a:bodyPr wrap="none" rtlCol="0">
            <a:spAutoFit/>
          </a:bodyPr>
          <a:lstStyle/>
          <a:p>
            <a:r>
              <a:rPr lang="en-US" altLang="zh-CN" sz="2000" b="1" dirty="0">
                <a:latin typeface="Arial" panose="020B0604020202020204" pitchFamily="34" charset="0"/>
                <a:cs typeface="Arial" panose="020B0604020202020204" pitchFamily="34" charset="0"/>
              </a:rPr>
              <a:t>Keywords</a:t>
            </a:r>
            <a:endParaRPr lang="zh-CN" altLang="en-US" sz="2000" b="1" dirty="0">
              <a:latin typeface="Arial" panose="020B0604020202020204" pitchFamily="34" charset="0"/>
              <a:cs typeface="Arial" panose="020B0604020202020204" pitchFamily="34" charset="0"/>
            </a:endParaRPr>
          </a:p>
        </p:txBody>
      </p:sp>
      <p:cxnSp>
        <p:nvCxnSpPr>
          <p:cNvPr id="40" name="直接连接符 39">
            <a:extLst>
              <a:ext uri="{FF2B5EF4-FFF2-40B4-BE49-F238E27FC236}">
                <a16:creationId xmlns:a16="http://schemas.microsoft.com/office/drawing/2014/main" id="{B54AA7B2-113F-452A-A31A-848A45759FC8}"/>
              </a:ext>
            </a:extLst>
          </p:cNvPr>
          <p:cNvCxnSpPr>
            <a:cxnSpLocks/>
          </p:cNvCxnSpPr>
          <p:nvPr/>
        </p:nvCxnSpPr>
        <p:spPr>
          <a:xfrm flipV="1">
            <a:off x="6193653" y="1993023"/>
            <a:ext cx="1210324" cy="3810"/>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a:extLst>
              <a:ext uri="{FF2B5EF4-FFF2-40B4-BE49-F238E27FC236}">
                <a16:creationId xmlns:a16="http://schemas.microsoft.com/office/drawing/2014/main" id="{A80DD2C7-F3BA-4A3E-88D5-3361A8E85801}"/>
              </a:ext>
            </a:extLst>
          </p:cNvPr>
          <p:cNvGrpSpPr/>
          <p:nvPr/>
        </p:nvGrpSpPr>
        <p:grpSpPr>
          <a:xfrm>
            <a:off x="6428911" y="1596279"/>
            <a:ext cx="6422768" cy="4281846"/>
            <a:chOff x="6747889" y="1594596"/>
            <a:chExt cx="6422768" cy="4281846"/>
          </a:xfrm>
        </p:grpSpPr>
        <p:graphicFrame>
          <p:nvGraphicFramePr>
            <p:cNvPr id="36" name="图示 35">
              <a:extLst>
                <a:ext uri="{FF2B5EF4-FFF2-40B4-BE49-F238E27FC236}">
                  <a16:creationId xmlns:a16="http://schemas.microsoft.com/office/drawing/2014/main" id="{759C05D1-6BC7-4531-979C-B31EDE4A1728}"/>
                </a:ext>
              </a:extLst>
            </p:cNvPr>
            <p:cNvGraphicFramePr/>
            <p:nvPr>
              <p:extLst>
                <p:ext uri="{D42A27DB-BD31-4B8C-83A1-F6EECF244321}">
                  <p14:modId xmlns:p14="http://schemas.microsoft.com/office/powerpoint/2010/main" val="3291214352"/>
                </p:ext>
              </p:extLst>
            </p:nvPr>
          </p:nvGraphicFramePr>
          <p:xfrm>
            <a:off x="6747889" y="1594596"/>
            <a:ext cx="6422768" cy="428184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41" name="组合 40">
              <a:extLst>
                <a:ext uri="{FF2B5EF4-FFF2-40B4-BE49-F238E27FC236}">
                  <a16:creationId xmlns:a16="http://schemas.microsoft.com/office/drawing/2014/main" id="{A1738F2F-DBED-49C6-A624-680985B573B4}"/>
                </a:ext>
              </a:extLst>
            </p:cNvPr>
            <p:cNvGrpSpPr/>
            <p:nvPr/>
          </p:nvGrpSpPr>
          <p:grpSpPr>
            <a:xfrm>
              <a:off x="10313706" y="2941907"/>
              <a:ext cx="1380884" cy="1587223"/>
              <a:chOff x="3617078" y="1347310"/>
              <a:chExt cx="1380884" cy="1587223"/>
            </a:xfrm>
          </p:grpSpPr>
          <p:sp>
            <p:nvSpPr>
              <p:cNvPr id="42" name="六边形 41">
                <a:extLst>
                  <a:ext uri="{FF2B5EF4-FFF2-40B4-BE49-F238E27FC236}">
                    <a16:creationId xmlns:a16="http://schemas.microsoft.com/office/drawing/2014/main" id="{7450233D-5097-4BC5-BC70-30415BAACD1B}"/>
                  </a:ext>
                </a:extLst>
              </p:cNvPr>
              <p:cNvSpPr/>
              <p:nvPr/>
            </p:nvSpPr>
            <p:spPr>
              <a:xfrm rot="5400000">
                <a:off x="3513908" y="1450480"/>
                <a:ext cx="1587223" cy="1380884"/>
              </a:xfrm>
              <a:prstGeom prst="hexagon">
                <a:avLst>
                  <a:gd name="adj" fmla="val 25000"/>
                  <a:gd name="vf" fmla="val 115470"/>
                </a:avLst>
              </a:pr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六边形 4">
                <a:extLst>
                  <a:ext uri="{FF2B5EF4-FFF2-40B4-BE49-F238E27FC236}">
                    <a16:creationId xmlns:a16="http://schemas.microsoft.com/office/drawing/2014/main" id="{273B206F-A4A1-4D67-9210-C07181DDDA5E}"/>
                  </a:ext>
                </a:extLst>
              </p:cNvPr>
              <p:cNvSpPr txBox="1"/>
              <p:nvPr/>
            </p:nvSpPr>
            <p:spPr>
              <a:xfrm>
                <a:off x="3832265" y="1594653"/>
                <a:ext cx="950508" cy="10925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Image segmentation</a:t>
                </a:r>
              </a:p>
            </p:txBody>
          </p:sp>
        </p:grpSp>
      </p:grpSp>
      <p:sp>
        <p:nvSpPr>
          <p:cNvPr id="3" name="文本框 2">
            <a:extLst>
              <a:ext uri="{FF2B5EF4-FFF2-40B4-BE49-F238E27FC236}">
                <a16:creationId xmlns:a16="http://schemas.microsoft.com/office/drawing/2014/main" id="{C1CCE42A-C715-425C-AE49-54DF01395A78}"/>
              </a:ext>
            </a:extLst>
          </p:cNvPr>
          <p:cNvSpPr txBox="1"/>
          <p:nvPr/>
        </p:nvSpPr>
        <p:spPr>
          <a:xfrm>
            <a:off x="2810253" y="1721569"/>
            <a:ext cx="327334" cy="400110"/>
          </a:xfrm>
          <a:prstGeom prst="rect">
            <a:avLst/>
          </a:prstGeom>
          <a:noFill/>
        </p:spPr>
        <p:txBody>
          <a:bodyPr wrap="square" rtlCol="0">
            <a:spAutoFit/>
          </a:bodyPr>
          <a:lstStyle/>
          <a:p>
            <a:r>
              <a:rPr lang="en-US" altLang="zh-CN" sz="2000" b="1" dirty="0">
                <a:solidFill>
                  <a:schemeClr val="tx1">
                    <a:lumMod val="50000"/>
                    <a:lumOff val="50000"/>
                  </a:schemeClr>
                </a:solidFill>
                <a:latin typeface="Arial" panose="020B0604020202020204" pitchFamily="34" charset="0"/>
                <a:cs typeface="Arial" panose="020B0604020202020204" pitchFamily="34" charset="0"/>
              </a:rPr>
              <a:t>1</a:t>
            </a:r>
            <a:endParaRPr lang="zh-CN" altLang="en-US" sz="20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C5A7182A-90B8-43C6-B2AF-482F6190DDDC}"/>
              </a:ext>
            </a:extLst>
          </p:cNvPr>
          <p:cNvSpPr txBox="1"/>
          <p:nvPr/>
        </p:nvSpPr>
        <p:spPr>
          <a:xfrm>
            <a:off x="2810253" y="2626259"/>
            <a:ext cx="327334" cy="400110"/>
          </a:xfrm>
          <a:prstGeom prst="rect">
            <a:avLst/>
          </a:prstGeom>
          <a:noFill/>
        </p:spPr>
        <p:txBody>
          <a:bodyPr wrap="none" rtlCol="0">
            <a:spAutoFit/>
          </a:bodyPr>
          <a:lstStyle/>
          <a:p>
            <a:r>
              <a:rPr lang="en-US" altLang="zh-CN" sz="2000" b="1" dirty="0">
                <a:solidFill>
                  <a:schemeClr val="tx1">
                    <a:lumMod val="50000"/>
                    <a:lumOff val="50000"/>
                  </a:schemeClr>
                </a:solidFill>
                <a:latin typeface="Arial" panose="020B0604020202020204" pitchFamily="34" charset="0"/>
                <a:cs typeface="Arial" panose="020B0604020202020204" pitchFamily="34" charset="0"/>
              </a:rPr>
              <a:t>2</a:t>
            </a:r>
            <a:endParaRPr lang="zh-CN" altLang="en-US" sz="20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3563225D-D944-4C7B-910C-D3A2F4C9BCAC}"/>
              </a:ext>
            </a:extLst>
          </p:cNvPr>
          <p:cNvSpPr txBox="1"/>
          <p:nvPr/>
        </p:nvSpPr>
        <p:spPr>
          <a:xfrm>
            <a:off x="2810253" y="3530949"/>
            <a:ext cx="327334" cy="400110"/>
          </a:xfrm>
          <a:prstGeom prst="rect">
            <a:avLst/>
          </a:prstGeom>
          <a:noFill/>
        </p:spPr>
        <p:txBody>
          <a:bodyPr wrap="none" rtlCol="0">
            <a:spAutoFit/>
          </a:bodyPr>
          <a:lstStyle/>
          <a:p>
            <a:r>
              <a:rPr lang="en-US" altLang="zh-CN" sz="2000" b="1" dirty="0">
                <a:solidFill>
                  <a:schemeClr val="tx1">
                    <a:lumMod val="50000"/>
                    <a:lumOff val="50000"/>
                  </a:schemeClr>
                </a:solidFill>
                <a:latin typeface="Arial" panose="020B0604020202020204" pitchFamily="34" charset="0"/>
                <a:cs typeface="Arial" panose="020B0604020202020204" pitchFamily="34" charset="0"/>
              </a:rPr>
              <a:t>3</a:t>
            </a:r>
            <a:endParaRPr lang="zh-CN" altLang="en-US" sz="20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2D7BCBCC-EEE1-4197-AE40-D1F6660809FB}"/>
              </a:ext>
            </a:extLst>
          </p:cNvPr>
          <p:cNvSpPr txBox="1"/>
          <p:nvPr/>
        </p:nvSpPr>
        <p:spPr>
          <a:xfrm>
            <a:off x="2810253" y="4435639"/>
            <a:ext cx="327334" cy="400110"/>
          </a:xfrm>
          <a:prstGeom prst="rect">
            <a:avLst/>
          </a:prstGeom>
          <a:noFill/>
        </p:spPr>
        <p:txBody>
          <a:bodyPr wrap="none" rtlCol="0">
            <a:spAutoFit/>
          </a:bodyPr>
          <a:lstStyle/>
          <a:p>
            <a:r>
              <a:rPr lang="en-US" altLang="zh-CN" sz="2000" b="1" dirty="0">
                <a:solidFill>
                  <a:schemeClr val="tx1">
                    <a:lumMod val="50000"/>
                    <a:lumOff val="50000"/>
                  </a:schemeClr>
                </a:solidFill>
                <a:latin typeface="Arial" panose="020B0604020202020204" pitchFamily="34" charset="0"/>
                <a:cs typeface="Arial" panose="020B0604020202020204" pitchFamily="34" charset="0"/>
              </a:rPr>
              <a:t>4</a:t>
            </a:r>
            <a:endParaRPr lang="zh-CN" altLang="en-US" sz="20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0DD0F2E8-12AD-4859-A716-251ED82E43A4}"/>
              </a:ext>
            </a:extLst>
          </p:cNvPr>
          <p:cNvSpPr txBox="1"/>
          <p:nvPr/>
        </p:nvSpPr>
        <p:spPr>
          <a:xfrm>
            <a:off x="2837831" y="5340329"/>
            <a:ext cx="264739" cy="400110"/>
          </a:xfrm>
          <a:prstGeom prst="rect">
            <a:avLst/>
          </a:prstGeom>
          <a:noFill/>
        </p:spPr>
        <p:txBody>
          <a:bodyPr wrap="square" rtlCol="0">
            <a:spAutoFit/>
          </a:bodyPr>
          <a:lstStyle/>
          <a:p>
            <a:r>
              <a:rPr lang="en-US" altLang="zh-CN" sz="2000" b="1" dirty="0">
                <a:solidFill>
                  <a:schemeClr val="tx1">
                    <a:lumMod val="50000"/>
                    <a:lumOff val="50000"/>
                  </a:schemeClr>
                </a:solidFill>
                <a:latin typeface="Arial" panose="020B0604020202020204" pitchFamily="34" charset="0"/>
                <a:cs typeface="Arial" panose="020B0604020202020204" pitchFamily="34" charset="0"/>
              </a:rPr>
              <a:t>5</a:t>
            </a:r>
            <a:endParaRPr lang="zh-CN" altLang="en-US" sz="2000" b="1"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560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1</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3</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Probability</a:t>
            </a:r>
            <a:r>
              <a:rPr lang="en-US" altLang="zh-CN" sz="2400" dirty="0">
                <a:latin typeface="Arial Black" panose="020B0A040201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theory</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的</a:t>
            </a:r>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graphicFrame>
            <p:nvGraphicFramePr>
              <p:cNvPr id="6" name="表格 7">
                <a:extLst>
                  <a:ext uri="{FF2B5EF4-FFF2-40B4-BE49-F238E27FC236}">
                    <a16:creationId xmlns:a16="http://schemas.microsoft.com/office/drawing/2014/main" id="{91844C34-4BC9-411B-8B1B-33D90F287D0F}"/>
                  </a:ext>
                </a:extLst>
              </p:cNvPr>
              <p:cNvGraphicFramePr>
                <a:graphicFrameLocks noGrp="1"/>
              </p:cNvGraphicFramePr>
              <p:nvPr>
                <p:extLst>
                  <p:ext uri="{D42A27DB-BD31-4B8C-83A1-F6EECF244321}">
                    <p14:modId xmlns:p14="http://schemas.microsoft.com/office/powerpoint/2010/main" val="4163014173"/>
                  </p:ext>
                </p:extLst>
              </p:nvPr>
            </p:nvGraphicFramePr>
            <p:xfrm>
              <a:off x="150922" y="978166"/>
              <a:ext cx="5945074" cy="1944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dirty="0">
                              <a:solidFill>
                                <a:schemeClr val="tx1"/>
                              </a:solidFill>
                              <a:latin typeface="Arial" panose="020B0604020202020204" pitchFamily="34" charset="0"/>
                              <a:cs typeface="Arial" panose="020B0604020202020204" pitchFamily="34" charset="0"/>
                            </a:rPr>
                            <a:t>Term</a:t>
                          </a:r>
                          <a:endParaRPr lang="zh-CN" altLang="en-US" sz="120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dirty="0">
                              <a:solidFill>
                                <a:schemeClr val="tx1"/>
                              </a:solidFill>
                              <a:latin typeface="Arial" panose="020B0604020202020204" pitchFamily="34" charset="0"/>
                              <a:cs typeface="Arial" panose="020B0604020202020204" pitchFamily="34" charset="0"/>
                            </a:rPr>
                            <a:t>Notation</a:t>
                          </a:r>
                          <a:endParaRPr lang="zh-CN" altLang="en-US" sz="120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a:t>
                          </a: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𝑥</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1905979605"/>
                      </a:ext>
                    </a:extLst>
                  </a:tr>
                  <a:tr h="324000">
                    <a:tc>
                      <a:txBody>
                        <a:bodyPr/>
                        <a:lstStyle/>
                        <a:p>
                          <a:r>
                            <a:rPr lang="en-US" altLang="zh-CN" sz="1200" dirty="0">
                              <a:latin typeface="Arial" panose="020B0604020202020204" pitchFamily="34" charset="0"/>
                              <a:cs typeface="Arial" panose="020B0604020202020204" pitchFamily="34" charset="0"/>
                            </a:rPr>
                            <a:t>latent variables</a:t>
                          </a:r>
                        </a:p>
                      </a:txBody>
                      <a:tcPr anchor="ctr">
                        <a:solidFill>
                          <a:schemeClr val="accent5">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𝑧</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r>
                            <a:rPr lang="en-US" altLang="zh-CN" sz="1200" dirty="0">
                              <a:latin typeface="Arial" panose="020B0604020202020204" pitchFamily="34" charset="0"/>
                              <a:cs typeface="Arial" panose="020B0604020202020204" pitchFamily="34" charset="0"/>
                            </a:rPr>
                            <a:t>joint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𝑥</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marginal distribution </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d>
                                  <m:dPr>
                                    <m:ctrlPr>
                                      <a:rPr lang="en-US" altLang="zh-CN" sz="1200" b="0" i="1" smtClean="0">
                                        <a:latin typeface="Cambria Math" panose="02040503050406030204" pitchFamily="18" charset="0"/>
                                      </a:rPr>
                                    </m:ctrlPr>
                                  </m:dPr>
                                  <m:e>
                                    <m:r>
                                      <a:rPr lang="en-US" altLang="zh-CN" sz="1200" b="0" smtClean="0">
                                        <a:latin typeface="Cambria Math" panose="02040503050406030204" pitchFamily="18" charset="0"/>
                                      </a:rPr>
                                      <m:t>𝑥</m:t>
                                    </m:r>
                                  </m:e>
                                </m:d>
                                <m:r>
                                  <a:rPr lang="en-US" altLang="zh-CN" sz="1200" b="0" smtClean="0">
                                    <a:latin typeface="Cambria Math" panose="02040503050406030204" pitchFamily="18" charset="0"/>
                                  </a:rPr>
                                  <m:t>,</m:t>
                                </m:r>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conditional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d>
                                  <m:dPr>
                                    <m:ctrlPr>
                                      <a:rPr lang="en-US" altLang="zh-CN" sz="1200" b="0" i="1" smtClean="0">
                                        <a:latin typeface="Cambria Math" panose="02040503050406030204" pitchFamily="18" charset="0"/>
                                      </a:rPr>
                                    </m:ctrlPr>
                                  </m:dPr>
                                  <m:e>
                                    <m:r>
                                      <a:rPr lang="en-US" altLang="zh-CN" sz="1200" b="0" smtClean="0">
                                        <a:latin typeface="Cambria Math" panose="02040503050406030204" pitchFamily="18" charset="0"/>
                                      </a:rPr>
                                      <m:t>𝑥</m:t>
                                    </m:r>
                                  </m:e>
                                  <m:e>
                                    <m:r>
                                      <a:rPr lang="en-US" altLang="zh-CN" sz="1200" b="0" smtClean="0">
                                        <a:latin typeface="Cambria Math" panose="02040503050406030204" pitchFamily="18" charset="0"/>
                                      </a:rPr>
                                      <m:t>𝑧</m:t>
                                    </m:r>
                                  </m:e>
                                </m:d>
                                <m:r>
                                  <a:rPr lang="en-US" altLang="zh-CN" sz="1200" b="0" smtClean="0">
                                    <a:latin typeface="Cambria Math" panose="02040503050406030204" pitchFamily="18" charset="0"/>
                                  </a:rPr>
                                  <m:t>,</m:t>
                                </m:r>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𝑥</m:t>
                                </m:r>
                                <m:r>
                                  <a:rPr lang="en-US" altLang="zh-CN" sz="1200" b="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3818925872"/>
                      </a:ext>
                    </a:extLst>
                  </a:tr>
                </a:tbl>
              </a:graphicData>
            </a:graphic>
          </p:graphicFrame>
        </mc:Choice>
        <mc:Fallback xmlns="">
          <p:graphicFrame>
            <p:nvGraphicFramePr>
              <p:cNvPr id="6" name="表格 7">
                <a:extLst>
                  <a:ext uri="{FF2B5EF4-FFF2-40B4-BE49-F238E27FC236}">
                    <a16:creationId xmlns:a16="http://schemas.microsoft.com/office/drawing/2014/main" id="{91844C34-4BC9-411B-8B1B-33D90F287D0F}"/>
                  </a:ext>
                </a:extLst>
              </p:cNvPr>
              <p:cNvGraphicFramePr>
                <a:graphicFrameLocks noGrp="1"/>
              </p:cNvGraphicFramePr>
              <p:nvPr>
                <p:extLst>
                  <p:ext uri="{D42A27DB-BD31-4B8C-83A1-F6EECF244321}">
                    <p14:modId xmlns:p14="http://schemas.microsoft.com/office/powerpoint/2010/main" val="4163014173"/>
                  </p:ext>
                </p:extLst>
              </p:nvPr>
            </p:nvGraphicFramePr>
            <p:xfrm>
              <a:off x="150922" y="978166"/>
              <a:ext cx="5945074" cy="1944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dirty="0">
                              <a:solidFill>
                                <a:schemeClr val="tx1"/>
                              </a:solidFill>
                              <a:latin typeface="Arial" panose="020B0604020202020204" pitchFamily="34" charset="0"/>
                              <a:cs typeface="Arial" panose="020B0604020202020204" pitchFamily="34" charset="0"/>
                            </a:rPr>
                            <a:t>Term</a:t>
                          </a:r>
                          <a:endParaRPr lang="zh-CN" altLang="en-US" sz="120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dirty="0">
                              <a:solidFill>
                                <a:schemeClr val="tx1"/>
                              </a:solidFill>
                              <a:latin typeface="Arial" panose="020B0604020202020204" pitchFamily="34" charset="0"/>
                              <a:cs typeface="Arial" panose="020B0604020202020204" pitchFamily="34" charset="0"/>
                            </a:rPr>
                            <a:t>Notation</a:t>
                          </a:r>
                          <a:endParaRPr lang="zh-CN" altLang="en-US" sz="120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a:t>
                          </a:r>
                        </a:p>
                      </a:txBody>
                      <a:tcPr anchor="ctr">
                        <a:solidFill>
                          <a:srgbClr val="EAEFF7"/>
                        </a:solidFill>
                      </a:tcPr>
                    </a:tc>
                    <a:tc>
                      <a:txBody>
                        <a:bodyPr/>
                        <a:lstStyle/>
                        <a:p>
                          <a:endParaRPr lang="zh-CN"/>
                        </a:p>
                      </a:txBody>
                      <a:tcPr anchor="ctr">
                        <a:blipFill>
                          <a:blip r:embed="rId3"/>
                          <a:stretch>
                            <a:fillRect l="-100205" t="-100000" r="-1025" b="-398148"/>
                          </a:stretch>
                        </a:blipFill>
                      </a:tcPr>
                    </a:tc>
                    <a:extLst>
                      <a:ext uri="{0D108BD9-81ED-4DB2-BD59-A6C34878D82A}">
                        <a16:rowId xmlns:a16="http://schemas.microsoft.com/office/drawing/2014/main" val="1905979605"/>
                      </a:ext>
                    </a:extLst>
                  </a:tr>
                  <a:tr h="324000">
                    <a:tc>
                      <a:txBody>
                        <a:bodyPr/>
                        <a:lstStyle/>
                        <a:p>
                          <a:r>
                            <a:rPr lang="en-US" altLang="zh-CN" sz="1200" dirty="0">
                              <a:latin typeface="Arial" panose="020B0604020202020204" pitchFamily="34" charset="0"/>
                              <a:cs typeface="Arial" panose="020B0604020202020204" pitchFamily="34" charset="0"/>
                            </a:rPr>
                            <a:t>latent variables</a:t>
                          </a:r>
                        </a:p>
                      </a:txBody>
                      <a:tcPr anchor="ctr">
                        <a:solidFill>
                          <a:schemeClr val="accent5">
                            <a:lumMod val="20000"/>
                            <a:lumOff val="80000"/>
                          </a:schemeClr>
                        </a:solidFill>
                      </a:tcPr>
                    </a:tc>
                    <a:tc>
                      <a:txBody>
                        <a:bodyPr/>
                        <a:lstStyle/>
                        <a:p>
                          <a:endParaRPr lang="zh-CN"/>
                        </a:p>
                      </a:txBody>
                      <a:tcPr anchor="ctr">
                        <a:blipFill>
                          <a:blip r:embed="rId3"/>
                          <a:stretch>
                            <a:fillRect l="-100205" t="-203774" r="-1025" b="-305660"/>
                          </a:stretch>
                        </a:blipFill>
                      </a:tcPr>
                    </a:tc>
                    <a:extLst>
                      <a:ext uri="{0D108BD9-81ED-4DB2-BD59-A6C34878D82A}">
                        <a16:rowId xmlns:a16="http://schemas.microsoft.com/office/drawing/2014/main" val="1903932690"/>
                      </a:ext>
                    </a:extLst>
                  </a:tr>
                  <a:tr h="324000">
                    <a:tc>
                      <a:txBody>
                        <a:bodyPr/>
                        <a:lstStyle/>
                        <a:p>
                          <a:r>
                            <a:rPr lang="en-US" altLang="zh-CN" sz="1200" dirty="0">
                              <a:latin typeface="Arial" panose="020B0604020202020204" pitchFamily="34" charset="0"/>
                              <a:cs typeface="Arial" panose="020B0604020202020204" pitchFamily="34" charset="0"/>
                            </a:rPr>
                            <a:t>joint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endParaRPr lang="zh-CN"/>
                        </a:p>
                      </a:txBody>
                      <a:tcPr anchor="ctr">
                        <a:blipFill>
                          <a:blip r:embed="rId3"/>
                          <a:stretch>
                            <a:fillRect l="-100205" t="-303774" r="-1025" b="-205660"/>
                          </a:stretch>
                        </a:blip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marginal distribution </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endParaRPr lang="zh-CN"/>
                        </a:p>
                      </a:txBody>
                      <a:tcPr anchor="ctr">
                        <a:blipFill>
                          <a:blip r:embed="rId3"/>
                          <a:stretch>
                            <a:fillRect l="-100205" t="-396296" r="-1025" b="-101852"/>
                          </a:stretch>
                        </a:blip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conditional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endParaRPr lang="zh-CN"/>
                        </a:p>
                      </a:txBody>
                      <a:tcPr anchor="ctr">
                        <a:blipFill>
                          <a:blip r:embed="rId3"/>
                          <a:stretch>
                            <a:fillRect l="-100205" t="-505660" r="-1025" b="-3774"/>
                          </a:stretch>
                        </a:blipFill>
                      </a:tcPr>
                    </a:tc>
                    <a:extLst>
                      <a:ext uri="{0D108BD9-81ED-4DB2-BD59-A6C34878D82A}">
                        <a16:rowId xmlns:a16="http://schemas.microsoft.com/office/drawing/2014/main" val="3818925872"/>
                      </a:ext>
                    </a:extLst>
                  </a:tr>
                </a:tbl>
              </a:graphicData>
            </a:graphic>
          </p:graphicFrame>
        </mc:Fallback>
      </mc:AlternateContent>
      <p:sp>
        <p:nvSpPr>
          <p:cNvPr id="9" name="文本框 8">
            <a:extLst>
              <a:ext uri="{FF2B5EF4-FFF2-40B4-BE49-F238E27FC236}">
                <a16:creationId xmlns:a16="http://schemas.microsoft.com/office/drawing/2014/main" id="{9FC63A31-BD43-4C08-B155-8638A486BEB8}"/>
              </a:ext>
            </a:extLst>
          </p:cNvPr>
          <p:cNvSpPr txBox="1"/>
          <p:nvPr/>
        </p:nvSpPr>
        <p:spPr>
          <a:xfrm>
            <a:off x="6095996" y="978166"/>
            <a:ext cx="5945080" cy="3724546"/>
          </a:xfrm>
          <a:prstGeom prst="rect">
            <a:avLst/>
          </a:prstGeom>
          <a:noFill/>
        </p:spPr>
        <p:txBody>
          <a:bodyPr wrap="square" rtlCol="0">
            <a:spAutoFit/>
          </a:bodyPr>
          <a:lstStyle/>
          <a:p>
            <a:pPr marL="171450" indent="-1714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Solution</a:t>
            </a:r>
          </a:p>
          <a:p>
            <a:pPr marL="171450" indent="-1714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 introducing of latent variables (hidden variables or unobserved variables)</a:t>
            </a: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Continuous latent variables </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Discrete latent variables</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What is data clustering ?</a:t>
            </a: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Pattern recognition problem</a:t>
            </a: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Unsupervised learning problem: </a:t>
            </a:r>
            <a:r>
              <a:rPr lang="en-US" altLang="zh-CN" sz="1200" dirty="0">
                <a:latin typeface="Arial" panose="020B0604020202020204" pitchFamily="34" charset="0"/>
                <a:cs typeface="Arial" panose="020B0604020202020204" pitchFamily="34" charset="0"/>
                <a:sym typeface="Wingdings" panose="05000000000000000000" pitchFamily="2" charset="2"/>
              </a:rPr>
              <a:t>training data without any corresponding target values. </a:t>
            </a: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sym typeface="Wingdings" panose="05000000000000000000" pitchFamily="2" charset="2"/>
              </a:rPr>
              <a:t>Goal: discover groups of similar examples within the data</a:t>
            </a:r>
            <a:endParaRPr lang="zh-CN" altLang="en-US" sz="1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F8C8EF8-4E9A-4B65-B003-D59201135B2D}"/>
                  </a:ext>
                </a:extLst>
              </p:cNvPr>
              <p:cNvSpPr txBox="1"/>
              <p:nvPr/>
            </p:nvSpPr>
            <p:spPr>
              <a:xfrm>
                <a:off x="8381166" y="1918888"/>
                <a:ext cx="1374735" cy="430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𝑝</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e>
                      </m:d>
                      <m:r>
                        <a:rPr lang="en-US" altLang="zh-CN" sz="1200" b="0" i="1" smtClean="0">
                          <a:latin typeface="Cambria Math" panose="02040503050406030204" pitchFamily="18" charset="0"/>
                        </a:rPr>
                        <m:t>=</m:t>
                      </m:r>
                      <m:nary>
                        <m:naryPr>
                          <m:ctrlPr>
                            <a:rPr lang="en-US" altLang="zh-CN" sz="1200" b="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𝑧</m:t>
                          </m:r>
                        </m:sub>
                        <m:sup/>
                        <m:e>
                          <m:r>
                            <a:rPr lang="en-US" altLang="zh-CN" sz="1200" i="1">
                              <a:latin typeface="Cambria Math" panose="02040503050406030204" pitchFamily="18" charset="0"/>
                            </a:rPr>
                            <m:t>𝑝</m:t>
                          </m:r>
                          <m:d>
                            <m:dPr>
                              <m:ctrlPr>
                                <a:rPr lang="en-US" altLang="zh-CN" sz="1200" i="1">
                                  <a:latin typeface="Cambria Math" panose="02040503050406030204" pitchFamily="18" charset="0"/>
                                </a:rPr>
                              </m:ctrlPr>
                            </m:dPr>
                            <m:e>
                              <m:r>
                                <a:rPr lang="en-US" altLang="zh-CN" sz="1200" i="1">
                                  <a:latin typeface="Cambria Math" panose="02040503050406030204" pitchFamily="18" charset="0"/>
                                </a:rPr>
                                <m:t>𝑥</m:t>
                              </m:r>
                              <m:r>
                                <a:rPr lang="en-US" altLang="zh-CN" sz="1200" i="1">
                                  <a:latin typeface="Cambria Math" panose="02040503050406030204" pitchFamily="18" charset="0"/>
                                </a:rPr>
                                <m:t>,</m:t>
                              </m:r>
                              <m:r>
                                <a:rPr lang="en-US" altLang="zh-CN" sz="1200" i="1">
                                  <a:latin typeface="Cambria Math" panose="02040503050406030204" pitchFamily="18" charset="0"/>
                                </a:rPr>
                                <m:t>𝑧</m:t>
                              </m:r>
                            </m:e>
                          </m:d>
                          <m:r>
                            <a:rPr lang="en-US" altLang="zh-CN" sz="1200" i="1">
                              <a:latin typeface="Cambria Math" panose="02040503050406030204" pitchFamily="18" charset="0"/>
                            </a:rPr>
                            <m:t>𝑑𝑧</m:t>
                          </m:r>
                        </m:e>
                      </m:nary>
                    </m:oMath>
                  </m:oMathPara>
                </a14:m>
                <a:endParaRPr lang="zh-CN" altLang="en-US" sz="1200" dirty="0"/>
              </a:p>
            </p:txBody>
          </p:sp>
        </mc:Choice>
        <mc:Fallback xmlns="">
          <p:sp>
            <p:nvSpPr>
              <p:cNvPr id="10" name="文本框 9">
                <a:extLst>
                  <a:ext uri="{FF2B5EF4-FFF2-40B4-BE49-F238E27FC236}">
                    <a16:creationId xmlns:a16="http://schemas.microsoft.com/office/drawing/2014/main" id="{8F8C8EF8-4E9A-4B65-B003-D59201135B2D}"/>
                  </a:ext>
                </a:extLst>
              </p:cNvPr>
              <p:cNvSpPr txBox="1">
                <a:spLocks noRot="1" noChangeAspect="1" noMove="1" noResize="1" noEditPoints="1" noAdjustHandles="1" noChangeArrowheads="1" noChangeShapeType="1" noTextEdit="1"/>
              </p:cNvSpPr>
              <p:nvPr/>
            </p:nvSpPr>
            <p:spPr>
              <a:xfrm>
                <a:off x="8381166" y="1918888"/>
                <a:ext cx="1374735" cy="430439"/>
              </a:xfrm>
              <a:prstGeom prst="rect">
                <a:avLst/>
              </a:prstGeom>
              <a:blipFill>
                <a:blip r:embed="rId4"/>
                <a:stretch>
                  <a:fillRect l="-10222" t="-177143" r="-16444" b="-26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F0AFD53-8FA6-4161-9F6C-897B07EF2B59}"/>
                  </a:ext>
                </a:extLst>
              </p:cNvPr>
              <p:cNvSpPr txBox="1"/>
              <p:nvPr/>
            </p:nvSpPr>
            <p:spPr>
              <a:xfrm>
                <a:off x="8381166" y="2713462"/>
                <a:ext cx="1211550" cy="4471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𝑝</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e>
                      </m:d>
                      <m:r>
                        <a:rPr lang="en-US" altLang="zh-CN" sz="1200" b="0" i="1" smtClean="0">
                          <a:latin typeface="Cambria Math" panose="02040503050406030204" pitchFamily="18" charset="0"/>
                        </a:rPr>
                        <m:t>=</m:t>
                      </m:r>
                      <m:nary>
                        <m:naryPr>
                          <m:chr m:val="∑"/>
                          <m:supHide m:val="on"/>
                          <m:ctrlPr>
                            <a:rPr lang="en-US" altLang="zh-CN" sz="1200" b="0" i="1" smtClean="0">
                              <a:latin typeface="Cambria Math" panose="02040503050406030204" pitchFamily="18" charset="0"/>
                            </a:rPr>
                          </m:ctrlPr>
                        </m:naryPr>
                        <m:sub>
                          <m:r>
                            <m:rPr>
                              <m:brk m:alnAt="7"/>
                            </m:rPr>
                            <a:rPr lang="en-US" altLang="zh-CN" sz="1200" b="0" i="1" smtClean="0">
                              <a:latin typeface="Cambria Math" panose="02040503050406030204" pitchFamily="18" charset="0"/>
                            </a:rPr>
                            <m:t>𝑧</m:t>
                          </m:r>
                        </m:sub>
                        <m:sup/>
                        <m:e>
                          <m:r>
                            <a:rPr lang="en-US" altLang="zh-CN" sz="1200" i="1">
                              <a:latin typeface="Cambria Math" panose="02040503050406030204" pitchFamily="18" charset="0"/>
                            </a:rPr>
                            <m:t>𝑝</m:t>
                          </m:r>
                          <m:d>
                            <m:dPr>
                              <m:ctrlPr>
                                <a:rPr lang="en-US" altLang="zh-CN" sz="1200" i="1">
                                  <a:latin typeface="Cambria Math" panose="02040503050406030204" pitchFamily="18" charset="0"/>
                                </a:rPr>
                              </m:ctrlPr>
                            </m:dPr>
                            <m:e>
                              <m:r>
                                <a:rPr lang="en-US" altLang="zh-CN" sz="1200" i="1">
                                  <a:latin typeface="Cambria Math" panose="02040503050406030204" pitchFamily="18" charset="0"/>
                                </a:rPr>
                                <m:t>𝑥</m:t>
                              </m:r>
                              <m:r>
                                <a:rPr lang="en-US" altLang="zh-CN" sz="1200" i="1">
                                  <a:latin typeface="Cambria Math" panose="02040503050406030204" pitchFamily="18" charset="0"/>
                                </a:rPr>
                                <m:t>,</m:t>
                              </m:r>
                              <m:r>
                                <a:rPr lang="en-US" altLang="zh-CN" sz="1200" i="1">
                                  <a:latin typeface="Cambria Math" panose="02040503050406030204" pitchFamily="18" charset="0"/>
                                </a:rPr>
                                <m:t>𝑧</m:t>
                              </m:r>
                            </m:e>
                          </m:d>
                        </m:e>
                      </m:nary>
                    </m:oMath>
                  </m:oMathPara>
                </a14:m>
                <a:endParaRPr lang="zh-CN" altLang="en-US" sz="1200" dirty="0"/>
              </a:p>
            </p:txBody>
          </p:sp>
        </mc:Choice>
        <mc:Fallback xmlns="">
          <p:sp>
            <p:nvSpPr>
              <p:cNvPr id="11" name="文本框 10">
                <a:extLst>
                  <a:ext uri="{FF2B5EF4-FFF2-40B4-BE49-F238E27FC236}">
                    <a16:creationId xmlns:a16="http://schemas.microsoft.com/office/drawing/2014/main" id="{CF0AFD53-8FA6-4161-9F6C-897B07EF2B59}"/>
                  </a:ext>
                </a:extLst>
              </p:cNvPr>
              <p:cNvSpPr txBox="1">
                <a:spLocks noRot="1" noChangeAspect="1" noMove="1" noResize="1" noEditPoints="1" noAdjustHandles="1" noChangeArrowheads="1" noChangeShapeType="1" noTextEdit="1"/>
              </p:cNvSpPr>
              <p:nvPr/>
            </p:nvSpPr>
            <p:spPr>
              <a:xfrm>
                <a:off x="8381166" y="2713462"/>
                <a:ext cx="1211550" cy="447174"/>
              </a:xfrm>
              <a:prstGeom prst="rect">
                <a:avLst/>
              </a:prstGeom>
              <a:blipFill>
                <a:blip r:embed="rId5"/>
                <a:stretch>
                  <a:fillRect l="-5528" t="-150685" r="-53769" b="-210959"/>
                </a:stretch>
              </a:blipFill>
            </p:spPr>
            <p:txBody>
              <a:bodyPr/>
              <a:lstStyle/>
              <a:p>
                <a:r>
                  <a:rPr lang="zh-CN" altLang="en-US">
                    <a:noFill/>
                  </a:rPr>
                  <a:t> </a:t>
                </a:r>
              </a:p>
            </p:txBody>
          </p:sp>
        </mc:Fallback>
      </mc:AlternateContent>
      <p:graphicFrame>
        <p:nvGraphicFramePr>
          <p:cNvPr id="12" name="图示 11">
            <a:extLst>
              <a:ext uri="{FF2B5EF4-FFF2-40B4-BE49-F238E27FC236}">
                <a16:creationId xmlns:a16="http://schemas.microsoft.com/office/drawing/2014/main" id="{287473E0-5D4D-4398-AAF8-4A7370E1D280}"/>
              </a:ext>
            </a:extLst>
          </p:cNvPr>
          <p:cNvGraphicFramePr/>
          <p:nvPr>
            <p:extLst>
              <p:ext uri="{D42A27DB-BD31-4B8C-83A1-F6EECF244321}">
                <p14:modId xmlns:p14="http://schemas.microsoft.com/office/powerpoint/2010/main" val="1979694184"/>
              </p:ext>
            </p:extLst>
          </p:nvPr>
        </p:nvGraphicFramePr>
        <p:xfrm>
          <a:off x="1312416" y="4098507"/>
          <a:ext cx="9567159" cy="239433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3" name="文本框 12">
            <a:extLst>
              <a:ext uri="{FF2B5EF4-FFF2-40B4-BE49-F238E27FC236}">
                <a16:creationId xmlns:a16="http://schemas.microsoft.com/office/drawing/2014/main" id="{30A21E67-545E-44E0-A1BD-F69D203BA5B9}"/>
              </a:ext>
            </a:extLst>
          </p:cNvPr>
          <p:cNvSpPr txBox="1"/>
          <p:nvPr/>
        </p:nvSpPr>
        <p:spPr>
          <a:xfrm>
            <a:off x="150919" y="2922166"/>
            <a:ext cx="5945080" cy="903261"/>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Limitations of Gaussian distribution</a:t>
            </a:r>
          </a:p>
          <a:p>
            <a:pPr marL="285750" indent="-285750">
              <a:lnSpc>
                <a:spcPts val="2200"/>
              </a:lnSpc>
              <a:buFont typeface="+mj-ea"/>
              <a:buAutoNum type="circleNumDbPlain"/>
            </a:pPr>
            <a:r>
              <a:rPr lang="en-US" altLang="zh-CN" sz="1200" dirty="0">
                <a:latin typeface="Arial" panose="020B0604020202020204" pitchFamily="34" charset="0"/>
                <a:cs typeface="Arial" panose="020B0604020202020204" pitchFamily="34" charset="0"/>
              </a:rPr>
              <a:t>For large D, the total number of parameters grows quadratically with D.</a:t>
            </a:r>
          </a:p>
          <a:p>
            <a:pPr marL="285750" indent="-285750">
              <a:lnSpc>
                <a:spcPts val="2200"/>
              </a:lnSpc>
              <a:buFont typeface="+mj-ea"/>
              <a:buAutoNum type="circleNumDbPlain"/>
            </a:pPr>
            <a:r>
              <a:rPr lang="en-US" altLang="zh-CN" sz="1200" dirty="0">
                <a:latin typeface="Arial" panose="020B0604020202020204" pitchFamily="34" charset="0"/>
                <a:cs typeface="Arial" panose="020B0604020202020204" pitchFamily="34" charset="0"/>
              </a:rPr>
              <a:t>Unable to provide a good approximation to multimodal distributions.</a:t>
            </a:r>
          </a:p>
        </p:txBody>
      </p:sp>
    </p:spTree>
    <p:extLst>
      <p:ext uri="{BB962C8B-B14F-4D97-AF65-F5344CB8AC3E}">
        <p14:creationId xmlns:p14="http://schemas.microsoft.com/office/powerpoint/2010/main" val="4117091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2</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4</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Expectation-Maximization (EM) Algorithm</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5C9A03B-17DB-4AE7-97EE-4FAC55EA2DEF}"/>
                  </a:ext>
                </a:extLst>
              </p:cNvPr>
              <p:cNvSpPr txBox="1"/>
              <p:nvPr/>
            </p:nvSpPr>
            <p:spPr>
              <a:xfrm>
                <a:off x="150918" y="978166"/>
                <a:ext cx="5945080" cy="3359061"/>
              </a:xfrm>
              <a:prstGeom prst="rect">
                <a:avLst/>
              </a:prstGeom>
              <a:noFill/>
            </p:spPr>
            <p:txBody>
              <a:bodyPr wrap="square" rtlCol="0">
                <a:spAutoFit/>
              </a:bodyPr>
              <a:lstStyle/>
              <a:p>
                <a:pPr marL="171450" indent="-171450" algn="just">
                  <a:lnSpc>
                    <a:spcPct val="200000"/>
                  </a:lnSpc>
                  <a:buFont typeface="Wingdings" panose="05000000000000000000" pitchFamily="2" charset="2"/>
                  <a:buChar char="l"/>
                </a:pPr>
                <a:r>
                  <a:rPr lang="en-US" altLang="zh-CN" sz="1200" b="1" dirty="0">
                    <a:latin typeface="Arial" panose="020B0604020202020204" pitchFamily="34" charset="0"/>
                    <a:cs typeface="Arial" panose="020B0604020202020204" pitchFamily="34" charset="0"/>
                  </a:rPr>
                  <a:t>Iterative</a:t>
                </a:r>
                <a:r>
                  <a:rPr lang="en-US" altLang="zh-CN" sz="1200" dirty="0">
                    <a:latin typeface="Arial" panose="020B0604020202020204" pitchFamily="34" charset="0"/>
                    <a:cs typeface="Arial" panose="020B0604020202020204" pitchFamily="34" charset="0"/>
                  </a:rPr>
                  <a:t> </a:t>
                </a:r>
                <a:r>
                  <a:rPr lang="en-US" altLang="zh-CN" sz="1200" b="1" dirty="0">
                    <a:latin typeface="Arial" panose="020B0604020202020204" pitchFamily="34" charset="0"/>
                    <a:cs typeface="Arial" panose="020B0604020202020204" pitchFamily="34" charset="0"/>
                  </a:rPr>
                  <a:t>Procedure</a:t>
                </a:r>
                <a:r>
                  <a:rPr lang="en-US" altLang="zh-CN"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sym typeface="Wingdings" panose="05000000000000000000" pitchFamily="2" charset="2"/>
                  </a:rPr>
                  <a:t> </a:t>
                </a:r>
                <a:r>
                  <a:rPr lang="en-US" altLang="zh-CN" sz="1200" dirty="0">
                    <a:latin typeface="Arial" panose="020B0604020202020204" pitchFamily="34" charset="0"/>
                    <a:cs typeface="Arial" panose="020B0604020202020204" pitchFamily="34" charset="0"/>
                  </a:rPr>
                  <a:t>EM Algorithm</a:t>
                </a:r>
              </a:p>
              <a:p>
                <a:pPr marL="171450" indent="-171450">
                  <a:lnSpc>
                    <a:spcPct val="2000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Initialize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oMath>
                </a14:m>
                <a:endParaRPr lang="en-US" altLang="zh-CN" sz="1200" dirty="0">
                  <a:latin typeface="Arial" panose="020B0604020202020204" pitchFamily="34" charset="0"/>
                  <a:cs typeface="Arial" panose="020B0604020202020204" pitchFamily="34" charset="0"/>
                </a:endParaRPr>
              </a:p>
              <a:p>
                <a:pPr marL="171450" indent="-171450">
                  <a:lnSpc>
                    <a:spcPct val="2000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Step 1 (Expectation Step) 	</a:t>
                </a:r>
              </a:p>
              <a:p>
                <a:pPr>
                  <a:lnSpc>
                    <a:spcPct val="200000"/>
                  </a:lnSpc>
                </a:pPr>
                <a:r>
                  <a:rPr lang="en-US" altLang="zh-CN" sz="1200" dirty="0">
                    <a:latin typeface="Arial" panose="020B0604020202020204" pitchFamily="34" charset="0"/>
                    <a:cs typeface="Arial" panose="020B0604020202020204" pitchFamily="34" charset="0"/>
                  </a:rPr>
                  <a:t>	 (1) fixed </a:t>
                </a:r>
                <a14:m>
                  <m:oMath xmlns:m="http://schemas.openxmlformats.org/officeDocument/2006/math">
                    <m:sSub>
                      <m:sSubPr>
                        <m:ctrlPr>
                          <a:rPr lang="en-US" altLang="zh-CN" sz="1200" i="1">
                            <a:latin typeface="Cambria Math" panose="02040503050406030204" pitchFamily="18" charset="0"/>
                            <a:cs typeface="Arial" panose="020B0604020202020204" pitchFamily="34" charset="0"/>
                          </a:rPr>
                        </m:ctrlPr>
                      </m:sSubPr>
                      <m:e>
                        <m:r>
                          <a:rPr lang="zh-CN" altLang="en-US" sz="1200">
                            <a:latin typeface="Cambria Math" panose="02040503050406030204" pitchFamily="18" charset="0"/>
                            <a:cs typeface="Arial" panose="020B0604020202020204" pitchFamily="34" charset="0"/>
                          </a:rPr>
                          <m:t>𝜇</m:t>
                        </m:r>
                      </m:e>
                      <m:sub>
                        <m:r>
                          <a:rPr lang="en-US" altLang="zh-CN" sz="1200">
                            <a:latin typeface="Cambria Math" panose="02040503050406030204" pitchFamily="18" charset="0"/>
                            <a:cs typeface="Arial" panose="020B0604020202020204" pitchFamily="34" charset="0"/>
                          </a:rPr>
                          <m:t>𝑘</m:t>
                        </m:r>
                      </m:sub>
                    </m:sSub>
                  </m:oMath>
                </a14:m>
                <a:endParaRPr lang="en-US" altLang="zh-CN" sz="1200" dirty="0">
                  <a:latin typeface="Arial" panose="020B0604020202020204" pitchFamily="34" charset="0"/>
                  <a:cs typeface="Arial" panose="020B0604020202020204" pitchFamily="34" charset="0"/>
                </a:endParaRPr>
              </a:p>
              <a:p>
                <a:pPr>
                  <a:lnSpc>
                    <a:spcPct val="200000"/>
                  </a:lnSpc>
                </a:pPr>
                <a:r>
                  <a:rPr lang="en-US" altLang="zh-CN" sz="1200" dirty="0">
                    <a:latin typeface="Arial" panose="020B0604020202020204" pitchFamily="34" charset="0"/>
                    <a:cs typeface="Arial" panose="020B0604020202020204" pitchFamily="34" charset="0"/>
                  </a:rPr>
                  <a:t>	 (2) minimize objective function </a:t>
                </a:r>
                <a14:m>
                  <m:oMath xmlns:m="http://schemas.openxmlformats.org/officeDocument/2006/math">
                    <m:r>
                      <a:rPr lang="en-US" altLang="zh-CN" sz="1200" dirty="0">
                        <a:latin typeface="Cambria Math" panose="02040503050406030204" pitchFamily="18" charset="0"/>
                        <a:cs typeface="Arial" panose="020B0604020202020204" pitchFamily="34" charset="0"/>
                      </a:rPr>
                      <m:t>𝐽</m:t>
                    </m:r>
                  </m:oMath>
                </a14:m>
                <a:r>
                  <a:rPr lang="en-US" altLang="zh-CN" sz="1200" dirty="0">
                    <a:latin typeface="Arial" panose="020B0604020202020204" pitchFamily="34" charset="0"/>
                    <a:cs typeface="Arial" panose="020B0604020202020204" pitchFamily="34" charset="0"/>
                  </a:rPr>
                  <a:t> w.r.t the </a:t>
                </a:r>
                <a14:m>
                  <m:oMath xmlns:m="http://schemas.openxmlformats.org/officeDocument/2006/math">
                    <m:sSub>
                      <m:sSubPr>
                        <m:ctrlPr>
                          <a:rPr lang="en-US" altLang="zh-CN" sz="1200" i="1">
                            <a:latin typeface="Cambria Math" panose="02040503050406030204" pitchFamily="18" charset="0"/>
                            <a:cs typeface="Arial" panose="020B0604020202020204" pitchFamily="34" charset="0"/>
                          </a:rPr>
                        </m:ctrlPr>
                      </m:sSubPr>
                      <m:e>
                        <m:r>
                          <a:rPr lang="en-US" altLang="zh-CN" sz="1200">
                            <a:latin typeface="Cambria Math" panose="02040503050406030204" pitchFamily="18" charset="0"/>
                            <a:cs typeface="Arial" panose="020B0604020202020204" pitchFamily="34" charset="0"/>
                          </a:rPr>
                          <m:t>𝑟</m:t>
                        </m:r>
                      </m:e>
                      <m:sub>
                        <m:r>
                          <a:rPr lang="en-US" altLang="zh-CN" sz="1200">
                            <a:latin typeface="Cambria Math" panose="02040503050406030204" pitchFamily="18" charset="0"/>
                            <a:cs typeface="Arial" panose="020B0604020202020204" pitchFamily="34" charset="0"/>
                          </a:rPr>
                          <m:t>𝑛𝑘</m:t>
                        </m:r>
                      </m:sub>
                    </m:sSub>
                  </m:oMath>
                </a14:m>
                <a:endParaRPr lang="en-US" altLang="zh-CN" sz="1200" dirty="0">
                  <a:latin typeface="Arial" panose="020B0604020202020204" pitchFamily="34" charset="0"/>
                  <a:cs typeface="Arial" panose="020B0604020202020204" pitchFamily="34" charset="0"/>
                </a:endParaRPr>
              </a:p>
              <a:p>
                <a:pPr marL="171450" indent="-171450">
                  <a:lnSpc>
                    <a:spcPct val="2000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Step 2 (Maximization Step) </a:t>
                </a:r>
              </a:p>
              <a:p>
                <a:pPr>
                  <a:lnSpc>
                    <a:spcPct val="200000"/>
                  </a:lnSpc>
                </a:pPr>
                <a:r>
                  <a:rPr lang="en-US" altLang="zh-CN" sz="1200" dirty="0">
                    <a:latin typeface="Arial" panose="020B0604020202020204" pitchFamily="34" charset="0"/>
                    <a:cs typeface="Arial" panose="020B0604020202020204" pitchFamily="34" charset="0"/>
                  </a:rPr>
                  <a:t>	 (1) fixed </a:t>
                </a:r>
                <a14:m>
                  <m:oMath xmlns:m="http://schemas.openxmlformats.org/officeDocument/2006/math">
                    <m:sSub>
                      <m:sSubPr>
                        <m:ctrlPr>
                          <a:rPr lang="en-US" altLang="zh-CN" sz="1200" i="1">
                            <a:latin typeface="Cambria Math" panose="02040503050406030204" pitchFamily="18" charset="0"/>
                            <a:cs typeface="Arial" panose="020B0604020202020204" pitchFamily="34" charset="0"/>
                          </a:rPr>
                        </m:ctrlPr>
                      </m:sSubPr>
                      <m:e>
                        <m:r>
                          <a:rPr lang="en-US" altLang="zh-CN" sz="1200">
                            <a:latin typeface="Cambria Math" panose="02040503050406030204" pitchFamily="18" charset="0"/>
                            <a:cs typeface="Arial" panose="020B0604020202020204" pitchFamily="34" charset="0"/>
                          </a:rPr>
                          <m:t>𝑟</m:t>
                        </m:r>
                      </m:e>
                      <m:sub>
                        <m:r>
                          <a:rPr lang="en-US" altLang="zh-CN" sz="1200">
                            <a:latin typeface="Cambria Math" panose="02040503050406030204" pitchFamily="18" charset="0"/>
                            <a:cs typeface="Arial" panose="020B0604020202020204" pitchFamily="34" charset="0"/>
                          </a:rPr>
                          <m:t>𝑛𝑘</m:t>
                        </m:r>
                      </m:sub>
                    </m:sSub>
                  </m:oMath>
                </a14:m>
                <a:r>
                  <a:rPr lang="en-US" altLang="zh-CN" sz="1200" dirty="0">
                    <a:latin typeface="Arial" panose="020B0604020202020204" pitchFamily="34" charset="0"/>
                    <a:cs typeface="Arial" panose="020B0604020202020204" pitchFamily="34" charset="0"/>
                  </a:rPr>
                  <a:t>	</a:t>
                </a:r>
              </a:p>
              <a:p>
                <a:pPr>
                  <a:lnSpc>
                    <a:spcPct val="200000"/>
                  </a:lnSpc>
                </a:pPr>
                <a:r>
                  <a:rPr lang="en-US" altLang="zh-CN" sz="1200" dirty="0">
                    <a:latin typeface="Arial" panose="020B0604020202020204" pitchFamily="34" charset="0"/>
                    <a:cs typeface="Arial" panose="020B0604020202020204" pitchFamily="34" charset="0"/>
                  </a:rPr>
                  <a:t>	 (2) minimize objective function </a:t>
                </a:r>
                <a14:m>
                  <m:oMath xmlns:m="http://schemas.openxmlformats.org/officeDocument/2006/math">
                    <m:r>
                      <a:rPr lang="en-US" altLang="zh-CN" sz="1200" dirty="0">
                        <a:latin typeface="Cambria Math" panose="02040503050406030204" pitchFamily="18" charset="0"/>
                        <a:cs typeface="Arial" panose="020B0604020202020204" pitchFamily="34" charset="0"/>
                      </a:rPr>
                      <m:t>𝐽</m:t>
                    </m:r>
                  </m:oMath>
                </a14:m>
                <a:r>
                  <a:rPr lang="en-US" altLang="zh-CN" sz="1200" dirty="0">
                    <a:latin typeface="Arial" panose="020B0604020202020204" pitchFamily="34" charset="0"/>
                    <a:cs typeface="Arial" panose="020B0604020202020204" pitchFamily="34" charset="0"/>
                  </a:rPr>
                  <a:t> w.r.t to the </a:t>
                </a:r>
                <a14:m>
                  <m:oMath xmlns:m="http://schemas.openxmlformats.org/officeDocument/2006/math">
                    <m:sSub>
                      <m:sSubPr>
                        <m:ctrlPr>
                          <a:rPr lang="en-US" altLang="zh-CN" sz="1200" i="1">
                            <a:latin typeface="Cambria Math" panose="02040503050406030204" pitchFamily="18" charset="0"/>
                            <a:cs typeface="Arial" panose="020B0604020202020204" pitchFamily="34" charset="0"/>
                          </a:rPr>
                        </m:ctrlPr>
                      </m:sSubPr>
                      <m:e>
                        <m:r>
                          <a:rPr lang="zh-CN" altLang="en-US" sz="1200">
                            <a:latin typeface="Cambria Math" panose="02040503050406030204" pitchFamily="18" charset="0"/>
                            <a:cs typeface="Arial" panose="020B0604020202020204" pitchFamily="34" charset="0"/>
                          </a:rPr>
                          <m:t>𝜇</m:t>
                        </m:r>
                      </m:e>
                      <m:sub>
                        <m:r>
                          <a:rPr lang="en-US" altLang="zh-CN" sz="1200">
                            <a:latin typeface="Cambria Math" panose="02040503050406030204" pitchFamily="18" charset="0"/>
                            <a:cs typeface="Arial" panose="020B0604020202020204" pitchFamily="34" charset="0"/>
                          </a:rPr>
                          <m:t>𝑘</m:t>
                        </m:r>
                      </m:sub>
                    </m:sSub>
                  </m:oMath>
                </a14:m>
                <a:r>
                  <a:rPr lang="en-US" altLang="zh-CN" sz="1200" dirty="0">
                    <a:latin typeface="Arial" panose="020B0604020202020204" pitchFamily="34" charset="0"/>
                    <a:cs typeface="Arial" panose="020B0604020202020204" pitchFamily="34" charset="0"/>
                  </a:rPr>
                  <a:t>  </a:t>
                </a:r>
              </a:p>
              <a:p>
                <a:pPr marL="171450" indent="-171450">
                  <a:lnSpc>
                    <a:spcPct val="2000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Until </a:t>
                </a:r>
                <a14:m>
                  <m:oMath xmlns:m="http://schemas.openxmlformats.org/officeDocument/2006/math">
                    <m:r>
                      <a:rPr lang="en-US" altLang="zh-CN" sz="1200" dirty="0" smtClean="0">
                        <a:latin typeface="Cambria Math" panose="02040503050406030204" pitchFamily="18" charset="0"/>
                        <a:cs typeface="Arial" panose="020B0604020202020204" pitchFamily="34" charset="0"/>
                      </a:rPr>
                      <m:t>𝐽</m:t>
                    </m:r>
                    <m:r>
                      <a:rPr lang="en-US" altLang="zh-CN" sz="1200" i="1" dirty="0">
                        <a:latin typeface="Cambria Math" panose="02040503050406030204" pitchFamily="18" charset="0"/>
                        <a:cs typeface="Arial" panose="020B0604020202020204" pitchFamily="34" charset="0"/>
                      </a:rPr>
                      <m:t> </m:t>
                    </m:r>
                  </m:oMath>
                </a14:m>
                <a:r>
                  <a:rPr lang="en-US" altLang="zh-CN" sz="1200" dirty="0">
                    <a:latin typeface="Arial" panose="020B0604020202020204" pitchFamily="34" charset="0"/>
                    <a:cs typeface="Arial" panose="020B0604020202020204" pitchFamily="34" charset="0"/>
                  </a:rPr>
                  <a:t>convergence</a:t>
                </a:r>
              </a:p>
            </p:txBody>
          </p:sp>
        </mc:Choice>
        <mc:Fallback xmlns="">
          <p:sp>
            <p:nvSpPr>
              <p:cNvPr id="6" name="文本框 5">
                <a:extLst>
                  <a:ext uri="{FF2B5EF4-FFF2-40B4-BE49-F238E27FC236}">
                    <a16:creationId xmlns:a16="http://schemas.microsoft.com/office/drawing/2014/main" id="{35C9A03B-17DB-4AE7-97EE-4FAC55EA2DEF}"/>
                  </a:ext>
                </a:extLst>
              </p:cNvPr>
              <p:cNvSpPr txBox="1">
                <a:spLocks noRot="1" noChangeAspect="1" noMove="1" noResize="1" noEditPoints="1" noAdjustHandles="1" noChangeArrowheads="1" noChangeShapeType="1" noTextEdit="1"/>
              </p:cNvSpPr>
              <p:nvPr/>
            </p:nvSpPr>
            <p:spPr>
              <a:xfrm>
                <a:off x="150918" y="978166"/>
                <a:ext cx="5945080" cy="3359061"/>
              </a:xfrm>
              <a:prstGeom prst="rect">
                <a:avLst/>
              </a:prstGeom>
              <a:blipFill>
                <a:blip r:embed="rId3"/>
                <a:stretch>
                  <a:fillRect b="-36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C3EE7361-4F07-4041-8E0D-B5D2A40A68F0}"/>
              </a:ext>
            </a:extLst>
          </p:cNvPr>
          <p:cNvSpPr txBox="1"/>
          <p:nvPr/>
        </p:nvSpPr>
        <p:spPr>
          <a:xfrm>
            <a:off x="6095996" y="978140"/>
            <a:ext cx="5945080" cy="2251065"/>
          </a:xfrm>
          <a:prstGeom prst="rect">
            <a:avLst/>
          </a:prstGeom>
          <a:noFill/>
        </p:spPr>
        <p:txBody>
          <a:bodyPr wrap="square" rtlCol="0">
            <a:spAutoFit/>
          </a:bodyPr>
          <a:lstStyle/>
          <a:p>
            <a:pPr marL="171450" indent="-171450" algn="just">
              <a:lnSpc>
                <a:spcPct val="200000"/>
              </a:lnSpc>
              <a:buFont typeface="Wingdings" panose="05000000000000000000" pitchFamily="2" charset="2"/>
              <a:buChar char="l"/>
            </a:pPr>
            <a:r>
              <a:rPr lang="en-US" altLang="zh-CN" sz="1200" b="1" dirty="0">
                <a:latin typeface="Arial" panose="020B0604020202020204" pitchFamily="34" charset="0"/>
                <a:cs typeface="Arial" panose="020B0604020202020204" pitchFamily="34" charset="0"/>
              </a:rPr>
              <a:t>Reference</a:t>
            </a:r>
            <a:r>
              <a:rPr lang="en-US" altLang="zh-CN" sz="1200" dirty="0">
                <a:latin typeface="Arial" panose="020B0604020202020204" pitchFamily="34" charset="0"/>
                <a:cs typeface="Arial" panose="020B0604020202020204" pitchFamily="34" charset="0"/>
              </a:rPr>
              <a:t> </a:t>
            </a:r>
          </a:p>
          <a:p>
            <a:pPr marL="171450" indent="-171450" algn="just">
              <a:lnSpc>
                <a:spcPct val="2000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Dempster A P, Laird N M, Rubin D B. </a:t>
            </a:r>
            <a:r>
              <a:rPr lang="en-US" altLang="zh-CN" sz="1200" i="1" dirty="0">
                <a:latin typeface="Arial" panose="020B0604020202020204" pitchFamily="34" charset="0"/>
                <a:cs typeface="Arial" panose="020B0604020202020204" pitchFamily="34" charset="0"/>
              </a:rPr>
              <a:t>Maximum likelihood from incomplete data via the EM algorithm </a:t>
            </a:r>
            <a:r>
              <a:rPr lang="en-US" altLang="zh-CN" sz="1200" dirty="0">
                <a:latin typeface="Arial" panose="020B0604020202020204" pitchFamily="34" charset="0"/>
                <a:cs typeface="Arial" panose="020B0604020202020204" pitchFamily="34" charset="0"/>
              </a:rPr>
              <a:t>[J]. Journal of the royal statistical society. 1977: 1-38.</a:t>
            </a:r>
          </a:p>
          <a:p>
            <a:pPr marL="171450" indent="-171450" algn="just">
              <a:lnSpc>
                <a:spcPct val="200000"/>
              </a:lnSpc>
              <a:buFont typeface="Wingdings" panose="05000000000000000000" pitchFamily="2" charset="2"/>
              <a:buChar char="l"/>
            </a:pPr>
            <a:r>
              <a:rPr lang="en-US" altLang="zh-CN" sz="1200" b="1" dirty="0">
                <a:latin typeface="Arial" panose="020B0604020202020204" pitchFamily="34" charset="0"/>
                <a:cs typeface="Arial" panose="020B0604020202020204" pitchFamily="34" charset="0"/>
              </a:rPr>
              <a:t>Extension</a:t>
            </a:r>
            <a:r>
              <a:rPr lang="en-US" altLang="zh-CN" sz="1200" dirty="0">
                <a:latin typeface="Arial" panose="020B0604020202020204" pitchFamily="34" charset="0"/>
                <a:cs typeface="Arial" panose="020B0604020202020204" pitchFamily="34" charset="0"/>
              </a:rPr>
              <a:t>:</a:t>
            </a:r>
          </a:p>
          <a:p>
            <a:pPr marL="171450" indent="-171450" algn="just">
              <a:lnSpc>
                <a:spcPct val="2000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variational inference framework</a:t>
            </a:r>
          </a:p>
          <a:p>
            <a:pPr marL="171450" indent="-171450" algn="just">
              <a:lnSpc>
                <a:spcPct val="2000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generalized EM, or GEM</a:t>
            </a:r>
          </a:p>
        </p:txBody>
      </p:sp>
    </p:spTree>
    <p:extLst>
      <p:ext uri="{BB962C8B-B14F-4D97-AF65-F5344CB8AC3E}">
        <p14:creationId xmlns:p14="http://schemas.microsoft.com/office/powerpoint/2010/main" val="260190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panose="020B0604020202020204" pitchFamily="34" charset="0"/>
                <a:cs typeface="Arial" panose="020B0604020202020204" pitchFamily="34" charset="0"/>
              </a:rPr>
              <a:t>3</a:t>
            </a:r>
            <a:endParaRPr lang="zh-CN" altLang="en-US" dirty="0">
              <a:latin typeface="Arial" panose="020B0604020202020204" pitchFamily="34" charset="0"/>
              <a:cs typeface="Arial" panose="020B06040202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panose="020B0604020202020204" pitchFamily="34" charset="0"/>
                <a:cs typeface="Arial" panose="020B0604020202020204" pitchFamily="34" charset="0"/>
              </a:rPr>
              <a:t>Page </a:t>
            </a:r>
            <a:fld id="{AB1097AA-2948-4465-9CF0-5121FB46CBB4}" type="slidenum">
              <a:rPr lang="zh-CN" altLang="en-US" smtClean="0">
                <a:solidFill>
                  <a:schemeClr val="accent5">
                    <a:lumMod val="60000"/>
                    <a:lumOff val="40000"/>
                  </a:schemeClr>
                </a:solidFill>
                <a:latin typeface="Arial" panose="020B0604020202020204" pitchFamily="34" charset="0"/>
                <a:cs typeface="Arial" panose="020B0604020202020204" pitchFamily="34" charset="0"/>
              </a:rPr>
              <a:pPr/>
              <a:t>5</a:t>
            </a:fld>
            <a:endParaRPr lang="zh-CN" altLang="en-US" dirty="0">
              <a:solidFill>
                <a:schemeClr val="accent5">
                  <a:lumMod val="60000"/>
                  <a:lumOff val="40000"/>
                </a:schemeClr>
              </a:solidFill>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K-means Clustering</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graphicFrame>
            <p:nvGraphicFramePr>
              <p:cNvPr id="6" name="表格 7">
                <a:extLst>
                  <a:ext uri="{FF2B5EF4-FFF2-40B4-BE49-F238E27FC236}">
                    <a16:creationId xmlns:a16="http://schemas.microsoft.com/office/drawing/2014/main" id="{EAB0535E-C154-429B-96A6-B16A71C19844}"/>
                  </a:ext>
                </a:extLst>
              </p:cNvPr>
              <p:cNvGraphicFramePr>
                <a:graphicFrameLocks noGrp="1"/>
              </p:cNvGraphicFramePr>
              <p:nvPr>
                <p:extLst>
                  <p:ext uri="{D42A27DB-BD31-4B8C-83A1-F6EECF244321}">
                    <p14:modId xmlns:p14="http://schemas.microsoft.com/office/powerpoint/2010/main" val="1267415544"/>
                  </p:ext>
                </p:extLst>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𝑥</m:t>
                                </m:r>
                                <m:r>
                                  <a:rPr lang="en-US" altLang="zh-CN" sz="1200" b="0" i="0" smtClean="0">
                                    <a:latin typeface="Cambria Math" panose="02040503050406030204" pitchFamily="18"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1</m:t>
                                    </m:r>
                                  </m:sup>
                                </m:sSup>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2</m:t>
                                    </m:r>
                                  </m:sup>
                                </m:sSup>
                                <m:r>
                                  <a:rPr lang="en-US" altLang="zh-CN" sz="1200" b="0" i="1" dirty="0" smtClean="0">
                                    <a:latin typeface="Cambria Math" panose="02040503050406030204" pitchFamily="18" charset="0"/>
                                    <a:cs typeface="Arial" panose="020B0604020202020204" pitchFamily="34"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𝐷</m:t>
                                    </m:r>
                                  </m:sup>
                                </m:sSup>
                                <m:r>
                                  <a:rPr lang="en-US" altLang="zh-CN" sz="1200" b="0" i="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data set</a:t>
                          </a:r>
                        </a:p>
                      </a:txBody>
                      <a:tcPr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r>
                            <a:rPr lang="en-US" altLang="zh-CN" sz="1200" dirty="0">
                              <a:latin typeface="Arial" panose="020B0604020202020204" pitchFamily="34" charset="0"/>
                              <a:cs typeface="Arial" panose="020B0604020202020204" pitchFamily="34" charset="0"/>
                            </a:rPr>
                            <a:t>number of clusters</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𝐾</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D-dimensional vector (a </a:t>
                          </a:r>
                          <a:r>
                            <a:rPr lang="en-US" altLang="zh-CN" sz="1200" b="1" dirty="0">
                              <a:latin typeface="Arial" panose="020B0604020202020204" pitchFamily="34" charset="0"/>
                              <a:cs typeface="Arial" panose="020B0604020202020204" pitchFamily="34" charset="0"/>
                            </a:rPr>
                            <a:t>prototype</a:t>
                          </a:r>
                          <a:r>
                            <a:rPr lang="en-US" altLang="zh-CN" sz="1200" dirty="0">
                              <a:latin typeface="Arial" panose="020B0604020202020204" pitchFamily="34" charset="0"/>
                              <a:cs typeface="Arial" panose="020B0604020202020204" pitchFamily="34" charset="0"/>
                            </a:rPr>
                            <a:t> associated with the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𝑘</m:t>
                              </m:r>
                            </m:oMath>
                          </a14:m>
                          <a:r>
                            <a:rPr lang="en-US" altLang="zh-CN" sz="1200" dirty="0">
                              <a:latin typeface="Arial" panose="020B0604020202020204" pitchFamily="34" charset="0"/>
                              <a:cs typeface="Arial" panose="020B0604020202020204" pitchFamily="34" charset="0"/>
                            </a:rPr>
                            <a:t>th cluster)</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D-dimensional vectors group</a:t>
                          </a:r>
                        </a:p>
                      </a:txBody>
                      <a:tcPr anchor="ctr">
                        <a:solidFill>
                          <a:srgbClr val="EAEF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r>
                                  <a:rPr lang="en-US" altLang="zh-CN" sz="1200" b="0" i="1" smtClean="0">
                                    <a:latin typeface="Cambria Math" panose="02040503050406030204" pitchFamily="18" charset="0"/>
                                    <a:cs typeface="Arial" panose="020B0604020202020204" pitchFamily="34" charset="0"/>
                                  </a:rPr>
                                  <m:t>}=</m:t>
                                </m:r>
                                <m:r>
                                  <a:rPr lang="en-US" altLang="zh-CN" sz="1200" b="0" i="0"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1</m:t>
                                    </m:r>
                                  </m:sub>
                                </m:sSub>
                                <m:r>
                                  <a:rPr lang="en-US" altLang="zh-CN" sz="1200" b="0" i="1"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2</m:t>
                                    </m:r>
                                  </m:sub>
                                </m:sSub>
                                <m:r>
                                  <a:rPr lang="en-US" altLang="zh-CN" sz="1200" b="0" i="1"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𝐾</m:t>
                                    </m:r>
                                  </m:sub>
                                </m:sSub>
                                <m:r>
                                  <a:rPr lang="en-US" altLang="zh-CN" sz="1200" b="0" i="0"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3818925872"/>
                      </a:ext>
                    </a:extLst>
                  </a:tr>
                  <a:tr h="324000">
                    <a:tc>
                      <a:txBody>
                        <a:bodyPr/>
                        <a:lstStyle/>
                        <a:p>
                          <a:r>
                            <a:rPr lang="en-US" altLang="zh-CN" sz="1200" dirty="0">
                              <a:latin typeface="Arial" panose="020B0604020202020204" pitchFamily="34" charset="0"/>
                              <a:cs typeface="Arial" panose="020B0604020202020204" pitchFamily="34" charset="0"/>
                            </a:rPr>
                            <a:t>indicator variables</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𝑟</m:t>
                                    </m:r>
                                  </m:e>
                                  <m:sub>
                                    <m:r>
                                      <a:rPr lang="en-US" altLang="zh-CN" sz="1200" b="0" i="1" smtClean="0">
                                        <a:latin typeface="Cambria Math" panose="02040503050406030204" pitchFamily="18" charset="0"/>
                                        <a:cs typeface="Arial" panose="020B0604020202020204" pitchFamily="34" charset="0"/>
                                      </a:rPr>
                                      <m:t>𝑛𝑘</m:t>
                                    </m:r>
                                  </m:sub>
                                </m:sSub>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{0,1}</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1249085198"/>
                      </a:ext>
                    </a:extLst>
                  </a:tr>
                </a:tbl>
              </a:graphicData>
            </a:graphic>
          </p:graphicFrame>
        </mc:Choice>
        <mc:Fallback xmlns="">
          <p:graphicFrame>
            <p:nvGraphicFramePr>
              <p:cNvPr id="6" name="表格 7">
                <a:extLst>
                  <a:ext uri="{FF2B5EF4-FFF2-40B4-BE49-F238E27FC236}">
                    <a16:creationId xmlns:a16="http://schemas.microsoft.com/office/drawing/2014/main" id="{EAB0535E-C154-429B-96A6-B16A71C19844}"/>
                  </a:ext>
                </a:extLst>
              </p:cNvPr>
              <p:cNvGraphicFramePr>
                <a:graphicFrameLocks noGrp="1"/>
              </p:cNvGraphicFramePr>
              <p:nvPr>
                <p:extLst>
                  <p:ext uri="{D42A27DB-BD31-4B8C-83A1-F6EECF244321}">
                    <p14:modId xmlns:p14="http://schemas.microsoft.com/office/powerpoint/2010/main" val="1267415544"/>
                  </p:ext>
                </p:extLst>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endParaRPr lang="zh-CN"/>
                        </a:p>
                      </a:txBody>
                      <a:tcPr anchor="ctr">
                        <a:blipFill>
                          <a:blip r:embed="rId3"/>
                          <a:stretch>
                            <a:fillRect l="-100205" t="-100000" r="-1025" b="-537037"/>
                          </a:stretch>
                        </a:blip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data set</a:t>
                          </a:r>
                        </a:p>
                      </a:txBody>
                      <a:tcPr anchor="ctr">
                        <a:solidFill>
                          <a:schemeClr val="accent5">
                            <a:lumMod val="20000"/>
                            <a:lumOff val="80000"/>
                          </a:schemeClr>
                        </a:solidFill>
                      </a:tcPr>
                    </a:tc>
                    <a:tc>
                      <a:txBody>
                        <a:bodyPr/>
                        <a:lstStyle/>
                        <a:p>
                          <a:endParaRPr lang="zh-CN"/>
                        </a:p>
                      </a:txBody>
                      <a:tcPr anchor="ctr">
                        <a:blipFill>
                          <a:blip r:embed="rId3"/>
                          <a:stretch>
                            <a:fillRect l="-100205" t="-203774" r="-1025" b="-447170"/>
                          </a:stretch>
                        </a:blipFill>
                      </a:tcPr>
                    </a:tc>
                    <a:extLst>
                      <a:ext uri="{0D108BD9-81ED-4DB2-BD59-A6C34878D82A}">
                        <a16:rowId xmlns:a16="http://schemas.microsoft.com/office/drawing/2014/main" val="1903932690"/>
                      </a:ext>
                    </a:extLst>
                  </a:tr>
                  <a:tr h="324000">
                    <a:tc>
                      <a:txBody>
                        <a:bodyPr/>
                        <a:lstStyle/>
                        <a:p>
                          <a:r>
                            <a:rPr lang="en-US" altLang="zh-CN" sz="1200" dirty="0">
                              <a:latin typeface="Arial" panose="020B0604020202020204" pitchFamily="34" charset="0"/>
                              <a:cs typeface="Arial" panose="020B0604020202020204" pitchFamily="34" charset="0"/>
                            </a:rPr>
                            <a:t>number of clusters</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endParaRPr lang="zh-CN"/>
                        </a:p>
                      </a:txBody>
                      <a:tcPr anchor="ctr">
                        <a:blipFill>
                          <a:blip r:embed="rId3"/>
                          <a:stretch>
                            <a:fillRect l="-100205" t="-303774" r="-1025" b="-347170"/>
                          </a:stretch>
                        </a:blipFill>
                      </a:tcPr>
                    </a:tc>
                    <a:extLst>
                      <a:ext uri="{0D108BD9-81ED-4DB2-BD59-A6C34878D82A}">
                        <a16:rowId xmlns:a16="http://schemas.microsoft.com/office/drawing/2014/main" val="2494043047"/>
                      </a:ext>
                    </a:extLst>
                  </a:tr>
                  <a:tr h="457200">
                    <a:tc>
                      <a:txBody>
                        <a:bodyPr/>
                        <a:lstStyle/>
                        <a:p>
                          <a:endParaRPr lang="zh-CN"/>
                        </a:p>
                      </a:txBody>
                      <a:tcPr anchor="ctr">
                        <a:blipFill>
                          <a:blip r:embed="rId3"/>
                          <a:stretch>
                            <a:fillRect l="-205" t="-285333" r="-101025" b="-145333"/>
                          </a:stretch>
                        </a:blipFill>
                      </a:tcPr>
                    </a:tc>
                    <a:tc>
                      <a:txBody>
                        <a:bodyPr/>
                        <a:lstStyle/>
                        <a:p>
                          <a:endParaRPr lang="zh-CN"/>
                        </a:p>
                      </a:txBody>
                      <a:tcPr anchor="ctr">
                        <a:blipFill>
                          <a:blip r:embed="rId3"/>
                          <a:stretch>
                            <a:fillRect l="-100205" t="-285333" r="-1025" b="-145333"/>
                          </a:stretch>
                        </a:blip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D-dimensional vectors group</a:t>
                          </a:r>
                        </a:p>
                      </a:txBody>
                      <a:tcPr anchor="ctr">
                        <a:solidFill>
                          <a:srgbClr val="EAEFF7"/>
                        </a:solidFill>
                      </a:tcPr>
                    </a:tc>
                    <a:tc>
                      <a:txBody>
                        <a:bodyPr/>
                        <a:lstStyle/>
                        <a:p>
                          <a:endParaRPr lang="zh-CN"/>
                        </a:p>
                      </a:txBody>
                      <a:tcPr anchor="ctr">
                        <a:blipFill>
                          <a:blip r:embed="rId3"/>
                          <a:stretch>
                            <a:fillRect l="-100205" t="-535185" r="-1025" b="-101852"/>
                          </a:stretch>
                        </a:blipFill>
                      </a:tcPr>
                    </a:tc>
                    <a:extLst>
                      <a:ext uri="{0D108BD9-81ED-4DB2-BD59-A6C34878D82A}">
                        <a16:rowId xmlns:a16="http://schemas.microsoft.com/office/drawing/2014/main" val="3818925872"/>
                      </a:ext>
                    </a:extLst>
                  </a:tr>
                  <a:tr h="324000">
                    <a:tc>
                      <a:txBody>
                        <a:bodyPr/>
                        <a:lstStyle/>
                        <a:p>
                          <a:r>
                            <a:rPr lang="en-US" altLang="zh-CN" sz="1200" dirty="0">
                              <a:latin typeface="Arial" panose="020B0604020202020204" pitchFamily="34" charset="0"/>
                              <a:cs typeface="Arial" panose="020B0604020202020204" pitchFamily="34" charset="0"/>
                            </a:rPr>
                            <a:t>indicator variables</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endParaRPr lang="zh-CN"/>
                        </a:p>
                      </a:txBody>
                      <a:tcPr anchor="ctr">
                        <a:blipFill>
                          <a:blip r:embed="rId3"/>
                          <a:stretch>
                            <a:fillRect l="-100205" t="-647170" r="-1025" b="-3774"/>
                          </a:stretch>
                        </a:blipFill>
                      </a:tcPr>
                    </a:tc>
                    <a:extLst>
                      <a:ext uri="{0D108BD9-81ED-4DB2-BD59-A6C34878D82A}">
                        <a16:rowId xmlns:a16="http://schemas.microsoft.com/office/drawing/2014/main" val="1249085198"/>
                      </a:ext>
                    </a:extLst>
                  </a:tr>
                </a:tbl>
              </a:graphicData>
            </a:graphic>
          </p:graphicFrame>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DAC01BA-FB57-44ED-A19D-1FF514862B86}"/>
                  </a:ext>
                </a:extLst>
              </p:cNvPr>
              <p:cNvSpPr txBox="1"/>
              <p:nvPr/>
            </p:nvSpPr>
            <p:spPr>
              <a:xfrm>
                <a:off x="150919" y="3374428"/>
                <a:ext cx="5945080" cy="3160289"/>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CN" sz="1200" b="1" dirty="0">
                    <a:latin typeface="Arial" panose="020B0604020202020204" pitchFamily="34" charset="0"/>
                    <a:cs typeface="Arial" panose="020B0604020202020204" pitchFamily="34" charset="0"/>
                  </a:rPr>
                  <a:t>1-of-</a:t>
                </a:r>
                <a:r>
                  <a:rPr lang="zh-CN" altLang="en-US" sz="1200" b="1" dirty="0">
                    <a:latin typeface="Arial" panose="020B0604020202020204" pitchFamily="34" charset="0"/>
                    <a:cs typeface="Arial" panose="020B0604020202020204" pitchFamily="34" charset="0"/>
                  </a:rPr>
                  <a:t>𝑲 </a:t>
                </a:r>
                <a:r>
                  <a:rPr lang="en-US" altLang="zh-CN" sz="1200" b="1" dirty="0">
                    <a:latin typeface="Arial" panose="020B0604020202020204" pitchFamily="34" charset="0"/>
                    <a:cs typeface="Arial" panose="020B0604020202020204" pitchFamily="34" charset="0"/>
                  </a:rPr>
                  <a:t>Coding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𝑟</m:t>
                        </m:r>
                      </m:e>
                      <m:sub>
                        <m:r>
                          <a:rPr lang="en-US" altLang="zh-CN" sz="1200" b="0" i="1" smtClean="0">
                            <a:latin typeface="Cambria Math" panose="02040503050406030204" pitchFamily="18" charset="0"/>
                            <a:cs typeface="Arial" panose="020B0604020202020204" pitchFamily="34" charset="0"/>
                          </a:rPr>
                          <m:t>𝑛𝑘</m:t>
                        </m:r>
                      </m:sub>
                    </m:sSub>
                  </m:oMath>
                </a14:m>
                <a:endParaRPr lang="en-US" altLang="zh-CN" sz="1200" b="1"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Minimize Objective Function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𝐽</m:t>
                    </m:r>
                    <m:r>
                      <a:rPr lang="en-US" altLang="zh-CN" sz="1200" i="1" dirty="0" smtClean="0">
                        <a:latin typeface="Cambria Math" panose="02040503050406030204" pitchFamily="18" charset="0"/>
                        <a:cs typeface="Arial" panose="020B0604020202020204" pitchFamily="34" charset="0"/>
                      </a:rPr>
                      <m:t> </m:t>
                    </m:r>
                  </m:oMath>
                </a14:m>
                <a:r>
                  <a:rPr lang="en-US" altLang="zh-CN" sz="1200" dirty="0">
                    <a:latin typeface="Arial" panose="020B0604020202020204" pitchFamily="34" charset="0"/>
                    <a:cs typeface="Arial" panose="020B0604020202020204" pitchFamily="34" charset="0"/>
                    <a:sym typeface="Wingdings" panose="05000000000000000000" pitchFamily="2" charset="2"/>
                  </a:rPr>
                  <a:t> </a:t>
                </a:r>
                <a:r>
                  <a:rPr lang="en-US" altLang="zh-CN" sz="1200" b="1" dirty="0">
                    <a:latin typeface="Arial" panose="020B0604020202020204" pitchFamily="34" charset="0"/>
                    <a:cs typeface="Arial" panose="020B0604020202020204" pitchFamily="34" charset="0"/>
                  </a:rPr>
                  <a:t>Distortion Measure</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Iterative Procedure </a:t>
                </a:r>
                <a:r>
                  <a:rPr lang="en-US" altLang="zh-CN" sz="1200" dirty="0">
                    <a:latin typeface="Arial" panose="020B0604020202020204" pitchFamily="34" charset="0"/>
                    <a:cs typeface="Arial" panose="020B0604020202020204" pitchFamily="34" charset="0"/>
                    <a:sym typeface="Wingdings" panose="05000000000000000000" pitchFamily="2" charset="2"/>
                  </a:rPr>
                  <a:t> </a:t>
                </a:r>
                <a:r>
                  <a:rPr lang="en-US" altLang="zh-CN" sz="1200" b="1" dirty="0">
                    <a:latin typeface="Arial" panose="020B0604020202020204" pitchFamily="34" charset="0"/>
                    <a:cs typeface="Arial" panose="020B0604020202020204" pitchFamily="34" charset="0"/>
                  </a:rPr>
                  <a:t>EM Algorithm</a:t>
                </a: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Initialize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oMath>
                </a14:m>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Step 1 (E Step) 	minimize </a:t>
                </a:r>
                <a14:m>
                  <m:oMath xmlns:m="http://schemas.openxmlformats.org/officeDocument/2006/math">
                    <m:r>
                      <a:rPr lang="en-US" altLang="zh-CN" sz="1200" dirty="0">
                        <a:latin typeface="Cambria Math" panose="02040503050406030204" pitchFamily="18" charset="0"/>
                        <a:cs typeface="Arial" panose="020B0604020202020204" pitchFamily="34" charset="0"/>
                      </a:rPr>
                      <m:t>𝐽</m:t>
                    </m:r>
                  </m:oMath>
                </a14:m>
                <a:r>
                  <a:rPr lang="en-US" altLang="zh-CN" sz="1200" dirty="0">
                    <a:latin typeface="Arial" panose="020B0604020202020204" pitchFamily="34" charset="0"/>
                    <a:cs typeface="Arial" panose="020B0604020202020204" pitchFamily="34" charset="0"/>
                  </a:rPr>
                  <a:t> with respect to the </a:t>
                </a:r>
                <a14:m>
                  <m:oMath xmlns:m="http://schemas.openxmlformats.org/officeDocument/2006/math">
                    <m:sSub>
                      <m:sSubPr>
                        <m:ctrlPr>
                          <a:rPr lang="en-US" altLang="zh-CN" sz="1200" i="1">
                            <a:latin typeface="Cambria Math" panose="02040503050406030204" pitchFamily="18" charset="0"/>
                            <a:cs typeface="Arial" panose="020B0604020202020204" pitchFamily="34" charset="0"/>
                          </a:rPr>
                        </m:ctrlPr>
                      </m:sSubPr>
                      <m:e>
                        <m:r>
                          <a:rPr lang="en-US" altLang="zh-CN" sz="1200">
                            <a:latin typeface="Cambria Math" panose="02040503050406030204" pitchFamily="18" charset="0"/>
                            <a:cs typeface="Arial" panose="020B0604020202020204" pitchFamily="34" charset="0"/>
                          </a:rPr>
                          <m:t>𝑟</m:t>
                        </m:r>
                      </m:e>
                      <m:sub>
                        <m:r>
                          <a:rPr lang="en-US" altLang="zh-CN" sz="1200">
                            <a:latin typeface="Cambria Math" panose="02040503050406030204" pitchFamily="18" charset="0"/>
                            <a:cs typeface="Arial" panose="020B0604020202020204" pitchFamily="34" charset="0"/>
                          </a:rPr>
                          <m:t>𝑛𝑘</m:t>
                        </m:r>
                      </m:sub>
                    </m:sSub>
                  </m:oMath>
                </a14:m>
                <a:r>
                  <a:rPr lang="en-US" altLang="zh-CN" sz="1200" dirty="0">
                    <a:latin typeface="Arial" panose="020B0604020202020204" pitchFamily="34" charset="0"/>
                    <a:cs typeface="Arial" panose="020B0604020202020204" pitchFamily="34" charset="0"/>
                  </a:rPr>
                  <a:t> (fixed </a:t>
                </a:r>
                <a14:m>
                  <m:oMath xmlns:m="http://schemas.openxmlformats.org/officeDocument/2006/math">
                    <m:sSub>
                      <m:sSubPr>
                        <m:ctrlPr>
                          <a:rPr lang="en-US" altLang="zh-CN" sz="1200" i="1">
                            <a:latin typeface="Cambria Math" panose="02040503050406030204" pitchFamily="18" charset="0"/>
                            <a:cs typeface="Arial" panose="020B0604020202020204" pitchFamily="34" charset="0"/>
                          </a:rPr>
                        </m:ctrlPr>
                      </m:sSubPr>
                      <m:e>
                        <m:r>
                          <a:rPr lang="zh-CN" altLang="en-US" sz="1200">
                            <a:latin typeface="Cambria Math" panose="02040503050406030204" pitchFamily="18" charset="0"/>
                            <a:cs typeface="Arial" panose="020B0604020202020204" pitchFamily="34" charset="0"/>
                          </a:rPr>
                          <m:t>𝜇</m:t>
                        </m:r>
                      </m:e>
                      <m:sub>
                        <m:r>
                          <a:rPr lang="en-US" altLang="zh-CN" sz="1200">
                            <a:latin typeface="Cambria Math" panose="02040503050406030204" pitchFamily="18" charset="0"/>
                            <a:cs typeface="Arial" panose="020B0604020202020204" pitchFamily="34" charset="0"/>
                          </a:rPr>
                          <m:t>𝑘</m:t>
                        </m:r>
                      </m:sub>
                    </m:sSub>
                  </m:oMath>
                </a14:m>
                <a:r>
                  <a:rPr lang="en-US" altLang="zh-CN" sz="1200" dirty="0">
                    <a:latin typeface="Arial" panose="020B0604020202020204" pitchFamily="34" charset="0"/>
                    <a:cs typeface="Arial" panose="020B0604020202020204" pitchFamily="34" charset="0"/>
                  </a:rPr>
                  <a:t>) </a:t>
                </a: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Step 2 (M Step) 	minimize </a:t>
                </a:r>
                <a14:m>
                  <m:oMath xmlns:m="http://schemas.openxmlformats.org/officeDocument/2006/math">
                    <m:r>
                      <a:rPr lang="en-US" altLang="zh-CN" sz="1200" dirty="0">
                        <a:latin typeface="Cambria Math" panose="02040503050406030204" pitchFamily="18" charset="0"/>
                        <a:cs typeface="Arial" panose="020B0604020202020204" pitchFamily="34" charset="0"/>
                      </a:rPr>
                      <m:t>𝐽</m:t>
                    </m:r>
                  </m:oMath>
                </a14:m>
                <a:r>
                  <a:rPr lang="en-US" altLang="zh-CN" sz="1200" dirty="0">
                    <a:latin typeface="Arial" panose="020B0604020202020204" pitchFamily="34" charset="0"/>
                    <a:cs typeface="Arial" panose="020B0604020202020204" pitchFamily="34" charset="0"/>
                  </a:rPr>
                  <a:t> with respect to the </a:t>
                </a:r>
                <a14:m>
                  <m:oMath xmlns:m="http://schemas.openxmlformats.org/officeDocument/2006/math">
                    <m:sSub>
                      <m:sSubPr>
                        <m:ctrlPr>
                          <a:rPr lang="en-US" altLang="zh-CN" sz="1200" i="1">
                            <a:latin typeface="Cambria Math" panose="02040503050406030204" pitchFamily="18" charset="0"/>
                            <a:cs typeface="Arial" panose="020B0604020202020204" pitchFamily="34" charset="0"/>
                          </a:rPr>
                        </m:ctrlPr>
                      </m:sSubPr>
                      <m:e>
                        <m:r>
                          <a:rPr lang="zh-CN" altLang="en-US" sz="1200">
                            <a:latin typeface="Cambria Math" panose="02040503050406030204" pitchFamily="18" charset="0"/>
                            <a:cs typeface="Arial" panose="020B0604020202020204" pitchFamily="34" charset="0"/>
                          </a:rPr>
                          <m:t>𝜇</m:t>
                        </m:r>
                      </m:e>
                      <m:sub>
                        <m:r>
                          <a:rPr lang="en-US" altLang="zh-CN" sz="1200">
                            <a:latin typeface="Cambria Math" panose="02040503050406030204" pitchFamily="18" charset="0"/>
                            <a:cs typeface="Arial" panose="020B0604020202020204" pitchFamily="34" charset="0"/>
                          </a:rPr>
                          <m:t>𝑘</m:t>
                        </m:r>
                      </m:sub>
                    </m:sSub>
                  </m:oMath>
                </a14:m>
                <a:r>
                  <a:rPr lang="en-US" altLang="zh-CN" sz="1200" dirty="0">
                    <a:latin typeface="Arial" panose="020B0604020202020204" pitchFamily="34" charset="0"/>
                    <a:cs typeface="Arial" panose="020B0604020202020204" pitchFamily="34" charset="0"/>
                  </a:rPr>
                  <a:t>  (fixed </a:t>
                </a:r>
                <a14:m>
                  <m:oMath xmlns:m="http://schemas.openxmlformats.org/officeDocument/2006/math">
                    <m:sSub>
                      <m:sSubPr>
                        <m:ctrlPr>
                          <a:rPr lang="en-US" altLang="zh-CN" sz="1200" i="1">
                            <a:latin typeface="Cambria Math" panose="02040503050406030204" pitchFamily="18" charset="0"/>
                            <a:cs typeface="Arial" panose="020B0604020202020204" pitchFamily="34" charset="0"/>
                          </a:rPr>
                        </m:ctrlPr>
                      </m:sSubPr>
                      <m:e>
                        <m:r>
                          <a:rPr lang="en-US" altLang="zh-CN" sz="1200">
                            <a:latin typeface="Cambria Math" panose="02040503050406030204" pitchFamily="18" charset="0"/>
                            <a:cs typeface="Arial" panose="020B0604020202020204" pitchFamily="34" charset="0"/>
                          </a:rPr>
                          <m:t>𝑟</m:t>
                        </m:r>
                      </m:e>
                      <m:sub>
                        <m:r>
                          <a:rPr lang="en-US" altLang="zh-CN" sz="1200">
                            <a:latin typeface="Cambria Math" panose="02040503050406030204" pitchFamily="18" charset="0"/>
                            <a:cs typeface="Arial" panose="020B0604020202020204" pitchFamily="34" charset="0"/>
                          </a:rPr>
                          <m:t>𝑛𝑘</m:t>
                        </m:r>
                      </m:sub>
                    </m:sSub>
                  </m:oMath>
                </a14:m>
                <a:r>
                  <a:rPr lang="en-US" altLang="zh-CN" sz="1200" dirty="0">
                    <a:latin typeface="Arial" panose="020B0604020202020204" pitchFamily="34" charset="0"/>
                    <a:cs typeface="Arial" panose="020B0604020202020204" pitchFamily="34" charset="0"/>
                  </a:rPr>
                  <a:t>)</a:t>
                </a:r>
              </a:p>
              <a:p>
                <a:pPr marL="285750" indent="-285750" algn="just">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Until </a:t>
                </a:r>
                <a14:m>
                  <m:oMath xmlns:m="http://schemas.openxmlformats.org/officeDocument/2006/math">
                    <m:r>
                      <a:rPr lang="en-US" altLang="zh-CN" sz="1200" dirty="0" smtClean="0">
                        <a:latin typeface="Cambria Math" panose="02040503050406030204" pitchFamily="18" charset="0"/>
                        <a:cs typeface="Arial" panose="020B0604020202020204" pitchFamily="34" charset="0"/>
                      </a:rPr>
                      <m:t>𝐽</m:t>
                    </m:r>
                    <m:r>
                      <a:rPr lang="en-US" altLang="zh-CN" sz="1200" i="1" dirty="0">
                        <a:latin typeface="Cambria Math" panose="02040503050406030204" pitchFamily="18" charset="0"/>
                        <a:cs typeface="Arial" panose="020B0604020202020204" pitchFamily="34" charset="0"/>
                      </a:rPr>
                      <m:t> </m:t>
                    </m:r>
                  </m:oMath>
                </a14:m>
                <a:r>
                  <a:rPr lang="en-US" altLang="zh-CN" sz="1200" dirty="0">
                    <a:latin typeface="Arial" panose="020B0604020202020204" pitchFamily="34" charset="0"/>
                    <a:cs typeface="Arial" panose="020B0604020202020204" pitchFamily="34" charset="0"/>
                  </a:rPr>
                  <a:t>convergence</a:t>
                </a:r>
              </a:p>
            </p:txBody>
          </p:sp>
        </mc:Choice>
        <mc:Fallback xmlns="">
          <p:sp>
            <p:nvSpPr>
              <p:cNvPr id="9" name="文本框 8">
                <a:extLst>
                  <a:ext uri="{FF2B5EF4-FFF2-40B4-BE49-F238E27FC236}">
                    <a16:creationId xmlns:a16="http://schemas.microsoft.com/office/drawing/2014/main" id="{8DAC01BA-FB57-44ED-A19D-1FF514862B86}"/>
                  </a:ext>
                </a:extLst>
              </p:cNvPr>
              <p:cNvSpPr txBox="1">
                <a:spLocks noRot="1" noChangeAspect="1" noMove="1" noResize="1" noEditPoints="1" noAdjustHandles="1" noChangeArrowheads="1" noChangeShapeType="1" noTextEdit="1"/>
              </p:cNvSpPr>
              <p:nvPr/>
            </p:nvSpPr>
            <p:spPr>
              <a:xfrm>
                <a:off x="150919" y="3374428"/>
                <a:ext cx="5945080" cy="3160289"/>
              </a:xfrm>
              <a:prstGeom prst="rect">
                <a:avLst/>
              </a:prstGeom>
              <a:blipFill>
                <a:blip r:embed="rId4"/>
                <a:stretch>
                  <a:fillRect b="-5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C7D8BBC-48B5-49C9-9570-13D7BA688843}"/>
                  </a:ext>
                </a:extLst>
              </p:cNvPr>
              <p:cNvSpPr txBox="1"/>
              <p:nvPr/>
            </p:nvSpPr>
            <p:spPr>
              <a:xfrm>
                <a:off x="2142880" y="3426615"/>
                <a:ext cx="3078332" cy="57291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altLang="zh-CN" sz="1400" i="1" smtClean="0">
                              <a:latin typeface="Cambria Math" panose="02040503050406030204" pitchFamily="18" charset="0"/>
                              <a:cs typeface="Arial" panose="020B0604020202020204" pitchFamily="34" charset="0"/>
                            </a:rPr>
                          </m:ctrlPr>
                        </m:dPr>
                        <m:e>
                          <m:eqArr>
                            <m:eqArrPr>
                              <m:ctrlPr>
                                <a:rPr lang="en-US" altLang="zh-CN" sz="1400" i="1" smtClean="0">
                                  <a:latin typeface="Cambria Math" panose="02040503050406030204" pitchFamily="18" charset="0"/>
                                  <a:cs typeface="Arial" panose="020B0604020202020204" pitchFamily="34" charset="0"/>
                                </a:rPr>
                              </m:ctrlPr>
                            </m:eqArrPr>
                            <m:e>
                              <m:sSub>
                                <m:sSubPr>
                                  <m:ctrlPr>
                                    <a:rPr lang="en-US" altLang="zh-CN" sz="1400" i="1" smtClean="0">
                                      <a:latin typeface="Cambria Math" panose="02040503050406030204" pitchFamily="18" charset="0"/>
                                      <a:cs typeface="Arial" panose="020B0604020202020204" pitchFamily="34" charset="0"/>
                                    </a:rPr>
                                  </m:ctrlPr>
                                </m:sSubPr>
                                <m:e>
                                  <m:r>
                                    <a:rPr lang="en-US" altLang="zh-CN" sz="1400" b="0" i="1" smtClean="0">
                                      <a:latin typeface="Cambria Math" panose="02040503050406030204" pitchFamily="18" charset="0"/>
                                      <a:cs typeface="Arial" panose="020B0604020202020204" pitchFamily="34" charset="0"/>
                                    </a:rPr>
                                    <m:t>𝑟</m:t>
                                  </m:r>
                                </m:e>
                                <m:sub>
                                  <m:r>
                                    <a:rPr lang="en-US" altLang="zh-CN" sz="1400" b="0" i="1" smtClean="0">
                                      <a:latin typeface="Cambria Math" panose="02040503050406030204" pitchFamily="18" charset="0"/>
                                      <a:cs typeface="Arial" panose="020B0604020202020204" pitchFamily="34" charset="0"/>
                                    </a:rPr>
                                    <m:t>𝑛𝑘</m:t>
                                  </m:r>
                                </m:sub>
                              </m:sSub>
                              <m:r>
                                <a:rPr lang="en-US" altLang="zh-CN" sz="1400" b="0" i="1" smtClean="0">
                                  <a:latin typeface="Cambria Math" panose="02040503050406030204" pitchFamily="18" charset="0"/>
                                  <a:cs typeface="Arial" panose="020B0604020202020204" pitchFamily="34" charset="0"/>
                                </a:rPr>
                                <m:t>=1,</m:t>
                              </m:r>
                              <m:sSub>
                                <m:sSubPr>
                                  <m:ctrlPr>
                                    <a:rPr lang="zh-CN" altLang="en-US" sz="1400" i="1" dirty="0" smtClean="0">
                                      <a:latin typeface="Cambria Math" panose="02040503050406030204" pitchFamily="18" charset="0"/>
                                      <a:cs typeface="Arial" panose="020B0604020202020204" pitchFamily="34" charset="0"/>
                                    </a:rPr>
                                  </m:ctrlPr>
                                </m:sSubPr>
                                <m:e>
                                  <m:r>
                                    <a:rPr lang="en-US" altLang="zh-CN" sz="1400" b="0" i="1" dirty="0" smtClean="0">
                                      <a:latin typeface="Cambria Math" panose="02040503050406030204" pitchFamily="18" charset="0"/>
                                      <a:cs typeface="Arial" panose="020B0604020202020204" pitchFamily="34" charset="0"/>
                                    </a:rPr>
                                    <m:t>𝑥</m:t>
                                  </m:r>
                                </m:e>
                                <m:sub>
                                  <m:r>
                                    <a:rPr lang="en-US" altLang="zh-CN" sz="1400" b="0" i="1" dirty="0" smtClean="0">
                                      <a:latin typeface="Cambria Math" panose="02040503050406030204" pitchFamily="18" charset="0"/>
                                      <a:cs typeface="Arial" panose="020B0604020202020204" pitchFamily="34" charset="0"/>
                                    </a:rPr>
                                    <m:t>𝑛</m:t>
                                  </m:r>
                                </m:sub>
                              </m:sSub>
                              <m:r>
                                <a:rPr lang="en-US" altLang="zh-CN" sz="1400" b="0" i="1" dirty="0"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𝑖𝑠</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𝑎𝑠𝑠𝑖𝑔𝑛𝑒𝑑</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𝑡𝑜</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𝑐𝑙𝑢𝑠𝑡𝑒𝑟</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𝑘</m:t>
                              </m:r>
                            </m:e>
                            <m:e>
                              <m:sSub>
                                <m:sSubPr>
                                  <m:ctrlPr>
                                    <a:rPr lang="en-US" altLang="zh-CN" sz="1400" i="1" smtClean="0">
                                      <a:latin typeface="Cambria Math" panose="02040503050406030204" pitchFamily="18" charset="0"/>
                                      <a:cs typeface="Arial" panose="020B0604020202020204" pitchFamily="34" charset="0"/>
                                    </a:rPr>
                                  </m:ctrlPr>
                                </m:sSubPr>
                                <m:e>
                                  <m:r>
                                    <a:rPr lang="en-US" altLang="zh-CN" sz="1400" b="0" i="1" smtClean="0">
                                      <a:latin typeface="Cambria Math" panose="02040503050406030204" pitchFamily="18" charset="0"/>
                                      <a:cs typeface="Arial" panose="020B0604020202020204" pitchFamily="34" charset="0"/>
                                    </a:rPr>
                                    <m:t>𝑟</m:t>
                                  </m:r>
                                </m:e>
                                <m:sub>
                                  <m:r>
                                    <a:rPr lang="en-US" altLang="zh-CN" sz="1400" b="0" i="1" smtClean="0">
                                      <a:latin typeface="Cambria Math" panose="02040503050406030204" pitchFamily="18" charset="0"/>
                                      <a:cs typeface="Arial" panose="020B0604020202020204" pitchFamily="34" charset="0"/>
                                    </a:rPr>
                                    <m:t>𝑛𝑗</m:t>
                                  </m:r>
                                </m:sub>
                              </m:sSub>
                              <m:r>
                                <a:rPr lang="en-US" altLang="zh-CN" sz="1400" b="0" i="1" smtClean="0">
                                  <a:latin typeface="Cambria Math" panose="02040503050406030204" pitchFamily="18" charset="0"/>
                                  <a:cs typeface="Arial" panose="020B0604020202020204" pitchFamily="34" charset="0"/>
                                </a:rPr>
                                <m:t>=0, </m:t>
                              </m:r>
                              <m:r>
                                <a:rPr lang="en-US" altLang="zh-CN" sz="1400" b="0" i="1" smtClean="0">
                                  <a:latin typeface="Cambria Math" panose="02040503050406030204" pitchFamily="18" charset="0"/>
                                  <a:cs typeface="Arial" panose="020B0604020202020204" pitchFamily="34" charset="0"/>
                                </a:rPr>
                                <m:t>𝑗</m:t>
                              </m:r>
                              <m:r>
                                <a:rPr lang="en-US" altLang="zh-CN" sz="1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400" b="0" i="1" smtClean="0">
                                  <a:latin typeface="Cambria Math" panose="02040503050406030204" pitchFamily="18" charset="0"/>
                                  <a:ea typeface="Cambria Math" panose="02040503050406030204" pitchFamily="18" charset="0"/>
                                  <a:cs typeface="Arial" panose="020B0604020202020204" pitchFamily="34" charset="0"/>
                                </a:rPr>
                                <m:t>𝑘</m:t>
                              </m:r>
                            </m:e>
                          </m:eqArr>
                        </m:e>
                      </m:d>
                    </m:oMath>
                  </m:oMathPara>
                </a14:m>
                <a:endParaRPr lang="zh-CN" altLang="en-US" sz="1400" dirty="0">
                  <a:latin typeface="Arial" panose="020B0604020202020204" pitchFamily="34" charset="0"/>
                  <a:cs typeface="Arial" panose="020B0604020202020204" pitchFamily="34" charset="0"/>
                </a:endParaRPr>
              </a:p>
            </p:txBody>
          </p:sp>
        </mc:Choice>
        <mc:Fallback xmlns="">
          <p:sp>
            <p:nvSpPr>
              <p:cNvPr id="15" name="文本框 14">
                <a:extLst>
                  <a:ext uri="{FF2B5EF4-FFF2-40B4-BE49-F238E27FC236}">
                    <a16:creationId xmlns:a16="http://schemas.microsoft.com/office/drawing/2014/main" id="{8C7D8BBC-48B5-49C9-9570-13D7BA688843}"/>
                  </a:ext>
                </a:extLst>
              </p:cNvPr>
              <p:cNvSpPr txBox="1">
                <a:spLocks noRot="1" noChangeAspect="1" noMove="1" noResize="1" noEditPoints="1" noAdjustHandles="1" noChangeArrowheads="1" noChangeShapeType="1" noTextEdit="1"/>
              </p:cNvSpPr>
              <p:nvPr/>
            </p:nvSpPr>
            <p:spPr>
              <a:xfrm>
                <a:off x="2142880" y="3426615"/>
                <a:ext cx="3078332" cy="572914"/>
              </a:xfrm>
              <a:prstGeom prst="rect">
                <a:avLst/>
              </a:prstGeom>
              <a:blipFill>
                <a:blip r:embed="rId5"/>
                <a:stretch>
                  <a:fillRect l="-26190" t="-179787" b="-264894"/>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6FB1D41D-1BDC-477D-B8D7-DD2F41F95BC9}"/>
              </a:ext>
            </a:extLst>
          </p:cNvPr>
          <p:cNvPicPr>
            <a:picLocks noChangeAspect="1"/>
          </p:cNvPicPr>
          <p:nvPr/>
        </p:nvPicPr>
        <p:blipFill>
          <a:blip r:embed="rId6"/>
          <a:stretch>
            <a:fillRect/>
          </a:stretch>
        </p:blipFill>
        <p:spPr>
          <a:xfrm>
            <a:off x="2142880" y="4387948"/>
            <a:ext cx="3950970" cy="647700"/>
          </a:xfrm>
          <a:prstGeom prst="rect">
            <a:avLst/>
          </a:prstGeom>
        </p:spPr>
      </p:pic>
      <p:grpSp>
        <p:nvGrpSpPr>
          <p:cNvPr id="25" name="组合 24">
            <a:extLst>
              <a:ext uri="{FF2B5EF4-FFF2-40B4-BE49-F238E27FC236}">
                <a16:creationId xmlns:a16="http://schemas.microsoft.com/office/drawing/2014/main" id="{EAD7C37A-D792-4099-9BB5-BA9336D12A68}"/>
              </a:ext>
            </a:extLst>
          </p:cNvPr>
          <p:cNvGrpSpPr/>
          <p:nvPr/>
        </p:nvGrpSpPr>
        <p:grpSpPr>
          <a:xfrm>
            <a:off x="150918" y="5715106"/>
            <a:ext cx="436169" cy="461639"/>
            <a:chOff x="6055305" y="4902035"/>
            <a:chExt cx="436479" cy="461967"/>
          </a:xfrm>
        </p:grpSpPr>
        <p:sp>
          <p:nvSpPr>
            <p:cNvPr id="22" name="矩形 21">
              <a:extLst>
                <a:ext uri="{FF2B5EF4-FFF2-40B4-BE49-F238E27FC236}">
                  <a16:creationId xmlns:a16="http://schemas.microsoft.com/office/drawing/2014/main" id="{CC98BDC3-9432-484C-A02B-702ECCFC4D65}"/>
                </a:ext>
              </a:extLst>
            </p:cNvPr>
            <p:cNvSpPr/>
            <p:nvPr/>
          </p:nvSpPr>
          <p:spPr>
            <a:xfrm>
              <a:off x="6095996" y="4902061"/>
              <a:ext cx="355099" cy="461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pic>
          <p:nvPicPr>
            <p:cNvPr id="23" name="图形 22" descr="箭头循环">
              <a:extLst>
                <a:ext uri="{FF2B5EF4-FFF2-40B4-BE49-F238E27FC236}">
                  <a16:creationId xmlns:a16="http://schemas.microsoft.com/office/drawing/2014/main" id="{FFE089CD-93E6-4090-B8EF-300AD51869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55305" y="4902035"/>
              <a:ext cx="436479" cy="436479"/>
            </a:xfrm>
            <a:prstGeom prst="rect">
              <a:avLst/>
            </a:prstGeom>
          </p:spPr>
        </p:pic>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D6CABEFD-4000-43BC-A404-04DA2AFB5012}"/>
                  </a:ext>
                </a:extLst>
              </p:cNvPr>
              <p:cNvSpPr txBox="1"/>
              <p:nvPr/>
            </p:nvSpPr>
            <p:spPr>
              <a:xfrm>
                <a:off x="6093850" y="4709780"/>
                <a:ext cx="5945080" cy="1185389"/>
              </a:xfrm>
              <a:prstGeom prst="rect">
                <a:avLst/>
              </a:prstGeom>
              <a:noFill/>
            </p:spPr>
            <p:txBody>
              <a:bodyPr wrap="square" rtlCol="0">
                <a:spAutoFit/>
              </a:bodyPr>
              <a:lstStyle/>
              <a:p>
                <a:pPr>
                  <a:lnSpc>
                    <a:spcPts val="2200"/>
                  </a:lnSpc>
                </a:pPr>
                <a:r>
                  <a:rPr lang="en-US" altLang="zh-CN" sz="1200" b="1" dirty="0">
                    <a:latin typeface="Arial" panose="020B0604020202020204" pitchFamily="34" charset="0"/>
                    <a:cs typeface="Arial" panose="020B0604020202020204" pitchFamily="34" charset="0"/>
                  </a:rPr>
                  <a:t>E Step</a:t>
                </a:r>
                <a:r>
                  <a:rPr lang="en-US" altLang="zh-CN" sz="1200" dirty="0">
                    <a:latin typeface="Arial" panose="020B0604020202020204" pitchFamily="34" charset="0"/>
                    <a:cs typeface="Arial" panose="020B0604020202020204" pitchFamily="34" charset="0"/>
                  </a:rPr>
                  <a:t>: Update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a:latin typeface="Cambria Math" panose="02040503050406030204" pitchFamily="18" charset="0"/>
                            <a:cs typeface="Arial" panose="020B0604020202020204" pitchFamily="34" charset="0"/>
                          </a:rPr>
                          <m:t>𝑟</m:t>
                        </m:r>
                      </m:e>
                      <m:sub>
                        <m:r>
                          <a:rPr lang="en-US" altLang="zh-CN" sz="1200">
                            <a:latin typeface="Cambria Math" panose="02040503050406030204" pitchFamily="18" charset="0"/>
                            <a:cs typeface="Arial" panose="020B0604020202020204" pitchFamily="34" charset="0"/>
                          </a:rPr>
                          <m:t>𝑛𝑘</m:t>
                        </m:r>
                      </m:sub>
                    </m:sSub>
                  </m:oMath>
                </a14:m>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b="1" dirty="0">
                    <a:latin typeface="Arial" panose="020B0604020202020204" pitchFamily="34" charset="0"/>
                    <a:cs typeface="Arial" panose="020B0604020202020204" pitchFamily="34" charset="0"/>
                  </a:rPr>
                  <a:t>M Step</a:t>
                </a:r>
                <a:r>
                  <a:rPr lang="en-US" altLang="zh-CN" sz="1200" dirty="0">
                    <a:latin typeface="Arial" panose="020B0604020202020204" pitchFamily="34" charset="0"/>
                    <a:cs typeface="Arial" panose="020B0604020202020204" pitchFamily="34" charset="0"/>
                  </a:rPr>
                  <a:t>: Update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zh-CN" altLang="en-US" sz="1200">
                            <a:latin typeface="Cambria Math" panose="02040503050406030204" pitchFamily="18" charset="0"/>
                            <a:cs typeface="Arial" panose="020B0604020202020204" pitchFamily="34" charset="0"/>
                          </a:rPr>
                          <m:t>𝜇</m:t>
                        </m:r>
                      </m:e>
                      <m:sub>
                        <m:r>
                          <a:rPr lang="en-US" altLang="zh-CN" sz="1200">
                            <a:latin typeface="Cambria Math" panose="02040503050406030204" pitchFamily="18" charset="0"/>
                            <a:cs typeface="Arial" panose="020B0604020202020204" pitchFamily="34" charset="0"/>
                          </a:rPr>
                          <m:t>𝑘</m:t>
                        </m:r>
                      </m:sub>
                    </m:sSub>
                  </m:oMath>
                </a14:m>
                <a:r>
                  <a:rPr lang="en-US" altLang="zh-CN" sz="1200" dirty="0">
                    <a:latin typeface="Arial" panose="020B0604020202020204" pitchFamily="34" charset="0"/>
                    <a:cs typeface="Arial" panose="020B0604020202020204" pitchFamily="34" charset="0"/>
                  </a:rPr>
                  <a:t>  </a:t>
                </a:r>
              </a:p>
            </p:txBody>
          </p:sp>
        </mc:Choice>
        <mc:Fallback xmlns="">
          <p:sp>
            <p:nvSpPr>
              <p:cNvPr id="32" name="文本框 31">
                <a:extLst>
                  <a:ext uri="{FF2B5EF4-FFF2-40B4-BE49-F238E27FC236}">
                    <a16:creationId xmlns:a16="http://schemas.microsoft.com/office/drawing/2014/main" id="{D6CABEFD-4000-43BC-A404-04DA2AFB5012}"/>
                  </a:ext>
                </a:extLst>
              </p:cNvPr>
              <p:cNvSpPr txBox="1">
                <a:spLocks noRot="1" noChangeAspect="1" noMove="1" noResize="1" noEditPoints="1" noAdjustHandles="1" noChangeArrowheads="1" noChangeShapeType="1" noTextEdit="1"/>
              </p:cNvSpPr>
              <p:nvPr/>
            </p:nvSpPr>
            <p:spPr>
              <a:xfrm>
                <a:off x="6093850" y="4709780"/>
                <a:ext cx="5945080" cy="1185389"/>
              </a:xfrm>
              <a:prstGeom prst="rect">
                <a:avLst/>
              </a:prstGeom>
              <a:blipFill>
                <a:blip r:embed="rId9"/>
                <a:stretch>
                  <a:fillRect l="-103" b="-3093"/>
                </a:stretch>
              </a:blipFill>
            </p:spPr>
            <p:txBody>
              <a:bodyPr/>
              <a:lstStyle/>
              <a:p>
                <a:r>
                  <a:rPr lang="zh-CN" altLang="en-US">
                    <a:noFill/>
                  </a:rPr>
                  <a:t> </a:t>
                </a:r>
              </a:p>
            </p:txBody>
          </p:sp>
        </mc:Fallback>
      </mc:AlternateContent>
      <p:pic>
        <p:nvPicPr>
          <p:cNvPr id="26" name="图片 25">
            <a:extLst>
              <a:ext uri="{FF2B5EF4-FFF2-40B4-BE49-F238E27FC236}">
                <a16:creationId xmlns:a16="http://schemas.microsoft.com/office/drawing/2014/main" id="{623229C0-BD35-4744-B39A-9CC5D60B2DB6}"/>
              </a:ext>
            </a:extLst>
          </p:cNvPr>
          <p:cNvPicPr>
            <a:picLocks noChangeAspect="1"/>
          </p:cNvPicPr>
          <p:nvPr/>
        </p:nvPicPr>
        <p:blipFill>
          <a:blip r:embed="rId10"/>
          <a:stretch>
            <a:fillRect/>
          </a:stretch>
        </p:blipFill>
        <p:spPr>
          <a:xfrm>
            <a:off x="7693390" y="4834791"/>
            <a:ext cx="4347686" cy="542449"/>
          </a:xfrm>
          <a:prstGeom prst="rect">
            <a:avLst/>
          </a:prstGeom>
        </p:spPr>
      </p:pic>
      <p:pic>
        <p:nvPicPr>
          <p:cNvPr id="28" name="图片 27">
            <a:extLst>
              <a:ext uri="{FF2B5EF4-FFF2-40B4-BE49-F238E27FC236}">
                <a16:creationId xmlns:a16="http://schemas.microsoft.com/office/drawing/2014/main" id="{D012CE82-B226-44DF-A0F6-F49C577DD965}"/>
              </a:ext>
            </a:extLst>
          </p:cNvPr>
          <p:cNvPicPr>
            <a:picLocks noChangeAspect="1"/>
          </p:cNvPicPr>
          <p:nvPr/>
        </p:nvPicPr>
        <p:blipFill>
          <a:blip r:embed="rId11"/>
          <a:stretch>
            <a:fillRect/>
          </a:stretch>
        </p:blipFill>
        <p:spPr>
          <a:xfrm>
            <a:off x="8203453" y="5357798"/>
            <a:ext cx="3837623" cy="631508"/>
          </a:xfrm>
          <a:prstGeom prst="rect">
            <a:avLst/>
          </a:prstGeom>
        </p:spPr>
      </p:pic>
      <p:pic>
        <p:nvPicPr>
          <p:cNvPr id="30" name="图片 29">
            <a:extLst>
              <a:ext uri="{FF2B5EF4-FFF2-40B4-BE49-F238E27FC236}">
                <a16:creationId xmlns:a16="http://schemas.microsoft.com/office/drawing/2014/main" id="{119FEB36-5B11-45C9-B72D-4BD6A7131D2F}"/>
              </a:ext>
            </a:extLst>
          </p:cNvPr>
          <p:cNvPicPr>
            <a:picLocks noChangeAspect="1"/>
          </p:cNvPicPr>
          <p:nvPr/>
        </p:nvPicPr>
        <p:blipFill>
          <a:blip r:embed="rId12"/>
          <a:stretch>
            <a:fillRect/>
          </a:stretch>
        </p:blipFill>
        <p:spPr>
          <a:xfrm>
            <a:off x="8422052" y="5945938"/>
            <a:ext cx="3619024" cy="550545"/>
          </a:xfrm>
          <a:prstGeom prst="rect">
            <a:avLst/>
          </a:prstGeom>
        </p:spPr>
      </p:pic>
      <p:pic>
        <p:nvPicPr>
          <p:cNvPr id="36" name="图片 35">
            <a:extLst>
              <a:ext uri="{FF2B5EF4-FFF2-40B4-BE49-F238E27FC236}">
                <a16:creationId xmlns:a16="http://schemas.microsoft.com/office/drawing/2014/main" id="{66C5B482-71A2-49E1-8A0E-9A0919FD07DA}"/>
              </a:ext>
            </a:extLst>
          </p:cNvPr>
          <p:cNvPicPr>
            <a:picLocks noChangeAspect="1"/>
          </p:cNvPicPr>
          <p:nvPr/>
        </p:nvPicPr>
        <p:blipFill>
          <a:blip r:embed="rId13"/>
          <a:stretch>
            <a:fillRect/>
          </a:stretch>
        </p:blipFill>
        <p:spPr>
          <a:xfrm>
            <a:off x="6098145" y="977872"/>
            <a:ext cx="4297680" cy="3731895"/>
          </a:xfrm>
          <a:prstGeom prst="rect">
            <a:avLst/>
          </a:prstGeom>
          <a:ln w="12700">
            <a:noFill/>
          </a:ln>
        </p:spPr>
      </p:pic>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C05480AA-5502-49C5-93A7-2418870324DE}"/>
                  </a:ext>
                </a:extLst>
              </p:cNvPr>
              <p:cNvSpPr txBox="1"/>
              <p:nvPr/>
            </p:nvSpPr>
            <p:spPr>
              <a:xfrm>
                <a:off x="10395825" y="974235"/>
                <a:ext cx="1643105" cy="2028825"/>
              </a:xfrm>
              <a:prstGeom prst="rect">
                <a:avLst/>
              </a:prstGeom>
              <a:noFill/>
            </p:spPr>
            <p:txBody>
              <a:bodyPr wrap="square" rtlCol="0">
                <a:spAutoFit/>
              </a:bodyPr>
              <a:lstStyle/>
              <a:p>
                <a:pPr marL="171450" indent="-171450">
                  <a:lnSpc>
                    <a:spcPts val="2200"/>
                  </a:lnSpc>
                  <a:buFont typeface="Arial" panose="020B0604020202020204" pitchFamily="34" charset="0"/>
                  <a:buChar char="•"/>
                </a:pPr>
                <a:r>
                  <a:rPr lang="en-US" altLang="zh-CN" sz="1100" b="1" i="1" dirty="0">
                    <a:latin typeface="Arial" panose="020B0604020202020204" pitchFamily="34" charset="0"/>
                    <a:cs typeface="Arial" panose="020B0604020202020204" pitchFamily="34" charset="0"/>
                  </a:rPr>
                  <a:t>Figure 9.1</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Old Faithful data set</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2-d Euclidean space</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Perpendicular bisector </a:t>
                </a:r>
              </a:p>
              <a:p>
                <a:pPr marL="171450" indent="-171450">
                  <a:lnSpc>
                    <a:spcPts val="2200"/>
                  </a:lnSpc>
                  <a:buFont typeface="Arial" panose="020B0604020202020204" pitchFamily="34" charset="0"/>
                  <a:buChar char="•"/>
                </a:pPr>
                <a:r>
                  <a:rPr lang="en-US" altLang="zh-CN" sz="1100" b="1" i="1" dirty="0">
                    <a:latin typeface="Arial" panose="020B0604020202020204" pitchFamily="34" charset="0"/>
                    <a:cs typeface="Arial" panose="020B0604020202020204" pitchFamily="34" charset="0"/>
                  </a:rPr>
                  <a:t>Figure 9.2</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Objective Function </a:t>
                </a:r>
                <a14:m>
                  <m:oMath xmlns:m="http://schemas.openxmlformats.org/officeDocument/2006/math">
                    <m:r>
                      <a:rPr lang="en-US" altLang="zh-CN" sz="1100" i="1" dirty="0" smtClean="0">
                        <a:latin typeface="Cambria Math" panose="02040503050406030204" pitchFamily="18" charset="0"/>
                        <a:cs typeface="Arial" panose="020B0604020202020204" pitchFamily="34" charset="0"/>
                      </a:rPr>
                      <m:t>𝐽</m:t>
                    </m:r>
                  </m:oMath>
                </a14:m>
                <a:endParaRPr lang="en-US" altLang="zh-CN" sz="1100" dirty="0">
                  <a:latin typeface="Arial" panose="020B0604020202020204" pitchFamily="34" charset="0"/>
                  <a:cs typeface="Arial" panose="020B0604020202020204" pitchFamily="34" charset="0"/>
                </a:endParaRPr>
              </a:p>
            </p:txBody>
          </p:sp>
        </mc:Choice>
        <mc:Fallback xmlns="">
          <p:sp>
            <p:nvSpPr>
              <p:cNvPr id="38" name="文本框 37">
                <a:extLst>
                  <a:ext uri="{FF2B5EF4-FFF2-40B4-BE49-F238E27FC236}">
                    <a16:creationId xmlns:a16="http://schemas.microsoft.com/office/drawing/2014/main" id="{C05480AA-5502-49C5-93A7-2418870324DE}"/>
                  </a:ext>
                </a:extLst>
              </p:cNvPr>
              <p:cNvSpPr txBox="1">
                <a:spLocks noRot="1" noChangeAspect="1" noMove="1" noResize="1" noEditPoints="1" noAdjustHandles="1" noChangeArrowheads="1" noChangeShapeType="1" noTextEdit="1"/>
              </p:cNvSpPr>
              <p:nvPr/>
            </p:nvSpPr>
            <p:spPr>
              <a:xfrm>
                <a:off x="10395825" y="974235"/>
                <a:ext cx="1643105" cy="2028825"/>
              </a:xfrm>
              <a:prstGeom prst="rect">
                <a:avLst/>
              </a:prstGeom>
              <a:blipFill>
                <a:blip r:embed="rId14"/>
                <a:stretch>
                  <a:fillRect b="-9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346104A5-A3ED-4A5B-8546-D6CEF622D9DF}"/>
                  </a:ext>
                </a:extLst>
              </p:cNvPr>
              <p:cNvSpPr txBox="1"/>
              <p:nvPr/>
            </p:nvSpPr>
            <p:spPr>
              <a:xfrm>
                <a:off x="6736491" y="1707994"/>
                <a:ext cx="720752"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centre </a:t>
                </a:r>
                <a14:m>
                  <m:oMath xmlns:m="http://schemas.openxmlformats.org/officeDocument/2006/math">
                    <m:sSub>
                      <m:sSubPr>
                        <m:ctrlPr>
                          <a:rPr lang="en-US" altLang="zh-CN" sz="1000" i="1" smtClean="0">
                            <a:solidFill>
                              <a:schemeClr val="tx1">
                                <a:lumMod val="50000"/>
                                <a:lumOff val="50000"/>
                              </a:schemeClr>
                            </a:solidFill>
                            <a:latin typeface="Cambria Math" panose="02040503050406030204" pitchFamily="18" charset="0"/>
                            <a:cs typeface="Arial" panose="020B0604020202020204" pitchFamily="34" charset="0"/>
                          </a:rPr>
                        </m:ctrlPr>
                      </m:sSubPr>
                      <m:e>
                        <m:r>
                          <a:rPr lang="zh-CN" altLang="en-US" sz="1000" i="1" smtClean="0">
                            <a:solidFill>
                              <a:schemeClr val="tx1">
                                <a:lumMod val="50000"/>
                                <a:lumOff val="50000"/>
                              </a:schemeClr>
                            </a:solidFill>
                            <a:latin typeface="Cambria Math" panose="02040503050406030204" pitchFamily="18" charset="0"/>
                            <a:cs typeface="Arial" panose="020B0604020202020204" pitchFamily="34" charset="0"/>
                          </a:rPr>
                          <m:t>𝜇</m:t>
                        </m:r>
                      </m:e>
                      <m:sub>
                        <m:r>
                          <a:rPr lang="en-US" altLang="zh-CN" sz="1000" b="0" i="1" smtClean="0">
                            <a:solidFill>
                              <a:schemeClr val="tx1">
                                <a:lumMod val="50000"/>
                                <a:lumOff val="50000"/>
                              </a:schemeClr>
                            </a:solidFill>
                            <a:latin typeface="Cambria Math" panose="02040503050406030204" pitchFamily="18" charset="0"/>
                            <a:cs typeface="Arial" panose="020B0604020202020204" pitchFamily="34" charset="0"/>
                          </a:rPr>
                          <m:t>1</m:t>
                        </m:r>
                      </m:sub>
                    </m:sSub>
                  </m:oMath>
                </a14:m>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 </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40" name="文本框 39">
                <a:extLst>
                  <a:ext uri="{FF2B5EF4-FFF2-40B4-BE49-F238E27FC236}">
                    <a16:creationId xmlns:a16="http://schemas.microsoft.com/office/drawing/2014/main" id="{346104A5-A3ED-4A5B-8546-D6CEF622D9DF}"/>
                  </a:ext>
                </a:extLst>
              </p:cNvPr>
              <p:cNvSpPr txBox="1">
                <a:spLocks noRot="1" noChangeAspect="1" noMove="1" noResize="1" noEditPoints="1" noAdjustHandles="1" noChangeArrowheads="1" noChangeShapeType="1" noTextEdit="1"/>
              </p:cNvSpPr>
              <p:nvPr/>
            </p:nvSpPr>
            <p:spPr>
              <a:xfrm>
                <a:off x="6736491" y="1707994"/>
                <a:ext cx="720752" cy="246221"/>
              </a:xfrm>
              <a:prstGeom prst="rect">
                <a:avLst/>
              </a:prstGeom>
              <a:blipFill>
                <a:blip r:embed="rId15"/>
                <a:stretch>
                  <a:fillRect b="-97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7AACDB2A-5946-4410-BD75-CB735CF7BA9A}"/>
                  </a:ext>
                </a:extLst>
              </p:cNvPr>
              <p:cNvSpPr txBox="1"/>
              <p:nvPr/>
            </p:nvSpPr>
            <p:spPr>
              <a:xfrm>
                <a:off x="6250031" y="1068761"/>
                <a:ext cx="720752"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centre </a:t>
                </a:r>
                <a14:m>
                  <m:oMath xmlns:m="http://schemas.openxmlformats.org/officeDocument/2006/math">
                    <m:sSub>
                      <m:sSubPr>
                        <m:ctrlPr>
                          <a:rPr lang="en-US" altLang="zh-CN" sz="1000" i="1" smtClean="0">
                            <a:solidFill>
                              <a:schemeClr val="tx1">
                                <a:lumMod val="50000"/>
                                <a:lumOff val="50000"/>
                              </a:schemeClr>
                            </a:solidFill>
                            <a:latin typeface="Cambria Math" panose="02040503050406030204" pitchFamily="18" charset="0"/>
                            <a:cs typeface="Arial" panose="020B0604020202020204" pitchFamily="34" charset="0"/>
                          </a:rPr>
                        </m:ctrlPr>
                      </m:sSubPr>
                      <m:e>
                        <m:r>
                          <a:rPr lang="zh-CN" altLang="en-US" sz="1000" i="1" smtClean="0">
                            <a:solidFill>
                              <a:schemeClr val="tx1">
                                <a:lumMod val="50000"/>
                                <a:lumOff val="50000"/>
                              </a:schemeClr>
                            </a:solidFill>
                            <a:latin typeface="Cambria Math" panose="02040503050406030204" pitchFamily="18" charset="0"/>
                            <a:cs typeface="Arial" panose="020B0604020202020204" pitchFamily="34" charset="0"/>
                          </a:rPr>
                          <m:t>𝜇</m:t>
                        </m:r>
                      </m:e>
                      <m:sub>
                        <m:r>
                          <a:rPr lang="en-US" altLang="zh-CN" sz="1000" b="0" i="1" smtClean="0">
                            <a:solidFill>
                              <a:schemeClr val="tx1">
                                <a:lumMod val="50000"/>
                                <a:lumOff val="50000"/>
                              </a:schemeClr>
                            </a:solidFill>
                            <a:latin typeface="Cambria Math" panose="02040503050406030204" pitchFamily="18" charset="0"/>
                            <a:cs typeface="Arial" panose="020B0604020202020204" pitchFamily="34" charset="0"/>
                          </a:rPr>
                          <m:t>2</m:t>
                        </m:r>
                      </m:sub>
                    </m:sSub>
                  </m:oMath>
                </a14:m>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 </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42" name="文本框 41">
                <a:extLst>
                  <a:ext uri="{FF2B5EF4-FFF2-40B4-BE49-F238E27FC236}">
                    <a16:creationId xmlns:a16="http://schemas.microsoft.com/office/drawing/2014/main" id="{7AACDB2A-5946-4410-BD75-CB735CF7BA9A}"/>
                  </a:ext>
                </a:extLst>
              </p:cNvPr>
              <p:cNvSpPr txBox="1">
                <a:spLocks noRot="1" noChangeAspect="1" noMove="1" noResize="1" noEditPoints="1" noAdjustHandles="1" noChangeArrowheads="1" noChangeShapeType="1" noTextEdit="1"/>
              </p:cNvSpPr>
              <p:nvPr/>
            </p:nvSpPr>
            <p:spPr>
              <a:xfrm>
                <a:off x="6250031" y="1068761"/>
                <a:ext cx="720752" cy="246221"/>
              </a:xfrm>
              <a:prstGeom prst="rect">
                <a:avLst/>
              </a:prstGeom>
              <a:blipFill>
                <a:blip r:embed="rId16"/>
                <a:stretch>
                  <a:fillRect b="-9756"/>
                </a:stretch>
              </a:blipFill>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B5A23072-06B9-4E8A-A0AE-A903EB1A9043}"/>
              </a:ext>
            </a:extLst>
          </p:cNvPr>
          <p:cNvSpPr txBox="1"/>
          <p:nvPr/>
        </p:nvSpPr>
        <p:spPr>
          <a:xfrm rot="19036967">
            <a:off x="6508335" y="1423969"/>
            <a:ext cx="720752"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data set</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46" name="文本框 45">
            <a:extLst>
              <a:ext uri="{FF2B5EF4-FFF2-40B4-BE49-F238E27FC236}">
                <a16:creationId xmlns:a16="http://schemas.microsoft.com/office/drawing/2014/main" id="{2DA52D79-C425-471B-B8D5-C2D6C40FBED5}"/>
              </a:ext>
            </a:extLst>
          </p:cNvPr>
          <p:cNvSpPr txBox="1"/>
          <p:nvPr/>
        </p:nvSpPr>
        <p:spPr>
          <a:xfrm>
            <a:off x="8389685" y="958834"/>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48" name="文本框 47">
            <a:extLst>
              <a:ext uri="{FF2B5EF4-FFF2-40B4-BE49-F238E27FC236}">
                <a16:creationId xmlns:a16="http://schemas.microsoft.com/office/drawing/2014/main" id="{92A9724C-23D1-4149-9018-4C8C782E02A9}"/>
              </a:ext>
            </a:extLst>
          </p:cNvPr>
          <p:cNvSpPr txBox="1"/>
          <p:nvPr/>
        </p:nvSpPr>
        <p:spPr>
          <a:xfrm>
            <a:off x="9849477" y="958834"/>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M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0" name="文本框 49">
            <a:extLst>
              <a:ext uri="{FF2B5EF4-FFF2-40B4-BE49-F238E27FC236}">
                <a16:creationId xmlns:a16="http://schemas.microsoft.com/office/drawing/2014/main" id="{6288106E-355D-416D-9C56-486B901C5349}"/>
              </a:ext>
            </a:extLst>
          </p:cNvPr>
          <p:cNvSpPr txBox="1"/>
          <p:nvPr/>
        </p:nvSpPr>
        <p:spPr>
          <a:xfrm>
            <a:off x="6908877" y="2227254"/>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2" name="文本框 51">
            <a:extLst>
              <a:ext uri="{FF2B5EF4-FFF2-40B4-BE49-F238E27FC236}">
                <a16:creationId xmlns:a16="http://schemas.microsoft.com/office/drawing/2014/main" id="{7A71426E-B3FD-45C1-8090-DB972C64013E}"/>
              </a:ext>
            </a:extLst>
          </p:cNvPr>
          <p:cNvSpPr txBox="1"/>
          <p:nvPr/>
        </p:nvSpPr>
        <p:spPr>
          <a:xfrm>
            <a:off x="8368669" y="2227254"/>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M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4" name="文本框 53">
            <a:extLst>
              <a:ext uri="{FF2B5EF4-FFF2-40B4-BE49-F238E27FC236}">
                <a16:creationId xmlns:a16="http://schemas.microsoft.com/office/drawing/2014/main" id="{B878E8FC-5E94-471B-B3B9-F9DC55F60A46}"/>
              </a:ext>
            </a:extLst>
          </p:cNvPr>
          <p:cNvSpPr txBox="1"/>
          <p:nvPr/>
        </p:nvSpPr>
        <p:spPr>
          <a:xfrm>
            <a:off x="8397378" y="3498217"/>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6" name="文本框 55">
            <a:extLst>
              <a:ext uri="{FF2B5EF4-FFF2-40B4-BE49-F238E27FC236}">
                <a16:creationId xmlns:a16="http://schemas.microsoft.com/office/drawing/2014/main" id="{BB9F41A1-76FD-4695-845C-7E87811B4723}"/>
              </a:ext>
            </a:extLst>
          </p:cNvPr>
          <p:cNvSpPr txBox="1"/>
          <p:nvPr/>
        </p:nvSpPr>
        <p:spPr>
          <a:xfrm>
            <a:off x="9874926" y="3498217"/>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M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8" name="文本框 57">
            <a:extLst>
              <a:ext uri="{FF2B5EF4-FFF2-40B4-BE49-F238E27FC236}">
                <a16:creationId xmlns:a16="http://schemas.microsoft.com/office/drawing/2014/main" id="{BB01B8DB-A464-452F-B2F5-F9741E986424}"/>
              </a:ext>
            </a:extLst>
          </p:cNvPr>
          <p:cNvSpPr txBox="1"/>
          <p:nvPr/>
        </p:nvSpPr>
        <p:spPr>
          <a:xfrm>
            <a:off x="9869073" y="2221123"/>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0" name="文本框 59">
            <a:extLst>
              <a:ext uri="{FF2B5EF4-FFF2-40B4-BE49-F238E27FC236}">
                <a16:creationId xmlns:a16="http://schemas.microsoft.com/office/drawing/2014/main" id="{41349AB4-0979-41C1-AB56-B65AD52B42AF}"/>
              </a:ext>
            </a:extLst>
          </p:cNvPr>
          <p:cNvSpPr txBox="1"/>
          <p:nvPr/>
        </p:nvSpPr>
        <p:spPr>
          <a:xfrm>
            <a:off x="6889964" y="3497815"/>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M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2" name="文本框 61">
            <a:extLst>
              <a:ext uri="{FF2B5EF4-FFF2-40B4-BE49-F238E27FC236}">
                <a16:creationId xmlns:a16="http://schemas.microsoft.com/office/drawing/2014/main" id="{15D20106-19E6-4D03-9A9B-5F4F65D0D660}"/>
              </a:ext>
            </a:extLst>
          </p:cNvPr>
          <p:cNvSpPr txBox="1"/>
          <p:nvPr/>
        </p:nvSpPr>
        <p:spPr>
          <a:xfrm>
            <a:off x="6801424" y="953894"/>
            <a:ext cx="746643"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Initialize</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3" name="矩形: 圆角 62">
            <a:extLst>
              <a:ext uri="{FF2B5EF4-FFF2-40B4-BE49-F238E27FC236}">
                <a16:creationId xmlns:a16="http://schemas.microsoft.com/office/drawing/2014/main" id="{900EDA19-070E-460C-BBE6-A724C9E47121}"/>
              </a:ext>
            </a:extLst>
          </p:cNvPr>
          <p:cNvSpPr/>
          <p:nvPr/>
        </p:nvSpPr>
        <p:spPr>
          <a:xfrm>
            <a:off x="9036568" y="6241002"/>
            <a:ext cx="666725" cy="25184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4" name="对话气泡: 矩形 63">
                <a:extLst>
                  <a:ext uri="{FF2B5EF4-FFF2-40B4-BE49-F238E27FC236}">
                    <a16:creationId xmlns:a16="http://schemas.microsoft.com/office/drawing/2014/main" id="{F11C907B-B0A5-4145-BB74-0F9176F7EFE1}"/>
                  </a:ext>
                </a:extLst>
              </p:cNvPr>
              <p:cNvSpPr/>
              <p:nvPr/>
            </p:nvSpPr>
            <p:spPr>
              <a:xfrm>
                <a:off x="6629470" y="6052335"/>
                <a:ext cx="1494803" cy="436169"/>
              </a:xfrm>
              <a:prstGeom prst="wedgeRectCallout">
                <a:avLst>
                  <a:gd name="adj1" fmla="val 109820"/>
                  <a:gd name="adj2" fmla="val 42491"/>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the number of points assigned to cluster </a:t>
                </a:r>
                <a14:m>
                  <m:oMath xmlns:m="http://schemas.openxmlformats.org/officeDocument/2006/math">
                    <m:r>
                      <a:rPr lang="en-US" altLang="zh-CN" sz="1000" i="1" dirty="0" smtClean="0">
                        <a:solidFill>
                          <a:schemeClr val="tx1"/>
                        </a:solidFill>
                        <a:latin typeface="Cambria Math" panose="02040503050406030204" pitchFamily="18" charset="0"/>
                        <a:cs typeface="Arial" panose="020B0604020202020204" pitchFamily="34" charset="0"/>
                      </a:rPr>
                      <m:t>𝑘</m:t>
                    </m:r>
                  </m:oMath>
                </a14:m>
                <a:endParaRPr lang="zh-CN" altLang="en-US" sz="1000" dirty="0">
                  <a:solidFill>
                    <a:schemeClr val="tx1"/>
                  </a:solidFill>
                  <a:latin typeface="Arial" panose="020B0604020202020204" pitchFamily="34" charset="0"/>
                  <a:cs typeface="Arial" panose="020B0604020202020204" pitchFamily="34" charset="0"/>
                </a:endParaRPr>
              </a:p>
            </p:txBody>
          </p:sp>
        </mc:Choice>
        <mc:Fallback xmlns="">
          <p:sp>
            <p:nvSpPr>
              <p:cNvPr id="64" name="对话气泡: 矩形 63">
                <a:extLst>
                  <a:ext uri="{FF2B5EF4-FFF2-40B4-BE49-F238E27FC236}">
                    <a16:creationId xmlns:a16="http://schemas.microsoft.com/office/drawing/2014/main" id="{F11C907B-B0A5-4145-BB74-0F9176F7EFE1}"/>
                  </a:ext>
                </a:extLst>
              </p:cNvPr>
              <p:cNvSpPr>
                <a:spLocks noRot="1" noChangeAspect="1" noMove="1" noResize="1" noEditPoints="1" noAdjustHandles="1" noChangeArrowheads="1" noChangeShapeType="1" noTextEdit="1"/>
              </p:cNvSpPr>
              <p:nvPr/>
            </p:nvSpPr>
            <p:spPr>
              <a:xfrm>
                <a:off x="6629470" y="6052335"/>
                <a:ext cx="1494803" cy="436169"/>
              </a:xfrm>
              <a:prstGeom prst="wedgeRectCallout">
                <a:avLst>
                  <a:gd name="adj1" fmla="val 109820"/>
                  <a:gd name="adj2" fmla="val 42491"/>
                </a:avLst>
              </a:prstGeom>
              <a:blipFill>
                <a:blip r:embed="rId17"/>
                <a:stretch>
                  <a:fillRect b="-2817"/>
                </a:stretch>
              </a:blipFill>
              <a:ln>
                <a:noFill/>
              </a:ln>
            </p:spPr>
            <p:txBody>
              <a:bodyPr/>
              <a:lstStyle/>
              <a:p>
                <a:r>
                  <a:rPr lang="zh-CN" altLang="en-US">
                    <a:noFill/>
                  </a:rPr>
                  <a:t> </a:t>
                </a:r>
              </a:p>
            </p:txBody>
          </p:sp>
        </mc:Fallback>
      </mc:AlternateContent>
      <p:sp>
        <p:nvSpPr>
          <p:cNvPr id="68" name="矩形: 圆角 67">
            <a:extLst>
              <a:ext uri="{FF2B5EF4-FFF2-40B4-BE49-F238E27FC236}">
                <a16:creationId xmlns:a16="http://schemas.microsoft.com/office/drawing/2014/main" id="{C3CEAFC1-7E20-4012-8FE2-766D00475F95}"/>
              </a:ext>
            </a:extLst>
          </p:cNvPr>
          <p:cNvSpPr/>
          <p:nvPr/>
        </p:nvSpPr>
        <p:spPr>
          <a:xfrm>
            <a:off x="8958149" y="5966065"/>
            <a:ext cx="771778" cy="25184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0" name="对话气泡: 矩形 69">
                <a:extLst>
                  <a:ext uri="{FF2B5EF4-FFF2-40B4-BE49-F238E27FC236}">
                    <a16:creationId xmlns:a16="http://schemas.microsoft.com/office/drawing/2014/main" id="{FA378D49-3F6C-46F8-918B-974E33F485E1}"/>
                  </a:ext>
                </a:extLst>
              </p:cNvPr>
              <p:cNvSpPr/>
              <p:nvPr/>
            </p:nvSpPr>
            <p:spPr>
              <a:xfrm>
                <a:off x="10138298" y="5813234"/>
                <a:ext cx="1505123" cy="436169"/>
              </a:xfrm>
              <a:prstGeom prst="wedgeRectCallout">
                <a:avLst>
                  <a:gd name="adj1" fmla="val -77194"/>
                  <a:gd name="adj2" fmla="val -14500"/>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all of the data points </a:t>
                </a:r>
                <a14:m>
                  <m:oMath xmlns:m="http://schemas.openxmlformats.org/officeDocument/2006/math">
                    <m:sSub>
                      <m:sSubPr>
                        <m:ctrlPr>
                          <a:rPr lang="zh-CN" altLang="en-US" sz="1000" i="1" dirty="0" smtClean="0">
                            <a:solidFill>
                              <a:schemeClr val="tx1"/>
                            </a:solidFill>
                            <a:latin typeface="Cambria Math" panose="02040503050406030204" pitchFamily="18" charset="0"/>
                            <a:cs typeface="Arial" panose="020B0604020202020204" pitchFamily="34" charset="0"/>
                          </a:rPr>
                        </m:ctrlPr>
                      </m:sSubPr>
                      <m:e>
                        <m:r>
                          <a:rPr lang="en-US" altLang="zh-CN" sz="1000" b="0" i="1" dirty="0" smtClean="0">
                            <a:solidFill>
                              <a:schemeClr val="tx1"/>
                            </a:solidFill>
                            <a:latin typeface="Cambria Math" panose="02040503050406030204" pitchFamily="18" charset="0"/>
                            <a:cs typeface="Arial" panose="020B0604020202020204" pitchFamily="34" charset="0"/>
                          </a:rPr>
                          <m:t>𝑥</m:t>
                        </m:r>
                      </m:e>
                      <m:sub>
                        <m:r>
                          <a:rPr lang="en-US" altLang="zh-CN" sz="1000" b="0" i="1" dirty="0" smtClean="0">
                            <a:solidFill>
                              <a:schemeClr val="tx1"/>
                            </a:solidFill>
                            <a:latin typeface="Cambria Math" panose="02040503050406030204" pitchFamily="18" charset="0"/>
                            <a:cs typeface="Arial" panose="020B0604020202020204" pitchFamily="34" charset="0"/>
                          </a:rPr>
                          <m:t>𝑛</m:t>
                        </m:r>
                      </m:sub>
                    </m:sSub>
                  </m:oMath>
                </a14:m>
                <a:r>
                  <a:rPr lang="en-US" altLang="zh-CN" sz="1000" dirty="0">
                    <a:solidFill>
                      <a:schemeClr val="tx1"/>
                    </a:solidFill>
                    <a:latin typeface="Arial" panose="020B0604020202020204" pitchFamily="34" charset="0"/>
                    <a:cs typeface="Arial" panose="020B0604020202020204" pitchFamily="34" charset="0"/>
                  </a:rPr>
                  <a:t> assigned to cluster </a:t>
                </a:r>
                <a14:m>
                  <m:oMath xmlns:m="http://schemas.openxmlformats.org/officeDocument/2006/math">
                    <m:r>
                      <a:rPr lang="en-US" altLang="zh-CN" sz="1000" i="1" dirty="0">
                        <a:solidFill>
                          <a:schemeClr val="tx1"/>
                        </a:solidFill>
                        <a:latin typeface="Cambria Math" panose="02040503050406030204" pitchFamily="18" charset="0"/>
                        <a:cs typeface="Arial" panose="020B0604020202020204" pitchFamily="34" charset="0"/>
                      </a:rPr>
                      <m:t>𝑘</m:t>
                    </m:r>
                  </m:oMath>
                </a14:m>
                <a:endParaRPr lang="en-US" altLang="zh-CN" sz="1000" dirty="0">
                  <a:solidFill>
                    <a:schemeClr val="tx1"/>
                  </a:solidFill>
                  <a:latin typeface="Arial" panose="020B0604020202020204" pitchFamily="34" charset="0"/>
                  <a:cs typeface="Arial" panose="020B0604020202020204" pitchFamily="34" charset="0"/>
                </a:endParaRPr>
              </a:p>
            </p:txBody>
          </p:sp>
        </mc:Choice>
        <mc:Fallback xmlns="">
          <p:sp>
            <p:nvSpPr>
              <p:cNvPr id="70" name="对话气泡: 矩形 69">
                <a:extLst>
                  <a:ext uri="{FF2B5EF4-FFF2-40B4-BE49-F238E27FC236}">
                    <a16:creationId xmlns:a16="http://schemas.microsoft.com/office/drawing/2014/main" id="{FA378D49-3F6C-46F8-918B-974E33F485E1}"/>
                  </a:ext>
                </a:extLst>
              </p:cNvPr>
              <p:cNvSpPr>
                <a:spLocks noRot="1" noChangeAspect="1" noMove="1" noResize="1" noEditPoints="1" noAdjustHandles="1" noChangeArrowheads="1" noChangeShapeType="1" noTextEdit="1"/>
              </p:cNvSpPr>
              <p:nvPr/>
            </p:nvSpPr>
            <p:spPr>
              <a:xfrm>
                <a:off x="10138298" y="5813234"/>
                <a:ext cx="1505123" cy="436169"/>
              </a:xfrm>
              <a:prstGeom prst="wedgeRectCallout">
                <a:avLst>
                  <a:gd name="adj1" fmla="val -77194"/>
                  <a:gd name="adj2" fmla="val -14500"/>
                </a:avLst>
              </a:prstGeom>
              <a:blipFill>
                <a:blip r:embed="rId18"/>
                <a:stretch>
                  <a:fillRect b="-140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波形 72">
                <a:extLst>
                  <a:ext uri="{FF2B5EF4-FFF2-40B4-BE49-F238E27FC236}">
                    <a16:creationId xmlns:a16="http://schemas.microsoft.com/office/drawing/2014/main" id="{FF956CB7-4CA7-481F-BC45-7AD64E9512A0}"/>
                  </a:ext>
                </a:extLst>
              </p:cNvPr>
              <p:cNvSpPr/>
              <p:nvPr/>
            </p:nvSpPr>
            <p:spPr>
              <a:xfrm>
                <a:off x="3867150" y="217920"/>
                <a:ext cx="2224659" cy="735974"/>
              </a:xfrm>
              <a:prstGeom prst="wav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Arial" panose="020B0604020202020204" pitchFamily="34" charset="0"/>
                    <a:cs typeface="Arial" panose="020B0604020202020204" pitchFamily="34" charset="0"/>
                  </a:rPr>
                  <a:t>Problem 1</a:t>
                </a:r>
                <a:r>
                  <a:rPr lang="en-US" altLang="zh-CN" sz="1000" dirty="0">
                    <a:solidFill>
                      <a:schemeClr val="tx1"/>
                    </a:solidFill>
                    <a:latin typeface="Arial" panose="020B0604020202020204" pitchFamily="34" charset="0"/>
                    <a:cs typeface="Arial" panose="020B0604020202020204" pitchFamily="34" charset="0"/>
                  </a:rPr>
                  <a:t>: may converge to a local rather than global minimum of </a:t>
                </a:r>
                <a14:m>
                  <m:oMath xmlns:m="http://schemas.openxmlformats.org/officeDocument/2006/math">
                    <m:r>
                      <a:rPr lang="en-US" altLang="zh-CN" sz="1000" b="0" i="1" dirty="0" smtClean="0">
                        <a:solidFill>
                          <a:schemeClr val="tx1"/>
                        </a:solidFill>
                        <a:latin typeface="Cambria Math" panose="02040503050406030204" pitchFamily="18" charset="0"/>
                        <a:cs typeface="Arial" panose="020B0604020202020204" pitchFamily="34" charset="0"/>
                      </a:rPr>
                      <m:t>𝐽</m:t>
                    </m:r>
                  </m:oMath>
                </a14:m>
                <a:r>
                  <a:rPr lang="en-US" altLang="zh-CN" sz="1000" dirty="0">
                    <a:solidFill>
                      <a:schemeClr val="tx1"/>
                    </a:solidFill>
                    <a:latin typeface="Arial" panose="020B0604020202020204" pitchFamily="34" charset="0"/>
                    <a:cs typeface="Arial" panose="020B0604020202020204" pitchFamily="34" charset="0"/>
                  </a:rPr>
                  <a:t>  </a:t>
                </a:r>
                <a:endParaRPr lang="zh-CN" altLang="en-US" sz="1000" dirty="0">
                  <a:solidFill>
                    <a:schemeClr val="tx1"/>
                  </a:solidFill>
                  <a:latin typeface="Arial" panose="020B0604020202020204" pitchFamily="34" charset="0"/>
                  <a:cs typeface="Arial" panose="020B0604020202020204" pitchFamily="34" charset="0"/>
                </a:endParaRPr>
              </a:p>
            </p:txBody>
          </p:sp>
        </mc:Choice>
        <mc:Fallback xmlns="">
          <p:sp>
            <p:nvSpPr>
              <p:cNvPr id="73" name="波形 72">
                <a:extLst>
                  <a:ext uri="{FF2B5EF4-FFF2-40B4-BE49-F238E27FC236}">
                    <a16:creationId xmlns:a16="http://schemas.microsoft.com/office/drawing/2014/main" id="{FF956CB7-4CA7-481F-BC45-7AD64E9512A0}"/>
                  </a:ext>
                </a:extLst>
              </p:cNvPr>
              <p:cNvSpPr>
                <a:spLocks noRot="1" noChangeAspect="1" noMove="1" noResize="1" noEditPoints="1" noAdjustHandles="1" noChangeArrowheads="1" noChangeShapeType="1" noTextEdit="1"/>
              </p:cNvSpPr>
              <p:nvPr/>
            </p:nvSpPr>
            <p:spPr>
              <a:xfrm>
                <a:off x="3867150" y="217920"/>
                <a:ext cx="2224659" cy="735974"/>
              </a:xfrm>
              <a:prstGeom prst="wave">
                <a:avLst/>
              </a:prstGeom>
              <a:blipFill>
                <a:blip r:embed="rId19"/>
                <a:stretch>
                  <a:fillRect r="-274"/>
                </a:stretch>
              </a:blipFill>
              <a:ln>
                <a:noFill/>
              </a:ln>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CBB1023A-4988-4312-A57A-0B1EF7DE356A}"/>
              </a:ext>
            </a:extLst>
          </p:cNvPr>
          <p:cNvPicPr>
            <a:picLocks noChangeAspect="1"/>
          </p:cNvPicPr>
          <p:nvPr/>
        </p:nvPicPr>
        <p:blipFill>
          <a:blip r:embed="rId20"/>
          <a:stretch>
            <a:fillRect/>
          </a:stretch>
        </p:blipFill>
        <p:spPr>
          <a:xfrm>
            <a:off x="10393715" y="3554435"/>
            <a:ext cx="1643063" cy="1162050"/>
          </a:xfrm>
          <a:prstGeom prst="rect">
            <a:avLst/>
          </a:prstGeom>
        </p:spPr>
      </p:pic>
      <p:sp>
        <p:nvSpPr>
          <p:cNvPr id="8" name="文本框 7">
            <a:extLst>
              <a:ext uri="{FF2B5EF4-FFF2-40B4-BE49-F238E27FC236}">
                <a16:creationId xmlns:a16="http://schemas.microsoft.com/office/drawing/2014/main" id="{FC9443EF-AC62-445B-B3F6-C6539D982A34}"/>
              </a:ext>
            </a:extLst>
          </p:cNvPr>
          <p:cNvSpPr txBox="1"/>
          <p:nvPr/>
        </p:nvSpPr>
        <p:spPr>
          <a:xfrm>
            <a:off x="10696611" y="3547693"/>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2D6EDABC-F78A-4F5F-989A-FA9DE999908A}"/>
              </a:ext>
            </a:extLst>
          </p:cNvPr>
          <p:cNvSpPr txBox="1"/>
          <p:nvPr/>
        </p:nvSpPr>
        <p:spPr>
          <a:xfrm>
            <a:off x="10813708" y="4050475"/>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M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1" name="矩形: 圆角 10">
            <a:extLst>
              <a:ext uri="{FF2B5EF4-FFF2-40B4-BE49-F238E27FC236}">
                <a16:creationId xmlns:a16="http://schemas.microsoft.com/office/drawing/2014/main" id="{66A236F4-7B5B-4870-ACEC-7B9ED3E258EE}"/>
              </a:ext>
            </a:extLst>
          </p:cNvPr>
          <p:cNvSpPr/>
          <p:nvPr/>
        </p:nvSpPr>
        <p:spPr>
          <a:xfrm>
            <a:off x="11456073" y="4451350"/>
            <a:ext cx="123344" cy="12334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对话气泡: 矩形 11">
            <a:extLst>
              <a:ext uri="{FF2B5EF4-FFF2-40B4-BE49-F238E27FC236}">
                <a16:creationId xmlns:a16="http://schemas.microsoft.com/office/drawing/2014/main" id="{1754F17C-96EC-465A-B03C-6AE4BB68B93F}"/>
              </a:ext>
            </a:extLst>
          </p:cNvPr>
          <p:cNvSpPr/>
          <p:nvPr/>
        </p:nvSpPr>
        <p:spPr>
          <a:xfrm>
            <a:off x="11016206" y="3786887"/>
            <a:ext cx="971388" cy="242658"/>
          </a:xfrm>
          <a:prstGeom prst="wedgeRectCallout">
            <a:avLst>
              <a:gd name="adj1" fmla="val 3378"/>
              <a:gd name="adj2" fmla="val 213166"/>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convergence</a:t>
            </a:r>
          </a:p>
        </p:txBody>
      </p:sp>
      <mc:AlternateContent xmlns:mc="http://schemas.openxmlformats.org/markup-compatibility/2006" xmlns:a14="http://schemas.microsoft.com/office/drawing/2010/main">
        <mc:Choice Requires="a14">
          <p:sp>
            <p:nvSpPr>
              <p:cNvPr id="14" name="对话气泡: 矩形 13">
                <a:extLst>
                  <a:ext uri="{FF2B5EF4-FFF2-40B4-BE49-F238E27FC236}">
                    <a16:creationId xmlns:a16="http://schemas.microsoft.com/office/drawing/2014/main" id="{7BD85996-7FD1-4C43-BC41-316322DB98AF}"/>
                  </a:ext>
                </a:extLst>
              </p:cNvPr>
              <p:cNvSpPr/>
              <p:nvPr/>
            </p:nvSpPr>
            <p:spPr>
              <a:xfrm>
                <a:off x="6300912" y="373543"/>
                <a:ext cx="2997453" cy="436169"/>
              </a:xfrm>
              <a:prstGeom prst="wedgeRectCallout">
                <a:avLst>
                  <a:gd name="adj1" fmla="val -20262"/>
                  <a:gd name="adj2" fmla="val 88351"/>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Better Initialization: choose the cluster </a:t>
                </a:r>
                <a:r>
                  <a:rPr lang="en-US" altLang="zh-CN" sz="1000" dirty="0" err="1">
                    <a:solidFill>
                      <a:schemeClr val="tx1"/>
                    </a:solidFill>
                    <a:latin typeface="Arial" panose="020B0604020202020204" pitchFamily="34" charset="0"/>
                    <a:cs typeface="Arial" panose="020B0604020202020204" pitchFamily="34" charset="0"/>
                  </a:rPr>
                  <a:t>centres</a:t>
                </a:r>
                <a:r>
                  <a:rPr lang="en-US" altLang="zh-CN" sz="1000" dirty="0">
                    <a:solidFill>
                      <a:schemeClr val="tx1"/>
                    </a:solidFill>
                    <a:latin typeface="Arial" panose="020B0604020202020204" pitchFamily="34" charset="0"/>
                    <a:cs typeface="Arial" panose="020B0604020202020204" pitchFamily="34" charset="0"/>
                  </a:rPr>
                  <a:t> </a:t>
                </a:r>
                <a14:m>
                  <m:oMath xmlns:m="http://schemas.openxmlformats.org/officeDocument/2006/math">
                    <m:sSub>
                      <m:sSubPr>
                        <m:ctrlPr>
                          <a:rPr lang="en-US" altLang="zh-CN" sz="1000" i="1" smtClean="0">
                            <a:solidFill>
                              <a:schemeClr val="tx1"/>
                            </a:solidFill>
                            <a:latin typeface="Cambria Math" panose="02040503050406030204" pitchFamily="18" charset="0"/>
                            <a:cs typeface="Arial" panose="020B0604020202020204" pitchFamily="34" charset="0"/>
                          </a:rPr>
                        </m:ctrlPr>
                      </m:sSubPr>
                      <m:e>
                        <m:r>
                          <a:rPr lang="zh-CN" altLang="en-US" sz="1000" i="1" smtClean="0">
                            <a:solidFill>
                              <a:schemeClr val="tx1"/>
                            </a:solidFill>
                            <a:latin typeface="Cambria Math" panose="02040503050406030204" pitchFamily="18" charset="0"/>
                            <a:cs typeface="Arial" panose="020B0604020202020204" pitchFamily="34" charset="0"/>
                          </a:rPr>
                          <m:t>𝜇</m:t>
                        </m:r>
                      </m:e>
                      <m:sub>
                        <m:r>
                          <a:rPr lang="en-US" altLang="zh-CN" sz="1000" b="0" i="1" smtClean="0">
                            <a:solidFill>
                              <a:schemeClr val="tx1"/>
                            </a:solidFill>
                            <a:latin typeface="Cambria Math" panose="02040503050406030204" pitchFamily="18" charset="0"/>
                            <a:cs typeface="Arial" panose="020B0604020202020204" pitchFamily="34" charset="0"/>
                          </a:rPr>
                          <m:t>𝑘</m:t>
                        </m:r>
                      </m:sub>
                    </m:sSub>
                  </m:oMath>
                </a14:m>
                <a:endParaRPr lang="zh-CN" altLang="en-US" sz="1000" dirty="0">
                  <a:solidFill>
                    <a:schemeClr val="tx1"/>
                  </a:solidFill>
                  <a:latin typeface="Arial" panose="020B0604020202020204" pitchFamily="34" charset="0"/>
                  <a:cs typeface="Arial" panose="020B0604020202020204" pitchFamily="34" charset="0"/>
                </a:endParaRPr>
              </a:p>
              <a:p>
                <a:pPr algn="ctr"/>
                <a:r>
                  <a:rPr lang="en-US" altLang="zh-CN" sz="1000" dirty="0">
                    <a:solidFill>
                      <a:schemeClr val="tx1"/>
                    </a:solidFill>
                    <a:latin typeface="Arial" panose="020B0604020202020204" pitchFamily="34" charset="0"/>
                    <a:cs typeface="Arial" panose="020B0604020202020204" pitchFamily="34" charset="0"/>
                  </a:rPr>
                  <a:t> to be equal to a random subset of </a:t>
                </a:r>
                <a14:m>
                  <m:oMath xmlns:m="http://schemas.openxmlformats.org/officeDocument/2006/math">
                    <m:r>
                      <a:rPr lang="en-US" altLang="zh-CN" sz="1000" i="1" dirty="0" smtClean="0">
                        <a:solidFill>
                          <a:schemeClr val="tx1"/>
                        </a:solidFill>
                        <a:latin typeface="Cambria Math" panose="02040503050406030204" pitchFamily="18" charset="0"/>
                        <a:cs typeface="Arial" panose="020B0604020202020204" pitchFamily="34" charset="0"/>
                      </a:rPr>
                      <m:t>𝐾</m:t>
                    </m:r>
                  </m:oMath>
                </a14:m>
                <a:r>
                  <a:rPr lang="en-US" altLang="zh-CN" sz="1000" dirty="0">
                    <a:solidFill>
                      <a:schemeClr val="tx1"/>
                    </a:solidFill>
                    <a:latin typeface="Arial" panose="020B0604020202020204" pitchFamily="34" charset="0"/>
                    <a:cs typeface="Arial" panose="020B0604020202020204" pitchFamily="34" charset="0"/>
                  </a:rPr>
                  <a:t> data points</a:t>
                </a:r>
                <a:r>
                  <a:rPr lang="zh-CN" altLang="en-US" sz="1000" dirty="0">
                    <a:solidFill>
                      <a:schemeClr val="tx1"/>
                    </a:solidFill>
                    <a:latin typeface="Arial" panose="020B0604020202020204" pitchFamily="34" charset="0"/>
                    <a:cs typeface="Arial" panose="020B0604020202020204" pitchFamily="34" charset="0"/>
                  </a:rPr>
                  <a:t> </a:t>
                </a:r>
              </a:p>
            </p:txBody>
          </p:sp>
        </mc:Choice>
        <mc:Fallback xmlns="">
          <p:sp>
            <p:nvSpPr>
              <p:cNvPr id="14" name="对话气泡: 矩形 13">
                <a:extLst>
                  <a:ext uri="{FF2B5EF4-FFF2-40B4-BE49-F238E27FC236}">
                    <a16:creationId xmlns:a16="http://schemas.microsoft.com/office/drawing/2014/main" id="{7BD85996-7FD1-4C43-BC41-316322DB98AF}"/>
                  </a:ext>
                </a:extLst>
              </p:cNvPr>
              <p:cNvSpPr>
                <a:spLocks noRot="1" noChangeAspect="1" noMove="1" noResize="1" noEditPoints="1" noAdjustHandles="1" noChangeArrowheads="1" noChangeShapeType="1" noTextEdit="1"/>
              </p:cNvSpPr>
              <p:nvPr/>
            </p:nvSpPr>
            <p:spPr>
              <a:xfrm>
                <a:off x="6300912" y="373543"/>
                <a:ext cx="2997453" cy="436169"/>
              </a:xfrm>
              <a:prstGeom prst="wedgeRectCallout">
                <a:avLst>
                  <a:gd name="adj1" fmla="val -20262"/>
                  <a:gd name="adj2" fmla="val 88351"/>
                </a:avLst>
              </a:prstGeom>
              <a:blipFill>
                <a:blip r:embed="rId21"/>
                <a:stretch>
                  <a:fillRect/>
                </a:stretch>
              </a:blipFill>
              <a:ln>
                <a:noFill/>
              </a:ln>
            </p:spPr>
            <p:txBody>
              <a:bodyPr/>
              <a:lstStyle/>
              <a:p>
                <a:r>
                  <a:rPr lang="zh-CN" altLang="en-US">
                    <a:noFill/>
                  </a:rPr>
                  <a:t> </a:t>
                </a:r>
              </a:p>
            </p:txBody>
          </p:sp>
        </mc:Fallback>
      </mc:AlternateContent>
      <p:sp>
        <p:nvSpPr>
          <p:cNvPr id="17" name="波形 16">
            <a:extLst>
              <a:ext uri="{FF2B5EF4-FFF2-40B4-BE49-F238E27FC236}">
                <a16:creationId xmlns:a16="http://schemas.microsoft.com/office/drawing/2014/main" id="{347C2D25-A02F-4600-A0A3-FC0D96C89B71}"/>
              </a:ext>
            </a:extLst>
          </p:cNvPr>
          <p:cNvSpPr/>
          <p:nvPr/>
        </p:nvSpPr>
        <p:spPr>
          <a:xfrm>
            <a:off x="9507469" y="216117"/>
            <a:ext cx="1643106" cy="735974"/>
          </a:xfrm>
          <a:prstGeom prst="wav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Arial" panose="020B0604020202020204" pitchFamily="34" charset="0"/>
                <a:cs typeface="Arial" panose="020B0604020202020204" pitchFamily="34" charset="0"/>
              </a:rPr>
              <a:t>Problem 2</a:t>
            </a:r>
            <a:r>
              <a:rPr lang="en-US" altLang="zh-CN" sz="1000" dirty="0">
                <a:solidFill>
                  <a:schemeClr val="tx1"/>
                </a:solidFill>
                <a:latin typeface="Arial" panose="020B0604020202020204" pitchFamily="34" charset="0"/>
                <a:cs typeface="Arial" panose="020B0604020202020204" pitchFamily="34" charset="0"/>
              </a:rPr>
              <a:t>: speeding up the K-means algorithm</a:t>
            </a:r>
          </a:p>
        </p:txBody>
      </p:sp>
      <p:sp>
        <p:nvSpPr>
          <p:cNvPr id="51" name="文本框 50">
            <a:extLst>
              <a:ext uri="{FF2B5EF4-FFF2-40B4-BE49-F238E27FC236}">
                <a16:creationId xmlns:a16="http://schemas.microsoft.com/office/drawing/2014/main" id="{F61D0E76-22D1-42A3-825A-197C2BBB9472}"/>
              </a:ext>
            </a:extLst>
          </p:cNvPr>
          <p:cNvSpPr txBox="1"/>
          <p:nvPr/>
        </p:nvSpPr>
        <p:spPr>
          <a:xfrm>
            <a:off x="819150" y="662323"/>
            <a:ext cx="1724025"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A batch version of </a:t>
            </a:r>
            <a:r>
              <a:rPr lang="en-US" altLang="zh-CN" sz="1000" b="0" i="1" dirty="0">
                <a:solidFill>
                  <a:schemeClr val="tx1">
                    <a:lumMod val="50000"/>
                    <a:lumOff val="50000"/>
                  </a:schemeClr>
                </a:solidFill>
                <a:effectLst/>
                <a:latin typeface="Arial" panose="020B0604020202020204" pitchFamily="34" charset="0"/>
                <a:cs typeface="Arial" panose="020B0604020202020204" pitchFamily="34" charset="0"/>
              </a:rPr>
              <a:t>k</a:t>
            </a:r>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-means</a:t>
            </a:r>
            <a:r>
              <a:rPr lang="en-US" altLang="zh-CN" sz="1000" dirty="0">
                <a:solidFill>
                  <a:schemeClr val="tx1">
                    <a:lumMod val="50000"/>
                    <a:lumOff val="50000"/>
                  </a:schemeClr>
                </a:solidFill>
                <a:latin typeface="Arial" panose="020B0604020202020204" pitchFamily="34" charset="0"/>
                <a:cs typeface="Arial" panose="020B0604020202020204" pitchFamily="34" charset="0"/>
              </a:rPr>
              <a:t> </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99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panose="020B0604020202020204" pitchFamily="34" charset="0"/>
                <a:cs typeface="Arial" panose="020B0604020202020204" pitchFamily="34" charset="0"/>
              </a:rPr>
              <a:t>3</a:t>
            </a:r>
            <a:endParaRPr lang="zh-CN" altLang="en-US" dirty="0">
              <a:latin typeface="Arial" panose="020B0604020202020204" pitchFamily="34" charset="0"/>
              <a:cs typeface="Arial" panose="020B06040202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panose="020B0604020202020204" pitchFamily="34" charset="0"/>
                <a:cs typeface="Arial" panose="020B0604020202020204" pitchFamily="34" charset="0"/>
              </a:rPr>
              <a:t>Page </a:t>
            </a:r>
            <a:fld id="{AB1097AA-2948-4465-9CF0-5121FB46CBB4}" type="slidenum">
              <a:rPr lang="zh-CN" altLang="en-US" smtClean="0">
                <a:solidFill>
                  <a:schemeClr val="accent5">
                    <a:lumMod val="60000"/>
                    <a:lumOff val="40000"/>
                  </a:schemeClr>
                </a:solidFill>
                <a:latin typeface="Arial" panose="020B0604020202020204" pitchFamily="34" charset="0"/>
                <a:cs typeface="Arial" panose="020B0604020202020204" pitchFamily="34" charset="0"/>
              </a:rPr>
              <a:pPr/>
              <a:t>6</a:t>
            </a:fld>
            <a:endParaRPr lang="zh-CN" altLang="en-US" dirty="0">
              <a:solidFill>
                <a:schemeClr val="accent5">
                  <a:lumMod val="60000"/>
                  <a:lumOff val="40000"/>
                </a:schemeClr>
              </a:solidFill>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K-means Clustering</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graphicFrame>
            <p:nvGraphicFramePr>
              <p:cNvPr id="6" name="表格 7">
                <a:extLst>
                  <a:ext uri="{FF2B5EF4-FFF2-40B4-BE49-F238E27FC236}">
                    <a16:creationId xmlns:a16="http://schemas.microsoft.com/office/drawing/2014/main" id="{EAB0535E-C154-429B-96A6-B16A71C19844}"/>
                  </a:ext>
                </a:extLst>
              </p:cNvPr>
              <p:cNvGraphicFramePr>
                <a:graphicFrameLocks noGrp="1"/>
              </p:cNvGraphicFramePr>
              <p:nvPr>
                <p:extLst>
                  <p:ext uri="{D42A27DB-BD31-4B8C-83A1-F6EECF244321}">
                    <p14:modId xmlns:p14="http://schemas.microsoft.com/office/powerpoint/2010/main" val="847810255"/>
                  </p:ext>
                </p:extLst>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𝑥</m:t>
                                </m:r>
                                <m:r>
                                  <a:rPr lang="en-US" altLang="zh-CN" sz="1200" b="0" i="0" smtClean="0">
                                    <a:latin typeface="Cambria Math" panose="02040503050406030204" pitchFamily="18"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1</m:t>
                                    </m:r>
                                  </m:sup>
                                </m:sSup>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2</m:t>
                                    </m:r>
                                  </m:sup>
                                </m:sSup>
                                <m:r>
                                  <a:rPr lang="en-US" altLang="zh-CN" sz="1200" b="0" i="1" dirty="0" smtClean="0">
                                    <a:latin typeface="Cambria Math" panose="02040503050406030204" pitchFamily="18" charset="0"/>
                                    <a:cs typeface="Arial" panose="020B0604020202020204" pitchFamily="34"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𝐷</m:t>
                                    </m:r>
                                  </m:sup>
                                </m:sSup>
                                <m:r>
                                  <a:rPr lang="en-US" altLang="zh-CN" sz="1200" b="0" i="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data set</a:t>
                          </a:r>
                        </a:p>
                      </a:txBody>
                      <a:tcPr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r>
                            <a:rPr lang="en-US" altLang="zh-CN" sz="1200" dirty="0">
                              <a:latin typeface="Arial" panose="020B0604020202020204" pitchFamily="34" charset="0"/>
                              <a:cs typeface="Arial" panose="020B0604020202020204" pitchFamily="34" charset="0"/>
                            </a:rPr>
                            <a:t>number of clusters</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𝐾</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D-dimensional vector (a </a:t>
                          </a:r>
                          <a:r>
                            <a:rPr lang="en-US" altLang="zh-CN" sz="1200" b="1" dirty="0">
                              <a:latin typeface="Arial" panose="020B0604020202020204" pitchFamily="34" charset="0"/>
                              <a:cs typeface="Arial" panose="020B0604020202020204" pitchFamily="34" charset="0"/>
                            </a:rPr>
                            <a:t>prototype</a:t>
                          </a:r>
                          <a:r>
                            <a:rPr lang="en-US" altLang="zh-CN" sz="1200" dirty="0">
                              <a:latin typeface="Arial" panose="020B0604020202020204" pitchFamily="34" charset="0"/>
                              <a:cs typeface="Arial" panose="020B0604020202020204" pitchFamily="34" charset="0"/>
                            </a:rPr>
                            <a:t> associated with the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𝑘</m:t>
                              </m:r>
                            </m:oMath>
                          </a14:m>
                          <a:r>
                            <a:rPr lang="en-US" altLang="zh-CN" sz="1200" dirty="0">
                              <a:latin typeface="Arial" panose="020B0604020202020204" pitchFamily="34" charset="0"/>
                              <a:cs typeface="Arial" panose="020B0604020202020204" pitchFamily="34" charset="0"/>
                            </a:rPr>
                            <a:t>th cluster)</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D-dimensional vectors group</a:t>
                          </a:r>
                        </a:p>
                      </a:txBody>
                      <a:tcPr anchor="ctr">
                        <a:solidFill>
                          <a:srgbClr val="EAEF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r>
                                  <a:rPr lang="en-US" altLang="zh-CN" sz="1200" b="0" i="1" smtClean="0">
                                    <a:latin typeface="Cambria Math" panose="02040503050406030204" pitchFamily="18" charset="0"/>
                                    <a:cs typeface="Arial" panose="020B0604020202020204" pitchFamily="34" charset="0"/>
                                  </a:rPr>
                                  <m:t>}=</m:t>
                                </m:r>
                                <m:r>
                                  <a:rPr lang="en-US" altLang="zh-CN" sz="1200" b="0" i="0"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1</m:t>
                                    </m:r>
                                  </m:sub>
                                </m:sSub>
                                <m:r>
                                  <a:rPr lang="en-US" altLang="zh-CN" sz="1200" b="0" i="1"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2</m:t>
                                    </m:r>
                                  </m:sub>
                                </m:sSub>
                                <m:r>
                                  <a:rPr lang="en-US" altLang="zh-CN" sz="1200" b="0" i="1"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𝐾</m:t>
                                    </m:r>
                                  </m:sub>
                                </m:sSub>
                                <m:r>
                                  <a:rPr lang="en-US" altLang="zh-CN" sz="1200" b="0" i="0"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3818925872"/>
                      </a:ext>
                    </a:extLst>
                  </a:tr>
                  <a:tr h="324000">
                    <a:tc>
                      <a:txBody>
                        <a:bodyPr/>
                        <a:lstStyle/>
                        <a:p>
                          <a:r>
                            <a:rPr lang="en-US" altLang="zh-CN" sz="1200" dirty="0">
                              <a:latin typeface="Arial" panose="020B0604020202020204" pitchFamily="34" charset="0"/>
                              <a:cs typeface="Arial" panose="020B0604020202020204" pitchFamily="34" charset="0"/>
                            </a:rPr>
                            <a:t>indicator variables</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𝑟</m:t>
                                    </m:r>
                                  </m:e>
                                  <m:sub>
                                    <m:r>
                                      <a:rPr lang="en-US" altLang="zh-CN" sz="1200" b="0" i="1" smtClean="0">
                                        <a:latin typeface="Cambria Math" panose="02040503050406030204" pitchFamily="18" charset="0"/>
                                        <a:cs typeface="Arial" panose="020B0604020202020204" pitchFamily="34" charset="0"/>
                                      </a:rPr>
                                      <m:t>𝑛𝑘</m:t>
                                    </m:r>
                                  </m:sub>
                                </m:sSub>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{0,1}</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1249085198"/>
                      </a:ext>
                    </a:extLst>
                  </a:tr>
                </a:tbl>
              </a:graphicData>
            </a:graphic>
          </p:graphicFrame>
        </mc:Choice>
        <mc:Fallback xmlns="">
          <p:graphicFrame>
            <p:nvGraphicFramePr>
              <p:cNvPr id="6" name="表格 7">
                <a:extLst>
                  <a:ext uri="{FF2B5EF4-FFF2-40B4-BE49-F238E27FC236}">
                    <a16:creationId xmlns:a16="http://schemas.microsoft.com/office/drawing/2014/main" id="{EAB0535E-C154-429B-96A6-B16A71C19844}"/>
                  </a:ext>
                </a:extLst>
              </p:cNvPr>
              <p:cNvGraphicFramePr>
                <a:graphicFrameLocks noGrp="1"/>
              </p:cNvGraphicFramePr>
              <p:nvPr>
                <p:extLst>
                  <p:ext uri="{D42A27DB-BD31-4B8C-83A1-F6EECF244321}">
                    <p14:modId xmlns:p14="http://schemas.microsoft.com/office/powerpoint/2010/main" val="847810255"/>
                  </p:ext>
                </p:extLst>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endParaRPr lang="zh-CN"/>
                        </a:p>
                      </a:txBody>
                      <a:tcPr anchor="ctr">
                        <a:blipFill>
                          <a:blip r:embed="rId3"/>
                          <a:stretch>
                            <a:fillRect l="-100205" t="-100000" r="-1025" b="-537037"/>
                          </a:stretch>
                        </a:blip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data set</a:t>
                          </a:r>
                        </a:p>
                      </a:txBody>
                      <a:tcPr anchor="ctr">
                        <a:solidFill>
                          <a:schemeClr val="accent5">
                            <a:lumMod val="20000"/>
                            <a:lumOff val="80000"/>
                          </a:schemeClr>
                        </a:solidFill>
                      </a:tcPr>
                    </a:tc>
                    <a:tc>
                      <a:txBody>
                        <a:bodyPr/>
                        <a:lstStyle/>
                        <a:p>
                          <a:endParaRPr lang="zh-CN"/>
                        </a:p>
                      </a:txBody>
                      <a:tcPr anchor="ctr">
                        <a:blipFill>
                          <a:blip r:embed="rId3"/>
                          <a:stretch>
                            <a:fillRect l="-100205" t="-203774" r="-1025" b="-447170"/>
                          </a:stretch>
                        </a:blipFill>
                      </a:tcPr>
                    </a:tc>
                    <a:extLst>
                      <a:ext uri="{0D108BD9-81ED-4DB2-BD59-A6C34878D82A}">
                        <a16:rowId xmlns:a16="http://schemas.microsoft.com/office/drawing/2014/main" val="1903932690"/>
                      </a:ext>
                    </a:extLst>
                  </a:tr>
                  <a:tr h="324000">
                    <a:tc>
                      <a:txBody>
                        <a:bodyPr/>
                        <a:lstStyle/>
                        <a:p>
                          <a:r>
                            <a:rPr lang="en-US" altLang="zh-CN" sz="1200" dirty="0">
                              <a:latin typeface="Arial" panose="020B0604020202020204" pitchFamily="34" charset="0"/>
                              <a:cs typeface="Arial" panose="020B0604020202020204" pitchFamily="34" charset="0"/>
                            </a:rPr>
                            <a:t>number of clusters</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endParaRPr lang="zh-CN"/>
                        </a:p>
                      </a:txBody>
                      <a:tcPr anchor="ctr">
                        <a:blipFill>
                          <a:blip r:embed="rId3"/>
                          <a:stretch>
                            <a:fillRect l="-100205" t="-303774" r="-1025" b="-347170"/>
                          </a:stretch>
                        </a:blipFill>
                      </a:tcPr>
                    </a:tc>
                    <a:extLst>
                      <a:ext uri="{0D108BD9-81ED-4DB2-BD59-A6C34878D82A}">
                        <a16:rowId xmlns:a16="http://schemas.microsoft.com/office/drawing/2014/main" val="2494043047"/>
                      </a:ext>
                    </a:extLst>
                  </a:tr>
                  <a:tr h="457200">
                    <a:tc>
                      <a:txBody>
                        <a:bodyPr/>
                        <a:lstStyle/>
                        <a:p>
                          <a:endParaRPr lang="zh-CN"/>
                        </a:p>
                      </a:txBody>
                      <a:tcPr anchor="ctr">
                        <a:blipFill>
                          <a:blip r:embed="rId3"/>
                          <a:stretch>
                            <a:fillRect l="-205" t="-285333" r="-101025" b="-145333"/>
                          </a:stretch>
                        </a:blipFill>
                      </a:tcPr>
                    </a:tc>
                    <a:tc>
                      <a:txBody>
                        <a:bodyPr/>
                        <a:lstStyle/>
                        <a:p>
                          <a:endParaRPr lang="zh-CN"/>
                        </a:p>
                      </a:txBody>
                      <a:tcPr anchor="ctr">
                        <a:blipFill>
                          <a:blip r:embed="rId3"/>
                          <a:stretch>
                            <a:fillRect l="-100205" t="-285333" r="-1025" b="-145333"/>
                          </a:stretch>
                        </a:blip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D-dimensional vectors group</a:t>
                          </a:r>
                        </a:p>
                      </a:txBody>
                      <a:tcPr anchor="ctr">
                        <a:solidFill>
                          <a:srgbClr val="EAEFF7"/>
                        </a:solidFill>
                      </a:tcPr>
                    </a:tc>
                    <a:tc>
                      <a:txBody>
                        <a:bodyPr/>
                        <a:lstStyle/>
                        <a:p>
                          <a:endParaRPr lang="zh-CN"/>
                        </a:p>
                      </a:txBody>
                      <a:tcPr anchor="ctr">
                        <a:blipFill>
                          <a:blip r:embed="rId3"/>
                          <a:stretch>
                            <a:fillRect l="-100205" t="-535185" r="-1025" b="-101852"/>
                          </a:stretch>
                        </a:blipFill>
                      </a:tcPr>
                    </a:tc>
                    <a:extLst>
                      <a:ext uri="{0D108BD9-81ED-4DB2-BD59-A6C34878D82A}">
                        <a16:rowId xmlns:a16="http://schemas.microsoft.com/office/drawing/2014/main" val="3818925872"/>
                      </a:ext>
                    </a:extLst>
                  </a:tr>
                  <a:tr h="324000">
                    <a:tc>
                      <a:txBody>
                        <a:bodyPr/>
                        <a:lstStyle/>
                        <a:p>
                          <a:r>
                            <a:rPr lang="en-US" altLang="zh-CN" sz="1200" dirty="0">
                              <a:latin typeface="Arial" panose="020B0604020202020204" pitchFamily="34" charset="0"/>
                              <a:cs typeface="Arial" panose="020B0604020202020204" pitchFamily="34" charset="0"/>
                            </a:rPr>
                            <a:t>indicator variables</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endParaRPr lang="zh-CN"/>
                        </a:p>
                      </a:txBody>
                      <a:tcPr anchor="ctr">
                        <a:blipFill>
                          <a:blip r:embed="rId3"/>
                          <a:stretch>
                            <a:fillRect l="-100205" t="-647170" r="-1025" b="-3774"/>
                          </a:stretch>
                        </a:blipFill>
                      </a:tcPr>
                    </a:tc>
                    <a:extLst>
                      <a:ext uri="{0D108BD9-81ED-4DB2-BD59-A6C34878D82A}">
                        <a16:rowId xmlns:a16="http://schemas.microsoft.com/office/drawing/2014/main" val="1249085198"/>
                      </a:ext>
                    </a:extLst>
                  </a:tr>
                </a:tbl>
              </a:graphicData>
            </a:graphic>
          </p:graphicFrame>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DAC01BA-FB57-44ED-A19D-1FF514862B86}"/>
                  </a:ext>
                </a:extLst>
              </p:cNvPr>
              <p:cNvSpPr txBox="1"/>
              <p:nvPr/>
            </p:nvSpPr>
            <p:spPr>
              <a:xfrm>
                <a:off x="150919" y="3374428"/>
                <a:ext cx="5945080" cy="2031775"/>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CN" sz="1200" b="1" dirty="0">
                    <a:latin typeface="Arial" panose="020B0604020202020204" pitchFamily="34" charset="0"/>
                    <a:cs typeface="Arial" panose="020B0604020202020204" pitchFamily="34" charset="0"/>
                  </a:rPr>
                  <a:t>1-of-</a:t>
                </a:r>
                <a:r>
                  <a:rPr lang="zh-CN" altLang="en-US" sz="1200" b="1" dirty="0">
                    <a:latin typeface="Arial" panose="020B0604020202020204" pitchFamily="34" charset="0"/>
                    <a:cs typeface="Arial" panose="020B0604020202020204" pitchFamily="34" charset="0"/>
                  </a:rPr>
                  <a:t>𝑲 </a:t>
                </a:r>
                <a:r>
                  <a:rPr lang="en-US" altLang="zh-CN" sz="1200" b="1" dirty="0">
                    <a:latin typeface="Arial" panose="020B0604020202020204" pitchFamily="34" charset="0"/>
                    <a:cs typeface="Arial" panose="020B0604020202020204" pitchFamily="34" charset="0"/>
                  </a:rPr>
                  <a:t>Coding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𝑟</m:t>
                        </m:r>
                      </m:e>
                      <m:sub>
                        <m:r>
                          <a:rPr lang="en-US" altLang="zh-CN" sz="1200" b="0" i="1" smtClean="0">
                            <a:latin typeface="Cambria Math" panose="02040503050406030204" pitchFamily="18" charset="0"/>
                            <a:cs typeface="Arial" panose="020B0604020202020204" pitchFamily="34" charset="0"/>
                          </a:rPr>
                          <m:t>𝑛𝑘</m:t>
                        </m:r>
                      </m:sub>
                    </m:sSub>
                  </m:oMath>
                </a14:m>
                <a:endParaRPr lang="en-US" altLang="zh-CN" sz="1200" b="1"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Minimize Objective Function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𝐽</m:t>
                    </m:r>
                    <m:r>
                      <a:rPr lang="en-US" altLang="zh-CN" sz="1200" i="1" dirty="0" smtClean="0">
                        <a:latin typeface="Cambria Math" panose="02040503050406030204" pitchFamily="18" charset="0"/>
                        <a:cs typeface="Arial" panose="020B0604020202020204" pitchFamily="34" charset="0"/>
                      </a:rPr>
                      <m:t> </m:t>
                    </m:r>
                  </m:oMath>
                </a14:m>
                <a:r>
                  <a:rPr lang="en-US" altLang="zh-CN" sz="1200" dirty="0">
                    <a:latin typeface="Arial" panose="020B0604020202020204" pitchFamily="34" charset="0"/>
                    <a:cs typeface="Arial" panose="020B0604020202020204" pitchFamily="34" charset="0"/>
                    <a:sym typeface="Wingdings" panose="05000000000000000000" pitchFamily="2" charset="2"/>
                  </a:rPr>
                  <a:t> </a:t>
                </a:r>
                <a:r>
                  <a:rPr lang="en-US" altLang="zh-CN" sz="1200" b="1" dirty="0">
                    <a:latin typeface="Arial" panose="020B0604020202020204" pitchFamily="34" charset="0"/>
                    <a:cs typeface="Arial" panose="020B0604020202020204" pitchFamily="34" charset="0"/>
                  </a:rPr>
                  <a:t>Distortion Measure</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Robbins-</a:t>
                </a:r>
                <a:r>
                  <a:rPr lang="en-US" altLang="zh-CN" sz="1200" dirty="0" err="1">
                    <a:latin typeface="Arial" panose="020B0604020202020204" pitchFamily="34" charset="0"/>
                    <a:cs typeface="Arial" panose="020B0604020202020204" pitchFamily="34" charset="0"/>
                  </a:rPr>
                  <a:t>monro</a:t>
                </a:r>
                <a:r>
                  <a:rPr lang="en-US" altLang="zh-CN" sz="1200" dirty="0">
                    <a:latin typeface="Arial" panose="020B0604020202020204" pitchFamily="34" charset="0"/>
                    <a:cs typeface="Arial" panose="020B0604020202020204" pitchFamily="34" charset="0"/>
                  </a:rPr>
                  <a:t> Procedure </a:t>
                </a:r>
                <a:r>
                  <a:rPr lang="en-US" altLang="zh-CN" sz="1200" dirty="0">
                    <a:latin typeface="Arial" panose="020B0604020202020204" pitchFamily="34" charset="0"/>
                    <a:cs typeface="Arial" panose="020B0604020202020204" pitchFamily="34" charset="0"/>
                    <a:sym typeface="Wingdings" panose="05000000000000000000" pitchFamily="2" charset="2"/>
                  </a:rPr>
                  <a:t> </a:t>
                </a:r>
                <a:r>
                  <a:rPr lang="en-US" altLang="zh-CN" sz="1200" b="1" dirty="0">
                    <a:latin typeface="Arial" panose="020B0604020202020204" pitchFamily="34" charset="0"/>
                    <a:cs typeface="Arial" panose="020B0604020202020204" pitchFamily="34" charset="0"/>
                  </a:rPr>
                  <a:t>Regression Function</a:t>
                </a:r>
              </a:p>
            </p:txBody>
          </p:sp>
        </mc:Choice>
        <mc:Fallback xmlns="">
          <p:sp>
            <p:nvSpPr>
              <p:cNvPr id="9" name="文本框 8">
                <a:extLst>
                  <a:ext uri="{FF2B5EF4-FFF2-40B4-BE49-F238E27FC236}">
                    <a16:creationId xmlns:a16="http://schemas.microsoft.com/office/drawing/2014/main" id="{8DAC01BA-FB57-44ED-A19D-1FF514862B86}"/>
                  </a:ext>
                </a:extLst>
              </p:cNvPr>
              <p:cNvSpPr txBox="1">
                <a:spLocks noRot="1" noChangeAspect="1" noMove="1" noResize="1" noEditPoints="1" noAdjustHandles="1" noChangeArrowheads="1" noChangeShapeType="1" noTextEdit="1"/>
              </p:cNvSpPr>
              <p:nvPr/>
            </p:nvSpPr>
            <p:spPr>
              <a:xfrm>
                <a:off x="150919" y="3374428"/>
                <a:ext cx="5945080" cy="2031775"/>
              </a:xfrm>
              <a:prstGeom prst="rect">
                <a:avLst/>
              </a:prstGeom>
              <a:blipFill>
                <a:blip r:embed="rId4"/>
                <a:stretch>
                  <a:fillRect b="-15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C7D8BBC-48B5-49C9-9570-13D7BA688843}"/>
                  </a:ext>
                </a:extLst>
              </p:cNvPr>
              <p:cNvSpPr txBox="1"/>
              <p:nvPr/>
            </p:nvSpPr>
            <p:spPr>
              <a:xfrm>
                <a:off x="2142880" y="3426615"/>
                <a:ext cx="3078332" cy="57291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altLang="zh-CN" sz="1400" i="1" smtClean="0">
                              <a:latin typeface="Cambria Math" panose="02040503050406030204" pitchFamily="18" charset="0"/>
                              <a:cs typeface="Arial" panose="020B0604020202020204" pitchFamily="34" charset="0"/>
                            </a:rPr>
                          </m:ctrlPr>
                        </m:dPr>
                        <m:e>
                          <m:eqArr>
                            <m:eqArrPr>
                              <m:ctrlPr>
                                <a:rPr lang="en-US" altLang="zh-CN" sz="1400" i="1" smtClean="0">
                                  <a:latin typeface="Cambria Math" panose="02040503050406030204" pitchFamily="18" charset="0"/>
                                  <a:cs typeface="Arial" panose="020B0604020202020204" pitchFamily="34" charset="0"/>
                                </a:rPr>
                              </m:ctrlPr>
                            </m:eqArrPr>
                            <m:e>
                              <m:sSub>
                                <m:sSubPr>
                                  <m:ctrlPr>
                                    <a:rPr lang="en-US" altLang="zh-CN" sz="1400" i="1" smtClean="0">
                                      <a:latin typeface="Cambria Math" panose="02040503050406030204" pitchFamily="18" charset="0"/>
                                      <a:cs typeface="Arial" panose="020B0604020202020204" pitchFamily="34" charset="0"/>
                                    </a:rPr>
                                  </m:ctrlPr>
                                </m:sSubPr>
                                <m:e>
                                  <m:r>
                                    <a:rPr lang="en-US" altLang="zh-CN" sz="1400" b="0" i="1" smtClean="0">
                                      <a:latin typeface="Cambria Math" panose="02040503050406030204" pitchFamily="18" charset="0"/>
                                      <a:cs typeface="Arial" panose="020B0604020202020204" pitchFamily="34" charset="0"/>
                                    </a:rPr>
                                    <m:t>𝑟</m:t>
                                  </m:r>
                                </m:e>
                                <m:sub>
                                  <m:r>
                                    <a:rPr lang="en-US" altLang="zh-CN" sz="1400" b="0" i="1" smtClean="0">
                                      <a:latin typeface="Cambria Math" panose="02040503050406030204" pitchFamily="18" charset="0"/>
                                      <a:cs typeface="Arial" panose="020B0604020202020204" pitchFamily="34" charset="0"/>
                                    </a:rPr>
                                    <m:t>𝑛𝑘</m:t>
                                  </m:r>
                                </m:sub>
                              </m:sSub>
                              <m:r>
                                <a:rPr lang="en-US" altLang="zh-CN" sz="1400" b="0" i="1" smtClean="0">
                                  <a:latin typeface="Cambria Math" panose="02040503050406030204" pitchFamily="18" charset="0"/>
                                  <a:cs typeface="Arial" panose="020B0604020202020204" pitchFamily="34" charset="0"/>
                                </a:rPr>
                                <m:t>=1,</m:t>
                              </m:r>
                              <m:sSub>
                                <m:sSubPr>
                                  <m:ctrlPr>
                                    <a:rPr lang="zh-CN" altLang="en-US" sz="1400" i="1" dirty="0" smtClean="0">
                                      <a:latin typeface="Cambria Math" panose="02040503050406030204" pitchFamily="18" charset="0"/>
                                      <a:cs typeface="Arial" panose="020B0604020202020204" pitchFamily="34" charset="0"/>
                                    </a:rPr>
                                  </m:ctrlPr>
                                </m:sSubPr>
                                <m:e>
                                  <m:r>
                                    <a:rPr lang="en-US" altLang="zh-CN" sz="1400" b="0" i="1" dirty="0" smtClean="0">
                                      <a:latin typeface="Cambria Math" panose="02040503050406030204" pitchFamily="18" charset="0"/>
                                      <a:cs typeface="Arial" panose="020B0604020202020204" pitchFamily="34" charset="0"/>
                                    </a:rPr>
                                    <m:t>𝑥</m:t>
                                  </m:r>
                                </m:e>
                                <m:sub>
                                  <m:r>
                                    <a:rPr lang="en-US" altLang="zh-CN" sz="1400" b="0" i="1" dirty="0" smtClean="0">
                                      <a:latin typeface="Cambria Math" panose="02040503050406030204" pitchFamily="18" charset="0"/>
                                      <a:cs typeface="Arial" panose="020B0604020202020204" pitchFamily="34" charset="0"/>
                                    </a:rPr>
                                    <m:t>𝑛</m:t>
                                  </m:r>
                                </m:sub>
                              </m:sSub>
                              <m:r>
                                <a:rPr lang="en-US" altLang="zh-CN" sz="1400" b="0" i="1" dirty="0"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𝑖𝑠</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𝑎𝑠𝑠𝑖𝑔𝑛𝑒𝑑</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𝑡𝑜</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𝑐𝑙𝑢𝑠𝑡𝑒𝑟</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𝑘</m:t>
                              </m:r>
                            </m:e>
                            <m:e>
                              <m:sSub>
                                <m:sSubPr>
                                  <m:ctrlPr>
                                    <a:rPr lang="en-US" altLang="zh-CN" sz="1400" i="1" smtClean="0">
                                      <a:latin typeface="Cambria Math" panose="02040503050406030204" pitchFamily="18" charset="0"/>
                                      <a:cs typeface="Arial" panose="020B0604020202020204" pitchFamily="34" charset="0"/>
                                    </a:rPr>
                                  </m:ctrlPr>
                                </m:sSubPr>
                                <m:e>
                                  <m:r>
                                    <a:rPr lang="en-US" altLang="zh-CN" sz="1400" b="0" i="1" smtClean="0">
                                      <a:latin typeface="Cambria Math" panose="02040503050406030204" pitchFamily="18" charset="0"/>
                                      <a:cs typeface="Arial" panose="020B0604020202020204" pitchFamily="34" charset="0"/>
                                    </a:rPr>
                                    <m:t>𝑟</m:t>
                                  </m:r>
                                </m:e>
                                <m:sub>
                                  <m:r>
                                    <a:rPr lang="en-US" altLang="zh-CN" sz="1400" b="0" i="1" smtClean="0">
                                      <a:latin typeface="Cambria Math" panose="02040503050406030204" pitchFamily="18" charset="0"/>
                                      <a:cs typeface="Arial" panose="020B0604020202020204" pitchFamily="34" charset="0"/>
                                    </a:rPr>
                                    <m:t>𝑛𝑗</m:t>
                                  </m:r>
                                </m:sub>
                              </m:sSub>
                              <m:r>
                                <a:rPr lang="en-US" altLang="zh-CN" sz="1400" b="0" i="1" smtClean="0">
                                  <a:latin typeface="Cambria Math" panose="02040503050406030204" pitchFamily="18" charset="0"/>
                                  <a:cs typeface="Arial" panose="020B0604020202020204" pitchFamily="34" charset="0"/>
                                </a:rPr>
                                <m:t>=0, </m:t>
                              </m:r>
                              <m:r>
                                <a:rPr lang="en-US" altLang="zh-CN" sz="1400" b="0" i="1" smtClean="0">
                                  <a:latin typeface="Cambria Math" panose="02040503050406030204" pitchFamily="18" charset="0"/>
                                  <a:cs typeface="Arial" panose="020B0604020202020204" pitchFamily="34" charset="0"/>
                                </a:rPr>
                                <m:t>𝑗</m:t>
                              </m:r>
                              <m:r>
                                <a:rPr lang="en-US" altLang="zh-CN" sz="1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400" b="0" i="1" smtClean="0">
                                  <a:latin typeface="Cambria Math" panose="02040503050406030204" pitchFamily="18" charset="0"/>
                                  <a:ea typeface="Cambria Math" panose="02040503050406030204" pitchFamily="18" charset="0"/>
                                  <a:cs typeface="Arial" panose="020B0604020202020204" pitchFamily="34" charset="0"/>
                                </a:rPr>
                                <m:t>𝑘</m:t>
                              </m:r>
                            </m:e>
                          </m:eqArr>
                        </m:e>
                      </m:d>
                    </m:oMath>
                  </m:oMathPara>
                </a14:m>
                <a:endParaRPr lang="zh-CN" altLang="en-US" sz="1400" dirty="0">
                  <a:latin typeface="Arial" panose="020B0604020202020204" pitchFamily="34" charset="0"/>
                  <a:cs typeface="Arial" panose="020B0604020202020204" pitchFamily="34" charset="0"/>
                </a:endParaRPr>
              </a:p>
            </p:txBody>
          </p:sp>
        </mc:Choice>
        <mc:Fallback xmlns="">
          <p:sp>
            <p:nvSpPr>
              <p:cNvPr id="15" name="文本框 14">
                <a:extLst>
                  <a:ext uri="{FF2B5EF4-FFF2-40B4-BE49-F238E27FC236}">
                    <a16:creationId xmlns:a16="http://schemas.microsoft.com/office/drawing/2014/main" id="{8C7D8BBC-48B5-49C9-9570-13D7BA688843}"/>
                  </a:ext>
                </a:extLst>
              </p:cNvPr>
              <p:cNvSpPr txBox="1">
                <a:spLocks noRot="1" noChangeAspect="1" noMove="1" noResize="1" noEditPoints="1" noAdjustHandles="1" noChangeArrowheads="1" noChangeShapeType="1" noTextEdit="1"/>
              </p:cNvSpPr>
              <p:nvPr/>
            </p:nvSpPr>
            <p:spPr>
              <a:xfrm>
                <a:off x="2142880" y="3426615"/>
                <a:ext cx="3078332" cy="572914"/>
              </a:xfrm>
              <a:prstGeom prst="rect">
                <a:avLst/>
              </a:prstGeom>
              <a:blipFill>
                <a:blip r:embed="rId5"/>
                <a:stretch>
                  <a:fillRect l="-26190" t="-179787" b="-264894"/>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6FB1D41D-1BDC-477D-B8D7-DD2F41F95BC9}"/>
              </a:ext>
            </a:extLst>
          </p:cNvPr>
          <p:cNvPicPr>
            <a:picLocks noChangeAspect="1"/>
          </p:cNvPicPr>
          <p:nvPr/>
        </p:nvPicPr>
        <p:blipFill>
          <a:blip r:embed="rId6"/>
          <a:stretch>
            <a:fillRect/>
          </a:stretch>
        </p:blipFill>
        <p:spPr>
          <a:xfrm>
            <a:off x="2142880" y="4387948"/>
            <a:ext cx="3950970" cy="647700"/>
          </a:xfrm>
          <a:prstGeom prst="rect">
            <a:avLst/>
          </a:prstGeom>
        </p:spPr>
      </p:pic>
      <p:sp>
        <p:nvSpPr>
          <p:cNvPr id="16" name="文本框 15">
            <a:extLst>
              <a:ext uri="{FF2B5EF4-FFF2-40B4-BE49-F238E27FC236}">
                <a16:creationId xmlns:a16="http://schemas.microsoft.com/office/drawing/2014/main" id="{919FB268-5780-4CAA-9C24-251647D46579}"/>
              </a:ext>
            </a:extLst>
          </p:cNvPr>
          <p:cNvSpPr txBox="1"/>
          <p:nvPr/>
        </p:nvSpPr>
        <p:spPr>
          <a:xfrm>
            <a:off x="819150" y="662323"/>
            <a:ext cx="183832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On-line stochastic algorithm  </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9" name="图片 18">
            <a:extLst>
              <a:ext uri="{FF2B5EF4-FFF2-40B4-BE49-F238E27FC236}">
                <a16:creationId xmlns:a16="http://schemas.microsoft.com/office/drawing/2014/main" id="{08214D7F-6C50-4357-80B4-043690FD3326}"/>
              </a:ext>
            </a:extLst>
          </p:cNvPr>
          <p:cNvPicPr>
            <a:picLocks noChangeAspect="1"/>
          </p:cNvPicPr>
          <p:nvPr/>
        </p:nvPicPr>
        <p:blipFill rotWithShape="1">
          <a:blip r:embed="rId7"/>
          <a:srcRect r="60778"/>
          <a:stretch/>
        </p:blipFill>
        <p:spPr>
          <a:xfrm>
            <a:off x="2057714" y="5498879"/>
            <a:ext cx="1505194" cy="631508"/>
          </a:xfrm>
          <a:prstGeom prst="rect">
            <a:avLst/>
          </a:prstGeom>
        </p:spPr>
      </p:pic>
      <p:pic>
        <p:nvPicPr>
          <p:cNvPr id="20" name="图片 19">
            <a:extLst>
              <a:ext uri="{FF2B5EF4-FFF2-40B4-BE49-F238E27FC236}">
                <a16:creationId xmlns:a16="http://schemas.microsoft.com/office/drawing/2014/main" id="{370C4D17-D805-4C5C-849E-4B147D7C6CD7}"/>
              </a:ext>
            </a:extLst>
          </p:cNvPr>
          <p:cNvPicPr>
            <a:picLocks noChangeAspect="1"/>
          </p:cNvPicPr>
          <p:nvPr/>
        </p:nvPicPr>
        <p:blipFill>
          <a:blip r:embed="rId8"/>
          <a:stretch>
            <a:fillRect/>
          </a:stretch>
        </p:blipFill>
        <p:spPr>
          <a:xfrm>
            <a:off x="2134784" y="6185188"/>
            <a:ext cx="3959066" cy="307658"/>
          </a:xfrm>
          <a:prstGeom prst="rect">
            <a:avLst/>
          </a:prstGeom>
        </p:spPr>
      </p:pic>
      <p:sp>
        <p:nvSpPr>
          <p:cNvPr id="24" name="波形 23">
            <a:extLst>
              <a:ext uri="{FF2B5EF4-FFF2-40B4-BE49-F238E27FC236}">
                <a16:creationId xmlns:a16="http://schemas.microsoft.com/office/drawing/2014/main" id="{50F8C5A6-83E0-442D-8C81-DA669442DD04}"/>
              </a:ext>
            </a:extLst>
          </p:cNvPr>
          <p:cNvSpPr/>
          <p:nvPr/>
        </p:nvSpPr>
        <p:spPr>
          <a:xfrm>
            <a:off x="3867150" y="217920"/>
            <a:ext cx="2224659" cy="735974"/>
          </a:xfrm>
          <a:prstGeom prst="wav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Arial" panose="020B0604020202020204" pitchFamily="34" charset="0"/>
                <a:cs typeface="Arial" panose="020B0604020202020204" pitchFamily="34" charset="0"/>
              </a:rPr>
              <a:t>Problem 3</a:t>
            </a:r>
            <a:r>
              <a:rPr lang="en-US" altLang="zh-CN" sz="1000" dirty="0">
                <a:solidFill>
                  <a:schemeClr val="tx1"/>
                </a:solidFill>
                <a:latin typeface="Arial" panose="020B0604020202020204" pitchFamily="34" charset="0"/>
                <a:cs typeface="Arial" panose="020B0604020202020204" pitchFamily="34" charset="0"/>
              </a:rPr>
              <a:t>: Euclidean distance as the measure of dissimilarity</a:t>
            </a:r>
            <a:endParaRPr lang="zh-CN" altLang="en-US" sz="10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3BB39AE5-5FEE-4CA4-8C66-131C2EFC8DA8}"/>
                  </a:ext>
                </a:extLst>
              </p:cNvPr>
              <p:cNvSpPr txBox="1"/>
              <p:nvPr/>
            </p:nvSpPr>
            <p:spPr>
              <a:xfrm>
                <a:off x="6095998" y="982105"/>
                <a:ext cx="5945080" cy="2031646"/>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Generalize the K-means algorithm </a:t>
                </a:r>
                <a:r>
                  <a:rPr lang="en-US" altLang="zh-CN" sz="1200" dirty="0">
                    <a:latin typeface="Arial" panose="020B0604020202020204" pitchFamily="34" charset="0"/>
                    <a:cs typeface="Arial" panose="020B0604020202020204" pitchFamily="34" charset="0"/>
                    <a:sym typeface="Wingdings" panose="05000000000000000000" pitchFamily="2" charset="2"/>
                  </a:rPr>
                  <a:t></a:t>
                </a:r>
                <a:r>
                  <a:rPr lang="en-US" altLang="zh-CN" sz="1200" b="1" dirty="0">
                    <a:latin typeface="Arial" panose="020B0604020202020204" pitchFamily="34" charset="0"/>
                    <a:cs typeface="Arial" panose="020B0604020202020204" pitchFamily="34" charset="0"/>
                    <a:sym typeface="Wingdings" panose="05000000000000000000" pitchFamily="2" charset="2"/>
                  </a:rPr>
                  <a:t> K-medoids Algorithm</a:t>
                </a: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sym typeface="Wingdings" panose="05000000000000000000" pitchFamily="2" charset="2"/>
                  </a:rPr>
                  <a:t>general dissimilarity measure </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sym typeface="Wingdings" panose="05000000000000000000" pitchFamily="2" charset="2"/>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sym typeface="Wingdings" panose="05000000000000000000" pitchFamily="2" charset="2"/>
                </a:endParaRPr>
              </a:p>
              <a:p>
                <a:pPr lvl="0">
                  <a:lnSpc>
                    <a:spcPts val="2200"/>
                  </a:lnSpc>
                </a:pPr>
                <a:endParaRPr lang="en-US" altLang="zh-CN" sz="1200" dirty="0">
                  <a:solidFill>
                    <a:prstClr val="black"/>
                  </a:solidFill>
                  <a:latin typeface="Arial" panose="020B0604020202020204" pitchFamily="34" charset="0"/>
                  <a:cs typeface="Arial" panose="020B0604020202020204" pitchFamily="34" charset="0"/>
                </a:endParaRPr>
              </a:p>
              <a:p>
                <a:pPr lvl="0">
                  <a:lnSpc>
                    <a:spcPts val="2200"/>
                  </a:lnSpc>
                </a:pPr>
                <a:r>
                  <a:rPr lang="en-US" altLang="zh-CN" sz="1200" b="1" dirty="0">
                    <a:latin typeface="Arial" panose="020B0604020202020204" pitchFamily="34" charset="0"/>
                    <a:cs typeface="Arial" panose="020B0604020202020204" pitchFamily="34" charset="0"/>
                  </a:rPr>
                  <a:t>E Step</a:t>
                </a:r>
                <a:r>
                  <a:rPr lang="en-US" altLang="zh-CN" sz="1200" dirty="0">
                    <a:solidFill>
                      <a:prstClr val="black"/>
                    </a:solidFill>
                    <a:latin typeface="Arial" panose="020B0604020202020204" pitchFamily="34" charset="0"/>
                    <a:cs typeface="Arial" panose="020B0604020202020204" pitchFamily="34" charset="0"/>
                  </a:rPr>
                  <a:t>: Update </a:t>
                </a:r>
                <a14:m>
                  <m:oMath xmlns:m="http://schemas.openxmlformats.org/officeDocument/2006/math">
                    <m:sSub>
                      <m:sSubPr>
                        <m:ctrlPr>
                          <a:rPr lang="en-US" altLang="zh-CN" sz="1200" i="1">
                            <a:solidFill>
                              <a:prstClr val="black"/>
                            </a:solidFill>
                            <a:latin typeface="Cambria Math" panose="02040503050406030204" pitchFamily="18" charset="0"/>
                            <a:cs typeface="Arial" panose="020B0604020202020204" pitchFamily="34" charset="0"/>
                          </a:rPr>
                        </m:ctrlPr>
                      </m:sSubPr>
                      <m:e>
                        <m:r>
                          <a:rPr lang="en-US" altLang="zh-CN" sz="1200">
                            <a:solidFill>
                              <a:prstClr val="black"/>
                            </a:solidFill>
                            <a:latin typeface="Cambria Math" panose="02040503050406030204" pitchFamily="18" charset="0"/>
                            <a:cs typeface="Arial" panose="020B0604020202020204" pitchFamily="34" charset="0"/>
                          </a:rPr>
                          <m:t>𝑟</m:t>
                        </m:r>
                      </m:e>
                      <m:sub>
                        <m:r>
                          <a:rPr lang="en-US" altLang="zh-CN" sz="1200">
                            <a:solidFill>
                              <a:prstClr val="black"/>
                            </a:solidFill>
                            <a:latin typeface="Cambria Math" panose="02040503050406030204" pitchFamily="18" charset="0"/>
                            <a:cs typeface="Arial" panose="020B0604020202020204" pitchFamily="34" charset="0"/>
                          </a:rPr>
                          <m:t>𝑛𝑘</m:t>
                        </m:r>
                      </m:sub>
                    </m:sSub>
                  </m:oMath>
                </a14:m>
                <a:r>
                  <a:rPr lang="en-US" altLang="zh-CN" sz="1200" dirty="0">
                    <a:solidFill>
                      <a:prstClr val="black"/>
                    </a:solidFill>
                    <a:latin typeface="Arial" panose="020B0604020202020204" pitchFamily="34" charset="0"/>
                    <a:cs typeface="Arial" panose="020B0604020202020204" pitchFamily="34" charset="0"/>
                  </a:rPr>
                  <a:t>	</a:t>
                </a:r>
                <a14:m>
                  <m:oMath xmlns:m="http://schemas.openxmlformats.org/officeDocument/2006/math">
                    <m:r>
                      <a:rPr lang="en-US" altLang="zh-CN" sz="1200" b="0" i="1" smtClean="0">
                        <a:solidFill>
                          <a:prstClr val="black"/>
                        </a:solidFill>
                        <a:latin typeface="Cambria Math" panose="02040503050406030204" pitchFamily="18" charset="0"/>
                        <a:cs typeface="Arial" panose="020B0604020202020204" pitchFamily="34" charset="0"/>
                      </a:rPr>
                      <m:t>𝑂</m:t>
                    </m:r>
                    <m:r>
                      <a:rPr lang="en-US" altLang="zh-CN" sz="1200" b="0" i="1" smtClean="0">
                        <a:solidFill>
                          <a:prstClr val="black"/>
                        </a:solidFill>
                        <a:latin typeface="Cambria Math" panose="02040503050406030204" pitchFamily="18" charset="0"/>
                        <a:cs typeface="Arial" panose="020B0604020202020204" pitchFamily="34" charset="0"/>
                      </a:rPr>
                      <m:t>(</m:t>
                    </m:r>
                    <m:r>
                      <a:rPr lang="en-US" altLang="zh-CN" sz="1200" b="0" i="1" smtClean="0">
                        <a:solidFill>
                          <a:prstClr val="black"/>
                        </a:solidFill>
                        <a:latin typeface="Cambria Math" panose="02040503050406030204" pitchFamily="18" charset="0"/>
                        <a:cs typeface="Arial" panose="020B0604020202020204" pitchFamily="34" charset="0"/>
                      </a:rPr>
                      <m:t>𝐾𝑁</m:t>
                    </m:r>
                    <m:r>
                      <a:rPr lang="en-US" altLang="zh-CN" sz="1200" b="0" i="1" smtClean="0">
                        <a:solidFill>
                          <a:prstClr val="black"/>
                        </a:solidFill>
                        <a:latin typeface="Cambria Math" panose="02040503050406030204" pitchFamily="18" charset="0"/>
                        <a:cs typeface="Arial" panose="020B0604020202020204" pitchFamily="34" charset="0"/>
                      </a:rPr>
                      <m:t>)</m:t>
                    </m:r>
                  </m:oMath>
                </a14:m>
                <a:r>
                  <a:rPr lang="en-US" altLang="zh-CN" sz="1200" dirty="0">
                    <a:solidFill>
                      <a:prstClr val="black"/>
                    </a:solidFill>
                    <a:latin typeface="Arial" panose="020B0604020202020204" pitchFamily="34" charset="0"/>
                    <a:cs typeface="Arial" panose="020B0604020202020204" pitchFamily="34" charset="0"/>
                  </a:rPr>
                  <a:t> </a:t>
                </a:r>
              </a:p>
              <a:p>
                <a:pPr>
                  <a:lnSpc>
                    <a:spcPts val="2200"/>
                  </a:lnSpc>
                </a:pPr>
                <a:r>
                  <a:rPr lang="en-US" altLang="zh-CN" sz="1200" b="1" dirty="0">
                    <a:latin typeface="Arial" panose="020B0604020202020204" pitchFamily="34" charset="0"/>
                    <a:cs typeface="Arial" panose="020B0604020202020204" pitchFamily="34" charset="0"/>
                  </a:rPr>
                  <a:t>M Step</a:t>
                </a:r>
                <a:r>
                  <a:rPr lang="en-US" altLang="zh-CN" sz="1200" dirty="0">
                    <a:solidFill>
                      <a:prstClr val="black"/>
                    </a:solidFill>
                    <a:latin typeface="Arial" panose="020B0604020202020204" pitchFamily="34" charset="0"/>
                    <a:cs typeface="Arial" panose="020B0604020202020204" pitchFamily="34" charset="0"/>
                  </a:rPr>
                  <a:t>: Update </a:t>
                </a:r>
                <a14:m>
                  <m:oMath xmlns:m="http://schemas.openxmlformats.org/officeDocument/2006/math">
                    <m:sSub>
                      <m:sSubPr>
                        <m:ctrlPr>
                          <a:rPr lang="en-US" altLang="zh-CN" sz="1200" i="1">
                            <a:solidFill>
                              <a:prstClr val="black"/>
                            </a:solidFill>
                            <a:latin typeface="Cambria Math" panose="02040503050406030204" pitchFamily="18" charset="0"/>
                            <a:cs typeface="Arial" panose="020B0604020202020204" pitchFamily="34" charset="0"/>
                          </a:rPr>
                        </m:ctrlPr>
                      </m:sSubPr>
                      <m:e>
                        <m:r>
                          <a:rPr lang="zh-CN" altLang="en-US" sz="1200">
                            <a:solidFill>
                              <a:prstClr val="black"/>
                            </a:solidFill>
                            <a:latin typeface="Cambria Math" panose="02040503050406030204" pitchFamily="18" charset="0"/>
                            <a:cs typeface="Arial" panose="020B0604020202020204" pitchFamily="34" charset="0"/>
                          </a:rPr>
                          <m:t>𝜇</m:t>
                        </m:r>
                      </m:e>
                      <m:sub>
                        <m:r>
                          <a:rPr lang="en-US" altLang="zh-CN" sz="1200">
                            <a:solidFill>
                              <a:prstClr val="black"/>
                            </a:solidFill>
                            <a:latin typeface="Cambria Math" panose="02040503050406030204" pitchFamily="18" charset="0"/>
                            <a:cs typeface="Arial" panose="020B0604020202020204" pitchFamily="34" charset="0"/>
                          </a:rPr>
                          <m:t>𝑘</m:t>
                        </m:r>
                      </m:sub>
                    </m:sSub>
                  </m:oMath>
                </a14:m>
                <a:r>
                  <a:rPr lang="en-US" altLang="zh-CN" sz="1200" dirty="0">
                    <a:solidFill>
                      <a:prstClr val="black"/>
                    </a:solidFill>
                    <a:latin typeface="Arial" panose="020B0604020202020204" pitchFamily="34" charset="0"/>
                    <a:cs typeface="Arial" panose="020B0604020202020204" pitchFamily="34" charset="0"/>
                  </a:rPr>
                  <a:t>  	</a:t>
                </a:r>
                <a14:m>
                  <m:oMath xmlns:m="http://schemas.openxmlformats.org/officeDocument/2006/math">
                    <m:r>
                      <a:rPr lang="en-US" altLang="zh-CN" sz="1200" i="1">
                        <a:solidFill>
                          <a:prstClr val="black"/>
                        </a:solidFill>
                        <a:latin typeface="Cambria Math" panose="02040503050406030204" pitchFamily="18" charset="0"/>
                        <a:cs typeface="Arial" panose="020B0604020202020204" pitchFamily="34" charset="0"/>
                      </a:rPr>
                      <m:t>𝑂</m:t>
                    </m:r>
                    <m:r>
                      <a:rPr lang="en-US" altLang="zh-CN" sz="1200" i="1">
                        <a:solidFill>
                          <a:prstClr val="black"/>
                        </a:solidFill>
                        <a:latin typeface="Cambria Math" panose="02040503050406030204" pitchFamily="18" charset="0"/>
                        <a:cs typeface="Arial" panose="020B0604020202020204" pitchFamily="34" charset="0"/>
                      </a:rPr>
                      <m:t>(</m:t>
                    </m:r>
                    <m:sSup>
                      <m:sSupPr>
                        <m:ctrlPr>
                          <a:rPr lang="en-US" altLang="zh-CN" sz="1200" i="1" smtClean="0">
                            <a:solidFill>
                              <a:prstClr val="black"/>
                            </a:solidFill>
                            <a:latin typeface="Cambria Math" panose="02040503050406030204" pitchFamily="18" charset="0"/>
                            <a:cs typeface="Arial" panose="020B0604020202020204" pitchFamily="34" charset="0"/>
                          </a:rPr>
                        </m:ctrlPr>
                      </m:sSupPr>
                      <m:e>
                        <m:sSub>
                          <m:sSubPr>
                            <m:ctrlPr>
                              <a:rPr lang="en-US" altLang="zh-CN" sz="1200" i="1" smtClean="0">
                                <a:solidFill>
                                  <a:prstClr val="black"/>
                                </a:solidFill>
                                <a:latin typeface="Cambria Math" panose="02040503050406030204" pitchFamily="18" charset="0"/>
                                <a:cs typeface="Arial" panose="020B0604020202020204" pitchFamily="34" charset="0"/>
                              </a:rPr>
                            </m:ctrlPr>
                          </m:sSubPr>
                          <m:e>
                            <m:r>
                              <a:rPr lang="en-US" altLang="zh-CN" sz="1200" b="0" i="1" smtClean="0">
                                <a:solidFill>
                                  <a:prstClr val="black"/>
                                </a:solidFill>
                                <a:latin typeface="Cambria Math" panose="02040503050406030204" pitchFamily="18" charset="0"/>
                                <a:cs typeface="Arial" panose="020B0604020202020204" pitchFamily="34" charset="0"/>
                              </a:rPr>
                              <m:t>𝑁</m:t>
                            </m:r>
                          </m:e>
                          <m:sub>
                            <m:r>
                              <a:rPr lang="en-US" altLang="zh-CN" sz="1200" b="0" i="1" smtClean="0">
                                <a:solidFill>
                                  <a:prstClr val="black"/>
                                </a:solidFill>
                                <a:latin typeface="Cambria Math" panose="02040503050406030204" pitchFamily="18" charset="0"/>
                                <a:cs typeface="Arial" panose="020B0604020202020204" pitchFamily="34" charset="0"/>
                              </a:rPr>
                              <m:t>𝑘</m:t>
                            </m:r>
                          </m:sub>
                        </m:sSub>
                      </m:e>
                      <m:sup>
                        <m:r>
                          <a:rPr lang="en-US" altLang="zh-CN" sz="1200" b="0" i="1" smtClean="0">
                            <a:solidFill>
                              <a:prstClr val="black"/>
                            </a:solidFill>
                            <a:latin typeface="Cambria Math" panose="02040503050406030204" pitchFamily="18" charset="0"/>
                            <a:cs typeface="Arial" panose="020B0604020202020204" pitchFamily="34" charset="0"/>
                          </a:rPr>
                          <m:t>2</m:t>
                        </m:r>
                      </m:sup>
                    </m:sSup>
                    <m:r>
                      <a:rPr lang="en-US" altLang="zh-CN" sz="1200" i="1">
                        <a:solidFill>
                          <a:prstClr val="black"/>
                        </a:solidFill>
                        <a:latin typeface="Cambria Math" panose="02040503050406030204" pitchFamily="18" charset="0"/>
                        <a:cs typeface="Arial" panose="020B0604020202020204" pitchFamily="34" charset="0"/>
                      </a:rPr>
                      <m:t>)</m:t>
                    </m:r>
                  </m:oMath>
                </a14:m>
                <a:r>
                  <a:rPr lang="en-US" altLang="zh-CN" sz="1200" dirty="0">
                    <a:solidFill>
                      <a:prstClr val="black"/>
                    </a:solidFill>
                    <a:latin typeface="Arial" panose="020B0604020202020204" pitchFamily="34" charset="0"/>
                    <a:cs typeface="Arial" panose="020B0604020202020204" pitchFamily="34" charset="0"/>
                  </a:rPr>
                  <a:t> ???</a:t>
                </a:r>
              </a:p>
            </p:txBody>
          </p:sp>
        </mc:Choice>
        <mc:Fallback xmlns="">
          <p:sp>
            <p:nvSpPr>
              <p:cNvPr id="29" name="文本框 28">
                <a:extLst>
                  <a:ext uri="{FF2B5EF4-FFF2-40B4-BE49-F238E27FC236}">
                    <a16:creationId xmlns:a16="http://schemas.microsoft.com/office/drawing/2014/main" id="{3BB39AE5-5FEE-4CA4-8C66-131C2EFC8DA8}"/>
                  </a:ext>
                </a:extLst>
              </p:cNvPr>
              <p:cNvSpPr txBox="1">
                <a:spLocks noRot="1" noChangeAspect="1" noMove="1" noResize="1" noEditPoints="1" noAdjustHandles="1" noChangeArrowheads="1" noChangeShapeType="1" noTextEdit="1"/>
              </p:cNvSpPr>
              <p:nvPr/>
            </p:nvSpPr>
            <p:spPr>
              <a:xfrm>
                <a:off x="6095998" y="982105"/>
                <a:ext cx="5945080" cy="2031646"/>
              </a:xfrm>
              <a:prstGeom prst="rect">
                <a:avLst/>
              </a:prstGeom>
              <a:blipFill>
                <a:blip r:embed="rId9"/>
                <a:stretch>
                  <a:fillRect b="-12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BBF27A7A-ECA6-46BC-ACAA-7880C30FF73B}"/>
                  </a:ext>
                </a:extLst>
              </p:cNvPr>
              <p:cNvSpPr txBox="1"/>
              <p:nvPr/>
            </p:nvSpPr>
            <p:spPr>
              <a:xfrm>
                <a:off x="8573133" y="1343091"/>
                <a:ext cx="8085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oMath>
                  </m:oMathPara>
                </a14:m>
                <a:endParaRPr lang="zh-CN" altLang="en-US" dirty="0"/>
              </a:p>
            </p:txBody>
          </p:sp>
        </mc:Choice>
        <mc:Fallback xmlns="">
          <p:sp>
            <p:nvSpPr>
              <p:cNvPr id="31" name="文本框 30">
                <a:extLst>
                  <a:ext uri="{FF2B5EF4-FFF2-40B4-BE49-F238E27FC236}">
                    <a16:creationId xmlns:a16="http://schemas.microsoft.com/office/drawing/2014/main" id="{BBF27A7A-ECA6-46BC-ACAA-7880C30FF73B}"/>
                  </a:ext>
                </a:extLst>
              </p:cNvPr>
              <p:cNvSpPr txBox="1">
                <a:spLocks noRot="1" noChangeAspect="1" noMove="1" noResize="1" noEditPoints="1" noAdjustHandles="1" noChangeArrowheads="1" noChangeShapeType="1" noTextEdit="1"/>
              </p:cNvSpPr>
              <p:nvPr/>
            </p:nvSpPr>
            <p:spPr>
              <a:xfrm>
                <a:off x="8573133" y="1343091"/>
                <a:ext cx="808555" cy="276999"/>
              </a:xfrm>
              <a:prstGeom prst="rect">
                <a:avLst/>
              </a:prstGeom>
              <a:blipFill>
                <a:blip r:embed="rId10"/>
                <a:stretch>
                  <a:fillRect l="-3008" t="-2174" r="-9774" b="-32609"/>
                </a:stretch>
              </a:blipFill>
            </p:spPr>
            <p:txBody>
              <a:bodyPr/>
              <a:lstStyle/>
              <a:p>
                <a:r>
                  <a:rPr lang="zh-CN" altLang="en-US">
                    <a:noFill/>
                  </a:rPr>
                  <a:t> </a:t>
                </a:r>
              </a:p>
            </p:txBody>
          </p:sp>
        </mc:Fallback>
      </mc:AlternateContent>
      <p:pic>
        <p:nvPicPr>
          <p:cNvPr id="34" name="图片 33">
            <a:extLst>
              <a:ext uri="{FF2B5EF4-FFF2-40B4-BE49-F238E27FC236}">
                <a16:creationId xmlns:a16="http://schemas.microsoft.com/office/drawing/2014/main" id="{A3E49788-1889-406F-99C7-CD7F0CE1C6AE}"/>
              </a:ext>
            </a:extLst>
          </p:cNvPr>
          <p:cNvPicPr>
            <a:picLocks noChangeAspect="1"/>
          </p:cNvPicPr>
          <p:nvPr/>
        </p:nvPicPr>
        <p:blipFill>
          <a:blip r:embed="rId11"/>
          <a:stretch>
            <a:fillRect/>
          </a:stretch>
        </p:blipFill>
        <p:spPr>
          <a:xfrm>
            <a:off x="8162969" y="1770738"/>
            <a:ext cx="3878104" cy="591026"/>
          </a:xfrm>
          <a:prstGeom prst="rect">
            <a:avLst/>
          </a:prstGeom>
        </p:spPr>
      </p:pic>
      <p:pic>
        <p:nvPicPr>
          <p:cNvPr id="35" name="图片 34">
            <a:extLst>
              <a:ext uri="{FF2B5EF4-FFF2-40B4-BE49-F238E27FC236}">
                <a16:creationId xmlns:a16="http://schemas.microsoft.com/office/drawing/2014/main" id="{9BEF8DB2-03E2-41CF-859D-0AD05CF82B6F}"/>
              </a:ext>
            </a:extLst>
          </p:cNvPr>
          <p:cNvPicPr>
            <a:picLocks noChangeAspect="1"/>
          </p:cNvPicPr>
          <p:nvPr/>
        </p:nvPicPr>
        <p:blipFill>
          <a:blip r:embed="rId12"/>
          <a:stretch>
            <a:fillRect/>
          </a:stretch>
        </p:blipFill>
        <p:spPr>
          <a:xfrm>
            <a:off x="5412514" y="3398301"/>
            <a:ext cx="4689507" cy="3094545"/>
          </a:xfrm>
          <a:prstGeom prst="rect">
            <a:avLst/>
          </a:prstGeom>
        </p:spPr>
      </p:pic>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A15B8925-148A-44C6-8407-800F8DC75784}"/>
                  </a:ext>
                </a:extLst>
              </p:cNvPr>
              <p:cNvSpPr txBox="1"/>
              <p:nvPr/>
            </p:nvSpPr>
            <p:spPr>
              <a:xfrm>
                <a:off x="10134286" y="3377378"/>
                <a:ext cx="1906787" cy="2315249"/>
              </a:xfrm>
              <a:prstGeom prst="rect">
                <a:avLst/>
              </a:prstGeom>
              <a:noFill/>
            </p:spPr>
            <p:txBody>
              <a:bodyPr wrap="square" rtlCol="0">
                <a:spAutoFit/>
              </a:bodyPr>
              <a:lstStyle/>
              <a:p>
                <a:pPr marL="171450" indent="-171450">
                  <a:lnSpc>
                    <a:spcPts val="2200"/>
                  </a:lnSpc>
                  <a:buFont typeface="Arial" panose="020B0604020202020204" pitchFamily="34" charset="0"/>
                  <a:buChar char="•"/>
                </a:pPr>
                <a:r>
                  <a:rPr lang="en-US" altLang="zh-CN" sz="1100" b="1" i="1" dirty="0">
                    <a:latin typeface="Arial" panose="020B0604020202020204" pitchFamily="34" charset="0"/>
                    <a:cs typeface="Arial" panose="020B0604020202020204" pitchFamily="34" charset="0"/>
                  </a:rPr>
                  <a:t>Figure 9.3</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Image segmentation</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K-means clustering</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vector quantization</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 lossy data compression</a:t>
                </a:r>
              </a:p>
              <a:p>
                <a:pPr marL="171450" indent="-171450">
                  <a:lnSpc>
                    <a:spcPts val="2200"/>
                  </a:lnSpc>
                  <a:buFont typeface="Arial" panose="020B0604020202020204" pitchFamily="34" charset="0"/>
                  <a:buChar char="•"/>
                </a:pPr>
                <a14:m>
                  <m:oMath xmlns:m="http://schemas.openxmlformats.org/officeDocument/2006/math">
                    <m:d>
                      <m:dPr>
                        <m:begChr m:val="{"/>
                        <m:endChr m:val="}"/>
                        <m:ctrlPr>
                          <a:rPr lang="en-US" altLang="zh-CN" sz="1100" b="0" i="1" smtClean="0">
                            <a:latin typeface="Cambria Math" panose="02040503050406030204" pitchFamily="18" charset="0"/>
                            <a:cs typeface="Arial" panose="020B0604020202020204" pitchFamily="34" charset="0"/>
                          </a:rPr>
                        </m:ctrlPr>
                      </m:dPr>
                      <m:e>
                        <m:r>
                          <a:rPr lang="en-US" altLang="zh-CN" sz="1100" b="0" i="1" smtClean="0">
                            <a:latin typeface="Cambria Math" panose="02040503050406030204" pitchFamily="18" charset="0"/>
                            <a:cs typeface="Arial" panose="020B0604020202020204" pitchFamily="34" charset="0"/>
                          </a:rPr>
                          <m:t>𝑅</m:t>
                        </m:r>
                        <m:r>
                          <a:rPr lang="en-US" altLang="zh-CN" sz="1100" b="0" i="1" smtClean="0">
                            <a:latin typeface="Cambria Math" panose="02040503050406030204" pitchFamily="18" charset="0"/>
                            <a:cs typeface="Arial" panose="020B0604020202020204" pitchFamily="34" charset="0"/>
                          </a:rPr>
                          <m:t>,</m:t>
                        </m:r>
                        <m:r>
                          <a:rPr lang="en-US" altLang="zh-CN" sz="1100" b="0" i="1" smtClean="0">
                            <a:latin typeface="Cambria Math" panose="02040503050406030204" pitchFamily="18" charset="0"/>
                            <a:cs typeface="Arial" panose="020B0604020202020204" pitchFamily="34" charset="0"/>
                          </a:rPr>
                          <m:t>𝐺</m:t>
                        </m:r>
                        <m:r>
                          <a:rPr lang="en-US" altLang="zh-CN" sz="1100" b="0" i="1" smtClean="0">
                            <a:latin typeface="Cambria Math" panose="02040503050406030204" pitchFamily="18" charset="0"/>
                            <a:cs typeface="Arial" panose="020B0604020202020204" pitchFamily="34" charset="0"/>
                          </a:rPr>
                          <m:t>,</m:t>
                        </m:r>
                        <m:r>
                          <a:rPr lang="en-US" altLang="zh-CN" sz="1100" b="0" i="1" smtClean="0">
                            <a:latin typeface="Cambria Math" panose="02040503050406030204" pitchFamily="18" charset="0"/>
                            <a:cs typeface="Arial" panose="020B0604020202020204" pitchFamily="34" charset="0"/>
                          </a:rPr>
                          <m:t>𝐵</m:t>
                        </m:r>
                      </m:e>
                    </m:d>
                    <m:r>
                      <a:rPr lang="en-US" altLang="zh-CN" sz="1100" b="0" i="1" smtClean="0">
                        <a:latin typeface="Cambria Math" panose="02040503050406030204" pitchFamily="18" charset="0"/>
                        <a:cs typeface="Arial" panose="020B0604020202020204" pitchFamily="34" charset="0"/>
                      </a:rPr>
                      <m:t>, 8 </m:t>
                    </m:r>
                    <m:r>
                      <a:rPr lang="en-US" altLang="zh-CN" sz="1100" b="0" i="1" smtClean="0">
                        <a:latin typeface="Cambria Math" panose="02040503050406030204" pitchFamily="18" charset="0"/>
                        <a:cs typeface="Arial" panose="020B0604020202020204" pitchFamily="34" charset="0"/>
                      </a:rPr>
                      <m:t>𝑏𝑖𝑡</m:t>
                    </m:r>
                    <m:r>
                      <a:rPr lang="en-US" altLang="zh-CN" sz="1100" b="0" i="1" smtClean="0">
                        <a:latin typeface="Cambria Math" panose="02040503050406030204" pitchFamily="18" charset="0"/>
                        <a:cs typeface="Arial" panose="020B0604020202020204" pitchFamily="34" charset="0"/>
                      </a:rPr>
                      <m:t>, </m:t>
                    </m:r>
                    <m:r>
                      <a:rPr lang="en-US" altLang="zh-CN" sz="1100" i="1" dirty="0" smtClean="0">
                        <a:latin typeface="Cambria Math" panose="02040503050406030204" pitchFamily="18" charset="0"/>
                        <a:cs typeface="Arial" panose="020B0604020202020204" pitchFamily="34" charset="0"/>
                      </a:rPr>
                      <m:t>𝑁</m:t>
                    </m:r>
                    <m:r>
                      <a:rPr lang="en-US" altLang="zh-CN" sz="1100" b="0" i="1" dirty="0" smtClean="0">
                        <a:latin typeface="Cambria Math" panose="02040503050406030204" pitchFamily="18" charset="0"/>
                        <a:cs typeface="Arial" panose="020B0604020202020204" pitchFamily="34" charset="0"/>
                      </a:rPr>
                      <m:t> </m:t>
                    </m:r>
                    <m:r>
                      <a:rPr lang="en-US" altLang="zh-CN" sz="1100" b="0" i="1" dirty="0" smtClean="0">
                        <a:latin typeface="Cambria Math" panose="02040503050406030204" pitchFamily="18" charset="0"/>
                        <a:cs typeface="Arial" panose="020B0604020202020204" pitchFamily="34" charset="0"/>
                      </a:rPr>
                      <m:t>𝑝𝑖𝑥𝑒𝑙𝑠</m:t>
                    </m:r>
                  </m:oMath>
                </a14:m>
                <a:endParaRPr lang="en-US" altLang="zh-CN" sz="11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14:m>
                  <m:oMath xmlns:m="http://schemas.openxmlformats.org/officeDocument/2006/math">
                    <m:r>
                      <a:rPr lang="en-US" altLang="zh-CN" sz="1100" b="0" i="1" smtClean="0">
                        <a:latin typeface="Cambria Math" panose="02040503050406030204" pitchFamily="18" charset="0"/>
                        <a:cs typeface="Arial" panose="020B0604020202020204" pitchFamily="34" charset="0"/>
                      </a:rPr>
                      <m:t>24</m:t>
                    </m:r>
                    <m:r>
                      <a:rPr lang="en-US" altLang="zh-CN" sz="1100" b="0" i="1" smtClean="0">
                        <a:latin typeface="Cambria Math" panose="02040503050406030204" pitchFamily="18" charset="0"/>
                        <a:cs typeface="Arial" panose="020B0604020202020204" pitchFamily="34" charset="0"/>
                      </a:rPr>
                      <m:t>𝐾</m:t>
                    </m:r>
                    <m:r>
                      <a:rPr lang="en-US" altLang="zh-CN" sz="1100" b="0" i="1" smtClean="0">
                        <a:latin typeface="Cambria Math" panose="02040503050406030204" pitchFamily="18" charset="0"/>
                        <a:cs typeface="Arial" panose="020B0604020202020204" pitchFamily="34" charset="0"/>
                      </a:rPr>
                      <m:t>+</m:t>
                    </m:r>
                    <m:r>
                      <a:rPr lang="en-US" altLang="zh-CN" sz="1100" b="0" i="1" smtClean="0">
                        <a:latin typeface="Cambria Math" panose="02040503050406030204" pitchFamily="18" charset="0"/>
                        <a:cs typeface="Arial" panose="020B0604020202020204" pitchFamily="34" charset="0"/>
                      </a:rPr>
                      <m:t>𝑁</m:t>
                    </m:r>
                    <m:func>
                      <m:funcPr>
                        <m:ctrlPr>
                          <a:rPr lang="en-US" altLang="zh-CN" sz="1100" b="0" i="1" smtClean="0">
                            <a:latin typeface="Cambria Math" panose="02040503050406030204" pitchFamily="18" charset="0"/>
                            <a:cs typeface="Arial" panose="020B0604020202020204" pitchFamily="34" charset="0"/>
                          </a:rPr>
                        </m:ctrlPr>
                      </m:funcPr>
                      <m:fName>
                        <m:sSub>
                          <m:sSubPr>
                            <m:ctrlPr>
                              <a:rPr lang="en-US" altLang="zh-CN" sz="1100" b="0" i="1" smtClean="0">
                                <a:latin typeface="Cambria Math" panose="02040503050406030204" pitchFamily="18" charset="0"/>
                                <a:cs typeface="Arial" panose="020B0604020202020204" pitchFamily="34" charset="0"/>
                              </a:rPr>
                            </m:ctrlPr>
                          </m:sSubPr>
                          <m:e>
                            <m:r>
                              <m:rPr>
                                <m:sty m:val="p"/>
                              </m:rPr>
                              <a:rPr lang="en-US" altLang="zh-CN" sz="1100" b="0" i="0" smtClean="0">
                                <a:latin typeface="Cambria Math" panose="02040503050406030204" pitchFamily="18" charset="0"/>
                                <a:cs typeface="Arial" panose="020B0604020202020204" pitchFamily="34" charset="0"/>
                              </a:rPr>
                              <m:t>log</m:t>
                            </m:r>
                          </m:e>
                          <m:sub>
                            <m:r>
                              <a:rPr lang="en-US" altLang="zh-CN" sz="1100" b="0" i="1" smtClean="0">
                                <a:latin typeface="Cambria Math" panose="02040503050406030204" pitchFamily="18" charset="0"/>
                                <a:cs typeface="Arial" panose="020B0604020202020204" pitchFamily="34" charset="0"/>
                              </a:rPr>
                              <m:t>2</m:t>
                            </m:r>
                          </m:sub>
                        </m:sSub>
                      </m:fName>
                      <m:e>
                        <m:r>
                          <a:rPr lang="en-US" altLang="zh-CN" sz="1100" b="0" i="1" smtClean="0">
                            <a:latin typeface="Cambria Math" panose="02040503050406030204" pitchFamily="18" charset="0"/>
                            <a:cs typeface="Arial" panose="020B0604020202020204" pitchFamily="34" charset="0"/>
                          </a:rPr>
                          <m:t>𝐾</m:t>
                        </m:r>
                      </m:e>
                    </m:func>
                  </m:oMath>
                </a14:m>
                <a:endParaRPr lang="en-US" altLang="zh-CN" sz="1100" b="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r>
                  <a:rPr lang="en-US" altLang="zh-CN" sz="1100" b="0" dirty="0">
                    <a:latin typeface="Arial" panose="020B0604020202020204" pitchFamily="34" charset="0"/>
                    <a:cs typeface="Arial" panose="020B0604020202020204" pitchFamily="34" charset="0"/>
                  </a:rPr>
                  <a:t>240×180=43200 pixels </a:t>
                </a:r>
              </a:p>
            </p:txBody>
          </p:sp>
        </mc:Choice>
        <mc:Fallback xmlns="">
          <p:sp>
            <p:nvSpPr>
              <p:cNvPr id="39" name="文本框 38">
                <a:extLst>
                  <a:ext uri="{FF2B5EF4-FFF2-40B4-BE49-F238E27FC236}">
                    <a16:creationId xmlns:a16="http://schemas.microsoft.com/office/drawing/2014/main" id="{A15B8925-148A-44C6-8407-800F8DC75784}"/>
                  </a:ext>
                </a:extLst>
              </p:cNvPr>
              <p:cNvSpPr txBox="1">
                <a:spLocks noRot="1" noChangeAspect="1" noMove="1" noResize="1" noEditPoints="1" noAdjustHandles="1" noChangeArrowheads="1" noChangeShapeType="1" noTextEdit="1"/>
              </p:cNvSpPr>
              <p:nvPr/>
            </p:nvSpPr>
            <p:spPr>
              <a:xfrm>
                <a:off x="10134286" y="3377378"/>
                <a:ext cx="1906787" cy="2315249"/>
              </a:xfrm>
              <a:prstGeom prst="rect">
                <a:avLst/>
              </a:prstGeom>
              <a:blipFill>
                <a:blip r:embed="rId13"/>
                <a:stretch>
                  <a:fillRect b="-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对话气泡: 矩形 42">
                <a:extLst>
                  <a:ext uri="{FF2B5EF4-FFF2-40B4-BE49-F238E27FC236}">
                    <a16:creationId xmlns:a16="http://schemas.microsoft.com/office/drawing/2014/main" id="{0CAD7545-0EE4-42D5-A5E3-F5C7D024839B}"/>
                  </a:ext>
                </a:extLst>
              </p:cNvPr>
              <p:cNvSpPr/>
              <p:nvPr/>
            </p:nvSpPr>
            <p:spPr>
              <a:xfrm>
                <a:off x="9305926" y="2930284"/>
                <a:ext cx="2735147" cy="444144"/>
              </a:xfrm>
              <a:prstGeom prst="wedgeRectCallout">
                <a:avLst>
                  <a:gd name="adj1" fmla="val -111648"/>
                  <a:gd name="adj2" fmla="val 58880"/>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en-US" altLang="zh-CN" sz="1000" dirty="0">
                    <a:solidFill>
                      <a:schemeClr val="tx1"/>
                    </a:solidFill>
                    <a:latin typeface="Arial" panose="020B0604020202020204" pitchFamily="34" charset="0"/>
                    <a:cs typeface="Arial" panose="020B0604020202020204" pitchFamily="34" charset="0"/>
                  </a:rPr>
                  <a:t>smaller values of </a:t>
                </a:r>
                <a14:m>
                  <m:oMath xmlns:m="http://schemas.openxmlformats.org/officeDocument/2006/math">
                    <m:r>
                      <a:rPr lang="en-US" altLang="zh-CN" sz="1000" i="1" dirty="0" smtClean="0">
                        <a:solidFill>
                          <a:schemeClr val="tx1"/>
                        </a:solidFill>
                        <a:latin typeface="Cambria Math" panose="02040503050406030204" pitchFamily="18" charset="0"/>
                        <a:cs typeface="Arial" panose="020B0604020202020204" pitchFamily="34" charset="0"/>
                      </a:rPr>
                      <m:t>𝐾</m:t>
                    </m:r>
                  </m:oMath>
                </a14:m>
                <a:r>
                  <a:rPr lang="en-US" altLang="zh-CN" sz="1000" dirty="0">
                    <a:solidFill>
                      <a:schemeClr val="tx1"/>
                    </a:solidFill>
                    <a:latin typeface="Arial" panose="020B0604020202020204" pitchFamily="34" charset="0"/>
                    <a:cs typeface="Arial" panose="020B0604020202020204" pitchFamily="34" charset="0"/>
                  </a:rPr>
                  <a:t> give higher compression at the expense of poorer image quality </a:t>
                </a:r>
              </a:p>
            </p:txBody>
          </p:sp>
        </mc:Choice>
        <mc:Fallback xmlns="">
          <p:sp>
            <p:nvSpPr>
              <p:cNvPr id="43" name="对话气泡: 矩形 42">
                <a:extLst>
                  <a:ext uri="{FF2B5EF4-FFF2-40B4-BE49-F238E27FC236}">
                    <a16:creationId xmlns:a16="http://schemas.microsoft.com/office/drawing/2014/main" id="{0CAD7545-0EE4-42D5-A5E3-F5C7D024839B}"/>
                  </a:ext>
                </a:extLst>
              </p:cNvPr>
              <p:cNvSpPr>
                <a:spLocks noRot="1" noChangeAspect="1" noMove="1" noResize="1" noEditPoints="1" noAdjustHandles="1" noChangeArrowheads="1" noChangeShapeType="1" noTextEdit="1"/>
              </p:cNvSpPr>
              <p:nvPr/>
            </p:nvSpPr>
            <p:spPr>
              <a:xfrm>
                <a:off x="9305926" y="2930284"/>
                <a:ext cx="2735147" cy="444144"/>
              </a:xfrm>
              <a:prstGeom prst="wedgeRectCallout">
                <a:avLst>
                  <a:gd name="adj1" fmla="val -111648"/>
                  <a:gd name="adj2" fmla="val 58880"/>
                </a:avLst>
              </a:prstGeom>
              <a:blipFill>
                <a:blip r:embed="rId14"/>
                <a:stretch>
                  <a:fillRect/>
                </a:stretch>
              </a:blipFill>
              <a:ln>
                <a:noFill/>
              </a:ln>
            </p:spPr>
            <p:txBody>
              <a:bodyPr/>
              <a:lstStyle/>
              <a:p>
                <a:r>
                  <a:rPr lang="zh-CN" altLang="en-US">
                    <a:noFill/>
                  </a:rPr>
                  <a:t> </a:t>
                </a:r>
              </a:p>
            </p:txBody>
          </p:sp>
        </mc:Fallback>
      </mc:AlternateContent>
      <p:sp>
        <p:nvSpPr>
          <p:cNvPr id="74" name="文本框 73">
            <a:extLst>
              <a:ext uri="{FF2B5EF4-FFF2-40B4-BE49-F238E27FC236}">
                <a16:creationId xmlns:a16="http://schemas.microsoft.com/office/drawing/2014/main" id="{60B79FE9-A299-43FB-B3F7-63F8B0876727}"/>
              </a:ext>
            </a:extLst>
          </p:cNvPr>
          <p:cNvSpPr txBox="1"/>
          <p:nvPr/>
        </p:nvSpPr>
        <p:spPr>
          <a:xfrm>
            <a:off x="9042653" y="6482906"/>
            <a:ext cx="1630216" cy="246221"/>
          </a:xfrm>
          <a:prstGeom prst="rect">
            <a:avLst/>
          </a:prstGeom>
          <a:noFill/>
        </p:spPr>
        <p:txBody>
          <a:bodyPr wrap="square">
            <a:spAutoFit/>
          </a:bodyPr>
          <a:lstStyle/>
          <a:p>
            <a:r>
              <a:rPr lang="de-DE" altLang="zh-CN" sz="1000" b="0" i="0" dirty="0">
                <a:solidFill>
                  <a:schemeClr val="tx1">
                    <a:lumMod val="50000"/>
                    <a:lumOff val="50000"/>
                  </a:schemeClr>
                </a:solidFill>
                <a:effectLst/>
                <a:latin typeface="Arial" panose="020B0604020202020204" pitchFamily="34" charset="0"/>
                <a:cs typeface="Arial" panose="020B0604020202020204" pitchFamily="34" charset="0"/>
              </a:rPr>
              <a:t>24×43200=1036800 bits</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75" name="文本框 74">
            <a:extLst>
              <a:ext uri="{FF2B5EF4-FFF2-40B4-BE49-F238E27FC236}">
                <a16:creationId xmlns:a16="http://schemas.microsoft.com/office/drawing/2014/main" id="{D7B65C50-791D-4DBC-BD61-0E0E78794991}"/>
              </a:ext>
            </a:extLst>
          </p:cNvPr>
          <p:cNvSpPr txBox="1"/>
          <p:nvPr/>
        </p:nvSpPr>
        <p:spPr>
          <a:xfrm>
            <a:off x="5412512" y="6396695"/>
            <a:ext cx="1424680" cy="333105"/>
          </a:xfrm>
          <a:prstGeom prst="rect">
            <a:avLst/>
          </a:prstGeom>
          <a:noFill/>
        </p:spPr>
        <p:txBody>
          <a:bodyPr wrap="square">
            <a:spAutoFit/>
          </a:bodyPr>
          <a:lstStyle/>
          <a:p>
            <a:pPr>
              <a:lnSpc>
                <a:spcPts val="2200"/>
              </a:lnSpc>
            </a:pPr>
            <a:r>
              <a:rPr lang="en-US" altLang="zh-CN" sz="1000" dirty="0">
                <a:solidFill>
                  <a:schemeClr val="tx1">
                    <a:lumMod val="50000"/>
                    <a:lumOff val="50000"/>
                  </a:schemeClr>
                </a:solidFill>
                <a:latin typeface="Arial" panose="020B0604020202020204" pitchFamily="34" charset="0"/>
                <a:cs typeface="Arial" panose="020B0604020202020204" pitchFamily="34" charset="0"/>
              </a:rPr>
              <a:t>43248 bits (K = 2)</a:t>
            </a:r>
          </a:p>
        </p:txBody>
      </p:sp>
      <p:sp>
        <p:nvSpPr>
          <p:cNvPr id="77" name="文本框 76">
            <a:extLst>
              <a:ext uri="{FF2B5EF4-FFF2-40B4-BE49-F238E27FC236}">
                <a16:creationId xmlns:a16="http://schemas.microsoft.com/office/drawing/2014/main" id="{0366A4D1-7C0F-40CB-B003-569327F3E12D}"/>
              </a:ext>
            </a:extLst>
          </p:cNvPr>
          <p:cNvSpPr txBox="1"/>
          <p:nvPr/>
        </p:nvSpPr>
        <p:spPr>
          <a:xfrm>
            <a:off x="6620076" y="6392490"/>
            <a:ext cx="1424680" cy="333105"/>
          </a:xfrm>
          <a:prstGeom prst="rect">
            <a:avLst/>
          </a:prstGeom>
          <a:noFill/>
        </p:spPr>
        <p:txBody>
          <a:bodyPr wrap="square">
            <a:spAutoFit/>
          </a:bodyPr>
          <a:lstStyle/>
          <a:p>
            <a:pPr>
              <a:lnSpc>
                <a:spcPts val="2200"/>
              </a:lnSpc>
            </a:pPr>
            <a:r>
              <a:rPr lang="en-US" altLang="zh-CN" sz="1000" dirty="0">
                <a:solidFill>
                  <a:schemeClr val="tx1">
                    <a:lumMod val="50000"/>
                    <a:lumOff val="50000"/>
                  </a:schemeClr>
                </a:solidFill>
                <a:latin typeface="Arial" panose="020B0604020202020204" pitchFamily="34" charset="0"/>
                <a:cs typeface="Arial" panose="020B0604020202020204" pitchFamily="34" charset="0"/>
              </a:rPr>
              <a:t>86472 bits (K = 3)</a:t>
            </a:r>
          </a:p>
        </p:txBody>
      </p:sp>
      <p:sp>
        <p:nvSpPr>
          <p:cNvPr id="79" name="文本框 78">
            <a:extLst>
              <a:ext uri="{FF2B5EF4-FFF2-40B4-BE49-F238E27FC236}">
                <a16:creationId xmlns:a16="http://schemas.microsoft.com/office/drawing/2014/main" id="{95665692-E2B8-493E-B45D-C43A2285E74F}"/>
              </a:ext>
            </a:extLst>
          </p:cNvPr>
          <p:cNvSpPr txBox="1"/>
          <p:nvPr/>
        </p:nvSpPr>
        <p:spPr>
          <a:xfrm>
            <a:off x="7770524" y="6392489"/>
            <a:ext cx="1424680" cy="333105"/>
          </a:xfrm>
          <a:prstGeom prst="rect">
            <a:avLst/>
          </a:prstGeom>
          <a:noFill/>
        </p:spPr>
        <p:txBody>
          <a:bodyPr wrap="square">
            <a:spAutoFit/>
          </a:bodyPr>
          <a:lstStyle/>
          <a:p>
            <a:pPr>
              <a:lnSpc>
                <a:spcPts val="2200"/>
              </a:lnSpc>
            </a:pPr>
            <a:r>
              <a:rPr lang="en-US" altLang="zh-CN" sz="1000" dirty="0">
                <a:solidFill>
                  <a:schemeClr val="tx1">
                    <a:lumMod val="50000"/>
                    <a:lumOff val="50000"/>
                  </a:schemeClr>
                </a:solidFill>
                <a:latin typeface="Arial" panose="020B0604020202020204" pitchFamily="34" charset="0"/>
                <a:cs typeface="Arial" panose="020B0604020202020204" pitchFamily="34" charset="0"/>
              </a:rPr>
              <a:t>173040 bits (K = 10)</a:t>
            </a:r>
          </a:p>
        </p:txBody>
      </p:sp>
    </p:spTree>
    <p:extLst>
      <p:ext uri="{BB962C8B-B14F-4D97-AF65-F5344CB8AC3E}">
        <p14:creationId xmlns:p14="http://schemas.microsoft.com/office/powerpoint/2010/main" val="4193718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CEFB0655-1EBC-47A1-86C4-BB6B3C14E16D}"/>
                  </a:ext>
                </a:extLst>
              </p:cNvPr>
              <p:cNvSpPr txBox="1"/>
              <p:nvPr/>
            </p:nvSpPr>
            <p:spPr>
              <a:xfrm>
                <a:off x="6095998" y="2191780"/>
                <a:ext cx="5945080" cy="3442417"/>
              </a:xfrm>
              <a:prstGeom prst="rect">
                <a:avLst/>
              </a:prstGeom>
              <a:noFill/>
            </p:spPr>
            <p:txBody>
              <a:bodyPr wrap="square" rtlCol="0">
                <a:spAutoFit/>
              </a:bodyPr>
              <a:lstStyle/>
              <a:p>
                <a:pPr marL="285750" lvl="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marginal distribution for </a:t>
                </a:r>
                <a14:m>
                  <m:oMath xmlns:m="http://schemas.openxmlformats.org/officeDocument/2006/math">
                    <m:r>
                      <a:rPr lang="en-US" altLang="zh-CN" sz="1200">
                        <a:latin typeface="Cambria Math" panose="02040503050406030204" pitchFamily="18" charset="0"/>
                        <a:cs typeface="Arial" panose="020B0604020202020204" pitchFamily="34" charset="0"/>
                      </a:rPr>
                      <m:t>𝑥</m:t>
                    </m:r>
                  </m:oMath>
                </a14:m>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171450" lvl="0" indent="-1714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observed  variables </a:t>
                </a:r>
                <a14:m>
                  <m:oMath xmlns:m="http://schemas.openxmlformats.org/officeDocument/2006/math">
                    <m:d>
                      <m:dPr>
                        <m:begChr m:val="{"/>
                        <m:endChr m:val="}"/>
                        <m:ctrlPr>
                          <a:rPr lang="en-US" altLang="zh-CN" sz="1200" i="1" dirty="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a:latin typeface="Cambria Math" panose="02040503050406030204" pitchFamily="18" charset="0"/>
                                <a:cs typeface="Arial" panose="020B0604020202020204" pitchFamily="34" charset="0"/>
                              </a:rPr>
                            </m:ctrlPr>
                          </m:sSubPr>
                          <m:e>
                            <m:r>
                              <a:rPr lang="en-US" altLang="zh-CN" sz="1200" i="1" dirty="0">
                                <a:latin typeface="Cambria Math" panose="02040503050406030204" pitchFamily="18" charset="0"/>
                                <a:cs typeface="Arial" panose="020B0604020202020204" pitchFamily="34" charset="0"/>
                              </a:rPr>
                              <m:t>𝑥</m:t>
                            </m:r>
                          </m:e>
                          <m:sub>
                            <m:r>
                              <a:rPr lang="en-US" altLang="zh-CN" sz="1200" i="1" dirty="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cs typeface="Arial" panose="020B0604020202020204" pitchFamily="34" charset="0"/>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m:t>
                    </m:r>
                    <m:sSub>
                      <m:sSubPr>
                        <m:ctrlPr>
                          <a:rPr kumimoji="0" lang="zh-CN" altLang="en-US"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𝑥</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1</m:t>
                        </m:r>
                      </m:sub>
                    </m:s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m:t>
                    </m:r>
                    <m:sSub>
                      <m:sSubPr>
                        <m:ctrlPr>
                          <a:rPr kumimoji="0" lang="zh-CN" altLang="en-US"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𝑥</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2</m:t>
                        </m:r>
                      </m:sub>
                    </m:s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m:t>
                    </m:r>
                    <m:sSub>
                      <m:sSubPr>
                        <m:ctrlPr>
                          <a:rPr kumimoji="0" lang="zh-CN" altLang="en-US"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𝑥</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𝑁</m:t>
                        </m:r>
                      </m:sub>
                    </m:sSub>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m:t>
                    </m:r>
                  </m:oMath>
                </a14:m>
                <a:r>
                  <a:rPr lang="en-US" altLang="zh-CN"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sym typeface="Wingdings" panose="05000000000000000000" pitchFamily="2" charset="2"/>
                  </a:rPr>
                  <a:t></a:t>
                </a:r>
                <a:r>
                  <a:rPr lang="en-US" altLang="zh-CN" sz="1200" dirty="0">
                    <a:latin typeface="Arial" panose="020B0604020202020204" pitchFamily="34" charset="0"/>
                    <a:cs typeface="Arial" panose="020B0604020202020204" pitchFamily="34" charset="0"/>
                  </a:rPr>
                  <a:t> corresponding </a:t>
                </a:r>
                <a:r>
                  <a:rPr lang="en-US" altLang="zh-CN" sz="1200" dirty="0">
                    <a:solidFill>
                      <a:prstClr val="black"/>
                    </a:solidFill>
                    <a:latin typeface="Arial" panose="020B0604020202020204" pitchFamily="34" charset="0"/>
                    <a:cs typeface="Arial" panose="020B0604020202020204" pitchFamily="34" charset="0"/>
                  </a:rPr>
                  <a:t>latent </a:t>
                </a:r>
                <a:r>
                  <a:rPr lang="en-US" altLang="zh-CN" sz="1200" b="1" dirty="0">
                    <a:solidFill>
                      <a:prstClr val="black"/>
                    </a:solidFill>
                    <a:latin typeface="Arial" panose="020B0604020202020204" pitchFamily="34" charset="0"/>
                    <a:cs typeface="Arial" panose="020B0604020202020204" pitchFamily="34" charset="0"/>
                  </a:rPr>
                  <a:t>variables </a:t>
                </a:r>
                <a14:m>
                  <m:oMath xmlns:m="http://schemas.openxmlformats.org/officeDocument/2006/math">
                    <m:d>
                      <m:dPr>
                        <m:begChr m:val="{"/>
                        <m:endChr m:val="}"/>
                        <m:ctrlPr>
                          <a:rPr lang="en-US" altLang="zh-CN" sz="1200" b="1" i="1" dirty="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b="1" i="1" dirty="0">
                                <a:latin typeface="Cambria Math" panose="02040503050406030204" pitchFamily="18" charset="0"/>
                                <a:cs typeface="Arial" panose="020B0604020202020204" pitchFamily="34" charset="0"/>
                              </a:rPr>
                            </m:ctrlPr>
                          </m:sSubPr>
                          <m:e>
                            <m:r>
                              <a:rPr lang="en-US" altLang="zh-CN" sz="1200" b="1" i="1" dirty="0" smtClean="0">
                                <a:latin typeface="Cambria Math" panose="02040503050406030204" pitchFamily="18" charset="0"/>
                                <a:cs typeface="Arial" panose="020B0604020202020204" pitchFamily="34" charset="0"/>
                              </a:rPr>
                              <m:t>𝒛</m:t>
                            </m:r>
                          </m:e>
                          <m:sub>
                            <m:r>
                              <a:rPr lang="en-US" altLang="zh-CN" sz="1200" b="1" i="1" dirty="0">
                                <a:latin typeface="Cambria Math" panose="02040503050406030204" pitchFamily="18" charset="0"/>
                                <a:cs typeface="Arial" panose="020B0604020202020204" pitchFamily="34" charset="0"/>
                              </a:rPr>
                              <m:t>𝒏</m:t>
                            </m:r>
                          </m:sub>
                        </m:sSub>
                      </m:e>
                    </m:d>
                    <m:r>
                      <a:rPr lang="en-US" altLang="zh-CN" sz="1200" b="1" i="1" dirty="0" smtClean="0">
                        <a:latin typeface="Cambria Math" panose="02040503050406030204" pitchFamily="18" charset="0"/>
                        <a:cs typeface="Arial" panose="020B0604020202020204" pitchFamily="34" charset="0"/>
                      </a:rPr>
                      <m:t>=</m:t>
                    </m:r>
                    <m:r>
                      <a:rPr lang="en-US" altLang="zh-CN" sz="1200" b="1" i="1">
                        <a:solidFill>
                          <a:prstClr val="black"/>
                        </a:solidFill>
                        <a:latin typeface="Cambria Math" panose="02040503050406030204" pitchFamily="18" charset="0"/>
                        <a:cs typeface="Arial" panose="020B0604020202020204" pitchFamily="34" charset="0"/>
                      </a:rPr>
                      <m:t>{</m:t>
                    </m:r>
                    <m:sSub>
                      <m:sSubPr>
                        <m:ctrlPr>
                          <a:rPr lang="zh-CN" altLang="en-US" sz="1200" b="1" i="1" dirty="0" smtClean="0">
                            <a:solidFill>
                              <a:prstClr val="black"/>
                            </a:solidFill>
                            <a:latin typeface="Cambria Math" panose="02040503050406030204" pitchFamily="18" charset="0"/>
                            <a:cs typeface="Arial" panose="020B0604020202020204" pitchFamily="34" charset="0"/>
                          </a:rPr>
                        </m:ctrlPr>
                      </m:sSubPr>
                      <m:e>
                        <m:r>
                          <a:rPr lang="en-US" altLang="zh-CN" sz="1200" b="1" i="1" dirty="0" smtClean="0">
                            <a:solidFill>
                              <a:prstClr val="black"/>
                            </a:solidFill>
                            <a:latin typeface="Cambria Math" panose="02040503050406030204" pitchFamily="18" charset="0"/>
                            <a:cs typeface="Arial" panose="020B0604020202020204" pitchFamily="34" charset="0"/>
                          </a:rPr>
                          <m:t>𝒛</m:t>
                        </m:r>
                      </m:e>
                      <m:sub>
                        <m:r>
                          <a:rPr lang="en-US" altLang="zh-CN" sz="1200" b="1" i="1" dirty="0">
                            <a:solidFill>
                              <a:prstClr val="black"/>
                            </a:solidFill>
                            <a:latin typeface="Cambria Math" panose="02040503050406030204" pitchFamily="18" charset="0"/>
                            <a:cs typeface="Arial" panose="020B0604020202020204" pitchFamily="34" charset="0"/>
                          </a:rPr>
                          <m:t>𝟏</m:t>
                        </m:r>
                      </m:sub>
                    </m:sSub>
                    <m:r>
                      <a:rPr lang="en-US" altLang="zh-CN" sz="1200" b="1" i="1" dirty="0">
                        <a:solidFill>
                          <a:prstClr val="black"/>
                        </a:solidFill>
                        <a:latin typeface="Cambria Math" panose="02040503050406030204" pitchFamily="18" charset="0"/>
                        <a:cs typeface="Arial" panose="020B0604020202020204" pitchFamily="34" charset="0"/>
                      </a:rPr>
                      <m:t>,</m:t>
                    </m:r>
                    <m:sSub>
                      <m:sSubPr>
                        <m:ctrlPr>
                          <a:rPr lang="zh-CN" altLang="en-US" sz="1200" b="1" i="1" dirty="0">
                            <a:solidFill>
                              <a:prstClr val="black"/>
                            </a:solidFill>
                            <a:latin typeface="Cambria Math" panose="02040503050406030204" pitchFamily="18" charset="0"/>
                            <a:cs typeface="Arial" panose="020B0604020202020204" pitchFamily="34" charset="0"/>
                          </a:rPr>
                        </m:ctrlPr>
                      </m:sSubPr>
                      <m:e>
                        <m:r>
                          <a:rPr lang="en-US" altLang="zh-CN" sz="1200" b="1" i="1" dirty="0" smtClean="0">
                            <a:solidFill>
                              <a:prstClr val="black"/>
                            </a:solidFill>
                            <a:latin typeface="Cambria Math" panose="02040503050406030204" pitchFamily="18" charset="0"/>
                            <a:cs typeface="Arial" panose="020B0604020202020204" pitchFamily="34" charset="0"/>
                          </a:rPr>
                          <m:t>𝒛</m:t>
                        </m:r>
                      </m:e>
                      <m:sub>
                        <m:r>
                          <a:rPr lang="en-US" altLang="zh-CN" sz="1200" b="1" i="1" dirty="0">
                            <a:solidFill>
                              <a:prstClr val="black"/>
                            </a:solidFill>
                            <a:latin typeface="Cambria Math" panose="02040503050406030204" pitchFamily="18" charset="0"/>
                            <a:cs typeface="Arial" panose="020B0604020202020204" pitchFamily="34" charset="0"/>
                          </a:rPr>
                          <m:t>𝟐</m:t>
                        </m:r>
                      </m:sub>
                    </m:sSub>
                    <m:r>
                      <a:rPr lang="en-US" altLang="zh-CN" sz="1200" b="1" i="1" dirty="0">
                        <a:solidFill>
                          <a:prstClr val="black"/>
                        </a:solidFill>
                        <a:latin typeface="Cambria Math" panose="02040503050406030204" pitchFamily="18" charset="0"/>
                        <a:cs typeface="Arial" panose="020B0604020202020204" pitchFamily="34" charset="0"/>
                      </a:rPr>
                      <m:t>,…,</m:t>
                    </m:r>
                    <m:sSub>
                      <m:sSubPr>
                        <m:ctrlPr>
                          <a:rPr lang="zh-CN" altLang="en-US" sz="1200" b="1" i="1" dirty="0">
                            <a:solidFill>
                              <a:prstClr val="black"/>
                            </a:solidFill>
                            <a:latin typeface="Cambria Math" panose="02040503050406030204" pitchFamily="18" charset="0"/>
                            <a:cs typeface="Arial" panose="020B0604020202020204" pitchFamily="34" charset="0"/>
                          </a:rPr>
                        </m:ctrlPr>
                      </m:sSubPr>
                      <m:e>
                        <m:r>
                          <a:rPr lang="en-US" altLang="zh-CN" sz="1200" b="1" i="1" dirty="0" smtClean="0">
                            <a:solidFill>
                              <a:prstClr val="black"/>
                            </a:solidFill>
                            <a:latin typeface="Cambria Math" panose="02040503050406030204" pitchFamily="18" charset="0"/>
                            <a:cs typeface="Arial" panose="020B0604020202020204" pitchFamily="34" charset="0"/>
                          </a:rPr>
                          <m:t>𝒛</m:t>
                        </m:r>
                      </m:e>
                      <m:sub>
                        <m:r>
                          <a:rPr lang="en-US" altLang="zh-CN" sz="1200" b="1" i="1" dirty="0">
                            <a:solidFill>
                              <a:prstClr val="black"/>
                            </a:solidFill>
                            <a:latin typeface="Cambria Math" panose="02040503050406030204" pitchFamily="18" charset="0"/>
                            <a:cs typeface="Arial" panose="020B0604020202020204" pitchFamily="34" charset="0"/>
                          </a:rPr>
                          <m:t>𝑵</m:t>
                        </m:r>
                      </m:sub>
                    </m:sSub>
                    <m:r>
                      <a:rPr lang="en-US" altLang="zh-CN" sz="1200" b="1" i="1">
                        <a:solidFill>
                          <a:prstClr val="black"/>
                        </a:solidFill>
                        <a:latin typeface="Cambria Math" panose="02040503050406030204" pitchFamily="18" charset="0"/>
                        <a:cs typeface="Arial" panose="020B0604020202020204" pitchFamily="34" charset="0"/>
                      </a:rPr>
                      <m:t>}</m:t>
                    </m:r>
                  </m:oMath>
                </a14:m>
                <a:endParaRPr lang="en-US" altLang="zh-CN" sz="1200" b="1" dirty="0">
                  <a:solidFill>
                    <a:prstClr val="black"/>
                  </a:solidFill>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l"/>
                </a:pPr>
                <a:r>
                  <a:rPr lang="en-US" altLang="zh-CN" sz="1200" dirty="0">
                    <a:solidFill>
                      <a:prstClr val="black"/>
                    </a:solidFill>
                    <a:latin typeface="Arial" panose="020B0604020202020204" pitchFamily="34" charset="0"/>
                    <a:cs typeface="Arial" panose="020B0604020202020204" pitchFamily="34" charset="0"/>
                  </a:rPr>
                  <a:t>How to compute </a:t>
                </a:r>
                <a14:m>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a14:m>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and </a:t>
                </a:r>
                <a14:m>
                  <m:oMath xmlns:m="http://schemas.openxmlformats.org/officeDocument/2006/math">
                    <m:r>
                      <a:rPr lang="en-US" altLang="zh-CN" sz="1200">
                        <a:latin typeface="Cambria Math" panose="02040503050406030204" pitchFamily="18" charset="0"/>
                      </a:rPr>
                      <m:t>𝑝</m:t>
                    </m:r>
                    <m:d>
                      <m:dPr>
                        <m:ctrlPr>
                          <a:rPr lang="en-US" altLang="zh-CN" sz="1200" i="1">
                            <a:latin typeface="Cambria Math" panose="02040503050406030204" pitchFamily="18" charset="0"/>
                          </a:rPr>
                        </m:ctrlPr>
                      </m:dPr>
                      <m:e>
                        <m:r>
                          <a:rPr lang="en-US" altLang="zh-CN" sz="1200">
                            <a:latin typeface="Cambria Math" panose="02040503050406030204" pitchFamily="18" charset="0"/>
                          </a:rPr>
                          <m:t>𝑥</m:t>
                        </m:r>
                      </m:e>
                      <m:e>
                        <m:r>
                          <a:rPr lang="en-US" altLang="zh-CN" sz="1200">
                            <a:latin typeface="Cambria Math" panose="02040503050406030204" pitchFamily="18" charset="0"/>
                          </a:rPr>
                          <m:t>𝑧</m:t>
                        </m:r>
                      </m:e>
                    </m:d>
                  </m:oMath>
                </a14:m>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p>
              <a:p>
                <a:pPr marL="171450" indent="-171450">
                  <a:lnSpc>
                    <a:spcPts val="2200"/>
                  </a:lnSpc>
                  <a:buFont typeface="Wingdings" panose="05000000000000000000" pitchFamily="2" charset="2"/>
                  <a:buChar char="ü"/>
                </a:pPr>
                <a:r>
                  <a:rPr lang="en-US" altLang="zh-CN" sz="1200" dirty="0">
                    <a:solidFill>
                      <a:prstClr val="black"/>
                    </a:solidFill>
                    <a:latin typeface="Arial" panose="020B0604020202020204" pitchFamily="34" charset="0"/>
                    <a:cs typeface="Arial" panose="020B0604020202020204" pitchFamily="34" charset="0"/>
                  </a:rPr>
                  <a:t>EM algorithm </a:t>
                </a:r>
              </a:p>
              <a:p>
                <a:pPr marL="171450" indent="-171450">
                  <a:lnSpc>
                    <a:spcPts val="2200"/>
                  </a:lnSpc>
                  <a:buFont typeface="Wingdings" panose="05000000000000000000" pitchFamily="2" charset="2"/>
                  <a:buChar char="l"/>
                </a:pPr>
                <a:r>
                  <a:rPr lang="en-US" altLang="zh-CN" sz="1200" b="1" dirty="0">
                    <a:latin typeface="Arial" panose="020B0604020202020204" pitchFamily="34" charset="0"/>
                    <a:cs typeface="Arial" panose="020B0604020202020204" pitchFamily="34" charset="0"/>
                  </a:rPr>
                  <a:t>Responsibility</a:t>
                </a:r>
                <a:r>
                  <a:rPr lang="en-US" altLang="zh-CN"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sym typeface="Wingdings" panose="05000000000000000000" pitchFamily="2" charset="2"/>
                  </a:rPr>
                  <a:t> Bayes’ theorem</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 </a:t>
                </a:r>
              </a:p>
            </p:txBody>
          </p:sp>
        </mc:Choice>
        <mc:Fallback xmlns="">
          <p:sp>
            <p:nvSpPr>
              <p:cNvPr id="53" name="文本框 52">
                <a:extLst>
                  <a:ext uri="{FF2B5EF4-FFF2-40B4-BE49-F238E27FC236}">
                    <a16:creationId xmlns:a16="http://schemas.microsoft.com/office/drawing/2014/main" id="{CEFB0655-1EBC-47A1-86C4-BB6B3C14E16D}"/>
                  </a:ext>
                </a:extLst>
              </p:cNvPr>
              <p:cNvSpPr txBox="1">
                <a:spLocks noRot="1" noChangeAspect="1" noMove="1" noResize="1" noEditPoints="1" noAdjustHandles="1" noChangeArrowheads="1" noChangeShapeType="1" noTextEdit="1"/>
              </p:cNvSpPr>
              <p:nvPr/>
            </p:nvSpPr>
            <p:spPr>
              <a:xfrm>
                <a:off x="6095998" y="2191780"/>
                <a:ext cx="5945080" cy="3442417"/>
              </a:xfrm>
              <a:prstGeom prst="rect">
                <a:avLst/>
              </a:prstGeom>
              <a:blipFill>
                <a:blip r:embed="rId3"/>
                <a:stretch>
                  <a:fillRect b="-709"/>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4</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7</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Mixtures of Gaussians</a:t>
            </a: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Arial" panose="020B0604020202020204" pitchFamily="34" charset="0"/>
                        </a:rPr>
                        <m:t>𝑧</m:t>
                      </m:r>
                    </m:oMath>
                  </m:oMathPara>
                </a14:m>
                <a:endParaRPr lang="zh-CN" altLang="en-US"/>
              </a:p>
            </p:txBody>
          </p:sp>
        </mc:Choice>
        <mc:Fallback xmlns="">
          <p:sp>
            <p:nvSpPr>
              <p:cNvPr id="18" name="矩形 17">
                <a:extLst>
                  <a:ext uri="{FF2B5EF4-FFF2-40B4-BE49-F238E27FC236}">
                    <a16:creationId xmlns:a16="http://schemas.microsoft.com/office/drawing/2014/main" id="{06C3520B-8482-4B24-848D-FFA7033C2B53}"/>
                  </a:ext>
                </a:extLst>
              </p:cNvPr>
              <p:cNvSpPr>
                <a:spLocks noRot="1" noChangeAspect="1" noMove="1" noResize="1" noEditPoints="1" noAdjustHandles="1" noChangeArrowheads="1" noChangeShapeType="1" noTextEdit="1"/>
              </p:cNvSpPr>
              <p:nvPr/>
            </p:nvSpPr>
            <p:spPr>
              <a:xfrm>
                <a:off x="150922" y="978192"/>
                <a:ext cx="11890154" cy="5514654"/>
              </a:xfrm>
              <a:prstGeom prst="rect">
                <a:avLst/>
              </a:prstGeom>
              <a:blipFill>
                <a:blip r:embed="rId4"/>
                <a:stretch>
                  <a:fillRect/>
                </a:stretch>
              </a:blipFill>
              <a:ln>
                <a:solidFill>
                  <a:schemeClr val="accent5">
                    <a:lumMod val="60000"/>
                    <a:lumOff val="40000"/>
                  </a:schemeClr>
                </a:solidFill>
                <a:prstDash val="sysDash"/>
              </a:ln>
            </p:spPr>
            <p:txBody>
              <a:bodyPr/>
              <a:lstStyle/>
              <a:p>
                <a:r>
                  <a:rPr lang="zh-CN" altLang="en-US">
                    <a:noFill/>
                  </a:rPr>
                  <a:t> </a:t>
                </a:r>
              </a:p>
            </p:txBody>
          </p:sp>
        </mc:Fallback>
      </mc:AlternateContent>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graphicFrame>
            <p:nvGraphicFramePr>
              <p:cNvPr id="8" name="表格 7">
                <a:extLst>
                  <a:ext uri="{FF2B5EF4-FFF2-40B4-BE49-F238E27FC236}">
                    <a16:creationId xmlns:a16="http://schemas.microsoft.com/office/drawing/2014/main" id="{9D13025A-BD64-4F66-8DE9-88FCE6C26EC7}"/>
                  </a:ext>
                </a:extLst>
              </p:cNvPr>
              <p:cNvGraphicFramePr>
                <a:graphicFrameLocks noGrp="1"/>
              </p:cNvGraphicFramePr>
              <p:nvPr>
                <p:extLst>
                  <p:ext uri="{D42A27DB-BD31-4B8C-83A1-F6EECF244321}">
                    <p14:modId xmlns:p14="http://schemas.microsoft.com/office/powerpoint/2010/main" val="595689933"/>
                  </p:ext>
                </p:extLst>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1" i="1" dirty="0" smtClean="0">
                                  <a:latin typeface="Cambria Math" panose="02040503050406030204" pitchFamily="18" charset="0"/>
                                  <a:cs typeface="Arial" panose="020B0604020202020204" pitchFamily="34" charset="0"/>
                                </a:rPr>
                                <m:t>𝑲</m:t>
                              </m:r>
                            </m:oMath>
                          </a14:m>
                          <a:r>
                            <a:rPr lang="en-US" altLang="zh-CN" sz="1200" dirty="0">
                              <a:latin typeface="Arial" panose="020B0604020202020204" pitchFamily="34" charset="0"/>
                              <a:cs typeface="Arial" panose="020B0604020202020204" pitchFamily="34" charset="0"/>
                            </a:rPr>
                            <a:t>-dimensional binary random variable</a:t>
                          </a:r>
                        </a:p>
                      </a:txBody>
                      <a:tcPr anchor="ctr">
                        <a:solidFill>
                          <a:srgbClr val="EA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r>
                                <a:rPr lang="en-US" altLang="zh-CN" sz="1200" b="0" i="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0"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𝐾</m:t>
                                  </m:r>
                                </m:sub>
                              </m:sSub>
                              <m:r>
                                <a:rPr lang="en-US" altLang="zh-CN" sz="1200" b="0" i="0" smtClean="0">
                                  <a:latin typeface="Cambria Math" panose="02040503050406030204" pitchFamily="18" charset="0"/>
                                  <a:cs typeface="Arial" panose="020B0604020202020204" pitchFamily="34" charset="0"/>
                                </a:rPr>
                                <m:t>]</m:t>
                              </m:r>
                            </m:oMath>
                          </a14:m>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𝑧</m:t>
                                  </m:r>
                                </m:e>
                                <m:sub>
                                  <m:r>
                                    <a:rPr lang="en-US" altLang="zh-CN" sz="1200" b="0" i="1" smtClean="0">
                                      <a:latin typeface="Cambria Math" panose="02040503050406030204" pitchFamily="18" charset="0"/>
                                    </a:rPr>
                                    <m:t>𝑘</m:t>
                                  </m:r>
                                </m:sub>
                              </m:sSub>
                              <m:r>
                                <a:rPr lang="en-US" altLang="zh-CN" sz="1200" b="0" i="1" smtClean="0">
                                  <a:latin typeface="Cambria Math" panose="02040503050406030204" pitchFamily="18" charset="0"/>
                                  <a:ea typeface="Cambria Math" panose="02040503050406030204" pitchFamily="18" charset="0"/>
                                </a:rPr>
                                <m:t>∈{0,1}</m:t>
                              </m:r>
                            </m:oMath>
                          </a14:m>
                          <a:endParaRPr lang="zh-CN" altLang="en-US" sz="1200" dirty="0"/>
                        </a:p>
                      </a:txBody>
                      <a:tcPr anchor="ctr">
                        <a:solidFill>
                          <a:srgbClr val="EAEFF7"/>
                        </a:solid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marginal distribution for </a:t>
                          </a:r>
                          <a14:m>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oMath>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conditional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d>
                                  <m:dPr>
                                    <m:ctrlPr>
                                      <a:rPr lang="en-US" altLang="zh-CN" sz="1200" b="0" i="1" smtClean="0">
                                        <a:latin typeface="Cambria Math" panose="02040503050406030204" pitchFamily="18" charset="0"/>
                                      </a:rPr>
                                    </m:ctrlPr>
                                  </m:dPr>
                                  <m:e>
                                    <m:r>
                                      <a:rPr lang="en-US" altLang="zh-CN" sz="1200" b="0" smtClean="0">
                                        <a:latin typeface="Cambria Math" panose="02040503050406030204" pitchFamily="18" charset="0"/>
                                      </a:rPr>
                                      <m:t>𝑥</m:t>
                                    </m:r>
                                  </m:e>
                                  <m:e>
                                    <m:r>
                                      <a:rPr lang="en-US" altLang="zh-CN" sz="1200" b="0" smtClean="0">
                                        <a:latin typeface="Cambria Math" panose="02040503050406030204" pitchFamily="18" charset="0"/>
                                      </a:rPr>
                                      <m:t>𝑧</m:t>
                                    </m:r>
                                  </m:e>
                                </m:d>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joint distribution</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𝑥</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mixing coefficients</a:t>
                          </a:r>
                        </a:p>
                      </a:txBody>
                      <a:tcPr anchor="ctr">
                        <a:solidFill>
                          <a:srgbClr val="EAEF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smtClean="0">
                                        <a:latin typeface="Cambria Math" panose="02040503050406030204" pitchFamily="18" charset="0"/>
                                      </a:rPr>
                                      <m:t>𝜋</m:t>
                                    </m:r>
                                  </m:e>
                                  <m:sub>
                                    <m:r>
                                      <a:rPr lang="en-US" altLang="zh-CN" sz="1200" i="1">
                                        <a:latin typeface="Cambria Math" panose="02040503050406030204" pitchFamily="18" charset="0"/>
                                      </a:rPr>
                                      <m:t>𝑘</m:t>
                                    </m:r>
                                  </m:sub>
                                </m:sSub>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3818925872"/>
                      </a:ext>
                    </a:extLst>
                  </a:tr>
                  <a:tr h="324000">
                    <a:tc>
                      <a:txBody>
                        <a:bodyPr/>
                        <a:lstStyle/>
                        <a:p>
                          <a:r>
                            <a:rPr lang="en-US" altLang="zh-CN" sz="1200" b="1" dirty="0">
                              <a:latin typeface="Arial" panose="020B0604020202020204" pitchFamily="34" charset="0"/>
                              <a:cs typeface="Arial" panose="020B0604020202020204" pitchFamily="34" charset="0"/>
                            </a:rPr>
                            <a:t>responsibility</a:t>
                          </a:r>
                          <a:r>
                            <a:rPr lang="en-US" altLang="zh-CN" sz="1200" dirty="0">
                              <a:latin typeface="Arial" panose="020B0604020202020204" pitchFamily="34" charset="0"/>
                              <a:cs typeface="Arial" panose="020B0604020202020204" pitchFamily="34" charset="0"/>
                            </a:rPr>
                            <a:t>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𝑘</m:t>
                              </m:r>
                            </m:oMath>
                          </a14:m>
                          <a:r>
                            <a:rPr lang="en-US" altLang="zh-CN" sz="1200" dirty="0" err="1">
                              <a:latin typeface="Arial" panose="020B0604020202020204" pitchFamily="34" charset="0"/>
                              <a:cs typeface="Arial" panose="020B0604020202020204" pitchFamily="34" charset="0"/>
                            </a:rPr>
                            <a:t>th</a:t>
                          </a:r>
                          <a:r>
                            <a:rPr lang="en-US" altLang="zh-CN" sz="1200" dirty="0">
                              <a:latin typeface="Arial" panose="020B0604020202020204" pitchFamily="34" charset="0"/>
                              <a:cs typeface="Arial" panose="020B0604020202020204" pitchFamily="34" charset="0"/>
                            </a:rPr>
                            <a:t> Gaussian component taking for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𝑥</m:t>
                              </m:r>
                            </m:oMath>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cs typeface="Arial" panose="020B0604020202020204" pitchFamily="34" charset="0"/>
                                  </a:rPr>
                                  <m:t>𝛾</m:t>
                                </m:r>
                                <m:d>
                                  <m:dPr>
                                    <m:ctrlPr>
                                      <a:rPr lang="en-US" altLang="zh-CN" sz="1200" b="0" i="1" smtClean="0">
                                        <a:latin typeface="Cambria Math" panose="02040503050406030204" pitchFamily="18" charset="0"/>
                                        <a:cs typeface="Arial" panose="020B0604020202020204" pitchFamily="34" charset="0"/>
                                      </a:rPr>
                                    </m:ctrlPr>
                                  </m:dPr>
                                  <m:e>
                                    <m:sSub>
                                      <m:sSubPr>
                                        <m:ctrlPr>
                                          <a:rPr lang="en-US" altLang="zh-CN" sz="1200" b="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𝑧</m:t>
                                        </m:r>
                                      </m:e>
                                      <m:sub>
                                        <m:r>
                                          <a:rPr lang="en-US" altLang="zh-CN" sz="1200" b="0" i="1" smtClean="0">
                                            <a:latin typeface="Cambria Math" panose="02040503050406030204" pitchFamily="18" charset="0"/>
                                            <a:cs typeface="Arial" panose="020B0604020202020204" pitchFamily="34" charset="0"/>
                                          </a:rPr>
                                          <m:t>𝑘</m:t>
                                        </m:r>
                                      </m:sub>
                                    </m:sSub>
                                  </m:e>
                                </m:d>
                                <m:r>
                                  <a:rPr lang="en-US" altLang="zh-CN" sz="1200" b="0" i="1" smtClean="0">
                                    <a:latin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rPr>
                                  <m:t>𝑝</m:t>
                                </m:r>
                                <m:d>
                                  <m:dPr>
                                    <m:ctrlPr>
                                      <a:rPr lang="en-US" altLang="zh-CN" sz="1200" b="0" i="1" smtClean="0">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𝑘</m:t>
                                        </m:r>
                                      </m:sub>
                                    </m:sSub>
                                    <m:r>
                                      <a:rPr lang="en-US" altLang="zh-CN" sz="1200" b="0" i="1" smtClean="0">
                                        <a:latin typeface="Cambria Math" panose="02040503050406030204" pitchFamily="18" charset="0"/>
                                      </a:rPr>
                                      <m:t>=1|</m:t>
                                    </m:r>
                                    <m:r>
                                      <a:rPr lang="en-US" altLang="zh-CN" sz="1200" b="0" i="1" smtClean="0">
                                        <a:latin typeface="Cambria Math" panose="02040503050406030204" pitchFamily="18" charset="0"/>
                                      </a:rPr>
                                      <m:t>𝑥</m:t>
                                    </m:r>
                                  </m:e>
                                </m:d>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1249085198"/>
                      </a:ext>
                    </a:extLst>
                  </a:tr>
                </a:tbl>
              </a:graphicData>
            </a:graphic>
          </p:graphicFrame>
        </mc:Choice>
        <mc:Fallback xmlns="">
          <p:graphicFrame>
            <p:nvGraphicFramePr>
              <p:cNvPr id="8" name="表格 7">
                <a:extLst>
                  <a:ext uri="{FF2B5EF4-FFF2-40B4-BE49-F238E27FC236}">
                    <a16:creationId xmlns:a16="http://schemas.microsoft.com/office/drawing/2014/main" id="{9D13025A-BD64-4F66-8DE9-88FCE6C26EC7}"/>
                  </a:ext>
                </a:extLst>
              </p:cNvPr>
              <p:cNvGraphicFramePr>
                <a:graphicFrameLocks noGrp="1"/>
              </p:cNvGraphicFramePr>
              <p:nvPr>
                <p:extLst>
                  <p:ext uri="{D42A27DB-BD31-4B8C-83A1-F6EECF244321}">
                    <p14:modId xmlns:p14="http://schemas.microsoft.com/office/powerpoint/2010/main" val="595689933"/>
                  </p:ext>
                </p:extLst>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endParaRPr lang="zh-CN"/>
                        </a:p>
                      </a:txBody>
                      <a:tcPr anchor="ctr">
                        <a:blipFill>
                          <a:blip r:embed="rId5"/>
                          <a:stretch>
                            <a:fillRect l="-205" t="-100000" r="-101025" b="-544444"/>
                          </a:stretch>
                        </a:blipFill>
                      </a:tcPr>
                    </a:tc>
                    <a:tc>
                      <a:txBody>
                        <a:bodyPr/>
                        <a:lstStyle/>
                        <a:p>
                          <a:endParaRPr lang="zh-CN"/>
                        </a:p>
                      </a:txBody>
                      <a:tcPr anchor="ctr">
                        <a:blipFill>
                          <a:blip r:embed="rId5"/>
                          <a:stretch>
                            <a:fillRect l="-100205" t="-100000" r="-1025" b="-544444"/>
                          </a:stretch>
                        </a:blipFill>
                      </a:tcPr>
                    </a:tc>
                    <a:extLst>
                      <a:ext uri="{0D108BD9-81ED-4DB2-BD59-A6C34878D82A}">
                        <a16:rowId xmlns:a16="http://schemas.microsoft.com/office/drawing/2014/main" val="1905979605"/>
                      </a:ext>
                    </a:extLst>
                  </a:tr>
                  <a:tr h="324000">
                    <a:tc>
                      <a:txBody>
                        <a:bodyPr/>
                        <a:lstStyle/>
                        <a:p>
                          <a:endParaRPr lang="zh-CN"/>
                        </a:p>
                      </a:txBody>
                      <a:tcPr anchor="ctr">
                        <a:blipFill>
                          <a:blip r:embed="rId5"/>
                          <a:stretch>
                            <a:fillRect l="-205" t="-203774" r="-101025" b="-454717"/>
                          </a:stretch>
                        </a:blipFill>
                      </a:tcPr>
                    </a:tc>
                    <a:tc>
                      <a:txBody>
                        <a:bodyPr/>
                        <a:lstStyle/>
                        <a:p>
                          <a:endParaRPr lang="zh-CN"/>
                        </a:p>
                      </a:txBody>
                      <a:tcPr anchor="ctr">
                        <a:blipFill>
                          <a:blip r:embed="rId5"/>
                          <a:stretch>
                            <a:fillRect l="-100205" t="-203774" r="-1025" b="-454717"/>
                          </a:stretch>
                        </a:blipFill>
                      </a:tcPr>
                    </a:tc>
                    <a:extLst>
                      <a:ext uri="{0D108BD9-81ED-4DB2-BD59-A6C34878D82A}">
                        <a16:rowId xmlns:a16="http://schemas.microsoft.com/office/drawing/2014/main" val="1903932690"/>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conditional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endParaRPr lang="zh-CN"/>
                        </a:p>
                      </a:txBody>
                      <a:tcPr anchor="ctr">
                        <a:blipFill>
                          <a:blip r:embed="rId5"/>
                          <a:stretch>
                            <a:fillRect l="-100205" t="-303774" r="-1025" b="-354717"/>
                          </a:stretch>
                        </a:blip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joint distribution</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endParaRPr lang="zh-CN"/>
                        </a:p>
                      </a:txBody>
                      <a:tcPr anchor="ctr">
                        <a:blipFill>
                          <a:blip r:embed="rId5"/>
                          <a:stretch>
                            <a:fillRect l="-100205" t="-403774" r="-1025" b="-254717"/>
                          </a:stretch>
                        </a:blip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mixing coefficients</a:t>
                          </a:r>
                        </a:p>
                      </a:txBody>
                      <a:tcPr anchor="ctr">
                        <a:solidFill>
                          <a:srgbClr val="EAEFF7"/>
                        </a:solidFill>
                      </a:tcPr>
                    </a:tc>
                    <a:tc>
                      <a:txBody>
                        <a:bodyPr/>
                        <a:lstStyle/>
                        <a:p>
                          <a:endParaRPr lang="zh-CN"/>
                        </a:p>
                      </a:txBody>
                      <a:tcPr anchor="ctr">
                        <a:blipFill>
                          <a:blip r:embed="rId5"/>
                          <a:stretch>
                            <a:fillRect l="-100205" t="-494444" r="-1025" b="-150000"/>
                          </a:stretch>
                        </a:blipFill>
                      </a:tcPr>
                    </a:tc>
                    <a:extLst>
                      <a:ext uri="{0D108BD9-81ED-4DB2-BD59-A6C34878D82A}">
                        <a16:rowId xmlns:a16="http://schemas.microsoft.com/office/drawing/2014/main" val="3818925872"/>
                      </a:ext>
                    </a:extLst>
                  </a:tr>
                  <a:tr h="457200">
                    <a:tc>
                      <a:txBody>
                        <a:bodyPr/>
                        <a:lstStyle/>
                        <a:p>
                          <a:endParaRPr lang="zh-CN"/>
                        </a:p>
                      </a:txBody>
                      <a:tcPr anchor="ctr">
                        <a:blipFill>
                          <a:blip r:embed="rId5"/>
                          <a:stretch>
                            <a:fillRect l="-205" t="-428000" r="-101025" b="-8000"/>
                          </a:stretch>
                        </a:blipFill>
                      </a:tcPr>
                    </a:tc>
                    <a:tc>
                      <a:txBody>
                        <a:bodyPr/>
                        <a:lstStyle/>
                        <a:p>
                          <a:endParaRPr lang="zh-CN"/>
                        </a:p>
                      </a:txBody>
                      <a:tcPr anchor="ctr">
                        <a:blipFill>
                          <a:blip r:embed="rId5"/>
                          <a:stretch>
                            <a:fillRect l="-100205" t="-428000" r="-1025" b="-8000"/>
                          </a:stretch>
                        </a:blipFill>
                      </a:tcPr>
                    </a:tc>
                    <a:extLst>
                      <a:ext uri="{0D108BD9-81ED-4DB2-BD59-A6C34878D82A}">
                        <a16:rowId xmlns:a16="http://schemas.microsoft.com/office/drawing/2014/main" val="1249085198"/>
                      </a:ext>
                    </a:extLst>
                  </a:tr>
                </a:tbl>
              </a:graphicData>
            </a:graphic>
          </p:graphicFrame>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FA0C984-52A9-45E9-A7AE-A9F59BD16EAC}"/>
                  </a:ext>
                </a:extLst>
              </p:cNvPr>
              <p:cNvSpPr txBox="1"/>
              <p:nvPr/>
            </p:nvSpPr>
            <p:spPr>
              <a:xfrm>
                <a:off x="150919" y="3531916"/>
                <a:ext cx="5945080" cy="2596032"/>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Gaussian mixture distribution</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Proof:</a:t>
                </a: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1-of-</a:t>
                </a:r>
                <a14:m>
                  <m:oMath xmlns:m="http://schemas.openxmlformats.org/officeDocument/2006/math">
                    <m:r>
                      <a:rPr lang="en-US" altLang="zh-CN" sz="1200" b="1" i="1" dirty="0" smtClean="0">
                        <a:latin typeface="Cambria Math" panose="02040503050406030204" pitchFamily="18" charset="0"/>
                        <a:cs typeface="Arial" panose="020B0604020202020204" pitchFamily="34" charset="0"/>
                      </a:rPr>
                      <m:t>𝑲</m:t>
                    </m:r>
                  </m:oMath>
                </a14:m>
                <a:r>
                  <a:rPr lang="en-US" altLang="zh-CN" sz="1200" dirty="0">
                    <a:latin typeface="Arial" panose="020B0604020202020204" pitchFamily="34" charset="0"/>
                    <a:cs typeface="Arial" panose="020B0604020202020204" pitchFamily="34" charset="0"/>
                  </a:rPr>
                  <a:t> coding </a:t>
                </a:r>
                <a14:m>
                  <m:oMath xmlns:m="http://schemas.openxmlformats.org/officeDocument/2006/math">
                    <m:r>
                      <a:rPr lang="en-US" altLang="zh-CN" sz="1200" i="1">
                        <a:latin typeface="Cambria Math" panose="02040503050406030204" pitchFamily="18" charset="0"/>
                        <a:cs typeface="Arial" panose="020B0604020202020204" pitchFamily="34" charset="0"/>
                      </a:rPr>
                      <m:t>𝑧</m:t>
                    </m:r>
                  </m:oMath>
                </a14:m>
                <a:r>
                  <a:rPr lang="en-US" altLang="zh-CN" sz="1200" dirty="0">
                    <a:latin typeface="Arial" panose="020B0604020202020204" pitchFamily="34" charset="0"/>
                    <a:cs typeface="Arial" panose="020B0604020202020204" pitchFamily="34" charset="0"/>
                  </a:rPr>
                  <a:t> </a:t>
                </a:r>
              </a:p>
              <a:p>
                <a:pPr marL="28575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ü"/>
                </a:pPr>
                <a:r>
                  <a:rPr lang="en-US" altLang="zh-CN" sz="1200" b="0" i="1" dirty="0">
                    <a:solidFill>
                      <a:srgbClr val="141314"/>
                    </a:solidFill>
                    <a:effectLst/>
                    <a:latin typeface="Arial" panose="020B0604020202020204" pitchFamily="34" charset="0"/>
                    <a:cs typeface="Arial" panose="020B0604020202020204" pitchFamily="34" charset="0"/>
                  </a:rPr>
                  <a:t>K </a:t>
                </a:r>
                <a:r>
                  <a:rPr lang="en-US" altLang="zh-CN" sz="1200" b="0" i="0" dirty="0">
                    <a:solidFill>
                      <a:srgbClr val="141314"/>
                    </a:solidFill>
                    <a:effectLst/>
                    <a:latin typeface="Arial" panose="020B0604020202020204" pitchFamily="34" charset="0"/>
                    <a:cs typeface="Arial" panose="020B0604020202020204" pitchFamily="34" charset="0"/>
                  </a:rPr>
                  <a:t>possible states</a:t>
                </a:r>
                <a:r>
                  <a:rPr lang="en-US" altLang="zh-CN" sz="1200" dirty="0">
                    <a:latin typeface="Arial" panose="020B0604020202020204" pitchFamily="34" charset="0"/>
                    <a:cs typeface="Arial" panose="020B0604020202020204" pitchFamily="34" charset="0"/>
                  </a:rPr>
                  <a:t> of </a:t>
                </a:r>
                <a14:m>
                  <m:oMath xmlns:m="http://schemas.openxmlformats.org/officeDocument/2006/math">
                    <m:r>
                      <a:rPr lang="en-US" altLang="zh-CN" sz="1200" i="1">
                        <a:latin typeface="Cambria Math" panose="02040503050406030204" pitchFamily="18" charset="0"/>
                        <a:cs typeface="Arial" panose="020B0604020202020204" pitchFamily="34" charset="0"/>
                      </a:rPr>
                      <m:t>𝑧</m:t>
                    </m:r>
                  </m:oMath>
                </a14:m>
                <a:br>
                  <a:rPr lang="en-US" altLang="zh-CN" sz="1200" dirty="0">
                    <a:latin typeface="Arial" panose="020B0604020202020204" pitchFamily="34" charset="0"/>
                    <a:cs typeface="Arial" panose="020B0604020202020204" pitchFamily="34" charset="0"/>
                  </a:rPr>
                </a:br>
                <a:endParaRPr lang="zh-CN" altLang="en-US"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Marginal distribution for </a:t>
                </a:r>
                <a:r>
                  <a:rPr lang="zh-CN" altLang="en-US" sz="1200" dirty="0">
                    <a:latin typeface="Arial" panose="020B0604020202020204" pitchFamily="34" charset="0"/>
                    <a:cs typeface="Arial" panose="020B0604020202020204" pitchFamily="34" charset="0"/>
                  </a:rPr>
                  <a:t>𝑧</a:t>
                </a:r>
                <a:r>
                  <a:rPr lang="en-US" altLang="zh-CN" sz="1200" dirty="0">
                    <a:latin typeface="Arial" panose="020B0604020202020204" pitchFamily="34" charset="0"/>
                    <a:cs typeface="Arial" panose="020B0604020202020204" pitchFamily="34" charset="0"/>
                  </a:rPr>
                  <a:t> </a:t>
                </a:r>
                <a:endParaRPr lang="zh-CN" altLang="en-US" sz="1200" dirty="0">
                  <a:latin typeface="Arial" panose="020B0604020202020204" pitchFamily="34" charset="0"/>
                  <a:cs typeface="Arial" panose="020B0604020202020204" pitchFamily="34" charset="0"/>
                </a:endParaRPr>
              </a:p>
            </p:txBody>
          </p:sp>
        </mc:Choice>
        <mc:Fallback xmlns="">
          <p:sp>
            <p:nvSpPr>
              <p:cNvPr id="10" name="文本框 9">
                <a:extLst>
                  <a:ext uri="{FF2B5EF4-FFF2-40B4-BE49-F238E27FC236}">
                    <a16:creationId xmlns:a16="http://schemas.microsoft.com/office/drawing/2014/main" id="{9FA0C984-52A9-45E9-A7AE-A9F59BD16EAC}"/>
                  </a:ext>
                </a:extLst>
              </p:cNvPr>
              <p:cNvSpPr txBox="1">
                <a:spLocks noRot="1" noChangeAspect="1" noMove="1" noResize="1" noEditPoints="1" noAdjustHandles="1" noChangeArrowheads="1" noChangeShapeType="1" noTextEdit="1"/>
              </p:cNvSpPr>
              <p:nvPr/>
            </p:nvSpPr>
            <p:spPr>
              <a:xfrm>
                <a:off x="150919" y="3531916"/>
                <a:ext cx="5945080" cy="2596032"/>
              </a:xfrm>
              <a:prstGeom prst="rect">
                <a:avLst/>
              </a:prstGeom>
              <a:blipFill>
                <a:blip r:embed="rId6"/>
                <a:stretch>
                  <a:fillRect b="-939"/>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209AF17A-7815-4EAD-A858-CBADB76B7D74}"/>
              </a:ext>
            </a:extLst>
          </p:cNvPr>
          <p:cNvPicPr>
            <a:picLocks noChangeAspect="1"/>
          </p:cNvPicPr>
          <p:nvPr/>
        </p:nvPicPr>
        <p:blipFill>
          <a:blip r:embed="rId7"/>
          <a:stretch>
            <a:fillRect/>
          </a:stretch>
        </p:blipFill>
        <p:spPr>
          <a:xfrm>
            <a:off x="2193603" y="3864059"/>
            <a:ext cx="3902393" cy="542449"/>
          </a:xfrm>
          <a:prstGeom prst="rect">
            <a:avLst/>
          </a:prstGeom>
        </p:spPr>
      </p:pic>
      <p:pic>
        <p:nvPicPr>
          <p:cNvPr id="24" name="图片 23">
            <a:extLst>
              <a:ext uri="{FF2B5EF4-FFF2-40B4-BE49-F238E27FC236}">
                <a16:creationId xmlns:a16="http://schemas.microsoft.com/office/drawing/2014/main" id="{2C8297F1-BBFB-408D-B72E-550D48E5C23E}"/>
              </a:ext>
            </a:extLst>
          </p:cNvPr>
          <p:cNvPicPr>
            <a:picLocks noChangeAspect="1"/>
          </p:cNvPicPr>
          <p:nvPr/>
        </p:nvPicPr>
        <p:blipFill rotWithShape="1">
          <a:blip r:embed="rId8"/>
          <a:srcRect l="3374"/>
          <a:stretch/>
        </p:blipFill>
        <p:spPr>
          <a:xfrm>
            <a:off x="8755387" y="976140"/>
            <a:ext cx="3285685" cy="582930"/>
          </a:xfrm>
          <a:prstGeom prst="rect">
            <a:avLst/>
          </a:prstGeom>
        </p:spPr>
      </p:pic>
      <p:pic>
        <p:nvPicPr>
          <p:cNvPr id="25" name="图片 24">
            <a:extLst>
              <a:ext uri="{FF2B5EF4-FFF2-40B4-BE49-F238E27FC236}">
                <a16:creationId xmlns:a16="http://schemas.microsoft.com/office/drawing/2014/main" id="{80308982-9514-4D24-8B57-856052C64182}"/>
              </a:ext>
            </a:extLst>
          </p:cNvPr>
          <p:cNvPicPr>
            <a:picLocks noChangeAspect="1"/>
          </p:cNvPicPr>
          <p:nvPr/>
        </p:nvPicPr>
        <p:blipFill>
          <a:blip r:embed="rId9"/>
          <a:stretch>
            <a:fillRect/>
          </a:stretch>
        </p:blipFill>
        <p:spPr>
          <a:xfrm>
            <a:off x="8543492" y="1561122"/>
            <a:ext cx="3497580" cy="591026"/>
          </a:xfrm>
          <a:prstGeom prst="rect">
            <a:avLst/>
          </a:prstGeom>
        </p:spPr>
      </p:pic>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7BB5F47-201B-4327-8C68-32EFFFF18348}"/>
                  </a:ext>
                </a:extLst>
              </p:cNvPr>
              <p:cNvSpPr txBox="1"/>
              <p:nvPr/>
            </p:nvSpPr>
            <p:spPr>
              <a:xfrm>
                <a:off x="1352557" y="4718324"/>
                <a:ext cx="1704972" cy="5729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𝑖</m:t>
                          </m:r>
                          <m:r>
                            <a:rPr lang="en-US" altLang="zh-CN" sz="1400" i="1">
                              <a:latin typeface="Cambria Math" panose="02040503050406030204" pitchFamily="18" charset="0"/>
                            </a:rPr>
                            <m:t>=</m:t>
                          </m:r>
                          <m:r>
                            <a:rPr lang="en-US" altLang="zh-CN" sz="1400" i="1" smtClean="0">
                              <a:latin typeface="Cambria Math" panose="02040503050406030204" pitchFamily="18" charset="0"/>
                            </a:rPr>
                            <m:t>1</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𝐾</m:t>
                          </m:r>
                        </m:sub>
                      </m:sSub>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eqArr>
                            <m:eqArrPr>
                              <m:ctrlPr>
                                <a:rPr lang="en-US" altLang="zh-CN" sz="1400" b="0" i="1" smtClean="0">
                                  <a:latin typeface="Cambria Math" panose="02040503050406030204" pitchFamily="18" charset="0"/>
                                </a:rPr>
                              </m:ctrlPr>
                            </m:eqArrPr>
                            <m:e>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𝑘</m:t>
                              </m:r>
                            </m:e>
                            <m:e>
                              <m:r>
                                <a:rPr lang="en-US" altLang="zh-CN" sz="1400" b="0" i="1" smtClean="0">
                                  <a:latin typeface="Cambria Math" panose="02040503050406030204" pitchFamily="18" charset="0"/>
                                </a:rPr>
                                <m:t>0,</m:t>
                              </m:r>
                              <m:r>
                                <a:rPr lang="en-US" altLang="zh-CN" sz="1400" b="0" i="1" smtClean="0">
                                  <a:latin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𝑘</m:t>
                              </m:r>
                            </m:e>
                          </m:eqArr>
                        </m:e>
                      </m:d>
                    </m:oMath>
                  </m:oMathPara>
                </a14:m>
                <a:endParaRPr lang="zh-CN" altLang="en-US" sz="1400" dirty="0">
                  <a:latin typeface="Arial" panose="020B0604020202020204" pitchFamily="34" charset="0"/>
                  <a:cs typeface="Arial" panose="020B0604020202020204" pitchFamily="34" charset="0"/>
                </a:endParaRPr>
              </a:p>
            </p:txBody>
          </p:sp>
        </mc:Choice>
        <mc:Fallback xmlns="">
          <p:sp>
            <p:nvSpPr>
              <p:cNvPr id="26" name="文本框 25">
                <a:extLst>
                  <a:ext uri="{FF2B5EF4-FFF2-40B4-BE49-F238E27FC236}">
                    <a16:creationId xmlns:a16="http://schemas.microsoft.com/office/drawing/2014/main" id="{D7BB5F47-201B-4327-8C68-32EFFFF18348}"/>
                  </a:ext>
                </a:extLst>
              </p:cNvPr>
              <p:cNvSpPr txBox="1">
                <a:spLocks noRot="1" noChangeAspect="1" noMove="1" noResize="1" noEditPoints="1" noAdjustHandles="1" noChangeArrowheads="1" noChangeShapeType="1" noTextEdit="1"/>
              </p:cNvSpPr>
              <p:nvPr/>
            </p:nvSpPr>
            <p:spPr>
              <a:xfrm>
                <a:off x="1352557" y="4718324"/>
                <a:ext cx="1704972" cy="572914"/>
              </a:xfrm>
              <a:prstGeom prst="rect">
                <a:avLst/>
              </a:prstGeom>
              <a:blipFill>
                <a:blip r:embed="rId10"/>
                <a:stretch>
                  <a:fillRect t="-179787" r="-24643" b="-2648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09A2311-20F7-42E0-B76D-52E88C9C5E4B}"/>
                  </a:ext>
                </a:extLst>
              </p:cNvPr>
              <p:cNvSpPr txBox="1"/>
              <p:nvPr/>
            </p:nvSpPr>
            <p:spPr>
              <a:xfrm>
                <a:off x="3190439" y="4655711"/>
                <a:ext cx="1220064"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𝑘</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𝐾</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𝑘</m:t>
                              </m:r>
                            </m:sub>
                          </m:sSub>
                        </m:e>
                      </m:nary>
                      <m:r>
                        <a:rPr lang="en-US" altLang="zh-CN" sz="1400" b="0" i="1" smtClean="0">
                          <a:latin typeface="Cambria Math" panose="02040503050406030204" pitchFamily="18" charset="0"/>
                        </a:rPr>
                        <m:t>=1</m:t>
                      </m:r>
                    </m:oMath>
                  </m:oMathPara>
                </a14:m>
                <a:endParaRPr lang="zh-CN" altLang="en-US" sz="1400" dirty="0">
                  <a:latin typeface="Arial" panose="020B0604020202020204" pitchFamily="34" charset="0"/>
                  <a:cs typeface="Arial" panose="020B0604020202020204" pitchFamily="34" charset="0"/>
                </a:endParaRPr>
              </a:p>
            </p:txBody>
          </p:sp>
        </mc:Choice>
        <mc:Fallback xmlns="">
          <p:sp>
            <p:nvSpPr>
              <p:cNvPr id="28" name="文本框 27">
                <a:extLst>
                  <a:ext uri="{FF2B5EF4-FFF2-40B4-BE49-F238E27FC236}">
                    <a16:creationId xmlns:a16="http://schemas.microsoft.com/office/drawing/2014/main" id="{309A2311-20F7-42E0-B76D-52E88C9C5E4B}"/>
                  </a:ext>
                </a:extLst>
              </p:cNvPr>
              <p:cNvSpPr txBox="1">
                <a:spLocks noRot="1" noChangeAspect="1" noMove="1" noResize="1" noEditPoints="1" noAdjustHandles="1" noChangeArrowheads="1" noChangeShapeType="1" noTextEdit="1"/>
              </p:cNvSpPr>
              <p:nvPr/>
            </p:nvSpPr>
            <p:spPr>
              <a:xfrm>
                <a:off x="3190439" y="4655711"/>
                <a:ext cx="1220064" cy="698140"/>
              </a:xfrm>
              <a:prstGeom prst="rect">
                <a:avLst/>
              </a:prstGeom>
              <a:blipFill>
                <a:blip r:embed="rId11"/>
                <a:stretch>
                  <a:fillRect/>
                </a:stretch>
              </a:blipFill>
            </p:spPr>
            <p:txBody>
              <a:bodyPr/>
              <a:lstStyle/>
              <a:p>
                <a:r>
                  <a:rPr lang="zh-CN" altLang="en-US">
                    <a:noFill/>
                  </a:rPr>
                  <a:t> </a:t>
                </a:r>
              </a:p>
            </p:txBody>
          </p:sp>
        </mc:Fallback>
      </mc:AlternateContent>
      <p:sp>
        <p:nvSpPr>
          <p:cNvPr id="27" name="矩形: 圆角 26">
            <a:extLst>
              <a:ext uri="{FF2B5EF4-FFF2-40B4-BE49-F238E27FC236}">
                <a16:creationId xmlns:a16="http://schemas.microsoft.com/office/drawing/2014/main" id="{9A3EADB0-B1A7-46F7-9333-F0304A66F048}"/>
              </a:ext>
            </a:extLst>
          </p:cNvPr>
          <p:cNvSpPr/>
          <p:nvPr/>
        </p:nvSpPr>
        <p:spPr>
          <a:xfrm>
            <a:off x="3590185" y="4024580"/>
            <a:ext cx="515090" cy="23309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9" name="对话气泡: 矩形 28">
                <a:extLst>
                  <a:ext uri="{FF2B5EF4-FFF2-40B4-BE49-F238E27FC236}">
                    <a16:creationId xmlns:a16="http://schemas.microsoft.com/office/drawing/2014/main" id="{83DF89D2-97AC-480C-9AF8-2CB883CE7296}"/>
                  </a:ext>
                </a:extLst>
              </p:cNvPr>
              <p:cNvSpPr/>
              <p:nvPr/>
            </p:nvSpPr>
            <p:spPr>
              <a:xfrm>
                <a:off x="4410502" y="3526453"/>
                <a:ext cx="1402614" cy="436169"/>
              </a:xfrm>
              <a:prstGeom prst="wedgeRectCallout">
                <a:avLst>
                  <a:gd name="adj1" fmla="val -72177"/>
                  <a:gd name="adj2" fmla="val 81586"/>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Parameters of </a:t>
                </a:r>
                <a14:m>
                  <m:oMath xmlns:m="http://schemas.openxmlformats.org/officeDocument/2006/math">
                    <m:r>
                      <a:rPr lang="en-US" altLang="zh-CN" sz="1000" i="1" dirty="0" smtClean="0">
                        <a:solidFill>
                          <a:schemeClr val="tx1"/>
                        </a:solidFill>
                        <a:latin typeface="Cambria Math" panose="02040503050406030204" pitchFamily="18" charset="0"/>
                        <a:cs typeface="Arial" panose="020B0604020202020204" pitchFamily="34" charset="0"/>
                      </a:rPr>
                      <m:t>𝑘</m:t>
                    </m:r>
                  </m:oMath>
                </a14:m>
                <a:r>
                  <a:rPr lang="en-US" altLang="zh-CN" sz="1000" dirty="0">
                    <a:solidFill>
                      <a:schemeClr val="tx1"/>
                    </a:solidFill>
                    <a:latin typeface="Arial" panose="020B0604020202020204" pitchFamily="34" charset="0"/>
                    <a:cs typeface="Arial" panose="020B0604020202020204" pitchFamily="34" charset="0"/>
                  </a:rPr>
                  <a:t>th Gaussian Distribution</a:t>
                </a:r>
              </a:p>
            </p:txBody>
          </p:sp>
        </mc:Choice>
        <mc:Fallback xmlns="">
          <p:sp>
            <p:nvSpPr>
              <p:cNvPr id="29" name="对话气泡: 矩形 28">
                <a:extLst>
                  <a:ext uri="{FF2B5EF4-FFF2-40B4-BE49-F238E27FC236}">
                    <a16:creationId xmlns:a16="http://schemas.microsoft.com/office/drawing/2014/main" id="{83DF89D2-97AC-480C-9AF8-2CB883CE7296}"/>
                  </a:ext>
                </a:extLst>
              </p:cNvPr>
              <p:cNvSpPr>
                <a:spLocks noRot="1" noChangeAspect="1" noMove="1" noResize="1" noEditPoints="1" noAdjustHandles="1" noChangeArrowheads="1" noChangeShapeType="1" noTextEdit="1"/>
              </p:cNvSpPr>
              <p:nvPr/>
            </p:nvSpPr>
            <p:spPr>
              <a:xfrm>
                <a:off x="4410502" y="3526453"/>
                <a:ext cx="1402614" cy="436169"/>
              </a:xfrm>
              <a:prstGeom prst="wedgeRectCallout">
                <a:avLst>
                  <a:gd name="adj1" fmla="val -72177"/>
                  <a:gd name="adj2" fmla="val 81586"/>
                </a:avLst>
              </a:prstGeom>
              <a:blipFill>
                <a:blip r:embed="rId1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144B2EA5-8919-440D-BA34-EFC6344499DC}"/>
                  </a:ext>
                </a:extLst>
              </p:cNvPr>
              <p:cNvSpPr txBox="1"/>
              <p:nvPr/>
            </p:nvSpPr>
            <p:spPr>
              <a:xfrm>
                <a:off x="1053978" y="6190066"/>
                <a:ext cx="2521925" cy="307777"/>
              </a:xfrm>
              <a:prstGeom prst="rect">
                <a:avLst/>
              </a:prstGeom>
              <a:noFill/>
            </p:spPr>
            <p:txBody>
              <a:bodyPr wrap="square">
                <a:spAutoFit/>
              </a:bodyPr>
              <a:lstStyle/>
              <a:p>
                <a:pPr lvl="0">
                  <a:defRPr/>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d>
                        <m:dPr>
                          <m:ctrlPr>
                            <a:rPr lang="en-US" altLang="zh-CN" sz="1400" b="0" i="1" smtClean="0">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i="1">
                                  <a:latin typeface="Cambria Math" panose="02040503050406030204" pitchFamily="18" charset="0"/>
                                </a:rPr>
                                <m:t>𝑘</m:t>
                              </m:r>
                            </m:sub>
                          </m:sSub>
                          <m:r>
                            <a:rPr lang="en-US" altLang="zh-CN" sz="1400" b="0" i="1" smtClean="0">
                              <a:latin typeface="Cambria Math" panose="02040503050406030204" pitchFamily="18" charset="0"/>
                            </a:rPr>
                            <m:t>=1</m:t>
                          </m:r>
                        </m:e>
                      </m:d>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smtClean="0">
                              <a:latin typeface="Cambria Math" panose="02040503050406030204" pitchFamily="18" charset="0"/>
                            </a:rPr>
                            <m:t>𝜋</m:t>
                          </m:r>
                        </m:e>
                        <m:sub>
                          <m:r>
                            <a:rPr lang="en-US" altLang="zh-CN" sz="1400" i="1">
                              <a:latin typeface="Cambria Math" panose="02040503050406030204" pitchFamily="18" charset="0"/>
                            </a:rPr>
                            <m:t>𝑘</m:t>
                          </m:r>
                        </m:sub>
                      </m:sSub>
                    </m:oMath>
                  </m:oMathPara>
                </a14:m>
                <a:endParaRPr lang="zh-CN" altLang="en-US" sz="1400" dirty="0">
                  <a:latin typeface="Arial" panose="020B0604020202020204" pitchFamily="34" charset="0"/>
                  <a:cs typeface="Arial" panose="020B0604020202020204" pitchFamily="34" charset="0"/>
                </a:endParaRPr>
              </a:p>
            </p:txBody>
          </p:sp>
        </mc:Choice>
        <mc:Fallback xmlns="">
          <p:sp>
            <p:nvSpPr>
              <p:cNvPr id="35" name="文本框 34">
                <a:extLst>
                  <a:ext uri="{FF2B5EF4-FFF2-40B4-BE49-F238E27FC236}">
                    <a16:creationId xmlns:a16="http://schemas.microsoft.com/office/drawing/2014/main" id="{144B2EA5-8919-440D-BA34-EFC6344499DC}"/>
                  </a:ext>
                </a:extLst>
              </p:cNvPr>
              <p:cNvSpPr txBox="1">
                <a:spLocks noRot="1" noChangeAspect="1" noMove="1" noResize="1" noEditPoints="1" noAdjustHandles="1" noChangeArrowheads="1" noChangeShapeType="1" noTextEdit="1"/>
              </p:cNvSpPr>
              <p:nvPr/>
            </p:nvSpPr>
            <p:spPr>
              <a:xfrm>
                <a:off x="1053978" y="6190066"/>
                <a:ext cx="2521925" cy="307777"/>
              </a:xfrm>
              <a:prstGeom prst="rect">
                <a:avLst/>
              </a:prstGeom>
              <a:blipFill>
                <a:blip r:embed="rId13"/>
                <a:stretch>
                  <a:fillRect b="-19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125F9076-712B-42FA-936B-8C703F17E761}"/>
                  </a:ext>
                </a:extLst>
              </p:cNvPr>
              <p:cNvSpPr txBox="1"/>
              <p:nvPr/>
            </p:nvSpPr>
            <p:spPr>
              <a:xfrm>
                <a:off x="1438366" y="5566602"/>
                <a:ext cx="2330061" cy="215444"/>
              </a:xfrm>
              <a:prstGeom prst="rect">
                <a:avLst/>
              </a:prstGeom>
              <a:noFill/>
            </p:spPr>
            <p:txBody>
              <a:bodyPr wrap="none" lIns="0" tIns="0" rIns="0" bIns="0" rtlCol="0">
                <a:spAutoFit/>
              </a:bodyPr>
              <a:lstStyle/>
              <a:p>
                <a14:m>
                  <m:oMath xmlns:m="http://schemas.openxmlformats.org/officeDocument/2006/math">
                    <m:d>
                      <m:dPr>
                        <m:begChr m:val="["/>
                        <m:endChr m:val="]"/>
                        <m:ctrlPr>
                          <a:rPr lang="en-US" altLang="zh-CN" sz="1400" b="0" i="1" smtClean="0">
                            <a:latin typeface="Cambria Math" panose="02040503050406030204" pitchFamily="18" charset="0"/>
                            <a:cs typeface="Arial" panose="020B0604020202020204" pitchFamily="34" charset="0"/>
                          </a:rPr>
                        </m:ctrlPr>
                      </m:dPr>
                      <m:e>
                        <m:r>
                          <a:rPr lang="en-US" altLang="zh-CN" sz="1400" b="0" i="1" dirty="0" smtClean="0">
                            <a:latin typeface="Cambria Math" panose="02040503050406030204" pitchFamily="18" charset="0"/>
                            <a:cs typeface="Arial" panose="020B0604020202020204" pitchFamily="34" charset="0"/>
                          </a:rPr>
                          <m:t>10</m:t>
                        </m:r>
                        <m:r>
                          <a:rPr lang="en-US" altLang="zh-CN" sz="1400" dirty="0">
                            <a:latin typeface="Cambria Math" panose="02040503050406030204" pitchFamily="18" charset="0"/>
                            <a:cs typeface="Arial" panose="020B0604020202020204" pitchFamily="34" charset="0"/>
                          </a:rPr>
                          <m:t>…</m:t>
                        </m:r>
                        <m:r>
                          <a:rPr lang="en-US" altLang="zh-CN" sz="1400" b="0" i="1" dirty="0" smtClean="0">
                            <a:latin typeface="Cambria Math" panose="02040503050406030204" pitchFamily="18" charset="0"/>
                            <a:cs typeface="Arial" panose="020B0604020202020204" pitchFamily="34" charset="0"/>
                          </a:rPr>
                          <m:t>0</m:t>
                        </m:r>
                      </m:e>
                    </m:d>
                    <m:r>
                      <a:rPr lang="en-US" altLang="zh-CN" sz="1400" b="0" i="1" smtClean="0">
                        <a:latin typeface="Cambria Math" panose="02040503050406030204" pitchFamily="18" charset="0"/>
                        <a:cs typeface="Arial" panose="020B0604020202020204" pitchFamily="34" charset="0"/>
                      </a:rPr>
                      <m:t>, </m:t>
                    </m:r>
                    <m:d>
                      <m:dPr>
                        <m:begChr m:val="["/>
                        <m:endChr m:val="]"/>
                        <m:ctrlPr>
                          <a:rPr lang="en-US" altLang="zh-CN" sz="1400" i="1">
                            <a:latin typeface="Cambria Math" panose="02040503050406030204" pitchFamily="18" charset="0"/>
                            <a:cs typeface="Arial" panose="020B0604020202020204" pitchFamily="34" charset="0"/>
                          </a:rPr>
                        </m:ctrlPr>
                      </m:dPr>
                      <m:e>
                        <m:r>
                          <a:rPr lang="en-US" altLang="zh-CN" sz="1400">
                            <a:latin typeface="Cambria Math" panose="02040503050406030204" pitchFamily="18" charset="0"/>
                            <a:cs typeface="Arial" panose="020B0604020202020204" pitchFamily="34" charset="0"/>
                          </a:rPr>
                          <m:t>0 </m:t>
                        </m:r>
                        <m:r>
                          <a:rPr lang="en-US" altLang="zh-CN" sz="1400" dirty="0">
                            <a:latin typeface="Cambria Math" panose="02040503050406030204" pitchFamily="18" charset="0"/>
                            <a:cs typeface="Arial" panose="020B0604020202020204" pitchFamily="34" charset="0"/>
                          </a:rPr>
                          <m:t>1…0</m:t>
                        </m:r>
                      </m:e>
                    </m:d>
                  </m:oMath>
                </a14:m>
                <a:r>
                  <a:rPr lang="en-US" altLang="zh-CN" sz="1400" dirty="0">
                    <a:latin typeface="Cambria Math" panose="02040503050406030204" pitchFamily="18" charset="0"/>
                    <a:cs typeface="Arial" panose="020B0604020202020204" pitchFamily="34" charset="0"/>
                  </a:rPr>
                  <a:t>, … ,</a:t>
                </a:r>
                <a:r>
                  <a:rPr lang="zh-CN" altLang="en-US" sz="1400" dirty="0">
                    <a:latin typeface="Cambria Math" panose="02040503050406030204" pitchFamily="18" charset="0"/>
                    <a:cs typeface="Arial" panose="020B0604020202020204" pitchFamily="34" charset="0"/>
                  </a:rPr>
                  <a:t> </a:t>
                </a:r>
                <a14:m>
                  <m:oMath xmlns:m="http://schemas.openxmlformats.org/officeDocument/2006/math">
                    <m:r>
                      <a:rPr lang="en-US" altLang="zh-CN" sz="1400">
                        <a:latin typeface="Cambria Math" panose="02040503050406030204" pitchFamily="18" charset="0"/>
                        <a:cs typeface="Arial" panose="020B0604020202020204" pitchFamily="34" charset="0"/>
                      </a:rPr>
                      <m:t>[0 </m:t>
                    </m:r>
                    <m:r>
                      <a:rPr lang="en-US" altLang="zh-CN" sz="1400" dirty="0">
                        <a:latin typeface="Cambria Math" panose="02040503050406030204" pitchFamily="18" charset="0"/>
                        <a:cs typeface="Arial" panose="020B0604020202020204" pitchFamily="34" charset="0"/>
                      </a:rPr>
                      <m:t>0…1</m:t>
                    </m:r>
                    <m:r>
                      <a:rPr lang="en-US" altLang="zh-CN" sz="1400">
                        <a:latin typeface="Cambria Math" panose="02040503050406030204" pitchFamily="18" charset="0"/>
                        <a:cs typeface="Arial" panose="020B0604020202020204" pitchFamily="34" charset="0"/>
                      </a:rPr>
                      <m:t>]</m:t>
                    </m:r>
                  </m:oMath>
                </a14:m>
                <a:endParaRPr lang="zh-CN" altLang="en-US" sz="1400" dirty="0">
                  <a:latin typeface="Arial" panose="020B0604020202020204" pitchFamily="34" charset="0"/>
                  <a:cs typeface="Arial" panose="020B0604020202020204" pitchFamily="34" charset="0"/>
                </a:endParaRPr>
              </a:p>
            </p:txBody>
          </p:sp>
        </mc:Choice>
        <mc:Fallback xmlns="">
          <p:sp>
            <p:nvSpPr>
              <p:cNvPr id="44" name="文本框 43">
                <a:extLst>
                  <a:ext uri="{FF2B5EF4-FFF2-40B4-BE49-F238E27FC236}">
                    <a16:creationId xmlns:a16="http://schemas.microsoft.com/office/drawing/2014/main" id="{125F9076-712B-42FA-936B-8C703F17E761}"/>
                  </a:ext>
                </a:extLst>
              </p:cNvPr>
              <p:cNvSpPr txBox="1">
                <a:spLocks noRot="1" noChangeAspect="1" noMove="1" noResize="1" noEditPoints="1" noAdjustHandles="1" noChangeArrowheads="1" noChangeShapeType="1" noTextEdit="1"/>
              </p:cNvSpPr>
              <p:nvPr/>
            </p:nvSpPr>
            <p:spPr>
              <a:xfrm>
                <a:off x="1438366" y="5566602"/>
                <a:ext cx="2330061" cy="215444"/>
              </a:xfrm>
              <a:prstGeom prst="rect">
                <a:avLst/>
              </a:prstGeom>
              <a:blipFill>
                <a:blip r:embed="rId14"/>
                <a:stretch>
                  <a:fillRect t="-28571" r="-2356" b="-48571"/>
                </a:stretch>
              </a:blipFill>
            </p:spPr>
            <p:txBody>
              <a:bodyPr/>
              <a:lstStyle/>
              <a:p>
                <a:r>
                  <a:rPr lang="zh-CN" altLang="en-US">
                    <a:noFill/>
                  </a:rPr>
                  <a:t> </a:t>
                </a:r>
              </a:p>
            </p:txBody>
          </p:sp>
        </mc:Fallback>
      </mc:AlternateContent>
      <p:pic>
        <p:nvPicPr>
          <p:cNvPr id="51" name="图片 50">
            <a:extLst>
              <a:ext uri="{FF2B5EF4-FFF2-40B4-BE49-F238E27FC236}">
                <a16:creationId xmlns:a16="http://schemas.microsoft.com/office/drawing/2014/main" id="{1BE594F9-05E9-40D0-9185-984EB76AA519}"/>
              </a:ext>
            </a:extLst>
          </p:cNvPr>
          <p:cNvPicPr>
            <a:picLocks noChangeAspect="1"/>
          </p:cNvPicPr>
          <p:nvPr/>
        </p:nvPicPr>
        <p:blipFill rotWithShape="1">
          <a:blip r:embed="rId15"/>
          <a:srcRect r="72954" b="-5676"/>
          <a:stretch/>
        </p:blipFill>
        <p:spPr>
          <a:xfrm>
            <a:off x="7727645" y="1101523"/>
            <a:ext cx="893926" cy="332164"/>
          </a:xfrm>
          <a:prstGeom prst="rect">
            <a:avLst/>
          </a:prstGeom>
        </p:spPr>
      </p:pic>
      <p:pic>
        <p:nvPicPr>
          <p:cNvPr id="57" name="图片 56">
            <a:extLst>
              <a:ext uri="{FF2B5EF4-FFF2-40B4-BE49-F238E27FC236}">
                <a16:creationId xmlns:a16="http://schemas.microsoft.com/office/drawing/2014/main" id="{745D34A8-4C6D-4577-A542-A6041CEEF4A0}"/>
              </a:ext>
            </a:extLst>
          </p:cNvPr>
          <p:cNvPicPr>
            <a:picLocks noChangeAspect="1"/>
          </p:cNvPicPr>
          <p:nvPr/>
        </p:nvPicPr>
        <p:blipFill>
          <a:blip r:embed="rId16"/>
          <a:stretch>
            <a:fillRect/>
          </a:stretch>
        </p:blipFill>
        <p:spPr>
          <a:xfrm>
            <a:off x="8543492" y="2528531"/>
            <a:ext cx="2076450" cy="333375"/>
          </a:xfrm>
          <a:prstGeom prst="rect">
            <a:avLst/>
          </a:prstGeom>
        </p:spPr>
      </p:pic>
      <p:pic>
        <p:nvPicPr>
          <p:cNvPr id="58" name="图片 57">
            <a:extLst>
              <a:ext uri="{FF2B5EF4-FFF2-40B4-BE49-F238E27FC236}">
                <a16:creationId xmlns:a16="http://schemas.microsoft.com/office/drawing/2014/main" id="{18E9C5FC-5AC0-4A97-AAB1-1341F0C9290A}"/>
              </a:ext>
            </a:extLst>
          </p:cNvPr>
          <p:cNvPicPr>
            <a:picLocks noChangeAspect="1"/>
          </p:cNvPicPr>
          <p:nvPr/>
        </p:nvPicPr>
        <p:blipFill>
          <a:blip r:embed="rId17"/>
          <a:stretch>
            <a:fillRect/>
          </a:stretch>
        </p:blipFill>
        <p:spPr>
          <a:xfrm>
            <a:off x="8202497" y="2924561"/>
            <a:ext cx="3838575" cy="609600"/>
          </a:xfrm>
          <a:prstGeom prst="rect">
            <a:avLst/>
          </a:prstGeom>
        </p:spPr>
      </p:pic>
      <p:pic>
        <p:nvPicPr>
          <p:cNvPr id="60" name="图片 59">
            <a:extLst>
              <a:ext uri="{FF2B5EF4-FFF2-40B4-BE49-F238E27FC236}">
                <a16:creationId xmlns:a16="http://schemas.microsoft.com/office/drawing/2014/main" id="{B017E15C-593A-4FC7-9A03-21A988B9004F}"/>
              </a:ext>
            </a:extLst>
          </p:cNvPr>
          <p:cNvPicPr>
            <a:picLocks noChangeAspect="1"/>
          </p:cNvPicPr>
          <p:nvPr/>
        </p:nvPicPr>
        <p:blipFill>
          <a:blip r:embed="rId18"/>
          <a:stretch>
            <a:fillRect/>
          </a:stretch>
        </p:blipFill>
        <p:spPr>
          <a:xfrm>
            <a:off x="7482883" y="3537827"/>
            <a:ext cx="4558189" cy="623411"/>
          </a:xfrm>
          <a:prstGeom prst="rect">
            <a:avLst/>
          </a:prstGeom>
        </p:spPr>
      </p:pic>
      <p:sp>
        <p:nvSpPr>
          <p:cNvPr id="62" name="矩形: 圆角 61">
            <a:extLst>
              <a:ext uri="{FF2B5EF4-FFF2-40B4-BE49-F238E27FC236}">
                <a16:creationId xmlns:a16="http://schemas.microsoft.com/office/drawing/2014/main" id="{CC7ED817-18F8-444C-B2A8-184E681600C6}"/>
              </a:ext>
            </a:extLst>
          </p:cNvPr>
          <p:cNvSpPr/>
          <p:nvPr/>
        </p:nvSpPr>
        <p:spPr>
          <a:xfrm>
            <a:off x="7520311" y="3705224"/>
            <a:ext cx="1633213" cy="41553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对话气泡: 矩形 63">
            <a:extLst>
              <a:ext uri="{FF2B5EF4-FFF2-40B4-BE49-F238E27FC236}">
                <a16:creationId xmlns:a16="http://schemas.microsoft.com/office/drawing/2014/main" id="{128FBA5E-6D01-4B6D-B5F4-C06E22CBE936}"/>
              </a:ext>
            </a:extLst>
          </p:cNvPr>
          <p:cNvSpPr/>
          <p:nvPr/>
        </p:nvSpPr>
        <p:spPr>
          <a:xfrm>
            <a:off x="6095994" y="3132160"/>
            <a:ext cx="1823609" cy="542449"/>
          </a:xfrm>
          <a:prstGeom prst="wedgeRectCallout">
            <a:avLst>
              <a:gd name="adj1" fmla="val 63483"/>
              <a:gd name="adj2" fmla="val 50363"/>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equivalent formulation of the Gaussian mixture involving an explicit latent variable.</a:t>
            </a:r>
          </a:p>
        </p:txBody>
      </p:sp>
      <p:sp>
        <p:nvSpPr>
          <p:cNvPr id="74" name="文本框 73">
            <a:extLst>
              <a:ext uri="{FF2B5EF4-FFF2-40B4-BE49-F238E27FC236}">
                <a16:creationId xmlns:a16="http://schemas.microsoft.com/office/drawing/2014/main" id="{B63ECD1C-3247-42FE-9D98-289BE35338E1}"/>
              </a:ext>
            </a:extLst>
          </p:cNvPr>
          <p:cNvSpPr txBox="1"/>
          <p:nvPr/>
        </p:nvSpPr>
        <p:spPr>
          <a:xfrm>
            <a:off x="819150" y="662323"/>
            <a:ext cx="183832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Gaussian mixture distribution</a:t>
            </a:r>
          </a:p>
        </p:txBody>
      </p:sp>
      <p:grpSp>
        <p:nvGrpSpPr>
          <p:cNvPr id="75" name="组合 74">
            <a:extLst>
              <a:ext uri="{FF2B5EF4-FFF2-40B4-BE49-F238E27FC236}">
                <a16:creationId xmlns:a16="http://schemas.microsoft.com/office/drawing/2014/main" id="{C563AD68-5D2E-4697-B541-BDF627E63A26}"/>
              </a:ext>
            </a:extLst>
          </p:cNvPr>
          <p:cNvGrpSpPr/>
          <p:nvPr/>
        </p:nvGrpSpPr>
        <p:grpSpPr>
          <a:xfrm>
            <a:off x="6220791" y="5690990"/>
            <a:ext cx="5820281" cy="729298"/>
            <a:chOff x="6220791" y="5748140"/>
            <a:chExt cx="5820281" cy="729298"/>
          </a:xfrm>
        </p:grpSpPr>
        <p:pic>
          <p:nvPicPr>
            <p:cNvPr id="76" name="图片 75">
              <a:extLst>
                <a:ext uri="{FF2B5EF4-FFF2-40B4-BE49-F238E27FC236}">
                  <a16:creationId xmlns:a16="http://schemas.microsoft.com/office/drawing/2014/main" id="{C6D8CF92-DE85-45DB-A601-6664E6BA6E25}"/>
                </a:ext>
              </a:extLst>
            </p:cNvPr>
            <p:cNvPicPr>
              <a:picLocks noChangeAspect="1"/>
            </p:cNvPicPr>
            <p:nvPr/>
          </p:nvPicPr>
          <p:blipFill rotWithShape="1">
            <a:blip r:embed="rId19"/>
            <a:srcRect r="19018" b="51953"/>
            <a:stretch/>
          </p:blipFill>
          <p:spPr>
            <a:xfrm>
              <a:off x="6220791" y="5774411"/>
              <a:ext cx="3219225" cy="684641"/>
            </a:xfrm>
            <a:prstGeom prst="rect">
              <a:avLst/>
            </a:prstGeom>
          </p:spPr>
        </p:pic>
        <p:pic>
          <p:nvPicPr>
            <p:cNvPr id="77" name="图片 76">
              <a:extLst>
                <a:ext uri="{FF2B5EF4-FFF2-40B4-BE49-F238E27FC236}">
                  <a16:creationId xmlns:a16="http://schemas.microsoft.com/office/drawing/2014/main" id="{BE62C07A-A322-4036-A86C-0725870F748F}"/>
                </a:ext>
              </a:extLst>
            </p:cNvPr>
            <p:cNvPicPr>
              <a:picLocks noChangeAspect="1"/>
            </p:cNvPicPr>
            <p:nvPr/>
          </p:nvPicPr>
          <p:blipFill rotWithShape="1">
            <a:blip r:embed="rId19"/>
            <a:srcRect l="34569" t="48819"/>
            <a:stretch/>
          </p:blipFill>
          <p:spPr>
            <a:xfrm>
              <a:off x="9440020" y="5748140"/>
              <a:ext cx="2601052" cy="729298"/>
            </a:xfrm>
            <a:prstGeom prst="rect">
              <a:avLst/>
            </a:prstGeom>
          </p:spPr>
        </p:pic>
      </p:grpSp>
      <p:pic>
        <p:nvPicPr>
          <p:cNvPr id="83" name="图片 82">
            <a:extLst>
              <a:ext uri="{FF2B5EF4-FFF2-40B4-BE49-F238E27FC236}">
                <a16:creationId xmlns:a16="http://schemas.microsoft.com/office/drawing/2014/main" id="{D344FA88-0767-4E9E-9BAB-5210ECCB9E9A}"/>
              </a:ext>
            </a:extLst>
          </p:cNvPr>
          <p:cNvPicPr>
            <a:picLocks noChangeAspect="1"/>
          </p:cNvPicPr>
          <p:nvPr/>
        </p:nvPicPr>
        <p:blipFill>
          <a:blip r:embed="rId20"/>
          <a:stretch>
            <a:fillRect/>
          </a:stretch>
        </p:blipFill>
        <p:spPr>
          <a:xfrm>
            <a:off x="4144799" y="5314963"/>
            <a:ext cx="1940464" cy="1177896"/>
          </a:xfrm>
          <a:prstGeom prst="rect">
            <a:avLst/>
          </a:prstGeom>
        </p:spPr>
      </p:pic>
      <p:pic>
        <p:nvPicPr>
          <p:cNvPr id="85" name="图片 84">
            <a:extLst>
              <a:ext uri="{FF2B5EF4-FFF2-40B4-BE49-F238E27FC236}">
                <a16:creationId xmlns:a16="http://schemas.microsoft.com/office/drawing/2014/main" id="{949221D9-95D6-4762-AA51-E22D1813BB33}"/>
              </a:ext>
            </a:extLst>
          </p:cNvPr>
          <p:cNvPicPr>
            <a:picLocks noChangeAspect="1"/>
          </p:cNvPicPr>
          <p:nvPr/>
        </p:nvPicPr>
        <p:blipFill>
          <a:blip r:embed="rId21"/>
          <a:stretch>
            <a:fillRect/>
          </a:stretch>
        </p:blipFill>
        <p:spPr>
          <a:xfrm>
            <a:off x="4822961" y="4406508"/>
            <a:ext cx="561967" cy="1077104"/>
          </a:xfrm>
          <a:prstGeom prst="rect">
            <a:avLst/>
          </a:prstGeom>
        </p:spPr>
      </p:pic>
    </p:spTree>
    <p:extLst>
      <p:ext uri="{BB962C8B-B14F-4D97-AF65-F5344CB8AC3E}">
        <p14:creationId xmlns:p14="http://schemas.microsoft.com/office/powerpoint/2010/main" val="293612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CEFB0655-1EBC-47A1-86C4-BB6B3C14E16D}"/>
                  </a:ext>
                </a:extLst>
              </p:cNvPr>
              <p:cNvSpPr txBox="1"/>
              <p:nvPr/>
            </p:nvSpPr>
            <p:spPr>
              <a:xfrm>
                <a:off x="6095998" y="2191780"/>
                <a:ext cx="5945080" cy="3442417"/>
              </a:xfrm>
              <a:prstGeom prst="rect">
                <a:avLst/>
              </a:prstGeom>
              <a:noFill/>
            </p:spPr>
            <p:txBody>
              <a:bodyPr wrap="square" rtlCol="0">
                <a:spAutoFit/>
              </a:bodyPr>
              <a:lstStyle/>
              <a:p>
                <a:pPr marL="285750" lvl="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marginal distribution for </a:t>
                </a:r>
                <a14:m>
                  <m:oMath xmlns:m="http://schemas.openxmlformats.org/officeDocument/2006/math">
                    <m:r>
                      <a:rPr lang="en-US" altLang="zh-CN" sz="1200">
                        <a:latin typeface="Cambria Math" panose="02040503050406030204" pitchFamily="18" charset="0"/>
                        <a:cs typeface="Arial" panose="020B0604020202020204" pitchFamily="34" charset="0"/>
                      </a:rPr>
                      <m:t>𝑥</m:t>
                    </m:r>
                  </m:oMath>
                </a14:m>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171450" lvl="0" indent="-1714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observed  variables </a:t>
                </a:r>
                <a14:m>
                  <m:oMath xmlns:m="http://schemas.openxmlformats.org/officeDocument/2006/math">
                    <m:d>
                      <m:dPr>
                        <m:begChr m:val="{"/>
                        <m:endChr m:val="}"/>
                        <m:ctrlPr>
                          <a:rPr lang="en-US" altLang="zh-CN" sz="1200" i="1" dirty="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a:latin typeface="Cambria Math" panose="02040503050406030204" pitchFamily="18" charset="0"/>
                                <a:cs typeface="Arial" panose="020B0604020202020204" pitchFamily="34" charset="0"/>
                              </a:rPr>
                            </m:ctrlPr>
                          </m:sSubPr>
                          <m:e>
                            <m:r>
                              <a:rPr lang="en-US" altLang="zh-CN" sz="1200" i="1" dirty="0">
                                <a:latin typeface="Cambria Math" panose="02040503050406030204" pitchFamily="18" charset="0"/>
                                <a:cs typeface="Arial" panose="020B0604020202020204" pitchFamily="34" charset="0"/>
                              </a:rPr>
                              <m:t>𝑥</m:t>
                            </m:r>
                          </m:e>
                          <m:sub>
                            <m:r>
                              <a:rPr lang="en-US" altLang="zh-CN" sz="1200" i="1" dirty="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cs typeface="Arial" panose="020B0604020202020204" pitchFamily="34" charset="0"/>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m:t>
                    </m:r>
                    <m:sSub>
                      <m:sSubPr>
                        <m:ctrlPr>
                          <a:rPr kumimoji="0" lang="zh-CN" altLang="en-US"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𝑥</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1</m:t>
                        </m:r>
                      </m:sub>
                    </m:s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m:t>
                    </m:r>
                    <m:sSub>
                      <m:sSubPr>
                        <m:ctrlPr>
                          <a:rPr kumimoji="0" lang="zh-CN" altLang="en-US"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𝑥</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2</m:t>
                        </m:r>
                      </m:sub>
                    </m:s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m:t>
                    </m:r>
                    <m:sSub>
                      <m:sSubPr>
                        <m:ctrlPr>
                          <a:rPr kumimoji="0" lang="zh-CN" altLang="en-US"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𝑥</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𝑁</m:t>
                        </m:r>
                      </m:sub>
                    </m:sSub>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m:t>
                    </m:r>
                  </m:oMath>
                </a14:m>
                <a:r>
                  <a:rPr lang="en-US" altLang="zh-CN"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sym typeface="Wingdings" panose="05000000000000000000" pitchFamily="2" charset="2"/>
                  </a:rPr>
                  <a:t></a:t>
                </a:r>
                <a:r>
                  <a:rPr lang="en-US" altLang="zh-CN" sz="1200" dirty="0">
                    <a:latin typeface="Arial" panose="020B0604020202020204" pitchFamily="34" charset="0"/>
                    <a:cs typeface="Arial" panose="020B0604020202020204" pitchFamily="34" charset="0"/>
                  </a:rPr>
                  <a:t> corresponding </a:t>
                </a:r>
                <a:r>
                  <a:rPr lang="en-US" altLang="zh-CN" sz="1200" dirty="0">
                    <a:solidFill>
                      <a:prstClr val="black"/>
                    </a:solidFill>
                    <a:latin typeface="Arial" panose="020B0604020202020204" pitchFamily="34" charset="0"/>
                    <a:cs typeface="Arial" panose="020B0604020202020204" pitchFamily="34" charset="0"/>
                  </a:rPr>
                  <a:t>latent </a:t>
                </a:r>
                <a:r>
                  <a:rPr lang="en-US" altLang="zh-CN" sz="1200" b="1" dirty="0">
                    <a:solidFill>
                      <a:prstClr val="black"/>
                    </a:solidFill>
                    <a:latin typeface="Arial" panose="020B0604020202020204" pitchFamily="34" charset="0"/>
                    <a:cs typeface="Arial" panose="020B0604020202020204" pitchFamily="34" charset="0"/>
                  </a:rPr>
                  <a:t>variables </a:t>
                </a:r>
                <a14:m>
                  <m:oMath xmlns:m="http://schemas.openxmlformats.org/officeDocument/2006/math">
                    <m:d>
                      <m:dPr>
                        <m:begChr m:val="{"/>
                        <m:endChr m:val="}"/>
                        <m:ctrlPr>
                          <a:rPr lang="en-US" altLang="zh-CN" sz="1200" b="1" i="1" dirty="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b="1" i="1" dirty="0">
                                <a:latin typeface="Cambria Math" panose="02040503050406030204" pitchFamily="18" charset="0"/>
                                <a:cs typeface="Arial" panose="020B0604020202020204" pitchFamily="34" charset="0"/>
                              </a:rPr>
                            </m:ctrlPr>
                          </m:sSubPr>
                          <m:e>
                            <m:r>
                              <a:rPr lang="en-US" altLang="zh-CN" sz="1200" b="1" i="1" dirty="0" smtClean="0">
                                <a:latin typeface="Cambria Math" panose="02040503050406030204" pitchFamily="18" charset="0"/>
                                <a:cs typeface="Arial" panose="020B0604020202020204" pitchFamily="34" charset="0"/>
                              </a:rPr>
                              <m:t>𝒛</m:t>
                            </m:r>
                          </m:e>
                          <m:sub>
                            <m:r>
                              <a:rPr lang="en-US" altLang="zh-CN" sz="1200" b="1" i="1" dirty="0">
                                <a:latin typeface="Cambria Math" panose="02040503050406030204" pitchFamily="18" charset="0"/>
                                <a:cs typeface="Arial" panose="020B0604020202020204" pitchFamily="34" charset="0"/>
                              </a:rPr>
                              <m:t>𝒏</m:t>
                            </m:r>
                          </m:sub>
                        </m:sSub>
                      </m:e>
                    </m:d>
                    <m:r>
                      <a:rPr lang="en-US" altLang="zh-CN" sz="1200" b="1" i="1" dirty="0" smtClean="0">
                        <a:latin typeface="Cambria Math" panose="02040503050406030204" pitchFamily="18" charset="0"/>
                        <a:cs typeface="Arial" panose="020B0604020202020204" pitchFamily="34" charset="0"/>
                      </a:rPr>
                      <m:t>=</m:t>
                    </m:r>
                    <m:r>
                      <a:rPr lang="en-US" altLang="zh-CN" sz="1200" b="1" i="1">
                        <a:solidFill>
                          <a:prstClr val="black"/>
                        </a:solidFill>
                        <a:latin typeface="Cambria Math" panose="02040503050406030204" pitchFamily="18" charset="0"/>
                        <a:cs typeface="Arial" panose="020B0604020202020204" pitchFamily="34" charset="0"/>
                      </a:rPr>
                      <m:t>{</m:t>
                    </m:r>
                    <m:sSub>
                      <m:sSubPr>
                        <m:ctrlPr>
                          <a:rPr lang="zh-CN" altLang="en-US" sz="1200" b="1" i="1" dirty="0" smtClean="0">
                            <a:solidFill>
                              <a:prstClr val="black"/>
                            </a:solidFill>
                            <a:latin typeface="Cambria Math" panose="02040503050406030204" pitchFamily="18" charset="0"/>
                            <a:cs typeface="Arial" panose="020B0604020202020204" pitchFamily="34" charset="0"/>
                          </a:rPr>
                        </m:ctrlPr>
                      </m:sSubPr>
                      <m:e>
                        <m:r>
                          <a:rPr lang="en-US" altLang="zh-CN" sz="1200" b="1" i="1" dirty="0" smtClean="0">
                            <a:solidFill>
                              <a:prstClr val="black"/>
                            </a:solidFill>
                            <a:latin typeface="Cambria Math" panose="02040503050406030204" pitchFamily="18" charset="0"/>
                            <a:cs typeface="Arial" panose="020B0604020202020204" pitchFamily="34" charset="0"/>
                          </a:rPr>
                          <m:t>𝒛</m:t>
                        </m:r>
                      </m:e>
                      <m:sub>
                        <m:r>
                          <a:rPr lang="en-US" altLang="zh-CN" sz="1200" b="1" i="1" dirty="0">
                            <a:solidFill>
                              <a:prstClr val="black"/>
                            </a:solidFill>
                            <a:latin typeface="Cambria Math" panose="02040503050406030204" pitchFamily="18" charset="0"/>
                            <a:cs typeface="Arial" panose="020B0604020202020204" pitchFamily="34" charset="0"/>
                          </a:rPr>
                          <m:t>𝟏</m:t>
                        </m:r>
                      </m:sub>
                    </m:sSub>
                    <m:r>
                      <a:rPr lang="en-US" altLang="zh-CN" sz="1200" b="1" i="1" dirty="0">
                        <a:solidFill>
                          <a:prstClr val="black"/>
                        </a:solidFill>
                        <a:latin typeface="Cambria Math" panose="02040503050406030204" pitchFamily="18" charset="0"/>
                        <a:cs typeface="Arial" panose="020B0604020202020204" pitchFamily="34" charset="0"/>
                      </a:rPr>
                      <m:t>,</m:t>
                    </m:r>
                    <m:sSub>
                      <m:sSubPr>
                        <m:ctrlPr>
                          <a:rPr lang="zh-CN" altLang="en-US" sz="1200" b="1" i="1" dirty="0">
                            <a:solidFill>
                              <a:prstClr val="black"/>
                            </a:solidFill>
                            <a:latin typeface="Cambria Math" panose="02040503050406030204" pitchFamily="18" charset="0"/>
                            <a:cs typeface="Arial" panose="020B0604020202020204" pitchFamily="34" charset="0"/>
                          </a:rPr>
                        </m:ctrlPr>
                      </m:sSubPr>
                      <m:e>
                        <m:r>
                          <a:rPr lang="en-US" altLang="zh-CN" sz="1200" b="1" i="1" dirty="0" smtClean="0">
                            <a:solidFill>
                              <a:prstClr val="black"/>
                            </a:solidFill>
                            <a:latin typeface="Cambria Math" panose="02040503050406030204" pitchFamily="18" charset="0"/>
                            <a:cs typeface="Arial" panose="020B0604020202020204" pitchFamily="34" charset="0"/>
                          </a:rPr>
                          <m:t>𝒛</m:t>
                        </m:r>
                      </m:e>
                      <m:sub>
                        <m:r>
                          <a:rPr lang="en-US" altLang="zh-CN" sz="1200" b="1" i="1" dirty="0">
                            <a:solidFill>
                              <a:prstClr val="black"/>
                            </a:solidFill>
                            <a:latin typeface="Cambria Math" panose="02040503050406030204" pitchFamily="18" charset="0"/>
                            <a:cs typeface="Arial" panose="020B0604020202020204" pitchFamily="34" charset="0"/>
                          </a:rPr>
                          <m:t>𝟐</m:t>
                        </m:r>
                      </m:sub>
                    </m:sSub>
                    <m:r>
                      <a:rPr lang="en-US" altLang="zh-CN" sz="1200" b="1" i="1" dirty="0">
                        <a:solidFill>
                          <a:prstClr val="black"/>
                        </a:solidFill>
                        <a:latin typeface="Cambria Math" panose="02040503050406030204" pitchFamily="18" charset="0"/>
                        <a:cs typeface="Arial" panose="020B0604020202020204" pitchFamily="34" charset="0"/>
                      </a:rPr>
                      <m:t>,…,</m:t>
                    </m:r>
                    <m:sSub>
                      <m:sSubPr>
                        <m:ctrlPr>
                          <a:rPr lang="zh-CN" altLang="en-US" sz="1200" b="1" i="1" dirty="0">
                            <a:solidFill>
                              <a:prstClr val="black"/>
                            </a:solidFill>
                            <a:latin typeface="Cambria Math" panose="02040503050406030204" pitchFamily="18" charset="0"/>
                            <a:cs typeface="Arial" panose="020B0604020202020204" pitchFamily="34" charset="0"/>
                          </a:rPr>
                        </m:ctrlPr>
                      </m:sSubPr>
                      <m:e>
                        <m:r>
                          <a:rPr lang="en-US" altLang="zh-CN" sz="1200" b="1" i="1" dirty="0" smtClean="0">
                            <a:solidFill>
                              <a:prstClr val="black"/>
                            </a:solidFill>
                            <a:latin typeface="Cambria Math" panose="02040503050406030204" pitchFamily="18" charset="0"/>
                            <a:cs typeface="Arial" panose="020B0604020202020204" pitchFamily="34" charset="0"/>
                          </a:rPr>
                          <m:t>𝒛</m:t>
                        </m:r>
                      </m:e>
                      <m:sub>
                        <m:r>
                          <a:rPr lang="en-US" altLang="zh-CN" sz="1200" b="1" i="1" dirty="0">
                            <a:solidFill>
                              <a:prstClr val="black"/>
                            </a:solidFill>
                            <a:latin typeface="Cambria Math" panose="02040503050406030204" pitchFamily="18" charset="0"/>
                            <a:cs typeface="Arial" panose="020B0604020202020204" pitchFamily="34" charset="0"/>
                          </a:rPr>
                          <m:t>𝑵</m:t>
                        </m:r>
                      </m:sub>
                    </m:sSub>
                    <m:r>
                      <a:rPr lang="en-US" altLang="zh-CN" sz="1200" b="1" i="1">
                        <a:solidFill>
                          <a:prstClr val="black"/>
                        </a:solidFill>
                        <a:latin typeface="Cambria Math" panose="02040503050406030204" pitchFamily="18" charset="0"/>
                        <a:cs typeface="Arial" panose="020B0604020202020204" pitchFamily="34" charset="0"/>
                      </a:rPr>
                      <m:t>}</m:t>
                    </m:r>
                  </m:oMath>
                </a14:m>
                <a:endParaRPr lang="en-US" altLang="zh-CN" sz="1200" b="1" dirty="0">
                  <a:solidFill>
                    <a:prstClr val="black"/>
                  </a:solidFill>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l"/>
                </a:pPr>
                <a:r>
                  <a:rPr lang="en-US" altLang="zh-CN" sz="1200" dirty="0">
                    <a:solidFill>
                      <a:prstClr val="black"/>
                    </a:solidFill>
                    <a:latin typeface="Arial" panose="020B0604020202020204" pitchFamily="34" charset="0"/>
                    <a:cs typeface="Arial" panose="020B0604020202020204" pitchFamily="34" charset="0"/>
                  </a:rPr>
                  <a:t>How to compute </a:t>
                </a:r>
                <a14:m>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a14:m>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and </a:t>
                </a:r>
                <a14:m>
                  <m:oMath xmlns:m="http://schemas.openxmlformats.org/officeDocument/2006/math">
                    <m:r>
                      <a:rPr lang="en-US" altLang="zh-CN" sz="1200">
                        <a:latin typeface="Cambria Math" panose="02040503050406030204" pitchFamily="18" charset="0"/>
                      </a:rPr>
                      <m:t>𝑝</m:t>
                    </m:r>
                    <m:d>
                      <m:dPr>
                        <m:ctrlPr>
                          <a:rPr lang="en-US" altLang="zh-CN" sz="1200" i="1">
                            <a:latin typeface="Cambria Math" panose="02040503050406030204" pitchFamily="18" charset="0"/>
                          </a:rPr>
                        </m:ctrlPr>
                      </m:dPr>
                      <m:e>
                        <m:r>
                          <a:rPr lang="en-US" altLang="zh-CN" sz="1200">
                            <a:latin typeface="Cambria Math" panose="02040503050406030204" pitchFamily="18" charset="0"/>
                          </a:rPr>
                          <m:t>𝑥</m:t>
                        </m:r>
                      </m:e>
                      <m:e>
                        <m:r>
                          <a:rPr lang="en-US" altLang="zh-CN" sz="1200">
                            <a:latin typeface="Cambria Math" panose="02040503050406030204" pitchFamily="18" charset="0"/>
                          </a:rPr>
                          <m:t>𝑧</m:t>
                        </m:r>
                      </m:e>
                    </m:d>
                  </m:oMath>
                </a14:m>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p>
              <a:p>
                <a:pPr marL="171450" indent="-171450">
                  <a:lnSpc>
                    <a:spcPts val="2200"/>
                  </a:lnSpc>
                  <a:buFont typeface="Wingdings" panose="05000000000000000000" pitchFamily="2" charset="2"/>
                  <a:buChar char="ü"/>
                </a:pPr>
                <a:r>
                  <a:rPr lang="en-US" altLang="zh-CN" sz="1200" dirty="0">
                    <a:solidFill>
                      <a:prstClr val="black"/>
                    </a:solidFill>
                    <a:latin typeface="Arial" panose="020B0604020202020204" pitchFamily="34" charset="0"/>
                    <a:cs typeface="Arial" panose="020B0604020202020204" pitchFamily="34" charset="0"/>
                  </a:rPr>
                  <a:t>EM algorithm </a:t>
                </a:r>
              </a:p>
              <a:p>
                <a:pPr marL="171450" indent="-171450">
                  <a:lnSpc>
                    <a:spcPts val="2200"/>
                  </a:lnSpc>
                  <a:buFont typeface="Wingdings" panose="05000000000000000000" pitchFamily="2" charset="2"/>
                  <a:buChar char="l"/>
                </a:pPr>
                <a:r>
                  <a:rPr lang="en-US" altLang="zh-CN" sz="1200" b="1" dirty="0">
                    <a:latin typeface="Arial" panose="020B0604020202020204" pitchFamily="34" charset="0"/>
                    <a:cs typeface="Arial" panose="020B0604020202020204" pitchFamily="34" charset="0"/>
                  </a:rPr>
                  <a:t>Responsibility</a:t>
                </a:r>
                <a:r>
                  <a:rPr lang="en-US" altLang="zh-CN"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sym typeface="Wingdings" panose="05000000000000000000" pitchFamily="2" charset="2"/>
                  </a:rPr>
                  <a:t> Bayes’ theorem</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 </a:t>
                </a:r>
              </a:p>
            </p:txBody>
          </p:sp>
        </mc:Choice>
        <mc:Fallback xmlns="">
          <p:sp>
            <p:nvSpPr>
              <p:cNvPr id="53" name="文本框 52">
                <a:extLst>
                  <a:ext uri="{FF2B5EF4-FFF2-40B4-BE49-F238E27FC236}">
                    <a16:creationId xmlns:a16="http://schemas.microsoft.com/office/drawing/2014/main" id="{CEFB0655-1EBC-47A1-86C4-BB6B3C14E16D}"/>
                  </a:ext>
                </a:extLst>
              </p:cNvPr>
              <p:cNvSpPr txBox="1">
                <a:spLocks noRot="1" noChangeAspect="1" noMove="1" noResize="1" noEditPoints="1" noAdjustHandles="1" noChangeArrowheads="1" noChangeShapeType="1" noTextEdit="1"/>
              </p:cNvSpPr>
              <p:nvPr/>
            </p:nvSpPr>
            <p:spPr>
              <a:xfrm>
                <a:off x="6095998" y="2191780"/>
                <a:ext cx="5945080" cy="3442417"/>
              </a:xfrm>
              <a:prstGeom prst="rect">
                <a:avLst/>
              </a:prstGeom>
              <a:blipFill>
                <a:blip r:embed="rId3"/>
                <a:stretch>
                  <a:fillRect b="-709"/>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4</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8</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Mixtures of Gaussians</a:t>
            </a: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Arial" panose="020B0604020202020204" pitchFamily="34" charset="0"/>
                        </a:rPr>
                        <m:t>𝑧</m:t>
                      </m:r>
                    </m:oMath>
                  </m:oMathPara>
                </a14:m>
                <a:endParaRPr lang="zh-CN" altLang="en-US"/>
              </a:p>
            </p:txBody>
          </p:sp>
        </mc:Choice>
        <mc:Fallback xmlns="">
          <p:sp>
            <p:nvSpPr>
              <p:cNvPr id="18" name="矩形 17">
                <a:extLst>
                  <a:ext uri="{FF2B5EF4-FFF2-40B4-BE49-F238E27FC236}">
                    <a16:creationId xmlns:a16="http://schemas.microsoft.com/office/drawing/2014/main" id="{06C3520B-8482-4B24-848D-FFA7033C2B53}"/>
                  </a:ext>
                </a:extLst>
              </p:cNvPr>
              <p:cNvSpPr>
                <a:spLocks noRot="1" noChangeAspect="1" noMove="1" noResize="1" noEditPoints="1" noAdjustHandles="1" noChangeArrowheads="1" noChangeShapeType="1" noTextEdit="1"/>
              </p:cNvSpPr>
              <p:nvPr/>
            </p:nvSpPr>
            <p:spPr>
              <a:xfrm>
                <a:off x="150922" y="978192"/>
                <a:ext cx="11890154" cy="5514654"/>
              </a:xfrm>
              <a:prstGeom prst="rect">
                <a:avLst/>
              </a:prstGeom>
              <a:blipFill>
                <a:blip r:embed="rId4"/>
                <a:stretch>
                  <a:fillRect/>
                </a:stretch>
              </a:blipFill>
              <a:ln>
                <a:solidFill>
                  <a:schemeClr val="accent5">
                    <a:lumMod val="60000"/>
                    <a:lumOff val="40000"/>
                  </a:schemeClr>
                </a:solidFill>
                <a:prstDash val="sysDash"/>
              </a:ln>
            </p:spPr>
            <p:txBody>
              <a:bodyPr/>
              <a:lstStyle/>
              <a:p>
                <a:r>
                  <a:rPr lang="zh-CN" altLang="en-US">
                    <a:noFill/>
                  </a:rPr>
                  <a:t> </a:t>
                </a:r>
              </a:p>
            </p:txBody>
          </p:sp>
        </mc:Fallback>
      </mc:AlternateContent>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graphicFrame>
            <p:nvGraphicFramePr>
              <p:cNvPr id="8" name="表格 7">
                <a:extLst>
                  <a:ext uri="{FF2B5EF4-FFF2-40B4-BE49-F238E27FC236}">
                    <a16:creationId xmlns:a16="http://schemas.microsoft.com/office/drawing/2014/main" id="{9D13025A-BD64-4F66-8DE9-88FCE6C26EC7}"/>
                  </a:ext>
                </a:extLst>
              </p:cNvPr>
              <p:cNvGraphicFramePr>
                <a:graphicFrameLocks noGrp="1"/>
              </p:cNvGraphicFramePr>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1" i="1" dirty="0" smtClean="0">
                                  <a:latin typeface="Cambria Math" panose="02040503050406030204" pitchFamily="18" charset="0"/>
                                  <a:cs typeface="Arial" panose="020B0604020202020204" pitchFamily="34" charset="0"/>
                                </a:rPr>
                                <m:t>𝑲</m:t>
                              </m:r>
                            </m:oMath>
                          </a14:m>
                          <a:r>
                            <a:rPr lang="en-US" altLang="zh-CN" sz="1200" dirty="0">
                              <a:latin typeface="Arial" panose="020B0604020202020204" pitchFamily="34" charset="0"/>
                              <a:cs typeface="Arial" panose="020B0604020202020204" pitchFamily="34" charset="0"/>
                            </a:rPr>
                            <a:t>-dimensional binary random variable</a:t>
                          </a:r>
                        </a:p>
                      </a:txBody>
                      <a:tcPr anchor="ctr">
                        <a:solidFill>
                          <a:srgbClr val="EA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r>
                                <a:rPr lang="en-US" altLang="zh-CN" sz="1200" b="0" i="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0"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𝐾</m:t>
                                  </m:r>
                                </m:sub>
                              </m:sSub>
                              <m:r>
                                <a:rPr lang="en-US" altLang="zh-CN" sz="1200" b="0" i="0" smtClean="0">
                                  <a:latin typeface="Cambria Math" panose="02040503050406030204" pitchFamily="18" charset="0"/>
                                  <a:cs typeface="Arial" panose="020B0604020202020204" pitchFamily="34" charset="0"/>
                                </a:rPr>
                                <m:t>]</m:t>
                              </m:r>
                            </m:oMath>
                          </a14:m>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𝑧</m:t>
                                  </m:r>
                                </m:e>
                                <m:sub>
                                  <m:r>
                                    <a:rPr lang="en-US" altLang="zh-CN" sz="1200" b="0" i="1" smtClean="0">
                                      <a:latin typeface="Cambria Math" panose="02040503050406030204" pitchFamily="18" charset="0"/>
                                    </a:rPr>
                                    <m:t>𝑘</m:t>
                                  </m:r>
                                </m:sub>
                              </m:sSub>
                              <m:r>
                                <a:rPr lang="en-US" altLang="zh-CN" sz="1200" b="0" i="1" smtClean="0">
                                  <a:latin typeface="Cambria Math" panose="02040503050406030204" pitchFamily="18" charset="0"/>
                                  <a:ea typeface="Cambria Math" panose="02040503050406030204" pitchFamily="18" charset="0"/>
                                </a:rPr>
                                <m:t>∈{0,1}</m:t>
                              </m:r>
                            </m:oMath>
                          </a14:m>
                          <a:endParaRPr lang="zh-CN" altLang="en-US" sz="1200" dirty="0"/>
                        </a:p>
                      </a:txBody>
                      <a:tcPr anchor="ctr">
                        <a:solidFill>
                          <a:srgbClr val="EAEFF7"/>
                        </a:solid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marginal distribution for </a:t>
                          </a:r>
                          <a14:m>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oMath>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conditional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d>
                                  <m:dPr>
                                    <m:ctrlPr>
                                      <a:rPr lang="en-US" altLang="zh-CN" sz="1200" b="0" i="1" smtClean="0">
                                        <a:latin typeface="Cambria Math" panose="02040503050406030204" pitchFamily="18" charset="0"/>
                                      </a:rPr>
                                    </m:ctrlPr>
                                  </m:dPr>
                                  <m:e>
                                    <m:r>
                                      <a:rPr lang="en-US" altLang="zh-CN" sz="1200" b="0" smtClean="0">
                                        <a:latin typeface="Cambria Math" panose="02040503050406030204" pitchFamily="18" charset="0"/>
                                      </a:rPr>
                                      <m:t>𝑥</m:t>
                                    </m:r>
                                  </m:e>
                                  <m:e>
                                    <m:r>
                                      <a:rPr lang="en-US" altLang="zh-CN" sz="1200" b="0" smtClean="0">
                                        <a:latin typeface="Cambria Math" panose="02040503050406030204" pitchFamily="18" charset="0"/>
                                      </a:rPr>
                                      <m:t>𝑧</m:t>
                                    </m:r>
                                  </m:e>
                                </m:d>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joint distribution</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𝑥</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mixing coefficients</a:t>
                          </a:r>
                        </a:p>
                      </a:txBody>
                      <a:tcPr anchor="ctr">
                        <a:solidFill>
                          <a:srgbClr val="EAEF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smtClean="0">
                                        <a:latin typeface="Cambria Math" panose="02040503050406030204" pitchFamily="18" charset="0"/>
                                      </a:rPr>
                                      <m:t>𝜋</m:t>
                                    </m:r>
                                  </m:e>
                                  <m:sub>
                                    <m:r>
                                      <a:rPr lang="en-US" altLang="zh-CN" sz="1200" i="1">
                                        <a:latin typeface="Cambria Math" panose="02040503050406030204" pitchFamily="18" charset="0"/>
                                      </a:rPr>
                                      <m:t>𝑘</m:t>
                                    </m:r>
                                  </m:sub>
                                </m:sSub>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3818925872"/>
                      </a:ext>
                    </a:extLst>
                  </a:tr>
                  <a:tr h="324000">
                    <a:tc>
                      <a:txBody>
                        <a:bodyPr/>
                        <a:lstStyle/>
                        <a:p>
                          <a:r>
                            <a:rPr lang="en-US" altLang="zh-CN" sz="1200" b="1" dirty="0">
                              <a:latin typeface="Arial" panose="020B0604020202020204" pitchFamily="34" charset="0"/>
                              <a:cs typeface="Arial" panose="020B0604020202020204" pitchFamily="34" charset="0"/>
                            </a:rPr>
                            <a:t>responsibility</a:t>
                          </a:r>
                          <a:r>
                            <a:rPr lang="en-US" altLang="zh-CN" sz="1200" dirty="0">
                              <a:latin typeface="Arial" panose="020B0604020202020204" pitchFamily="34" charset="0"/>
                              <a:cs typeface="Arial" panose="020B0604020202020204" pitchFamily="34" charset="0"/>
                            </a:rPr>
                            <a:t>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𝑘</m:t>
                              </m:r>
                            </m:oMath>
                          </a14:m>
                          <a:r>
                            <a:rPr lang="en-US" altLang="zh-CN" sz="1200" dirty="0" err="1">
                              <a:latin typeface="Arial" panose="020B0604020202020204" pitchFamily="34" charset="0"/>
                              <a:cs typeface="Arial" panose="020B0604020202020204" pitchFamily="34" charset="0"/>
                            </a:rPr>
                            <a:t>th</a:t>
                          </a:r>
                          <a:r>
                            <a:rPr lang="en-US" altLang="zh-CN" sz="1200" dirty="0">
                              <a:latin typeface="Arial" panose="020B0604020202020204" pitchFamily="34" charset="0"/>
                              <a:cs typeface="Arial" panose="020B0604020202020204" pitchFamily="34" charset="0"/>
                            </a:rPr>
                            <a:t> Gaussian component taking for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𝑥</m:t>
                              </m:r>
                            </m:oMath>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cs typeface="Arial" panose="020B0604020202020204" pitchFamily="34" charset="0"/>
                                  </a:rPr>
                                  <m:t>𝛾</m:t>
                                </m:r>
                                <m:d>
                                  <m:dPr>
                                    <m:ctrlPr>
                                      <a:rPr lang="en-US" altLang="zh-CN" sz="1200" b="0" i="1" smtClean="0">
                                        <a:latin typeface="Cambria Math" panose="02040503050406030204" pitchFamily="18" charset="0"/>
                                        <a:cs typeface="Arial" panose="020B0604020202020204" pitchFamily="34" charset="0"/>
                                      </a:rPr>
                                    </m:ctrlPr>
                                  </m:dPr>
                                  <m:e>
                                    <m:sSub>
                                      <m:sSubPr>
                                        <m:ctrlPr>
                                          <a:rPr lang="en-US" altLang="zh-CN" sz="1200" b="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𝑧</m:t>
                                        </m:r>
                                      </m:e>
                                      <m:sub>
                                        <m:r>
                                          <a:rPr lang="en-US" altLang="zh-CN" sz="1200" b="0" i="1" smtClean="0">
                                            <a:latin typeface="Cambria Math" panose="02040503050406030204" pitchFamily="18" charset="0"/>
                                            <a:cs typeface="Arial" panose="020B0604020202020204" pitchFamily="34" charset="0"/>
                                          </a:rPr>
                                          <m:t>𝑘</m:t>
                                        </m:r>
                                      </m:sub>
                                    </m:sSub>
                                  </m:e>
                                </m:d>
                                <m:r>
                                  <a:rPr lang="en-US" altLang="zh-CN" sz="1200" b="0" i="1" smtClean="0">
                                    <a:latin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rPr>
                                  <m:t>𝑝</m:t>
                                </m:r>
                                <m:d>
                                  <m:dPr>
                                    <m:ctrlPr>
                                      <a:rPr lang="en-US" altLang="zh-CN" sz="1200" b="0" i="1" smtClean="0">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𝑘</m:t>
                                        </m:r>
                                      </m:sub>
                                    </m:sSub>
                                    <m:r>
                                      <a:rPr lang="en-US" altLang="zh-CN" sz="1200" b="0" i="1" smtClean="0">
                                        <a:latin typeface="Cambria Math" panose="02040503050406030204" pitchFamily="18" charset="0"/>
                                      </a:rPr>
                                      <m:t>=1|</m:t>
                                    </m:r>
                                    <m:r>
                                      <a:rPr lang="en-US" altLang="zh-CN" sz="1200" b="0" i="1" smtClean="0">
                                        <a:latin typeface="Cambria Math" panose="02040503050406030204" pitchFamily="18" charset="0"/>
                                      </a:rPr>
                                      <m:t>𝑥</m:t>
                                    </m:r>
                                  </m:e>
                                </m:d>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1249085198"/>
                      </a:ext>
                    </a:extLst>
                  </a:tr>
                </a:tbl>
              </a:graphicData>
            </a:graphic>
          </p:graphicFrame>
        </mc:Choice>
        <mc:Fallback xmlns="">
          <p:graphicFrame>
            <p:nvGraphicFramePr>
              <p:cNvPr id="8" name="表格 7">
                <a:extLst>
                  <a:ext uri="{FF2B5EF4-FFF2-40B4-BE49-F238E27FC236}">
                    <a16:creationId xmlns:a16="http://schemas.microsoft.com/office/drawing/2014/main" id="{9D13025A-BD64-4F66-8DE9-88FCE6C26EC7}"/>
                  </a:ext>
                </a:extLst>
              </p:cNvPr>
              <p:cNvGraphicFramePr>
                <a:graphicFrameLocks noGrp="1"/>
              </p:cNvGraphicFramePr>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endParaRPr lang="zh-CN"/>
                        </a:p>
                      </a:txBody>
                      <a:tcPr anchor="ctr">
                        <a:blipFill>
                          <a:blip r:embed="rId5"/>
                          <a:stretch>
                            <a:fillRect l="-205" t="-100000" r="-101025" b="-544444"/>
                          </a:stretch>
                        </a:blipFill>
                      </a:tcPr>
                    </a:tc>
                    <a:tc>
                      <a:txBody>
                        <a:bodyPr/>
                        <a:lstStyle/>
                        <a:p>
                          <a:endParaRPr lang="zh-CN"/>
                        </a:p>
                      </a:txBody>
                      <a:tcPr anchor="ctr">
                        <a:blipFill>
                          <a:blip r:embed="rId5"/>
                          <a:stretch>
                            <a:fillRect l="-100205" t="-100000" r="-1025" b="-544444"/>
                          </a:stretch>
                        </a:blipFill>
                      </a:tcPr>
                    </a:tc>
                    <a:extLst>
                      <a:ext uri="{0D108BD9-81ED-4DB2-BD59-A6C34878D82A}">
                        <a16:rowId xmlns:a16="http://schemas.microsoft.com/office/drawing/2014/main" val="1905979605"/>
                      </a:ext>
                    </a:extLst>
                  </a:tr>
                  <a:tr h="324000">
                    <a:tc>
                      <a:txBody>
                        <a:bodyPr/>
                        <a:lstStyle/>
                        <a:p>
                          <a:endParaRPr lang="zh-CN"/>
                        </a:p>
                      </a:txBody>
                      <a:tcPr anchor="ctr">
                        <a:blipFill>
                          <a:blip r:embed="rId5"/>
                          <a:stretch>
                            <a:fillRect l="-205" t="-203774" r="-101025" b="-454717"/>
                          </a:stretch>
                        </a:blipFill>
                      </a:tcPr>
                    </a:tc>
                    <a:tc>
                      <a:txBody>
                        <a:bodyPr/>
                        <a:lstStyle/>
                        <a:p>
                          <a:endParaRPr lang="zh-CN"/>
                        </a:p>
                      </a:txBody>
                      <a:tcPr anchor="ctr">
                        <a:blipFill>
                          <a:blip r:embed="rId5"/>
                          <a:stretch>
                            <a:fillRect l="-100205" t="-203774" r="-1025" b="-454717"/>
                          </a:stretch>
                        </a:blipFill>
                      </a:tcPr>
                    </a:tc>
                    <a:extLst>
                      <a:ext uri="{0D108BD9-81ED-4DB2-BD59-A6C34878D82A}">
                        <a16:rowId xmlns:a16="http://schemas.microsoft.com/office/drawing/2014/main" val="1903932690"/>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conditional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endParaRPr lang="zh-CN"/>
                        </a:p>
                      </a:txBody>
                      <a:tcPr anchor="ctr">
                        <a:blipFill>
                          <a:blip r:embed="rId5"/>
                          <a:stretch>
                            <a:fillRect l="-100205" t="-303774" r="-1025" b="-354717"/>
                          </a:stretch>
                        </a:blip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joint distribution</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endParaRPr lang="zh-CN"/>
                        </a:p>
                      </a:txBody>
                      <a:tcPr anchor="ctr">
                        <a:blipFill>
                          <a:blip r:embed="rId5"/>
                          <a:stretch>
                            <a:fillRect l="-100205" t="-403774" r="-1025" b="-254717"/>
                          </a:stretch>
                        </a:blip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mixing coefficients</a:t>
                          </a:r>
                        </a:p>
                      </a:txBody>
                      <a:tcPr anchor="ctr">
                        <a:solidFill>
                          <a:srgbClr val="EAEFF7"/>
                        </a:solidFill>
                      </a:tcPr>
                    </a:tc>
                    <a:tc>
                      <a:txBody>
                        <a:bodyPr/>
                        <a:lstStyle/>
                        <a:p>
                          <a:endParaRPr lang="zh-CN"/>
                        </a:p>
                      </a:txBody>
                      <a:tcPr anchor="ctr">
                        <a:blipFill>
                          <a:blip r:embed="rId5"/>
                          <a:stretch>
                            <a:fillRect l="-100205" t="-494444" r="-1025" b="-150000"/>
                          </a:stretch>
                        </a:blipFill>
                      </a:tcPr>
                    </a:tc>
                    <a:extLst>
                      <a:ext uri="{0D108BD9-81ED-4DB2-BD59-A6C34878D82A}">
                        <a16:rowId xmlns:a16="http://schemas.microsoft.com/office/drawing/2014/main" val="3818925872"/>
                      </a:ext>
                    </a:extLst>
                  </a:tr>
                  <a:tr h="457200">
                    <a:tc>
                      <a:txBody>
                        <a:bodyPr/>
                        <a:lstStyle/>
                        <a:p>
                          <a:endParaRPr lang="zh-CN"/>
                        </a:p>
                      </a:txBody>
                      <a:tcPr anchor="ctr">
                        <a:blipFill>
                          <a:blip r:embed="rId5"/>
                          <a:stretch>
                            <a:fillRect l="-205" t="-428000" r="-101025" b="-8000"/>
                          </a:stretch>
                        </a:blipFill>
                      </a:tcPr>
                    </a:tc>
                    <a:tc>
                      <a:txBody>
                        <a:bodyPr/>
                        <a:lstStyle/>
                        <a:p>
                          <a:endParaRPr lang="zh-CN"/>
                        </a:p>
                      </a:txBody>
                      <a:tcPr anchor="ctr">
                        <a:blipFill>
                          <a:blip r:embed="rId5"/>
                          <a:stretch>
                            <a:fillRect l="-100205" t="-428000" r="-1025" b="-8000"/>
                          </a:stretch>
                        </a:blipFill>
                      </a:tcPr>
                    </a:tc>
                    <a:extLst>
                      <a:ext uri="{0D108BD9-81ED-4DB2-BD59-A6C34878D82A}">
                        <a16:rowId xmlns:a16="http://schemas.microsoft.com/office/drawing/2014/main" val="1249085198"/>
                      </a:ext>
                    </a:extLst>
                  </a:tr>
                </a:tbl>
              </a:graphicData>
            </a:graphic>
          </p:graphicFrame>
        </mc:Fallback>
      </mc:AlternateContent>
      <p:pic>
        <p:nvPicPr>
          <p:cNvPr id="24" name="图片 23">
            <a:extLst>
              <a:ext uri="{FF2B5EF4-FFF2-40B4-BE49-F238E27FC236}">
                <a16:creationId xmlns:a16="http://schemas.microsoft.com/office/drawing/2014/main" id="{2C8297F1-BBFB-408D-B72E-550D48E5C23E}"/>
              </a:ext>
            </a:extLst>
          </p:cNvPr>
          <p:cNvPicPr>
            <a:picLocks noChangeAspect="1"/>
          </p:cNvPicPr>
          <p:nvPr/>
        </p:nvPicPr>
        <p:blipFill rotWithShape="1">
          <a:blip r:embed="rId6"/>
          <a:srcRect l="3374"/>
          <a:stretch/>
        </p:blipFill>
        <p:spPr>
          <a:xfrm>
            <a:off x="8755387" y="976140"/>
            <a:ext cx="3285685" cy="582930"/>
          </a:xfrm>
          <a:prstGeom prst="rect">
            <a:avLst/>
          </a:prstGeom>
        </p:spPr>
      </p:pic>
      <p:pic>
        <p:nvPicPr>
          <p:cNvPr id="25" name="图片 24">
            <a:extLst>
              <a:ext uri="{FF2B5EF4-FFF2-40B4-BE49-F238E27FC236}">
                <a16:creationId xmlns:a16="http://schemas.microsoft.com/office/drawing/2014/main" id="{80308982-9514-4D24-8B57-856052C64182}"/>
              </a:ext>
            </a:extLst>
          </p:cNvPr>
          <p:cNvPicPr>
            <a:picLocks noChangeAspect="1"/>
          </p:cNvPicPr>
          <p:nvPr/>
        </p:nvPicPr>
        <p:blipFill>
          <a:blip r:embed="rId7"/>
          <a:stretch>
            <a:fillRect/>
          </a:stretch>
        </p:blipFill>
        <p:spPr>
          <a:xfrm>
            <a:off x="8543492" y="1561122"/>
            <a:ext cx="3497580" cy="591026"/>
          </a:xfrm>
          <a:prstGeom prst="rect">
            <a:avLst/>
          </a:prstGeom>
        </p:spPr>
      </p:pic>
      <p:pic>
        <p:nvPicPr>
          <p:cNvPr id="51" name="图片 50">
            <a:extLst>
              <a:ext uri="{FF2B5EF4-FFF2-40B4-BE49-F238E27FC236}">
                <a16:creationId xmlns:a16="http://schemas.microsoft.com/office/drawing/2014/main" id="{1BE594F9-05E9-40D0-9185-984EB76AA519}"/>
              </a:ext>
            </a:extLst>
          </p:cNvPr>
          <p:cNvPicPr>
            <a:picLocks noChangeAspect="1"/>
          </p:cNvPicPr>
          <p:nvPr/>
        </p:nvPicPr>
        <p:blipFill rotWithShape="1">
          <a:blip r:embed="rId8"/>
          <a:srcRect r="72954" b="-5676"/>
          <a:stretch/>
        </p:blipFill>
        <p:spPr>
          <a:xfrm>
            <a:off x="7727645" y="1101523"/>
            <a:ext cx="893926" cy="332164"/>
          </a:xfrm>
          <a:prstGeom prst="rect">
            <a:avLst/>
          </a:prstGeom>
        </p:spPr>
      </p:pic>
      <p:pic>
        <p:nvPicPr>
          <p:cNvPr id="57" name="图片 56">
            <a:extLst>
              <a:ext uri="{FF2B5EF4-FFF2-40B4-BE49-F238E27FC236}">
                <a16:creationId xmlns:a16="http://schemas.microsoft.com/office/drawing/2014/main" id="{745D34A8-4C6D-4577-A542-A6041CEEF4A0}"/>
              </a:ext>
            </a:extLst>
          </p:cNvPr>
          <p:cNvPicPr>
            <a:picLocks noChangeAspect="1"/>
          </p:cNvPicPr>
          <p:nvPr/>
        </p:nvPicPr>
        <p:blipFill>
          <a:blip r:embed="rId9"/>
          <a:stretch>
            <a:fillRect/>
          </a:stretch>
        </p:blipFill>
        <p:spPr>
          <a:xfrm>
            <a:off x="8543492" y="2528531"/>
            <a:ext cx="2076450" cy="333375"/>
          </a:xfrm>
          <a:prstGeom prst="rect">
            <a:avLst/>
          </a:prstGeom>
        </p:spPr>
      </p:pic>
      <p:pic>
        <p:nvPicPr>
          <p:cNvPr id="58" name="图片 57">
            <a:extLst>
              <a:ext uri="{FF2B5EF4-FFF2-40B4-BE49-F238E27FC236}">
                <a16:creationId xmlns:a16="http://schemas.microsoft.com/office/drawing/2014/main" id="{18E9C5FC-5AC0-4A97-AAB1-1341F0C9290A}"/>
              </a:ext>
            </a:extLst>
          </p:cNvPr>
          <p:cNvPicPr>
            <a:picLocks noChangeAspect="1"/>
          </p:cNvPicPr>
          <p:nvPr/>
        </p:nvPicPr>
        <p:blipFill>
          <a:blip r:embed="rId10"/>
          <a:stretch>
            <a:fillRect/>
          </a:stretch>
        </p:blipFill>
        <p:spPr>
          <a:xfrm>
            <a:off x="8202497" y="2924561"/>
            <a:ext cx="3838575" cy="609600"/>
          </a:xfrm>
          <a:prstGeom prst="rect">
            <a:avLst/>
          </a:prstGeom>
        </p:spPr>
      </p:pic>
      <p:pic>
        <p:nvPicPr>
          <p:cNvPr id="60" name="图片 59">
            <a:extLst>
              <a:ext uri="{FF2B5EF4-FFF2-40B4-BE49-F238E27FC236}">
                <a16:creationId xmlns:a16="http://schemas.microsoft.com/office/drawing/2014/main" id="{B017E15C-593A-4FC7-9A03-21A988B9004F}"/>
              </a:ext>
            </a:extLst>
          </p:cNvPr>
          <p:cNvPicPr>
            <a:picLocks noChangeAspect="1"/>
          </p:cNvPicPr>
          <p:nvPr/>
        </p:nvPicPr>
        <p:blipFill>
          <a:blip r:embed="rId11"/>
          <a:stretch>
            <a:fillRect/>
          </a:stretch>
        </p:blipFill>
        <p:spPr>
          <a:xfrm>
            <a:off x="7482883" y="3537827"/>
            <a:ext cx="4558189" cy="623411"/>
          </a:xfrm>
          <a:prstGeom prst="rect">
            <a:avLst/>
          </a:prstGeom>
        </p:spPr>
      </p:pic>
      <p:sp>
        <p:nvSpPr>
          <p:cNvPr id="62" name="矩形: 圆角 61">
            <a:extLst>
              <a:ext uri="{FF2B5EF4-FFF2-40B4-BE49-F238E27FC236}">
                <a16:creationId xmlns:a16="http://schemas.microsoft.com/office/drawing/2014/main" id="{CC7ED817-18F8-444C-B2A8-184E681600C6}"/>
              </a:ext>
            </a:extLst>
          </p:cNvPr>
          <p:cNvSpPr/>
          <p:nvPr/>
        </p:nvSpPr>
        <p:spPr>
          <a:xfrm>
            <a:off x="7520311" y="3705224"/>
            <a:ext cx="1633213" cy="41553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组合 71">
            <a:extLst>
              <a:ext uri="{FF2B5EF4-FFF2-40B4-BE49-F238E27FC236}">
                <a16:creationId xmlns:a16="http://schemas.microsoft.com/office/drawing/2014/main" id="{CFA2AABE-758A-494C-AF57-60E44ADC2518}"/>
              </a:ext>
            </a:extLst>
          </p:cNvPr>
          <p:cNvGrpSpPr/>
          <p:nvPr/>
        </p:nvGrpSpPr>
        <p:grpSpPr>
          <a:xfrm>
            <a:off x="6220791" y="5690990"/>
            <a:ext cx="5820281" cy="729298"/>
            <a:chOff x="6220791" y="5748140"/>
            <a:chExt cx="5820281" cy="729298"/>
          </a:xfrm>
        </p:grpSpPr>
        <p:pic>
          <p:nvPicPr>
            <p:cNvPr id="69" name="图片 68">
              <a:extLst>
                <a:ext uri="{FF2B5EF4-FFF2-40B4-BE49-F238E27FC236}">
                  <a16:creationId xmlns:a16="http://schemas.microsoft.com/office/drawing/2014/main" id="{ED08B496-06EF-42EE-B57C-8B8D943D63E0}"/>
                </a:ext>
              </a:extLst>
            </p:cNvPr>
            <p:cNvPicPr>
              <a:picLocks noChangeAspect="1"/>
            </p:cNvPicPr>
            <p:nvPr/>
          </p:nvPicPr>
          <p:blipFill rotWithShape="1">
            <a:blip r:embed="rId12"/>
            <a:srcRect r="19018" b="51953"/>
            <a:stretch/>
          </p:blipFill>
          <p:spPr>
            <a:xfrm>
              <a:off x="6220791" y="5774411"/>
              <a:ext cx="3219225" cy="684641"/>
            </a:xfrm>
            <a:prstGeom prst="rect">
              <a:avLst/>
            </a:prstGeom>
          </p:spPr>
        </p:pic>
        <p:pic>
          <p:nvPicPr>
            <p:cNvPr id="71" name="图片 70">
              <a:extLst>
                <a:ext uri="{FF2B5EF4-FFF2-40B4-BE49-F238E27FC236}">
                  <a16:creationId xmlns:a16="http://schemas.microsoft.com/office/drawing/2014/main" id="{EFDE34BB-935F-49F3-8742-7C7D621A1747}"/>
                </a:ext>
              </a:extLst>
            </p:cNvPr>
            <p:cNvPicPr>
              <a:picLocks noChangeAspect="1"/>
            </p:cNvPicPr>
            <p:nvPr/>
          </p:nvPicPr>
          <p:blipFill rotWithShape="1">
            <a:blip r:embed="rId12"/>
            <a:srcRect l="34569" t="48819"/>
            <a:stretch/>
          </p:blipFill>
          <p:spPr>
            <a:xfrm>
              <a:off x="9440020" y="5748140"/>
              <a:ext cx="2601052" cy="729298"/>
            </a:xfrm>
            <a:prstGeom prst="rect">
              <a:avLst/>
            </a:prstGeom>
          </p:spPr>
        </p:pic>
      </p:grpSp>
      <p:pic>
        <p:nvPicPr>
          <p:cNvPr id="3" name="图片 2">
            <a:extLst>
              <a:ext uri="{FF2B5EF4-FFF2-40B4-BE49-F238E27FC236}">
                <a16:creationId xmlns:a16="http://schemas.microsoft.com/office/drawing/2014/main" id="{885782DA-5B3C-4C2C-8B2E-EAA80EE57C20}"/>
              </a:ext>
            </a:extLst>
          </p:cNvPr>
          <p:cNvPicPr>
            <a:picLocks noChangeAspect="1"/>
          </p:cNvPicPr>
          <p:nvPr/>
        </p:nvPicPr>
        <p:blipFill>
          <a:blip r:embed="rId13"/>
          <a:stretch>
            <a:fillRect/>
          </a:stretch>
        </p:blipFill>
        <p:spPr>
          <a:xfrm>
            <a:off x="150920" y="3379366"/>
            <a:ext cx="5947858" cy="1876449"/>
          </a:xfrm>
          <a:prstGeom prst="rect">
            <a:avLst/>
          </a:prstGeom>
        </p:spPr>
      </p:pic>
      <p:sp>
        <p:nvSpPr>
          <p:cNvPr id="6" name="对话气泡: 矩形 5">
            <a:extLst>
              <a:ext uri="{FF2B5EF4-FFF2-40B4-BE49-F238E27FC236}">
                <a16:creationId xmlns:a16="http://schemas.microsoft.com/office/drawing/2014/main" id="{42E8A33C-CA57-401D-BA33-5050F2451F6B}"/>
              </a:ext>
            </a:extLst>
          </p:cNvPr>
          <p:cNvSpPr/>
          <p:nvPr/>
        </p:nvSpPr>
        <p:spPr>
          <a:xfrm>
            <a:off x="6095994" y="3132160"/>
            <a:ext cx="1823609" cy="542449"/>
          </a:xfrm>
          <a:prstGeom prst="wedgeRectCallout">
            <a:avLst>
              <a:gd name="adj1" fmla="val 63483"/>
              <a:gd name="adj2" fmla="val 50363"/>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equivalent formulation of the Gaussian mixture involving an explicit latent variable.</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369E871-A79A-4A20-8383-E29933AA49C8}"/>
                  </a:ext>
                </a:extLst>
              </p:cNvPr>
              <p:cNvSpPr txBox="1"/>
              <p:nvPr/>
            </p:nvSpPr>
            <p:spPr>
              <a:xfrm>
                <a:off x="150916" y="5275329"/>
                <a:ext cx="5945080" cy="1185389"/>
              </a:xfrm>
              <a:prstGeom prst="rect">
                <a:avLst/>
              </a:prstGeom>
              <a:noFill/>
            </p:spPr>
            <p:txBody>
              <a:bodyPr wrap="square" rtlCol="0">
                <a:spAutoFit/>
              </a:bodyPr>
              <a:lstStyle/>
              <a:p>
                <a:pPr>
                  <a:lnSpc>
                    <a:spcPts val="2200"/>
                  </a:lnSpc>
                </a:pPr>
                <a:r>
                  <a:rPr lang="en-US" altLang="zh-CN" sz="1200" i="1" dirty="0">
                    <a:latin typeface="Arial" panose="020B0604020202020204" pitchFamily="34" charset="0"/>
                    <a:cs typeface="Arial" panose="020B0604020202020204" pitchFamily="34" charset="0"/>
                  </a:rPr>
                  <a:t>Figure 9.5</a:t>
                </a:r>
              </a:p>
              <a:p>
                <a:pPr marL="171450" lvl="0" indent="-171450">
                  <a:lnSpc>
                    <a:spcPts val="2200"/>
                  </a:lnSpc>
                  <a:buFont typeface="Arial" panose="020B0604020202020204" pitchFamily="34" charset="0"/>
                  <a:buChar char="•"/>
                  <a:defRPr/>
                </a:pPr>
                <a14:m>
                  <m:oMath xmlns:m="http://schemas.openxmlformats.org/officeDocument/2006/math">
                    <m:d>
                      <m:dPr>
                        <m:begChr m:val="{"/>
                        <m:endChr m:val="}"/>
                        <m:ctrlPr>
                          <a:rPr lang="en-US" altLang="zh-CN" sz="1200" i="1" dirty="0">
                            <a:latin typeface="Cambria Math" panose="02040503050406030204" pitchFamily="18" charset="0"/>
                            <a:cs typeface="Arial" panose="020B0604020202020204" pitchFamily="34" charset="0"/>
                          </a:rPr>
                        </m:ctrlPr>
                      </m:dPr>
                      <m:e>
                        <m:sSub>
                          <m:sSubPr>
                            <m:ctrlPr>
                              <a:rPr lang="zh-CN" altLang="en-US" sz="1200" i="1" dirty="0">
                                <a:latin typeface="Cambria Math" panose="02040503050406030204" pitchFamily="18" charset="0"/>
                                <a:cs typeface="Arial" panose="020B0604020202020204" pitchFamily="34" charset="0"/>
                              </a:rPr>
                            </m:ctrlPr>
                          </m:sSubPr>
                          <m:e>
                            <m:r>
                              <a:rPr lang="en-US" altLang="zh-CN" sz="1200" dirty="0">
                                <a:latin typeface="Cambria Math" panose="02040503050406030204" pitchFamily="18" charset="0"/>
                                <a:cs typeface="Arial" panose="020B0604020202020204" pitchFamily="34" charset="0"/>
                              </a:rPr>
                              <m:t>𝑥</m:t>
                            </m:r>
                          </m:e>
                          <m:sub>
                            <m:r>
                              <a:rPr lang="en-US" altLang="zh-CN" sz="1200" dirty="0">
                                <a:latin typeface="Cambria Math" panose="02040503050406030204" pitchFamily="18" charset="0"/>
                                <a:cs typeface="Arial" panose="020B0604020202020204" pitchFamily="34" charset="0"/>
                              </a:rPr>
                              <m:t>𝑛</m:t>
                            </m:r>
                          </m:sub>
                        </m:sSub>
                      </m:e>
                    </m:d>
                    <m:r>
                      <a:rPr lang="en-US" altLang="zh-CN" sz="1200" dirty="0">
                        <a:latin typeface="Cambria Math" panose="02040503050406030204" pitchFamily="18" charset="0"/>
                        <a:cs typeface="Arial" panose="020B0604020202020204" pitchFamily="34" charset="0"/>
                      </a:rPr>
                      <m:t>=</m:t>
                    </m:r>
                    <m:r>
                      <a:rPr lang="en-US" altLang="zh-CN" sz="120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en-US" altLang="zh-CN" sz="1200" dirty="0">
                            <a:latin typeface="Cambria Math" panose="02040503050406030204" pitchFamily="18" charset="0"/>
                            <a:cs typeface="Arial" panose="020B0604020202020204" pitchFamily="34" charset="0"/>
                          </a:rPr>
                          <m:t>𝑥</m:t>
                        </m:r>
                      </m:e>
                      <m:sub>
                        <m:r>
                          <a:rPr lang="en-US" altLang="zh-CN" sz="1200" dirty="0">
                            <a:latin typeface="Cambria Math" panose="02040503050406030204" pitchFamily="18" charset="0"/>
                            <a:cs typeface="Arial" panose="020B0604020202020204" pitchFamily="34" charset="0"/>
                          </a:rPr>
                          <m:t>1</m:t>
                        </m:r>
                      </m:sub>
                    </m:sSub>
                    <m:r>
                      <a:rPr lang="en-US" altLang="zh-CN" sz="1200" dirty="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en-US" altLang="zh-CN" sz="1200" dirty="0">
                            <a:latin typeface="Cambria Math" panose="02040503050406030204" pitchFamily="18" charset="0"/>
                            <a:cs typeface="Arial" panose="020B0604020202020204" pitchFamily="34" charset="0"/>
                          </a:rPr>
                          <m:t>𝑥</m:t>
                        </m:r>
                      </m:e>
                      <m:sub>
                        <m:r>
                          <a:rPr lang="en-US" altLang="zh-CN" sz="1200" dirty="0">
                            <a:latin typeface="Cambria Math" panose="02040503050406030204" pitchFamily="18" charset="0"/>
                            <a:cs typeface="Arial" panose="020B0604020202020204" pitchFamily="34" charset="0"/>
                          </a:rPr>
                          <m:t>2</m:t>
                        </m:r>
                      </m:sub>
                    </m:sSub>
                    <m:r>
                      <a:rPr lang="en-US" altLang="zh-CN" sz="1200" dirty="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en-US" altLang="zh-CN" sz="1200" dirty="0">
                            <a:latin typeface="Cambria Math" panose="02040503050406030204" pitchFamily="18" charset="0"/>
                            <a:cs typeface="Arial" panose="020B0604020202020204" pitchFamily="34" charset="0"/>
                          </a:rPr>
                          <m:t>𝑥</m:t>
                        </m:r>
                      </m:e>
                      <m:sub>
                        <m:r>
                          <a:rPr lang="en-US" altLang="zh-CN" sz="1200" b="0" i="0" dirty="0" smtClean="0">
                            <a:latin typeface="Cambria Math" panose="02040503050406030204" pitchFamily="18" charset="0"/>
                            <a:cs typeface="Arial" panose="020B0604020202020204" pitchFamily="34" charset="0"/>
                          </a:rPr>
                          <m:t>500</m:t>
                        </m:r>
                      </m:sub>
                    </m:sSub>
                    <m:r>
                      <a:rPr lang="en-US" altLang="zh-CN" sz="1200">
                        <a:latin typeface="Cambria Math" panose="02040503050406030204" pitchFamily="18" charset="0"/>
                        <a:cs typeface="Arial" panose="020B0604020202020204" pitchFamily="34" charset="0"/>
                      </a:rPr>
                      <m:t>}</m:t>
                    </m:r>
                  </m:oMath>
                </a14:m>
                <a:endParaRPr lang="zh-CN" altLang="en-US"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mixture of 3 Gaussians </a:t>
                </a:r>
              </a:p>
              <a:p>
                <a:pPr marL="171450" indent="-17145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a:t>
                </a:r>
                <a:r>
                  <a:rPr lang="en-US" altLang="zh-CN" sz="1200" i="1" dirty="0">
                    <a:latin typeface="Arial" panose="020B0604020202020204" pitchFamily="34" charset="0"/>
                    <a:cs typeface="Arial" panose="020B0604020202020204" pitchFamily="34" charset="0"/>
                  </a:rPr>
                  <a:t>Figure 2.23), </a:t>
                </a:r>
                <a14:m>
                  <m:oMath xmlns:m="http://schemas.openxmlformats.org/officeDocument/2006/math">
                    <m:r>
                      <a:rPr lang="en-US" altLang="zh-CN" sz="1200" i="1" smtClean="0">
                        <a:latin typeface="Cambria Math" panose="02040503050406030204" pitchFamily="18" charset="0"/>
                        <a:cs typeface="Arial" panose="020B0604020202020204" pitchFamily="34" charset="0"/>
                      </a:rPr>
                      <m:t>𝑧</m:t>
                    </m:r>
                    <m:r>
                      <a:rPr lang="en-US" altLang="zh-CN" sz="120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en-US" altLang="zh-CN" sz="1200" i="1" dirty="0">
                            <a:latin typeface="Cambria Math" panose="02040503050406030204" pitchFamily="18" charset="0"/>
                            <a:cs typeface="Arial" panose="020B0604020202020204" pitchFamily="34" charset="0"/>
                          </a:rPr>
                          <m:t>𝑧</m:t>
                        </m:r>
                      </m:e>
                      <m:sub>
                        <m:r>
                          <a:rPr lang="en-US" altLang="zh-CN" sz="1200" i="1" dirty="0">
                            <a:latin typeface="Cambria Math" panose="02040503050406030204" pitchFamily="18" charset="0"/>
                            <a:cs typeface="Arial" panose="020B0604020202020204" pitchFamily="34" charset="0"/>
                          </a:rPr>
                          <m:t>1</m:t>
                        </m:r>
                      </m:sub>
                    </m:sSub>
                    <m:sSub>
                      <m:sSubPr>
                        <m:ctrlPr>
                          <a:rPr lang="zh-CN" altLang="en-US" sz="1200" i="1" dirty="0">
                            <a:latin typeface="Cambria Math" panose="02040503050406030204" pitchFamily="18" charset="0"/>
                            <a:cs typeface="Arial" panose="020B0604020202020204" pitchFamily="34" charset="0"/>
                          </a:rPr>
                        </m:ctrlPr>
                      </m:sSubPr>
                      <m:e>
                        <m:r>
                          <a:rPr lang="en-US" altLang="zh-CN" sz="1200" i="1" dirty="0">
                            <a:latin typeface="Cambria Math" panose="02040503050406030204" pitchFamily="18" charset="0"/>
                            <a:cs typeface="Arial" panose="020B0604020202020204" pitchFamily="34" charset="0"/>
                          </a:rPr>
                          <m:t> </m:t>
                        </m:r>
                        <m:r>
                          <a:rPr lang="en-US" altLang="zh-CN" sz="1200" i="1" dirty="0">
                            <a:latin typeface="Cambria Math" panose="02040503050406030204" pitchFamily="18" charset="0"/>
                            <a:cs typeface="Arial" panose="020B0604020202020204" pitchFamily="34" charset="0"/>
                          </a:rPr>
                          <m:t>𝑧</m:t>
                        </m:r>
                      </m:e>
                      <m:sub>
                        <m:r>
                          <a:rPr lang="en-US" altLang="zh-CN" sz="1200" i="1" dirty="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 </m:t>
                    </m:r>
                    <m:sSub>
                      <m:sSubPr>
                        <m:ctrlPr>
                          <a:rPr lang="zh-CN" altLang="en-US" sz="1200" i="1" dirty="0">
                            <a:latin typeface="Cambria Math" panose="02040503050406030204" pitchFamily="18" charset="0"/>
                            <a:cs typeface="Arial" panose="020B0604020202020204" pitchFamily="34" charset="0"/>
                          </a:rPr>
                        </m:ctrlPr>
                      </m:sSubPr>
                      <m:e>
                        <m:r>
                          <a:rPr lang="en-US" altLang="zh-CN" sz="1200" i="1" dirty="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3</m:t>
                        </m:r>
                      </m:sub>
                    </m:sSub>
                    <m:r>
                      <a:rPr lang="en-US" altLang="zh-CN" sz="1200">
                        <a:latin typeface="Cambria Math" panose="02040503050406030204" pitchFamily="18" charset="0"/>
                        <a:cs typeface="Arial" panose="020B0604020202020204" pitchFamily="34" charset="0"/>
                      </a:rPr>
                      <m:t>]</m:t>
                    </m:r>
                  </m:oMath>
                </a14:m>
                <a:r>
                  <a:rPr lang="zh-CN" altLang="en-US" sz="1200" dirty="0">
                    <a:latin typeface="Arial" panose="020B0604020202020204" pitchFamily="34" charset="0"/>
                    <a:cs typeface="Arial" panose="020B0604020202020204" pitchFamily="34" charset="0"/>
                  </a:rPr>
                  <a:t> </a:t>
                </a:r>
                <a:endParaRPr lang="zh-CN" altLang="en-US" sz="1200" i="1" dirty="0">
                  <a:latin typeface="Arial" panose="020B0604020202020204" pitchFamily="34" charset="0"/>
                  <a:cs typeface="Arial" panose="020B0604020202020204" pitchFamily="34" charset="0"/>
                </a:endParaRPr>
              </a:p>
            </p:txBody>
          </p:sp>
        </mc:Choice>
        <mc:Fallback xmlns="">
          <p:sp>
            <p:nvSpPr>
              <p:cNvPr id="9" name="文本框 8">
                <a:extLst>
                  <a:ext uri="{FF2B5EF4-FFF2-40B4-BE49-F238E27FC236}">
                    <a16:creationId xmlns:a16="http://schemas.microsoft.com/office/drawing/2014/main" id="{9369E871-A79A-4A20-8383-E29933AA49C8}"/>
                  </a:ext>
                </a:extLst>
              </p:cNvPr>
              <p:cNvSpPr txBox="1">
                <a:spLocks noRot="1" noChangeAspect="1" noMove="1" noResize="1" noEditPoints="1" noAdjustHandles="1" noChangeArrowheads="1" noChangeShapeType="1" noTextEdit="1"/>
              </p:cNvSpPr>
              <p:nvPr/>
            </p:nvSpPr>
            <p:spPr>
              <a:xfrm>
                <a:off x="150916" y="5275329"/>
                <a:ext cx="5945080" cy="1185389"/>
              </a:xfrm>
              <a:prstGeom prst="rect">
                <a:avLst/>
              </a:prstGeom>
              <a:blipFill>
                <a:blip r:embed="rId14"/>
                <a:stretch>
                  <a:fillRect l="-103" b="-25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532EE3C-5EF5-48C6-976E-F1A42FD511FA}"/>
                  </a:ext>
                </a:extLst>
              </p:cNvPr>
              <p:cNvSpPr txBox="1"/>
              <p:nvPr/>
            </p:nvSpPr>
            <p:spPr>
              <a:xfrm>
                <a:off x="352424" y="3426527"/>
                <a:ext cx="1743075" cy="246221"/>
              </a:xfrm>
              <a:prstGeom prst="rect">
                <a:avLst/>
              </a:prstGeom>
              <a:noFill/>
            </p:spPr>
            <p:txBody>
              <a:bodyPr wrap="square">
                <a:spAutoFit/>
              </a:bodyPr>
              <a:lstStyle/>
              <a:p>
                <a:r>
                  <a:rPr lang="fr-FR" altLang="zh-CN" sz="1000" b="0" i="0" dirty="0">
                    <a:solidFill>
                      <a:schemeClr val="tx1">
                        <a:lumMod val="50000"/>
                        <a:lumOff val="50000"/>
                      </a:schemeClr>
                    </a:solidFill>
                    <a:effectLst/>
                    <a:latin typeface="Arial" panose="020B0604020202020204" pitchFamily="34" charset="0"/>
                    <a:cs typeface="Arial" panose="020B0604020202020204" pitchFamily="34" charset="0"/>
                  </a:rPr>
                  <a:t>joint distribution </a:t>
                </a:r>
                <a14:m>
                  <m:oMath xmlns:m="http://schemas.openxmlformats.org/officeDocument/2006/math">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𝑝</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𝑧</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𝑝</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𝑥</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𝑧</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m:t>
                    </m:r>
                  </m:oMath>
                </a14:m>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12" name="文本框 11">
                <a:extLst>
                  <a:ext uri="{FF2B5EF4-FFF2-40B4-BE49-F238E27FC236}">
                    <a16:creationId xmlns:a16="http://schemas.microsoft.com/office/drawing/2014/main" id="{9532EE3C-5EF5-48C6-976E-F1A42FD511FA}"/>
                  </a:ext>
                </a:extLst>
              </p:cNvPr>
              <p:cNvSpPr txBox="1">
                <a:spLocks noRot="1" noChangeAspect="1" noMove="1" noResize="1" noEditPoints="1" noAdjustHandles="1" noChangeArrowheads="1" noChangeShapeType="1" noTextEdit="1"/>
              </p:cNvSpPr>
              <p:nvPr/>
            </p:nvSpPr>
            <p:spPr>
              <a:xfrm>
                <a:off x="352424" y="3426527"/>
                <a:ext cx="1743075" cy="246221"/>
              </a:xfrm>
              <a:prstGeom prst="rect">
                <a:avLst/>
              </a:prstGeom>
              <a:blipFill>
                <a:blip r:embed="rId15"/>
                <a:stretch>
                  <a:fillRect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E90B22A-A68F-41AD-83E3-80D9D2D02A26}"/>
                  </a:ext>
                </a:extLst>
              </p:cNvPr>
              <p:cNvSpPr txBox="1"/>
              <p:nvPr/>
            </p:nvSpPr>
            <p:spPr>
              <a:xfrm>
                <a:off x="240802" y="4042794"/>
                <a:ext cx="600538"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000" i="1" dirty="0" smtClean="0">
                              <a:solidFill>
                                <a:schemeClr val="tx1">
                                  <a:lumMod val="50000"/>
                                  <a:lumOff val="50000"/>
                                </a:schemeClr>
                              </a:solidFill>
                              <a:latin typeface="Cambria Math" panose="02040503050406030204" pitchFamily="18" charset="0"/>
                              <a:cs typeface="Arial" panose="020B0604020202020204" pitchFamily="34" charset="0"/>
                            </a:rPr>
                          </m:ctrlPr>
                        </m:sSubPr>
                        <m:e>
                          <m:r>
                            <a:rPr lang="en-US" altLang="zh-CN" sz="1000" b="0" i="1" dirty="0" smtClean="0">
                              <a:solidFill>
                                <a:schemeClr val="tx1">
                                  <a:lumMod val="50000"/>
                                  <a:lumOff val="50000"/>
                                </a:schemeClr>
                              </a:solidFill>
                              <a:latin typeface="Cambria Math" panose="02040503050406030204" pitchFamily="18" charset="0"/>
                              <a:cs typeface="Arial" panose="020B0604020202020204" pitchFamily="34" charset="0"/>
                            </a:rPr>
                            <m:t>𝑧</m:t>
                          </m:r>
                        </m:e>
                        <m:sub>
                          <m:r>
                            <a:rPr lang="en-US" altLang="zh-CN" sz="1000" b="0" i="1" dirty="0" smtClean="0">
                              <a:solidFill>
                                <a:schemeClr val="tx1">
                                  <a:lumMod val="50000"/>
                                  <a:lumOff val="50000"/>
                                </a:schemeClr>
                              </a:solidFill>
                              <a:latin typeface="Cambria Math" panose="02040503050406030204" pitchFamily="18" charset="0"/>
                              <a:cs typeface="Arial" panose="020B0604020202020204" pitchFamily="34" charset="0"/>
                            </a:rPr>
                            <m:t>1</m:t>
                          </m:r>
                        </m:sub>
                      </m:sSub>
                      <m:r>
                        <a:rPr lang="en-US" altLang="zh-CN" sz="1000" b="0" i="1" dirty="0" smtClean="0">
                          <a:solidFill>
                            <a:schemeClr val="tx1">
                              <a:lumMod val="50000"/>
                              <a:lumOff val="50000"/>
                            </a:schemeClr>
                          </a:solidFill>
                          <a:latin typeface="Cambria Math" panose="02040503050406030204" pitchFamily="18" charset="0"/>
                          <a:cs typeface="Arial" panose="020B0604020202020204" pitchFamily="34" charset="0"/>
                        </a:rPr>
                        <m:t>=1</m:t>
                      </m:r>
                    </m:oMath>
                  </m:oMathPara>
                </a14:m>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14" name="文本框 13">
                <a:extLst>
                  <a:ext uri="{FF2B5EF4-FFF2-40B4-BE49-F238E27FC236}">
                    <a16:creationId xmlns:a16="http://schemas.microsoft.com/office/drawing/2014/main" id="{2E90B22A-A68F-41AD-83E3-80D9D2D02A26}"/>
                  </a:ext>
                </a:extLst>
              </p:cNvPr>
              <p:cNvSpPr txBox="1">
                <a:spLocks noRot="1" noChangeAspect="1" noMove="1" noResize="1" noEditPoints="1" noAdjustHandles="1" noChangeArrowheads="1" noChangeShapeType="1" noTextEdit="1"/>
              </p:cNvSpPr>
              <p:nvPr/>
            </p:nvSpPr>
            <p:spPr>
              <a:xfrm>
                <a:off x="240802" y="4042794"/>
                <a:ext cx="600538" cy="246221"/>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FCD48015-5DB9-436D-9C76-FCC4AC584EF5}"/>
                  </a:ext>
                </a:extLst>
              </p:cNvPr>
              <p:cNvSpPr txBox="1"/>
              <p:nvPr/>
            </p:nvSpPr>
            <p:spPr>
              <a:xfrm>
                <a:off x="1020190" y="4557427"/>
                <a:ext cx="600538"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000" i="1" dirty="0">
                              <a:solidFill>
                                <a:schemeClr val="tx1">
                                  <a:lumMod val="50000"/>
                                  <a:lumOff val="50000"/>
                                </a:schemeClr>
                              </a:solidFill>
                              <a:latin typeface="Cambria Math" panose="02040503050406030204" pitchFamily="18" charset="0"/>
                              <a:cs typeface="Arial" panose="020B0604020202020204" pitchFamily="34" charset="0"/>
                            </a:rPr>
                          </m:ctrlPr>
                        </m:sSubPr>
                        <m:e>
                          <m:r>
                            <a:rPr lang="en-US" altLang="zh-CN" sz="1000" i="1" dirty="0">
                              <a:solidFill>
                                <a:schemeClr val="tx1">
                                  <a:lumMod val="50000"/>
                                  <a:lumOff val="50000"/>
                                </a:schemeClr>
                              </a:solidFill>
                              <a:latin typeface="Cambria Math" panose="02040503050406030204" pitchFamily="18" charset="0"/>
                              <a:cs typeface="Arial" panose="020B0604020202020204" pitchFamily="34" charset="0"/>
                            </a:rPr>
                            <m:t>𝑧</m:t>
                          </m:r>
                        </m:e>
                        <m:sub>
                          <m:r>
                            <a:rPr lang="en-US" altLang="zh-CN" sz="1000" i="1" dirty="0">
                              <a:solidFill>
                                <a:schemeClr val="tx1">
                                  <a:lumMod val="50000"/>
                                  <a:lumOff val="50000"/>
                                </a:schemeClr>
                              </a:solidFill>
                              <a:latin typeface="Cambria Math" panose="02040503050406030204" pitchFamily="18" charset="0"/>
                              <a:cs typeface="Arial" panose="020B0604020202020204" pitchFamily="34" charset="0"/>
                            </a:rPr>
                            <m:t>2</m:t>
                          </m:r>
                        </m:sub>
                      </m:sSub>
                      <m:r>
                        <a:rPr lang="en-US" altLang="zh-CN" sz="1000" i="1" dirty="0">
                          <a:solidFill>
                            <a:schemeClr val="tx1">
                              <a:lumMod val="50000"/>
                              <a:lumOff val="50000"/>
                            </a:schemeClr>
                          </a:solidFill>
                          <a:latin typeface="Cambria Math" panose="02040503050406030204" pitchFamily="18" charset="0"/>
                          <a:cs typeface="Arial" panose="020B0604020202020204" pitchFamily="34" charset="0"/>
                        </a:rPr>
                        <m:t>=1</m:t>
                      </m:r>
                    </m:oMath>
                  </m:oMathPara>
                </a14:m>
                <a:endParaRPr lang="zh-CN" altLang="en-US" sz="1000" i="1" dirty="0">
                  <a:solidFill>
                    <a:schemeClr val="tx1">
                      <a:lumMod val="50000"/>
                      <a:lumOff val="50000"/>
                    </a:schemeClr>
                  </a:solidFill>
                  <a:latin typeface="Cambria Math" panose="02040503050406030204" pitchFamily="18" charset="0"/>
                  <a:cs typeface="Arial" panose="020B0604020202020204" pitchFamily="34" charset="0"/>
                </a:endParaRPr>
              </a:p>
            </p:txBody>
          </p:sp>
        </mc:Choice>
        <mc:Fallback xmlns="">
          <p:sp>
            <p:nvSpPr>
              <p:cNvPr id="15" name="文本框 14">
                <a:extLst>
                  <a:ext uri="{FF2B5EF4-FFF2-40B4-BE49-F238E27FC236}">
                    <a16:creationId xmlns:a16="http://schemas.microsoft.com/office/drawing/2014/main" id="{FCD48015-5DB9-436D-9C76-FCC4AC584EF5}"/>
                  </a:ext>
                </a:extLst>
              </p:cNvPr>
              <p:cNvSpPr txBox="1">
                <a:spLocks noRot="1" noChangeAspect="1" noMove="1" noResize="1" noEditPoints="1" noAdjustHandles="1" noChangeArrowheads="1" noChangeShapeType="1" noTextEdit="1"/>
              </p:cNvSpPr>
              <p:nvPr/>
            </p:nvSpPr>
            <p:spPr>
              <a:xfrm>
                <a:off x="1020190" y="4557427"/>
                <a:ext cx="600538" cy="246221"/>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F0AD61A-5BCE-45FB-894F-D7E1D1122FB5}"/>
                  </a:ext>
                </a:extLst>
              </p:cNvPr>
              <p:cNvSpPr txBox="1"/>
              <p:nvPr/>
            </p:nvSpPr>
            <p:spPr>
              <a:xfrm>
                <a:off x="1494961" y="3608470"/>
                <a:ext cx="600538"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000" i="1" dirty="0">
                              <a:solidFill>
                                <a:schemeClr val="tx1">
                                  <a:lumMod val="50000"/>
                                  <a:lumOff val="50000"/>
                                </a:schemeClr>
                              </a:solidFill>
                              <a:latin typeface="Cambria Math" panose="02040503050406030204" pitchFamily="18" charset="0"/>
                              <a:cs typeface="Arial" panose="020B0604020202020204" pitchFamily="34" charset="0"/>
                            </a:rPr>
                          </m:ctrlPr>
                        </m:sSubPr>
                        <m:e>
                          <m:r>
                            <a:rPr lang="en-US" altLang="zh-CN" sz="1000" i="1" dirty="0">
                              <a:solidFill>
                                <a:schemeClr val="tx1">
                                  <a:lumMod val="50000"/>
                                  <a:lumOff val="50000"/>
                                </a:schemeClr>
                              </a:solidFill>
                              <a:latin typeface="Cambria Math" panose="02040503050406030204" pitchFamily="18" charset="0"/>
                              <a:cs typeface="Arial" panose="020B0604020202020204" pitchFamily="34" charset="0"/>
                            </a:rPr>
                            <m:t>𝑧</m:t>
                          </m:r>
                        </m:e>
                        <m:sub>
                          <m:r>
                            <a:rPr lang="en-US" altLang="zh-CN" sz="1000" i="1" dirty="0">
                              <a:solidFill>
                                <a:schemeClr val="tx1">
                                  <a:lumMod val="50000"/>
                                  <a:lumOff val="50000"/>
                                </a:schemeClr>
                              </a:solidFill>
                              <a:latin typeface="Cambria Math" panose="02040503050406030204" pitchFamily="18" charset="0"/>
                              <a:cs typeface="Arial" panose="020B0604020202020204" pitchFamily="34" charset="0"/>
                            </a:rPr>
                            <m:t>3</m:t>
                          </m:r>
                        </m:sub>
                      </m:sSub>
                      <m:r>
                        <a:rPr lang="en-US" altLang="zh-CN" sz="1000" i="1" dirty="0">
                          <a:solidFill>
                            <a:schemeClr val="tx1">
                              <a:lumMod val="50000"/>
                              <a:lumOff val="50000"/>
                            </a:schemeClr>
                          </a:solidFill>
                          <a:latin typeface="Cambria Math" panose="02040503050406030204" pitchFamily="18" charset="0"/>
                          <a:cs typeface="Arial" panose="020B0604020202020204" pitchFamily="34" charset="0"/>
                        </a:rPr>
                        <m:t>=1</m:t>
                      </m:r>
                    </m:oMath>
                  </m:oMathPara>
                </a14:m>
                <a:endParaRPr lang="zh-CN" altLang="en-US" sz="1000" i="1" dirty="0">
                  <a:solidFill>
                    <a:schemeClr val="tx1">
                      <a:lumMod val="50000"/>
                      <a:lumOff val="50000"/>
                    </a:schemeClr>
                  </a:solidFill>
                  <a:latin typeface="Cambria Math" panose="02040503050406030204" pitchFamily="18" charset="0"/>
                  <a:cs typeface="Arial" panose="020B0604020202020204" pitchFamily="34" charset="0"/>
                </a:endParaRPr>
              </a:p>
            </p:txBody>
          </p:sp>
        </mc:Choice>
        <mc:Fallback xmlns="">
          <p:sp>
            <p:nvSpPr>
              <p:cNvPr id="16" name="文本框 15">
                <a:extLst>
                  <a:ext uri="{FF2B5EF4-FFF2-40B4-BE49-F238E27FC236}">
                    <a16:creationId xmlns:a16="http://schemas.microsoft.com/office/drawing/2014/main" id="{FF0AD61A-5BCE-45FB-894F-D7E1D1122FB5}"/>
                  </a:ext>
                </a:extLst>
              </p:cNvPr>
              <p:cNvSpPr txBox="1">
                <a:spLocks noRot="1" noChangeAspect="1" noMove="1" noResize="1" noEditPoints="1" noAdjustHandles="1" noChangeArrowheads="1" noChangeShapeType="1" noTextEdit="1"/>
              </p:cNvSpPr>
              <p:nvPr/>
            </p:nvSpPr>
            <p:spPr>
              <a:xfrm>
                <a:off x="1494961" y="3608470"/>
                <a:ext cx="600538" cy="246221"/>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55B034F-4216-49C7-B820-5B017D116A8A}"/>
                  </a:ext>
                </a:extLst>
              </p:cNvPr>
              <p:cNvSpPr txBox="1"/>
              <p:nvPr/>
            </p:nvSpPr>
            <p:spPr>
              <a:xfrm>
                <a:off x="2366498" y="3432012"/>
                <a:ext cx="1622999" cy="246221"/>
              </a:xfrm>
              <a:prstGeom prst="rect">
                <a:avLst/>
              </a:prstGeom>
              <a:noFill/>
            </p:spPr>
            <p:txBody>
              <a:bodyPr wrap="square">
                <a:spAutoFit/>
              </a:bodyPr>
              <a:lstStyle/>
              <a:p>
                <a:r>
                  <a:rPr lang="fr-FR" altLang="zh-CN" sz="1000" dirty="0">
                    <a:solidFill>
                      <a:schemeClr val="tx1">
                        <a:lumMod val="50000"/>
                        <a:lumOff val="50000"/>
                      </a:schemeClr>
                    </a:solidFill>
                    <a:latin typeface="Arial" panose="020B0604020202020204" pitchFamily="34" charset="0"/>
                    <a:cs typeface="Arial" panose="020B0604020202020204" pitchFamily="34" charset="0"/>
                  </a:rPr>
                  <a:t>marginal distribution </a:t>
                </a:r>
                <a14:m>
                  <m:oMath xmlns:m="http://schemas.openxmlformats.org/officeDocument/2006/math">
                    <m:r>
                      <a:rPr lang="fr-FR" altLang="zh-CN" sz="1000" i="1" dirty="0" smtClean="0">
                        <a:solidFill>
                          <a:schemeClr val="tx1">
                            <a:lumMod val="50000"/>
                            <a:lumOff val="50000"/>
                          </a:schemeClr>
                        </a:solidFill>
                        <a:latin typeface="Cambria Math" panose="02040503050406030204" pitchFamily="18" charset="0"/>
                        <a:cs typeface="Arial" panose="020B0604020202020204" pitchFamily="34" charset="0"/>
                      </a:rPr>
                      <m:t>𝑝</m:t>
                    </m:r>
                    <m:r>
                      <a:rPr lang="fr-FR" altLang="zh-CN" sz="1000" i="1" dirty="0" smtClean="0">
                        <a:solidFill>
                          <a:schemeClr val="tx1">
                            <a:lumMod val="50000"/>
                            <a:lumOff val="50000"/>
                          </a:schemeClr>
                        </a:solidFill>
                        <a:latin typeface="Cambria Math" panose="02040503050406030204" pitchFamily="18" charset="0"/>
                        <a:cs typeface="Arial" panose="020B0604020202020204" pitchFamily="34" charset="0"/>
                      </a:rPr>
                      <m:t>(</m:t>
                    </m:r>
                    <m:r>
                      <a:rPr lang="fr-FR" altLang="zh-CN" sz="1000" i="1" dirty="0" smtClean="0">
                        <a:solidFill>
                          <a:schemeClr val="tx1">
                            <a:lumMod val="50000"/>
                            <a:lumOff val="50000"/>
                          </a:schemeClr>
                        </a:solidFill>
                        <a:latin typeface="Cambria Math" panose="02040503050406030204" pitchFamily="18" charset="0"/>
                        <a:cs typeface="Arial" panose="020B0604020202020204" pitchFamily="34" charset="0"/>
                      </a:rPr>
                      <m:t>𝑥</m:t>
                    </m:r>
                    <m:r>
                      <a:rPr lang="fr-FR" altLang="zh-CN" sz="1000" i="1" dirty="0" smtClean="0">
                        <a:solidFill>
                          <a:schemeClr val="tx1">
                            <a:lumMod val="50000"/>
                            <a:lumOff val="50000"/>
                          </a:schemeClr>
                        </a:solidFill>
                        <a:latin typeface="Cambria Math" panose="02040503050406030204" pitchFamily="18" charset="0"/>
                        <a:cs typeface="Arial" panose="020B0604020202020204" pitchFamily="34" charset="0"/>
                      </a:rPr>
                      <m:t>)</m:t>
                    </m:r>
                  </m:oMath>
                </a14:m>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17" name="文本框 16">
                <a:extLst>
                  <a:ext uri="{FF2B5EF4-FFF2-40B4-BE49-F238E27FC236}">
                    <a16:creationId xmlns:a16="http://schemas.microsoft.com/office/drawing/2014/main" id="{355B034F-4216-49C7-B820-5B017D116A8A}"/>
                  </a:ext>
                </a:extLst>
              </p:cNvPr>
              <p:cNvSpPr txBox="1">
                <a:spLocks noRot="1" noChangeAspect="1" noMove="1" noResize="1" noEditPoints="1" noAdjustHandles="1" noChangeArrowheads="1" noChangeShapeType="1" noTextEdit="1"/>
              </p:cNvSpPr>
              <p:nvPr/>
            </p:nvSpPr>
            <p:spPr>
              <a:xfrm>
                <a:off x="2366498" y="3432012"/>
                <a:ext cx="1622999" cy="246221"/>
              </a:xfrm>
              <a:prstGeom prst="rect">
                <a:avLst/>
              </a:prstGeom>
              <a:blipFill>
                <a:blip r:embed="rId19"/>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8886EA1A-AE92-470C-97CA-51CA4C745220}"/>
                  </a:ext>
                </a:extLst>
              </p:cNvPr>
              <p:cNvSpPr txBox="1"/>
              <p:nvPr/>
            </p:nvSpPr>
            <p:spPr>
              <a:xfrm>
                <a:off x="4378559" y="3428954"/>
                <a:ext cx="1823182" cy="246221"/>
              </a:xfrm>
              <a:prstGeom prst="rect">
                <a:avLst/>
              </a:prstGeom>
              <a:noFill/>
            </p:spPr>
            <p:txBody>
              <a:bodyPr wrap="square">
                <a:spAutoFit/>
              </a:bodyPr>
              <a:lstStyle/>
              <a:p>
                <a:r>
                  <a:rPr lang="fr-FR" altLang="zh-CN" sz="1000" dirty="0">
                    <a:solidFill>
                      <a:schemeClr val="tx1">
                        <a:lumMod val="50000"/>
                        <a:lumOff val="50000"/>
                      </a:schemeClr>
                    </a:solidFill>
                    <a:latin typeface="Arial" panose="020B0604020202020204" pitchFamily="34" charset="0"/>
                    <a:cs typeface="Arial" panose="020B0604020202020204" pitchFamily="34" charset="0"/>
                  </a:rPr>
                  <a:t>conditional distribution </a:t>
                </a:r>
                <a14:m>
                  <m:oMath xmlns:m="http://schemas.openxmlformats.org/officeDocument/2006/math">
                    <m:r>
                      <a:rPr lang="zh-CN" altLang="en-US" sz="1000" i="1" smtClean="0">
                        <a:solidFill>
                          <a:schemeClr val="tx1">
                            <a:lumMod val="50000"/>
                            <a:lumOff val="50000"/>
                          </a:schemeClr>
                        </a:solidFill>
                        <a:latin typeface="Cambria Math" panose="02040503050406030204" pitchFamily="18" charset="0"/>
                        <a:cs typeface="Arial" panose="020B0604020202020204" pitchFamily="34" charset="0"/>
                      </a:rPr>
                      <m:t>𝛾</m:t>
                    </m:r>
                    <m:d>
                      <m:dPr>
                        <m:ctrlPr>
                          <a:rPr lang="en-US" altLang="zh-CN" sz="1000" b="0" i="1" smtClean="0">
                            <a:solidFill>
                              <a:schemeClr val="tx1">
                                <a:lumMod val="50000"/>
                                <a:lumOff val="50000"/>
                              </a:schemeClr>
                            </a:solidFill>
                            <a:latin typeface="Cambria Math" panose="02040503050406030204" pitchFamily="18" charset="0"/>
                            <a:cs typeface="Arial" panose="020B0604020202020204" pitchFamily="34" charset="0"/>
                          </a:rPr>
                        </m:ctrlPr>
                      </m:dPr>
                      <m:e>
                        <m:sSub>
                          <m:sSubPr>
                            <m:ctrlPr>
                              <a:rPr lang="en-US" altLang="zh-CN" sz="1000" b="0" i="1" smtClean="0">
                                <a:solidFill>
                                  <a:schemeClr val="tx1">
                                    <a:lumMod val="50000"/>
                                    <a:lumOff val="50000"/>
                                  </a:schemeClr>
                                </a:solidFill>
                                <a:latin typeface="Cambria Math" panose="02040503050406030204" pitchFamily="18" charset="0"/>
                                <a:cs typeface="Arial" panose="020B0604020202020204" pitchFamily="34" charset="0"/>
                              </a:rPr>
                            </m:ctrlPr>
                          </m:sSubPr>
                          <m:e>
                            <m:r>
                              <a:rPr lang="en-US" altLang="zh-CN" sz="1000" b="0" i="1" smtClean="0">
                                <a:solidFill>
                                  <a:schemeClr val="tx1">
                                    <a:lumMod val="50000"/>
                                    <a:lumOff val="50000"/>
                                  </a:schemeClr>
                                </a:solidFill>
                                <a:latin typeface="Cambria Math" panose="02040503050406030204" pitchFamily="18" charset="0"/>
                                <a:cs typeface="Arial" panose="020B0604020202020204" pitchFamily="34" charset="0"/>
                              </a:rPr>
                              <m:t>𝑧</m:t>
                            </m:r>
                          </m:e>
                          <m:sub>
                            <m:r>
                              <a:rPr lang="en-US" altLang="zh-CN" sz="1000" b="0" i="1" smtClean="0">
                                <a:solidFill>
                                  <a:schemeClr val="tx1">
                                    <a:lumMod val="50000"/>
                                    <a:lumOff val="50000"/>
                                  </a:schemeClr>
                                </a:solidFill>
                                <a:latin typeface="Cambria Math" panose="02040503050406030204" pitchFamily="18" charset="0"/>
                                <a:cs typeface="Arial" panose="020B0604020202020204" pitchFamily="34" charset="0"/>
                              </a:rPr>
                              <m:t>𝑘</m:t>
                            </m:r>
                          </m:sub>
                        </m:sSub>
                      </m:e>
                    </m:d>
                  </m:oMath>
                </a14:m>
                <a:endParaRPr lang="fr-FR" altLang="zh-CN"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19" name="文本框 18">
                <a:extLst>
                  <a:ext uri="{FF2B5EF4-FFF2-40B4-BE49-F238E27FC236}">
                    <a16:creationId xmlns:a16="http://schemas.microsoft.com/office/drawing/2014/main" id="{8886EA1A-AE92-470C-97CA-51CA4C745220}"/>
                  </a:ext>
                </a:extLst>
              </p:cNvPr>
              <p:cNvSpPr txBox="1">
                <a:spLocks noRot="1" noChangeAspect="1" noMove="1" noResize="1" noEditPoints="1" noAdjustHandles="1" noChangeArrowheads="1" noChangeShapeType="1" noTextEdit="1"/>
              </p:cNvSpPr>
              <p:nvPr/>
            </p:nvSpPr>
            <p:spPr>
              <a:xfrm>
                <a:off x="4378559" y="3428954"/>
                <a:ext cx="1823182" cy="246221"/>
              </a:xfrm>
              <a:prstGeom prst="rect">
                <a:avLst/>
              </a:prstGeom>
              <a:blipFill>
                <a:blip r:embed="rId20"/>
                <a:stretch>
                  <a:fillRect b="-9756"/>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2C336CB5-7865-4690-9961-94C243FC15BF}"/>
              </a:ext>
            </a:extLst>
          </p:cNvPr>
          <p:cNvSpPr txBox="1"/>
          <p:nvPr/>
        </p:nvSpPr>
        <p:spPr>
          <a:xfrm>
            <a:off x="541071" y="4816880"/>
            <a:ext cx="1359398" cy="246221"/>
          </a:xfrm>
          <a:prstGeom prst="rect">
            <a:avLst/>
          </a:prstGeom>
          <a:noFill/>
        </p:spPr>
        <p:txBody>
          <a:bodyPr wrap="square">
            <a:spAutoFit/>
          </a:bodyPr>
          <a:lstStyle/>
          <a:p>
            <a:r>
              <a:rPr lang="en-US" altLang="zh-CN" sz="1000" b="1" i="0" dirty="0">
                <a:solidFill>
                  <a:schemeClr val="accent1"/>
                </a:solidFill>
                <a:effectLst/>
                <a:latin typeface="Arial" panose="020B0604020202020204" pitchFamily="34" charset="0"/>
                <a:cs typeface="Arial" panose="020B0604020202020204" pitchFamily="34" charset="0"/>
              </a:rPr>
              <a:t>Complete </a:t>
            </a:r>
            <a:r>
              <a:rPr lang="en-US" altLang="zh-CN" sz="1000" dirty="0">
                <a:solidFill>
                  <a:schemeClr val="tx1">
                    <a:lumMod val="50000"/>
                    <a:lumOff val="50000"/>
                  </a:schemeClr>
                </a:solidFill>
                <a:latin typeface="Arial" panose="020B0604020202020204" pitchFamily="34" charset="0"/>
                <a:cs typeface="Arial" panose="020B0604020202020204" pitchFamily="34" charset="0"/>
              </a:rPr>
              <a:t>dataset</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2" name="文本框 21">
            <a:extLst>
              <a:ext uri="{FF2B5EF4-FFF2-40B4-BE49-F238E27FC236}">
                <a16:creationId xmlns:a16="http://schemas.microsoft.com/office/drawing/2014/main" id="{845E8BAD-FB22-4B3A-8999-BDDDC9B28365}"/>
              </a:ext>
            </a:extLst>
          </p:cNvPr>
          <p:cNvSpPr txBox="1"/>
          <p:nvPr/>
        </p:nvSpPr>
        <p:spPr>
          <a:xfrm>
            <a:off x="2550463" y="4816880"/>
            <a:ext cx="1359398" cy="246221"/>
          </a:xfrm>
          <a:prstGeom prst="rect">
            <a:avLst/>
          </a:prstGeom>
          <a:noFill/>
        </p:spPr>
        <p:txBody>
          <a:bodyPr wrap="square">
            <a:spAutoFit/>
          </a:bodyPr>
          <a:lstStyle/>
          <a:p>
            <a:r>
              <a:rPr lang="en-US" altLang="zh-CN" sz="1000" b="1" dirty="0">
                <a:solidFill>
                  <a:schemeClr val="accent1"/>
                </a:solidFill>
                <a:latin typeface="Arial" panose="020B0604020202020204" pitchFamily="34" charset="0"/>
                <a:cs typeface="Arial" panose="020B0604020202020204" pitchFamily="34" charset="0"/>
              </a:rPr>
              <a:t>Incomplete </a:t>
            </a:r>
            <a:r>
              <a:rPr lang="en-US" altLang="zh-CN" sz="1000" dirty="0">
                <a:solidFill>
                  <a:schemeClr val="tx1">
                    <a:lumMod val="50000"/>
                    <a:lumOff val="50000"/>
                  </a:schemeClr>
                </a:solidFill>
                <a:latin typeface="Arial" panose="020B0604020202020204" pitchFamily="34" charset="0"/>
                <a:cs typeface="Arial" panose="020B0604020202020204" pitchFamily="34" charset="0"/>
              </a:rPr>
              <a:t>dataset</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F22F9033-B6E3-475F-BF5E-3B025BAFB72E}"/>
                  </a:ext>
                </a:extLst>
              </p:cNvPr>
              <p:cNvSpPr txBox="1"/>
              <p:nvPr/>
            </p:nvSpPr>
            <p:spPr>
              <a:xfrm>
                <a:off x="4362571" y="4714852"/>
                <a:ext cx="600538"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000" i="1" smtClean="0">
                          <a:solidFill>
                            <a:prstClr val="black">
                              <a:lumMod val="50000"/>
                              <a:lumOff val="50000"/>
                            </a:prstClr>
                          </a:solidFill>
                          <a:latin typeface="Cambria Math" panose="02040503050406030204" pitchFamily="18" charset="0"/>
                          <a:cs typeface="Arial" panose="020B0604020202020204" pitchFamily="34" charset="0"/>
                        </a:rPr>
                        <m:t>𝛾</m:t>
                      </m:r>
                      <m:d>
                        <m:dPr>
                          <m:ctrlPr>
                            <a:rPr lang="en-US" altLang="zh-CN" sz="1000" i="1">
                              <a:solidFill>
                                <a:prstClr val="black">
                                  <a:lumMod val="50000"/>
                                  <a:lumOff val="50000"/>
                                </a:prstClr>
                              </a:solidFill>
                              <a:latin typeface="Cambria Math" panose="02040503050406030204" pitchFamily="18" charset="0"/>
                              <a:cs typeface="Arial" panose="020B0604020202020204" pitchFamily="34" charset="0"/>
                            </a:rPr>
                          </m:ctrlPr>
                        </m:dPr>
                        <m:e>
                          <m:sSub>
                            <m:sSubPr>
                              <m:ctrlPr>
                                <a:rPr lang="en-US" altLang="zh-CN" sz="1000" i="1">
                                  <a:solidFill>
                                    <a:prstClr val="black">
                                      <a:lumMod val="50000"/>
                                      <a:lumOff val="50000"/>
                                    </a:prstClr>
                                  </a:solidFill>
                                  <a:latin typeface="Cambria Math" panose="02040503050406030204" pitchFamily="18" charset="0"/>
                                  <a:cs typeface="Arial" panose="020B0604020202020204" pitchFamily="34" charset="0"/>
                                </a:rPr>
                              </m:ctrlPr>
                            </m:sSubPr>
                            <m:e>
                              <m:r>
                                <a:rPr lang="en-US" altLang="zh-CN" sz="1000" i="1">
                                  <a:solidFill>
                                    <a:prstClr val="black">
                                      <a:lumMod val="50000"/>
                                      <a:lumOff val="50000"/>
                                    </a:prstClr>
                                  </a:solidFill>
                                  <a:latin typeface="Cambria Math" panose="02040503050406030204" pitchFamily="18" charset="0"/>
                                  <a:cs typeface="Arial" panose="020B0604020202020204" pitchFamily="34" charset="0"/>
                                </a:rPr>
                                <m:t>𝑧</m:t>
                              </m:r>
                            </m:e>
                            <m:sub>
                              <m:r>
                                <a:rPr lang="en-US" altLang="zh-CN" sz="1000" b="0" i="1" smtClean="0">
                                  <a:solidFill>
                                    <a:prstClr val="black">
                                      <a:lumMod val="50000"/>
                                      <a:lumOff val="50000"/>
                                    </a:prstClr>
                                  </a:solidFill>
                                  <a:latin typeface="Cambria Math" panose="02040503050406030204" pitchFamily="18" charset="0"/>
                                  <a:cs typeface="Arial" panose="020B0604020202020204" pitchFamily="34" charset="0"/>
                                </a:rPr>
                                <m:t>𝑛</m:t>
                              </m:r>
                              <m:r>
                                <a:rPr lang="en-US" altLang="zh-CN" sz="1000" b="0" i="1" smtClean="0">
                                  <a:solidFill>
                                    <a:prstClr val="black">
                                      <a:lumMod val="50000"/>
                                      <a:lumOff val="50000"/>
                                    </a:prstClr>
                                  </a:solidFill>
                                  <a:latin typeface="Cambria Math" panose="02040503050406030204" pitchFamily="18" charset="0"/>
                                  <a:cs typeface="Arial" panose="020B0604020202020204" pitchFamily="34" charset="0"/>
                                </a:rPr>
                                <m:t>1</m:t>
                              </m:r>
                            </m:sub>
                          </m:sSub>
                        </m:e>
                      </m:d>
                    </m:oMath>
                  </m:oMathPara>
                </a14:m>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37" name="文本框 36">
                <a:extLst>
                  <a:ext uri="{FF2B5EF4-FFF2-40B4-BE49-F238E27FC236}">
                    <a16:creationId xmlns:a16="http://schemas.microsoft.com/office/drawing/2014/main" id="{F22F9033-B6E3-475F-BF5E-3B025BAFB72E}"/>
                  </a:ext>
                </a:extLst>
              </p:cNvPr>
              <p:cNvSpPr txBox="1">
                <a:spLocks noRot="1" noChangeAspect="1" noMove="1" noResize="1" noEditPoints="1" noAdjustHandles="1" noChangeArrowheads="1" noChangeShapeType="1" noTextEdit="1"/>
              </p:cNvSpPr>
              <p:nvPr/>
            </p:nvSpPr>
            <p:spPr>
              <a:xfrm>
                <a:off x="4362571" y="4714852"/>
                <a:ext cx="600538" cy="246221"/>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30FCDEB4-A39E-44C7-A0FC-0FC8F4FB2332}"/>
                  </a:ext>
                </a:extLst>
              </p:cNvPr>
              <p:cNvSpPr txBox="1"/>
              <p:nvPr/>
            </p:nvSpPr>
            <p:spPr>
              <a:xfrm>
                <a:off x="5087365" y="4509802"/>
                <a:ext cx="600538"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000" i="1" smtClean="0">
                          <a:solidFill>
                            <a:prstClr val="black">
                              <a:lumMod val="50000"/>
                              <a:lumOff val="50000"/>
                            </a:prstClr>
                          </a:solidFill>
                          <a:latin typeface="Cambria Math" panose="02040503050406030204" pitchFamily="18" charset="0"/>
                          <a:cs typeface="Arial" panose="020B0604020202020204" pitchFamily="34" charset="0"/>
                        </a:rPr>
                        <m:t>𝛾</m:t>
                      </m:r>
                      <m:d>
                        <m:dPr>
                          <m:ctrlPr>
                            <a:rPr lang="en-US" altLang="zh-CN" sz="1000" i="1">
                              <a:solidFill>
                                <a:prstClr val="black">
                                  <a:lumMod val="50000"/>
                                  <a:lumOff val="50000"/>
                                </a:prstClr>
                              </a:solidFill>
                              <a:latin typeface="Cambria Math" panose="02040503050406030204" pitchFamily="18" charset="0"/>
                              <a:cs typeface="Arial" panose="020B0604020202020204" pitchFamily="34" charset="0"/>
                            </a:rPr>
                          </m:ctrlPr>
                        </m:dPr>
                        <m:e>
                          <m:sSub>
                            <m:sSubPr>
                              <m:ctrlPr>
                                <a:rPr lang="en-US" altLang="zh-CN" sz="1000" i="1">
                                  <a:solidFill>
                                    <a:prstClr val="black">
                                      <a:lumMod val="50000"/>
                                      <a:lumOff val="50000"/>
                                    </a:prstClr>
                                  </a:solidFill>
                                  <a:latin typeface="Cambria Math" panose="02040503050406030204" pitchFamily="18" charset="0"/>
                                  <a:cs typeface="Arial" panose="020B0604020202020204" pitchFamily="34" charset="0"/>
                                </a:rPr>
                              </m:ctrlPr>
                            </m:sSubPr>
                            <m:e>
                              <m:r>
                                <a:rPr lang="en-US" altLang="zh-CN" sz="1000" i="1">
                                  <a:solidFill>
                                    <a:prstClr val="black">
                                      <a:lumMod val="50000"/>
                                      <a:lumOff val="50000"/>
                                    </a:prstClr>
                                  </a:solidFill>
                                  <a:latin typeface="Cambria Math" panose="02040503050406030204" pitchFamily="18" charset="0"/>
                                  <a:cs typeface="Arial" panose="020B0604020202020204" pitchFamily="34" charset="0"/>
                                </a:rPr>
                                <m:t>𝑧</m:t>
                              </m:r>
                            </m:e>
                            <m:sub>
                              <m:r>
                                <a:rPr lang="en-US" altLang="zh-CN" sz="1000" i="1">
                                  <a:solidFill>
                                    <a:prstClr val="black">
                                      <a:lumMod val="50000"/>
                                      <a:lumOff val="50000"/>
                                    </a:prstClr>
                                  </a:solidFill>
                                  <a:latin typeface="Cambria Math" panose="02040503050406030204" pitchFamily="18" charset="0"/>
                                  <a:cs typeface="Arial" panose="020B0604020202020204" pitchFamily="34" charset="0"/>
                                </a:rPr>
                                <m:t>𝑛</m:t>
                              </m:r>
                              <m:r>
                                <a:rPr lang="en-US" altLang="zh-CN" sz="1000" b="0" i="1" smtClean="0">
                                  <a:solidFill>
                                    <a:prstClr val="black">
                                      <a:lumMod val="50000"/>
                                      <a:lumOff val="50000"/>
                                    </a:prstClr>
                                  </a:solidFill>
                                  <a:latin typeface="Cambria Math" panose="02040503050406030204" pitchFamily="18" charset="0"/>
                                  <a:cs typeface="Arial" panose="020B0604020202020204" pitchFamily="34" charset="0"/>
                                </a:rPr>
                                <m:t>2</m:t>
                              </m:r>
                            </m:sub>
                          </m:sSub>
                        </m:e>
                      </m:d>
                    </m:oMath>
                  </m:oMathPara>
                </a14:m>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39" name="文本框 38">
                <a:extLst>
                  <a:ext uri="{FF2B5EF4-FFF2-40B4-BE49-F238E27FC236}">
                    <a16:creationId xmlns:a16="http://schemas.microsoft.com/office/drawing/2014/main" id="{30FCDEB4-A39E-44C7-A0FC-0FC8F4FB2332}"/>
                  </a:ext>
                </a:extLst>
              </p:cNvPr>
              <p:cNvSpPr txBox="1">
                <a:spLocks noRot="1" noChangeAspect="1" noMove="1" noResize="1" noEditPoints="1" noAdjustHandles="1" noChangeArrowheads="1" noChangeShapeType="1" noTextEdit="1"/>
              </p:cNvSpPr>
              <p:nvPr/>
            </p:nvSpPr>
            <p:spPr>
              <a:xfrm>
                <a:off x="5087365" y="4509802"/>
                <a:ext cx="600538" cy="246221"/>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6A90A9F6-2784-421B-BC47-E9F9774A83AE}"/>
                  </a:ext>
                </a:extLst>
              </p:cNvPr>
              <p:cNvSpPr txBox="1"/>
              <p:nvPr/>
            </p:nvSpPr>
            <p:spPr>
              <a:xfrm>
                <a:off x="5569984" y="3635421"/>
                <a:ext cx="600538"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000" i="1" smtClean="0">
                          <a:solidFill>
                            <a:prstClr val="black">
                              <a:lumMod val="50000"/>
                              <a:lumOff val="50000"/>
                            </a:prstClr>
                          </a:solidFill>
                          <a:latin typeface="Cambria Math" panose="02040503050406030204" pitchFamily="18" charset="0"/>
                          <a:cs typeface="Arial" panose="020B0604020202020204" pitchFamily="34" charset="0"/>
                        </a:rPr>
                        <m:t>𝛾</m:t>
                      </m:r>
                      <m:d>
                        <m:dPr>
                          <m:ctrlPr>
                            <a:rPr lang="en-US" altLang="zh-CN" sz="1000" i="1">
                              <a:solidFill>
                                <a:prstClr val="black">
                                  <a:lumMod val="50000"/>
                                  <a:lumOff val="50000"/>
                                </a:prstClr>
                              </a:solidFill>
                              <a:latin typeface="Cambria Math" panose="02040503050406030204" pitchFamily="18" charset="0"/>
                              <a:cs typeface="Arial" panose="020B0604020202020204" pitchFamily="34" charset="0"/>
                            </a:rPr>
                          </m:ctrlPr>
                        </m:dPr>
                        <m:e>
                          <m:sSub>
                            <m:sSubPr>
                              <m:ctrlPr>
                                <a:rPr lang="en-US" altLang="zh-CN" sz="1000" i="1">
                                  <a:solidFill>
                                    <a:prstClr val="black">
                                      <a:lumMod val="50000"/>
                                      <a:lumOff val="50000"/>
                                    </a:prstClr>
                                  </a:solidFill>
                                  <a:latin typeface="Cambria Math" panose="02040503050406030204" pitchFamily="18" charset="0"/>
                                  <a:cs typeface="Arial" panose="020B0604020202020204" pitchFamily="34" charset="0"/>
                                </a:rPr>
                              </m:ctrlPr>
                            </m:sSubPr>
                            <m:e>
                              <m:r>
                                <a:rPr lang="en-US" altLang="zh-CN" sz="1000" i="1">
                                  <a:solidFill>
                                    <a:prstClr val="black">
                                      <a:lumMod val="50000"/>
                                      <a:lumOff val="50000"/>
                                    </a:prstClr>
                                  </a:solidFill>
                                  <a:latin typeface="Cambria Math" panose="02040503050406030204" pitchFamily="18" charset="0"/>
                                  <a:cs typeface="Arial" panose="020B0604020202020204" pitchFamily="34" charset="0"/>
                                </a:rPr>
                                <m:t>𝑧</m:t>
                              </m:r>
                            </m:e>
                            <m:sub>
                              <m:r>
                                <a:rPr lang="en-US" altLang="zh-CN" sz="1000" i="1">
                                  <a:solidFill>
                                    <a:prstClr val="black">
                                      <a:lumMod val="50000"/>
                                      <a:lumOff val="50000"/>
                                    </a:prstClr>
                                  </a:solidFill>
                                  <a:latin typeface="Cambria Math" panose="02040503050406030204" pitchFamily="18" charset="0"/>
                                  <a:cs typeface="Arial" panose="020B0604020202020204" pitchFamily="34" charset="0"/>
                                </a:rPr>
                                <m:t>𝑛</m:t>
                              </m:r>
                              <m:r>
                                <a:rPr lang="en-US" altLang="zh-CN" sz="1000" b="0" i="1" smtClean="0">
                                  <a:solidFill>
                                    <a:prstClr val="black">
                                      <a:lumMod val="50000"/>
                                      <a:lumOff val="50000"/>
                                    </a:prstClr>
                                  </a:solidFill>
                                  <a:latin typeface="Cambria Math" panose="02040503050406030204" pitchFamily="18" charset="0"/>
                                  <a:cs typeface="Arial" panose="020B0604020202020204" pitchFamily="34" charset="0"/>
                                </a:rPr>
                                <m:t>3</m:t>
                              </m:r>
                            </m:sub>
                          </m:sSub>
                        </m:e>
                      </m:d>
                    </m:oMath>
                  </m:oMathPara>
                </a14:m>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43" name="文本框 42">
                <a:extLst>
                  <a:ext uri="{FF2B5EF4-FFF2-40B4-BE49-F238E27FC236}">
                    <a16:creationId xmlns:a16="http://schemas.microsoft.com/office/drawing/2014/main" id="{6A90A9F6-2784-421B-BC47-E9F9774A83AE}"/>
                  </a:ext>
                </a:extLst>
              </p:cNvPr>
              <p:cNvSpPr txBox="1">
                <a:spLocks noRot="1" noChangeAspect="1" noMove="1" noResize="1" noEditPoints="1" noAdjustHandles="1" noChangeArrowheads="1" noChangeShapeType="1" noTextEdit="1"/>
              </p:cNvSpPr>
              <p:nvPr/>
            </p:nvSpPr>
            <p:spPr>
              <a:xfrm>
                <a:off x="5569984" y="3635421"/>
                <a:ext cx="600538" cy="246221"/>
              </a:xfrm>
              <a:prstGeom prst="rect">
                <a:avLst/>
              </a:prstGeom>
              <a:blipFill>
                <a:blip r:embed="rId23"/>
                <a:stretch>
                  <a:fillRect/>
                </a:stretch>
              </a:blipFill>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496519A5-CDB8-43D8-9E50-EA1136AF427C}"/>
              </a:ext>
            </a:extLst>
          </p:cNvPr>
          <p:cNvSpPr txBox="1"/>
          <p:nvPr/>
        </p:nvSpPr>
        <p:spPr>
          <a:xfrm>
            <a:off x="819150" y="662323"/>
            <a:ext cx="183832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Responsibility </a:t>
            </a:r>
          </a:p>
        </p:txBody>
      </p:sp>
      <p:pic>
        <p:nvPicPr>
          <p:cNvPr id="49" name="图片 48">
            <a:extLst>
              <a:ext uri="{FF2B5EF4-FFF2-40B4-BE49-F238E27FC236}">
                <a16:creationId xmlns:a16="http://schemas.microsoft.com/office/drawing/2014/main" id="{906897C9-37BF-46EF-8955-E3C1963C3E33}"/>
              </a:ext>
            </a:extLst>
          </p:cNvPr>
          <p:cNvPicPr>
            <a:picLocks noChangeAspect="1"/>
          </p:cNvPicPr>
          <p:nvPr/>
        </p:nvPicPr>
        <p:blipFill>
          <a:blip r:embed="rId24"/>
          <a:stretch>
            <a:fillRect/>
          </a:stretch>
        </p:blipFill>
        <p:spPr>
          <a:xfrm>
            <a:off x="2420038" y="5321900"/>
            <a:ext cx="3670312" cy="1168987"/>
          </a:xfrm>
          <a:prstGeom prst="rect">
            <a:avLst/>
          </a:prstGeom>
        </p:spPr>
      </p:pic>
    </p:spTree>
    <p:extLst>
      <p:ext uri="{BB962C8B-B14F-4D97-AF65-F5344CB8AC3E}">
        <p14:creationId xmlns:p14="http://schemas.microsoft.com/office/powerpoint/2010/main" val="2188023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图片 96">
            <a:extLst>
              <a:ext uri="{FF2B5EF4-FFF2-40B4-BE49-F238E27FC236}">
                <a16:creationId xmlns:a16="http://schemas.microsoft.com/office/drawing/2014/main" id="{60C63AA5-018D-4A2F-970F-98361463B753}"/>
              </a:ext>
            </a:extLst>
          </p:cNvPr>
          <p:cNvPicPr>
            <a:picLocks noChangeAspect="1"/>
          </p:cNvPicPr>
          <p:nvPr/>
        </p:nvPicPr>
        <p:blipFill>
          <a:blip r:embed="rId3"/>
          <a:stretch>
            <a:fillRect/>
          </a:stretch>
        </p:blipFill>
        <p:spPr>
          <a:xfrm>
            <a:off x="3668358" y="2873895"/>
            <a:ext cx="2427637" cy="1591532"/>
          </a:xfrm>
          <a:prstGeom prst="rect">
            <a:avLst/>
          </a:prstGeom>
        </p:spPr>
      </p:pic>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4</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9</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Mixtures of Gaussians</a:t>
            </a: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Arial" panose="020B0604020202020204" pitchFamily="34" charset="0"/>
                        </a:rPr>
                        <m:t>𝑧</m:t>
                      </m:r>
                    </m:oMath>
                  </m:oMathPara>
                </a14:m>
                <a:endParaRPr lang="zh-CN" altLang="en-US"/>
              </a:p>
            </p:txBody>
          </p:sp>
        </mc:Choice>
        <mc:Fallback xmlns="">
          <p:sp>
            <p:nvSpPr>
              <p:cNvPr id="18" name="矩形 17">
                <a:extLst>
                  <a:ext uri="{FF2B5EF4-FFF2-40B4-BE49-F238E27FC236}">
                    <a16:creationId xmlns:a16="http://schemas.microsoft.com/office/drawing/2014/main" id="{06C3520B-8482-4B24-848D-FFA7033C2B53}"/>
                  </a:ext>
                </a:extLst>
              </p:cNvPr>
              <p:cNvSpPr>
                <a:spLocks noRot="1" noChangeAspect="1" noMove="1" noResize="1" noEditPoints="1" noAdjustHandles="1" noChangeArrowheads="1" noChangeShapeType="1" noTextEdit="1"/>
              </p:cNvSpPr>
              <p:nvPr/>
            </p:nvSpPr>
            <p:spPr>
              <a:xfrm>
                <a:off x="150922" y="978192"/>
                <a:ext cx="11890154" cy="5514654"/>
              </a:xfrm>
              <a:prstGeom prst="rect">
                <a:avLst/>
              </a:prstGeom>
              <a:blipFill>
                <a:blip r:embed="rId4"/>
                <a:stretch>
                  <a:fillRect/>
                </a:stretch>
              </a:blipFill>
              <a:ln>
                <a:solidFill>
                  <a:schemeClr val="accent5">
                    <a:lumMod val="60000"/>
                    <a:lumOff val="40000"/>
                  </a:schemeClr>
                </a:solidFill>
                <a:prstDash val="sysDash"/>
              </a:ln>
            </p:spPr>
            <p:txBody>
              <a:bodyPr/>
              <a:lstStyle/>
              <a:p>
                <a:r>
                  <a:rPr lang="zh-CN" altLang="en-US">
                    <a:noFill/>
                  </a:rPr>
                  <a:t> </a:t>
                </a:r>
              </a:p>
            </p:txBody>
          </p:sp>
        </mc:Fallback>
      </mc:AlternateContent>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47" name="文本框 46">
            <a:extLst>
              <a:ext uri="{FF2B5EF4-FFF2-40B4-BE49-F238E27FC236}">
                <a16:creationId xmlns:a16="http://schemas.microsoft.com/office/drawing/2014/main" id="{496519A5-CDB8-43D8-9E50-EA1136AF427C}"/>
              </a:ext>
            </a:extLst>
          </p:cNvPr>
          <p:cNvSpPr txBox="1"/>
          <p:nvPr/>
        </p:nvSpPr>
        <p:spPr>
          <a:xfrm>
            <a:off x="819150" y="662323"/>
            <a:ext cx="183832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Maximum likelihood</a:t>
            </a:r>
          </a:p>
        </p:txBody>
      </p:sp>
      <mc:AlternateContent xmlns:mc="http://schemas.openxmlformats.org/markup-compatibility/2006" xmlns:a14="http://schemas.microsoft.com/office/drawing/2010/main">
        <mc:Choice Requires="a14">
          <p:graphicFrame>
            <p:nvGraphicFramePr>
              <p:cNvPr id="10" name="表格 9">
                <a:extLst>
                  <a:ext uri="{FF2B5EF4-FFF2-40B4-BE49-F238E27FC236}">
                    <a16:creationId xmlns:a16="http://schemas.microsoft.com/office/drawing/2014/main" id="{3C3531FA-3E26-4827-B529-92714DEECD3D}"/>
                  </a:ext>
                </a:extLst>
              </p:cNvPr>
              <p:cNvGraphicFramePr>
                <a:graphicFrameLocks noGrp="1"/>
              </p:cNvGraphicFramePr>
              <p:nvPr>
                <p:extLst>
                  <p:ext uri="{D42A27DB-BD31-4B8C-83A1-F6EECF244321}">
                    <p14:modId xmlns:p14="http://schemas.microsoft.com/office/powerpoint/2010/main" val="2718619093"/>
                  </p:ext>
                </p:extLst>
              </p:nvPr>
            </p:nvGraphicFramePr>
            <p:xfrm>
              <a:off x="150922" y="978166"/>
              <a:ext cx="5945074" cy="1620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Arial" panose="020B0604020202020204" pitchFamily="34" charset="0"/>
                              <a:cs typeface="Arial" panose="020B0604020202020204" pitchFamily="34" charset="0"/>
                            </a:rPr>
                            <a:t>D</a:t>
                          </a:r>
                          <a:r>
                            <a:rPr lang="en-US" altLang="zh-CN" sz="1200" dirty="0">
                              <a:latin typeface="Arial" panose="020B0604020202020204" pitchFamily="34" charset="0"/>
                              <a:cs typeface="Arial" panose="020B0604020202020204" pitchFamily="34" charset="0"/>
                            </a:rPr>
                            <a:t>-dimensional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𝑥</m:t>
                                </m:r>
                                <m:r>
                                  <a:rPr lang="en-US" altLang="zh-CN" sz="1200" b="0" i="0" smtClean="0">
                                    <a:latin typeface="Cambria Math" panose="02040503050406030204" pitchFamily="18"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1</m:t>
                                    </m:r>
                                  </m:sup>
                                </m:sSup>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2 </m:t>
                                    </m:r>
                                  </m:sup>
                                </m:sSup>
                                <m:r>
                                  <a:rPr lang="en-US" altLang="zh-CN" sz="1200" b="0" i="1" dirty="0" smtClean="0">
                                    <a:latin typeface="Cambria Math" panose="02040503050406030204" pitchFamily="18" charset="0"/>
                                    <a:cs typeface="Arial" panose="020B0604020202020204" pitchFamily="34"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𝐷</m:t>
                                    </m:r>
                                  </m:sup>
                                </m:sSup>
                                <m:r>
                                  <a:rPr lang="en-US" altLang="zh-CN" sz="1200" b="0" i="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 set</a:t>
                          </a:r>
                        </a:p>
                      </a:txBody>
                      <a:tcPr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1" i="1" dirty="0" smtClean="0">
                                  <a:latin typeface="Cambria Math" panose="02040503050406030204" pitchFamily="18" charset="0"/>
                                  <a:cs typeface="Arial" panose="020B0604020202020204" pitchFamily="34" charset="0"/>
                                </a:rPr>
                                <m:t>𝑲</m:t>
                              </m:r>
                            </m:oMath>
                          </a14:m>
                          <a:r>
                            <a:rPr lang="en-US" altLang="zh-CN" sz="1200" dirty="0">
                              <a:latin typeface="Arial" panose="020B0604020202020204" pitchFamily="34" charset="0"/>
                              <a:cs typeface="Arial" panose="020B0604020202020204" pitchFamily="34" charset="0"/>
                            </a:rPr>
                            <a:t>-dimensional binary random variable</a:t>
                          </a:r>
                        </a:p>
                      </a:txBody>
                      <a:tcPr anchor="ctr">
                        <a:solidFill>
                          <a:srgbClr val="EA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r>
                                <a:rPr lang="en-US" altLang="zh-CN" sz="1200" b="0" i="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0"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𝐾</m:t>
                                  </m:r>
                                </m:sub>
                              </m:sSub>
                              <m:r>
                                <a:rPr lang="en-US" altLang="zh-CN" sz="1200" b="0" i="0" smtClean="0">
                                  <a:latin typeface="Cambria Math" panose="02040503050406030204" pitchFamily="18" charset="0"/>
                                  <a:cs typeface="Arial" panose="020B0604020202020204" pitchFamily="34" charset="0"/>
                                </a:rPr>
                                <m:t>]</m:t>
                              </m:r>
                            </m:oMath>
                          </a14:m>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𝑧</m:t>
                                  </m:r>
                                </m:e>
                                <m:sub>
                                  <m:r>
                                    <a:rPr lang="en-US" altLang="zh-CN" sz="1200" b="0" i="1" smtClean="0">
                                      <a:latin typeface="Cambria Math" panose="02040503050406030204" pitchFamily="18" charset="0"/>
                                    </a:rPr>
                                    <m:t>𝑘</m:t>
                                  </m:r>
                                </m:sub>
                              </m:sSub>
                              <m:r>
                                <a:rPr lang="en-US" altLang="zh-CN" sz="1200" b="0" i="1" smtClean="0">
                                  <a:latin typeface="Cambria Math" panose="02040503050406030204" pitchFamily="18" charset="0"/>
                                  <a:ea typeface="Cambria Math" panose="02040503050406030204" pitchFamily="18" charset="0"/>
                                </a:rPr>
                                <m:t>∈{0,1}</m:t>
                              </m:r>
                            </m:oMath>
                          </a14:m>
                          <a:endParaRPr lang="zh-CN" altLang="en-US" sz="1200" dirty="0"/>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latent variables set</a:t>
                          </a:r>
                        </a:p>
                      </a:txBody>
                      <a:tcPr anchor="ctr">
                        <a:solidFill>
                          <a:srgbClr val="DEEB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bl>
              </a:graphicData>
            </a:graphic>
          </p:graphicFrame>
        </mc:Choice>
        <mc:Fallback xmlns="">
          <p:graphicFrame>
            <p:nvGraphicFramePr>
              <p:cNvPr id="10" name="表格 9">
                <a:extLst>
                  <a:ext uri="{FF2B5EF4-FFF2-40B4-BE49-F238E27FC236}">
                    <a16:creationId xmlns:a16="http://schemas.microsoft.com/office/drawing/2014/main" id="{3C3531FA-3E26-4827-B529-92714DEECD3D}"/>
                  </a:ext>
                </a:extLst>
              </p:cNvPr>
              <p:cNvGraphicFramePr>
                <a:graphicFrameLocks noGrp="1"/>
              </p:cNvGraphicFramePr>
              <p:nvPr>
                <p:extLst>
                  <p:ext uri="{D42A27DB-BD31-4B8C-83A1-F6EECF244321}">
                    <p14:modId xmlns:p14="http://schemas.microsoft.com/office/powerpoint/2010/main" val="2718619093"/>
                  </p:ext>
                </p:extLst>
              </p:nvPr>
            </p:nvGraphicFramePr>
            <p:xfrm>
              <a:off x="150922" y="978166"/>
              <a:ext cx="5945074" cy="1620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Arial" panose="020B0604020202020204" pitchFamily="34" charset="0"/>
                              <a:cs typeface="Arial" panose="020B0604020202020204" pitchFamily="34" charset="0"/>
                            </a:rPr>
                            <a:t>D</a:t>
                          </a:r>
                          <a:r>
                            <a:rPr lang="en-US" altLang="zh-CN" sz="1200" dirty="0">
                              <a:latin typeface="Arial" panose="020B0604020202020204" pitchFamily="34" charset="0"/>
                              <a:cs typeface="Arial" panose="020B0604020202020204" pitchFamily="34" charset="0"/>
                            </a:rPr>
                            <a:t>-dimensional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endParaRPr lang="zh-CN"/>
                        </a:p>
                      </a:txBody>
                      <a:tcPr anchor="ctr">
                        <a:blipFill>
                          <a:blip r:embed="rId5"/>
                          <a:stretch>
                            <a:fillRect l="-100205" t="-100000" r="-1025" b="-300000"/>
                          </a:stretch>
                        </a:blip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 set</a:t>
                          </a:r>
                        </a:p>
                      </a:txBody>
                      <a:tcPr anchor="ctr">
                        <a:solidFill>
                          <a:schemeClr val="accent5">
                            <a:lumMod val="20000"/>
                            <a:lumOff val="80000"/>
                          </a:schemeClr>
                        </a:solidFill>
                      </a:tcPr>
                    </a:tc>
                    <a:tc>
                      <a:txBody>
                        <a:bodyPr/>
                        <a:lstStyle/>
                        <a:p>
                          <a:endParaRPr lang="zh-CN"/>
                        </a:p>
                      </a:txBody>
                      <a:tcPr anchor="ctr">
                        <a:blipFill>
                          <a:blip r:embed="rId5"/>
                          <a:stretch>
                            <a:fillRect l="-100205" t="-203774" r="-1025" b="-205660"/>
                          </a:stretch>
                        </a:blipFill>
                      </a:tcPr>
                    </a:tc>
                    <a:extLst>
                      <a:ext uri="{0D108BD9-81ED-4DB2-BD59-A6C34878D82A}">
                        <a16:rowId xmlns:a16="http://schemas.microsoft.com/office/drawing/2014/main" val="1903932690"/>
                      </a:ext>
                    </a:extLst>
                  </a:tr>
                  <a:tr h="324000">
                    <a:tc>
                      <a:txBody>
                        <a:bodyPr/>
                        <a:lstStyle/>
                        <a:p>
                          <a:endParaRPr lang="zh-CN"/>
                        </a:p>
                      </a:txBody>
                      <a:tcPr anchor="ctr">
                        <a:blipFill>
                          <a:blip r:embed="rId5"/>
                          <a:stretch>
                            <a:fillRect l="-205" t="-298148" r="-101025" b="-101852"/>
                          </a:stretch>
                        </a:blipFill>
                      </a:tcPr>
                    </a:tc>
                    <a:tc>
                      <a:txBody>
                        <a:bodyPr/>
                        <a:lstStyle/>
                        <a:p>
                          <a:endParaRPr lang="zh-CN"/>
                        </a:p>
                      </a:txBody>
                      <a:tcPr anchor="ctr">
                        <a:blipFill>
                          <a:blip r:embed="rId5"/>
                          <a:stretch>
                            <a:fillRect l="-100205" t="-298148" r="-1025" b="-101852"/>
                          </a:stretch>
                        </a:blip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latent variables set</a:t>
                          </a:r>
                        </a:p>
                      </a:txBody>
                      <a:tcPr anchor="ctr">
                        <a:solidFill>
                          <a:srgbClr val="DEEBF7"/>
                        </a:solidFill>
                      </a:tcPr>
                    </a:tc>
                    <a:tc>
                      <a:txBody>
                        <a:bodyPr/>
                        <a:lstStyle/>
                        <a:p>
                          <a:endParaRPr lang="zh-CN"/>
                        </a:p>
                      </a:txBody>
                      <a:tcPr anchor="ctr">
                        <a:blipFill>
                          <a:blip r:embed="rId5"/>
                          <a:stretch>
                            <a:fillRect l="-100205" t="-405660" r="-1025" b="-3774"/>
                          </a:stretch>
                        </a:blipFill>
                      </a:tcPr>
                    </a:tc>
                    <a:extLst>
                      <a:ext uri="{0D108BD9-81ED-4DB2-BD59-A6C34878D82A}">
                        <a16:rowId xmlns:a16="http://schemas.microsoft.com/office/drawing/2014/main" val="2301477168"/>
                      </a:ext>
                    </a:extLst>
                  </a:tr>
                </a:tbl>
              </a:graphicData>
            </a:graphic>
          </p:graphicFrame>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11F90747-4A3F-4864-9743-1750CD855F8D}"/>
                  </a:ext>
                </a:extLst>
              </p:cNvPr>
              <p:cNvSpPr txBox="1"/>
              <p:nvPr/>
            </p:nvSpPr>
            <p:spPr>
              <a:xfrm>
                <a:off x="6095996" y="978140"/>
                <a:ext cx="1555041" cy="949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d>
                            <m:dPr>
                              <m:begChr m:val="["/>
                              <m:endChr m:val="]"/>
                              <m:ctrlPr>
                                <a:rPr lang="en-US" altLang="zh-CN" sz="1400" i="1">
                                  <a:latin typeface="Cambria Math" panose="02040503050406030204" pitchFamily="18" charset="0"/>
                                </a:rPr>
                              </m:ctrlPr>
                            </m:dPr>
                            <m:e>
                              <m:m>
                                <m:mPr>
                                  <m:mcs>
                                    <m:mc>
                                      <m:mcPr>
                                        <m:count m:val="3"/>
                                        <m:mcJc m:val="center"/>
                                      </m:mcPr>
                                    </m:mc>
                                  </m:mcs>
                                  <m:ctrlPr>
                                    <a:rPr lang="en-US" altLang="zh-CN" sz="1400" i="1" smtClean="0">
                                      <a:latin typeface="Cambria Math" panose="02040503050406030204" pitchFamily="18" charset="0"/>
                                    </a:rPr>
                                  </m:ctrlPr>
                                </m:mPr>
                                <m:mr>
                                  <m:e>
                                    <m:m>
                                      <m:mPr>
                                        <m:mcs>
                                          <m:mc>
                                            <m:mcPr>
                                              <m:count m:val="1"/>
                                              <m:mcJc m:val="center"/>
                                            </m:mcPr>
                                          </m:mc>
                                        </m:mcs>
                                        <m:ctrlPr>
                                          <a:rPr lang="en-US" altLang="zh-CN" sz="1400" i="1">
                                            <a:latin typeface="Cambria Math" panose="02040503050406030204" pitchFamily="18" charset="0"/>
                                          </a:rPr>
                                        </m:ctrlPr>
                                      </m:mPr>
                                      <m:m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i="1">
                                                  <a:latin typeface="Cambria Math" panose="02040503050406030204" pitchFamily="18" charset="0"/>
                                                </a:rPr>
                                                <m:t>11</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r>
                                                <a:rPr lang="en-US" altLang="zh-CN" sz="1400" i="1">
                                                  <a:latin typeface="Cambria Math" panose="02040503050406030204" pitchFamily="18" charset="0"/>
                                                </a:rPr>
                                                <m:t>1</m:t>
                                              </m:r>
                                            </m:sub>
                                          </m:sSub>
                                        </m:e>
                                      </m:mr>
                                    </m:m>
                                  </m:e>
                                  <m:e>
                                    <m:r>
                                      <a:rPr lang="en-US" altLang="zh-CN" sz="1400" i="1">
                                        <a:latin typeface="Cambria Math" panose="02040503050406030204" pitchFamily="18" charset="0"/>
                                      </a:rPr>
                                      <m:t>⋯</m:t>
                                    </m:r>
                                  </m:e>
                                  <m:e>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𝐷</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𝐷</m:t>
                                              </m:r>
                                            </m:sub>
                                          </m:sSub>
                                        </m:e>
                                      </m:mr>
                                    </m:m>
                                  </m:e>
                                </m:mr>
                                <m:mr>
                                  <m:e>
                                    <m:r>
                                      <a:rPr lang="en-US" altLang="zh-CN" sz="1400" i="1">
                                        <a:latin typeface="Cambria Math" panose="02040503050406030204" pitchFamily="18" charset="0"/>
                                      </a:rPr>
                                      <m:t>⋮</m:t>
                                    </m:r>
                                  </m:e>
                                  <m:e>
                                    <m:r>
                                      <a:rPr lang="en-US" altLang="zh-CN" sz="1400" i="1">
                                        <a:latin typeface="Cambria Math" panose="02040503050406030204" pitchFamily="18" charset="0"/>
                                      </a:rPr>
                                      <m:t>⋱</m:t>
                                    </m:r>
                                  </m:e>
                                  <m:e>
                                    <m:r>
                                      <a:rPr lang="en-US" altLang="zh-CN" sz="1400" i="1">
                                        <a:latin typeface="Cambria Math" panose="02040503050406030204" pitchFamily="18" charset="0"/>
                                      </a:rPr>
                                      <m:t>⋮</m:t>
                                    </m:r>
                                  </m:e>
                                </m:mr>
                                <m:mr>
                                  <m:e>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𝑛</m:t>
                                              </m:r>
                                              <m:r>
                                                <a:rPr lang="en-US" altLang="zh-CN" sz="1400" i="1">
                                                  <a:latin typeface="Cambria Math" panose="02040503050406030204" pitchFamily="18" charset="0"/>
                                                </a:rPr>
                                                <m:t>1</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𝑁</m:t>
                                              </m:r>
                                              <m:r>
                                                <a:rPr lang="en-US" altLang="zh-CN" sz="1400" b="0" i="1" smtClean="0">
                                                  <a:latin typeface="Cambria Math" panose="02040503050406030204" pitchFamily="18" charset="0"/>
                                                </a:rPr>
                                                <m:t>1</m:t>
                                              </m:r>
                                            </m:sub>
                                          </m:sSub>
                                        </m:e>
                                      </m:mr>
                                    </m:m>
                                  </m:e>
                                  <m:e>
                                    <m:r>
                                      <a:rPr lang="en-US" altLang="zh-CN" sz="1400" i="1">
                                        <a:latin typeface="Cambria Math" panose="02040503050406030204" pitchFamily="18" charset="0"/>
                                      </a:rPr>
                                      <m:t>⋯</m:t>
                                    </m:r>
                                  </m:e>
                                  <m:e>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𝑛𝐷</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𝑁𝐷</m:t>
                                              </m:r>
                                            </m:sub>
                                          </m:sSub>
                                        </m:e>
                                      </m:mr>
                                    </m:m>
                                  </m:e>
                                </m:mr>
                              </m:m>
                            </m:e>
                          </m:d>
                        </m:e>
                        <m:sub>
                          <m:r>
                            <a:rPr lang="en-US" altLang="zh-CN" sz="1400" i="1">
                              <a:latin typeface="Cambria Math" panose="02040503050406030204" pitchFamily="18" charset="0"/>
                            </a:rPr>
                            <m:t>𝑁</m:t>
                          </m:r>
                          <m:r>
                            <a:rPr lang="en-US" altLang="zh-CN" sz="1400" i="1">
                              <a:latin typeface="Cambria Math" panose="02040503050406030204" pitchFamily="18" charset="0"/>
                            </a:rPr>
                            <m:t>×</m:t>
                          </m:r>
                          <m:r>
                            <a:rPr lang="en-US" altLang="zh-CN" sz="1400" i="1">
                              <a:latin typeface="Cambria Math" panose="02040503050406030204" pitchFamily="18" charset="0"/>
                            </a:rPr>
                            <m:t>𝐷</m:t>
                          </m:r>
                        </m:sub>
                      </m:sSub>
                    </m:oMath>
                  </m:oMathPara>
                </a14:m>
                <a:endParaRPr lang="zh-CN" altLang="en-US" sz="1400" i="1" dirty="0">
                  <a:latin typeface="Cambria Math" panose="02040503050406030204" pitchFamily="18" charset="0"/>
                </a:endParaRPr>
              </a:p>
            </p:txBody>
          </p:sp>
        </mc:Choice>
        <mc:Fallback xmlns="">
          <p:sp>
            <p:nvSpPr>
              <p:cNvPr id="20" name="文本框 19">
                <a:extLst>
                  <a:ext uri="{FF2B5EF4-FFF2-40B4-BE49-F238E27FC236}">
                    <a16:creationId xmlns:a16="http://schemas.microsoft.com/office/drawing/2014/main" id="{11F90747-4A3F-4864-9743-1750CD855F8D}"/>
                  </a:ext>
                </a:extLst>
              </p:cNvPr>
              <p:cNvSpPr txBox="1">
                <a:spLocks noRot="1" noChangeAspect="1" noMove="1" noResize="1" noEditPoints="1" noAdjustHandles="1" noChangeArrowheads="1" noChangeShapeType="1" noTextEdit="1"/>
              </p:cNvSpPr>
              <p:nvPr/>
            </p:nvSpPr>
            <p:spPr>
              <a:xfrm>
                <a:off x="6095996" y="978140"/>
                <a:ext cx="1555041" cy="949555"/>
              </a:xfrm>
              <a:prstGeom prst="rect">
                <a:avLst/>
              </a:prstGeom>
              <a:blipFill>
                <a:blip r:embed="rId6"/>
                <a:stretch>
                  <a:fillRect/>
                </a:stretch>
              </a:blipFill>
            </p:spPr>
            <p:txBody>
              <a:bodyPr/>
              <a:lstStyle/>
              <a:p>
                <a:r>
                  <a:rPr lang="zh-CN" altLang="en-US">
                    <a:noFill/>
                  </a:rPr>
                  <a:t> </a:t>
                </a:r>
              </a:p>
            </p:txBody>
          </p:sp>
        </mc:Fallback>
      </mc:AlternateContent>
      <p:sp>
        <p:nvSpPr>
          <p:cNvPr id="28" name="矩形: 圆角 27">
            <a:extLst>
              <a:ext uri="{FF2B5EF4-FFF2-40B4-BE49-F238E27FC236}">
                <a16:creationId xmlns:a16="http://schemas.microsoft.com/office/drawing/2014/main" id="{F9E9227F-6B5E-4ABA-82DB-CC81922B1451}"/>
              </a:ext>
            </a:extLst>
          </p:cNvPr>
          <p:cNvSpPr/>
          <p:nvPr/>
        </p:nvSpPr>
        <p:spPr>
          <a:xfrm>
            <a:off x="6151734" y="1548969"/>
            <a:ext cx="1115839" cy="16553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9" name="对话气泡: 矩形 28">
                <a:extLst>
                  <a:ext uri="{FF2B5EF4-FFF2-40B4-BE49-F238E27FC236}">
                    <a16:creationId xmlns:a16="http://schemas.microsoft.com/office/drawing/2014/main" id="{65BC3857-0063-4470-8FB7-BD4C3FDEBC73}"/>
                  </a:ext>
                </a:extLst>
              </p:cNvPr>
              <p:cNvSpPr/>
              <p:nvPr/>
            </p:nvSpPr>
            <p:spPr>
              <a:xfrm>
                <a:off x="7619443" y="1189823"/>
                <a:ext cx="314113" cy="263094"/>
              </a:xfrm>
              <a:prstGeom prst="wedgeRectCallout">
                <a:avLst>
                  <a:gd name="adj1" fmla="val -157123"/>
                  <a:gd name="adj2" fmla="val 11456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CN" sz="1200" i="1" smtClean="0">
                              <a:solidFill>
                                <a:schemeClr val="tx1"/>
                              </a:solidFill>
                              <a:latin typeface="Cambria Math" panose="02040503050406030204" pitchFamily="18" charset="0"/>
                              <a:cs typeface="Arial" panose="020B0604020202020204" pitchFamily="34" charset="0"/>
                            </a:rPr>
                          </m:ctrlPr>
                        </m:sSupPr>
                        <m:e>
                          <m:sSub>
                            <m:sSubPr>
                              <m:ctrlPr>
                                <a:rPr lang="en-US" altLang="zh-CN" sz="1200" i="1" smtClean="0">
                                  <a:solidFill>
                                    <a:schemeClr val="tx1"/>
                                  </a:solidFill>
                                  <a:latin typeface="Cambria Math" panose="02040503050406030204" pitchFamily="18" charset="0"/>
                                  <a:cs typeface="Arial" panose="020B0604020202020204" pitchFamily="34" charset="0"/>
                                </a:rPr>
                              </m:ctrlPr>
                            </m:sSubPr>
                            <m:e>
                              <m:r>
                                <a:rPr lang="en-US" altLang="zh-CN" sz="1200" b="0" i="1" smtClean="0">
                                  <a:solidFill>
                                    <a:schemeClr val="tx1"/>
                                  </a:solidFill>
                                  <a:latin typeface="Cambria Math" panose="02040503050406030204" pitchFamily="18" charset="0"/>
                                  <a:cs typeface="Arial" panose="020B0604020202020204" pitchFamily="34" charset="0"/>
                                </a:rPr>
                                <m:t>𝑥</m:t>
                              </m:r>
                            </m:e>
                            <m:sub>
                              <m:r>
                                <a:rPr lang="en-US" altLang="zh-CN" sz="1200" b="0" i="1" smtClean="0">
                                  <a:solidFill>
                                    <a:schemeClr val="tx1"/>
                                  </a:solidFill>
                                  <a:latin typeface="Cambria Math" panose="02040503050406030204" pitchFamily="18" charset="0"/>
                                  <a:cs typeface="Arial" panose="020B0604020202020204" pitchFamily="34" charset="0"/>
                                </a:rPr>
                                <m:t>𝑛</m:t>
                              </m:r>
                            </m:sub>
                          </m:sSub>
                        </m:e>
                        <m:sup>
                          <m:r>
                            <a:rPr lang="en-US" altLang="zh-CN" sz="1200" b="0" i="1" smtClean="0">
                              <a:solidFill>
                                <a:schemeClr val="tx1"/>
                              </a:solidFill>
                              <a:latin typeface="Cambria Math" panose="02040503050406030204" pitchFamily="18" charset="0"/>
                              <a:cs typeface="Arial" panose="020B0604020202020204" pitchFamily="34" charset="0"/>
                            </a:rPr>
                            <m:t>𝑇</m:t>
                          </m:r>
                        </m:sup>
                      </m:sSup>
                    </m:oMath>
                  </m:oMathPara>
                </a14:m>
                <a:endParaRPr lang="en-US" altLang="zh-CN" sz="1200" dirty="0">
                  <a:solidFill>
                    <a:schemeClr val="tx1"/>
                  </a:solidFill>
                  <a:latin typeface="Arial" panose="020B0604020202020204" pitchFamily="34" charset="0"/>
                  <a:cs typeface="Arial" panose="020B0604020202020204" pitchFamily="34" charset="0"/>
                </a:endParaRPr>
              </a:p>
            </p:txBody>
          </p:sp>
        </mc:Choice>
        <mc:Fallback xmlns="">
          <p:sp>
            <p:nvSpPr>
              <p:cNvPr id="29" name="对话气泡: 矩形 28">
                <a:extLst>
                  <a:ext uri="{FF2B5EF4-FFF2-40B4-BE49-F238E27FC236}">
                    <a16:creationId xmlns:a16="http://schemas.microsoft.com/office/drawing/2014/main" id="{65BC3857-0063-4470-8FB7-BD4C3FDEBC73}"/>
                  </a:ext>
                </a:extLst>
              </p:cNvPr>
              <p:cNvSpPr>
                <a:spLocks noRot="1" noChangeAspect="1" noMove="1" noResize="1" noEditPoints="1" noAdjustHandles="1" noChangeArrowheads="1" noChangeShapeType="1" noTextEdit="1"/>
              </p:cNvSpPr>
              <p:nvPr/>
            </p:nvSpPr>
            <p:spPr>
              <a:xfrm>
                <a:off x="7619443" y="1189823"/>
                <a:ext cx="314113" cy="263094"/>
              </a:xfrm>
              <a:prstGeom prst="wedgeRectCallout">
                <a:avLst>
                  <a:gd name="adj1" fmla="val -157123"/>
                  <a:gd name="adj2" fmla="val 114569"/>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D2496EAE-6A08-4DC5-9E62-928683A4F54E}"/>
                  </a:ext>
                </a:extLst>
              </p:cNvPr>
              <p:cNvSpPr txBox="1"/>
              <p:nvPr/>
            </p:nvSpPr>
            <p:spPr>
              <a:xfrm>
                <a:off x="8031700" y="994836"/>
                <a:ext cx="1638737" cy="9053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sub>
                      </m:sSub>
                      <m:r>
                        <a:rPr lang="en-US" altLang="zh-CN" sz="1400" i="1">
                          <a:latin typeface="Cambria Math" panose="02040503050406030204" pitchFamily="18" charset="0"/>
                        </a:rPr>
                        <m:t>=</m:t>
                      </m:r>
                      <m:r>
                        <a:rPr lang="en-US" altLang="zh-CN" sz="1400" b="0" i="1" smtClean="0">
                          <a:latin typeface="Cambria Math" panose="02040503050406030204" pitchFamily="18" charset="0"/>
                        </a:rPr>
                        <m:t>[</m:t>
                      </m:r>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r>
                                  <a:rPr lang="en-US" altLang="zh-CN" sz="1400" i="1">
                                    <a:latin typeface="Cambria Math" panose="02040503050406030204" pitchFamily="18" charset="0"/>
                                  </a:rPr>
                                  <m:t>1</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2</m:t>
                                </m:r>
                              </m:sub>
                            </m:sSub>
                          </m:e>
                        </m:mr>
                        <m:mr>
                          <m:e>
                            <m:m>
                              <m:mPr>
                                <m:mcs>
                                  <m:mc>
                                    <m:mcPr>
                                      <m:count m:val="1"/>
                                      <m:mcJc m:val="center"/>
                                    </m:mcPr>
                                  </m:mc>
                                </m:mcs>
                                <m:ctrlPr>
                                  <a:rPr lang="en-US" altLang="zh-CN" sz="1400" i="1">
                                    <a:latin typeface="Cambria Math" panose="02040503050406030204" pitchFamily="18" charset="0"/>
                                  </a:rPr>
                                </m:ctrlPr>
                              </m:mPr>
                              <m:mr>
                                <m:e>
                                  <m:r>
                                    <a:rPr lang="en-US" altLang="zh-CN" sz="1400" i="1">
                                      <a:latin typeface="Cambria Math" panose="02040503050406030204" pitchFamily="18" charset="0"/>
                                    </a:rPr>
                                    <m:t>⋮</m:t>
                                  </m:r>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𝐷</m:t>
                                      </m:r>
                                    </m:sub>
                                  </m:sSub>
                                </m:e>
                              </m:mr>
                            </m:m>
                          </m:e>
                        </m:mr>
                      </m:m>
                      <m:r>
                        <a:rPr lang="en-US" altLang="zh-CN" sz="1400" b="0" i="1" smtClean="0">
                          <a:latin typeface="Cambria Math" panose="02040503050406030204" pitchFamily="18" charset="0"/>
                        </a:rPr>
                        <m:t>]</m:t>
                      </m:r>
                    </m:oMath>
                  </m:oMathPara>
                </a14:m>
                <a:endParaRPr lang="zh-CN" altLang="en-US" sz="1400" i="1" dirty="0">
                  <a:latin typeface="Cambria Math" panose="02040503050406030204" pitchFamily="18" charset="0"/>
                </a:endParaRPr>
              </a:p>
            </p:txBody>
          </p:sp>
        </mc:Choice>
        <mc:Fallback xmlns="">
          <p:sp>
            <p:nvSpPr>
              <p:cNvPr id="50" name="文本框 49">
                <a:extLst>
                  <a:ext uri="{FF2B5EF4-FFF2-40B4-BE49-F238E27FC236}">
                    <a16:creationId xmlns:a16="http://schemas.microsoft.com/office/drawing/2014/main" id="{D2496EAE-6A08-4DC5-9E62-928683A4F54E}"/>
                  </a:ext>
                </a:extLst>
              </p:cNvPr>
              <p:cNvSpPr txBox="1">
                <a:spLocks noRot="1" noChangeAspect="1" noMove="1" noResize="1" noEditPoints="1" noAdjustHandles="1" noChangeArrowheads="1" noChangeShapeType="1" noTextEdit="1"/>
              </p:cNvSpPr>
              <p:nvPr/>
            </p:nvSpPr>
            <p:spPr>
              <a:xfrm>
                <a:off x="8031700" y="994836"/>
                <a:ext cx="1638737" cy="90531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7FC21DEC-5AEA-4822-A9B4-2838987BF931}"/>
                  </a:ext>
                </a:extLst>
              </p:cNvPr>
              <p:cNvSpPr txBox="1"/>
              <p:nvPr/>
            </p:nvSpPr>
            <p:spPr>
              <a:xfrm>
                <a:off x="9490103" y="1324285"/>
                <a:ext cx="2806173" cy="3092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400" i="1" smtClean="0">
                              <a:latin typeface="Cambria Math" panose="02040503050406030204" pitchFamily="18" charset="0"/>
                            </a:rPr>
                          </m:ctrlPr>
                        </m:sSupPr>
                        <m:e>
                          <m:sSub>
                            <m:sSubPr>
                              <m:ctrlPr>
                                <a:rPr lang="en-US" altLang="zh-CN" sz="1400" i="1">
                                  <a:latin typeface="Cambria Math" panose="02040503050406030204" pitchFamily="18" charset="0"/>
                                  <a:cs typeface="Arial" panose="020B0604020202020204" pitchFamily="34" charset="0"/>
                                </a:rPr>
                              </m:ctrlPr>
                            </m:sSubPr>
                            <m:e>
                              <m:r>
                                <a:rPr lang="en-US" altLang="zh-CN" sz="1400" i="1">
                                  <a:latin typeface="Cambria Math" panose="02040503050406030204" pitchFamily="18" charset="0"/>
                                  <a:cs typeface="Arial" panose="020B0604020202020204" pitchFamily="34" charset="0"/>
                                </a:rPr>
                                <m:t>𝑥</m:t>
                              </m:r>
                            </m:e>
                            <m:sub>
                              <m:r>
                                <a:rPr lang="en-US" altLang="zh-CN" sz="1400" i="1">
                                  <a:latin typeface="Cambria Math" panose="02040503050406030204" pitchFamily="18" charset="0"/>
                                  <a:cs typeface="Arial" panose="020B0604020202020204" pitchFamily="34" charset="0"/>
                                </a:rPr>
                                <m:t>𝑛</m:t>
                              </m:r>
                            </m:sub>
                          </m:sSub>
                          <m:r>
                            <m:rPr>
                              <m:nor/>
                            </m:rPr>
                            <a:rPr lang="zh-CN" altLang="en-US" sz="1400" dirty="0">
                              <a:latin typeface="Arial" panose="020B0604020202020204" pitchFamily="34" charset="0"/>
                              <a:cs typeface="Arial" panose="020B0604020202020204" pitchFamily="34" charset="0"/>
                            </a:rPr>
                            <m:t> </m:t>
                          </m:r>
                        </m:e>
                        <m:sup>
                          <m:r>
                            <a:rPr lang="en-US" altLang="zh-CN" sz="1400" b="0" i="1" smtClean="0">
                              <a:latin typeface="Cambria Math" panose="02040503050406030204" pitchFamily="18" charset="0"/>
                            </a:rPr>
                            <m:t>𝑇</m:t>
                          </m:r>
                        </m:sup>
                      </m:sSup>
                      <m:r>
                        <a:rPr lang="en-US" altLang="zh-CN" sz="1400" b="0" i="1" smtClean="0">
                          <a:latin typeface="Cambria Math" panose="02040503050406030204" pitchFamily="18" charset="0"/>
                        </a:rPr>
                        <m:t>=[</m:t>
                      </m:r>
                      <m:m>
                        <m:mPr>
                          <m:mcs>
                            <m:mc>
                              <m:mcPr>
                                <m:count m:val="2"/>
                                <m:mcJc m:val="center"/>
                              </m:mcPr>
                            </m:mc>
                          </m:mcs>
                          <m:ctrlPr>
                            <a:rPr lang="en-US" altLang="zh-CN" sz="1400" b="0" i="1" smtClean="0">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r>
                                  <a:rPr lang="en-US" altLang="zh-CN" sz="1400" i="1">
                                    <a:latin typeface="Cambria Math" panose="02040503050406030204" pitchFamily="18" charset="0"/>
                                  </a:rPr>
                                  <m:t>1</m:t>
                                </m:r>
                              </m:sub>
                            </m:sSub>
                          </m:e>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2</m:t>
                                </m:r>
                              </m:sub>
                            </m:sSub>
                          </m:e>
                        </m:mr>
                      </m:m>
                      <m:m>
                        <m:mPr>
                          <m:mcs>
                            <m:mc>
                              <m:mcPr>
                                <m:count m:val="2"/>
                                <m:mcJc m:val="center"/>
                              </m:mcPr>
                            </m:mc>
                          </m:mcs>
                          <m:ctrlPr>
                            <a:rPr lang="en-US" altLang="zh-CN" sz="1400" b="0" i="1" smtClean="0">
                              <a:latin typeface="Cambria Math" panose="02040503050406030204" pitchFamily="18" charset="0"/>
                            </a:rPr>
                          </m:ctrlPr>
                        </m:mPr>
                        <m:mr>
                          <m:e>
                            <m:r>
                              <m:rPr>
                                <m:brk m:alnAt="7"/>
                              </m:rP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   </m:t>
                            </m:r>
                            <m:r>
                              <a:rPr lang="en-US" altLang="zh-CN" sz="1400" i="1">
                                <a:latin typeface="Cambria Math" panose="02040503050406030204" pitchFamily="18" charset="0"/>
                              </a:rPr>
                              <m:t>…</m:t>
                            </m:r>
                          </m:e>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𝐷</m:t>
                                </m:r>
                              </m:sub>
                            </m:sSub>
                          </m:e>
                        </m:mr>
                      </m:m>
                      <m:r>
                        <a:rPr lang="en-US" altLang="zh-CN" sz="1400" b="0" i="1" smtClean="0">
                          <a:latin typeface="Cambria Math" panose="02040503050406030204" pitchFamily="18" charset="0"/>
                        </a:rPr>
                        <m:t>]</m:t>
                      </m:r>
                    </m:oMath>
                  </m:oMathPara>
                </a14:m>
                <a:endParaRPr lang="zh-CN" altLang="en-US" sz="1400" dirty="0">
                  <a:latin typeface="Arial" panose="020B0604020202020204" pitchFamily="34" charset="0"/>
                  <a:cs typeface="Arial" panose="020B0604020202020204" pitchFamily="34" charset="0"/>
                </a:endParaRPr>
              </a:p>
            </p:txBody>
          </p:sp>
        </mc:Choice>
        <mc:Fallback xmlns="">
          <p:sp>
            <p:nvSpPr>
              <p:cNvPr id="52" name="文本框 51">
                <a:extLst>
                  <a:ext uri="{FF2B5EF4-FFF2-40B4-BE49-F238E27FC236}">
                    <a16:creationId xmlns:a16="http://schemas.microsoft.com/office/drawing/2014/main" id="{7FC21DEC-5AEA-4822-A9B4-2838987BF931}"/>
                  </a:ext>
                </a:extLst>
              </p:cNvPr>
              <p:cNvSpPr txBox="1">
                <a:spLocks noRot="1" noChangeAspect="1" noMove="1" noResize="1" noEditPoints="1" noAdjustHandles="1" noChangeArrowheads="1" noChangeShapeType="1" noTextEdit="1"/>
              </p:cNvSpPr>
              <p:nvPr/>
            </p:nvSpPr>
            <p:spPr>
              <a:xfrm>
                <a:off x="9490103" y="1324285"/>
                <a:ext cx="2806173" cy="309252"/>
              </a:xfrm>
              <a:prstGeom prst="rect">
                <a:avLst/>
              </a:prstGeom>
              <a:blipFill>
                <a:blip r:embed="rId9"/>
                <a:stretch>
                  <a:fillRect b="-9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1A6EB041-3FBA-46AA-BB55-2A3B62597E4C}"/>
                  </a:ext>
                </a:extLst>
              </p:cNvPr>
              <p:cNvSpPr txBox="1"/>
              <p:nvPr/>
            </p:nvSpPr>
            <p:spPr>
              <a:xfrm>
                <a:off x="6099815" y="1964234"/>
                <a:ext cx="1532086" cy="9466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d>
                            <m:dPr>
                              <m:begChr m:val="["/>
                              <m:endChr m:val="]"/>
                              <m:ctrlPr>
                                <a:rPr lang="en-US" altLang="zh-CN" sz="1400" i="1">
                                  <a:latin typeface="Cambria Math" panose="02040503050406030204" pitchFamily="18" charset="0"/>
                                </a:rPr>
                              </m:ctrlPr>
                            </m:dPr>
                            <m:e>
                              <m:m>
                                <m:mPr>
                                  <m:mcs>
                                    <m:mc>
                                      <m:mcPr>
                                        <m:count m:val="3"/>
                                        <m:mcJc m:val="center"/>
                                      </m:mcPr>
                                    </m:mc>
                                  </m:mcs>
                                  <m:ctrlPr>
                                    <a:rPr lang="en-US" altLang="zh-CN" sz="1400" i="1">
                                      <a:latin typeface="Cambria Math" panose="02040503050406030204" pitchFamily="18" charset="0"/>
                                    </a:rPr>
                                  </m:ctrlPr>
                                </m:mPr>
                                <m:mr>
                                  <m:e>
                                    <m:m>
                                      <m:mPr>
                                        <m:mcs>
                                          <m:mc>
                                            <m:mcPr>
                                              <m:count m:val="1"/>
                                              <m:mcJc m:val="center"/>
                                            </m:mcPr>
                                          </m:mc>
                                        </m:mcs>
                                        <m:ctrlPr>
                                          <a:rPr lang="en-US" altLang="zh-CN" sz="1400" i="1" smtClean="0">
                                            <a:latin typeface="Cambria Math" panose="02040503050406030204" pitchFamily="18" charset="0"/>
                                          </a:rPr>
                                        </m:ctrlPr>
                                      </m:mPr>
                                      <m:m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11</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b="0" i="1" smtClean="0">
                                                  <a:latin typeface="Cambria Math" panose="02040503050406030204" pitchFamily="18" charset="0"/>
                                                </a:rPr>
                                                <m:t>2</m:t>
                                              </m:r>
                                              <m:r>
                                                <a:rPr lang="en-US" altLang="zh-CN" sz="1400" i="1">
                                                  <a:latin typeface="Cambria Math" panose="02040503050406030204" pitchFamily="18" charset="0"/>
                                                </a:rPr>
                                                <m:t>1</m:t>
                                              </m:r>
                                            </m:sub>
                                          </m:sSub>
                                        </m:e>
                                      </m:mr>
                                    </m:m>
                                  </m:e>
                                  <m:e>
                                    <m:r>
                                      <a:rPr lang="en-US" altLang="zh-CN" sz="1400" i="1">
                                        <a:latin typeface="Cambria Math" panose="02040503050406030204" pitchFamily="18" charset="0"/>
                                      </a:rPr>
                                      <m:t>⋯</m:t>
                                    </m:r>
                                  </m:e>
                                  <m:e>
                                    <m:m>
                                      <m:mPr>
                                        <m:mcs>
                                          <m:mc>
                                            <m:mcPr>
                                              <m:count m:val="1"/>
                                              <m:mcJc m:val="center"/>
                                            </m:mcPr>
                                          </m:mc>
                                        </m:mcs>
                                        <m:ctrlPr>
                                          <a:rPr lang="en-US" altLang="zh-CN" sz="1400" i="1">
                                            <a:latin typeface="Cambria Math" panose="02040503050406030204" pitchFamily="18" charset="0"/>
                                          </a:rPr>
                                        </m:ctrlPr>
                                      </m:mPr>
                                      <m:m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𝐾</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𝐾</m:t>
                                              </m:r>
                                            </m:sub>
                                          </m:sSub>
                                        </m:e>
                                      </m:mr>
                                    </m:m>
                                  </m:e>
                                </m:mr>
                                <m:mr>
                                  <m:e>
                                    <m:r>
                                      <a:rPr lang="en-US" altLang="zh-CN" sz="1400" i="1">
                                        <a:latin typeface="Cambria Math" panose="02040503050406030204" pitchFamily="18" charset="0"/>
                                      </a:rPr>
                                      <m:t>⋮</m:t>
                                    </m:r>
                                  </m:e>
                                  <m:e>
                                    <m:r>
                                      <a:rPr lang="en-US" altLang="zh-CN" sz="1400" i="1">
                                        <a:latin typeface="Cambria Math" panose="02040503050406030204" pitchFamily="18" charset="0"/>
                                      </a:rPr>
                                      <m:t>⋱</m:t>
                                    </m:r>
                                  </m:e>
                                  <m:e>
                                    <m:r>
                                      <a:rPr lang="en-US" altLang="zh-CN" sz="1400" i="1">
                                        <a:latin typeface="Cambria Math" panose="02040503050406030204" pitchFamily="18" charset="0"/>
                                      </a:rPr>
                                      <m:t>⋮</m:t>
                                    </m:r>
                                  </m:e>
                                </m:mr>
                                <m:mr>
                                  <m:e>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b="0" i="1" smtClean="0">
                                                  <a:latin typeface="Cambria Math" panose="02040503050406030204" pitchFamily="18" charset="0"/>
                                                </a:rPr>
                                                <m:t>𝑛</m:t>
                                              </m:r>
                                              <m:r>
                                                <a:rPr lang="en-US" altLang="zh-CN" sz="1400" b="0" i="1" smtClean="0">
                                                  <a:latin typeface="Cambria Math" panose="02040503050406030204" pitchFamily="18" charset="0"/>
                                                </a:rPr>
                                                <m:t>1</m:t>
                                              </m:r>
                                            </m:sub>
                                          </m:sSub>
                                        </m:e>
                                      </m:mr>
                                      <m:m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b="0" i="1" smtClean="0">
                                                  <a:latin typeface="Cambria Math" panose="02040503050406030204" pitchFamily="18" charset="0"/>
                                                </a:rPr>
                                                <m:t>𝑁</m:t>
                                              </m:r>
                                              <m:r>
                                                <a:rPr lang="en-US" altLang="zh-CN" sz="1400" i="1">
                                                  <a:latin typeface="Cambria Math" panose="02040503050406030204" pitchFamily="18" charset="0"/>
                                                </a:rPr>
                                                <m:t>1</m:t>
                                              </m:r>
                                            </m:sub>
                                          </m:sSub>
                                        </m:e>
                                      </m:mr>
                                    </m:m>
                                  </m:e>
                                  <m:e>
                                    <m:r>
                                      <a:rPr lang="en-US" altLang="zh-CN" sz="1400" i="1">
                                        <a:latin typeface="Cambria Math" panose="02040503050406030204" pitchFamily="18" charset="0"/>
                                      </a:rPr>
                                      <m:t>⋯</m:t>
                                    </m:r>
                                  </m:e>
                                  <m:e>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b="0" i="1" smtClean="0">
                                                  <a:latin typeface="Cambria Math" panose="02040503050406030204" pitchFamily="18" charset="0"/>
                                                </a:rPr>
                                                <m:t>𝑛𝐾</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b="0" i="1" smtClean="0">
                                                  <a:latin typeface="Cambria Math" panose="02040503050406030204" pitchFamily="18" charset="0"/>
                                                </a:rPr>
                                                <m:t>𝑁𝐾</m:t>
                                              </m:r>
                                            </m:sub>
                                          </m:sSub>
                                        </m:e>
                                      </m:mr>
                                    </m:m>
                                  </m:e>
                                </m:mr>
                              </m:m>
                            </m:e>
                          </m:d>
                        </m:e>
                        <m:sub>
                          <m:r>
                            <a:rPr lang="en-US" altLang="zh-CN" sz="1400" i="1">
                              <a:latin typeface="Cambria Math" panose="02040503050406030204" pitchFamily="18" charset="0"/>
                            </a:rPr>
                            <m:t>𝑁</m:t>
                          </m:r>
                          <m:r>
                            <a:rPr lang="en-US" altLang="zh-CN" sz="1400" i="1">
                              <a:latin typeface="Cambria Math" panose="02040503050406030204" pitchFamily="18" charset="0"/>
                            </a:rPr>
                            <m:t>×</m:t>
                          </m:r>
                          <m:r>
                            <a:rPr lang="en-US" altLang="zh-CN" sz="1400" b="0" i="1" smtClean="0">
                              <a:latin typeface="Cambria Math" panose="02040503050406030204" pitchFamily="18" charset="0"/>
                            </a:rPr>
                            <m:t>𝐾</m:t>
                          </m:r>
                        </m:sub>
                      </m:sSub>
                    </m:oMath>
                  </m:oMathPara>
                </a14:m>
                <a:endParaRPr lang="zh-CN" altLang="en-US" sz="1400" i="1" dirty="0">
                  <a:latin typeface="Cambria Math" panose="02040503050406030204" pitchFamily="18" charset="0"/>
                </a:endParaRPr>
              </a:p>
            </p:txBody>
          </p:sp>
        </mc:Choice>
        <mc:Fallback xmlns="">
          <p:sp>
            <p:nvSpPr>
              <p:cNvPr id="32" name="文本框 31">
                <a:extLst>
                  <a:ext uri="{FF2B5EF4-FFF2-40B4-BE49-F238E27FC236}">
                    <a16:creationId xmlns:a16="http://schemas.microsoft.com/office/drawing/2014/main" id="{1A6EB041-3FBA-46AA-BB55-2A3B62597E4C}"/>
                  </a:ext>
                </a:extLst>
              </p:cNvPr>
              <p:cNvSpPr txBox="1">
                <a:spLocks noRot="1" noChangeAspect="1" noMove="1" noResize="1" noEditPoints="1" noAdjustHandles="1" noChangeArrowheads="1" noChangeShapeType="1" noTextEdit="1"/>
              </p:cNvSpPr>
              <p:nvPr/>
            </p:nvSpPr>
            <p:spPr>
              <a:xfrm>
                <a:off x="6099815" y="1964234"/>
                <a:ext cx="1532086" cy="946606"/>
              </a:xfrm>
              <a:prstGeom prst="rect">
                <a:avLst/>
              </a:prstGeom>
              <a:blipFill>
                <a:blip r:embed="rId10"/>
                <a:stretch>
                  <a:fillRect/>
                </a:stretch>
              </a:blipFill>
            </p:spPr>
            <p:txBody>
              <a:bodyPr/>
              <a:lstStyle/>
              <a:p>
                <a:r>
                  <a:rPr lang="zh-CN" altLang="en-US">
                    <a:noFill/>
                  </a:rPr>
                  <a:t> </a:t>
                </a:r>
              </a:p>
            </p:txBody>
          </p:sp>
        </mc:Fallback>
      </mc:AlternateContent>
      <p:pic>
        <p:nvPicPr>
          <p:cNvPr id="34" name="图片 33">
            <a:extLst>
              <a:ext uri="{FF2B5EF4-FFF2-40B4-BE49-F238E27FC236}">
                <a16:creationId xmlns:a16="http://schemas.microsoft.com/office/drawing/2014/main" id="{800B8AC3-5BE7-4A7E-B46C-BF3DB8DB83E0}"/>
              </a:ext>
            </a:extLst>
          </p:cNvPr>
          <p:cNvPicPr preferRelativeResize="0">
            <a:picLocks noChangeAspect="1"/>
          </p:cNvPicPr>
          <p:nvPr/>
        </p:nvPicPr>
        <p:blipFill>
          <a:blip r:embed="rId11"/>
          <a:stretch>
            <a:fillRect/>
          </a:stretch>
        </p:blipFill>
        <p:spPr>
          <a:xfrm>
            <a:off x="6092177" y="3217354"/>
            <a:ext cx="1535906" cy="1235869"/>
          </a:xfrm>
          <a:prstGeom prst="rect">
            <a:avLst/>
          </a:prstGeom>
        </p:spPr>
      </p:pic>
      <mc:AlternateContent xmlns:mc="http://schemas.openxmlformats.org/markup-compatibility/2006" xmlns:a14="http://schemas.microsoft.com/office/drawing/2010/main">
        <mc:Choice Requires="a14">
          <p:sp>
            <p:nvSpPr>
              <p:cNvPr id="35" name="对话气泡: 矩形 34">
                <a:extLst>
                  <a:ext uri="{FF2B5EF4-FFF2-40B4-BE49-F238E27FC236}">
                    <a16:creationId xmlns:a16="http://schemas.microsoft.com/office/drawing/2014/main" id="{0DADB535-7093-40D6-97F7-3F482CA5A12C}"/>
                  </a:ext>
                </a:extLst>
              </p:cNvPr>
              <p:cNvSpPr/>
              <p:nvPr/>
            </p:nvSpPr>
            <p:spPr>
              <a:xfrm>
                <a:off x="7632787" y="2192404"/>
                <a:ext cx="314113" cy="263094"/>
              </a:xfrm>
              <a:prstGeom prst="wedgeRectCallout">
                <a:avLst>
                  <a:gd name="adj1" fmla="val -157123"/>
                  <a:gd name="adj2" fmla="val 11456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CN" sz="1200" i="1" smtClean="0">
                              <a:solidFill>
                                <a:schemeClr val="tx1"/>
                              </a:solidFill>
                              <a:latin typeface="Cambria Math" panose="02040503050406030204" pitchFamily="18" charset="0"/>
                              <a:cs typeface="Arial" panose="020B0604020202020204" pitchFamily="34" charset="0"/>
                            </a:rPr>
                          </m:ctrlPr>
                        </m:sSupPr>
                        <m:e>
                          <m:sSub>
                            <m:sSubPr>
                              <m:ctrlPr>
                                <a:rPr lang="en-US" altLang="zh-CN" sz="1200" i="1" smtClean="0">
                                  <a:solidFill>
                                    <a:schemeClr val="tx1"/>
                                  </a:solidFill>
                                  <a:latin typeface="Cambria Math" panose="02040503050406030204" pitchFamily="18" charset="0"/>
                                  <a:cs typeface="Arial" panose="020B0604020202020204" pitchFamily="34" charset="0"/>
                                </a:rPr>
                              </m:ctrlPr>
                            </m:sSubPr>
                            <m:e>
                              <m:r>
                                <a:rPr lang="en-US" altLang="zh-CN" sz="1200" b="0" i="1" smtClean="0">
                                  <a:solidFill>
                                    <a:schemeClr val="tx1"/>
                                  </a:solidFill>
                                  <a:latin typeface="Cambria Math" panose="02040503050406030204" pitchFamily="18" charset="0"/>
                                  <a:cs typeface="Arial" panose="020B0604020202020204" pitchFamily="34" charset="0"/>
                                </a:rPr>
                                <m:t>𝑧</m:t>
                              </m:r>
                            </m:e>
                            <m:sub>
                              <m:r>
                                <a:rPr lang="en-US" altLang="zh-CN" sz="1200" b="0" i="1" smtClean="0">
                                  <a:solidFill>
                                    <a:schemeClr val="tx1"/>
                                  </a:solidFill>
                                  <a:latin typeface="Cambria Math" panose="02040503050406030204" pitchFamily="18" charset="0"/>
                                  <a:cs typeface="Arial" panose="020B0604020202020204" pitchFamily="34" charset="0"/>
                                </a:rPr>
                                <m:t>𝑛</m:t>
                              </m:r>
                            </m:sub>
                          </m:sSub>
                        </m:e>
                        <m:sup>
                          <m:r>
                            <a:rPr lang="en-US" altLang="zh-CN" sz="1200" b="0" i="1" smtClean="0">
                              <a:solidFill>
                                <a:schemeClr val="tx1"/>
                              </a:solidFill>
                              <a:latin typeface="Cambria Math" panose="02040503050406030204" pitchFamily="18" charset="0"/>
                              <a:cs typeface="Arial" panose="020B0604020202020204" pitchFamily="34" charset="0"/>
                            </a:rPr>
                            <m:t>𝑇</m:t>
                          </m:r>
                        </m:sup>
                      </m:sSup>
                    </m:oMath>
                  </m:oMathPara>
                </a14:m>
                <a:endParaRPr lang="en-US" altLang="zh-CN" sz="1200" dirty="0">
                  <a:solidFill>
                    <a:schemeClr val="tx1"/>
                  </a:solidFill>
                  <a:latin typeface="Arial" panose="020B0604020202020204" pitchFamily="34" charset="0"/>
                  <a:cs typeface="Arial" panose="020B0604020202020204" pitchFamily="34" charset="0"/>
                </a:endParaRPr>
              </a:p>
            </p:txBody>
          </p:sp>
        </mc:Choice>
        <mc:Fallback xmlns="">
          <p:sp>
            <p:nvSpPr>
              <p:cNvPr id="35" name="对话气泡: 矩形 34">
                <a:extLst>
                  <a:ext uri="{FF2B5EF4-FFF2-40B4-BE49-F238E27FC236}">
                    <a16:creationId xmlns:a16="http://schemas.microsoft.com/office/drawing/2014/main" id="{0DADB535-7093-40D6-97F7-3F482CA5A12C}"/>
                  </a:ext>
                </a:extLst>
              </p:cNvPr>
              <p:cNvSpPr>
                <a:spLocks noRot="1" noChangeAspect="1" noMove="1" noResize="1" noEditPoints="1" noAdjustHandles="1" noChangeArrowheads="1" noChangeShapeType="1" noTextEdit="1"/>
              </p:cNvSpPr>
              <p:nvPr/>
            </p:nvSpPr>
            <p:spPr>
              <a:xfrm>
                <a:off x="7632787" y="2192404"/>
                <a:ext cx="314113" cy="263094"/>
              </a:xfrm>
              <a:prstGeom prst="wedgeRectCallout">
                <a:avLst>
                  <a:gd name="adj1" fmla="val -157123"/>
                  <a:gd name="adj2" fmla="val 114569"/>
                </a:avLst>
              </a:prstGeom>
              <a:blipFill>
                <a:blip r:embed="rId1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FAA17CFB-BBF9-41F3-B5D8-497FBE6EB13C}"/>
                  </a:ext>
                </a:extLst>
              </p:cNvPr>
              <p:cNvSpPr txBox="1"/>
              <p:nvPr/>
            </p:nvSpPr>
            <p:spPr>
              <a:xfrm>
                <a:off x="8045044" y="1997417"/>
                <a:ext cx="1638737" cy="8949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𝑛</m:t>
                          </m:r>
                        </m:sub>
                      </m:sSub>
                      <m:r>
                        <a:rPr lang="en-US" altLang="zh-CN" sz="1400" i="1">
                          <a:latin typeface="Cambria Math" panose="02040503050406030204" pitchFamily="18" charset="0"/>
                        </a:rPr>
                        <m:t>=</m:t>
                      </m:r>
                      <m:r>
                        <a:rPr lang="en-US" altLang="zh-CN" sz="1400" b="0" i="1" smtClean="0">
                          <a:latin typeface="Cambria Math" panose="02040503050406030204" pitchFamily="18" charset="0"/>
                        </a:rPr>
                        <m:t>[</m:t>
                      </m:r>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𝑛</m:t>
                                </m:r>
                                <m:r>
                                  <a:rPr lang="en-US" altLang="zh-CN" sz="1400" i="1">
                                    <a:latin typeface="Cambria Math" panose="02040503050406030204" pitchFamily="18" charset="0"/>
                                  </a:rPr>
                                  <m:t>1</m:t>
                                </m:r>
                              </m:sub>
                            </m:sSub>
                          </m:e>
                        </m:mr>
                        <m:mr>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2</m:t>
                                </m:r>
                              </m:sub>
                            </m:sSub>
                          </m:e>
                        </m:mr>
                        <m:mr>
                          <m:e>
                            <m:m>
                              <m:mPr>
                                <m:mcs>
                                  <m:mc>
                                    <m:mcPr>
                                      <m:count m:val="1"/>
                                      <m:mcJc m:val="center"/>
                                    </m:mcPr>
                                  </m:mc>
                                </m:mcs>
                                <m:ctrlPr>
                                  <a:rPr lang="en-US" altLang="zh-CN" sz="1400" i="1">
                                    <a:latin typeface="Cambria Math" panose="02040503050406030204" pitchFamily="18" charset="0"/>
                                  </a:rPr>
                                </m:ctrlPr>
                              </m:mPr>
                              <m:mr>
                                <m:e>
                                  <m:r>
                                    <a:rPr lang="en-US" altLang="zh-CN" sz="1400" i="1">
                                      <a:latin typeface="Cambria Math" panose="02040503050406030204" pitchFamily="18" charset="0"/>
                                    </a:rPr>
                                    <m:t>⋮</m:t>
                                  </m:r>
                                </m:e>
                              </m:mr>
                              <m:mr>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𝐾</m:t>
                                      </m:r>
                                    </m:sub>
                                  </m:sSub>
                                </m:e>
                              </m:mr>
                            </m:m>
                          </m:e>
                        </m:mr>
                      </m:m>
                      <m:r>
                        <a:rPr lang="en-US" altLang="zh-CN" sz="1400" b="0" i="1" smtClean="0">
                          <a:latin typeface="Cambria Math" panose="02040503050406030204" pitchFamily="18" charset="0"/>
                        </a:rPr>
                        <m:t>]</m:t>
                      </m:r>
                    </m:oMath>
                  </m:oMathPara>
                </a14:m>
                <a:endParaRPr lang="zh-CN" altLang="en-US" sz="1400" i="1" dirty="0">
                  <a:latin typeface="Cambria Math" panose="02040503050406030204" pitchFamily="18" charset="0"/>
                </a:endParaRPr>
              </a:p>
            </p:txBody>
          </p:sp>
        </mc:Choice>
        <mc:Fallback xmlns="">
          <p:sp>
            <p:nvSpPr>
              <p:cNvPr id="38" name="文本框 37">
                <a:extLst>
                  <a:ext uri="{FF2B5EF4-FFF2-40B4-BE49-F238E27FC236}">
                    <a16:creationId xmlns:a16="http://schemas.microsoft.com/office/drawing/2014/main" id="{FAA17CFB-BBF9-41F3-B5D8-497FBE6EB13C}"/>
                  </a:ext>
                </a:extLst>
              </p:cNvPr>
              <p:cNvSpPr txBox="1">
                <a:spLocks noRot="1" noChangeAspect="1" noMove="1" noResize="1" noEditPoints="1" noAdjustHandles="1" noChangeArrowheads="1" noChangeShapeType="1" noTextEdit="1"/>
              </p:cNvSpPr>
              <p:nvPr/>
            </p:nvSpPr>
            <p:spPr>
              <a:xfrm>
                <a:off x="8045044" y="1997417"/>
                <a:ext cx="1638737" cy="894925"/>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0425B65E-7C34-4DFA-8E96-55EE90CF96E2}"/>
                  </a:ext>
                </a:extLst>
              </p:cNvPr>
              <p:cNvSpPr txBox="1"/>
              <p:nvPr/>
            </p:nvSpPr>
            <p:spPr>
              <a:xfrm>
                <a:off x="9503447" y="2326866"/>
                <a:ext cx="2806173" cy="3092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400" i="1" smtClean="0">
                              <a:latin typeface="Cambria Math" panose="02040503050406030204" pitchFamily="18" charset="0"/>
                            </a:rPr>
                          </m:ctrlPr>
                        </m:sSupPr>
                        <m:e>
                          <m:sSub>
                            <m:sSubPr>
                              <m:ctrlPr>
                                <a:rPr lang="en-US" altLang="zh-CN" sz="1400" i="1">
                                  <a:latin typeface="Cambria Math" panose="02040503050406030204" pitchFamily="18" charset="0"/>
                                  <a:cs typeface="Arial" panose="020B0604020202020204" pitchFamily="34" charset="0"/>
                                </a:rPr>
                              </m:ctrlPr>
                            </m:sSubPr>
                            <m:e>
                              <m:r>
                                <a:rPr lang="en-US" altLang="zh-CN" sz="1400" b="0" i="1" smtClean="0">
                                  <a:latin typeface="Cambria Math" panose="02040503050406030204" pitchFamily="18" charset="0"/>
                                  <a:cs typeface="Arial" panose="020B0604020202020204" pitchFamily="34" charset="0"/>
                                </a:rPr>
                                <m:t>𝑧</m:t>
                              </m:r>
                            </m:e>
                            <m:sub>
                              <m:r>
                                <a:rPr lang="en-US" altLang="zh-CN" sz="1400" i="1">
                                  <a:latin typeface="Cambria Math" panose="02040503050406030204" pitchFamily="18" charset="0"/>
                                  <a:cs typeface="Arial" panose="020B0604020202020204" pitchFamily="34" charset="0"/>
                                </a:rPr>
                                <m:t>𝑛</m:t>
                              </m:r>
                            </m:sub>
                          </m:sSub>
                          <m:r>
                            <m:rPr>
                              <m:nor/>
                            </m:rPr>
                            <a:rPr lang="zh-CN" altLang="en-US" sz="1400" dirty="0">
                              <a:latin typeface="Arial" panose="020B0604020202020204" pitchFamily="34" charset="0"/>
                              <a:cs typeface="Arial" panose="020B0604020202020204" pitchFamily="34" charset="0"/>
                            </a:rPr>
                            <m:t> </m:t>
                          </m:r>
                        </m:e>
                        <m:sup>
                          <m:r>
                            <a:rPr lang="en-US" altLang="zh-CN" sz="1400" b="0" i="1" smtClean="0">
                              <a:latin typeface="Cambria Math" panose="02040503050406030204" pitchFamily="18" charset="0"/>
                            </a:rPr>
                            <m:t>𝑇</m:t>
                          </m:r>
                        </m:sup>
                      </m:sSup>
                      <m:r>
                        <a:rPr lang="en-US" altLang="zh-CN" sz="1400" b="0" i="1" smtClean="0">
                          <a:latin typeface="Cambria Math" panose="02040503050406030204" pitchFamily="18" charset="0"/>
                        </a:rPr>
                        <m:t>=[</m:t>
                      </m:r>
                      <m:m>
                        <m:mPr>
                          <m:mcs>
                            <m:mc>
                              <m:mcPr>
                                <m:count m:val="2"/>
                                <m:mcJc m:val="center"/>
                              </m:mcPr>
                            </m:mc>
                          </m:mcs>
                          <m:ctrlPr>
                            <a:rPr lang="en-US" altLang="zh-CN" sz="1400" b="0" i="1" smtClean="0">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𝑛</m:t>
                                </m:r>
                                <m:r>
                                  <a:rPr lang="en-US" altLang="zh-CN" sz="1400" i="1">
                                    <a:latin typeface="Cambria Math" panose="02040503050406030204" pitchFamily="18" charset="0"/>
                                  </a:rPr>
                                  <m:t>1</m:t>
                                </m:r>
                              </m:sub>
                            </m:sSub>
                          </m:e>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2</m:t>
                                </m:r>
                              </m:sub>
                            </m:sSub>
                          </m:e>
                        </m:mr>
                      </m:m>
                      <m:m>
                        <m:mPr>
                          <m:mcs>
                            <m:mc>
                              <m:mcPr>
                                <m:count m:val="2"/>
                                <m:mcJc m:val="center"/>
                              </m:mcPr>
                            </m:mc>
                          </m:mcs>
                          <m:ctrlPr>
                            <a:rPr lang="en-US" altLang="zh-CN" sz="1400" b="0" i="1" smtClean="0">
                              <a:latin typeface="Cambria Math" panose="02040503050406030204" pitchFamily="18" charset="0"/>
                            </a:rPr>
                          </m:ctrlPr>
                        </m:mPr>
                        <m:mr>
                          <m:e>
                            <m:r>
                              <m:rPr>
                                <m:brk m:alnAt="7"/>
                              </m:rP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   </m:t>
                            </m:r>
                            <m:r>
                              <a:rPr lang="en-US" altLang="zh-CN" sz="1400" i="1">
                                <a:latin typeface="Cambria Math" panose="02040503050406030204" pitchFamily="18" charset="0"/>
                              </a:rPr>
                              <m:t>…</m:t>
                            </m:r>
                          </m:e>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𝐾</m:t>
                                </m:r>
                              </m:sub>
                            </m:sSub>
                          </m:e>
                        </m:mr>
                      </m:m>
                      <m:r>
                        <a:rPr lang="en-US" altLang="zh-CN" sz="1400" b="0" i="1" smtClean="0">
                          <a:latin typeface="Cambria Math" panose="02040503050406030204" pitchFamily="18" charset="0"/>
                        </a:rPr>
                        <m:t>]</m:t>
                      </m:r>
                    </m:oMath>
                  </m:oMathPara>
                </a14:m>
                <a:endParaRPr lang="zh-CN" altLang="en-US" sz="1400" dirty="0">
                  <a:latin typeface="Arial" panose="020B0604020202020204" pitchFamily="34" charset="0"/>
                  <a:cs typeface="Arial" panose="020B0604020202020204" pitchFamily="34" charset="0"/>
                </a:endParaRPr>
              </a:p>
            </p:txBody>
          </p:sp>
        </mc:Choice>
        <mc:Fallback xmlns="">
          <p:sp>
            <p:nvSpPr>
              <p:cNvPr id="41" name="文本框 40">
                <a:extLst>
                  <a:ext uri="{FF2B5EF4-FFF2-40B4-BE49-F238E27FC236}">
                    <a16:creationId xmlns:a16="http://schemas.microsoft.com/office/drawing/2014/main" id="{0425B65E-7C34-4DFA-8E96-55EE90CF96E2}"/>
                  </a:ext>
                </a:extLst>
              </p:cNvPr>
              <p:cNvSpPr txBox="1">
                <a:spLocks noRot="1" noChangeAspect="1" noMove="1" noResize="1" noEditPoints="1" noAdjustHandles="1" noChangeArrowheads="1" noChangeShapeType="1" noTextEdit="1"/>
              </p:cNvSpPr>
              <p:nvPr/>
            </p:nvSpPr>
            <p:spPr>
              <a:xfrm>
                <a:off x="9503447" y="2326866"/>
                <a:ext cx="2806173" cy="309252"/>
              </a:xfrm>
              <a:prstGeom prst="rect">
                <a:avLst/>
              </a:prstGeom>
              <a:blipFill>
                <a:blip r:embed="rId14"/>
                <a:stretch>
                  <a:fillRect b="-10000"/>
                </a:stretch>
              </a:blipFill>
            </p:spPr>
            <p:txBody>
              <a:bodyPr/>
              <a:lstStyle/>
              <a:p>
                <a:r>
                  <a:rPr lang="zh-CN" altLang="en-US">
                    <a:noFill/>
                  </a:rPr>
                  <a:t> </a:t>
                </a:r>
              </a:p>
            </p:txBody>
          </p:sp>
        </mc:Fallback>
      </mc:AlternateContent>
      <p:pic>
        <p:nvPicPr>
          <p:cNvPr id="45" name="图片 44">
            <a:extLst>
              <a:ext uri="{FF2B5EF4-FFF2-40B4-BE49-F238E27FC236}">
                <a16:creationId xmlns:a16="http://schemas.microsoft.com/office/drawing/2014/main" id="{A012547B-7A9D-405C-AB1A-95887DE658A1}"/>
              </a:ext>
            </a:extLst>
          </p:cNvPr>
          <p:cNvPicPr>
            <a:picLocks noChangeAspect="1"/>
          </p:cNvPicPr>
          <p:nvPr/>
        </p:nvPicPr>
        <p:blipFill>
          <a:blip r:embed="rId15"/>
          <a:stretch>
            <a:fillRect/>
          </a:stretch>
        </p:blipFill>
        <p:spPr>
          <a:xfrm>
            <a:off x="11444821" y="1924122"/>
            <a:ext cx="600075" cy="228600"/>
          </a:xfrm>
          <a:prstGeom prst="rect">
            <a:avLst/>
          </a:prstGeom>
        </p:spPr>
      </p:pic>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1F08D388-2D22-4BBC-B8D9-66110903F3CD}"/>
                  </a:ext>
                </a:extLst>
              </p:cNvPr>
              <p:cNvSpPr txBox="1"/>
              <p:nvPr/>
            </p:nvSpPr>
            <p:spPr>
              <a:xfrm>
                <a:off x="150915" y="2588941"/>
                <a:ext cx="5945080" cy="2313903"/>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Max </a:t>
                </a:r>
                <a:r>
                  <a:rPr lang="en-US" altLang="zh-CN" sz="1200" b="1" dirty="0">
                    <a:latin typeface="Arial" panose="020B0604020202020204" pitchFamily="34" charset="0"/>
                    <a:cs typeface="Arial" panose="020B0604020202020204" pitchFamily="34" charset="0"/>
                  </a:rPr>
                  <a:t>log of the likelihood function </a:t>
                </a:r>
                <a:r>
                  <a:rPr lang="en-US" altLang="zh-CN" sz="1200" dirty="0">
                    <a:latin typeface="Arial" panose="020B0604020202020204" pitchFamily="34" charset="0"/>
                    <a:cs typeface="Arial" panose="020B0604020202020204" pitchFamily="34" charset="0"/>
                  </a:rPr>
                  <a:t>of mixtures of Gaussians</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100800" indent="-10080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Covariance matrices of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𝑘</m:t>
                    </m:r>
                  </m:oMath>
                </a14:m>
                <a:r>
                  <a:rPr lang="en-US" altLang="zh-CN" sz="1200" dirty="0" err="1">
                    <a:latin typeface="Arial" panose="020B0604020202020204" pitchFamily="34" charset="0"/>
                    <a:cs typeface="Arial" panose="020B0604020202020204" pitchFamily="34" charset="0"/>
                  </a:rPr>
                  <a:t>th</a:t>
                </a:r>
                <a:r>
                  <a:rPr lang="en-US" altLang="zh-CN" sz="1200" dirty="0">
                    <a:latin typeface="Arial" panose="020B0604020202020204" pitchFamily="34" charset="0"/>
                    <a:cs typeface="Arial" panose="020B0604020202020204" pitchFamily="34" charset="0"/>
                  </a:rPr>
                  <a:t> Gaussian:</a:t>
                </a:r>
              </a:p>
              <a:p>
                <a:pPr marL="100800" indent="-10080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Mean of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𝑗</m:t>
                    </m:r>
                  </m:oMath>
                </a14:m>
                <a:r>
                  <a:rPr lang="en-US" altLang="zh-CN" sz="1200" dirty="0" err="1">
                    <a:latin typeface="Arial" panose="020B0604020202020204" pitchFamily="34" charset="0"/>
                    <a:cs typeface="Arial" panose="020B0604020202020204" pitchFamily="34" charset="0"/>
                  </a:rPr>
                  <a:t>th</a:t>
                </a:r>
                <a:r>
                  <a:rPr lang="en-US" altLang="zh-CN" sz="1200" dirty="0">
                    <a:latin typeface="Arial" panose="020B0604020202020204" pitchFamily="34" charset="0"/>
                    <a:cs typeface="Arial" panose="020B0604020202020204" pitchFamily="34" charset="0"/>
                  </a:rPr>
                  <a:t> Gaussian:</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Max </a:t>
                </a:r>
                <a:r>
                  <a:rPr lang="en-US" altLang="zh-CN" sz="1200" b="1" dirty="0">
                    <a:latin typeface="Arial" panose="020B0604020202020204" pitchFamily="34" charset="0"/>
                    <a:cs typeface="Arial" panose="020B0604020202020204" pitchFamily="34" charset="0"/>
                  </a:rPr>
                  <a:t>log of the likelihood function </a:t>
                </a:r>
                <a:r>
                  <a:rPr lang="en-US" altLang="zh-CN" sz="1200" dirty="0">
                    <a:latin typeface="Arial" panose="020B0604020202020204" pitchFamily="34" charset="0"/>
                    <a:cs typeface="Arial" panose="020B0604020202020204" pitchFamily="34" charset="0"/>
                  </a:rPr>
                  <a:t>of Gaussians</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p:txBody>
          </p:sp>
        </mc:Choice>
        <mc:Fallback xmlns="">
          <p:sp>
            <p:nvSpPr>
              <p:cNvPr id="46" name="文本框 45">
                <a:extLst>
                  <a:ext uri="{FF2B5EF4-FFF2-40B4-BE49-F238E27FC236}">
                    <a16:creationId xmlns:a16="http://schemas.microsoft.com/office/drawing/2014/main" id="{1F08D388-2D22-4BBC-B8D9-66110903F3CD}"/>
                  </a:ext>
                </a:extLst>
              </p:cNvPr>
              <p:cNvSpPr txBox="1">
                <a:spLocks noRot="1" noChangeAspect="1" noMove="1" noResize="1" noEditPoints="1" noAdjustHandles="1" noChangeArrowheads="1" noChangeShapeType="1" noTextEdit="1"/>
              </p:cNvSpPr>
              <p:nvPr/>
            </p:nvSpPr>
            <p:spPr>
              <a:xfrm>
                <a:off x="150915" y="2588941"/>
                <a:ext cx="5945080" cy="2313903"/>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759DA865-D273-4195-BC6F-B9A3C6FCDAA8}"/>
                  </a:ext>
                </a:extLst>
              </p:cNvPr>
              <p:cNvSpPr txBox="1"/>
              <p:nvPr/>
            </p:nvSpPr>
            <p:spPr>
              <a:xfrm>
                <a:off x="7791456" y="3032392"/>
                <a:ext cx="4333429" cy="1467518"/>
              </a:xfrm>
              <a:prstGeom prst="rect">
                <a:avLst/>
              </a:prstGeom>
              <a:noFill/>
            </p:spPr>
            <p:txBody>
              <a:bodyPr wrap="square" rtlCol="0">
                <a:spAutoFit/>
              </a:bodyPr>
              <a:lstStyle/>
              <a:p>
                <a:pPr>
                  <a:lnSpc>
                    <a:spcPts val="2200"/>
                  </a:lnSpc>
                </a:pPr>
                <a:r>
                  <a:rPr lang="en-US" altLang="zh-CN" sz="1200" i="1" dirty="0">
                    <a:latin typeface="Arial" panose="020B0604020202020204" pitchFamily="34" charset="0"/>
                    <a:cs typeface="Arial" panose="020B0604020202020204" pitchFamily="34" charset="0"/>
                  </a:rPr>
                  <a:t>Figure 9.6</a:t>
                </a:r>
              </a:p>
              <a:p>
                <a:pPr marL="100800" lvl="0" indent="-100800">
                  <a:lnSpc>
                    <a:spcPts val="2200"/>
                  </a:lnSpc>
                  <a:buFont typeface="Arial" panose="020B0604020202020204" pitchFamily="34" charset="0"/>
                  <a:buChar char="•"/>
                  <a:defRPr/>
                </a:pPr>
                <a:r>
                  <a:rPr lang="nn-NO" altLang="zh-CN" sz="1200" dirty="0">
                    <a:latin typeface="Arial" panose="020B0604020202020204" pitchFamily="34" charset="0"/>
                    <a:cs typeface="Arial" panose="020B0604020202020204" pitchFamily="34" charset="0"/>
                  </a:rPr>
                  <a:t>Gaussian mixture model</a:t>
                </a:r>
              </a:p>
              <a:p>
                <a:pPr marL="100800" lvl="0" indent="-100800">
                  <a:lnSpc>
                    <a:spcPts val="2200"/>
                  </a:lnSpc>
                  <a:buFont typeface="Arial" panose="020B0604020202020204" pitchFamily="34" charset="0"/>
                  <a:buChar char="•"/>
                  <a:defRPr/>
                </a:pPr>
                <a14:m>
                  <m:oMath xmlns:m="http://schemas.openxmlformats.org/officeDocument/2006/math">
                    <m:r>
                      <a:rPr lang="nn-NO" altLang="zh-CN" sz="1200" i="1" dirty="0" smtClean="0">
                        <a:latin typeface="Cambria Math" panose="02040503050406030204" pitchFamily="18" charset="0"/>
                        <a:cs typeface="Arial" panose="020B0604020202020204" pitchFamily="34" charset="0"/>
                      </a:rPr>
                      <m:t>𝑁</m:t>
                    </m:r>
                  </m:oMath>
                </a14:m>
                <a:r>
                  <a:rPr lang="nn-NO" altLang="zh-CN" sz="1200" dirty="0">
                    <a:latin typeface="Arial" panose="020B0604020202020204" pitchFamily="34" charset="0"/>
                    <a:cs typeface="Arial" panose="020B0604020202020204" pitchFamily="34" charset="0"/>
                  </a:rPr>
                  <a:t> i.i.d. (independent and identically distributed) data </a:t>
                </a:r>
                <a:r>
                  <a:rPr lang="en-US" altLang="zh-CN" sz="1200" b="0" dirty="0">
                    <a:latin typeface="Arial" panose="020B0604020202020204" pitchFamily="34" charset="0"/>
                    <a:cs typeface="Arial" panose="020B0604020202020204" pitchFamily="34" charset="0"/>
                  </a:rPr>
                  <a:t>points</a:t>
                </a:r>
                <a:r>
                  <a:rPr lang="nn-NO" altLang="zh-CN" sz="1200" dirty="0">
                    <a:latin typeface="Arial" panose="020B0604020202020204" pitchFamily="34" charset="0"/>
                    <a:cs typeface="Arial" panose="020B0604020202020204" pitchFamily="34" charset="0"/>
                  </a:rPr>
                  <a:t> </a:t>
                </a:r>
                <a14:m>
                  <m:oMath xmlns:m="http://schemas.openxmlformats.org/officeDocument/2006/math">
                    <m:r>
                      <a:rPr lang="nn-NO" altLang="zh-CN" sz="120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i="1" dirty="0" smtClean="0">
                            <a:latin typeface="Cambria Math" panose="02040503050406030204" pitchFamily="18" charset="0"/>
                            <a:cs typeface="Arial" panose="020B0604020202020204" pitchFamily="34" charset="0"/>
                          </a:rPr>
                          <m:t>𝑥</m:t>
                        </m:r>
                      </m:e>
                      <m:sub>
                        <m:r>
                          <a:rPr lang="en-US" altLang="zh-CN" sz="1200" i="1" dirty="0" smtClean="0">
                            <a:latin typeface="Cambria Math" panose="02040503050406030204" pitchFamily="18" charset="0"/>
                            <a:cs typeface="Arial" panose="020B0604020202020204" pitchFamily="34" charset="0"/>
                          </a:rPr>
                          <m:t>𝑛</m:t>
                        </m:r>
                      </m:sub>
                    </m:sSub>
                    <m:r>
                      <a:rPr lang="nn-NO" altLang="zh-CN" sz="1200" i="1" smtClean="0">
                        <a:latin typeface="Cambria Math" panose="02040503050406030204" pitchFamily="18" charset="0"/>
                        <a:cs typeface="Arial" panose="020B0604020202020204" pitchFamily="34" charset="0"/>
                      </a:rPr>
                      <m:t>}</m:t>
                    </m:r>
                  </m:oMath>
                </a14:m>
                <a:endParaRPr lang="en-US" altLang="zh-CN" sz="1200" i="1" dirty="0">
                  <a:latin typeface="Arial" panose="020B0604020202020204" pitchFamily="34" charset="0"/>
                  <a:cs typeface="Arial" panose="020B0604020202020204" pitchFamily="34" charset="0"/>
                </a:endParaRPr>
              </a:p>
              <a:p>
                <a:pPr marL="100800" lvl="0" indent="-100800">
                  <a:lnSpc>
                    <a:spcPts val="2200"/>
                  </a:lnSpc>
                  <a:buFont typeface="Arial" panose="020B0604020202020204" pitchFamily="34" charset="0"/>
                  <a:buChar char="•"/>
                  <a:defRPr/>
                </a:pPr>
                <a:r>
                  <a:rPr lang="en-US" altLang="zh-CN" sz="1200" dirty="0">
                    <a:latin typeface="Arial" panose="020B0604020202020204" pitchFamily="34" charset="0"/>
                    <a:cs typeface="Arial" panose="020B0604020202020204" pitchFamily="34" charset="0"/>
                  </a:rPr>
                  <a:t>latent points </a:t>
                </a:r>
                <a14:m>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𝑛</m:t>
                            </m:r>
                          </m:sub>
                        </m:sSub>
                      </m:e>
                    </m:d>
                  </m:oMath>
                </a14:m>
                <a:endParaRPr lang="zh-CN" altLang="en-US" sz="1200" dirty="0">
                  <a:latin typeface="Arial" panose="020B0604020202020204" pitchFamily="34" charset="0"/>
                  <a:cs typeface="Arial" panose="020B0604020202020204" pitchFamily="34" charset="0"/>
                </a:endParaRPr>
              </a:p>
            </p:txBody>
          </p:sp>
        </mc:Choice>
        <mc:Fallback xmlns="">
          <p:sp>
            <p:nvSpPr>
              <p:cNvPr id="49" name="文本框 48">
                <a:extLst>
                  <a:ext uri="{FF2B5EF4-FFF2-40B4-BE49-F238E27FC236}">
                    <a16:creationId xmlns:a16="http://schemas.microsoft.com/office/drawing/2014/main" id="{759DA865-D273-4195-BC6F-B9A3C6FCDAA8}"/>
                  </a:ext>
                </a:extLst>
              </p:cNvPr>
              <p:cNvSpPr txBox="1">
                <a:spLocks noRot="1" noChangeAspect="1" noMove="1" noResize="1" noEditPoints="1" noAdjustHandles="1" noChangeArrowheads="1" noChangeShapeType="1" noTextEdit="1"/>
              </p:cNvSpPr>
              <p:nvPr/>
            </p:nvSpPr>
            <p:spPr>
              <a:xfrm>
                <a:off x="7791456" y="3032392"/>
                <a:ext cx="4333429" cy="1467518"/>
              </a:xfrm>
              <a:prstGeom prst="rect">
                <a:avLst/>
              </a:prstGeom>
              <a:blipFill>
                <a:blip r:embed="rId17"/>
                <a:stretch>
                  <a:fillRect b="-2075"/>
                </a:stretch>
              </a:blipFill>
            </p:spPr>
            <p:txBody>
              <a:bodyPr/>
              <a:lstStyle/>
              <a:p>
                <a:r>
                  <a:rPr lang="zh-CN" altLang="en-US">
                    <a:noFill/>
                  </a:rPr>
                  <a:t> </a:t>
                </a:r>
              </a:p>
            </p:txBody>
          </p:sp>
        </mc:Fallback>
      </mc:AlternateContent>
      <p:pic>
        <p:nvPicPr>
          <p:cNvPr id="56" name="图片 55">
            <a:extLst>
              <a:ext uri="{FF2B5EF4-FFF2-40B4-BE49-F238E27FC236}">
                <a16:creationId xmlns:a16="http://schemas.microsoft.com/office/drawing/2014/main" id="{E0385E37-C6F6-4A9A-9227-31AC27D47740}"/>
              </a:ext>
            </a:extLst>
          </p:cNvPr>
          <p:cNvPicPr>
            <a:picLocks noChangeAspect="1"/>
          </p:cNvPicPr>
          <p:nvPr/>
        </p:nvPicPr>
        <p:blipFill rotWithShape="1">
          <a:blip r:embed="rId18"/>
          <a:srcRect t="-2813" r="21752"/>
          <a:stretch/>
        </p:blipFill>
        <p:spPr>
          <a:xfrm>
            <a:off x="164760" y="2965800"/>
            <a:ext cx="3116920" cy="507765"/>
          </a:xfrm>
          <a:prstGeom prst="rect">
            <a:avLst/>
          </a:prstGeom>
          <a:ln w="12700">
            <a:solidFill>
              <a:schemeClr val="accent5">
                <a:lumMod val="60000"/>
                <a:lumOff val="40000"/>
              </a:schemeClr>
            </a:solidFill>
          </a:ln>
        </p:spPr>
      </p:pic>
      <p:pic>
        <p:nvPicPr>
          <p:cNvPr id="67" name="图片 66">
            <a:extLst>
              <a:ext uri="{FF2B5EF4-FFF2-40B4-BE49-F238E27FC236}">
                <a16:creationId xmlns:a16="http://schemas.microsoft.com/office/drawing/2014/main" id="{2301FA2B-C622-4D9E-BFB9-2FC7CF460C0C}"/>
              </a:ext>
            </a:extLst>
          </p:cNvPr>
          <p:cNvPicPr>
            <a:picLocks noChangeAspect="1"/>
          </p:cNvPicPr>
          <p:nvPr/>
        </p:nvPicPr>
        <p:blipFill rotWithShape="1">
          <a:blip r:embed="rId19"/>
          <a:srcRect t="5905" r="9447"/>
          <a:stretch/>
        </p:blipFill>
        <p:spPr>
          <a:xfrm>
            <a:off x="164760" y="4580389"/>
            <a:ext cx="3498360" cy="458881"/>
          </a:xfrm>
          <a:prstGeom prst="rect">
            <a:avLst/>
          </a:prstGeom>
        </p:spPr>
      </p:pic>
      <p:pic>
        <p:nvPicPr>
          <p:cNvPr id="75" name="图片 74">
            <a:extLst>
              <a:ext uri="{FF2B5EF4-FFF2-40B4-BE49-F238E27FC236}">
                <a16:creationId xmlns:a16="http://schemas.microsoft.com/office/drawing/2014/main" id="{9568C59F-E74A-4172-A967-DBA32055BFFB}"/>
              </a:ext>
            </a:extLst>
          </p:cNvPr>
          <p:cNvPicPr>
            <a:picLocks noChangeAspect="1"/>
          </p:cNvPicPr>
          <p:nvPr/>
        </p:nvPicPr>
        <p:blipFill>
          <a:blip r:embed="rId20"/>
          <a:stretch>
            <a:fillRect/>
          </a:stretch>
        </p:blipFill>
        <p:spPr>
          <a:xfrm>
            <a:off x="164760" y="5069777"/>
            <a:ext cx="4678680" cy="449580"/>
          </a:xfrm>
          <a:prstGeom prst="rect">
            <a:avLst/>
          </a:prstGeom>
        </p:spPr>
      </p:pic>
      <p:pic>
        <p:nvPicPr>
          <p:cNvPr id="77" name="图片 76">
            <a:extLst>
              <a:ext uri="{FF2B5EF4-FFF2-40B4-BE49-F238E27FC236}">
                <a16:creationId xmlns:a16="http://schemas.microsoft.com/office/drawing/2014/main" id="{6DA7FC34-F9CE-4EB7-A13B-833B837462B0}"/>
              </a:ext>
            </a:extLst>
          </p:cNvPr>
          <p:cNvPicPr>
            <a:picLocks noChangeAspect="1"/>
          </p:cNvPicPr>
          <p:nvPr/>
        </p:nvPicPr>
        <p:blipFill rotWithShape="1">
          <a:blip r:embed="rId21"/>
          <a:srcRect r="11634" b="-3140"/>
          <a:stretch/>
        </p:blipFill>
        <p:spPr>
          <a:xfrm>
            <a:off x="185080" y="5525752"/>
            <a:ext cx="3016590" cy="479413"/>
          </a:xfrm>
          <a:prstGeom prst="rect">
            <a:avLst/>
          </a:prstGeom>
        </p:spPr>
      </p:pic>
      <p:pic>
        <p:nvPicPr>
          <p:cNvPr id="79" name="图片 78">
            <a:extLst>
              <a:ext uri="{FF2B5EF4-FFF2-40B4-BE49-F238E27FC236}">
                <a16:creationId xmlns:a16="http://schemas.microsoft.com/office/drawing/2014/main" id="{B4E18BA1-D3CB-46A9-8638-3A52D7187764}"/>
              </a:ext>
            </a:extLst>
          </p:cNvPr>
          <p:cNvPicPr>
            <a:picLocks noChangeAspect="1"/>
          </p:cNvPicPr>
          <p:nvPr/>
        </p:nvPicPr>
        <p:blipFill rotWithShape="1">
          <a:blip r:embed="rId22"/>
          <a:srcRect t="1695" r="8821"/>
          <a:stretch/>
        </p:blipFill>
        <p:spPr>
          <a:xfrm>
            <a:off x="164760" y="6018412"/>
            <a:ext cx="3418362" cy="479414"/>
          </a:xfrm>
          <a:prstGeom prst="rect">
            <a:avLst/>
          </a:prstGeom>
        </p:spPr>
      </p:pic>
      <p:pic>
        <p:nvPicPr>
          <p:cNvPr id="80" name="图片 79">
            <a:extLst>
              <a:ext uri="{FF2B5EF4-FFF2-40B4-BE49-F238E27FC236}">
                <a16:creationId xmlns:a16="http://schemas.microsoft.com/office/drawing/2014/main" id="{6591AFC0-D8D4-4F9D-8368-584D5374948B}"/>
              </a:ext>
            </a:extLst>
          </p:cNvPr>
          <p:cNvPicPr>
            <a:picLocks noChangeAspect="1"/>
          </p:cNvPicPr>
          <p:nvPr/>
        </p:nvPicPr>
        <p:blipFill>
          <a:blip r:embed="rId23"/>
          <a:stretch>
            <a:fillRect/>
          </a:stretch>
        </p:blipFill>
        <p:spPr>
          <a:xfrm>
            <a:off x="6092177" y="4604322"/>
            <a:ext cx="2643188" cy="1893094"/>
          </a:xfrm>
          <a:prstGeom prst="rect">
            <a:avLst/>
          </a:prstGeom>
        </p:spPr>
      </p:pic>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A7CE0310-504E-4B7B-B5E2-B9F4F917E0F3}"/>
                  </a:ext>
                </a:extLst>
              </p:cNvPr>
              <p:cNvSpPr txBox="1"/>
              <p:nvPr/>
            </p:nvSpPr>
            <p:spPr>
              <a:xfrm>
                <a:off x="7789843" y="4536518"/>
                <a:ext cx="4255048" cy="1185324"/>
              </a:xfrm>
              <a:prstGeom prst="rect">
                <a:avLst/>
              </a:prstGeom>
              <a:noFill/>
            </p:spPr>
            <p:txBody>
              <a:bodyPr wrap="square" rtlCol="0">
                <a:spAutoFit/>
              </a:bodyPr>
              <a:lstStyle/>
              <a:p>
                <a:pPr>
                  <a:lnSpc>
                    <a:spcPts val="2200"/>
                  </a:lnSpc>
                </a:pPr>
                <a:r>
                  <a:rPr lang="en-US" altLang="zh-CN" sz="1200" i="1" dirty="0">
                    <a:latin typeface="Arial" panose="020B0604020202020204" pitchFamily="34" charset="0"/>
                    <a:cs typeface="Arial" panose="020B0604020202020204" pitchFamily="34" charset="0"/>
                  </a:rPr>
                  <a:t>Figure 1.13</a:t>
                </a:r>
              </a:p>
              <a:p>
                <a:pPr marL="100800" lvl="0" indent="-100800">
                  <a:lnSpc>
                    <a:spcPts val="2200"/>
                  </a:lnSpc>
                  <a:buFont typeface="Arial" panose="020B0604020202020204" pitchFamily="34" charset="0"/>
                  <a:buChar char="•"/>
                  <a:defRPr/>
                </a:pPr>
                <a:r>
                  <a:rPr lang="nn-NO" altLang="zh-CN" sz="1200" dirty="0">
                    <a:latin typeface="Arial" panose="020B0604020202020204" pitchFamily="34" charset="0"/>
                    <a:cs typeface="Arial" panose="020B0604020202020204" pitchFamily="34" charset="0"/>
                  </a:rPr>
                  <a:t>univariate Gaussian</a:t>
                </a:r>
              </a:p>
              <a:p>
                <a:pPr marL="100800" lvl="0" indent="-100800">
                  <a:lnSpc>
                    <a:spcPts val="2200"/>
                  </a:lnSpc>
                  <a:buFont typeface="Arial" panose="020B0604020202020204" pitchFamily="34" charset="0"/>
                  <a:buChar char="•"/>
                  <a:defRPr/>
                </a:pPr>
                <a:r>
                  <a:rPr lang="nn-NO" altLang="zh-CN" sz="1200" b="1" dirty="0">
                    <a:latin typeface="Arial" panose="020B0604020202020204" pitchFamily="34" charset="0"/>
                    <a:cs typeface="Arial" panose="020B0604020202020204" pitchFamily="34" charset="0"/>
                  </a:rPr>
                  <a:t>Mean</a:t>
                </a:r>
                <a:r>
                  <a:rPr lang="nn-NO" altLang="zh-CN" sz="1200" dirty="0">
                    <a:latin typeface="Arial" panose="020B0604020202020204" pitchFamily="34" charset="0"/>
                    <a:cs typeface="Arial" panose="020B0604020202020204" pitchFamily="34" charset="0"/>
                  </a:rPr>
                  <a:t>: </a:t>
                </a:r>
                <a14:m>
                  <m:oMath xmlns:m="http://schemas.openxmlformats.org/officeDocument/2006/math">
                    <m:r>
                      <a:rPr lang="zh-CN" altLang="nn-NO" sz="1200" i="1" smtClean="0">
                        <a:latin typeface="Cambria Math" panose="02040503050406030204" pitchFamily="18" charset="0"/>
                        <a:cs typeface="Arial" panose="020B0604020202020204" pitchFamily="34" charset="0"/>
                      </a:rPr>
                      <m:t>𝜇</m:t>
                    </m:r>
                  </m:oMath>
                </a14:m>
                <a:endParaRPr lang="nn-NO" altLang="zh-CN" sz="1200" dirty="0">
                  <a:latin typeface="Arial" panose="020B0604020202020204" pitchFamily="34" charset="0"/>
                  <a:cs typeface="Arial" panose="020B0604020202020204" pitchFamily="34" charset="0"/>
                </a:endParaRPr>
              </a:p>
              <a:p>
                <a:pPr marL="100800" lvl="0" indent="-100800">
                  <a:lnSpc>
                    <a:spcPts val="2200"/>
                  </a:lnSpc>
                  <a:buFont typeface="Arial" panose="020B0604020202020204" pitchFamily="34" charset="0"/>
                  <a:buChar char="•"/>
                  <a:defRPr/>
                </a:pPr>
                <a:r>
                  <a:rPr lang="en-US" altLang="zh-CN" sz="1200" b="1" dirty="0">
                    <a:latin typeface="Arial" panose="020B0604020202020204" pitchFamily="34" charset="0"/>
                    <a:cs typeface="Arial" panose="020B0604020202020204" pitchFamily="34" charset="0"/>
                  </a:rPr>
                  <a:t>Variance</a:t>
                </a:r>
                <a:r>
                  <a:rPr lang="en-US" altLang="zh-CN" sz="1200" dirty="0">
                    <a:latin typeface="Arial" panose="020B0604020202020204" pitchFamily="34" charset="0"/>
                    <a:cs typeface="Arial" panose="020B0604020202020204" pitchFamily="34" charset="0"/>
                  </a:rPr>
                  <a:t>: </a:t>
                </a:r>
                <a14:m>
                  <m:oMath xmlns:m="http://schemas.openxmlformats.org/officeDocument/2006/math">
                    <m:sSup>
                      <m:sSupPr>
                        <m:ctrlPr>
                          <a:rPr lang="en-US" altLang="zh-CN" sz="1200" i="1" smtClean="0">
                            <a:latin typeface="Cambria Math" panose="02040503050406030204" pitchFamily="18" charset="0"/>
                            <a:cs typeface="Arial" panose="020B0604020202020204" pitchFamily="34" charset="0"/>
                          </a:rPr>
                        </m:ctrlPr>
                      </m:sSupPr>
                      <m:e>
                        <m:r>
                          <a:rPr lang="zh-CN" altLang="en-US" sz="1200" i="1" smtClean="0">
                            <a:latin typeface="Cambria Math" panose="02040503050406030204" pitchFamily="18" charset="0"/>
                            <a:cs typeface="Arial" panose="020B0604020202020204" pitchFamily="34" charset="0"/>
                          </a:rPr>
                          <m:t>𝜎</m:t>
                        </m:r>
                      </m:e>
                      <m:sup>
                        <m:r>
                          <a:rPr lang="en-US" altLang="zh-CN" sz="1200" b="0" i="1" smtClean="0">
                            <a:latin typeface="Cambria Math" panose="02040503050406030204" pitchFamily="18" charset="0"/>
                            <a:cs typeface="Arial" panose="020B0604020202020204" pitchFamily="34" charset="0"/>
                          </a:rPr>
                          <m:t>2</m:t>
                        </m:r>
                      </m:sup>
                    </m:sSup>
                  </m:oMath>
                </a14:m>
                <a:endParaRPr lang="en-US" altLang="zh-CN" sz="1200" dirty="0">
                  <a:latin typeface="Arial" panose="020B0604020202020204" pitchFamily="34" charset="0"/>
                  <a:cs typeface="Arial" panose="020B0604020202020204" pitchFamily="34" charset="0"/>
                </a:endParaRPr>
              </a:p>
            </p:txBody>
          </p:sp>
        </mc:Choice>
        <mc:Fallback xmlns="">
          <p:sp>
            <p:nvSpPr>
              <p:cNvPr id="82" name="文本框 81">
                <a:extLst>
                  <a:ext uri="{FF2B5EF4-FFF2-40B4-BE49-F238E27FC236}">
                    <a16:creationId xmlns:a16="http://schemas.microsoft.com/office/drawing/2014/main" id="{A7CE0310-504E-4B7B-B5E2-B9F4F917E0F3}"/>
                  </a:ext>
                </a:extLst>
              </p:cNvPr>
              <p:cNvSpPr txBox="1">
                <a:spLocks noRot="1" noChangeAspect="1" noMove="1" noResize="1" noEditPoints="1" noAdjustHandles="1" noChangeArrowheads="1" noChangeShapeType="1" noTextEdit="1"/>
              </p:cNvSpPr>
              <p:nvPr/>
            </p:nvSpPr>
            <p:spPr>
              <a:xfrm>
                <a:off x="7789843" y="4536518"/>
                <a:ext cx="4255048" cy="1185324"/>
              </a:xfrm>
              <a:prstGeom prst="rect">
                <a:avLst/>
              </a:prstGeom>
              <a:blipFill>
                <a:blip r:embed="rId24"/>
                <a:stretch>
                  <a:fillRect l="-143" b="-2564"/>
                </a:stretch>
              </a:blipFill>
            </p:spPr>
            <p:txBody>
              <a:bodyPr/>
              <a:lstStyle/>
              <a:p>
                <a:r>
                  <a:rPr lang="zh-CN" altLang="en-US">
                    <a:noFill/>
                  </a:rPr>
                  <a:t> </a:t>
                </a:r>
              </a:p>
            </p:txBody>
          </p:sp>
        </mc:Fallback>
      </mc:AlternateContent>
      <p:pic>
        <p:nvPicPr>
          <p:cNvPr id="83" name="图片 82">
            <a:extLst>
              <a:ext uri="{FF2B5EF4-FFF2-40B4-BE49-F238E27FC236}">
                <a16:creationId xmlns:a16="http://schemas.microsoft.com/office/drawing/2014/main" id="{020A33AB-BA07-4035-9CB5-C39BF05287B6}"/>
              </a:ext>
            </a:extLst>
          </p:cNvPr>
          <p:cNvPicPr>
            <a:picLocks noChangeAspect="1"/>
          </p:cNvPicPr>
          <p:nvPr/>
        </p:nvPicPr>
        <p:blipFill>
          <a:blip r:embed="rId25"/>
          <a:stretch>
            <a:fillRect/>
          </a:stretch>
        </p:blipFill>
        <p:spPr>
          <a:xfrm>
            <a:off x="8179619" y="5736908"/>
            <a:ext cx="3853815" cy="396716"/>
          </a:xfrm>
          <a:prstGeom prst="rect">
            <a:avLst/>
          </a:prstGeom>
        </p:spPr>
      </p:pic>
      <p:pic>
        <p:nvPicPr>
          <p:cNvPr id="85" name="图片 84">
            <a:extLst>
              <a:ext uri="{FF2B5EF4-FFF2-40B4-BE49-F238E27FC236}">
                <a16:creationId xmlns:a16="http://schemas.microsoft.com/office/drawing/2014/main" id="{1C19C5AB-CC30-4BFC-AF59-57584BCE0558}"/>
              </a:ext>
            </a:extLst>
          </p:cNvPr>
          <p:cNvPicPr>
            <a:picLocks noChangeAspect="1"/>
          </p:cNvPicPr>
          <p:nvPr/>
        </p:nvPicPr>
        <p:blipFill rotWithShape="1">
          <a:blip r:embed="rId26"/>
          <a:srcRect r="2043"/>
          <a:stretch/>
        </p:blipFill>
        <p:spPr>
          <a:xfrm>
            <a:off x="3666940" y="4851371"/>
            <a:ext cx="2467156" cy="1627061"/>
          </a:xfrm>
          <a:prstGeom prst="rect">
            <a:avLst/>
          </a:prstGeom>
        </p:spPr>
      </p:pic>
      <p:pic>
        <p:nvPicPr>
          <p:cNvPr id="98" name="图片 97">
            <a:extLst>
              <a:ext uri="{FF2B5EF4-FFF2-40B4-BE49-F238E27FC236}">
                <a16:creationId xmlns:a16="http://schemas.microsoft.com/office/drawing/2014/main" id="{912E0875-057F-47A1-BA85-53F8E4A54D26}"/>
              </a:ext>
            </a:extLst>
          </p:cNvPr>
          <p:cNvPicPr>
            <a:picLocks noChangeAspect="1"/>
          </p:cNvPicPr>
          <p:nvPr/>
        </p:nvPicPr>
        <p:blipFill>
          <a:blip r:embed="rId27"/>
          <a:stretch>
            <a:fillRect/>
          </a:stretch>
        </p:blipFill>
        <p:spPr>
          <a:xfrm>
            <a:off x="2937699" y="3538279"/>
            <a:ext cx="651510" cy="197168"/>
          </a:xfrm>
          <a:prstGeom prst="rect">
            <a:avLst/>
          </a:prstGeom>
        </p:spPr>
      </p:pic>
      <p:pic>
        <p:nvPicPr>
          <p:cNvPr id="99" name="图片 98">
            <a:extLst>
              <a:ext uri="{FF2B5EF4-FFF2-40B4-BE49-F238E27FC236}">
                <a16:creationId xmlns:a16="http://schemas.microsoft.com/office/drawing/2014/main" id="{6A6FF38A-14D2-45E7-8CE1-B9B9A1D21EB9}"/>
              </a:ext>
            </a:extLst>
          </p:cNvPr>
          <p:cNvPicPr>
            <a:picLocks noChangeAspect="1"/>
          </p:cNvPicPr>
          <p:nvPr/>
        </p:nvPicPr>
        <p:blipFill>
          <a:blip r:embed="rId28"/>
          <a:stretch>
            <a:fillRect/>
          </a:stretch>
        </p:blipFill>
        <p:spPr>
          <a:xfrm>
            <a:off x="1946235" y="3808708"/>
            <a:ext cx="582930" cy="188595"/>
          </a:xfrm>
          <a:prstGeom prst="rect">
            <a:avLst/>
          </a:prstGeom>
        </p:spPr>
      </p:pic>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64D00AFF-2658-4431-8E48-9DAA29C031C3}"/>
                  </a:ext>
                </a:extLst>
              </p:cNvPr>
              <p:cNvSpPr txBox="1"/>
              <p:nvPr/>
            </p:nvSpPr>
            <p:spPr>
              <a:xfrm>
                <a:off x="231460" y="4016864"/>
                <a:ext cx="2589170" cy="330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1400" i="1" smtClean="0">
                              <a:latin typeface="Cambria Math" panose="02040503050406030204" pitchFamily="18" charset="0"/>
                            </a:rPr>
                          </m:ctrlPr>
                        </m:funcPr>
                        <m:fName>
                          <m:limLow>
                            <m:limLowPr>
                              <m:ctrlPr>
                                <a:rPr lang="en-US" altLang="zh-CN" sz="1400" i="1" smtClean="0">
                                  <a:latin typeface="Cambria Math" panose="02040503050406030204" pitchFamily="18" charset="0"/>
                                </a:rPr>
                              </m:ctrlPr>
                            </m:limLowPr>
                            <m:e>
                              <m:r>
                                <m:rPr>
                                  <m:sty m:val="p"/>
                                </m:rPr>
                                <a:rPr lang="en-US" altLang="zh-CN" sz="1400" i="0" smtClean="0">
                                  <a:latin typeface="Cambria Math" panose="02040503050406030204" pitchFamily="18" charset="0"/>
                                </a:rPr>
                                <m:t>lim</m:t>
                              </m:r>
                            </m:e>
                            <m:lim>
                              <m:sSub>
                                <m:sSubPr>
                                  <m:ctrlPr>
                                    <a:rPr lang="en-US" altLang="zh-CN" sz="1400" i="1" smtClean="0">
                                      <a:latin typeface="Cambria Math" panose="02040503050406030204" pitchFamily="18" charset="0"/>
                                    </a:rPr>
                                  </m:ctrlPr>
                                </m:sSubPr>
                                <m:e>
                                  <m:r>
                                    <a:rPr lang="zh-CN" altLang="en-US" sz="1400" i="1" smtClean="0">
                                      <a:latin typeface="Cambria Math" panose="02040503050406030204" pitchFamily="18" charset="0"/>
                                    </a:rPr>
                                    <m:t>𝜎</m:t>
                                  </m:r>
                                </m:e>
                                <m:sub>
                                  <m:r>
                                    <a:rPr lang="en-US" altLang="zh-CN" sz="1400" b="0" i="1" smtClean="0">
                                      <a:latin typeface="Cambria Math" panose="02040503050406030204" pitchFamily="18" charset="0"/>
                                    </a:rPr>
                                    <m:t>𝑗</m:t>
                                  </m:r>
                                </m:sub>
                              </m:sSub>
                              <m:r>
                                <a:rPr lang="en-US" altLang="zh-CN" sz="1400" b="0" i="1" smtClean="0">
                                  <a:latin typeface="Cambria Math" panose="02040503050406030204" pitchFamily="18" charset="0"/>
                                </a:rPr>
                                <m:t>→0</m:t>
                              </m:r>
                            </m:lim>
                          </m:limLow>
                        </m:fName>
                        <m:e>
                          <m:r>
                            <a:rPr lang="en-US" altLang="zh-CN" sz="1400" b="0" i="1" smtClean="0">
                              <a:latin typeface="Cambria Math" panose="02040503050406030204" pitchFamily="18" charset="0"/>
                            </a:rPr>
                            <m:t>                                              </m:t>
                          </m:r>
                          <m:r>
                            <a:rPr lang="en-US" altLang="zh-CN" sz="1400" i="1">
                              <a:latin typeface="Cambria Math" panose="02040503050406030204" pitchFamily="18" charset="0"/>
                            </a:rPr>
                            <m:t>=</m:t>
                          </m:r>
                          <m:r>
                            <a:rPr lang="en-US" altLang="zh-CN" sz="1400" i="1" smtClean="0">
                              <a:latin typeface="Cambria Math" panose="02040503050406030204" pitchFamily="18" charset="0"/>
                              <a:ea typeface="Cambria Math" panose="02040503050406030204" pitchFamily="18" charset="0"/>
                            </a:rPr>
                            <m:t>∞</m:t>
                          </m:r>
                        </m:e>
                      </m:func>
                    </m:oMath>
                  </m:oMathPara>
                </a14:m>
                <a:endParaRPr lang="zh-CN" altLang="en-US" sz="1400" dirty="0">
                  <a:latin typeface="Arial" panose="020B0604020202020204" pitchFamily="34" charset="0"/>
                  <a:cs typeface="Arial" panose="020B0604020202020204" pitchFamily="34" charset="0"/>
                </a:endParaRPr>
              </a:p>
            </p:txBody>
          </p:sp>
        </mc:Choice>
        <mc:Fallback xmlns="">
          <p:sp>
            <p:nvSpPr>
              <p:cNvPr id="101" name="文本框 100">
                <a:extLst>
                  <a:ext uri="{FF2B5EF4-FFF2-40B4-BE49-F238E27FC236}">
                    <a16:creationId xmlns:a16="http://schemas.microsoft.com/office/drawing/2014/main" id="{64D00AFF-2658-4431-8E48-9DAA29C031C3}"/>
                  </a:ext>
                </a:extLst>
              </p:cNvPr>
              <p:cNvSpPr txBox="1">
                <a:spLocks noRot="1" noChangeAspect="1" noMove="1" noResize="1" noEditPoints="1" noAdjustHandles="1" noChangeArrowheads="1" noChangeShapeType="1" noTextEdit="1"/>
              </p:cNvSpPr>
              <p:nvPr/>
            </p:nvSpPr>
            <p:spPr>
              <a:xfrm>
                <a:off x="231460" y="4016864"/>
                <a:ext cx="2589170" cy="330219"/>
              </a:xfrm>
              <a:prstGeom prst="rect">
                <a:avLst/>
              </a:prstGeom>
              <a:blipFill>
                <a:blip r:embed="rId29"/>
                <a:stretch>
                  <a:fillRect r="-471" b="-16667"/>
                </a:stretch>
              </a:blipFill>
            </p:spPr>
            <p:txBody>
              <a:bodyPr/>
              <a:lstStyle/>
              <a:p>
                <a:r>
                  <a:rPr lang="zh-CN" altLang="en-US">
                    <a:noFill/>
                  </a:rPr>
                  <a:t> </a:t>
                </a:r>
              </a:p>
            </p:txBody>
          </p:sp>
        </mc:Fallback>
      </mc:AlternateContent>
      <p:pic>
        <p:nvPicPr>
          <p:cNvPr id="103" name="图片 102">
            <a:extLst>
              <a:ext uri="{FF2B5EF4-FFF2-40B4-BE49-F238E27FC236}">
                <a16:creationId xmlns:a16="http://schemas.microsoft.com/office/drawing/2014/main" id="{D1F41681-7733-4DA9-B06C-2C5519E48486}"/>
              </a:ext>
            </a:extLst>
          </p:cNvPr>
          <p:cNvPicPr>
            <a:picLocks noChangeAspect="1"/>
          </p:cNvPicPr>
          <p:nvPr/>
        </p:nvPicPr>
        <p:blipFill rotWithShape="1">
          <a:blip r:embed="rId30"/>
          <a:srcRect t="-8054" r="47920"/>
          <a:stretch/>
        </p:blipFill>
        <p:spPr>
          <a:xfrm>
            <a:off x="651833" y="3993399"/>
            <a:ext cx="1707693" cy="376178"/>
          </a:xfrm>
          <a:prstGeom prst="rect">
            <a:avLst/>
          </a:prstGeom>
        </p:spPr>
      </p:pic>
      <p:sp>
        <p:nvSpPr>
          <p:cNvPr id="105" name="波形 104">
            <a:extLst>
              <a:ext uri="{FF2B5EF4-FFF2-40B4-BE49-F238E27FC236}">
                <a16:creationId xmlns:a16="http://schemas.microsoft.com/office/drawing/2014/main" id="{52B1C558-EC4C-42F4-81FC-D8EBC6D36554}"/>
              </a:ext>
            </a:extLst>
          </p:cNvPr>
          <p:cNvSpPr/>
          <p:nvPr/>
        </p:nvSpPr>
        <p:spPr>
          <a:xfrm>
            <a:off x="4019550" y="217920"/>
            <a:ext cx="3505200" cy="735974"/>
          </a:xfrm>
          <a:prstGeom prst="wav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Arial" panose="020B0604020202020204" pitchFamily="34" charset="0"/>
                <a:cs typeface="Arial" panose="020B0604020202020204" pitchFamily="34" charset="0"/>
              </a:rPr>
              <a:t>Problem 1</a:t>
            </a:r>
            <a:r>
              <a:rPr lang="en-US" altLang="zh-CN" sz="1000" dirty="0">
                <a:solidFill>
                  <a:schemeClr val="tx1"/>
                </a:solidFill>
                <a:latin typeface="Arial" panose="020B0604020202020204" pitchFamily="34" charset="0"/>
                <a:cs typeface="Arial" panose="020B0604020202020204" pitchFamily="34" charset="0"/>
              </a:rPr>
              <a:t>: singularities occur whenever one of the Gaussian components ‘collapses’ onto a specific data point </a:t>
            </a:r>
            <a:endParaRPr lang="zh-CN" altLang="en-US" sz="1000" dirty="0">
              <a:solidFill>
                <a:schemeClr val="tx1"/>
              </a:solidFill>
              <a:latin typeface="Arial" panose="020B0604020202020204" pitchFamily="34" charset="0"/>
              <a:cs typeface="Arial" panose="020B0604020202020204" pitchFamily="34" charset="0"/>
            </a:endParaRPr>
          </a:p>
        </p:txBody>
      </p:sp>
      <p:sp>
        <p:nvSpPr>
          <p:cNvPr id="107" name="对话气泡: 矩形 106">
            <a:extLst>
              <a:ext uri="{FF2B5EF4-FFF2-40B4-BE49-F238E27FC236}">
                <a16:creationId xmlns:a16="http://schemas.microsoft.com/office/drawing/2014/main" id="{4022AB26-321F-4B24-A7DF-22EC998405BD}"/>
              </a:ext>
            </a:extLst>
          </p:cNvPr>
          <p:cNvSpPr/>
          <p:nvPr/>
        </p:nvSpPr>
        <p:spPr>
          <a:xfrm>
            <a:off x="5153025" y="2588915"/>
            <a:ext cx="945904" cy="283039"/>
          </a:xfrm>
          <a:prstGeom prst="wedgeRectCallout">
            <a:avLst>
              <a:gd name="adj1" fmla="val 4936"/>
              <a:gd name="adj2" fmla="val 94111"/>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 singularities</a:t>
            </a:r>
          </a:p>
        </p:txBody>
      </p:sp>
      <p:sp>
        <p:nvSpPr>
          <p:cNvPr id="109" name="矩形: 圆角 108">
            <a:extLst>
              <a:ext uri="{FF2B5EF4-FFF2-40B4-BE49-F238E27FC236}">
                <a16:creationId xmlns:a16="http://schemas.microsoft.com/office/drawing/2014/main" id="{3D83EC87-22D0-449C-BF75-063310B0B5F5}"/>
              </a:ext>
            </a:extLst>
          </p:cNvPr>
          <p:cNvSpPr/>
          <p:nvPr/>
        </p:nvSpPr>
        <p:spPr>
          <a:xfrm>
            <a:off x="1778000" y="2965800"/>
            <a:ext cx="284522" cy="49902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对话气泡: 矩形 110">
            <a:extLst>
              <a:ext uri="{FF2B5EF4-FFF2-40B4-BE49-F238E27FC236}">
                <a16:creationId xmlns:a16="http://schemas.microsoft.com/office/drawing/2014/main" id="{01EF8EBE-88BE-488A-A3B1-AFDC7F2CB568}"/>
              </a:ext>
            </a:extLst>
          </p:cNvPr>
          <p:cNvSpPr/>
          <p:nvPr/>
        </p:nvSpPr>
        <p:spPr>
          <a:xfrm>
            <a:off x="1335876" y="5622915"/>
            <a:ext cx="2643188" cy="283039"/>
          </a:xfrm>
          <a:prstGeom prst="wedgeRectCallout">
            <a:avLst>
              <a:gd name="adj1" fmla="val -60590"/>
              <a:gd name="adj2" fmla="val -103318"/>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 set the derivatives of the log likelihood to 0</a:t>
            </a:r>
          </a:p>
        </p:txBody>
      </p:sp>
    </p:spTree>
    <p:extLst>
      <p:ext uri="{BB962C8B-B14F-4D97-AF65-F5344CB8AC3E}">
        <p14:creationId xmlns:p14="http://schemas.microsoft.com/office/powerpoint/2010/main" val="18117028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2290</TotalTime>
  <Words>2490</Words>
  <Application>Microsoft Office PowerPoint</Application>
  <PresentationFormat>宽屏</PresentationFormat>
  <Paragraphs>494</Paragraphs>
  <Slides>13</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STSongti-SC-Regular</vt:lpstr>
      <vt:lpstr>等线</vt:lpstr>
      <vt:lpstr>等线 Light</vt:lpstr>
      <vt:lpstr>Abadi</vt:lpstr>
      <vt:lpstr>Arial</vt:lpstr>
      <vt:lpstr>Arial Black</vt:lpstr>
      <vt:lpstr>Cambria Math</vt:lpstr>
      <vt:lpstr>MV Boli</vt:lpstr>
      <vt:lpstr>Wingdings</vt:lpstr>
      <vt:lpstr>Office 主题​​</vt:lpstr>
      <vt:lpstr>Approximate Inference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梦蝶</dc:creator>
  <cp:lastModifiedBy>黄 梦蝶</cp:lastModifiedBy>
  <cp:revision>611</cp:revision>
  <dcterms:created xsi:type="dcterms:W3CDTF">2020-09-03T13:53:15Z</dcterms:created>
  <dcterms:modified xsi:type="dcterms:W3CDTF">2020-11-06T03:26:01Z</dcterms:modified>
</cp:coreProperties>
</file>