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  <p:sldId id="270" r:id="rId16"/>
    <p:sldId id="272" r:id="rId17"/>
    <p:sldId id="275" r:id="rId18"/>
    <p:sldId id="271" r:id="rId19"/>
    <p:sldId id="273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9A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3" autoAdjust="0"/>
    <p:restoredTop sz="96038" autoAdjust="0"/>
  </p:normalViewPr>
  <p:slideViewPr>
    <p:cSldViewPr snapToGrid="0" showGuides="1">
      <p:cViewPr varScale="1">
        <p:scale>
          <a:sx n="97" d="100"/>
          <a:sy n="97" d="100"/>
        </p:scale>
        <p:origin x="104" y="1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0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3C67A-5DA3-4892-94C0-B4E5E9876BA3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5C77C-285D-4F45-A549-5CDD9253C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1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5C77C-285D-4F45-A549-5CDD9253CEA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96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F7658-A48A-48D7-B27A-FF5AB7A7F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912645-087F-4E63-AAC0-16514EFEF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84B67-258B-4C3F-B5F6-3408D83D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B177-B737-4A82-B549-51EA662B231E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599AE-808A-4E0D-9A90-E4746605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306D2-1CD7-4C2B-974B-F50D2A46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B658-1ABC-4E57-BB22-51C64B74C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78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D3767-4F23-494B-A06D-EC7F96EB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2B5CF1-C3AB-4CA6-965E-FE45D9C64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75C67-0316-4689-9405-123E2380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B177-B737-4A82-B549-51EA662B231E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0B8CB-FA20-4E28-95D3-92E4C4EB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D31CB-1AC6-4F4C-8A85-09AF8D98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B658-1ABC-4E57-BB22-51C64B74C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5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FAAAC9-FE4E-4A84-B234-AEE689926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F437FB-6DFC-472A-9438-1B1646A3D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FD42B-9089-4F2E-ABE4-4D6D6D4D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B177-B737-4A82-B549-51EA662B231E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D453C-76C9-4BCB-B1D4-28D64321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64158-DB28-4A0F-8E05-EBC5E93F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B658-1ABC-4E57-BB22-51C64B74C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61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4848-428F-4A0B-BA28-88BCA538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A937A-4C12-485D-85F8-8E402D6D0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13208-BE9A-49D9-BA1E-B284087F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B177-B737-4A82-B549-51EA662B231E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E32C8-52BE-4911-96A1-7327DEEA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8E9E75-93DF-4C00-B2D8-F1CD3E83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B658-1ABC-4E57-BB22-51C64B74C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00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ACCEA-0F36-4664-8B99-4A30B34B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8EF982-1EAE-4FC7-88B4-9E7012D82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4B7F2-94AC-4DC7-8B05-CE814316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B177-B737-4A82-B549-51EA662B231E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696A7-CA8D-4038-A4A0-ED81171A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FDED5-C37F-4F9B-8C0D-204B8835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B658-1ABC-4E57-BB22-51C64B74C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7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FE1DF-009C-4D9C-A549-749F66C8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46854-7E9F-4678-B6F9-5286882E0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14B30C-3AD1-4840-9249-041B703FB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40ACE8-4C15-4939-AFDE-780F3B43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B177-B737-4A82-B549-51EA662B231E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02D4F2-1993-437B-9465-356DB54C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85165-3BCE-410B-AD58-5C382ADC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B658-1ABC-4E57-BB22-51C64B74C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87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22B44-1DB3-40C0-9385-6B91779A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2E8B8-7705-43DB-BF27-53C357DFA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5A9A7B-9C03-4318-8396-E40ADF27C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BC78DF-CDD2-4288-923A-ABDB698F9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ADEE4-8996-4D3F-BDA5-9EEBC8963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70E330-2AB4-40B3-9DD1-7FBA2F07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B177-B737-4A82-B549-51EA662B231E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47F953-DBC0-4DCE-AA6C-62727083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4D2306-832B-4F3C-BB00-B2570832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B658-1ABC-4E57-BB22-51C64B74C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5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70A7E-13B5-465B-BBBE-BBA085EA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803216-51C4-4964-A33A-E69FC7EC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B177-B737-4A82-B549-51EA662B231E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0992EC-92B4-4CA7-BCD8-C8C4DD04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38AB2C-7ADE-439A-964D-F2DBF4E2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B658-1ABC-4E57-BB22-51C64B74C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9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F54DB3-91FB-45DE-88C1-60679C56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B177-B737-4A82-B549-51EA662B231E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D4D87F-BE61-40B4-AA92-3E419CB8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534007-B480-4E99-A630-1BC088ED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B658-1ABC-4E57-BB22-51C64B74C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68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273D1-7DA7-47AE-BAAF-5596D870F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B40D0-40E0-4CA3-AA4F-1F341945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1F144A-9C4E-40E1-BF99-E511BC43B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E63D15-7C40-4860-A80A-0416825B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B177-B737-4A82-B549-51EA662B231E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486563-1D0B-4CAB-BCFD-EFA2A9BD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C6F356-075C-48AA-9683-FD13516F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B658-1ABC-4E57-BB22-51C64B74C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32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43114-DDAE-4A6C-A3E3-E9323C9A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B08EBF-C17F-464A-9BFC-1F0929823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D37705-34D1-489A-BA20-AEDD0F0DB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B9DDC6-EDB4-42C5-ADBC-82C5C393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B177-B737-4A82-B549-51EA662B231E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88612F-8037-4F5A-8A59-0E48CCAC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D0198A-1CF7-4C42-8075-A1F2A6FE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B658-1ABC-4E57-BB22-51C64B74C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2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6BEBAA-D87B-4197-AA9F-4D72EA726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40DF86-384C-496B-899A-E7DFAE702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392F7-15C1-4E1A-B684-BA2819A48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1B177-B737-4A82-B549-51EA662B231E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E15006-B3E5-4F05-A0AE-98FA38C08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87F4A-36B9-48EF-8AC3-F61D2C19C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CB658-1ABC-4E57-BB22-51C64B74C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5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B5B256D-83CD-4E65-9378-4B6D423F0107}"/>
              </a:ext>
            </a:extLst>
          </p:cNvPr>
          <p:cNvSpPr/>
          <p:nvPr/>
        </p:nvSpPr>
        <p:spPr>
          <a:xfrm>
            <a:off x="0" y="2235200"/>
            <a:ext cx="12192000" cy="1193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8A12FAA-EAC4-479A-BD27-D0416AD0D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3677"/>
            <a:ext cx="9144000" cy="23876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ACT2111 Tutorial-Ch5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A97AE2-DD3C-4D9B-A0D6-808B60B6F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9581"/>
            <a:ext cx="9144000" cy="1655762"/>
          </a:xfrm>
        </p:spPr>
        <p:txBody>
          <a:bodyPr/>
          <a:lstStyle/>
          <a:p>
            <a:r>
              <a:rPr lang="en-US" altLang="zh-CN" dirty="0"/>
              <a:t>ACT2111 Teaching Team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18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6DE7937-0B61-4538-849B-AB14483E2A46}"/>
              </a:ext>
            </a:extLst>
          </p:cNvPr>
          <p:cNvSpPr txBox="1">
            <a:spLocks/>
          </p:cNvSpPr>
          <p:nvPr/>
        </p:nvSpPr>
        <p:spPr>
          <a:xfrm>
            <a:off x="468351" y="631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Recording sales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FBA9FE-B7FF-4F65-8B3B-9E46F5C6048C}"/>
              </a:ext>
            </a:extLst>
          </p:cNvPr>
          <p:cNvSpPr txBox="1"/>
          <p:nvPr/>
        </p:nvSpPr>
        <p:spPr>
          <a:xfrm>
            <a:off x="408878" y="1265636"/>
            <a:ext cx="8571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Transaction 1: Recording sales</a:t>
            </a:r>
          </a:p>
          <a:p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C4400F-FDA0-46EF-8E65-4AF76E63153C}"/>
              </a:ext>
            </a:extLst>
          </p:cNvPr>
          <p:cNvSpPr txBox="1"/>
          <p:nvPr/>
        </p:nvSpPr>
        <p:spPr>
          <a:xfrm>
            <a:off x="323385" y="1908831"/>
            <a:ext cx="10660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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Two entries are recorded: one for revenue, the other for inventory cost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183C1D8-5611-4A61-93FA-E6EC63A48C77}"/>
              </a:ext>
            </a:extLst>
          </p:cNvPr>
          <p:cNvGrpSpPr/>
          <p:nvPr/>
        </p:nvGrpSpPr>
        <p:grpSpPr>
          <a:xfrm>
            <a:off x="447443" y="2474567"/>
            <a:ext cx="9856284" cy="954433"/>
            <a:chOff x="468351" y="1538348"/>
            <a:chExt cx="6720471" cy="707886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2A8E7A6-E6F7-4374-A154-86C569BADB8C}"/>
                </a:ext>
              </a:extLst>
            </p:cNvPr>
            <p:cNvSpPr txBox="1"/>
            <p:nvPr/>
          </p:nvSpPr>
          <p:spPr>
            <a:xfrm>
              <a:off x="468351" y="1579594"/>
              <a:ext cx="6720471" cy="616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Dr. Accounts receivable (amount: selling price)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Cr. Sales revenue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D7EBABD-1960-4F42-9E09-276C08BB1A87}"/>
                </a:ext>
              </a:extLst>
            </p:cNvPr>
            <p:cNvSpPr/>
            <p:nvPr/>
          </p:nvSpPr>
          <p:spPr>
            <a:xfrm>
              <a:off x="468351" y="1538348"/>
              <a:ext cx="4534829" cy="707886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8D21715-DE11-4F54-837C-24160E14FA52}"/>
              </a:ext>
            </a:extLst>
          </p:cNvPr>
          <p:cNvGrpSpPr/>
          <p:nvPr/>
        </p:nvGrpSpPr>
        <p:grpSpPr>
          <a:xfrm>
            <a:off x="468351" y="4192172"/>
            <a:ext cx="9856284" cy="954433"/>
            <a:chOff x="468351" y="1538348"/>
            <a:chExt cx="6720471" cy="707886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423EADB-964F-434D-8265-D8BBA73003C2}"/>
                </a:ext>
              </a:extLst>
            </p:cNvPr>
            <p:cNvSpPr txBox="1"/>
            <p:nvPr/>
          </p:nvSpPr>
          <p:spPr>
            <a:xfrm>
              <a:off x="468351" y="1579594"/>
              <a:ext cx="6720471" cy="616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Dr. Cost of Goods Sold (amount: cost)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Cr. Inventory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D31F230-F812-4A71-BF92-63A7D436FB1E}"/>
                </a:ext>
              </a:extLst>
            </p:cNvPr>
            <p:cNvSpPr/>
            <p:nvPr/>
          </p:nvSpPr>
          <p:spPr>
            <a:xfrm>
              <a:off x="468351" y="1538348"/>
              <a:ext cx="4534829" cy="707886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加号 13">
            <a:extLst>
              <a:ext uri="{FF2B5EF4-FFF2-40B4-BE49-F238E27FC236}">
                <a16:creationId xmlns:a16="http://schemas.microsoft.com/office/drawing/2014/main" id="{3789642D-ACAD-4900-A261-9D304FEA19AD}"/>
              </a:ext>
            </a:extLst>
          </p:cNvPr>
          <p:cNvSpPr/>
          <p:nvPr/>
        </p:nvSpPr>
        <p:spPr>
          <a:xfrm>
            <a:off x="3094945" y="3460722"/>
            <a:ext cx="698810" cy="687513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293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C55261F-B8E5-4AD3-B571-5C66134D0995}"/>
              </a:ext>
            </a:extLst>
          </p:cNvPr>
          <p:cNvSpPr txBox="1"/>
          <p:nvPr/>
        </p:nvSpPr>
        <p:spPr>
          <a:xfrm>
            <a:off x="408878" y="955208"/>
            <a:ext cx="857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Transaction 2: Sales Returns and Allowances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3C309B9-5331-4AED-B76D-ABEC945BC831}"/>
              </a:ext>
            </a:extLst>
          </p:cNvPr>
          <p:cNvSpPr txBox="1">
            <a:spLocks/>
          </p:cNvSpPr>
          <p:nvPr/>
        </p:nvSpPr>
        <p:spPr>
          <a:xfrm>
            <a:off x="468351" y="631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Recording sales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860CB1-7EAB-4962-B889-BEEC778D08B3}"/>
              </a:ext>
            </a:extLst>
          </p:cNvPr>
          <p:cNvSpPr txBox="1"/>
          <p:nvPr/>
        </p:nvSpPr>
        <p:spPr>
          <a:xfrm>
            <a:off x="408878" y="1562159"/>
            <a:ext cx="759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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Case 1: goods returned and were not defective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1FA2035-6601-4A3C-A11D-6ACEACBDC046}"/>
              </a:ext>
            </a:extLst>
          </p:cNvPr>
          <p:cNvGrpSpPr/>
          <p:nvPr/>
        </p:nvGrpSpPr>
        <p:grpSpPr>
          <a:xfrm>
            <a:off x="468351" y="2023824"/>
            <a:ext cx="12444763" cy="1255941"/>
            <a:chOff x="468351" y="1538348"/>
            <a:chExt cx="6720471" cy="931509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AF2E6DD-A80C-4F42-AAD6-82A4304303BB}"/>
                </a:ext>
              </a:extLst>
            </p:cNvPr>
            <p:cNvSpPr txBox="1"/>
            <p:nvPr/>
          </p:nvSpPr>
          <p:spPr>
            <a:xfrm>
              <a:off x="468351" y="1579594"/>
              <a:ext cx="6720471" cy="89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Dr. Sales Returns and Allowances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Cr. Accounts Receivable (amount: price of goods returned)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CC8ECE61-EA80-49B1-95FD-11899462F5FA}"/>
                </a:ext>
              </a:extLst>
            </p:cNvPr>
            <p:cNvSpPr/>
            <p:nvPr/>
          </p:nvSpPr>
          <p:spPr>
            <a:xfrm>
              <a:off x="468351" y="1538348"/>
              <a:ext cx="4247466" cy="707886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8E016CF-B06A-4DC9-821D-5F860976AE6C}"/>
              </a:ext>
            </a:extLst>
          </p:cNvPr>
          <p:cNvGrpSpPr/>
          <p:nvPr/>
        </p:nvGrpSpPr>
        <p:grpSpPr>
          <a:xfrm>
            <a:off x="468351" y="3047466"/>
            <a:ext cx="11649308" cy="954433"/>
            <a:chOff x="468351" y="1538348"/>
            <a:chExt cx="6720471" cy="707886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B330740-25ED-45A4-94CD-4CDCF7F73934}"/>
                </a:ext>
              </a:extLst>
            </p:cNvPr>
            <p:cNvSpPr txBox="1"/>
            <p:nvPr/>
          </p:nvSpPr>
          <p:spPr>
            <a:xfrm>
              <a:off x="468351" y="1579594"/>
              <a:ext cx="6720471" cy="616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Dr. Inventory (amount: corresponding to goods returned)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Cr. Cost of Goods Sold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719770A-C24A-45B8-A142-BDB6E1C8428D}"/>
                </a:ext>
              </a:extLst>
            </p:cNvPr>
            <p:cNvSpPr/>
            <p:nvPr/>
          </p:nvSpPr>
          <p:spPr>
            <a:xfrm>
              <a:off x="468351" y="1538348"/>
              <a:ext cx="4534829" cy="707886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D12CC6D-64D3-4455-ADC7-B99083AC7C2C}"/>
              </a:ext>
            </a:extLst>
          </p:cNvPr>
          <p:cNvSpPr txBox="1"/>
          <p:nvPr/>
        </p:nvSpPr>
        <p:spPr>
          <a:xfrm>
            <a:off x="408878" y="4227740"/>
            <a:ext cx="10467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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Case 2: goods returned and were defective</a:t>
            </a:r>
          </a:p>
          <a:p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6DF9AB5-A72C-492F-B179-FA67713DABCD}"/>
              </a:ext>
            </a:extLst>
          </p:cNvPr>
          <p:cNvGrpSpPr/>
          <p:nvPr/>
        </p:nvGrpSpPr>
        <p:grpSpPr>
          <a:xfrm>
            <a:off x="468351" y="4633793"/>
            <a:ext cx="12444763" cy="1255941"/>
            <a:chOff x="468351" y="1538348"/>
            <a:chExt cx="6720471" cy="931509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6111106-9FB4-44D9-8353-570AABB151A8}"/>
                </a:ext>
              </a:extLst>
            </p:cNvPr>
            <p:cNvSpPr txBox="1"/>
            <p:nvPr/>
          </p:nvSpPr>
          <p:spPr>
            <a:xfrm>
              <a:off x="468351" y="1579594"/>
              <a:ext cx="6720471" cy="89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Dr. Sales Returns and Allowances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Cr. Accounts Receivable (amount: price of goods returned)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C9B9101C-CEBE-4121-823F-E2DD64D9D7EB}"/>
                </a:ext>
              </a:extLst>
            </p:cNvPr>
            <p:cNvSpPr/>
            <p:nvPr/>
          </p:nvSpPr>
          <p:spPr>
            <a:xfrm>
              <a:off x="468351" y="1538348"/>
              <a:ext cx="4247466" cy="707886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230D254-BD77-468C-8A8A-0831F7639352}"/>
              </a:ext>
            </a:extLst>
          </p:cNvPr>
          <p:cNvGrpSpPr/>
          <p:nvPr/>
        </p:nvGrpSpPr>
        <p:grpSpPr>
          <a:xfrm>
            <a:off x="468351" y="5657435"/>
            <a:ext cx="11649308" cy="954433"/>
            <a:chOff x="468351" y="1538348"/>
            <a:chExt cx="6720471" cy="70788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95CBC5-0C4D-4461-9A69-0B590B06F86C}"/>
                </a:ext>
              </a:extLst>
            </p:cNvPr>
            <p:cNvSpPr txBox="1"/>
            <p:nvPr/>
          </p:nvSpPr>
          <p:spPr>
            <a:xfrm>
              <a:off x="468351" y="1579594"/>
              <a:ext cx="6720471" cy="616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Dr. Inventory (amount: scrap value)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Cr. Cost of Goods Sold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0C807B33-2219-4B74-8F6B-EF424256B49A}"/>
                </a:ext>
              </a:extLst>
            </p:cNvPr>
            <p:cNvSpPr/>
            <p:nvPr/>
          </p:nvSpPr>
          <p:spPr>
            <a:xfrm>
              <a:off x="468351" y="1538348"/>
              <a:ext cx="4534829" cy="707886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F94B3014-2359-452D-AD7D-D7E54B9A1A9E}"/>
              </a:ext>
            </a:extLst>
          </p:cNvPr>
          <p:cNvSpPr txBox="1"/>
          <p:nvPr/>
        </p:nvSpPr>
        <p:spPr>
          <a:xfrm>
            <a:off x="9217413" y="1987102"/>
            <a:ext cx="25434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❑ Sales Returns and Allowances is a contra revenue account</a:t>
            </a:r>
            <a:endParaRPr lang="zh-CN" altLang="en-US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40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6E6BFA3-4345-4D0D-AB43-0BF55F0D28A1}"/>
              </a:ext>
            </a:extLst>
          </p:cNvPr>
          <p:cNvSpPr txBox="1"/>
          <p:nvPr/>
        </p:nvSpPr>
        <p:spPr>
          <a:xfrm>
            <a:off x="289931" y="872583"/>
            <a:ext cx="857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Transaction 2: Purchase Returns and Allowances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F893243-81CC-4724-BDED-B4C8C4643B9C}"/>
              </a:ext>
            </a:extLst>
          </p:cNvPr>
          <p:cNvSpPr txBox="1">
            <a:spLocks/>
          </p:cNvSpPr>
          <p:nvPr/>
        </p:nvSpPr>
        <p:spPr>
          <a:xfrm>
            <a:off x="349404" y="-324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Recording sales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A46C42-D5F4-4D15-90BA-5290AD07EB5C}"/>
              </a:ext>
            </a:extLst>
          </p:cNvPr>
          <p:cNvSpPr txBox="1"/>
          <p:nvPr/>
        </p:nvSpPr>
        <p:spPr>
          <a:xfrm>
            <a:off x="289930" y="1466476"/>
            <a:ext cx="11396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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Case 3: no goods returned, and the seller directly reduces the purchase price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F520BD1-DECF-4569-818B-C93EDFCBD157}"/>
              </a:ext>
            </a:extLst>
          </p:cNvPr>
          <p:cNvGrpSpPr/>
          <p:nvPr/>
        </p:nvGrpSpPr>
        <p:grpSpPr>
          <a:xfrm>
            <a:off x="349404" y="2101547"/>
            <a:ext cx="12444763" cy="1255941"/>
            <a:chOff x="468351" y="1538348"/>
            <a:chExt cx="6720471" cy="931509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3A99E92-4AC4-4AF5-9556-67472DA3078E}"/>
                </a:ext>
              </a:extLst>
            </p:cNvPr>
            <p:cNvSpPr txBox="1"/>
            <p:nvPr/>
          </p:nvSpPr>
          <p:spPr>
            <a:xfrm>
              <a:off x="468351" y="1579594"/>
              <a:ext cx="6720471" cy="89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Dr. Sales Returns and Allowances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Cr. Accounts Receivable (amount: purchase price reduction)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631633E8-B6E4-444A-81A6-50A618D2C2D1}"/>
                </a:ext>
              </a:extLst>
            </p:cNvPr>
            <p:cNvSpPr/>
            <p:nvPr/>
          </p:nvSpPr>
          <p:spPr>
            <a:xfrm>
              <a:off x="468351" y="1538348"/>
              <a:ext cx="4247466" cy="707886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28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3607EC-BA45-4402-9458-6D68EE43074B}"/>
              </a:ext>
            </a:extLst>
          </p:cNvPr>
          <p:cNvSpPr txBox="1"/>
          <p:nvPr/>
        </p:nvSpPr>
        <p:spPr>
          <a:xfrm>
            <a:off x="289931" y="991529"/>
            <a:ext cx="857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Transaction 3: Sales Discounts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89ED7C4-995B-4075-ABA6-651BAA4A1539}"/>
              </a:ext>
            </a:extLst>
          </p:cNvPr>
          <p:cNvSpPr txBox="1">
            <a:spLocks/>
          </p:cNvSpPr>
          <p:nvPr/>
        </p:nvSpPr>
        <p:spPr>
          <a:xfrm>
            <a:off x="349404" y="864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Recording sales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231EB2-A4F6-4149-853F-50F7950077C6}"/>
              </a:ext>
            </a:extLst>
          </p:cNvPr>
          <p:cNvSpPr txBox="1"/>
          <p:nvPr/>
        </p:nvSpPr>
        <p:spPr>
          <a:xfrm>
            <a:off x="289931" y="2705034"/>
            <a:ext cx="9515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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customer pays within required period of time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37898C2-6E1E-449E-B297-4B287D8D4BB7}"/>
              </a:ext>
            </a:extLst>
          </p:cNvPr>
          <p:cNvGrpSpPr/>
          <p:nvPr/>
        </p:nvGrpSpPr>
        <p:grpSpPr>
          <a:xfrm>
            <a:off x="423746" y="3255138"/>
            <a:ext cx="10549054" cy="1303384"/>
            <a:chOff x="468351" y="1538348"/>
            <a:chExt cx="6720471" cy="707886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A056154-1DD5-4EDD-9ACB-006CB7CF23D3}"/>
                </a:ext>
              </a:extLst>
            </p:cNvPr>
            <p:cNvSpPr txBox="1"/>
            <p:nvPr/>
          </p:nvSpPr>
          <p:spPr>
            <a:xfrm>
              <a:off x="468351" y="1579594"/>
              <a:ext cx="6720471" cy="651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Dr. cash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Dr. Sales Discounts (amount: discount amount)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Cr. Accounts Receivable (amount: net amount)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06B13E9-3E1B-43A7-974B-9446352013AD}"/>
                </a:ext>
              </a:extLst>
            </p:cNvPr>
            <p:cNvSpPr/>
            <p:nvPr/>
          </p:nvSpPr>
          <p:spPr>
            <a:xfrm>
              <a:off x="468351" y="1538348"/>
              <a:ext cx="4534829" cy="707886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59C59680-7CF9-4A72-8856-E876D0FDE5F5}"/>
              </a:ext>
            </a:extLst>
          </p:cNvPr>
          <p:cNvSpPr txBox="1"/>
          <p:nvPr/>
        </p:nvSpPr>
        <p:spPr>
          <a:xfrm>
            <a:off x="349404" y="4825975"/>
            <a:ext cx="9515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I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 customer pays after the discount period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05CED4D-F1F4-4788-B801-2BE3E9D6770F}"/>
              </a:ext>
            </a:extLst>
          </p:cNvPr>
          <p:cNvGrpSpPr/>
          <p:nvPr/>
        </p:nvGrpSpPr>
        <p:grpSpPr>
          <a:xfrm>
            <a:off x="423745" y="5389254"/>
            <a:ext cx="10549054" cy="954433"/>
            <a:chOff x="468351" y="1538348"/>
            <a:chExt cx="6720471" cy="70788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D2690FF-2892-451C-B5A0-CF58A6EE1625}"/>
                </a:ext>
              </a:extLst>
            </p:cNvPr>
            <p:cNvSpPr txBox="1"/>
            <p:nvPr/>
          </p:nvSpPr>
          <p:spPr>
            <a:xfrm>
              <a:off x="468351" y="1579594"/>
              <a:ext cx="6720471" cy="616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Dr. Cash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Cr. Accounts Receivables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5B58A54A-7C7E-426E-93C4-819D3CDFD47E}"/>
                </a:ext>
              </a:extLst>
            </p:cNvPr>
            <p:cNvSpPr/>
            <p:nvPr/>
          </p:nvSpPr>
          <p:spPr>
            <a:xfrm>
              <a:off x="468351" y="1538348"/>
              <a:ext cx="4534829" cy="707886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8C48170F-FD66-4432-9066-8F006F04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CFDFE"/>
              </a:clrFrom>
              <a:clrTo>
                <a:srgbClr val="FCFD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282" y="1693579"/>
            <a:ext cx="10214518" cy="88427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89EB9B6-99AB-467B-AFC1-850A2A4E2213}"/>
              </a:ext>
            </a:extLst>
          </p:cNvPr>
          <p:cNvSpPr txBox="1"/>
          <p:nvPr/>
        </p:nvSpPr>
        <p:spPr>
          <a:xfrm>
            <a:off x="8486078" y="2522502"/>
            <a:ext cx="543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(Example of a 2/10, n/30 timeline)</a:t>
            </a:r>
            <a:endParaRPr lang="zh-CN" alt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889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C09B395-74A1-45E3-94D7-7E847B652553}"/>
              </a:ext>
            </a:extLst>
          </p:cNvPr>
          <p:cNvSpPr txBox="1">
            <a:spLocks/>
          </p:cNvSpPr>
          <p:nvPr/>
        </p:nvSpPr>
        <p:spPr>
          <a:xfrm>
            <a:off x="349404" y="864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Adjusting Entries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EE0A82-0E6A-4076-9D18-C30C4E236678}"/>
              </a:ext>
            </a:extLst>
          </p:cNvPr>
          <p:cNvSpPr txBox="1"/>
          <p:nvPr/>
        </p:nvSpPr>
        <p:spPr>
          <a:xfrm>
            <a:off x="349404" y="1263804"/>
            <a:ext cx="1082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>
                <a:sym typeface="Wingdings" panose="05000000000000000000" pitchFamily="2" charset="2"/>
              </a:rPr>
              <a:t></a:t>
            </a:r>
            <a:r>
              <a:rPr lang="en-US" altLang="zh-CN" dirty="0"/>
              <a:t>Aim: make the recorded inventory amount agree with the inventory on hand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908D6C-D649-4E58-ABC2-8BE2D6794A4F}"/>
              </a:ext>
            </a:extLst>
          </p:cNvPr>
          <p:cNvGrpSpPr/>
          <p:nvPr/>
        </p:nvGrpSpPr>
        <p:grpSpPr>
          <a:xfrm>
            <a:off x="609599" y="1948387"/>
            <a:ext cx="12013581" cy="954433"/>
            <a:chOff x="468351" y="1538348"/>
            <a:chExt cx="6720471" cy="70788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80B1588-A6EC-4960-8FE8-B2B9136D94EC}"/>
                </a:ext>
              </a:extLst>
            </p:cNvPr>
            <p:cNvSpPr txBox="1"/>
            <p:nvPr/>
          </p:nvSpPr>
          <p:spPr>
            <a:xfrm>
              <a:off x="468351" y="1579594"/>
              <a:ext cx="6720471" cy="616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Dr. Cost of goods sold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Cr. Inventory (amount: difference between recorded and actual amount)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CD5AEC3-B13A-4A6C-8C6E-F5DC82173E20}"/>
                </a:ext>
              </a:extLst>
            </p:cNvPr>
            <p:cNvSpPr/>
            <p:nvPr/>
          </p:nvSpPr>
          <p:spPr>
            <a:xfrm>
              <a:off x="468351" y="1538348"/>
              <a:ext cx="5310670" cy="707886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EDDDBE60-D84C-4A55-BB6D-0D0954BED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44" y="3987591"/>
            <a:ext cx="10370635" cy="2538328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20A9C869-AC36-483F-97FA-1715FBBC418B}"/>
              </a:ext>
            </a:extLst>
          </p:cNvPr>
          <p:cNvSpPr txBox="1">
            <a:spLocks/>
          </p:cNvSpPr>
          <p:nvPr/>
        </p:nvSpPr>
        <p:spPr>
          <a:xfrm>
            <a:off x="356837" y="29584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Closing Entries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942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BE2BCF4-B761-4393-BA14-80E663EB6A54}"/>
              </a:ext>
            </a:extLst>
          </p:cNvPr>
          <p:cNvSpPr txBox="1">
            <a:spLocks/>
          </p:cNvSpPr>
          <p:nvPr/>
        </p:nvSpPr>
        <p:spPr>
          <a:xfrm>
            <a:off x="214724" y="-558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Income statement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BC997B8-1DA8-4E18-81BE-8F9C414EC228}"/>
              </a:ext>
            </a:extLst>
          </p:cNvPr>
          <p:cNvGrpSpPr/>
          <p:nvPr/>
        </p:nvGrpSpPr>
        <p:grpSpPr>
          <a:xfrm>
            <a:off x="145742" y="982204"/>
            <a:ext cx="6608958" cy="5664820"/>
            <a:chOff x="237891" y="1025912"/>
            <a:chExt cx="6608958" cy="566482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7BADB33-193B-4CE1-9541-0CEBD725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891" y="1025912"/>
              <a:ext cx="6608958" cy="5664820"/>
            </a:xfrm>
            <a:prstGeom prst="rect">
              <a:avLst/>
            </a:prstGeom>
          </p:spPr>
        </p:pic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11D61885-E3A8-4AC4-A28A-FE1B2B65F230}"/>
                </a:ext>
              </a:extLst>
            </p:cNvPr>
            <p:cNvSpPr/>
            <p:nvPr/>
          </p:nvSpPr>
          <p:spPr>
            <a:xfrm>
              <a:off x="416312" y="1910576"/>
              <a:ext cx="6244683" cy="100360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AA9B422-ADDC-44AC-B6D6-906B541B3873}"/>
                </a:ext>
              </a:extLst>
            </p:cNvPr>
            <p:cNvSpPr/>
            <p:nvPr/>
          </p:nvSpPr>
          <p:spPr>
            <a:xfrm>
              <a:off x="416312" y="2927196"/>
              <a:ext cx="6244683" cy="485550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27EE8B71-1B88-4539-92C2-79501AB13970}"/>
                </a:ext>
              </a:extLst>
            </p:cNvPr>
            <p:cNvSpPr/>
            <p:nvPr/>
          </p:nvSpPr>
          <p:spPr>
            <a:xfrm>
              <a:off x="416311" y="3412745"/>
              <a:ext cx="6244683" cy="1798592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AEB6559-0CCA-4C66-8427-567D15B07901}"/>
                </a:ext>
              </a:extLst>
            </p:cNvPr>
            <p:cNvSpPr/>
            <p:nvPr/>
          </p:nvSpPr>
          <p:spPr>
            <a:xfrm>
              <a:off x="416311" y="5208092"/>
              <a:ext cx="6244683" cy="1326523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8A065E5-3402-4911-80A1-1EA542864682}"/>
                </a:ext>
              </a:extLst>
            </p:cNvPr>
            <p:cNvSpPr/>
            <p:nvPr/>
          </p:nvSpPr>
          <p:spPr>
            <a:xfrm>
              <a:off x="416312" y="1907331"/>
              <a:ext cx="6244683" cy="1003609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24F8C5F-80BE-4FD2-92E9-08C7BE856BD5}"/>
                </a:ext>
              </a:extLst>
            </p:cNvPr>
            <p:cNvSpPr/>
            <p:nvPr/>
          </p:nvSpPr>
          <p:spPr>
            <a:xfrm>
              <a:off x="416312" y="2923951"/>
              <a:ext cx="6244683" cy="485550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B5A42D15-D6E2-401D-8590-6D43CCFF6F5E}"/>
                </a:ext>
              </a:extLst>
            </p:cNvPr>
            <p:cNvSpPr/>
            <p:nvPr/>
          </p:nvSpPr>
          <p:spPr>
            <a:xfrm>
              <a:off x="416311" y="3409500"/>
              <a:ext cx="6244683" cy="1798592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27E4A6BA-B169-481F-958C-4BE1659720C3}"/>
              </a:ext>
            </a:extLst>
          </p:cNvPr>
          <p:cNvSpPr txBox="1"/>
          <p:nvPr/>
        </p:nvSpPr>
        <p:spPr>
          <a:xfrm>
            <a:off x="6832672" y="203040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 sales = Sales revenue – Sales returns 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allowances – Sales discounts</a:t>
            </a:r>
            <a:endParaRPr lang="zh-CN" altLang="en-US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A96C2-F7B3-4B9D-876B-3215A941C33D}"/>
              </a:ext>
            </a:extLst>
          </p:cNvPr>
          <p:cNvSpPr txBox="1"/>
          <p:nvPr/>
        </p:nvSpPr>
        <p:spPr>
          <a:xfrm>
            <a:off x="6832672" y="2817381"/>
            <a:ext cx="50180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Gross profit = Net sales – Cost of goods sold Gross profit rate = Gross profit / Net sales</a:t>
            </a:r>
            <a:endParaRPr lang="zh-CN" altLang="en-US" sz="200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D6B9CA2-3C12-436B-AE60-C3E0B2B92373}"/>
              </a:ext>
            </a:extLst>
          </p:cNvPr>
          <p:cNvSpPr txBox="1"/>
          <p:nvPr/>
        </p:nvSpPr>
        <p:spPr>
          <a:xfrm>
            <a:off x="6833363" y="3734856"/>
            <a:ext cx="6516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Income from operations = Gross profit –</a:t>
            </a:r>
          </a:p>
          <a:p>
            <a:r>
              <a:rPr lang="en-US" altLang="zh-CN" sz="2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operating expenses</a:t>
            </a:r>
            <a:endParaRPr lang="zh-CN" altLang="en-US" sz="2000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AB77B6-CBE0-4CD2-849C-DFF25CC577A5}"/>
              </a:ext>
            </a:extLst>
          </p:cNvPr>
          <p:cNvSpPr txBox="1"/>
          <p:nvPr/>
        </p:nvSpPr>
        <p:spPr>
          <a:xfrm>
            <a:off x="6832672" y="5006274"/>
            <a:ext cx="672418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Income: </a:t>
            </a:r>
            <a:r>
              <a:rPr lang="en-GB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Interest revenue, D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ividend</a:t>
            </a:r>
            <a:r>
              <a:rPr lang="en-GB" altLang="zh-CN" dirty="0">
                <a:latin typeface="Calibri" panose="020F0502020204030204" pitchFamily="34" charset="0"/>
                <a:cs typeface="Calibri" panose="020F0502020204030204" pitchFamily="34" charset="0"/>
              </a:rPr>
              <a:t> revenue, </a:t>
            </a:r>
          </a:p>
          <a:p>
            <a:r>
              <a:rPr lang="en-GB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Rent revenue,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Gain from the sale of PP&amp;E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3360D28-B7D7-4F25-9FD8-40D4B0CA9843}"/>
              </a:ext>
            </a:extLst>
          </p:cNvPr>
          <p:cNvSpPr txBox="1"/>
          <p:nvPr/>
        </p:nvSpPr>
        <p:spPr>
          <a:xfrm>
            <a:off x="6825237" y="5630270"/>
            <a:ext cx="511469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Expense: </a:t>
            </a:r>
            <a:r>
              <a:rPr lang="en-GB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Casualty losses,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Loss from the sale of PP&amp;E</a:t>
            </a:r>
            <a:r>
              <a:rPr lang="en-GB" altLang="zh-CN" dirty="0">
                <a:latin typeface="Calibri" panose="020F0502020204030204" pitchFamily="34" charset="0"/>
                <a:cs typeface="Calibri" panose="020F0502020204030204" pitchFamily="34" charset="0"/>
              </a:rPr>
              <a:t>, Loss from strike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FC662FE-7B90-42CD-A4C5-8439A95B6520}"/>
              </a:ext>
            </a:extLst>
          </p:cNvPr>
          <p:cNvSpPr txBox="1"/>
          <p:nvPr/>
        </p:nvSpPr>
        <p:spPr>
          <a:xfrm>
            <a:off x="6832672" y="6246914"/>
            <a:ext cx="6784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Interest Expense: </a:t>
            </a:r>
            <a:r>
              <a:rPr lang="en-GB" altLang="zh-CN" dirty="0">
                <a:latin typeface="Calibri" panose="020F0502020204030204" pitchFamily="34" charset="0"/>
                <a:cs typeface="Calibri" panose="020F0502020204030204" pitchFamily="34" charset="0"/>
              </a:rPr>
              <a:t>arising from financing activities 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49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641EC26-C578-4633-95E9-873B8EC58B34}"/>
              </a:ext>
            </a:extLst>
          </p:cNvPr>
          <p:cNvSpPr txBox="1">
            <a:spLocks/>
          </p:cNvSpPr>
          <p:nvPr/>
        </p:nvSpPr>
        <p:spPr>
          <a:xfrm>
            <a:off x="214724" y="-558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Comprehensive income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CB85F4-0F02-48CE-BA67-E6676FDAF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37" y="2960903"/>
            <a:ext cx="9626919" cy="293274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A862F6F-39BB-4C13-A616-128355620D03}"/>
              </a:ext>
            </a:extLst>
          </p:cNvPr>
          <p:cNvSpPr txBox="1"/>
          <p:nvPr/>
        </p:nvSpPr>
        <p:spPr>
          <a:xfrm>
            <a:off x="214724" y="1099030"/>
            <a:ext cx="96269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Examples: 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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adjustments to pension plan assets 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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gains and losses on foreign currency translation 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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unrealized gains and losses on certain types of investments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540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46A5E1C-D384-4BC4-8000-325EF0A22998}"/>
              </a:ext>
            </a:extLst>
          </p:cNvPr>
          <p:cNvSpPr txBox="1">
            <a:spLocks/>
          </p:cNvSpPr>
          <p:nvPr/>
        </p:nvSpPr>
        <p:spPr>
          <a:xfrm>
            <a:off x="214724" y="-558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Difficulties in tutorial questions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16862A-BCFC-4EDF-86E0-DE97609AD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13" y="1119134"/>
            <a:ext cx="10373137" cy="509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18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F396CFC-B041-411A-8E57-5E8AD4DCABC4}"/>
              </a:ext>
            </a:extLst>
          </p:cNvPr>
          <p:cNvSpPr txBox="1">
            <a:spLocks/>
          </p:cNvSpPr>
          <p:nvPr/>
        </p:nvSpPr>
        <p:spPr>
          <a:xfrm>
            <a:off x="214724" y="-558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Difficulties in tutorial questions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6C9A79-2D07-4AA1-9DFA-C552EFD64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11" y="1658716"/>
            <a:ext cx="11436978" cy="386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82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E77809E-4737-4354-90C0-BEB3469E79CD}"/>
              </a:ext>
            </a:extLst>
          </p:cNvPr>
          <p:cNvSpPr txBox="1">
            <a:spLocks/>
          </p:cNvSpPr>
          <p:nvPr/>
        </p:nvSpPr>
        <p:spPr>
          <a:xfrm>
            <a:off x="214724" y="-558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Difficulties in tutorial questions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3D88D3-F59E-40E5-9353-85665ABB3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076325"/>
            <a:ext cx="108870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5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ABD95-A4D3-43F4-84A2-10F61E8F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24D27-B58E-4EB7-9506-AB4D284A6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8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1. Recording transactions for a merchandising company</a:t>
            </a:r>
          </a:p>
          <a:p>
            <a:pPr marL="534988" indent="-177800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Recording purchases</a:t>
            </a:r>
          </a:p>
          <a:p>
            <a:pPr marL="534988" indent="-177800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Recording sales </a:t>
            </a:r>
          </a:p>
          <a:p>
            <a:pPr marL="534988" indent="-177800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Adjusting and closing entries     </a:t>
            </a:r>
          </a:p>
          <a:p>
            <a:pPr marL="0" indent="0"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2. Income statement </a:t>
            </a:r>
          </a:p>
          <a:p>
            <a:pPr marL="0" indent="0"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3. Difficulties in tutorial questions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90C9799-1037-4083-A4EE-E019F0A20077}"/>
              </a:ext>
            </a:extLst>
          </p:cNvPr>
          <p:cNvGrpSpPr/>
          <p:nvPr/>
        </p:nvGrpSpPr>
        <p:grpSpPr>
          <a:xfrm>
            <a:off x="7025268" y="1739312"/>
            <a:ext cx="5310567" cy="4918681"/>
            <a:chOff x="4306888" y="707231"/>
            <a:chExt cx="6786563" cy="58689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3454B98-B12F-4250-8206-6A71145C4E5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06888" y="707231"/>
              <a:ext cx="6786563" cy="5868987"/>
              <a:chOff x="1585" y="457"/>
              <a:chExt cx="4275" cy="3697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C74C5518-D7EF-4356-8822-C96C9645032D}"/>
                  </a:ext>
                </a:extLst>
              </p:cNvPr>
              <p:cNvSpPr/>
              <p:nvPr/>
            </p:nvSpPr>
            <p:spPr bwMode="auto">
              <a:xfrm>
                <a:off x="5063" y="457"/>
                <a:ext cx="797" cy="1225"/>
              </a:xfrm>
              <a:custGeom>
                <a:avLst/>
                <a:gdLst>
                  <a:gd name="T0" fmla="*/ 1 w 110"/>
                  <a:gd name="T1" fmla="*/ 0 h 169"/>
                  <a:gd name="T2" fmla="*/ 0 w 110"/>
                  <a:gd name="T3" fmla="*/ 3 h 169"/>
                  <a:gd name="T4" fmla="*/ 84 w 110"/>
                  <a:gd name="T5" fmla="*/ 168 h 169"/>
                  <a:gd name="T6" fmla="*/ 87 w 110"/>
                  <a:gd name="T7" fmla="*/ 169 h 169"/>
                  <a:gd name="T8" fmla="*/ 1 w 110"/>
                  <a:gd name="T9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9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68" y="25"/>
                      <a:pt x="106" y="99"/>
                      <a:pt x="84" y="168"/>
                    </a:cubicBezTo>
                    <a:cubicBezTo>
                      <a:pt x="87" y="169"/>
                      <a:pt x="87" y="169"/>
                      <a:pt x="87" y="169"/>
                    </a:cubicBezTo>
                    <a:cubicBezTo>
                      <a:pt x="110" y="98"/>
                      <a:pt x="71" y="23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D06A7376-9806-4573-A30B-0EF7D1461E5D}"/>
                  </a:ext>
                </a:extLst>
              </p:cNvPr>
              <p:cNvSpPr/>
              <p:nvPr/>
            </p:nvSpPr>
            <p:spPr bwMode="auto">
              <a:xfrm>
                <a:off x="4961" y="675"/>
                <a:ext cx="602" cy="928"/>
              </a:xfrm>
              <a:custGeom>
                <a:avLst/>
                <a:gdLst>
                  <a:gd name="T0" fmla="*/ 0 w 83"/>
                  <a:gd name="T1" fmla="*/ 0 h 128"/>
                  <a:gd name="T2" fmla="*/ 0 w 83"/>
                  <a:gd name="T3" fmla="*/ 2 h 128"/>
                  <a:gd name="T4" fmla="*/ 63 w 83"/>
                  <a:gd name="T5" fmla="*/ 127 h 128"/>
                  <a:gd name="T6" fmla="*/ 66 w 83"/>
                  <a:gd name="T7" fmla="*/ 128 h 128"/>
                  <a:gd name="T8" fmla="*/ 0 w 83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28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52" y="19"/>
                      <a:pt x="80" y="75"/>
                      <a:pt x="63" y="127"/>
                    </a:cubicBezTo>
                    <a:cubicBezTo>
                      <a:pt x="66" y="128"/>
                      <a:pt x="66" y="128"/>
                      <a:pt x="66" y="128"/>
                    </a:cubicBezTo>
                    <a:cubicBezTo>
                      <a:pt x="83" y="74"/>
                      <a:pt x="54" y="17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id="{F07B7CF8-7D63-43A8-AE80-9B367827D840}"/>
                  </a:ext>
                </a:extLst>
              </p:cNvPr>
              <p:cNvSpPr/>
              <p:nvPr/>
            </p:nvSpPr>
            <p:spPr bwMode="auto">
              <a:xfrm>
                <a:off x="4643" y="523"/>
                <a:ext cx="594" cy="1123"/>
              </a:xfrm>
              <a:custGeom>
                <a:avLst/>
                <a:gdLst>
                  <a:gd name="T0" fmla="*/ 56 w 82"/>
                  <a:gd name="T1" fmla="*/ 153 h 155"/>
                  <a:gd name="T2" fmla="*/ 57 w 82"/>
                  <a:gd name="T3" fmla="*/ 153 h 155"/>
                  <a:gd name="T4" fmla="*/ 61 w 82"/>
                  <a:gd name="T5" fmla="*/ 153 h 155"/>
                  <a:gd name="T6" fmla="*/ 63 w 82"/>
                  <a:gd name="T7" fmla="*/ 153 h 155"/>
                  <a:gd name="T8" fmla="*/ 68 w 82"/>
                  <a:gd name="T9" fmla="*/ 153 h 155"/>
                  <a:gd name="T10" fmla="*/ 70 w 82"/>
                  <a:gd name="T11" fmla="*/ 153 h 155"/>
                  <a:gd name="T12" fmla="*/ 74 w 82"/>
                  <a:gd name="T13" fmla="*/ 153 h 155"/>
                  <a:gd name="T14" fmla="*/ 76 w 82"/>
                  <a:gd name="T15" fmla="*/ 154 h 155"/>
                  <a:gd name="T16" fmla="*/ 82 w 82"/>
                  <a:gd name="T17" fmla="*/ 155 h 155"/>
                  <a:gd name="T18" fmla="*/ 82 w 82"/>
                  <a:gd name="T19" fmla="*/ 155 h 155"/>
                  <a:gd name="T20" fmla="*/ 68 w 82"/>
                  <a:gd name="T21" fmla="*/ 125 h 155"/>
                  <a:gd name="T22" fmla="*/ 43 w 82"/>
                  <a:gd name="T23" fmla="*/ 73 h 155"/>
                  <a:gd name="T24" fmla="*/ 13 w 82"/>
                  <a:gd name="T25" fmla="*/ 10 h 155"/>
                  <a:gd name="T26" fmla="*/ 5 w 82"/>
                  <a:gd name="T27" fmla="*/ 15 h 155"/>
                  <a:gd name="T28" fmla="*/ 0 w 82"/>
                  <a:gd name="T29" fmla="*/ 35 h 155"/>
                  <a:gd name="T30" fmla="*/ 56 w 82"/>
                  <a:gd name="T31" fmla="*/ 153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2" h="155">
                    <a:moveTo>
                      <a:pt x="56" y="153"/>
                    </a:moveTo>
                    <a:cubicBezTo>
                      <a:pt x="56" y="153"/>
                      <a:pt x="56" y="153"/>
                      <a:pt x="57" y="153"/>
                    </a:cubicBezTo>
                    <a:cubicBezTo>
                      <a:pt x="58" y="153"/>
                      <a:pt x="60" y="153"/>
                      <a:pt x="61" y="153"/>
                    </a:cubicBezTo>
                    <a:cubicBezTo>
                      <a:pt x="62" y="153"/>
                      <a:pt x="63" y="153"/>
                      <a:pt x="63" y="153"/>
                    </a:cubicBezTo>
                    <a:cubicBezTo>
                      <a:pt x="65" y="153"/>
                      <a:pt x="66" y="153"/>
                      <a:pt x="68" y="153"/>
                    </a:cubicBezTo>
                    <a:cubicBezTo>
                      <a:pt x="68" y="153"/>
                      <a:pt x="69" y="153"/>
                      <a:pt x="70" y="153"/>
                    </a:cubicBezTo>
                    <a:cubicBezTo>
                      <a:pt x="71" y="153"/>
                      <a:pt x="73" y="153"/>
                      <a:pt x="74" y="153"/>
                    </a:cubicBezTo>
                    <a:cubicBezTo>
                      <a:pt x="75" y="154"/>
                      <a:pt x="75" y="154"/>
                      <a:pt x="76" y="154"/>
                    </a:cubicBezTo>
                    <a:cubicBezTo>
                      <a:pt x="78" y="154"/>
                      <a:pt x="80" y="154"/>
                      <a:pt x="82" y="155"/>
                    </a:cubicBezTo>
                    <a:cubicBezTo>
                      <a:pt x="82" y="155"/>
                      <a:pt x="82" y="155"/>
                      <a:pt x="82" y="155"/>
                    </a:cubicBezTo>
                    <a:cubicBezTo>
                      <a:pt x="68" y="125"/>
                      <a:pt x="68" y="125"/>
                      <a:pt x="68" y="125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8" y="0"/>
                      <a:pt x="5" y="15"/>
                      <a:pt x="5" y="15"/>
                    </a:cubicBezTo>
                    <a:cubicBezTo>
                      <a:pt x="4" y="22"/>
                      <a:pt x="2" y="28"/>
                      <a:pt x="0" y="35"/>
                    </a:cubicBezTo>
                    <a:cubicBezTo>
                      <a:pt x="56" y="153"/>
                      <a:pt x="56" y="153"/>
                      <a:pt x="56" y="153"/>
                    </a:cubicBezTo>
                    <a:close/>
                  </a:path>
                </a:pathLst>
              </a:custGeom>
              <a:solidFill>
                <a:srgbClr val="43BC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9">
                <a:extLst>
                  <a:ext uri="{FF2B5EF4-FFF2-40B4-BE49-F238E27FC236}">
                    <a16:creationId xmlns:a16="http://schemas.microsoft.com/office/drawing/2014/main" id="{F55C813C-DC21-4D80-BE6A-0F063726C0A3}"/>
                  </a:ext>
                </a:extLst>
              </p:cNvPr>
              <p:cNvSpPr/>
              <p:nvPr/>
            </p:nvSpPr>
            <p:spPr bwMode="auto">
              <a:xfrm>
                <a:off x="3773" y="776"/>
                <a:ext cx="1275" cy="1182"/>
              </a:xfrm>
              <a:custGeom>
                <a:avLst/>
                <a:gdLst>
                  <a:gd name="T0" fmla="*/ 6 w 176"/>
                  <a:gd name="T1" fmla="*/ 101 h 163"/>
                  <a:gd name="T2" fmla="*/ 35 w 176"/>
                  <a:gd name="T3" fmla="*/ 163 h 163"/>
                  <a:gd name="T4" fmla="*/ 35 w 176"/>
                  <a:gd name="T5" fmla="*/ 163 h 163"/>
                  <a:gd name="T6" fmla="*/ 176 w 176"/>
                  <a:gd name="T7" fmla="*/ 118 h 163"/>
                  <a:gd name="T8" fmla="*/ 120 w 176"/>
                  <a:gd name="T9" fmla="*/ 0 h 163"/>
                  <a:gd name="T10" fmla="*/ 4 w 176"/>
                  <a:gd name="T11" fmla="*/ 91 h 163"/>
                  <a:gd name="T12" fmla="*/ 0 w 176"/>
                  <a:gd name="T13" fmla="*/ 94 h 163"/>
                  <a:gd name="T14" fmla="*/ 6 w 176"/>
                  <a:gd name="T15" fmla="*/ 10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6" h="163">
                    <a:moveTo>
                      <a:pt x="6" y="101"/>
                    </a:moveTo>
                    <a:cubicBezTo>
                      <a:pt x="35" y="163"/>
                      <a:pt x="35" y="163"/>
                      <a:pt x="35" y="163"/>
                    </a:cubicBezTo>
                    <a:cubicBezTo>
                      <a:pt x="35" y="163"/>
                      <a:pt x="35" y="163"/>
                      <a:pt x="35" y="163"/>
                    </a:cubicBezTo>
                    <a:cubicBezTo>
                      <a:pt x="55" y="151"/>
                      <a:pt x="124" y="119"/>
                      <a:pt x="176" y="118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96" y="65"/>
                      <a:pt x="4" y="91"/>
                      <a:pt x="4" y="91"/>
                    </a:cubicBezTo>
                    <a:cubicBezTo>
                      <a:pt x="2" y="92"/>
                      <a:pt x="1" y="93"/>
                      <a:pt x="0" y="94"/>
                    </a:cubicBezTo>
                    <a:cubicBezTo>
                      <a:pt x="5" y="96"/>
                      <a:pt x="6" y="101"/>
                      <a:pt x="6" y="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14D62BB0-AA9E-4A20-A5EB-A62595043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5" y="1914"/>
                <a:ext cx="1" cy="1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CE4BF883-B204-46DC-BA23-DE0184230C2A}"/>
                  </a:ext>
                </a:extLst>
              </p:cNvPr>
              <p:cNvSpPr/>
              <p:nvPr/>
            </p:nvSpPr>
            <p:spPr bwMode="auto">
              <a:xfrm>
                <a:off x="5259" y="1689"/>
                <a:ext cx="7" cy="1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1"/>
                      <a:pt x="1" y="2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98CF0A17-CA41-4B73-AA9A-9246C80B4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2" y="1900"/>
                <a:ext cx="1" cy="1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861F9E0C-3E6F-4BC3-8CAE-DF8D377E44D3}"/>
                  </a:ext>
                </a:extLst>
              </p:cNvPr>
              <p:cNvSpPr/>
              <p:nvPr/>
            </p:nvSpPr>
            <p:spPr bwMode="auto">
              <a:xfrm>
                <a:off x="5193" y="18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4">
                <a:extLst>
                  <a:ext uri="{FF2B5EF4-FFF2-40B4-BE49-F238E27FC236}">
                    <a16:creationId xmlns:a16="http://schemas.microsoft.com/office/drawing/2014/main" id="{A5B0EB74-73B8-4029-B072-51213E44DB23}"/>
                  </a:ext>
                </a:extLst>
              </p:cNvPr>
              <p:cNvSpPr/>
              <p:nvPr/>
            </p:nvSpPr>
            <p:spPr bwMode="auto">
              <a:xfrm>
                <a:off x="5237" y="1646"/>
                <a:ext cx="22" cy="36"/>
              </a:xfrm>
              <a:custGeom>
                <a:avLst/>
                <a:gdLst>
                  <a:gd name="T0" fmla="*/ 0 w 3"/>
                  <a:gd name="T1" fmla="*/ 0 h 5"/>
                  <a:gd name="T2" fmla="*/ 3 w 3"/>
                  <a:gd name="T3" fmla="*/ 5 h 5"/>
                  <a:gd name="T4" fmla="*/ 0 w 3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0" y="0"/>
                      <a:pt x="1" y="2"/>
                      <a:pt x="3" y="5"/>
                    </a:cubicBezTo>
                    <a:cubicBezTo>
                      <a:pt x="1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9B980822-0C82-4DDA-ADE9-CEE5412F2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1" y="1907"/>
                <a:ext cx="1" cy="1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>
                <a:extLst>
                  <a:ext uri="{FF2B5EF4-FFF2-40B4-BE49-F238E27FC236}">
                    <a16:creationId xmlns:a16="http://schemas.microsoft.com/office/drawing/2014/main" id="{3F92A063-BABE-42A1-9B2A-F0AFA9010A4B}"/>
                  </a:ext>
                </a:extLst>
              </p:cNvPr>
              <p:cNvSpPr/>
              <p:nvPr/>
            </p:nvSpPr>
            <p:spPr bwMode="auto">
              <a:xfrm>
                <a:off x="5353" y="1885"/>
                <a:ext cx="0" cy="7"/>
              </a:xfrm>
              <a:custGeom>
                <a:avLst/>
                <a:gdLst>
                  <a:gd name="T0" fmla="*/ 0 h 7"/>
                  <a:gd name="T1" fmla="*/ 7 h 7"/>
                  <a:gd name="T2" fmla="*/ 0 h 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A05008D1-1BB7-4F9F-89D5-BA3CDD411286}"/>
                  </a:ext>
                </a:extLst>
              </p:cNvPr>
              <p:cNvSpPr/>
              <p:nvPr/>
            </p:nvSpPr>
            <p:spPr bwMode="auto">
              <a:xfrm>
                <a:off x="4027" y="1631"/>
                <a:ext cx="1145" cy="450"/>
              </a:xfrm>
              <a:custGeom>
                <a:avLst/>
                <a:gdLst>
                  <a:gd name="T0" fmla="*/ 141 w 158"/>
                  <a:gd name="T1" fmla="*/ 0 h 62"/>
                  <a:gd name="T2" fmla="*/ 0 w 158"/>
                  <a:gd name="T3" fmla="*/ 45 h 62"/>
                  <a:gd name="T4" fmla="*/ 8 w 158"/>
                  <a:gd name="T5" fmla="*/ 62 h 62"/>
                  <a:gd name="T6" fmla="*/ 12 w 158"/>
                  <a:gd name="T7" fmla="*/ 61 h 62"/>
                  <a:gd name="T8" fmla="*/ 158 w 158"/>
                  <a:gd name="T9" fmla="*/ 36 h 62"/>
                  <a:gd name="T10" fmla="*/ 141 w 158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" h="62">
                    <a:moveTo>
                      <a:pt x="141" y="0"/>
                    </a:moveTo>
                    <a:cubicBezTo>
                      <a:pt x="89" y="1"/>
                      <a:pt x="20" y="33"/>
                      <a:pt x="0" y="45"/>
                    </a:cubicBezTo>
                    <a:cubicBezTo>
                      <a:pt x="1" y="45"/>
                      <a:pt x="6" y="56"/>
                      <a:pt x="8" y="62"/>
                    </a:cubicBezTo>
                    <a:cubicBezTo>
                      <a:pt x="10" y="62"/>
                      <a:pt x="12" y="61"/>
                      <a:pt x="12" y="61"/>
                    </a:cubicBezTo>
                    <a:cubicBezTo>
                      <a:pt x="76" y="31"/>
                      <a:pt x="132" y="32"/>
                      <a:pt x="158" y="36"/>
                    </a:cubicBezTo>
                    <a:cubicBezTo>
                      <a:pt x="141" y="0"/>
                      <a:pt x="141" y="0"/>
                      <a:pt x="141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C1FB98FE-7AD8-41D2-B8BB-BFE628197295}"/>
                  </a:ext>
                </a:extLst>
              </p:cNvPr>
              <p:cNvSpPr/>
              <p:nvPr/>
            </p:nvSpPr>
            <p:spPr bwMode="auto">
              <a:xfrm>
                <a:off x="5193" y="1639"/>
                <a:ext cx="44" cy="7"/>
              </a:xfrm>
              <a:custGeom>
                <a:avLst/>
                <a:gdLst>
                  <a:gd name="T0" fmla="*/ 6 w 6"/>
                  <a:gd name="T1" fmla="*/ 1 h 1"/>
                  <a:gd name="T2" fmla="*/ 0 w 6"/>
                  <a:gd name="T3" fmla="*/ 0 h 1"/>
                  <a:gd name="T4" fmla="*/ 6 w 6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1">
                    <a:moveTo>
                      <a:pt x="6" y="1"/>
                    </a:moveTo>
                    <a:cubicBezTo>
                      <a:pt x="4" y="0"/>
                      <a:pt x="2" y="0"/>
                      <a:pt x="0" y="0"/>
                    </a:cubicBezTo>
                    <a:cubicBezTo>
                      <a:pt x="2" y="0"/>
                      <a:pt x="4" y="0"/>
                      <a:pt x="6" y="1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id="{EC40D1BA-5A26-412A-B67A-B9462B2A4ED3}"/>
                  </a:ext>
                </a:extLst>
              </p:cNvPr>
              <p:cNvSpPr/>
              <p:nvPr/>
            </p:nvSpPr>
            <p:spPr bwMode="auto">
              <a:xfrm>
                <a:off x="5150" y="1631"/>
                <a:ext cx="29" cy="0"/>
              </a:xfrm>
              <a:custGeom>
                <a:avLst/>
                <a:gdLst>
                  <a:gd name="T0" fmla="*/ 0 w 4"/>
                  <a:gd name="T1" fmla="*/ 4 w 4"/>
                  <a:gd name="T2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cubicBezTo>
                      <a:pt x="1" y="0"/>
                      <a:pt x="3" y="0"/>
                      <a:pt x="4" y="0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0">
                <a:extLst>
                  <a:ext uri="{FF2B5EF4-FFF2-40B4-BE49-F238E27FC236}">
                    <a16:creationId xmlns:a16="http://schemas.microsoft.com/office/drawing/2014/main" id="{59FC6DBE-A3C8-4721-A9A7-C76626499E81}"/>
                  </a:ext>
                </a:extLst>
              </p:cNvPr>
              <p:cNvSpPr/>
              <p:nvPr/>
            </p:nvSpPr>
            <p:spPr bwMode="auto">
              <a:xfrm>
                <a:off x="5099" y="1631"/>
                <a:ext cx="36" cy="0"/>
              </a:xfrm>
              <a:custGeom>
                <a:avLst/>
                <a:gdLst>
                  <a:gd name="T0" fmla="*/ 0 w 5"/>
                  <a:gd name="T1" fmla="*/ 5 w 5"/>
                  <a:gd name="T2" fmla="*/ 0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cubicBezTo>
                      <a:pt x="2" y="0"/>
                      <a:pt x="3" y="0"/>
                      <a:pt x="5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>
                <a:extLst>
                  <a:ext uri="{FF2B5EF4-FFF2-40B4-BE49-F238E27FC236}">
                    <a16:creationId xmlns:a16="http://schemas.microsoft.com/office/drawing/2014/main" id="{011033B9-09D8-4700-8E41-C53B7B7471D6}"/>
                  </a:ext>
                </a:extLst>
              </p:cNvPr>
              <p:cNvSpPr/>
              <p:nvPr/>
            </p:nvSpPr>
            <p:spPr bwMode="auto">
              <a:xfrm>
                <a:off x="5056" y="1631"/>
                <a:ext cx="29" cy="0"/>
              </a:xfrm>
              <a:custGeom>
                <a:avLst/>
                <a:gdLst>
                  <a:gd name="T0" fmla="*/ 0 w 4"/>
                  <a:gd name="T1" fmla="*/ 4 w 4"/>
                  <a:gd name="T2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cubicBezTo>
                      <a:pt x="1" y="0"/>
                      <a:pt x="3" y="0"/>
                      <a:pt x="4" y="0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2">
                <a:extLst>
                  <a:ext uri="{FF2B5EF4-FFF2-40B4-BE49-F238E27FC236}">
                    <a16:creationId xmlns:a16="http://schemas.microsoft.com/office/drawing/2014/main" id="{2E0A259A-141F-4C42-8DCA-A578FF1CB0AA}"/>
                  </a:ext>
                </a:extLst>
              </p:cNvPr>
              <p:cNvSpPr/>
              <p:nvPr/>
            </p:nvSpPr>
            <p:spPr bwMode="auto">
              <a:xfrm>
                <a:off x="3273" y="1458"/>
                <a:ext cx="754" cy="790"/>
              </a:xfrm>
              <a:custGeom>
                <a:avLst/>
                <a:gdLst>
                  <a:gd name="T0" fmla="*/ 104 w 104"/>
                  <a:gd name="T1" fmla="*/ 69 h 109"/>
                  <a:gd name="T2" fmla="*/ 75 w 104"/>
                  <a:gd name="T3" fmla="*/ 7 h 109"/>
                  <a:gd name="T4" fmla="*/ 69 w 104"/>
                  <a:gd name="T5" fmla="*/ 0 h 109"/>
                  <a:gd name="T6" fmla="*/ 61 w 104"/>
                  <a:gd name="T7" fmla="*/ 1 h 109"/>
                  <a:gd name="T8" fmla="*/ 27 w 104"/>
                  <a:gd name="T9" fmla="*/ 18 h 109"/>
                  <a:gd name="T10" fmla="*/ 13 w 104"/>
                  <a:gd name="T11" fmla="*/ 58 h 109"/>
                  <a:gd name="T12" fmla="*/ 13 w 104"/>
                  <a:gd name="T13" fmla="*/ 58 h 109"/>
                  <a:gd name="T14" fmla="*/ 12 w 104"/>
                  <a:gd name="T15" fmla="*/ 81 h 109"/>
                  <a:gd name="T16" fmla="*/ 30 w 104"/>
                  <a:gd name="T17" fmla="*/ 94 h 109"/>
                  <a:gd name="T18" fmla="*/ 43 w 104"/>
                  <a:gd name="T19" fmla="*/ 109 h 109"/>
                  <a:gd name="T20" fmla="*/ 104 w 104"/>
                  <a:gd name="T21" fmla="*/ 6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4" h="109">
                    <a:moveTo>
                      <a:pt x="104" y="69"/>
                    </a:moveTo>
                    <a:cubicBezTo>
                      <a:pt x="75" y="7"/>
                      <a:pt x="75" y="7"/>
                      <a:pt x="75" y="7"/>
                    </a:cubicBezTo>
                    <a:cubicBezTo>
                      <a:pt x="75" y="7"/>
                      <a:pt x="74" y="2"/>
                      <a:pt x="69" y="0"/>
                    </a:cubicBezTo>
                    <a:cubicBezTo>
                      <a:pt x="67" y="0"/>
                      <a:pt x="65" y="0"/>
                      <a:pt x="61" y="1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0" y="32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9" y="65"/>
                      <a:pt x="9" y="73"/>
                      <a:pt x="12" y="81"/>
                    </a:cubicBezTo>
                    <a:cubicBezTo>
                      <a:pt x="16" y="88"/>
                      <a:pt x="23" y="93"/>
                      <a:pt x="30" y="94"/>
                    </a:cubicBezTo>
                    <a:cubicBezTo>
                      <a:pt x="31" y="96"/>
                      <a:pt x="35" y="104"/>
                      <a:pt x="43" y="109"/>
                    </a:cubicBezTo>
                    <a:cubicBezTo>
                      <a:pt x="43" y="109"/>
                      <a:pt x="68" y="84"/>
                      <a:pt x="104" y="69"/>
                    </a:cubicBezTo>
                    <a:close/>
                  </a:path>
                </a:pathLst>
              </a:custGeom>
              <a:solidFill>
                <a:srgbClr val="065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3">
                <a:extLst>
                  <a:ext uri="{FF2B5EF4-FFF2-40B4-BE49-F238E27FC236}">
                    <a16:creationId xmlns:a16="http://schemas.microsoft.com/office/drawing/2014/main" id="{0A82C445-04F0-490A-8B11-7FC99D544A59}"/>
                  </a:ext>
                </a:extLst>
              </p:cNvPr>
              <p:cNvSpPr/>
              <p:nvPr/>
            </p:nvSpPr>
            <p:spPr bwMode="auto">
              <a:xfrm>
                <a:off x="5048" y="1631"/>
                <a:ext cx="341" cy="327"/>
              </a:xfrm>
              <a:custGeom>
                <a:avLst/>
                <a:gdLst>
                  <a:gd name="T0" fmla="*/ 26 w 47"/>
                  <a:gd name="T1" fmla="*/ 2 h 45"/>
                  <a:gd name="T2" fmla="*/ 20 w 47"/>
                  <a:gd name="T3" fmla="*/ 1 h 45"/>
                  <a:gd name="T4" fmla="*/ 18 w 47"/>
                  <a:gd name="T5" fmla="*/ 0 h 45"/>
                  <a:gd name="T6" fmla="*/ 14 w 47"/>
                  <a:gd name="T7" fmla="*/ 0 h 45"/>
                  <a:gd name="T8" fmla="*/ 12 w 47"/>
                  <a:gd name="T9" fmla="*/ 0 h 45"/>
                  <a:gd name="T10" fmla="*/ 7 w 47"/>
                  <a:gd name="T11" fmla="*/ 0 h 45"/>
                  <a:gd name="T12" fmla="*/ 5 w 47"/>
                  <a:gd name="T13" fmla="*/ 0 h 45"/>
                  <a:gd name="T14" fmla="*/ 1 w 47"/>
                  <a:gd name="T15" fmla="*/ 0 h 45"/>
                  <a:gd name="T16" fmla="*/ 0 w 47"/>
                  <a:gd name="T17" fmla="*/ 0 h 45"/>
                  <a:gd name="T18" fmla="*/ 0 w 47"/>
                  <a:gd name="T19" fmla="*/ 0 h 45"/>
                  <a:gd name="T20" fmla="*/ 0 w 47"/>
                  <a:gd name="T21" fmla="*/ 0 h 45"/>
                  <a:gd name="T22" fmla="*/ 17 w 47"/>
                  <a:gd name="T23" fmla="*/ 36 h 45"/>
                  <a:gd name="T24" fmla="*/ 20 w 47"/>
                  <a:gd name="T25" fmla="*/ 36 h 45"/>
                  <a:gd name="T26" fmla="*/ 20 w 47"/>
                  <a:gd name="T27" fmla="*/ 36 h 45"/>
                  <a:gd name="T28" fmla="*/ 21 w 47"/>
                  <a:gd name="T29" fmla="*/ 36 h 45"/>
                  <a:gd name="T30" fmla="*/ 24 w 47"/>
                  <a:gd name="T31" fmla="*/ 37 h 45"/>
                  <a:gd name="T32" fmla="*/ 24 w 47"/>
                  <a:gd name="T33" fmla="*/ 37 h 45"/>
                  <a:gd name="T34" fmla="*/ 24 w 47"/>
                  <a:gd name="T35" fmla="*/ 37 h 45"/>
                  <a:gd name="T36" fmla="*/ 25 w 47"/>
                  <a:gd name="T37" fmla="*/ 37 h 45"/>
                  <a:gd name="T38" fmla="*/ 27 w 47"/>
                  <a:gd name="T39" fmla="*/ 37 h 45"/>
                  <a:gd name="T40" fmla="*/ 28 w 47"/>
                  <a:gd name="T41" fmla="*/ 38 h 45"/>
                  <a:gd name="T42" fmla="*/ 28 w 47"/>
                  <a:gd name="T43" fmla="*/ 38 h 45"/>
                  <a:gd name="T44" fmla="*/ 28 w 47"/>
                  <a:gd name="T45" fmla="*/ 38 h 45"/>
                  <a:gd name="T46" fmla="*/ 30 w 47"/>
                  <a:gd name="T47" fmla="*/ 38 h 45"/>
                  <a:gd name="T48" fmla="*/ 31 w 47"/>
                  <a:gd name="T49" fmla="*/ 38 h 45"/>
                  <a:gd name="T50" fmla="*/ 32 w 47"/>
                  <a:gd name="T51" fmla="*/ 39 h 45"/>
                  <a:gd name="T52" fmla="*/ 33 w 47"/>
                  <a:gd name="T53" fmla="*/ 39 h 45"/>
                  <a:gd name="T54" fmla="*/ 34 w 47"/>
                  <a:gd name="T55" fmla="*/ 39 h 45"/>
                  <a:gd name="T56" fmla="*/ 34 w 47"/>
                  <a:gd name="T57" fmla="*/ 39 h 45"/>
                  <a:gd name="T58" fmla="*/ 34 w 47"/>
                  <a:gd name="T59" fmla="*/ 39 h 45"/>
                  <a:gd name="T60" fmla="*/ 34 w 47"/>
                  <a:gd name="T61" fmla="*/ 39 h 45"/>
                  <a:gd name="T62" fmla="*/ 35 w 47"/>
                  <a:gd name="T63" fmla="*/ 39 h 45"/>
                  <a:gd name="T64" fmla="*/ 35 w 47"/>
                  <a:gd name="T65" fmla="*/ 39 h 45"/>
                  <a:gd name="T66" fmla="*/ 35 w 47"/>
                  <a:gd name="T67" fmla="*/ 39 h 45"/>
                  <a:gd name="T68" fmla="*/ 42 w 47"/>
                  <a:gd name="T69" fmla="*/ 36 h 45"/>
                  <a:gd name="T70" fmla="*/ 42 w 47"/>
                  <a:gd name="T71" fmla="*/ 35 h 45"/>
                  <a:gd name="T72" fmla="*/ 30 w 47"/>
                  <a:gd name="T73" fmla="*/ 10 h 45"/>
                  <a:gd name="T74" fmla="*/ 29 w 47"/>
                  <a:gd name="T75" fmla="*/ 8 h 45"/>
                  <a:gd name="T76" fmla="*/ 29 w 47"/>
                  <a:gd name="T77" fmla="*/ 7 h 45"/>
                  <a:gd name="T78" fmla="*/ 26 w 47"/>
                  <a:gd name="T79" fmla="*/ 2 h 45"/>
                  <a:gd name="T80" fmla="*/ 26 w 47"/>
                  <a:gd name="T81" fmla="*/ 2 h 45"/>
                  <a:gd name="T82" fmla="*/ 26 w 47"/>
                  <a:gd name="T83" fmla="*/ 2 h 45"/>
                  <a:gd name="T84" fmla="*/ 26 w 47"/>
                  <a:gd name="T85" fmla="*/ 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7" h="45">
                    <a:moveTo>
                      <a:pt x="26" y="2"/>
                    </a:moveTo>
                    <a:cubicBezTo>
                      <a:pt x="24" y="1"/>
                      <a:pt x="22" y="1"/>
                      <a:pt x="20" y="1"/>
                    </a:cubicBezTo>
                    <a:cubicBezTo>
                      <a:pt x="19" y="1"/>
                      <a:pt x="19" y="1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0" y="0"/>
                      <a:pt x="9" y="0"/>
                      <a:pt x="7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4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19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2" y="37"/>
                      <a:pt x="23" y="37"/>
                      <a:pt x="24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6" y="37"/>
                      <a:pt x="27" y="37"/>
                      <a:pt x="27" y="37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9" y="38"/>
                      <a:pt x="30" y="38"/>
                      <a:pt x="30" y="38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1" y="38"/>
                      <a:pt x="32" y="38"/>
                      <a:pt x="32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9"/>
                      <a:pt x="47" y="45"/>
                      <a:pt x="42" y="36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40" y="32"/>
                      <a:pt x="34" y="19"/>
                      <a:pt x="30" y="10"/>
                    </a:cubicBezTo>
                    <a:cubicBezTo>
                      <a:pt x="30" y="9"/>
                      <a:pt x="29" y="9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7" y="4"/>
                      <a:pt x="26" y="2"/>
                      <a:pt x="26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6" y="2"/>
                      <a:pt x="26" y="2"/>
                    </a:cubicBezTo>
                    <a:close/>
                  </a:path>
                </a:pathLst>
              </a:custGeom>
              <a:solidFill>
                <a:srgbClr val="3D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4">
                <a:extLst>
                  <a:ext uri="{FF2B5EF4-FFF2-40B4-BE49-F238E27FC236}">
                    <a16:creationId xmlns:a16="http://schemas.microsoft.com/office/drawing/2014/main" id="{79FE84EA-5AE8-4C5A-B97D-3AD7D6715BE8}"/>
                  </a:ext>
                </a:extLst>
              </p:cNvPr>
              <p:cNvSpPr/>
              <p:nvPr/>
            </p:nvSpPr>
            <p:spPr bwMode="auto">
              <a:xfrm>
                <a:off x="4954" y="1052"/>
                <a:ext cx="239" cy="377"/>
              </a:xfrm>
              <a:custGeom>
                <a:avLst/>
                <a:gdLst>
                  <a:gd name="T0" fmla="*/ 28 w 33"/>
                  <a:gd name="T1" fmla="*/ 19 h 52"/>
                  <a:gd name="T2" fmla="*/ 0 w 33"/>
                  <a:gd name="T3" fmla="*/ 0 h 52"/>
                  <a:gd name="T4" fmla="*/ 25 w 33"/>
                  <a:gd name="T5" fmla="*/ 52 h 52"/>
                  <a:gd name="T6" fmla="*/ 28 w 33"/>
                  <a:gd name="T7" fmla="*/ 1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52">
                    <a:moveTo>
                      <a:pt x="28" y="19"/>
                    </a:moveTo>
                    <a:cubicBezTo>
                      <a:pt x="23" y="7"/>
                      <a:pt x="12" y="1"/>
                      <a:pt x="0" y="0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32" y="43"/>
                      <a:pt x="33" y="30"/>
                      <a:pt x="28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5">
                <a:extLst>
                  <a:ext uri="{FF2B5EF4-FFF2-40B4-BE49-F238E27FC236}">
                    <a16:creationId xmlns:a16="http://schemas.microsoft.com/office/drawing/2014/main" id="{2406CB1F-0B34-4AD9-B47C-AD5763676E61}"/>
                  </a:ext>
                </a:extLst>
              </p:cNvPr>
              <p:cNvSpPr/>
              <p:nvPr/>
            </p:nvSpPr>
            <p:spPr bwMode="auto">
              <a:xfrm>
                <a:off x="3585" y="1958"/>
                <a:ext cx="507" cy="319"/>
              </a:xfrm>
              <a:custGeom>
                <a:avLst/>
                <a:gdLst>
                  <a:gd name="T0" fmla="*/ 12 w 70"/>
                  <a:gd name="T1" fmla="*/ 41 h 44"/>
                  <a:gd name="T2" fmla="*/ 24 w 70"/>
                  <a:gd name="T3" fmla="*/ 41 h 44"/>
                  <a:gd name="T4" fmla="*/ 70 w 70"/>
                  <a:gd name="T5" fmla="*/ 20 h 44"/>
                  <a:gd name="T6" fmla="*/ 69 w 70"/>
                  <a:gd name="T7" fmla="*/ 17 h 44"/>
                  <a:gd name="T8" fmla="*/ 61 w 70"/>
                  <a:gd name="T9" fmla="*/ 0 h 44"/>
                  <a:gd name="T10" fmla="*/ 61 w 70"/>
                  <a:gd name="T11" fmla="*/ 0 h 44"/>
                  <a:gd name="T12" fmla="*/ 0 w 70"/>
                  <a:gd name="T13" fmla="*/ 40 h 44"/>
                  <a:gd name="T14" fmla="*/ 0 w 70"/>
                  <a:gd name="T15" fmla="*/ 40 h 44"/>
                  <a:gd name="T16" fmla="*/ 3 w 70"/>
                  <a:gd name="T17" fmla="*/ 44 h 44"/>
                  <a:gd name="T18" fmla="*/ 4 w 70"/>
                  <a:gd name="T19" fmla="*/ 44 h 44"/>
                  <a:gd name="T20" fmla="*/ 12 w 70"/>
                  <a:gd name="T21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" h="44">
                    <a:moveTo>
                      <a:pt x="12" y="41"/>
                    </a:moveTo>
                    <a:cubicBezTo>
                      <a:pt x="24" y="41"/>
                      <a:pt x="24" y="41"/>
                      <a:pt x="24" y="41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8"/>
                      <a:pt x="69" y="17"/>
                    </a:cubicBezTo>
                    <a:cubicBezTo>
                      <a:pt x="67" y="11"/>
                      <a:pt x="62" y="0"/>
                      <a:pt x="61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25" y="15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1" y="42"/>
                      <a:pt x="2" y="43"/>
                      <a:pt x="3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5" y="41"/>
                      <a:pt x="9" y="40"/>
                      <a:pt x="12" y="41"/>
                    </a:cubicBezTo>
                    <a:close/>
                  </a:path>
                </a:pathLst>
              </a:custGeom>
              <a:solidFill>
                <a:srgbClr val="0444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6">
                <a:extLst>
                  <a:ext uri="{FF2B5EF4-FFF2-40B4-BE49-F238E27FC236}">
                    <a16:creationId xmlns:a16="http://schemas.microsoft.com/office/drawing/2014/main" id="{A307E7F0-7562-4353-A254-42C618BDC1B0}"/>
                  </a:ext>
                </a:extLst>
              </p:cNvPr>
              <p:cNvSpPr/>
              <p:nvPr/>
            </p:nvSpPr>
            <p:spPr bwMode="auto">
              <a:xfrm>
                <a:off x="4128" y="2726"/>
                <a:ext cx="189" cy="181"/>
              </a:xfrm>
              <a:custGeom>
                <a:avLst/>
                <a:gdLst>
                  <a:gd name="T0" fmla="*/ 0 w 26"/>
                  <a:gd name="T1" fmla="*/ 14 h 25"/>
                  <a:gd name="T2" fmla="*/ 0 w 26"/>
                  <a:gd name="T3" fmla="*/ 14 h 25"/>
                  <a:gd name="T4" fmla="*/ 14 w 26"/>
                  <a:gd name="T5" fmla="*/ 20 h 25"/>
                  <a:gd name="T6" fmla="*/ 26 w 26"/>
                  <a:gd name="T7" fmla="*/ 0 h 25"/>
                  <a:gd name="T8" fmla="*/ 22 w 26"/>
                  <a:gd name="T9" fmla="*/ 3 h 25"/>
                  <a:gd name="T10" fmla="*/ 0 w 26"/>
                  <a:gd name="T11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25">
                    <a:moveTo>
                      <a:pt x="0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4" y="25"/>
                      <a:pt x="14" y="20"/>
                    </a:cubicBezTo>
                    <a:cubicBezTo>
                      <a:pt x="14" y="20"/>
                      <a:pt x="26" y="12"/>
                      <a:pt x="26" y="0"/>
                    </a:cubicBezTo>
                    <a:cubicBezTo>
                      <a:pt x="25" y="1"/>
                      <a:pt x="24" y="2"/>
                      <a:pt x="22" y="3"/>
                    </a:cubicBez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444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Rectangle 27">
                <a:extLst>
                  <a:ext uri="{FF2B5EF4-FFF2-40B4-BE49-F238E27FC236}">
                    <a16:creationId xmlns:a16="http://schemas.microsoft.com/office/drawing/2014/main" id="{55B3580B-7538-484C-8444-10840D73C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4" y="2588"/>
                <a:ext cx="1" cy="1"/>
              </a:xfrm>
              <a:prstGeom prst="rect">
                <a:avLst/>
              </a:prstGeom>
              <a:solidFill>
                <a:srgbClr val="0444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>
                <a:extLst>
                  <a:ext uri="{FF2B5EF4-FFF2-40B4-BE49-F238E27FC236}">
                    <a16:creationId xmlns:a16="http://schemas.microsoft.com/office/drawing/2014/main" id="{68C5ABC0-EA62-4F52-9A12-2F5ECCA2E0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12" y="2052"/>
                <a:ext cx="834" cy="877"/>
              </a:xfrm>
              <a:custGeom>
                <a:avLst/>
                <a:gdLst>
                  <a:gd name="T0" fmla="*/ 35 w 115"/>
                  <a:gd name="T1" fmla="*/ 117 h 121"/>
                  <a:gd name="T2" fmla="*/ 67 w 115"/>
                  <a:gd name="T3" fmla="*/ 115 h 121"/>
                  <a:gd name="T4" fmla="*/ 77 w 115"/>
                  <a:gd name="T5" fmla="*/ 111 h 121"/>
                  <a:gd name="T6" fmla="*/ 77 w 115"/>
                  <a:gd name="T7" fmla="*/ 110 h 121"/>
                  <a:gd name="T8" fmla="*/ 85 w 115"/>
                  <a:gd name="T9" fmla="*/ 107 h 121"/>
                  <a:gd name="T10" fmla="*/ 107 w 115"/>
                  <a:gd name="T11" fmla="*/ 96 h 121"/>
                  <a:gd name="T12" fmla="*/ 111 w 115"/>
                  <a:gd name="T13" fmla="*/ 93 h 121"/>
                  <a:gd name="T14" fmla="*/ 113 w 115"/>
                  <a:gd name="T15" fmla="*/ 81 h 121"/>
                  <a:gd name="T16" fmla="*/ 101 w 115"/>
                  <a:gd name="T17" fmla="*/ 74 h 121"/>
                  <a:gd name="T18" fmla="*/ 101 w 115"/>
                  <a:gd name="T19" fmla="*/ 74 h 121"/>
                  <a:gd name="T20" fmla="*/ 101 w 115"/>
                  <a:gd name="T21" fmla="*/ 74 h 121"/>
                  <a:gd name="T22" fmla="*/ 104 w 115"/>
                  <a:gd name="T23" fmla="*/ 72 h 121"/>
                  <a:gd name="T24" fmla="*/ 108 w 115"/>
                  <a:gd name="T25" fmla="*/ 58 h 121"/>
                  <a:gd name="T26" fmla="*/ 95 w 115"/>
                  <a:gd name="T27" fmla="*/ 51 h 121"/>
                  <a:gd name="T28" fmla="*/ 100 w 115"/>
                  <a:gd name="T29" fmla="*/ 48 h 121"/>
                  <a:gd name="T30" fmla="*/ 104 w 115"/>
                  <a:gd name="T31" fmla="*/ 34 h 121"/>
                  <a:gd name="T32" fmla="*/ 90 w 115"/>
                  <a:gd name="T33" fmla="*/ 28 h 121"/>
                  <a:gd name="T34" fmla="*/ 100 w 115"/>
                  <a:gd name="T35" fmla="*/ 23 h 121"/>
                  <a:gd name="T36" fmla="*/ 103 w 115"/>
                  <a:gd name="T37" fmla="*/ 9 h 121"/>
                  <a:gd name="T38" fmla="*/ 88 w 115"/>
                  <a:gd name="T39" fmla="*/ 3 h 121"/>
                  <a:gd name="T40" fmla="*/ 80 w 115"/>
                  <a:gd name="T41" fmla="*/ 7 h 121"/>
                  <a:gd name="T42" fmla="*/ 34 w 115"/>
                  <a:gd name="T43" fmla="*/ 28 h 121"/>
                  <a:gd name="T44" fmla="*/ 22 w 115"/>
                  <a:gd name="T45" fmla="*/ 28 h 121"/>
                  <a:gd name="T46" fmla="*/ 14 w 115"/>
                  <a:gd name="T47" fmla="*/ 31 h 121"/>
                  <a:gd name="T48" fmla="*/ 13 w 115"/>
                  <a:gd name="T49" fmla="*/ 31 h 121"/>
                  <a:gd name="T50" fmla="*/ 8 w 115"/>
                  <a:gd name="T51" fmla="*/ 49 h 121"/>
                  <a:gd name="T52" fmla="*/ 8 w 115"/>
                  <a:gd name="T53" fmla="*/ 49 h 121"/>
                  <a:gd name="T54" fmla="*/ 8 w 115"/>
                  <a:gd name="T55" fmla="*/ 59 h 121"/>
                  <a:gd name="T56" fmla="*/ 0 w 115"/>
                  <a:gd name="T57" fmla="*/ 62 h 121"/>
                  <a:gd name="T58" fmla="*/ 28 w 115"/>
                  <a:gd name="T59" fmla="*/ 121 h 121"/>
                  <a:gd name="T60" fmla="*/ 35 w 115"/>
                  <a:gd name="T61" fmla="*/ 117 h 121"/>
                  <a:gd name="T62" fmla="*/ 50 w 115"/>
                  <a:gd name="T63" fmla="*/ 72 h 121"/>
                  <a:gd name="T64" fmla="*/ 50 w 115"/>
                  <a:gd name="T65" fmla="*/ 72 h 121"/>
                  <a:gd name="T66" fmla="*/ 50 w 115"/>
                  <a:gd name="T67" fmla="*/ 72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5" h="121">
                    <a:moveTo>
                      <a:pt x="35" y="117"/>
                    </a:moveTo>
                    <a:cubicBezTo>
                      <a:pt x="67" y="115"/>
                      <a:pt x="67" y="115"/>
                      <a:pt x="67" y="115"/>
                    </a:cubicBezTo>
                    <a:cubicBezTo>
                      <a:pt x="77" y="111"/>
                      <a:pt x="77" y="111"/>
                      <a:pt x="77" y="111"/>
                    </a:cubicBezTo>
                    <a:cubicBezTo>
                      <a:pt x="77" y="110"/>
                      <a:pt x="77" y="110"/>
                      <a:pt x="77" y="110"/>
                    </a:cubicBezTo>
                    <a:cubicBezTo>
                      <a:pt x="85" y="107"/>
                      <a:pt x="85" y="107"/>
                      <a:pt x="85" y="107"/>
                    </a:cubicBezTo>
                    <a:cubicBezTo>
                      <a:pt x="107" y="96"/>
                      <a:pt x="107" y="96"/>
                      <a:pt x="107" y="96"/>
                    </a:cubicBezTo>
                    <a:cubicBezTo>
                      <a:pt x="109" y="95"/>
                      <a:pt x="110" y="94"/>
                      <a:pt x="111" y="93"/>
                    </a:cubicBezTo>
                    <a:cubicBezTo>
                      <a:pt x="114" y="90"/>
                      <a:pt x="115" y="85"/>
                      <a:pt x="113" y="81"/>
                    </a:cubicBezTo>
                    <a:cubicBezTo>
                      <a:pt x="110" y="75"/>
                      <a:pt x="107" y="72"/>
                      <a:pt x="101" y="74"/>
                    </a:cubicBezTo>
                    <a:cubicBezTo>
                      <a:pt x="101" y="74"/>
                      <a:pt x="101" y="74"/>
                      <a:pt x="101" y="74"/>
                    </a:cubicBezTo>
                    <a:cubicBezTo>
                      <a:pt x="101" y="74"/>
                      <a:pt x="101" y="74"/>
                      <a:pt x="101" y="74"/>
                    </a:cubicBezTo>
                    <a:cubicBezTo>
                      <a:pt x="104" y="72"/>
                      <a:pt x="104" y="72"/>
                      <a:pt x="104" y="72"/>
                    </a:cubicBezTo>
                    <a:cubicBezTo>
                      <a:pt x="110" y="70"/>
                      <a:pt x="110" y="64"/>
                      <a:pt x="108" y="58"/>
                    </a:cubicBezTo>
                    <a:cubicBezTo>
                      <a:pt x="105" y="52"/>
                      <a:pt x="101" y="48"/>
                      <a:pt x="95" y="51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6" y="46"/>
                      <a:pt x="107" y="40"/>
                      <a:pt x="104" y="34"/>
                    </a:cubicBezTo>
                    <a:cubicBezTo>
                      <a:pt x="101" y="28"/>
                      <a:pt x="96" y="25"/>
                      <a:pt x="90" y="28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5" y="20"/>
                      <a:pt x="106" y="14"/>
                      <a:pt x="103" y="9"/>
                    </a:cubicBezTo>
                    <a:cubicBezTo>
                      <a:pt x="101" y="3"/>
                      <a:pt x="94" y="0"/>
                      <a:pt x="88" y="3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9" y="27"/>
                      <a:pt x="15" y="28"/>
                      <a:pt x="14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28" y="121"/>
                      <a:pt x="28" y="121"/>
                      <a:pt x="28" y="121"/>
                    </a:cubicBezTo>
                    <a:lnTo>
                      <a:pt x="35" y="117"/>
                    </a:lnTo>
                    <a:close/>
                    <a:moveTo>
                      <a:pt x="50" y="72"/>
                    </a:move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lose/>
                  </a:path>
                </a:pathLst>
              </a:custGeom>
              <a:solidFill>
                <a:srgbClr val="FFD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9">
                <a:extLst>
                  <a:ext uri="{FF2B5EF4-FFF2-40B4-BE49-F238E27FC236}">
                    <a16:creationId xmlns:a16="http://schemas.microsoft.com/office/drawing/2014/main" id="{2D58C687-BEE9-4AD1-B92F-BA08989FB288}"/>
                  </a:ext>
                </a:extLst>
              </p:cNvPr>
              <p:cNvSpPr/>
              <p:nvPr/>
            </p:nvSpPr>
            <p:spPr bwMode="auto">
              <a:xfrm>
                <a:off x="3440" y="2465"/>
                <a:ext cx="326" cy="573"/>
              </a:xfrm>
              <a:custGeom>
                <a:avLst/>
                <a:gdLst>
                  <a:gd name="T0" fmla="*/ 138 w 326"/>
                  <a:gd name="T1" fmla="*/ 319 h 573"/>
                  <a:gd name="T2" fmla="*/ 138 w 326"/>
                  <a:gd name="T3" fmla="*/ 319 h 573"/>
                  <a:gd name="T4" fmla="*/ 188 w 326"/>
                  <a:gd name="T5" fmla="*/ 290 h 573"/>
                  <a:gd name="T6" fmla="*/ 326 w 326"/>
                  <a:gd name="T7" fmla="*/ 573 h 573"/>
                  <a:gd name="T8" fmla="*/ 275 w 326"/>
                  <a:gd name="T9" fmla="*/ 464 h 573"/>
                  <a:gd name="T10" fmla="*/ 72 w 326"/>
                  <a:gd name="T11" fmla="*/ 36 h 573"/>
                  <a:gd name="T12" fmla="*/ 51 w 326"/>
                  <a:gd name="T13" fmla="*/ 0 h 573"/>
                  <a:gd name="T14" fmla="*/ 0 w 326"/>
                  <a:gd name="T15" fmla="*/ 29 h 573"/>
                  <a:gd name="T16" fmla="*/ 138 w 326"/>
                  <a:gd name="T17" fmla="*/ 319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6" h="573">
                    <a:moveTo>
                      <a:pt x="138" y="319"/>
                    </a:moveTo>
                    <a:lnTo>
                      <a:pt x="138" y="319"/>
                    </a:lnTo>
                    <a:lnTo>
                      <a:pt x="188" y="290"/>
                    </a:lnTo>
                    <a:lnTo>
                      <a:pt x="326" y="573"/>
                    </a:lnTo>
                    <a:lnTo>
                      <a:pt x="275" y="464"/>
                    </a:lnTo>
                    <a:lnTo>
                      <a:pt x="72" y="36"/>
                    </a:lnTo>
                    <a:lnTo>
                      <a:pt x="51" y="0"/>
                    </a:lnTo>
                    <a:lnTo>
                      <a:pt x="0" y="29"/>
                    </a:lnTo>
                    <a:lnTo>
                      <a:pt x="138" y="3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30">
                <a:extLst>
                  <a:ext uri="{FF2B5EF4-FFF2-40B4-BE49-F238E27FC236}">
                    <a16:creationId xmlns:a16="http://schemas.microsoft.com/office/drawing/2014/main" id="{4BC2E676-6DE2-49ED-B99F-3FFD19B879B0}"/>
                  </a:ext>
                </a:extLst>
              </p:cNvPr>
              <p:cNvSpPr/>
              <p:nvPr/>
            </p:nvSpPr>
            <p:spPr bwMode="auto">
              <a:xfrm>
                <a:off x="3578" y="2755"/>
                <a:ext cx="188" cy="304"/>
              </a:xfrm>
              <a:custGeom>
                <a:avLst/>
                <a:gdLst>
                  <a:gd name="T0" fmla="*/ 50 w 188"/>
                  <a:gd name="T1" fmla="*/ 0 h 304"/>
                  <a:gd name="T2" fmla="*/ 0 w 188"/>
                  <a:gd name="T3" fmla="*/ 29 h 304"/>
                  <a:gd name="T4" fmla="*/ 130 w 188"/>
                  <a:gd name="T5" fmla="*/ 304 h 304"/>
                  <a:gd name="T6" fmla="*/ 188 w 188"/>
                  <a:gd name="T7" fmla="*/ 283 h 304"/>
                  <a:gd name="T8" fmla="*/ 50 w 188"/>
                  <a:gd name="T9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304">
                    <a:moveTo>
                      <a:pt x="50" y="0"/>
                    </a:moveTo>
                    <a:lnTo>
                      <a:pt x="0" y="29"/>
                    </a:lnTo>
                    <a:lnTo>
                      <a:pt x="130" y="304"/>
                    </a:lnTo>
                    <a:lnTo>
                      <a:pt x="188" y="283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D9DE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31">
                <a:extLst>
                  <a:ext uri="{FF2B5EF4-FFF2-40B4-BE49-F238E27FC236}">
                    <a16:creationId xmlns:a16="http://schemas.microsoft.com/office/drawing/2014/main" id="{5D05570E-E12C-44DD-A929-2E92EED83147}"/>
                  </a:ext>
                </a:extLst>
              </p:cNvPr>
              <p:cNvSpPr/>
              <p:nvPr/>
            </p:nvSpPr>
            <p:spPr bwMode="auto">
              <a:xfrm>
                <a:off x="2614" y="2479"/>
                <a:ext cx="964" cy="624"/>
              </a:xfrm>
              <a:custGeom>
                <a:avLst/>
                <a:gdLst>
                  <a:gd name="T0" fmla="*/ 133 w 133"/>
                  <a:gd name="T1" fmla="*/ 42 h 86"/>
                  <a:gd name="T2" fmla="*/ 114 w 133"/>
                  <a:gd name="T3" fmla="*/ 2 h 86"/>
                  <a:gd name="T4" fmla="*/ 113 w 133"/>
                  <a:gd name="T5" fmla="*/ 0 h 86"/>
                  <a:gd name="T6" fmla="*/ 0 w 133"/>
                  <a:gd name="T7" fmla="*/ 52 h 86"/>
                  <a:gd name="T8" fmla="*/ 32 w 133"/>
                  <a:gd name="T9" fmla="*/ 86 h 86"/>
                  <a:gd name="T10" fmla="*/ 133 w 133"/>
                  <a:gd name="T11" fmla="*/ 4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86">
                    <a:moveTo>
                      <a:pt x="133" y="42"/>
                    </a:moveTo>
                    <a:cubicBezTo>
                      <a:pt x="114" y="2"/>
                      <a:pt x="114" y="2"/>
                      <a:pt x="114" y="2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9" y="66"/>
                      <a:pt x="21" y="75"/>
                      <a:pt x="32" y="86"/>
                    </a:cubicBezTo>
                    <a:cubicBezTo>
                      <a:pt x="133" y="42"/>
                      <a:pt x="133" y="42"/>
                      <a:pt x="133" y="42"/>
                    </a:cubicBezTo>
                  </a:path>
                </a:pathLst>
              </a:custGeom>
              <a:solidFill>
                <a:srgbClr val="4C65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2">
                <a:extLst>
                  <a:ext uri="{FF2B5EF4-FFF2-40B4-BE49-F238E27FC236}">
                    <a16:creationId xmlns:a16="http://schemas.microsoft.com/office/drawing/2014/main" id="{E1096A00-AF0C-4018-A4A4-387DCFE2DE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87" y="2784"/>
                <a:ext cx="1028" cy="630"/>
              </a:xfrm>
              <a:custGeom>
                <a:avLst/>
                <a:gdLst>
                  <a:gd name="T0" fmla="*/ 141 w 142"/>
                  <a:gd name="T1" fmla="*/ 38 h 87"/>
                  <a:gd name="T2" fmla="*/ 123 w 142"/>
                  <a:gd name="T3" fmla="*/ 0 h 87"/>
                  <a:gd name="T4" fmla="*/ 123 w 142"/>
                  <a:gd name="T5" fmla="*/ 0 h 87"/>
                  <a:gd name="T6" fmla="*/ 0 w 142"/>
                  <a:gd name="T7" fmla="*/ 54 h 87"/>
                  <a:gd name="T8" fmla="*/ 32 w 142"/>
                  <a:gd name="T9" fmla="*/ 87 h 87"/>
                  <a:gd name="T10" fmla="*/ 142 w 142"/>
                  <a:gd name="T11" fmla="*/ 42 h 87"/>
                  <a:gd name="T12" fmla="*/ 141 w 142"/>
                  <a:gd name="T13" fmla="*/ 38 h 87"/>
                  <a:gd name="T14" fmla="*/ 87 w 142"/>
                  <a:gd name="T15" fmla="*/ 59 h 87"/>
                  <a:gd name="T16" fmla="*/ 81 w 142"/>
                  <a:gd name="T17" fmla="*/ 57 h 87"/>
                  <a:gd name="T18" fmla="*/ 83 w 142"/>
                  <a:gd name="T19" fmla="*/ 51 h 87"/>
                  <a:gd name="T20" fmla="*/ 89 w 142"/>
                  <a:gd name="T21" fmla="*/ 53 h 87"/>
                  <a:gd name="T22" fmla="*/ 87 w 142"/>
                  <a:gd name="T23" fmla="*/ 59 h 87"/>
                  <a:gd name="T24" fmla="*/ 104 w 142"/>
                  <a:gd name="T25" fmla="*/ 51 h 87"/>
                  <a:gd name="T26" fmla="*/ 97 w 142"/>
                  <a:gd name="T27" fmla="*/ 49 h 87"/>
                  <a:gd name="T28" fmla="*/ 100 w 142"/>
                  <a:gd name="T29" fmla="*/ 43 h 87"/>
                  <a:gd name="T30" fmla="*/ 106 w 142"/>
                  <a:gd name="T31" fmla="*/ 45 h 87"/>
                  <a:gd name="T32" fmla="*/ 104 w 142"/>
                  <a:gd name="T33" fmla="*/ 51 h 87"/>
                  <a:gd name="T34" fmla="*/ 120 w 142"/>
                  <a:gd name="T35" fmla="*/ 44 h 87"/>
                  <a:gd name="T36" fmla="*/ 114 w 142"/>
                  <a:gd name="T37" fmla="*/ 41 h 87"/>
                  <a:gd name="T38" fmla="*/ 116 w 142"/>
                  <a:gd name="T39" fmla="*/ 35 h 87"/>
                  <a:gd name="T40" fmla="*/ 122 w 142"/>
                  <a:gd name="T41" fmla="*/ 37 h 87"/>
                  <a:gd name="T42" fmla="*/ 120 w 142"/>
                  <a:gd name="T43" fmla="*/ 44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2" h="87">
                    <a:moveTo>
                      <a:pt x="141" y="38"/>
                    </a:moveTo>
                    <a:cubicBezTo>
                      <a:pt x="123" y="0"/>
                      <a:pt x="123" y="0"/>
                      <a:pt x="123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12" y="67"/>
                      <a:pt x="18" y="77"/>
                      <a:pt x="32" y="87"/>
                    </a:cubicBezTo>
                    <a:cubicBezTo>
                      <a:pt x="142" y="42"/>
                      <a:pt x="142" y="42"/>
                      <a:pt x="142" y="42"/>
                    </a:cubicBezTo>
                    <a:cubicBezTo>
                      <a:pt x="141" y="38"/>
                      <a:pt x="141" y="38"/>
                      <a:pt x="141" y="38"/>
                    </a:cubicBezTo>
                    <a:moveTo>
                      <a:pt x="87" y="59"/>
                    </a:moveTo>
                    <a:cubicBezTo>
                      <a:pt x="85" y="60"/>
                      <a:pt x="82" y="59"/>
                      <a:pt x="81" y="57"/>
                    </a:cubicBezTo>
                    <a:cubicBezTo>
                      <a:pt x="80" y="55"/>
                      <a:pt x="81" y="52"/>
                      <a:pt x="83" y="51"/>
                    </a:cubicBezTo>
                    <a:cubicBezTo>
                      <a:pt x="85" y="50"/>
                      <a:pt x="88" y="51"/>
                      <a:pt x="89" y="53"/>
                    </a:cubicBezTo>
                    <a:cubicBezTo>
                      <a:pt x="90" y="55"/>
                      <a:pt x="89" y="58"/>
                      <a:pt x="87" y="59"/>
                    </a:cubicBezTo>
                    <a:moveTo>
                      <a:pt x="104" y="51"/>
                    </a:moveTo>
                    <a:cubicBezTo>
                      <a:pt x="101" y="52"/>
                      <a:pt x="98" y="52"/>
                      <a:pt x="97" y="49"/>
                    </a:cubicBezTo>
                    <a:cubicBezTo>
                      <a:pt x="96" y="47"/>
                      <a:pt x="97" y="44"/>
                      <a:pt x="100" y="43"/>
                    </a:cubicBezTo>
                    <a:cubicBezTo>
                      <a:pt x="102" y="42"/>
                      <a:pt x="105" y="43"/>
                      <a:pt x="106" y="45"/>
                    </a:cubicBezTo>
                    <a:cubicBezTo>
                      <a:pt x="107" y="48"/>
                      <a:pt x="106" y="50"/>
                      <a:pt x="104" y="51"/>
                    </a:cubicBezTo>
                    <a:moveTo>
                      <a:pt x="120" y="44"/>
                    </a:moveTo>
                    <a:cubicBezTo>
                      <a:pt x="118" y="45"/>
                      <a:pt x="115" y="44"/>
                      <a:pt x="114" y="41"/>
                    </a:cubicBezTo>
                    <a:cubicBezTo>
                      <a:pt x="113" y="39"/>
                      <a:pt x="114" y="36"/>
                      <a:pt x="116" y="35"/>
                    </a:cubicBezTo>
                    <a:cubicBezTo>
                      <a:pt x="118" y="34"/>
                      <a:pt x="121" y="35"/>
                      <a:pt x="122" y="37"/>
                    </a:cubicBezTo>
                    <a:cubicBezTo>
                      <a:pt x="123" y="40"/>
                      <a:pt x="122" y="42"/>
                      <a:pt x="120" y="44"/>
                    </a:cubicBezTo>
                  </a:path>
                </a:pathLst>
              </a:custGeom>
              <a:solidFill>
                <a:srgbClr val="2B3F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3">
                <a:extLst>
                  <a:ext uri="{FF2B5EF4-FFF2-40B4-BE49-F238E27FC236}">
                    <a16:creationId xmlns:a16="http://schemas.microsoft.com/office/drawing/2014/main" id="{EF4DB599-6B89-4305-9A6B-80D15C43B6FF}"/>
                  </a:ext>
                </a:extLst>
              </p:cNvPr>
              <p:cNvSpPr/>
              <p:nvPr/>
            </p:nvSpPr>
            <p:spPr bwMode="auto">
              <a:xfrm>
                <a:off x="3382" y="3088"/>
                <a:ext cx="80" cy="73"/>
              </a:xfrm>
              <a:custGeom>
                <a:avLst/>
                <a:gdLst>
                  <a:gd name="T0" fmla="*/ 4 w 11"/>
                  <a:gd name="T1" fmla="*/ 1 h 10"/>
                  <a:gd name="T2" fmla="*/ 1 w 11"/>
                  <a:gd name="T3" fmla="*/ 7 h 10"/>
                  <a:gd name="T4" fmla="*/ 8 w 11"/>
                  <a:gd name="T5" fmla="*/ 9 h 10"/>
                  <a:gd name="T6" fmla="*/ 10 w 11"/>
                  <a:gd name="T7" fmla="*/ 3 h 10"/>
                  <a:gd name="T8" fmla="*/ 4 w 11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4" y="1"/>
                    </a:moveTo>
                    <a:cubicBezTo>
                      <a:pt x="1" y="2"/>
                      <a:pt x="0" y="5"/>
                      <a:pt x="1" y="7"/>
                    </a:cubicBezTo>
                    <a:cubicBezTo>
                      <a:pt x="2" y="10"/>
                      <a:pt x="5" y="10"/>
                      <a:pt x="8" y="9"/>
                    </a:cubicBezTo>
                    <a:cubicBezTo>
                      <a:pt x="10" y="8"/>
                      <a:pt x="11" y="6"/>
                      <a:pt x="10" y="3"/>
                    </a:cubicBezTo>
                    <a:cubicBezTo>
                      <a:pt x="9" y="1"/>
                      <a:pt x="6" y="0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4">
                <a:extLst>
                  <a:ext uri="{FF2B5EF4-FFF2-40B4-BE49-F238E27FC236}">
                    <a16:creationId xmlns:a16="http://schemas.microsoft.com/office/drawing/2014/main" id="{7761B6E6-9321-4D94-B347-D6531015AC23}"/>
                  </a:ext>
                </a:extLst>
              </p:cNvPr>
              <p:cNvSpPr/>
              <p:nvPr/>
            </p:nvSpPr>
            <p:spPr bwMode="auto">
              <a:xfrm>
                <a:off x="3266" y="3146"/>
                <a:ext cx="73" cy="73"/>
              </a:xfrm>
              <a:custGeom>
                <a:avLst/>
                <a:gdLst>
                  <a:gd name="T0" fmla="*/ 3 w 10"/>
                  <a:gd name="T1" fmla="*/ 1 h 10"/>
                  <a:gd name="T2" fmla="*/ 1 w 10"/>
                  <a:gd name="T3" fmla="*/ 7 h 10"/>
                  <a:gd name="T4" fmla="*/ 7 w 10"/>
                  <a:gd name="T5" fmla="*/ 9 h 10"/>
                  <a:gd name="T6" fmla="*/ 9 w 10"/>
                  <a:gd name="T7" fmla="*/ 3 h 10"/>
                  <a:gd name="T8" fmla="*/ 3 w 10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3" y="1"/>
                    </a:moveTo>
                    <a:cubicBezTo>
                      <a:pt x="1" y="2"/>
                      <a:pt x="0" y="5"/>
                      <a:pt x="1" y="7"/>
                    </a:cubicBezTo>
                    <a:cubicBezTo>
                      <a:pt x="2" y="9"/>
                      <a:pt x="5" y="10"/>
                      <a:pt x="7" y="9"/>
                    </a:cubicBezTo>
                    <a:cubicBezTo>
                      <a:pt x="9" y="8"/>
                      <a:pt x="10" y="5"/>
                      <a:pt x="9" y="3"/>
                    </a:cubicBezTo>
                    <a:cubicBezTo>
                      <a:pt x="8" y="1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35">
                <a:extLst>
                  <a:ext uri="{FF2B5EF4-FFF2-40B4-BE49-F238E27FC236}">
                    <a16:creationId xmlns:a16="http://schemas.microsoft.com/office/drawing/2014/main" id="{B58755AF-9C67-433E-9A53-0C7112F3D68C}"/>
                  </a:ext>
                </a:extLst>
              </p:cNvPr>
              <p:cNvSpPr/>
              <p:nvPr/>
            </p:nvSpPr>
            <p:spPr bwMode="auto">
              <a:xfrm>
                <a:off x="3505" y="3030"/>
                <a:ext cx="73" cy="80"/>
              </a:xfrm>
              <a:custGeom>
                <a:avLst/>
                <a:gdLst>
                  <a:gd name="T0" fmla="*/ 3 w 10"/>
                  <a:gd name="T1" fmla="*/ 1 h 11"/>
                  <a:gd name="T2" fmla="*/ 1 w 10"/>
                  <a:gd name="T3" fmla="*/ 7 h 11"/>
                  <a:gd name="T4" fmla="*/ 7 w 10"/>
                  <a:gd name="T5" fmla="*/ 10 h 11"/>
                  <a:gd name="T6" fmla="*/ 9 w 10"/>
                  <a:gd name="T7" fmla="*/ 3 h 11"/>
                  <a:gd name="T8" fmla="*/ 3 w 10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3" y="1"/>
                    </a:moveTo>
                    <a:cubicBezTo>
                      <a:pt x="1" y="2"/>
                      <a:pt x="0" y="5"/>
                      <a:pt x="1" y="7"/>
                    </a:cubicBezTo>
                    <a:cubicBezTo>
                      <a:pt x="2" y="10"/>
                      <a:pt x="5" y="11"/>
                      <a:pt x="7" y="10"/>
                    </a:cubicBezTo>
                    <a:cubicBezTo>
                      <a:pt x="9" y="8"/>
                      <a:pt x="10" y="6"/>
                      <a:pt x="9" y="3"/>
                    </a:cubicBezTo>
                    <a:cubicBezTo>
                      <a:pt x="8" y="1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08F9A928-8EF7-48F6-B44D-A8E13AE9C4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1" y="2958"/>
                <a:ext cx="804" cy="804"/>
              </a:xfrm>
              <a:custGeom>
                <a:avLst/>
                <a:gdLst>
                  <a:gd name="T0" fmla="*/ 111 w 111"/>
                  <a:gd name="T1" fmla="*/ 66 h 111"/>
                  <a:gd name="T2" fmla="*/ 111 w 111"/>
                  <a:gd name="T3" fmla="*/ 47 h 111"/>
                  <a:gd name="T4" fmla="*/ 93 w 111"/>
                  <a:gd name="T5" fmla="*/ 47 h 111"/>
                  <a:gd name="T6" fmla="*/ 89 w 111"/>
                  <a:gd name="T7" fmla="*/ 36 h 111"/>
                  <a:gd name="T8" fmla="*/ 102 w 111"/>
                  <a:gd name="T9" fmla="*/ 24 h 111"/>
                  <a:gd name="T10" fmla="*/ 89 w 111"/>
                  <a:gd name="T11" fmla="*/ 10 h 111"/>
                  <a:gd name="T12" fmla="*/ 76 w 111"/>
                  <a:gd name="T13" fmla="*/ 23 h 111"/>
                  <a:gd name="T14" fmla="*/ 65 w 111"/>
                  <a:gd name="T15" fmla="*/ 18 h 111"/>
                  <a:gd name="T16" fmla="*/ 66 w 111"/>
                  <a:gd name="T17" fmla="*/ 0 h 111"/>
                  <a:gd name="T18" fmla="*/ 47 w 111"/>
                  <a:gd name="T19" fmla="*/ 0 h 111"/>
                  <a:gd name="T20" fmla="*/ 47 w 111"/>
                  <a:gd name="T21" fmla="*/ 18 h 111"/>
                  <a:gd name="T22" fmla="*/ 36 w 111"/>
                  <a:gd name="T23" fmla="*/ 22 h 111"/>
                  <a:gd name="T24" fmla="*/ 24 w 111"/>
                  <a:gd name="T25" fmla="*/ 9 h 111"/>
                  <a:gd name="T26" fmla="*/ 10 w 111"/>
                  <a:gd name="T27" fmla="*/ 22 h 111"/>
                  <a:gd name="T28" fmla="*/ 23 w 111"/>
                  <a:gd name="T29" fmla="*/ 35 h 111"/>
                  <a:gd name="T30" fmla="*/ 18 w 111"/>
                  <a:gd name="T31" fmla="*/ 46 h 111"/>
                  <a:gd name="T32" fmla="*/ 0 w 111"/>
                  <a:gd name="T33" fmla="*/ 46 h 111"/>
                  <a:gd name="T34" fmla="*/ 0 w 111"/>
                  <a:gd name="T35" fmla="*/ 64 h 111"/>
                  <a:gd name="T36" fmla="*/ 18 w 111"/>
                  <a:gd name="T37" fmla="*/ 64 h 111"/>
                  <a:gd name="T38" fmla="*/ 22 w 111"/>
                  <a:gd name="T39" fmla="*/ 75 h 111"/>
                  <a:gd name="T40" fmla="*/ 9 w 111"/>
                  <a:gd name="T41" fmla="*/ 88 h 111"/>
                  <a:gd name="T42" fmla="*/ 22 w 111"/>
                  <a:gd name="T43" fmla="*/ 101 h 111"/>
                  <a:gd name="T44" fmla="*/ 35 w 111"/>
                  <a:gd name="T45" fmla="*/ 88 h 111"/>
                  <a:gd name="T46" fmla="*/ 46 w 111"/>
                  <a:gd name="T47" fmla="*/ 93 h 111"/>
                  <a:gd name="T48" fmla="*/ 46 w 111"/>
                  <a:gd name="T49" fmla="*/ 111 h 111"/>
                  <a:gd name="T50" fmla="*/ 64 w 111"/>
                  <a:gd name="T51" fmla="*/ 111 h 111"/>
                  <a:gd name="T52" fmla="*/ 64 w 111"/>
                  <a:gd name="T53" fmla="*/ 93 h 111"/>
                  <a:gd name="T54" fmla="*/ 75 w 111"/>
                  <a:gd name="T55" fmla="*/ 89 h 111"/>
                  <a:gd name="T56" fmla="*/ 88 w 111"/>
                  <a:gd name="T57" fmla="*/ 102 h 111"/>
                  <a:gd name="T58" fmla="*/ 101 w 111"/>
                  <a:gd name="T59" fmla="*/ 89 h 111"/>
                  <a:gd name="T60" fmla="*/ 88 w 111"/>
                  <a:gd name="T61" fmla="*/ 76 h 111"/>
                  <a:gd name="T62" fmla="*/ 93 w 111"/>
                  <a:gd name="T63" fmla="*/ 65 h 111"/>
                  <a:gd name="T64" fmla="*/ 111 w 111"/>
                  <a:gd name="T65" fmla="*/ 66 h 111"/>
                  <a:gd name="T66" fmla="*/ 55 w 111"/>
                  <a:gd name="T67" fmla="*/ 79 h 111"/>
                  <a:gd name="T68" fmla="*/ 33 w 111"/>
                  <a:gd name="T69" fmla="*/ 55 h 111"/>
                  <a:gd name="T70" fmla="*/ 56 w 111"/>
                  <a:gd name="T71" fmla="*/ 33 h 111"/>
                  <a:gd name="T72" fmla="*/ 79 w 111"/>
                  <a:gd name="T73" fmla="*/ 56 h 111"/>
                  <a:gd name="T74" fmla="*/ 55 w 111"/>
                  <a:gd name="T75" fmla="*/ 79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1" h="111">
                    <a:moveTo>
                      <a:pt x="111" y="66"/>
                    </a:moveTo>
                    <a:cubicBezTo>
                      <a:pt x="111" y="47"/>
                      <a:pt x="111" y="47"/>
                      <a:pt x="111" y="47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43"/>
                      <a:pt x="91" y="40"/>
                      <a:pt x="89" y="36"/>
                    </a:cubicBezTo>
                    <a:cubicBezTo>
                      <a:pt x="102" y="24"/>
                      <a:pt x="102" y="24"/>
                      <a:pt x="102" y="24"/>
                    </a:cubicBezTo>
                    <a:cubicBezTo>
                      <a:pt x="89" y="10"/>
                      <a:pt x="89" y="10"/>
                      <a:pt x="89" y="10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3" y="21"/>
                      <a:pt x="69" y="19"/>
                      <a:pt x="65" y="18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3" y="19"/>
                      <a:pt x="40" y="20"/>
                      <a:pt x="36" y="22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1" y="39"/>
                      <a:pt x="19" y="42"/>
                      <a:pt x="18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8"/>
                      <a:pt x="21" y="72"/>
                      <a:pt x="22" y="75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35" y="88"/>
                      <a:pt x="35" y="88"/>
                      <a:pt x="35" y="88"/>
                    </a:cubicBezTo>
                    <a:cubicBezTo>
                      <a:pt x="39" y="90"/>
                      <a:pt x="42" y="92"/>
                      <a:pt x="46" y="93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64" y="111"/>
                      <a:pt x="64" y="111"/>
                      <a:pt x="64" y="111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68" y="92"/>
                      <a:pt x="72" y="91"/>
                      <a:pt x="75" y="89"/>
                    </a:cubicBezTo>
                    <a:cubicBezTo>
                      <a:pt x="88" y="102"/>
                      <a:pt x="88" y="102"/>
                      <a:pt x="88" y="102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88" y="76"/>
                      <a:pt x="88" y="76"/>
                      <a:pt x="88" y="76"/>
                    </a:cubicBezTo>
                    <a:cubicBezTo>
                      <a:pt x="90" y="73"/>
                      <a:pt x="92" y="69"/>
                      <a:pt x="93" y="65"/>
                    </a:cubicBezTo>
                    <a:cubicBezTo>
                      <a:pt x="111" y="66"/>
                      <a:pt x="111" y="66"/>
                      <a:pt x="111" y="66"/>
                    </a:cubicBezTo>
                    <a:moveTo>
                      <a:pt x="55" y="79"/>
                    </a:moveTo>
                    <a:cubicBezTo>
                      <a:pt x="43" y="79"/>
                      <a:pt x="32" y="68"/>
                      <a:pt x="33" y="55"/>
                    </a:cubicBezTo>
                    <a:cubicBezTo>
                      <a:pt x="33" y="43"/>
                      <a:pt x="43" y="32"/>
                      <a:pt x="56" y="33"/>
                    </a:cubicBezTo>
                    <a:cubicBezTo>
                      <a:pt x="69" y="33"/>
                      <a:pt x="79" y="43"/>
                      <a:pt x="79" y="56"/>
                    </a:cubicBezTo>
                    <a:cubicBezTo>
                      <a:pt x="79" y="69"/>
                      <a:pt x="68" y="79"/>
                      <a:pt x="55" y="79"/>
                    </a:cubicBezTo>
                  </a:path>
                </a:pathLst>
              </a:custGeom>
              <a:solidFill>
                <a:srgbClr val="5BA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5C71DE03-871C-43E8-A171-AF7F91C9D21C}"/>
                  </a:ext>
                </a:extLst>
              </p:cNvPr>
              <p:cNvSpPr/>
              <p:nvPr/>
            </p:nvSpPr>
            <p:spPr bwMode="auto">
              <a:xfrm>
                <a:off x="3186" y="3081"/>
                <a:ext cx="689" cy="681"/>
              </a:xfrm>
              <a:custGeom>
                <a:avLst/>
                <a:gdLst>
                  <a:gd name="T0" fmla="*/ 73 w 95"/>
                  <a:gd name="T1" fmla="*/ 19 h 94"/>
                  <a:gd name="T2" fmla="*/ 86 w 95"/>
                  <a:gd name="T3" fmla="*/ 7 h 94"/>
                  <a:gd name="T4" fmla="*/ 79 w 95"/>
                  <a:gd name="T5" fmla="*/ 0 h 94"/>
                  <a:gd name="T6" fmla="*/ 56 w 95"/>
                  <a:gd name="T7" fmla="*/ 22 h 94"/>
                  <a:gd name="T8" fmla="*/ 63 w 95"/>
                  <a:gd name="T9" fmla="*/ 39 h 94"/>
                  <a:gd name="T10" fmla="*/ 39 w 95"/>
                  <a:gd name="T11" fmla="*/ 62 h 94"/>
                  <a:gd name="T12" fmla="*/ 23 w 95"/>
                  <a:gd name="T13" fmla="*/ 54 h 94"/>
                  <a:gd name="T14" fmla="*/ 0 w 95"/>
                  <a:gd name="T15" fmla="*/ 77 h 94"/>
                  <a:gd name="T16" fmla="*/ 6 w 95"/>
                  <a:gd name="T17" fmla="*/ 84 h 94"/>
                  <a:gd name="T18" fmla="*/ 19 w 95"/>
                  <a:gd name="T19" fmla="*/ 71 h 94"/>
                  <a:gd name="T20" fmla="*/ 30 w 95"/>
                  <a:gd name="T21" fmla="*/ 76 h 94"/>
                  <a:gd name="T22" fmla="*/ 30 w 95"/>
                  <a:gd name="T23" fmla="*/ 94 h 94"/>
                  <a:gd name="T24" fmla="*/ 48 w 95"/>
                  <a:gd name="T25" fmla="*/ 94 h 94"/>
                  <a:gd name="T26" fmla="*/ 48 w 95"/>
                  <a:gd name="T27" fmla="*/ 76 h 94"/>
                  <a:gd name="T28" fmla="*/ 59 w 95"/>
                  <a:gd name="T29" fmla="*/ 72 h 94"/>
                  <a:gd name="T30" fmla="*/ 72 w 95"/>
                  <a:gd name="T31" fmla="*/ 85 h 94"/>
                  <a:gd name="T32" fmla="*/ 85 w 95"/>
                  <a:gd name="T33" fmla="*/ 72 h 94"/>
                  <a:gd name="T34" fmla="*/ 72 w 95"/>
                  <a:gd name="T35" fmla="*/ 59 h 94"/>
                  <a:gd name="T36" fmla="*/ 77 w 95"/>
                  <a:gd name="T37" fmla="*/ 48 h 94"/>
                  <a:gd name="T38" fmla="*/ 95 w 95"/>
                  <a:gd name="T39" fmla="*/ 49 h 94"/>
                  <a:gd name="T40" fmla="*/ 95 w 95"/>
                  <a:gd name="T41" fmla="*/ 30 h 94"/>
                  <a:gd name="T42" fmla="*/ 77 w 95"/>
                  <a:gd name="T43" fmla="*/ 30 h 94"/>
                  <a:gd name="T44" fmla="*/ 73 w 95"/>
                  <a:gd name="T45" fmla="*/ 19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94">
                    <a:moveTo>
                      <a:pt x="73" y="19"/>
                    </a:moveTo>
                    <a:cubicBezTo>
                      <a:pt x="86" y="7"/>
                      <a:pt x="86" y="7"/>
                      <a:pt x="86" y="7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60" y="27"/>
                      <a:pt x="63" y="32"/>
                      <a:pt x="63" y="39"/>
                    </a:cubicBezTo>
                    <a:cubicBezTo>
                      <a:pt x="63" y="52"/>
                      <a:pt x="52" y="62"/>
                      <a:pt x="39" y="62"/>
                    </a:cubicBezTo>
                    <a:cubicBezTo>
                      <a:pt x="33" y="62"/>
                      <a:pt x="27" y="59"/>
                      <a:pt x="23" y="54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6" y="84"/>
                      <a:pt x="6" y="84"/>
                      <a:pt x="6" y="84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23" y="73"/>
                      <a:pt x="26" y="75"/>
                      <a:pt x="30" y="76"/>
                    </a:cubicBezTo>
                    <a:cubicBezTo>
                      <a:pt x="30" y="94"/>
                      <a:pt x="30" y="94"/>
                      <a:pt x="30" y="94"/>
                    </a:cubicBezTo>
                    <a:cubicBezTo>
                      <a:pt x="48" y="94"/>
                      <a:pt x="48" y="94"/>
                      <a:pt x="48" y="94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52" y="75"/>
                      <a:pt x="56" y="74"/>
                      <a:pt x="59" y="72"/>
                    </a:cubicBezTo>
                    <a:cubicBezTo>
                      <a:pt x="72" y="85"/>
                      <a:pt x="72" y="85"/>
                      <a:pt x="72" y="85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4" y="56"/>
                      <a:pt x="76" y="52"/>
                      <a:pt x="77" y="48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5" y="30"/>
                      <a:pt x="95" y="30"/>
                      <a:pt x="95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6" y="26"/>
                      <a:pt x="75" y="23"/>
                      <a:pt x="73" y="19"/>
                    </a:cubicBezTo>
                  </a:path>
                </a:pathLst>
              </a:custGeom>
              <a:solidFill>
                <a:srgbClr val="3F82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2F273196-1844-414B-9AB1-96CBC3CC0236}"/>
                  </a:ext>
                </a:extLst>
              </p:cNvPr>
              <p:cNvSpPr/>
              <p:nvPr/>
            </p:nvSpPr>
            <p:spPr bwMode="auto">
              <a:xfrm>
                <a:off x="3259" y="3146"/>
                <a:ext cx="427" cy="428"/>
              </a:xfrm>
              <a:custGeom>
                <a:avLst/>
                <a:gdLst>
                  <a:gd name="T0" fmla="*/ 35 w 59"/>
                  <a:gd name="T1" fmla="*/ 56 h 59"/>
                  <a:gd name="T2" fmla="*/ 3 w 59"/>
                  <a:gd name="T3" fmla="*/ 35 h 59"/>
                  <a:gd name="T4" fmla="*/ 24 w 59"/>
                  <a:gd name="T5" fmla="*/ 3 h 59"/>
                  <a:gd name="T6" fmla="*/ 56 w 59"/>
                  <a:gd name="T7" fmla="*/ 24 h 59"/>
                  <a:gd name="T8" fmla="*/ 35 w 59"/>
                  <a:gd name="T9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9">
                    <a:moveTo>
                      <a:pt x="35" y="56"/>
                    </a:moveTo>
                    <a:cubicBezTo>
                      <a:pt x="21" y="59"/>
                      <a:pt x="6" y="50"/>
                      <a:pt x="3" y="35"/>
                    </a:cubicBezTo>
                    <a:cubicBezTo>
                      <a:pt x="0" y="21"/>
                      <a:pt x="9" y="6"/>
                      <a:pt x="24" y="3"/>
                    </a:cubicBezTo>
                    <a:cubicBezTo>
                      <a:pt x="39" y="0"/>
                      <a:pt x="53" y="9"/>
                      <a:pt x="56" y="24"/>
                    </a:cubicBezTo>
                    <a:cubicBezTo>
                      <a:pt x="59" y="39"/>
                      <a:pt x="50" y="53"/>
                      <a:pt x="35" y="56"/>
                    </a:cubicBezTo>
                    <a:close/>
                  </a:path>
                </a:pathLst>
              </a:custGeom>
              <a:solidFill>
                <a:srgbClr val="F994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294B26C2-D4BA-4B88-A638-0FFC4B48C197}"/>
                  </a:ext>
                </a:extLst>
              </p:cNvPr>
              <p:cNvSpPr/>
              <p:nvPr/>
            </p:nvSpPr>
            <p:spPr bwMode="auto">
              <a:xfrm>
                <a:off x="3295" y="3190"/>
                <a:ext cx="268" cy="275"/>
              </a:xfrm>
              <a:custGeom>
                <a:avLst/>
                <a:gdLst>
                  <a:gd name="T0" fmla="*/ 24 w 37"/>
                  <a:gd name="T1" fmla="*/ 0 h 38"/>
                  <a:gd name="T2" fmla="*/ 1 w 37"/>
                  <a:gd name="T3" fmla="*/ 25 h 38"/>
                  <a:gd name="T4" fmla="*/ 5 w 37"/>
                  <a:gd name="T5" fmla="*/ 38 h 38"/>
                  <a:gd name="T6" fmla="*/ 37 w 37"/>
                  <a:gd name="T7" fmla="*/ 3 h 38"/>
                  <a:gd name="T8" fmla="*/ 24 w 37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8">
                    <a:moveTo>
                      <a:pt x="24" y="0"/>
                    </a:moveTo>
                    <a:cubicBezTo>
                      <a:pt x="11" y="0"/>
                      <a:pt x="0" y="11"/>
                      <a:pt x="1" y="25"/>
                    </a:cubicBezTo>
                    <a:cubicBezTo>
                      <a:pt x="1" y="29"/>
                      <a:pt x="3" y="34"/>
                      <a:pt x="5" y="38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3" y="1"/>
                      <a:pt x="29" y="0"/>
                      <a:pt x="24" y="0"/>
                    </a:cubicBezTo>
                    <a:close/>
                  </a:path>
                </a:pathLst>
              </a:custGeom>
              <a:solidFill>
                <a:srgbClr val="F9CF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33762DCF-DCB3-472E-BE92-33A354F8630C}"/>
                  </a:ext>
                </a:extLst>
              </p:cNvPr>
              <p:cNvSpPr/>
              <p:nvPr/>
            </p:nvSpPr>
            <p:spPr bwMode="auto">
              <a:xfrm>
                <a:off x="3331" y="3211"/>
                <a:ext cx="319" cy="327"/>
              </a:xfrm>
              <a:custGeom>
                <a:avLst/>
                <a:gdLst>
                  <a:gd name="T0" fmla="*/ 0 w 44"/>
                  <a:gd name="T1" fmla="*/ 35 h 45"/>
                  <a:gd name="T2" fmla="*/ 21 w 44"/>
                  <a:gd name="T3" fmla="*/ 44 h 45"/>
                  <a:gd name="T4" fmla="*/ 44 w 44"/>
                  <a:gd name="T5" fmla="*/ 20 h 45"/>
                  <a:gd name="T6" fmla="*/ 32 w 44"/>
                  <a:gd name="T7" fmla="*/ 0 h 45"/>
                  <a:gd name="T8" fmla="*/ 0 w 44"/>
                  <a:gd name="T9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5">
                    <a:moveTo>
                      <a:pt x="0" y="35"/>
                    </a:moveTo>
                    <a:cubicBezTo>
                      <a:pt x="5" y="41"/>
                      <a:pt x="12" y="45"/>
                      <a:pt x="21" y="44"/>
                    </a:cubicBezTo>
                    <a:cubicBezTo>
                      <a:pt x="34" y="44"/>
                      <a:pt x="44" y="33"/>
                      <a:pt x="44" y="20"/>
                    </a:cubicBezTo>
                    <a:cubicBezTo>
                      <a:pt x="43" y="11"/>
                      <a:pt x="39" y="4"/>
                      <a:pt x="32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CE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F144DC51-B2AE-492D-89C8-74EC307119A4}"/>
                  </a:ext>
                </a:extLst>
              </p:cNvPr>
              <p:cNvSpPr/>
              <p:nvPr/>
            </p:nvSpPr>
            <p:spPr bwMode="auto">
              <a:xfrm>
                <a:off x="3418" y="3240"/>
                <a:ext cx="116" cy="240"/>
              </a:xfrm>
              <a:custGeom>
                <a:avLst/>
                <a:gdLst>
                  <a:gd name="T0" fmla="*/ 7 w 16"/>
                  <a:gd name="T1" fmla="*/ 33 h 33"/>
                  <a:gd name="T2" fmla="*/ 7 w 16"/>
                  <a:gd name="T3" fmla="*/ 30 h 33"/>
                  <a:gd name="T4" fmla="*/ 0 w 16"/>
                  <a:gd name="T5" fmla="*/ 22 h 33"/>
                  <a:gd name="T6" fmla="*/ 6 w 16"/>
                  <a:gd name="T7" fmla="*/ 21 h 33"/>
                  <a:gd name="T8" fmla="*/ 6 w 16"/>
                  <a:gd name="T9" fmla="*/ 22 h 33"/>
                  <a:gd name="T10" fmla="*/ 8 w 16"/>
                  <a:gd name="T11" fmla="*/ 26 h 33"/>
                  <a:gd name="T12" fmla="*/ 10 w 16"/>
                  <a:gd name="T13" fmla="*/ 24 h 33"/>
                  <a:gd name="T14" fmla="*/ 6 w 16"/>
                  <a:gd name="T15" fmla="*/ 19 h 33"/>
                  <a:gd name="T16" fmla="*/ 4 w 16"/>
                  <a:gd name="T17" fmla="*/ 18 h 33"/>
                  <a:gd name="T18" fmla="*/ 0 w 16"/>
                  <a:gd name="T19" fmla="*/ 10 h 33"/>
                  <a:gd name="T20" fmla="*/ 7 w 16"/>
                  <a:gd name="T21" fmla="*/ 3 h 33"/>
                  <a:gd name="T22" fmla="*/ 7 w 16"/>
                  <a:gd name="T23" fmla="*/ 0 h 33"/>
                  <a:gd name="T24" fmla="*/ 9 w 16"/>
                  <a:gd name="T25" fmla="*/ 0 h 33"/>
                  <a:gd name="T26" fmla="*/ 9 w 16"/>
                  <a:gd name="T27" fmla="*/ 3 h 33"/>
                  <a:gd name="T28" fmla="*/ 16 w 16"/>
                  <a:gd name="T29" fmla="*/ 10 h 33"/>
                  <a:gd name="T30" fmla="*/ 16 w 16"/>
                  <a:gd name="T31" fmla="*/ 11 h 33"/>
                  <a:gd name="T32" fmla="*/ 10 w 16"/>
                  <a:gd name="T33" fmla="*/ 11 h 33"/>
                  <a:gd name="T34" fmla="*/ 10 w 16"/>
                  <a:gd name="T35" fmla="*/ 10 h 33"/>
                  <a:gd name="T36" fmla="*/ 8 w 16"/>
                  <a:gd name="T37" fmla="*/ 7 h 33"/>
                  <a:gd name="T38" fmla="*/ 6 w 16"/>
                  <a:gd name="T39" fmla="*/ 9 h 33"/>
                  <a:gd name="T40" fmla="*/ 8 w 16"/>
                  <a:gd name="T41" fmla="*/ 13 h 33"/>
                  <a:gd name="T42" fmla="*/ 10 w 16"/>
                  <a:gd name="T43" fmla="*/ 15 h 33"/>
                  <a:gd name="T44" fmla="*/ 16 w 16"/>
                  <a:gd name="T45" fmla="*/ 24 h 33"/>
                  <a:gd name="T46" fmla="*/ 8 w 16"/>
                  <a:gd name="T47" fmla="*/ 30 h 33"/>
                  <a:gd name="T48" fmla="*/ 8 w 16"/>
                  <a:gd name="T49" fmla="*/ 33 h 33"/>
                  <a:gd name="T50" fmla="*/ 7 w 16"/>
                  <a:gd name="T51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" h="33">
                    <a:moveTo>
                      <a:pt x="7" y="33"/>
                    </a:moveTo>
                    <a:cubicBezTo>
                      <a:pt x="7" y="30"/>
                      <a:pt x="7" y="30"/>
                      <a:pt x="7" y="30"/>
                    </a:cubicBezTo>
                    <a:cubicBezTo>
                      <a:pt x="2" y="30"/>
                      <a:pt x="0" y="26"/>
                      <a:pt x="0" y="22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6" y="26"/>
                      <a:pt x="8" y="26"/>
                    </a:cubicBezTo>
                    <a:cubicBezTo>
                      <a:pt x="9" y="26"/>
                      <a:pt x="10" y="25"/>
                      <a:pt x="10" y="24"/>
                    </a:cubicBezTo>
                    <a:cubicBezTo>
                      <a:pt x="10" y="22"/>
                      <a:pt x="8" y="21"/>
                      <a:pt x="6" y="19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2" y="16"/>
                      <a:pt x="0" y="14"/>
                      <a:pt x="0" y="10"/>
                    </a:cubicBezTo>
                    <a:cubicBezTo>
                      <a:pt x="0" y="6"/>
                      <a:pt x="3" y="3"/>
                      <a:pt x="7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3" y="3"/>
                      <a:pt x="16" y="6"/>
                      <a:pt x="16" y="10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9"/>
                      <a:pt x="9" y="7"/>
                      <a:pt x="8" y="7"/>
                    </a:cubicBezTo>
                    <a:cubicBezTo>
                      <a:pt x="6" y="7"/>
                      <a:pt x="6" y="8"/>
                      <a:pt x="6" y="9"/>
                    </a:cubicBezTo>
                    <a:cubicBezTo>
                      <a:pt x="6" y="11"/>
                      <a:pt x="7" y="12"/>
                      <a:pt x="8" y="13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4" y="17"/>
                      <a:pt x="16" y="19"/>
                      <a:pt x="16" y="24"/>
                    </a:cubicBezTo>
                    <a:cubicBezTo>
                      <a:pt x="16" y="28"/>
                      <a:pt x="12" y="30"/>
                      <a:pt x="8" y="30"/>
                    </a:cubicBezTo>
                    <a:cubicBezTo>
                      <a:pt x="8" y="33"/>
                      <a:pt x="8" y="33"/>
                      <a:pt x="8" y="33"/>
                    </a:cubicBez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F994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45">
                <a:extLst>
                  <a:ext uri="{FF2B5EF4-FFF2-40B4-BE49-F238E27FC236}">
                    <a16:creationId xmlns:a16="http://schemas.microsoft.com/office/drawing/2014/main" id="{C8B72C40-A29C-49E1-AA37-56A3587771C3}"/>
                  </a:ext>
                </a:extLst>
              </p:cNvPr>
              <p:cNvSpPr/>
              <p:nvPr/>
            </p:nvSpPr>
            <p:spPr bwMode="auto">
              <a:xfrm>
                <a:off x="2614" y="2798"/>
                <a:ext cx="413" cy="305"/>
              </a:xfrm>
              <a:custGeom>
                <a:avLst/>
                <a:gdLst>
                  <a:gd name="T0" fmla="*/ 36 w 57"/>
                  <a:gd name="T1" fmla="*/ 0 h 42"/>
                  <a:gd name="T2" fmla="*/ 20 w 57"/>
                  <a:gd name="T3" fmla="*/ 18 h 42"/>
                  <a:gd name="T4" fmla="*/ 6 w 57"/>
                  <a:gd name="T5" fmla="*/ 10 h 42"/>
                  <a:gd name="T6" fmla="*/ 8 w 57"/>
                  <a:gd name="T7" fmla="*/ 5 h 42"/>
                  <a:gd name="T8" fmla="*/ 0 w 57"/>
                  <a:gd name="T9" fmla="*/ 8 h 42"/>
                  <a:gd name="T10" fmla="*/ 32 w 57"/>
                  <a:gd name="T11" fmla="*/ 42 h 42"/>
                  <a:gd name="T12" fmla="*/ 41 w 57"/>
                  <a:gd name="T13" fmla="*/ 38 h 42"/>
                  <a:gd name="T14" fmla="*/ 41 w 57"/>
                  <a:gd name="T15" fmla="*/ 37 h 42"/>
                  <a:gd name="T16" fmla="*/ 57 w 57"/>
                  <a:gd name="T17" fmla="*/ 20 h 42"/>
                  <a:gd name="T18" fmla="*/ 36 w 57"/>
                  <a:gd name="T1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42">
                    <a:moveTo>
                      <a:pt x="36" y="0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16" y="15"/>
                      <a:pt x="11" y="12"/>
                      <a:pt x="6" y="1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9" y="22"/>
                      <a:pt x="21" y="31"/>
                      <a:pt x="32" y="42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1" y="38"/>
                      <a:pt x="41" y="38"/>
                      <a:pt x="41" y="37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solidFill>
                <a:srgbClr val="4249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46">
                <a:extLst>
                  <a:ext uri="{FF2B5EF4-FFF2-40B4-BE49-F238E27FC236}">
                    <a16:creationId xmlns:a16="http://schemas.microsoft.com/office/drawing/2014/main" id="{8897117F-BB20-49BC-B53B-5DB8DB9711BD}"/>
                  </a:ext>
                </a:extLst>
              </p:cNvPr>
              <p:cNvSpPr/>
              <p:nvPr/>
            </p:nvSpPr>
            <p:spPr bwMode="auto">
              <a:xfrm>
                <a:off x="2687" y="3074"/>
                <a:ext cx="499" cy="340"/>
              </a:xfrm>
              <a:custGeom>
                <a:avLst/>
                <a:gdLst>
                  <a:gd name="T0" fmla="*/ 31 w 69"/>
                  <a:gd name="T1" fmla="*/ 0 h 47"/>
                  <a:gd name="T2" fmla="*/ 0 w 69"/>
                  <a:gd name="T3" fmla="*/ 14 h 47"/>
                  <a:gd name="T4" fmla="*/ 32 w 69"/>
                  <a:gd name="T5" fmla="*/ 47 h 47"/>
                  <a:gd name="T6" fmla="*/ 47 w 69"/>
                  <a:gd name="T7" fmla="*/ 41 h 47"/>
                  <a:gd name="T8" fmla="*/ 47 w 69"/>
                  <a:gd name="T9" fmla="*/ 40 h 47"/>
                  <a:gd name="T10" fmla="*/ 53 w 69"/>
                  <a:gd name="T11" fmla="*/ 38 h 47"/>
                  <a:gd name="T12" fmla="*/ 53 w 69"/>
                  <a:gd name="T13" fmla="*/ 38 h 47"/>
                  <a:gd name="T14" fmla="*/ 53 w 69"/>
                  <a:gd name="T15" fmla="*/ 30 h 47"/>
                  <a:gd name="T16" fmla="*/ 69 w 69"/>
                  <a:gd name="T17" fmla="*/ 30 h 47"/>
                  <a:gd name="T18" fmla="*/ 61 w 69"/>
                  <a:gd name="T19" fmla="*/ 6 h 47"/>
                  <a:gd name="T20" fmla="*/ 39 w 69"/>
                  <a:gd name="T21" fmla="*/ 12 h 47"/>
                  <a:gd name="T22" fmla="*/ 36 w 69"/>
                  <a:gd name="T23" fmla="*/ 7 h 47"/>
                  <a:gd name="T24" fmla="*/ 31 w 69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47">
                    <a:moveTo>
                      <a:pt x="31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12" y="27"/>
                      <a:pt x="18" y="37"/>
                      <a:pt x="32" y="47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53" y="38"/>
                      <a:pt x="53" y="38"/>
                      <a:pt x="53" y="38"/>
                    </a:cubicBezTo>
                    <a:cubicBezTo>
                      <a:pt x="53" y="38"/>
                      <a:pt x="53" y="38"/>
                      <a:pt x="53" y="3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8" y="11"/>
                      <a:pt x="37" y="9"/>
                      <a:pt x="36" y="7"/>
                    </a:cubicBezTo>
                    <a:cubicBezTo>
                      <a:pt x="34" y="5"/>
                      <a:pt x="33" y="3"/>
                      <a:pt x="31" y="0"/>
                    </a:cubicBezTo>
                  </a:path>
                </a:pathLst>
              </a:custGeom>
              <a:solidFill>
                <a:srgbClr val="383E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7">
                <a:extLst>
                  <a:ext uri="{FF2B5EF4-FFF2-40B4-BE49-F238E27FC236}">
                    <a16:creationId xmlns:a16="http://schemas.microsoft.com/office/drawing/2014/main" id="{A4BBEA45-8DE2-44F6-8202-DABB75757E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1" y="3291"/>
                <a:ext cx="123" cy="334"/>
              </a:xfrm>
              <a:custGeom>
                <a:avLst/>
                <a:gdLst>
                  <a:gd name="T0" fmla="*/ 115 w 123"/>
                  <a:gd name="T1" fmla="*/ 254 h 334"/>
                  <a:gd name="T2" fmla="*/ 65 w 123"/>
                  <a:gd name="T3" fmla="*/ 305 h 334"/>
                  <a:gd name="T4" fmla="*/ 101 w 123"/>
                  <a:gd name="T5" fmla="*/ 334 h 334"/>
                  <a:gd name="T6" fmla="*/ 115 w 123"/>
                  <a:gd name="T7" fmla="*/ 254 h 334"/>
                  <a:gd name="T8" fmla="*/ 0 w 123"/>
                  <a:gd name="T9" fmla="*/ 0 h 334"/>
                  <a:gd name="T10" fmla="*/ 0 w 123"/>
                  <a:gd name="T11" fmla="*/ 58 h 334"/>
                  <a:gd name="T12" fmla="*/ 0 w 123"/>
                  <a:gd name="T13" fmla="*/ 58 h 334"/>
                  <a:gd name="T14" fmla="*/ 123 w 123"/>
                  <a:gd name="T15" fmla="*/ 22 h 334"/>
                  <a:gd name="T16" fmla="*/ 115 w 123"/>
                  <a:gd name="T17" fmla="*/ 0 h 334"/>
                  <a:gd name="T18" fmla="*/ 0 w 123"/>
                  <a:gd name="T19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334">
                    <a:moveTo>
                      <a:pt x="115" y="254"/>
                    </a:moveTo>
                    <a:lnTo>
                      <a:pt x="65" y="305"/>
                    </a:lnTo>
                    <a:lnTo>
                      <a:pt x="101" y="334"/>
                    </a:lnTo>
                    <a:lnTo>
                      <a:pt x="115" y="254"/>
                    </a:lnTo>
                    <a:close/>
                    <a:moveTo>
                      <a:pt x="0" y="0"/>
                    </a:moveTo>
                    <a:lnTo>
                      <a:pt x="0" y="58"/>
                    </a:lnTo>
                    <a:lnTo>
                      <a:pt x="0" y="58"/>
                    </a:lnTo>
                    <a:lnTo>
                      <a:pt x="123" y="22"/>
                    </a:lnTo>
                    <a:lnTo>
                      <a:pt x="1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5E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8">
                <a:extLst>
                  <a:ext uri="{FF2B5EF4-FFF2-40B4-BE49-F238E27FC236}">
                    <a16:creationId xmlns:a16="http://schemas.microsoft.com/office/drawing/2014/main" id="{0BC5668A-7104-4F59-8890-154C6A2001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1" y="3291"/>
                <a:ext cx="123" cy="334"/>
              </a:xfrm>
              <a:custGeom>
                <a:avLst/>
                <a:gdLst>
                  <a:gd name="T0" fmla="*/ 115 w 123"/>
                  <a:gd name="T1" fmla="*/ 254 h 334"/>
                  <a:gd name="T2" fmla="*/ 65 w 123"/>
                  <a:gd name="T3" fmla="*/ 305 h 334"/>
                  <a:gd name="T4" fmla="*/ 101 w 123"/>
                  <a:gd name="T5" fmla="*/ 334 h 334"/>
                  <a:gd name="T6" fmla="*/ 115 w 123"/>
                  <a:gd name="T7" fmla="*/ 254 h 334"/>
                  <a:gd name="T8" fmla="*/ 0 w 123"/>
                  <a:gd name="T9" fmla="*/ 0 h 334"/>
                  <a:gd name="T10" fmla="*/ 0 w 123"/>
                  <a:gd name="T11" fmla="*/ 58 h 334"/>
                  <a:gd name="T12" fmla="*/ 0 w 123"/>
                  <a:gd name="T13" fmla="*/ 58 h 334"/>
                  <a:gd name="T14" fmla="*/ 123 w 123"/>
                  <a:gd name="T15" fmla="*/ 22 h 334"/>
                  <a:gd name="T16" fmla="*/ 115 w 123"/>
                  <a:gd name="T17" fmla="*/ 0 h 334"/>
                  <a:gd name="T18" fmla="*/ 0 w 123"/>
                  <a:gd name="T19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334">
                    <a:moveTo>
                      <a:pt x="115" y="254"/>
                    </a:moveTo>
                    <a:lnTo>
                      <a:pt x="65" y="305"/>
                    </a:lnTo>
                    <a:lnTo>
                      <a:pt x="101" y="334"/>
                    </a:lnTo>
                    <a:lnTo>
                      <a:pt x="115" y="254"/>
                    </a:lnTo>
                    <a:moveTo>
                      <a:pt x="0" y="0"/>
                    </a:moveTo>
                    <a:lnTo>
                      <a:pt x="0" y="58"/>
                    </a:lnTo>
                    <a:lnTo>
                      <a:pt x="0" y="58"/>
                    </a:lnTo>
                    <a:lnTo>
                      <a:pt x="123" y="22"/>
                    </a:lnTo>
                    <a:lnTo>
                      <a:pt x="115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9">
                <a:extLst>
                  <a:ext uri="{FF2B5EF4-FFF2-40B4-BE49-F238E27FC236}">
                    <a16:creationId xmlns:a16="http://schemas.microsoft.com/office/drawing/2014/main" id="{9110DBA6-0E64-40A6-94F1-550046BE07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56" y="2668"/>
                <a:ext cx="138" cy="123"/>
              </a:xfrm>
              <a:custGeom>
                <a:avLst/>
                <a:gdLst>
                  <a:gd name="T0" fmla="*/ 138 w 138"/>
                  <a:gd name="T1" fmla="*/ 72 h 123"/>
                  <a:gd name="T2" fmla="*/ 116 w 138"/>
                  <a:gd name="T3" fmla="*/ 123 h 123"/>
                  <a:gd name="T4" fmla="*/ 123 w 138"/>
                  <a:gd name="T5" fmla="*/ 123 h 123"/>
                  <a:gd name="T6" fmla="*/ 138 w 138"/>
                  <a:gd name="T7" fmla="*/ 72 h 123"/>
                  <a:gd name="T8" fmla="*/ 0 w 138"/>
                  <a:gd name="T9" fmla="*/ 0 h 123"/>
                  <a:gd name="T10" fmla="*/ 0 w 138"/>
                  <a:gd name="T11" fmla="*/ 0 h 123"/>
                  <a:gd name="T12" fmla="*/ 0 w 138"/>
                  <a:gd name="T13" fmla="*/ 0 h 123"/>
                  <a:gd name="T14" fmla="*/ 0 w 138"/>
                  <a:gd name="T1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" h="123">
                    <a:moveTo>
                      <a:pt x="138" y="72"/>
                    </a:moveTo>
                    <a:lnTo>
                      <a:pt x="116" y="123"/>
                    </a:lnTo>
                    <a:lnTo>
                      <a:pt x="123" y="123"/>
                    </a:lnTo>
                    <a:lnTo>
                      <a:pt x="138" y="72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50">
                <a:extLst>
                  <a:ext uri="{FF2B5EF4-FFF2-40B4-BE49-F238E27FC236}">
                    <a16:creationId xmlns:a16="http://schemas.microsoft.com/office/drawing/2014/main" id="{2D7E1F49-DEA9-4096-ADB3-DA8F404264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56" y="2668"/>
                <a:ext cx="138" cy="123"/>
              </a:xfrm>
              <a:custGeom>
                <a:avLst/>
                <a:gdLst>
                  <a:gd name="T0" fmla="*/ 138 w 138"/>
                  <a:gd name="T1" fmla="*/ 72 h 123"/>
                  <a:gd name="T2" fmla="*/ 116 w 138"/>
                  <a:gd name="T3" fmla="*/ 123 h 123"/>
                  <a:gd name="T4" fmla="*/ 123 w 138"/>
                  <a:gd name="T5" fmla="*/ 123 h 123"/>
                  <a:gd name="T6" fmla="*/ 138 w 138"/>
                  <a:gd name="T7" fmla="*/ 72 h 123"/>
                  <a:gd name="T8" fmla="*/ 0 w 138"/>
                  <a:gd name="T9" fmla="*/ 0 h 123"/>
                  <a:gd name="T10" fmla="*/ 0 w 138"/>
                  <a:gd name="T11" fmla="*/ 0 h 123"/>
                  <a:gd name="T12" fmla="*/ 0 w 138"/>
                  <a:gd name="T13" fmla="*/ 0 h 123"/>
                  <a:gd name="T14" fmla="*/ 0 w 138"/>
                  <a:gd name="T1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" h="123">
                    <a:moveTo>
                      <a:pt x="138" y="72"/>
                    </a:moveTo>
                    <a:lnTo>
                      <a:pt x="116" y="123"/>
                    </a:lnTo>
                    <a:lnTo>
                      <a:pt x="123" y="123"/>
                    </a:lnTo>
                    <a:lnTo>
                      <a:pt x="138" y="72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51">
                <a:extLst>
                  <a:ext uri="{FF2B5EF4-FFF2-40B4-BE49-F238E27FC236}">
                    <a16:creationId xmlns:a16="http://schemas.microsoft.com/office/drawing/2014/main" id="{76B3DD3B-9092-4A64-A3E1-786CF04943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76" y="2052"/>
                <a:ext cx="732" cy="732"/>
              </a:xfrm>
              <a:custGeom>
                <a:avLst/>
                <a:gdLst>
                  <a:gd name="T0" fmla="*/ 94 w 101"/>
                  <a:gd name="T1" fmla="*/ 78 h 101"/>
                  <a:gd name="T2" fmla="*/ 101 w 101"/>
                  <a:gd name="T3" fmla="*/ 63 h 101"/>
                  <a:gd name="T4" fmla="*/ 85 w 101"/>
                  <a:gd name="T5" fmla="*/ 56 h 101"/>
                  <a:gd name="T6" fmla="*/ 86 w 101"/>
                  <a:gd name="T7" fmla="*/ 46 h 101"/>
                  <a:gd name="T8" fmla="*/ 101 w 101"/>
                  <a:gd name="T9" fmla="*/ 40 h 101"/>
                  <a:gd name="T10" fmla="*/ 95 w 101"/>
                  <a:gd name="T11" fmla="*/ 24 h 101"/>
                  <a:gd name="T12" fmla="*/ 79 w 101"/>
                  <a:gd name="T13" fmla="*/ 30 h 101"/>
                  <a:gd name="T14" fmla="*/ 72 w 101"/>
                  <a:gd name="T15" fmla="*/ 22 h 101"/>
                  <a:gd name="T16" fmla="*/ 78 w 101"/>
                  <a:gd name="T17" fmla="*/ 7 h 101"/>
                  <a:gd name="T18" fmla="*/ 63 w 101"/>
                  <a:gd name="T19" fmla="*/ 1 h 101"/>
                  <a:gd name="T20" fmla="*/ 56 w 101"/>
                  <a:gd name="T21" fmla="*/ 16 h 101"/>
                  <a:gd name="T22" fmla="*/ 46 w 101"/>
                  <a:gd name="T23" fmla="*/ 16 h 101"/>
                  <a:gd name="T24" fmla="*/ 40 w 101"/>
                  <a:gd name="T25" fmla="*/ 0 h 101"/>
                  <a:gd name="T26" fmla="*/ 24 w 101"/>
                  <a:gd name="T27" fmla="*/ 7 h 101"/>
                  <a:gd name="T28" fmla="*/ 30 w 101"/>
                  <a:gd name="T29" fmla="*/ 22 h 101"/>
                  <a:gd name="T30" fmla="*/ 22 w 101"/>
                  <a:gd name="T31" fmla="*/ 29 h 101"/>
                  <a:gd name="T32" fmla="*/ 7 w 101"/>
                  <a:gd name="T33" fmla="*/ 23 h 101"/>
                  <a:gd name="T34" fmla="*/ 1 w 101"/>
                  <a:gd name="T35" fmla="*/ 38 h 101"/>
                  <a:gd name="T36" fmla="*/ 16 w 101"/>
                  <a:gd name="T37" fmla="*/ 45 h 101"/>
                  <a:gd name="T38" fmla="*/ 16 w 101"/>
                  <a:gd name="T39" fmla="*/ 55 h 101"/>
                  <a:gd name="T40" fmla="*/ 0 w 101"/>
                  <a:gd name="T41" fmla="*/ 62 h 101"/>
                  <a:gd name="T42" fmla="*/ 7 w 101"/>
                  <a:gd name="T43" fmla="*/ 77 h 101"/>
                  <a:gd name="T44" fmla="*/ 22 w 101"/>
                  <a:gd name="T45" fmla="*/ 71 h 101"/>
                  <a:gd name="T46" fmla="*/ 29 w 101"/>
                  <a:gd name="T47" fmla="*/ 79 h 101"/>
                  <a:gd name="T48" fmla="*/ 23 w 101"/>
                  <a:gd name="T49" fmla="*/ 94 h 101"/>
                  <a:gd name="T50" fmla="*/ 38 w 101"/>
                  <a:gd name="T51" fmla="*/ 101 h 101"/>
                  <a:gd name="T52" fmla="*/ 45 w 101"/>
                  <a:gd name="T53" fmla="*/ 85 h 101"/>
                  <a:gd name="T54" fmla="*/ 56 w 101"/>
                  <a:gd name="T55" fmla="*/ 86 h 101"/>
                  <a:gd name="T56" fmla="*/ 62 w 101"/>
                  <a:gd name="T57" fmla="*/ 101 h 101"/>
                  <a:gd name="T58" fmla="*/ 77 w 101"/>
                  <a:gd name="T59" fmla="*/ 95 h 101"/>
                  <a:gd name="T60" fmla="*/ 71 w 101"/>
                  <a:gd name="T61" fmla="*/ 79 h 101"/>
                  <a:gd name="T62" fmla="*/ 79 w 101"/>
                  <a:gd name="T63" fmla="*/ 72 h 101"/>
                  <a:gd name="T64" fmla="*/ 94 w 101"/>
                  <a:gd name="T65" fmla="*/ 78 h 101"/>
                  <a:gd name="T66" fmla="*/ 42 w 101"/>
                  <a:gd name="T67" fmla="*/ 70 h 101"/>
                  <a:gd name="T68" fmla="*/ 31 w 101"/>
                  <a:gd name="T69" fmla="*/ 42 h 101"/>
                  <a:gd name="T70" fmla="*/ 59 w 101"/>
                  <a:gd name="T71" fmla="*/ 31 h 101"/>
                  <a:gd name="T72" fmla="*/ 70 w 101"/>
                  <a:gd name="T73" fmla="*/ 59 h 101"/>
                  <a:gd name="T74" fmla="*/ 42 w 101"/>
                  <a:gd name="T75" fmla="*/ 7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1" h="101">
                    <a:moveTo>
                      <a:pt x="94" y="78"/>
                    </a:moveTo>
                    <a:cubicBezTo>
                      <a:pt x="101" y="63"/>
                      <a:pt x="101" y="63"/>
                      <a:pt x="101" y="63"/>
                    </a:cubicBezTo>
                    <a:cubicBezTo>
                      <a:pt x="85" y="56"/>
                      <a:pt x="85" y="56"/>
                      <a:pt x="85" y="56"/>
                    </a:cubicBezTo>
                    <a:cubicBezTo>
                      <a:pt x="86" y="53"/>
                      <a:pt x="86" y="49"/>
                      <a:pt x="86" y="46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79" y="30"/>
                      <a:pt x="79" y="30"/>
                      <a:pt x="79" y="30"/>
                    </a:cubicBezTo>
                    <a:cubicBezTo>
                      <a:pt x="77" y="27"/>
                      <a:pt x="75" y="25"/>
                      <a:pt x="72" y="22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3" y="15"/>
                      <a:pt x="49" y="15"/>
                      <a:pt x="46" y="1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7" y="24"/>
                      <a:pt x="25" y="26"/>
                      <a:pt x="22" y="29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5" y="48"/>
                      <a:pt x="15" y="52"/>
                      <a:pt x="16" y="55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4" y="74"/>
                      <a:pt x="26" y="77"/>
                      <a:pt x="29" y="79"/>
                    </a:cubicBezTo>
                    <a:cubicBezTo>
                      <a:pt x="23" y="94"/>
                      <a:pt x="23" y="94"/>
                      <a:pt x="23" y="94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45" y="85"/>
                      <a:pt x="45" y="85"/>
                      <a:pt x="45" y="85"/>
                    </a:cubicBezTo>
                    <a:cubicBezTo>
                      <a:pt x="48" y="86"/>
                      <a:pt x="52" y="86"/>
                      <a:pt x="56" y="86"/>
                    </a:cubicBezTo>
                    <a:cubicBezTo>
                      <a:pt x="62" y="101"/>
                      <a:pt x="62" y="101"/>
                      <a:pt x="62" y="101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1" y="79"/>
                      <a:pt x="71" y="79"/>
                      <a:pt x="71" y="79"/>
                    </a:cubicBezTo>
                    <a:cubicBezTo>
                      <a:pt x="74" y="77"/>
                      <a:pt x="77" y="75"/>
                      <a:pt x="79" y="72"/>
                    </a:cubicBezTo>
                    <a:lnTo>
                      <a:pt x="94" y="78"/>
                    </a:lnTo>
                    <a:close/>
                    <a:moveTo>
                      <a:pt x="42" y="70"/>
                    </a:moveTo>
                    <a:cubicBezTo>
                      <a:pt x="32" y="65"/>
                      <a:pt x="27" y="53"/>
                      <a:pt x="31" y="42"/>
                    </a:cubicBezTo>
                    <a:cubicBezTo>
                      <a:pt x="36" y="31"/>
                      <a:pt x="48" y="26"/>
                      <a:pt x="59" y="31"/>
                    </a:cubicBezTo>
                    <a:cubicBezTo>
                      <a:pt x="70" y="36"/>
                      <a:pt x="75" y="48"/>
                      <a:pt x="70" y="59"/>
                    </a:cubicBezTo>
                    <a:cubicBezTo>
                      <a:pt x="66" y="70"/>
                      <a:pt x="53" y="75"/>
                      <a:pt x="42" y="70"/>
                    </a:cubicBezTo>
                    <a:close/>
                  </a:path>
                </a:pathLst>
              </a:custGeom>
              <a:solidFill>
                <a:srgbClr val="36D6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52">
                <a:extLst>
                  <a:ext uri="{FF2B5EF4-FFF2-40B4-BE49-F238E27FC236}">
                    <a16:creationId xmlns:a16="http://schemas.microsoft.com/office/drawing/2014/main" id="{CCDFF7EE-82DE-4E66-BB5B-CE589130B4E4}"/>
                  </a:ext>
                </a:extLst>
              </p:cNvPr>
              <p:cNvSpPr/>
              <p:nvPr/>
            </p:nvSpPr>
            <p:spPr bwMode="auto">
              <a:xfrm>
                <a:off x="2498" y="2277"/>
                <a:ext cx="710" cy="507"/>
              </a:xfrm>
              <a:custGeom>
                <a:avLst/>
                <a:gdLst>
                  <a:gd name="T0" fmla="*/ 83 w 98"/>
                  <a:gd name="T1" fmla="*/ 15 h 70"/>
                  <a:gd name="T2" fmla="*/ 98 w 98"/>
                  <a:gd name="T3" fmla="*/ 9 h 70"/>
                  <a:gd name="T4" fmla="*/ 95 w 98"/>
                  <a:gd name="T5" fmla="*/ 0 h 70"/>
                  <a:gd name="T6" fmla="*/ 67 w 98"/>
                  <a:gd name="T7" fmla="*/ 11 h 70"/>
                  <a:gd name="T8" fmla="*/ 67 w 98"/>
                  <a:gd name="T9" fmla="*/ 28 h 70"/>
                  <a:gd name="T10" fmla="*/ 39 w 98"/>
                  <a:gd name="T11" fmla="*/ 39 h 70"/>
                  <a:gd name="T12" fmla="*/ 28 w 98"/>
                  <a:gd name="T13" fmla="*/ 27 h 70"/>
                  <a:gd name="T14" fmla="*/ 0 w 98"/>
                  <a:gd name="T15" fmla="*/ 38 h 70"/>
                  <a:gd name="T16" fmla="*/ 4 w 98"/>
                  <a:gd name="T17" fmla="*/ 46 h 70"/>
                  <a:gd name="T18" fmla="*/ 19 w 98"/>
                  <a:gd name="T19" fmla="*/ 40 h 70"/>
                  <a:gd name="T20" fmla="*/ 26 w 98"/>
                  <a:gd name="T21" fmla="*/ 48 h 70"/>
                  <a:gd name="T22" fmla="*/ 20 w 98"/>
                  <a:gd name="T23" fmla="*/ 63 h 70"/>
                  <a:gd name="T24" fmla="*/ 35 w 98"/>
                  <a:gd name="T25" fmla="*/ 70 h 70"/>
                  <a:gd name="T26" fmla="*/ 42 w 98"/>
                  <a:gd name="T27" fmla="*/ 54 h 70"/>
                  <a:gd name="T28" fmla="*/ 53 w 98"/>
                  <a:gd name="T29" fmla="*/ 55 h 70"/>
                  <a:gd name="T30" fmla="*/ 59 w 98"/>
                  <a:gd name="T31" fmla="*/ 70 h 70"/>
                  <a:gd name="T32" fmla="*/ 74 w 98"/>
                  <a:gd name="T33" fmla="*/ 64 h 70"/>
                  <a:gd name="T34" fmla="*/ 68 w 98"/>
                  <a:gd name="T35" fmla="*/ 48 h 70"/>
                  <a:gd name="T36" fmla="*/ 76 w 98"/>
                  <a:gd name="T37" fmla="*/ 41 h 70"/>
                  <a:gd name="T38" fmla="*/ 91 w 98"/>
                  <a:gd name="T39" fmla="*/ 47 h 70"/>
                  <a:gd name="T40" fmla="*/ 98 w 98"/>
                  <a:gd name="T41" fmla="*/ 32 h 70"/>
                  <a:gd name="T42" fmla="*/ 82 w 98"/>
                  <a:gd name="T43" fmla="*/ 25 h 70"/>
                  <a:gd name="T44" fmla="*/ 83 w 98"/>
                  <a:gd name="T45" fmla="*/ 1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8" h="70">
                    <a:moveTo>
                      <a:pt x="83" y="15"/>
                    </a:moveTo>
                    <a:cubicBezTo>
                      <a:pt x="98" y="9"/>
                      <a:pt x="98" y="9"/>
                      <a:pt x="98" y="9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69" y="17"/>
                      <a:pt x="69" y="22"/>
                      <a:pt x="67" y="28"/>
                    </a:cubicBezTo>
                    <a:cubicBezTo>
                      <a:pt x="63" y="39"/>
                      <a:pt x="50" y="44"/>
                      <a:pt x="39" y="39"/>
                    </a:cubicBezTo>
                    <a:cubicBezTo>
                      <a:pt x="34" y="37"/>
                      <a:pt x="30" y="32"/>
                      <a:pt x="28" y="27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21" y="43"/>
                      <a:pt x="23" y="46"/>
                      <a:pt x="26" y="48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5" y="55"/>
                      <a:pt x="49" y="55"/>
                      <a:pt x="53" y="55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74" y="64"/>
                      <a:pt x="74" y="64"/>
                      <a:pt x="74" y="64"/>
                    </a:cubicBezTo>
                    <a:cubicBezTo>
                      <a:pt x="68" y="48"/>
                      <a:pt x="68" y="48"/>
                      <a:pt x="68" y="48"/>
                    </a:cubicBezTo>
                    <a:cubicBezTo>
                      <a:pt x="71" y="46"/>
                      <a:pt x="74" y="44"/>
                      <a:pt x="76" y="41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8" y="32"/>
                      <a:pt x="98" y="32"/>
                      <a:pt x="98" y="32"/>
                    </a:cubicBezTo>
                    <a:cubicBezTo>
                      <a:pt x="82" y="25"/>
                      <a:pt x="82" y="25"/>
                      <a:pt x="82" y="25"/>
                    </a:cubicBezTo>
                    <a:cubicBezTo>
                      <a:pt x="83" y="22"/>
                      <a:pt x="83" y="18"/>
                      <a:pt x="83" y="15"/>
                    </a:cubicBezTo>
                    <a:close/>
                  </a:path>
                </a:pathLst>
              </a:custGeom>
              <a:solidFill>
                <a:srgbClr val="15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53">
                <a:extLst>
                  <a:ext uri="{FF2B5EF4-FFF2-40B4-BE49-F238E27FC236}">
                    <a16:creationId xmlns:a16="http://schemas.microsoft.com/office/drawing/2014/main" id="{D1BA2978-A6AE-45EE-971E-C55A3F352498}"/>
                  </a:ext>
                </a:extLst>
              </p:cNvPr>
              <p:cNvSpPr/>
              <p:nvPr/>
            </p:nvSpPr>
            <p:spPr bwMode="auto">
              <a:xfrm>
                <a:off x="2614" y="2190"/>
                <a:ext cx="457" cy="456"/>
              </a:xfrm>
              <a:custGeom>
                <a:avLst/>
                <a:gdLst>
                  <a:gd name="T0" fmla="*/ 21 w 63"/>
                  <a:gd name="T1" fmla="*/ 57 h 63"/>
                  <a:gd name="T2" fmla="*/ 6 w 63"/>
                  <a:gd name="T3" fmla="*/ 21 h 63"/>
                  <a:gd name="T4" fmla="*/ 42 w 63"/>
                  <a:gd name="T5" fmla="*/ 6 h 63"/>
                  <a:gd name="T6" fmla="*/ 58 w 63"/>
                  <a:gd name="T7" fmla="*/ 42 h 63"/>
                  <a:gd name="T8" fmla="*/ 21 w 63"/>
                  <a:gd name="T9" fmla="*/ 5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3">
                    <a:moveTo>
                      <a:pt x="21" y="57"/>
                    </a:moveTo>
                    <a:cubicBezTo>
                      <a:pt x="7" y="52"/>
                      <a:pt x="0" y="35"/>
                      <a:pt x="6" y="21"/>
                    </a:cubicBezTo>
                    <a:cubicBezTo>
                      <a:pt x="12" y="7"/>
                      <a:pt x="28" y="0"/>
                      <a:pt x="42" y="6"/>
                    </a:cubicBezTo>
                    <a:cubicBezTo>
                      <a:pt x="57" y="12"/>
                      <a:pt x="63" y="28"/>
                      <a:pt x="58" y="42"/>
                    </a:cubicBezTo>
                    <a:cubicBezTo>
                      <a:pt x="52" y="57"/>
                      <a:pt x="35" y="63"/>
                      <a:pt x="21" y="57"/>
                    </a:cubicBezTo>
                    <a:close/>
                  </a:path>
                </a:pathLst>
              </a:custGeom>
              <a:solidFill>
                <a:srgbClr val="F994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4">
                <a:extLst>
                  <a:ext uri="{FF2B5EF4-FFF2-40B4-BE49-F238E27FC236}">
                    <a16:creationId xmlns:a16="http://schemas.microsoft.com/office/drawing/2014/main" id="{8532762C-7384-4E41-B8FB-20A6CDABBC5F}"/>
                  </a:ext>
                </a:extLst>
              </p:cNvPr>
              <p:cNvSpPr/>
              <p:nvPr/>
            </p:nvSpPr>
            <p:spPr bwMode="auto">
              <a:xfrm>
                <a:off x="2665" y="2219"/>
                <a:ext cx="326" cy="231"/>
              </a:xfrm>
              <a:custGeom>
                <a:avLst/>
                <a:gdLst>
                  <a:gd name="T0" fmla="*/ 34 w 45"/>
                  <a:gd name="T1" fmla="*/ 5 h 32"/>
                  <a:gd name="T2" fmla="*/ 2 w 45"/>
                  <a:gd name="T3" fmla="*/ 18 h 32"/>
                  <a:gd name="T4" fmla="*/ 1 w 45"/>
                  <a:gd name="T5" fmla="*/ 32 h 32"/>
                  <a:gd name="T6" fmla="*/ 45 w 45"/>
                  <a:gd name="T7" fmla="*/ 14 h 32"/>
                  <a:gd name="T8" fmla="*/ 34 w 45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2">
                    <a:moveTo>
                      <a:pt x="34" y="5"/>
                    </a:moveTo>
                    <a:cubicBezTo>
                      <a:pt x="21" y="0"/>
                      <a:pt x="7" y="6"/>
                      <a:pt x="2" y="18"/>
                    </a:cubicBezTo>
                    <a:cubicBezTo>
                      <a:pt x="0" y="23"/>
                      <a:pt x="0" y="28"/>
                      <a:pt x="1" y="32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2" y="10"/>
                      <a:pt x="39" y="7"/>
                      <a:pt x="34" y="5"/>
                    </a:cubicBezTo>
                    <a:close/>
                  </a:path>
                </a:pathLst>
              </a:custGeom>
              <a:solidFill>
                <a:srgbClr val="F9CF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5">
                <a:extLst>
                  <a:ext uri="{FF2B5EF4-FFF2-40B4-BE49-F238E27FC236}">
                    <a16:creationId xmlns:a16="http://schemas.microsoft.com/office/drawing/2014/main" id="{4DC518C3-6B50-45AE-8E21-25B548DE0B69}"/>
                  </a:ext>
                </a:extLst>
              </p:cNvPr>
              <p:cNvSpPr/>
              <p:nvPr/>
            </p:nvSpPr>
            <p:spPr bwMode="auto">
              <a:xfrm>
                <a:off x="2672" y="2320"/>
                <a:ext cx="362" cy="297"/>
              </a:xfrm>
              <a:custGeom>
                <a:avLst/>
                <a:gdLst>
                  <a:gd name="T0" fmla="*/ 0 w 50"/>
                  <a:gd name="T1" fmla="*/ 18 h 41"/>
                  <a:gd name="T2" fmla="*/ 14 w 50"/>
                  <a:gd name="T3" fmla="*/ 36 h 41"/>
                  <a:gd name="T4" fmla="*/ 46 w 50"/>
                  <a:gd name="T5" fmla="*/ 23 h 41"/>
                  <a:gd name="T6" fmla="*/ 44 w 50"/>
                  <a:gd name="T7" fmla="*/ 0 h 41"/>
                  <a:gd name="T8" fmla="*/ 0 w 50"/>
                  <a:gd name="T9" fmla="*/ 1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1">
                    <a:moveTo>
                      <a:pt x="0" y="18"/>
                    </a:moveTo>
                    <a:cubicBezTo>
                      <a:pt x="1" y="26"/>
                      <a:pt x="6" y="33"/>
                      <a:pt x="14" y="36"/>
                    </a:cubicBezTo>
                    <a:cubicBezTo>
                      <a:pt x="27" y="41"/>
                      <a:pt x="41" y="35"/>
                      <a:pt x="46" y="23"/>
                    </a:cubicBezTo>
                    <a:cubicBezTo>
                      <a:pt x="50" y="15"/>
                      <a:pt x="48" y="6"/>
                      <a:pt x="44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CE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56">
                <a:extLst>
                  <a:ext uri="{FF2B5EF4-FFF2-40B4-BE49-F238E27FC236}">
                    <a16:creationId xmlns:a16="http://schemas.microsoft.com/office/drawing/2014/main" id="{EF3C0096-A104-4C27-960E-F49D9961993B}"/>
                  </a:ext>
                </a:extLst>
              </p:cNvPr>
              <p:cNvSpPr/>
              <p:nvPr/>
            </p:nvSpPr>
            <p:spPr bwMode="auto">
              <a:xfrm>
                <a:off x="2773" y="2291"/>
                <a:ext cx="145" cy="246"/>
              </a:xfrm>
              <a:custGeom>
                <a:avLst/>
                <a:gdLst>
                  <a:gd name="T0" fmla="*/ 6 w 20"/>
                  <a:gd name="T1" fmla="*/ 34 h 34"/>
                  <a:gd name="T2" fmla="*/ 6 w 20"/>
                  <a:gd name="T3" fmla="*/ 31 h 34"/>
                  <a:gd name="T4" fmla="*/ 1 w 20"/>
                  <a:gd name="T5" fmla="*/ 21 h 34"/>
                  <a:gd name="T6" fmla="*/ 7 w 20"/>
                  <a:gd name="T7" fmla="*/ 22 h 34"/>
                  <a:gd name="T8" fmla="*/ 7 w 20"/>
                  <a:gd name="T9" fmla="*/ 22 h 34"/>
                  <a:gd name="T10" fmla="*/ 8 w 20"/>
                  <a:gd name="T11" fmla="*/ 27 h 34"/>
                  <a:gd name="T12" fmla="*/ 10 w 20"/>
                  <a:gd name="T13" fmla="*/ 25 h 34"/>
                  <a:gd name="T14" fmla="*/ 8 w 20"/>
                  <a:gd name="T15" fmla="*/ 20 h 34"/>
                  <a:gd name="T16" fmla="*/ 6 w 20"/>
                  <a:gd name="T17" fmla="*/ 18 h 34"/>
                  <a:gd name="T18" fmla="*/ 3 w 20"/>
                  <a:gd name="T19" fmla="*/ 9 h 34"/>
                  <a:gd name="T20" fmla="*/ 12 w 20"/>
                  <a:gd name="T21" fmla="*/ 4 h 34"/>
                  <a:gd name="T22" fmla="*/ 13 w 20"/>
                  <a:gd name="T23" fmla="*/ 0 h 34"/>
                  <a:gd name="T24" fmla="*/ 14 w 20"/>
                  <a:gd name="T25" fmla="*/ 1 h 34"/>
                  <a:gd name="T26" fmla="*/ 14 w 20"/>
                  <a:gd name="T27" fmla="*/ 4 h 34"/>
                  <a:gd name="T28" fmla="*/ 19 w 20"/>
                  <a:gd name="T29" fmla="*/ 12 h 34"/>
                  <a:gd name="T30" fmla="*/ 19 w 20"/>
                  <a:gd name="T31" fmla="*/ 13 h 34"/>
                  <a:gd name="T32" fmla="*/ 13 w 20"/>
                  <a:gd name="T33" fmla="*/ 13 h 34"/>
                  <a:gd name="T34" fmla="*/ 13 w 20"/>
                  <a:gd name="T35" fmla="*/ 11 h 34"/>
                  <a:gd name="T36" fmla="*/ 12 w 20"/>
                  <a:gd name="T37" fmla="*/ 8 h 34"/>
                  <a:gd name="T38" fmla="*/ 9 w 20"/>
                  <a:gd name="T39" fmla="*/ 10 h 34"/>
                  <a:gd name="T40" fmla="*/ 11 w 20"/>
                  <a:gd name="T41" fmla="*/ 14 h 34"/>
                  <a:gd name="T42" fmla="*/ 13 w 20"/>
                  <a:gd name="T43" fmla="*/ 16 h 34"/>
                  <a:gd name="T44" fmla="*/ 16 w 20"/>
                  <a:gd name="T45" fmla="*/ 26 h 34"/>
                  <a:gd name="T46" fmla="*/ 8 w 20"/>
                  <a:gd name="T47" fmla="*/ 32 h 34"/>
                  <a:gd name="T48" fmla="*/ 7 w 20"/>
                  <a:gd name="T49" fmla="*/ 34 h 34"/>
                  <a:gd name="T50" fmla="*/ 6 w 20"/>
                  <a:gd name="T5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" h="34">
                    <a:moveTo>
                      <a:pt x="6" y="34"/>
                    </a:moveTo>
                    <a:cubicBezTo>
                      <a:pt x="6" y="31"/>
                      <a:pt x="6" y="31"/>
                      <a:pt x="6" y="31"/>
                    </a:cubicBezTo>
                    <a:cubicBezTo>
                      <a:pt x="1" y="30"/>
                      <a:pt x="0" y="26"/>
                      <a:pt x="1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4"/>
                      <a:pt x="6" y="26"/>
                      <a:pt x="8" y="27"/>
                    </a:cubicBezTo>
                    <a:cubicBezTo>
                      <a:pt x="10" y="27"/>
                      <a:pt x="10" y="26"/>
                      <a:pt x="10" y="25"/>
                    </a:cubicBezTo>
                    <a:cubicBezTo>
                      <a:pt x="11" y="23"/>
                      <a:pt x="9" y="22"/>
                      <a:pt x="8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4" y="16"/>
                      <a:pt x="2" y="13"/>
                      <a:pt x="3" y="9"/>
                    </a:cubicBezTo>
                    <a:cubicBezTo>
                      <a:pt x="4" y="5"/>
                      <a:pt x="8" y="3"/>
                      <a:pt x="12" y="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8" y="5"/>
                      <a:pt x="20" y="8"/>
                      <a:pt x="19" y="12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2"/>
                      <a:pt x="13" y="12"/>
                      <a:pt x="13" y="11"/>
                    </a:cubicBezTo>
                    <a:cubicBezTo>
                      <a:pt x="13" y="10"/>
                      <a:pt x="13" y="9"/>
                      <a:pt x="12" y="8"/>
                    </a:cubicBezTo>
                    <a:cubicBezTo>
                      <a:pt x="10" y="8"/>
                      <a:pt x="10" y="9"/>
                      <a:pt x="9" y="10"/>
                    </a:cubicBezTo>
                    <a:cubicBezTo>
                      <a:pt x="9" y="12"/>
                      <a:pt x="10" y="13"/>
                      <a:pt x="11" y="14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6" y="20"/>
                      <a:pt x="17" y="22"/>
                      <a:pt x="16" y="26"/>
                    </a:cubicBezTo>
                    <a:cubicBezTo>
                      <a:pt x="16" y="30"/>
                      <a:pt x="12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lnTo>
                      <a:pt x="6" y="34"/>
                    </a:lnTo>
                    <a:close/>
                  </a:path>
                </a:pathLst>
              </a:custGeom>
              <a:solidFill>
                <a:srgbClr val="F994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57">
                <a:extLst>
                  <a:ext uri="{FF2B5EF4-FFF2-40B4-BE49-F238E27FC236}">
                    <a16:creationId xmlns:a16="http://schemas.microsoft.com/office/drawing/2014/main" id="{F18DB2EB-3FA0-4A23-99EB-F530923770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85" y="2595"/>
                <a:ext cx="1551" cy="1559"/>
              </a:xfrm>
              <a:custGeom>
                <a:avLst/>
                <a:gdLst>
                  <a:gd name="T0" fmla="*/ 208 w 214"/>
                  <a:gd name="T1" fmla="*/ 147 h 215"/>
                  <a:gd name="T2" fmla="*/ 214 w 214"/>
                  <a:gd name="T3" fmla="*/ 119 h 215"/>
                  <a:gd name="T4" fmla="*/ 191 w 214"/>
                  <a:gd name="T5" fmla="*/ 113 h 215"/>
                  <a:gd name="T6" fmla="*/ 191 w 214"/>
                  <a:gd name="T7" fmla="*/ 98 h 215"/>
                  <a:gd name="T8" fmla="*/ 214 w 214"/>
                  <a:gd name="T9" fmla="*/ 91 h 215"/>
                  <a:gd name="T10" fmla="*/ 205 w 214"/>
                  <a:gd name="T11" fmla="*/ 64 h 215"/>
                  <a:gd name="T12" fmla="*/ 183 w 214"/>
                  <a:gd name="T13" fmla="*/ 70 h 215"/>
                  <a:gd name="T14" fmla="*/ 175 w 214"/>
                  <a:gd name="T15" fmla="*/ 57 h 215"/>
                  <a:gd name="T16" fmla="*/ 191 w 214"/>
                  <a:gd name="T17" fmla="*/ 40 h 215"/>
                  <a:gd name="T18" fmla="*/ 170 w 214"/>
                  <a:gd name="T19" fmla="*/ 20 h 215"/>
                  <a:gd name="T20" fmla="*/ 154 w 214"/>
                  <a:gd name="T21" fmla="*/ 38 h 215"/>
                  <a:gd name="T22" fmla="*/ 140 w 214"/>
                  <a:gd name="T23" fmla="*/ 30 h 215"/>
                  <a:gd name="T24" fmla="*/ 146 w 214"/>
                  <a:gd name="T25" fmla="*/ 7 h 215"/>
                  <a:gd name="T26" fmla="*/ 118 w 214"/>
                  <a:gd name="T27" fmla="*/ 0 h 215"/>
                  <a:gd name="T28" fmla="*/ 113 w 214"/>
                  <a:gd name="T29" fmla="*/ 24 h 215"/>
                  <a:gd name="T30" fmla="*/ 97 w 214"/>
                  <a:gd name="T31" fmla="*/ 24 h 215"/>
                  <a:gd name="T32" fmla="*/ 91 w 214"/>
                  <a:gd name="T33" fmla="*/ 1 h 215"/>
                  <a:gd name="T34" fmla="*/ 63 w 214"/>
                  <a:gd name="T35" fmla="*/ 9 h 215"/>
                  <a:gd name="T36" fmla="*/ 70 w 214"/>
                  <a:gd name="T37" fmla="*/ 32 h 215"/>
                  <a:gd name="T38" fmla="*/ 57 w 214"/>
                  <a:gd name="T39" fmla="*/ 40 h 215"/>
                  <a:gd name="T40" fmla="*/ 39 w 214"/>
                  <a:gd name="T41" fmla="*/ 24 h 215"/>
                  <a:gd name="T42" fmla="*/ 20 w 214"/>
                  <a:gd name="T43" fmla="*/ 45 h 215"/>
                  <a:gd name="T44" fmla="*/ 37 w 214"/>
                  <a:gd name="T45" fmla="*/ 61 h 215"/>
                  <a:gd name="T46" fmla="*/ 30 w 214"/>
                  <a:gd name="T47" fmla="*/ 74 h 215"/>
                  <a:gd name="T48" fmla="*/ 6 w 214"/>
                  <a:gd name="T49" fmla="*/ 69 h 215"/>
                  <a:gd name="T50" fmla="*/ 0 w 214"/>
                  <a:gd name="T51" fmla="*/ 97 h 215"/>
                  <a:gd name="T52" fmla="*/ 23 w 214"/>
                  <a:gd name="T53" fmla="*/ 102 h 215"/>
                  <a:gd name="T54" fmla="*/ 23 w 214"/>
                  <a:gd name="T55" fmla="*/ 117 h 215"/>
                  <a:gd name="T56" fmla="*/ 0 w 214"/>
                  <a:gd name="T57" fmla="*/ 124 h 215"/>
                  <a:gd name="T58" fmla="*/ 9 w 214"/>
                  <a:gd name="T59" fmla="*/ 152 h 215"/>
                  <a:gd name="T60" fmla="*/ 32 w 214"/>
                  <a:gd name="T61" fmla="*/ 145 h 215"/>
                  <a:gd name="T62" fmla="*/ 39 w 214"/>
                  <a:gd name="T63" fmla="*/ 158 h 215"/>
                  <a:gd name="T64" fmla="*/ 23 w 214"/>
                  <a:gd name="T65" fmla="*/ 175 h 215"/>
                  <a:gd name="T66" fmla="*/ 44 w 214"/>
                  <a:gd name="T67" fmla="*/ 195 h 215"/>
                  <a:gd name="T68" fmla="*/ 60 w 214"/>
                  <a:gd name="T69" fmla="*/ 178 h 215"/>
                  <a:gd name="T70" fmla="*/ 74 w 214"/>
                  <a:gd name="T71" fmla="*/ 185 h 215"/>
                  <a:gd name="T72" fmla="*/ 68 w 214"/>
                  <a:gd name="T73" fmla="*/ 208 h 215"/>
                  <a:gd name="T74" fmla="*/ 96 w 214"/>
                  <a:gd name="T75" fmla="*/ 215 h 215"/>
                  <a:gd name="T76" fmla="*/ 102 w 214"/>
                  <a:gd name="T77" fmla="*/ 192 h 215"/>
                  <a:gd name="T78" fmla="*/ 117 w 214"/>
                  <a:gd name="T79" fmla="*/ 191 h 215"/>
                  <a:gd name="T80" fmla="*/ 124 w 214"/>
                  <a:gd name="T81" fmla="*/ 214 h 215"/>
                  <a:gd name="T82" fmla="*/ 151 w 214"/>
                  <a:gd name="T83" fmla="*/ 206 h 215"/>
                  <a:gd name="T84" fmla="*/ 144 w 214"/>
                  <a:gd name="T85" fmla="*/ 183 h 215"/>
                  <a:gd name="T86" fmla="*/ 157 w 214"/>
                  <a:gd name="T87" fmla="*/ 175 h 215"/>
                  <a:gd name="T88" fmla="*/ 175 w 214"/>
                  <a:gd name="T89" fmla="*/ 192 h 215"/>
                  <a:gd name="T90" fmla="*/ 194 w 214"/>
                  <a:gd name="T91" fmla="*/ 171 h 215"/>
                  <a:gd name="T92" fmla="*/ 177 w 214"/>
                  <a:gd name="T93" fmla="*/ 154 h 215"/>
                  <a:gd name="T94" fmla="*/ 184 w 214"/>
                  <a:gd name="T95" fmla="*/ 141 h 215"/>
                  <a:gd name="T96" fmla="*/ 208 w 214"/>
                  <a:gd name="T97" fmla="*/ 147 h 215"/>
                  <a:gd name="T98" fmla="*/ 95 w 214"/>
                  <a:gd name="T99" fmla="*/ 160 h 215"/>
                  <a:gd name="T100" fmla="*/ 55 w 214"/>
                  <a:gd name="T101" fmla="*/ 95 h 215"/>
                  <a:gd name="T102" fmla="*/ 120 w 214"/>
                  <a:gd name="T103" fmla="*/ 56 h 215"/>
                  <a:gd name="T104" fmla="*/ 159 w 214"/>
                  <a:gd name="T105" fmla="*/ 120 h 215"/>
                  <a:gd name="T106" fmla="*/ 95 w 214"/>
                  <a:gd name="T107" fmla="*/ 16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4" h="215">
                    <a:moveTo>
                      <a:pt x="208" y="147"/>
                    </a:moveTo>
                    <a:cubicBezTo>
                      <a:pt x="214" y="119"/>
                      <a:pt x="214" y="119"/>
                      <a:pt x="214" y="119"/>
                    </a:cubicBezTo>
                    <a:cubicBezTo>
                      <a:pt x="191" y="113"/>
                      <a:pt x="191" y="113"/>
                      <a:pt x="191" y="113"/>
                    </a:cubicBezTo>
                    <a:cubicBezTo>
                      <a:pt x="192" y="108"/>
                      <a:pt x="191" y="103"/>
                      <a:pt x="191" y="98"/>
                    </a:cubicBezTo>
                    <a:cubicBezTo>
                      <a:pt x="214" y="91"/>
                      <a:pt x="214" y="91"/>
                      <a:pt x="214" y="91"/>
                    </a:cubicBezTo>
                    <a:cubicBezTo>
                      <a:pt x="205" y="64"/>
                      <a:pt x="205" y="64"/>
                      <a:pt x="205" y="64"/>
                    </a:cubicBezTo>
                    <a:cubicBezTo>
                      <a:pt x="183" y="70"/>
                      <a:pt x="183" y="70"/>
                      <a:pt x="183" y="70"/>
                    </a:cubicBezTo>
                    <a:cubicBezTo>
                      <a:pt x="180" y="66"/>
                      <a:pt x="178" y="61"/>
                      <a:pt x="175" y="57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70" y="20"/>
                      <a:pt x="170" y="20"/>
                      <a:pt x="170" y="20"/>
                    </a:cubicBezTo>
                    <a:cubicBezTo>
                      <a:pt x="154" y="38"/>
                      <a:pt x="154" y="38"/>
                      <a:pt x="154" y="38"/>
                    </a:cubicBezTo>
                    <a:cubicBezTo>
                      <a:pt x="150" y="35"/>
                      <a:pt x="145" y="32"/>
                      <a:pt x="140" y="30"/>
                    </a:cubicBezTo>
                    <a:cubicBezTo>
                      <a:pt x="146" y="7"/>
                      <a:pt x="146" y="7"/>
                      <a:pt x="146" y="7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3" y="24"/>
                      <a:pt x="113" y="24"/>
                      <a:pt x="113" y="24"/>
                    </a:cubicBezTo>
                    <a:cubicBezTo>
                      <a:pt x="107" y="23"/>
                      <a:pt x="102" y="23"/>
                      <a:pt x="97" y="24"/>
                    </a:cubicBezTo>
                    <a:cubicBezTo>
                      <a:pt x="91" y="1"/>
                      <a:pt x="91" y="1"/>
                      <a:pt x="91" y="1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65" y="34"/>
                      <a:pt x="61" y="37"/>
                      <a:pt x="57" y="40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37" y="61"/>
                      <a:pt x="37" y="61"/>
                      <a:pt x="37" y="61"/>
                    </a:cubicBezTo>
                    <a:cubicBezTo>
                      <a:pt x="34" y="65"/>
                      <a:pt x="32" y="70"/>
                      <a:pt x="30" y="74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23" y="102"/>
                      <a:pt x="23" y="102"/>
                      <a:pt x="23" y="102"/>
                    </a:cubicBezTo>
                    <a:cubicBezTo>
                      <a:pt x="23" y="107"/>
                      <a:pt x="23" y="112"/>
                      <a:pt x="23" y="117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9" y="152"/>
                      <a:pt x="9" y="152"/>
                      <a:pt x="9" y="152"/>
                    </a:cubicBezTo>
                    <a:cubicBezTo>
                      <a:pt x="32" y="145"/>
                      <a:pt x="32" y="145"/>
                      <a:pt x="32" y="145"/>
                    </a:cubicBezTo>
                    <a:cubicBezTo>
                      <a:pt x="34" y="150"/>
                      <a:pt x="36" y="154"/>
                      <a:pt x="39" y="158"/>
                    </a:cubicBezTo>
                    <a:cubicBezTo>
                      <a:pt x="23" y="175"/>
                      <a:pt x="23" y="175"/>
                      <a:pt x="23" y="175"/>
                    </a:cubicBezTo>
                    <a:cubicBezTo>
                      <a:pt x="44" y="195"/>
                      <a:pt x="44" y="195"/>
                      <a:pt x="44" y="195"/>
                    </a:cubicBezTo>
                    <a:cubicBezTo>
                      <a:pt x="60" y="178"/>
                      <a:pt x="60" y="178"/>
                      <a:pt x="60" y="178"/>
                    </a:cubicBezTo>
                    <a:cubicBezTo>
                      <a:pt x="64" y="181"/>
                      <a:pt x="69" y="183"/>
                      <a:pt x="74" y="185"/>
                    </a:cubicBezTo>
                    <a:cubicBezTo>
                      <a:pt x="68" y="208"/>
                      <a:pt x="68" y="208"/>
                      <a:pt x="68" y="208"/>
                    </a:cubicBezTo>
                    <a:cubicBezTo>
                      <a:pt x="96" y="215"/>
                      <a:pt x="96" y="215"/>
                      <a:pt x="96" y="215"/>
                    </a:cubicBezTo>
                    <a:cubicBezTo>
                      <a:pt x="102" y="192"/>
                      <a:pt x="102" y="192"/>
                      <a:pt x="102" y="192"/>
                    </a:cubicBezTo>
                    <a:cubicBezTo>
                      <a:pt x="107" y="192"/>
                      <a:pt x="112" y="192"/>
                      <a:pt x="117" y="191"/>
                    </a:cubicBezTo>
                    <a:cubicBezTo>
                      <a:pt x="124" y="214"/>
                      <a:pt x="124" y="214"/>
                      <a:pt x="124" y="214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44" y="183"/>
                      <a:pt x="144" y="183"/>
                      <a:pt x="144" y="183"/>
                    </a:cubicBezTo>
                    <a:cubicBezTo>
                      <a:pt x="149" y="181"/>
                      <a:pt x="153" y="178"/>
                      <a:pt x="157" y="175"/>
                    </a:cubicBezTo>
                    <a:cubicBezTo>
                      <a:pt x="175" y="192"/>
                      <a:pt x="175" y="192"/>
                      <a:pt x="175" y="192"/>
                    </a:cubicBezTo>
                    <a:cubicBezTo>
                      <a:pt x="194" y="171"/>
                      <a:pt x="194" y="171"/>
                      <a:pt x="194" y="171"/>
                    </a:cubicBezTo>
                    <a:cubicBezTo>
                      <a:pt x="177" y="154"/>
                      <a:pt x="177" y="154"/>
                      <a:pt x="177" y="154"/>
                    </a:cubicBezTo>
                    <a:cubicBezTo>
                      <a:pt x="180" y="150"/>
                      <a:pt x="182" y="146"/>
                      <a:pt x="184" y="141"/>
                    </a:cubicBezTo>
                    <a:lnTo>
                      <a:pt x="208" y="147"/>
                    </a:lnTo>
                    <a:close/>
                    <a:moveTo>
                      <a:pt x="95" y="160"/>
                    </a:moveTo>
                    <a:cubicBezTo>
                      <a:pt x="66" y="153"/>
                      <a:pt x="48" y="124"/>
                      <a:pt x="55" y="95"/>
                    </a:cubicBezTo>
                    <a:cubicBezTo>
                      <a:pt x="62" y="67"/>
                      <a:pt x="91" y="49"/>
                      <a:pt x="120" y="56"/>
                    </a:cubicBezTo>
                    <a:cubicBezTo>
                      <a:pt x="148" y="63"/>
                      <a:pt x="166" y="92"/>
                      <a:pt x="159" y="120"/>
                    </a:cubicBezTo>
                    <a:cubicBezTo>
                      <a:pt x="152" y="149"/>
                      <a:pt x="123" y="167"/>
                      <a:pt x="95" y="160"/>
                    </a:cubicBezTo>
                    <a:close/>
                  </a:path>
                </a:pathLst>
              </a:custGeom>
              <a:solidFill>
                <a:srgbClr val="FFCE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58">
                <a:extLst>
                  <a:ext uri="{FF2B5EF4-FFF2-40B4-BE49-F238E27FC236}">
                    <a16:creationId xmlns:a16="http://schemas.microsoft.com/office/drawing/2014/main" id="{3841DB82-8E63-4CD7-A0AD-0BE731990E6B}"/>
                  </a:ext>
                </a:extLst>
              </p:cNvPr>
              <p:cNvSpPr/>
              <p:nvPr/>
            </p:nvSpPr>
            <p:spPr bwMode="auto">
              <a:xfrm>
                <a:off x="1752" y="3052"/>
                <a:ext cx="1384" cy="1102"/>
              </a:xfrm>
              <a:custGeom>
                <a:avLst/>
                <a:gdLst>
                  <a:gd name="T0" fmla="*/ 168 w 191"/>
                  <a:gd name="T1" fmla="*/ 35 h 152"/>
                  <a:gd name="T2" fmla="*/ 191 w 191"/>
                  <a:gd name="T3" fmla="*/ 28 h 152"/>
                  <a:gd name="T4" fmla="*/ 182 w 191"/>
                  <a:gd name="T5" fmla="*/ 1 h 152"/>
                  <a:gd name="T6" fmla="*/ 160 w 191"/>
                  <a:gd name="T7" fmla="*/ 7 h 152"/>
                  <a:gd name="T8" fmla="*/ 155 w 191"/>
                  <a:gd name="T9" fmla="*/ 0 h 152"/>
                  <a:gd name="T10" fmla="*/ 129 w 191"/>
                  <a:gd name="T11" fmla="*/ 16 h 152"/>
                  <a:gd name="T12" fmla="*/ 136 w 191"/>
                  <a:gd name="T13" fmla="*/ 57 h 152"/>
                  <a:gd name="T14" fmla="*/ 72 w 191"/>
                  <a:gd name="T15" fmla="*/ 97 h 152"/>
                  <a:gd name="T16" fmla="*/ 38 w 191"/>
                  <a:gd name="T17" fmla="*/ 71 h 152"/>
                  <a:gd name="T18" fmla="*/ 12 w 191"/>
                  <a:gd name="T19" fmla="*/ 88 h 152"/>
                  <a:gd name="T20" fmla="*/ 16 w 191"/>
                  <a:gd name="T21" fmla="*/ 95 h 152"/>
                  <a:gd name="T22" fmla="*/ 0 w 191"/>
                  <a:gd name="T23" fmla="*/ 112 h 152"/>
                  <a:gd name="T24" fmla="*/ 21 w 191"/>
                  <a:gd name="T25" fmla="*/ 132 h 152"/>
                  <a:gd name="T26" fmla="*/ 37 w 191"/>
                  <a:gd name="T27" fmla="*/ 115 h 152"/>
                  <a:gd name="T28" fmla="*/ 51 w 191"/>
                  <a:gd name="T29" fmla="*/ 122 h 152"/>
                  <a:gd name="T30" fmla="*/ 45 w 191"/>
                  <a:gd name="T31" fmla="*/ 145 h 152"/>
                  <a:gd name="T32" fmla="*/ 73 w 191"/>
                  <a:gd name="T33" fmla="*/ 152 h 152"/>
                  <a:gd name="T34" fmla="*/ 79 w 191"/>
                  <a:gd name="T35" fmla="*/ 129 h 152"/>
                  <a:gd name="T36" fmla="*/ 94 w 191"/>
                  <a:gd name="T37" fmla="*/ 128 h 152"/>
                  <a:gd name="T38" fmla="*/ 101 w 191"/>
                  <a:gd name="T39" fmla="*/ 151 h 152"/>
                  <a:gd name="T40" fmla="*/ 128 w 191"/>
                  <a:gd name="T41" fmla="*/ 143 h 152"/>
                  <a:gd name="T42" fmla="*/ 121 w 191"/>
                  <a:gd name="T43" fmla="*/ 120 h 152"/>
                  <a:gd name="T44" fmla="*/ 134 w 191"/>
                  <a:gd name="T45" fmla="*/ 112 h 152"/>
                  <a:gd name="T46" fmla="*/ 152 w 191"/>
                  <a:gd name="T47" fmla="*/ 129 h 152"/>
                  <a:gd name="T48" fmla="*/ 171 w 191"/>
                  <a:gd name="T49" fmla="*/ 108 h 152"/>
                  <a:gd name="T50" fmla="*/ 154 w 191"/>
                  <a:gd name="T51" fmla="*/ 91 h 152"/>
                  <a:gd name="T52" fmla="*/ 161 w 191"/>
                  <a:gd name="T53" fmla="*/ 78 h 152"/>
                  <a:gd name="T54" fmla="*/ 185 w 191"/>
                  <a:gd name="T55" fmla="*/ 84 h 152"/>
                  <a:gd name="T56" fmla="*/ 191 w 191"/>
                  <a:gd name="T57" fmla="*/ 56 h 152"/>
                  <a:gd name="T58" fmla="*/ 168 w 191"/>
                  <a:gd name="T59" fmla="*/ 50 h 152"/>
                  <a:gd name="T60" fmla="*/ 168 w 191"/>
                  <a:gd name="T61" fmla="*/ 35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1" h="152">
                    <a:moveTo>
                      <a:pt x="168" y="35"/>
                    </a:moveTo>
                    <a:cubicBezTo>
                      <a:pt x="191" y="28"/>
                      <a:pt x="191" y="28"/>
                      <a:pt x="191" y="28"/>
                    </a:cubicBezTo>
                    <a:cubicBezTo>
                      <a:pt x="182" y="1"/>
                      <a:pt x="182" y="1"/>
                      <a:pt x="182" y="1"/>
                    </a:cubicBezTo>
                    <a:cubicBezTo>
                      <a:pt x="160" y="7"/>
                      <a:pt x="160" y="7"/>
                      <a:pt x="160" y="7"/>
                    </a:cubicBezTo>
                    <a:cubicBezTo>
                      <a:pt x="158" y="5"/>
                      <a:pt x="157" y="2"/>
                      <a:pt x="155" y="0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37" y="28"/>
                      <a:pt x="140" y="42"/>
                      <a:pt x="136" y="57"/>
                    </a:cubicBezTo>
                    <a:cubicBezTo>
                      <a:pt x="129" y="86"/>
                      <a:pt x="100" y="104"/>
                      <a:pt x="72" y="97"/>
                    </a:cubicBezTo>
                    <a:cubicBezTo>
                      <a:pt x="57" y="93"/>
                      <a:pt x="45" y="84"/>
                      <a:pt x="38" y="71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13" y="90"/>
                      <a:pt x="15" y="93"/>
                      <a:pt x="16" y="95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21" y="132"/>
                      <a:pt x="21" y="132"/>
                      <a:pt x="21" y="132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41" y="118"/>
                      <a:pt x="46" y="120"/>
                      <a:pt x="51" y="122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73" y="152"/>
                      <a:pt x="73" y="152"/>
                      <a:pt x="73" y="152"/>
                    </a:cubicBezTo>
                    <a:cubicBezTo>
                      <a:pt x="79" y="129"/>
                      <a:pt x="79" y="129"/>
                      <a:pt x="79" y="129"/>
                    </a:cubicBezTo>
                    <a:cubicBezTo>
                      <a:pt x="84" y="129"/>
                      <a:pt x="89" y="129"/>
                      <a:pt x="94" y="128"/>
                    </a:cubicBezTo>
                    <a:cubicBezTo>
                      <a:pt x="101" y="151"/>
                      <a:pt x="101" y="151"/>
                      <a:pt x="101" y="151"/>
                    </a:cubicBezTo>
                    <a:cubicBezTo>
                      <a:pt x="128" y="143"/>
                      <a:pt x="128" y="143"/>
                      <a:pt x="128" y="143"/>
                    </a:cubicBezTo>
                    <a:cubicBezTo>
                      <a:pt x="121" y="120"/>
                      <a:pt x="121" y="120"/>
                      <a:pt x="121" y="120"/>
                    </a:cubicBezTo>
                    <a:cubicBezTo>
                      <a:pt x="126" y="118"/>
                      <a:pt x="130" y="115"/>
                      <a:pt x="134" y="112"/>
                    </a:cubicBezTo>
                    <a:cubicBezTo>
                      <a:pt x="152" y="129"/>
                      <a:pt x="152" y="129"/>
                      <a:pt x="152" y="129"/>
                    </a:cubicBezTo>
                    <a:cubicBezTo>
                      <a:pt x="171" y="108"/>
                      <a:pt x="171" y="108"/>
                      <a:pt x="171" y="108"/>
                    </a:cubicBezTo>
                    <a:cubicBezTo>
                      <a:pt x="154" y="91"/>
                      <a:pt x="154" y="91"/>
                      <a:pt x="154" y="91"/>
                    </a:cubicBezTo>
                    <a:cubicBezTo>
                      <a:pt x="157" y="87"/>
                      <a:pt x="159" y="83"/>
                      <a:pt x="161" y="78"/>
                    </a:cubicBezTo>
                    <a:cubicBezTo>
                      <a:pt x="185" y="84"/>
                      <a:pt x="185" y="84"/>
                      <a:pt x="185" y="84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9" y="45"/>
                      <a:pt x="168" y="40"/>
                      <a:pt x="168" y="35"/>
                    </a:cubicBezTo>
                    <a:close/>
                  </a:path>
                </a:pathLst>
              </a:custGeom>
              <a:solidFill>
                <a:srgbClr val="F2B1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9">
                <a:extLst>
                  <a:ext uri="{FF2B5EF4-FFF2-40B4-BE49-F238E27FC236}">
                    <a16:creationId xmlns:a16="http://schemas.microsoft.com/office/drawing/2014/main" id="{643E6136-DEF6-454A-9618-FC756D5235EC}"/>
                  </a:ext>
                </a:extLst>
              </p:cNvPr>
              <p:cNvSpPr/>
              <p:nvPr/>
            </p:nvSpPr>
            <p:spPr bwMode="auto">
              <a:xfrm>
                <a:off x="1911" y="2922"/>
                <a:ext cx="906" cy="906"/>
              </a:xfrm>
              <a:custGeom>
                <a:avLst/>
                <a:gdLst>
                  <a:gd name="T0" fmla="*/ 50 w 125"/>
                  <a:gd name="T1" fmla="*/ 118 h 125"/>
                  <a:gd name="T2" fmla="*/ 6 w 125"/>
                  <a:gd name="T3" fmla="*/ 51 h 125"/>
                  <a:gd name="T4" fmla="*/ 74 w 125"/>
                  <a:gd name="T5" fmla="*/ 7 h 125"/>
                  <a:gd name="T6" fmla="*/ 118 w 125"/>
                  <a:gd name="T7" fmla="*/ 75 h 125"/>
                  <a:gd name="T8" fmla="*/ 50 w 125"/>
                  <a:gd name="T9" fmla="*/ 11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50" y="118"/>
                    </a:moveTo>
                    <a:cubicBezTo>
                      <a:pt x="19" y="112"/>
                      <a:pt x="0" y="81"/>
                      <a:pt x="6" y="51"/>
                    </a:cubicBezTo>
                    <a:cubicBezTo>
                      <a:pt x="13" y="20"/>
                      <a:pt x="43" y="0"/>
                      <a:pt x="74" y="7"/>
                    </a:cubicBezTo>
                    <a:cubicBezTo>
                      <a:pt x="105" y="14"/>
                      <a:pt x="125" y="44"/>
                      <a:pt x="118" y="75"/>
                    </a:cubicBezTo>
                    <a:cubicBezTo>
                      <a:pt x="111" y="106"/>
                      <a:pt x="81" y="125"/>
                      <a:pt x="50" y="118"/>
                    </a:cubicBezTo>
                    <a:close/>
                  </a:path>
                </a:pathLst>
              </a:custGeom>
              <a:solidFill>
                <a:srgbClr val="F994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60">
                <a:extLst>
                  <a:ext uri="{FF2B5EF4-FFF2-40B4-BE49-F238E27FC236}">
                    <a16:creationId xmlns:a16="http://schemas.microsoft.com/office/drawing/2014/main" id="{09F468CA-DADA-4CE8-867B-33000F8B504B}"/>
                  </a:ext>
                </a:extLst>
              </p:cNvPr>
              <p:cNvSpPr/>
              <p:nvPr/>
            </p:nvSpPr>
            <p:spPr bwMode="auto">
              <a:xfrm>
                <a:off x="1991" y="2980"/>
                <a:ext cx="630" cy="529"/>
              </a:xfrm>
              <a:custGeom>
                <a:avLst/>
                <a:gdLst>
                  <a:gd name="T0" fmla="*/ 62 w 87"/>
                  <a:gd name="T1" fmla="*/ 6 h 73"/>
                  <a:gd name="T2" fmla="*/ 2 w 87"/>
                  <a:gd name="T3" fmla="*/ 44 h 73"/>
                  <a:gd name="T4" fmla="*/ 5 w 87"/>
                  <a:gd name="T5" fmla="*/ 73 h 73"/>
                  <a:gd name="T6" fmla="*/ 87 w 87"/>
                  <a:gd name="T7" fmla="*/ 20 h 73"/>
                  <a:gd name="T8" fmla="*/ 62 w 87"/>
                  <a:gd name="T9" fmla="*/ 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73">
                    <a:moveTo>
                      <a:pt x="62" y="6"/>
                    </a:moveTo>
                    <a:cubicBezTo>
                      <a:pt x="35" y="0"/>
                      <a:pt x="8" y="17"/>
                      <a:pt x="2" y="44"/>
                    </a:cubicBezTo>
                    <a:cubicBezTo>
                      <a:pt x="0" y="54"/>
                      <a:pt x="1" y="64"/>
                      <a:pt x="5" y="73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0" y="13"/>
                      <a:pt x="72" y="8"/>
                      <a:pt x="62" y="6"/>
                    </a:cubicBezTo>
                    <a:close/>
                  </a:path>
                </a:pathLst>
              </a:custGeom>
              <a:solidFill>
                <a:srgbClr val="F9CF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61">
                <a:extLst>
                  <a:ext uri="{FF2B5EF4-FFF2-40B4-BE49-F238E27FC236}">
                    <a16:creationId xmlns:a16="http://schemas.microsoft.com/office/drawing/2014/main" id="{516702EE-A66A-42F7-AE48-62416B0E53E9}"/>
                  </a:ext>
                </a:extLst>
              </p:cNvPr>
              <p:cNvSpPr/>
              <p:nvPr/>
            </p:nvSpPr>
            <p:spPr bwMode="auto">
              <a:xfrm>
                <a:off x="2027" y="3125"/>
                <a:ext cx="717" cy="645"/>
              </a:xfrm>
              <a:custGeom>
                <a:avLst/>
                <a:gdLst>
                  <a:gd name="T0" fmla="*/ 0 w 99"/>
                  <a:gd name="T1" fmla="*/ 53 h 89"/>
                  <a:gd name="T2" fmla="*/ 35 w 99"/>
                  <a:gd name="T3" fmla="*/ 83 h 89"/>
                  <a:gd name="T4" fmla="*/ 95 w 99"/>
                  <a:gd name="T5" fmla="*/ 45 h 89"/>
                  <a:gd name="T6" fmla="*/ 82 w 99"/>
                  <a:gd name="T7" fmla="*/ 0 h 89"/>
                  <a:gd name="T8" fmla="*/ 0 w 99"/>
                  <a:gd name="T9" fmla="*/ 53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0" y="53"/>
                    </a:moveTo>
                    <a:cubicBezTo>
                      <a:pt x="5" y="68"/>
                      <a:pt x="18" y="80"/>
                      <a:pt x="35" y="83"/>
                    </a:cubicBezTo>
                    <a:cubicBezTo>
                      <a:pt x="62" y="89"/>
                      <a:pt x="89" y="72"/>
                      <a:pt x="95" y="45"/>
                    </a:cubicBezTo>
                    <a:cubicBezTo>
                      <a:pt x="99" y="28"/>
                      <a:pt x="93" y="12"/>
                      <a:pt x="82" y="0"/>
                    </a:cubicBez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FFCE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62">
                <a:extLst>
                  <a:ext uri="{FF2B5EF4-FFF2-40B4-BE49-F238E27FC236}">
                    <a16:creationId xmlns:a16="http://schemas.microsoft.com/office/drawing/2014/main" id="{84FE2EBF-9953-4EDD-B46C-78F91F3ED62E}"/>
                  </a:ext>
                </a:extLst>
              </p:cNvPr>
              <p:cNvSpPr/>
              <p:nvPr/>
            </p:nvSpPr>
            <p:spPr bwMode="auto">
              <a:xfrm>
                <a:off x="2245" y="3117"/>
                <a:ext cx="239" cy="508"/>
              </a:xfrm>
              <a:custGeom>
                <a:avLst/>
                <a:gdLst>
                  <a:gd name="T0" fmla="*/ 15 w 33"/>
                  <a:gd name="T1" fmla="*/ 70 h 70"/>
                  <a:gd name="T2" fmla="*/ 15 w 33"/>
                  <a:gd name="T3" fmla="*/ 64 h 70"/>
                  <a:gd name="T4" fmla="*/ 0 w 33"/>
                  <a:gd name="T5" fmla="*/ 47 h 70"/>
                  <a:gd name="T6" fmla="*/ 12 w 33"/>
                  <a:gd name="T7" fmla="*/ 45 h 70"/>
                  <a:gd name="T8" fmla="*/ 12 w 33"/>
                  <a:gd name="T9" fmla="*/ 46 h 70"/>
                  <a:gd name="T10" fmla="*/ 17 w 33"/>
                  <a:gd name="T11" fmla="*/ 55 h 70"/>
                  <a:gd name="T12" fmla="*/ 21 w 33"/>
                  <a:gd name="T13" fmla="*/ 51 h 70"/>
                  <a:gd name="T14" fmla="*/ 13 w 33"/>
                  <a:gd name="T15" fmla="*/ 41 h 70"/>
                  <a:gd name="T16" fmla="*/ 10 w 33"/>
                  <a:gd name="T17" fmla="*/ 38 h 70"/>
                  <a:gd name="T18" fmla="*/ 0 w 33"/>
                  <a:gd name="T19" fmla="*/ 22 h 70"/>
                  <a:gd name="T20" fmla="*/ 15 w 33"/>
                  <a:gd name="T21" fmla="*/ 7 h 70"/>
                  <a:gd name="T22" fmla="*/ 15 w 33"/>
                  <a:gd name="T23" fmla="*/ 0 h 70"/>
                  <a:gd name="T24" fmla="*/ 18 w 33"/>
                  <a:gd name="T25" fmla="*/ 0 h 70"/>
                  <a:gd name="T26" fmla="*/ 18 w 33"/>
                  <a:gd name="T27" fmla="*/ 7 h 70"/>
                  <a:gd name="T28" fmla="*/ 33 w 33"/>
                  <a:gd name="T29" fmla="*/ 21 h 70"/>
                  <a:gd name="T30" fmla="*/ 33 w 33"/>
                  <a:gd name="T31" fmla="*/ 23 h 70"/>
                  <a:gd name="T32" fmla="*/ 20 w 33"/>
                  <a:gd name="T33" fmla="*/ 24 h 70"/>
                  <a:gd name="T34" fmla="*/ 20 w 33"/>
                  <a:gd name="T35" fmla="*/ 22 h 70"/>
                  <a:gd name="T36" fmla="*/ 16 w 33"/>
                  <a:gd name="T37" fmla="*/ 16 h 70"/>
                  <a:gd name="T38" fmla="*/ 12 w 33"/>
                  <a:gd name="T39" fmla="*/ 21 h 70"/>
                  <a:gd name="T40" fmla="*/ 17 w 33"/>
                  <a:gd name="T41" fmla="*/ 29 h 70"/>
                  <a:gd name="T42" fmla="*/ 22 w 33"/>
                  <a:gd name="T43" fmla="*/ 32 h 70"/>
                  <a:gd name="T44" fmla="*/ 33 w 33"/>
                  <a:gd name="T45" fmla="*/ 50 h 70"/>
                  <a:gd name="T46" fmla="*/ 18 w 33"/>
                  <a:gd name="T47" fmla="*/ 64 h 70"/>
                  <a:gd name="T48" fmla="*/ 18 w 33"/>
                  <a:gd name="T49" fmla="*/ 70 h 70"/>
                  <a:gd name="T50" fmla="*/ 15 w 33"/>
                  <a:gd name="T5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" h="70">
                    <a:moveTo>
                      <a:pt x="15" y="70"/>
                    </a:moveTo>
                    <a:cubicBezTo>
                      <a:pt x="15" y="64"/>
                      <a:pt x="15" y="64"/>
                      <a:pt x="15" y="64"/>
                    </a:cubicBezTo>
                    <a:cubicBezTo>
                      <a:pt x="4" y="63"/>
                      <a:pt x="0" y="56"/>
                      <a:pt x="0" y="47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50"/>
                      <a:pt x="13" y="55"/>
                      <a:pt x="17" y="55"/>
                    </a:cubicBezTo>
                    <a:cubicBezTo>
                      <a:pt x="20" y="55"/>
                      <a:pt x="21" y="53"/>
                      <a:pt x="21" y="51"/>
                    </a:cubicBezTo>
                    <a:cubicBezTo>
                      <a:pt x="21" y="46"/>
                      <a:pt x="17" y="44"/>
                      <a:pt x="13" y="41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5" y="34"/>
                      <a:pt x="0" y="30"/>
                      <a:pt x="0" y="22"/>
                    </a:cubicBezTo>
                    <a:cubicBezTo>
                      <a:pt x="0" y="13"/>
                      <a:pt x="6" y="8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7" y="7"/>
                      <a:pt x="33" y="13"/>
                      <a:pt x="33" y="21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3"/>
                      <a:pt x="20" y="22"/>
                    </a:cubicBezTo>
                    <a:cubicBezTo>
                      <a:pt x="20" y="19"/>
                      <a:pt x="20" y="16"/>
                      <a:pt x="16" y="16"/>
                    </a:cubicBezTo>
                    <a:cubicBezTo>
                      <a:pt x="13" y="16"/>
                      <a:pt x="12" y="19"/>
                      <a:pt x="12" y="21"/>
                    </a:cubicBezTo>
                    <a:cubicBezTo>
                      <a:pt x="12" y="24"/>
                      <a:pt x="15" y="27"/>
                      <a:pt x="17" y="29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9" y="37"/>
                      <a:pt x="33" y="41"/>
                      <a:pt x="33" y="50"/>
                    </a:cubicBezTo>
                    <a:cubicBezTo>
                      <a:pt x="33" y="59"/>
                      <a:pt x="26" y="64"/>
                      <a:pt x="18" y="64"/>
                    </a:cubicBezTo>
                    <a:cubicBezTo>
                      <a:pt x="18" y="70"/>
                      <a:pt x="18" y="70"/>
                      <a:pt x="18" y="70"/>
                    </a:cubicBezTo>
                    <a:lnTo>
                      <a:pt x="15" y="70"/>
                    </a:lnTo>
                    <a:close/>
                  </a:path>
                </a:pathLst>
              </a:custGeom>
              <a:solidFill>
                <a:srgbClr val="F994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16062E1-A0EB-44E0-A29D-27869DB7B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24946" y="5001218"/>
              <a:ext cx="2182500" cy="157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1597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3606D-1B24-49D2-B537-87BEBEB3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35" y="37930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for your listening!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18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A2D0A3A-38A7-4ABA-AEB0-EF68EC00944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CFDFE"/>
              </a:clrFrom>
              <a:clrTo>
                <a:srgbClr val="FCFD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21152" y="920780"/>
            <a:ext cx="7939668" cy="1987525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4AF9A3FC-26E0-43E5-A2F7-4FB3AE3B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51" y="-486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Merchandising company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B4E8AB-D245-4F6E-A89D-33F0948E5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152" y="3176635"/>
            <a:ext cx="7285463" cy="3443950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2A923579-FF0D-41E4-AC8E-970F4E8DD5BA}"/>
              </a:ext>
            </a:extLst>
          </p:cNvPr>
          <p:cNvSpPr/>
          <p:nvPr/>
        </p:nvSpPr>
        <p:spPr>
          <a:xfrm>
            <a:off x="468351" y="1159976"/>
            <a:ext cx="3003395" cy="1509131"/>
          </a:xfrm>
          <a:prstGeom prst="roundRect">
            <a:avLst/>
          </a:prstGeom>
          <a:solidFill>
            <a:srgbClr val="8D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Operating cycle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5466C9F-A096-4E58-8779-AA84381D02FE}"/>
              </a:ext>
            </a:extLst>
          </p:cNvPr>
          <p:cNvSpPr/>
          <p:nvPr/>
        </p:nvSpPr>
        <p:spPr>
          <a:xfrm>
            <a:off x="468351" y="3282366"/>
            <a:ext cx="3003395" cy="3232487"/>
          </a:xfrm>
          <a:prstGeom prst="roundRect">
            <a:avLst/>
          </a:prstGeom>
          <a:solidFill>
            <a:srgbClr val="8D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Income measurement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32E527F-08F7-4DCA-8CE6-55794ECAE6BF}"/>
              </a:ext>
            </a:extLst>
          </p:cNvPr>
          <p:cNvCxnSpPr/>
          <p:nvPr/>
        </p:nvCxnSpPr>
        <p:spPr>
          <a:xfrm>
            <a:off x="3821152" y="3033132"/>
            <a:ext cx="7939668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82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3151F1A-2E96-428E-AF3C-6F3DF69B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51" y="30820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Recording purchases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EF20CA-5DB3-4232-A337-E7E65BD5860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128" y="1938503"/>
            <a:ext cx="11981744" cy="391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6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D8FAEB1-07C6-4A69-A807-81D57796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51" y="-486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Recording purchases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DB0A6B-4782-4F27-8B50-3CADB19748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81"/>
          <a:stretch/>
        </p:blipFill>
        <p:spPr>
          <a:xfrm>
            <a:off x="468352" y="3860181"/>
            <a:ext cx="5747486" cy="21930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1C9F4EF-9E51-42ED-8DC8-948EAC9815BC}"/>
              </a:ext>
            </a:extLst>
          </p:cNvPr>
          <p:cNvSpPr txBox="1"/>
          <p:nvPr/>
        </p:nvSpPr>
        <p:spPr>
          <a:xfrm>
            <a:off x="408878" y="1265636"/>
            <a:ext cx="636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Transaction 1: recording purchases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3AF3198-A40B-42E7-8E14-62D13E6D0E49}"/>
              </a:ext>
            </a:extLst>
          </p:cNvPr>
          <p:cNvGrpSpPr/>
          <p:nvPr/>
        </p:nvGrpSpPr>
        <p:grpSpPr>
          <a:xfrm>
            <a:off x="564996" y="2003182"/>
            <a:ext cx="7924799" cy="1176033"/>
            <a:chOff x="468351" y="1538348"/>
            <a:chExt cx="6720471" cy="872243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DA7962A-B963-4435-A56A-15A4F170DD2F}"/>
                </a:ext>
              </a:extLst>
            </p:cNvPr>
            <p:cNvSpPr txBox="1"/>
            <p:nvPr/>
          </p:nvSpPr>
          <p:spPr>
            <a:xfrm>
              <a:off x="468351" y="1579594"/>
              <a:ext cx="6720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Dr. Inventory (amount: purchase price)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Cr. Accounts payable/ cash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29501463-B947-4F94-9A82-6ADD2A639ADE}"/>
                </a:ext>
              </a:extLst>
            </p:cNvPr>
            <p:cNvSpPr/>
            <p:nvPr/>
          </p:nvSpPr>
          <p:spPr>
            <a:xfrm>
              <a:off x="468351" y="1538348"/>
              <a:ext cx="4534829" cy="707886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6C80AAF-1BB5-4F91-9637-354C9E9213B1}"/>
              </a:ext>
            </a:extLst>
          </p:cNvPr>
          <p:cNvSpPr txBox="1"/>
          <p:nvPr/>
        </p:nvSpPr>
        <p:spPr>
          <a:xfrm>
            <a:off x="468351" y="3321866"/>
            <a:ext cx="636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Example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E5057AA-5F97-4562-87AF-9C1883C2A4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21916" y="4384511"/>
            <a:ext cx="4279397" cy="166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6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6F18851-CF72-4180-B6D7-36040D52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43" y="200954"/>
            <a:ext cx="10515600" cy="1122761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Recording purchases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C0CBA3-0F76-444A-9955-6AD50A093579}"/>
              </a:ext>
            </a:extLst>
          </p:cNvPr>
          <p:cNvSpPr txBox="1"/>
          <p:nvPr/>
        </p:nvSpPr>
        <p:spPr>
          <a:xfrm>
            <a:off x="408878" y="1532926"/>
            <a:ext cx="636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Transaction 2: Freight costs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31D19F-30BB-468C-AA77-53BBF792F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507" y="2061350"/>
            <a:ext cx="4972050" cy="196215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DF24A3F6-2002-47F8-B3DA-87F9BADC13AE}"/>
              </a:ext>
            </a:extLst>
          </p:cNvPr>
          <p:cNvGrpSpPr/>
          <p:nvPr/>
        </p:nvGrpSpPr>
        <p:grpSpPr>
          <a:xfrm>
            <a:off x="447443" y="2474567"/>
            <a:ext cx="7924799" cy="954433"/>
            <a:chOff x="468351" y="1538348"/>
            <a:chExt cx="6720471" cy="707886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ACE5D3E-9CF8-496B-BA01-1F41C5E648AC}"/>
                </a:ext>
              </a:extLst>
            </p:cNvPr>
            <p:cNvSpPr txBox="1"/>
            <p:nvPr/>
          </p:nvSpPr>
          <p:spPr>
            <a:xfrm>
              <a:off x="468351" y="1579594"/>
              <a:ext cx="6720471" cy="616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Dr. Inventory (amount: freight cost)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Cr. cash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96A39BBF-B002-466C-AE52-1A997CFCC0E1}"/>
                </a:ext>
              </a:extLst>
            </p:cNvPr>
            <p:cNvSpPr/>
            <p:nvPr/>
          </p:nvSpPr>
          <p:spPr>
            <a:xfrm>
              <a:off x="468351" y="1538348"/>
              <a:ext cx="4534829" cy="707886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A11B3EB9-676C-44E9-B781-D82183D19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507" y="4348395"/>
            <a:ext cx="5048250" cy="1952625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D5AABF45-E678-4325-9CBE-7E692FEBC806}"/>
              </a:ext>
            </a:extLst>
          </p:cNvPr>
          <p:cNvGrpSpPr/>
          <p:nvPr/>
        </p:nvGrpSpPr>
        <p:grpSpPr>
          <a:xfrm>
            <a:off x="408878" y="4924118"/>
            <a:ext cx="7924799" cy="954433"/>
            <a:chOff x="468351" y="1538348"/>
            <a:chExt cx="6720471" cy="70788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234756E-0495-4409-B6BB-D6DF946C376A}"/>
                </a:ext>
              </a:extLst>
            </p:cNvPr>
            <p:cNvSpPr txBox="1"/>
            <p:nvPr/>
          </p:nvSpPr>
          <p:spPr>
            <a:xfrm>
              <a:off x="468351" y="1579594"/>
              <a:ext cx="6720471" cy="616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Dr. Freight-Out (or Delivery Expense)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Cr. cash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0D5609C5-E91A-4482-914A-3DC4DECD3D42}"/>
                </a:ext>
              </a:extLst>
            </p:cNvPr>
            <p:cNvSpPr/>
            <p:nvPr/>
          </p:nvSpPr>
          <p:spPr>
            <a:xfrm>
              <a:off x="468351" y="1538348"/>
              <a:ext cx="4534829" cy="707886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659F8CED-8C02-4B91-833D-EAB0B90FA274}"/>
              </a:ext>
            </a:extLst>
          </p:cNvPr>
          <p:cNvSpPr/>
          <p:nvPr/>
        </p:nvSpPr>
        <p:spPr>
          <a:xfrm>
            <a:off x="3707088" y="4146521"/>
            <a:ext cx="2274849" cy="395845"/>
          </a:xfrm>
          <a:prstGeom prst="wedgeRoundRectCallout">
            <a:avLst>
              <a:gd name="adj1" fmla="val -21160"/>
              <a:gd name="adj2" fmla="val 175406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Operating expense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28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D79F073-62E6-4316-9CEA-8FDE227E56E9}"/>
              </a:ext>
            </a:extLst>
          </p:cNvPr>
          <p:cNvSpPr txBox="1">
            <a:spLocks/>
          </p:cNvSpPr>
          <p:nvPr/>
        </p:nvSpPr>
        <p:spPr>
          <a:xfrm>
            <a:off x="468351" y="-486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Recording purchases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457901-16C9-43B7-801F-8A3E61F0BC62}"/>
              </a:ext>
            </a:extLst>
          </p:cNvPr>
          <p:cNvSpPr txBox="1"/>
          <p:nvPr/>
        </p:nvSpPr>
        <p:spPr>
          <a:xfrm>
            <a:off x="408878" y="1265636"/>
            <a:ext cx="857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Transaction 3: Purchase Returns and Allowances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D0D0B6-F042-449C-A0A9-A0D8D66DC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251" y="1857635"/>
            <a:ext cx="4564333" cy="2100709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7C3D1BF-7855-434D-A152-8ED1B1F03556}"/>
              </a:ext>
            </a:extLst>
          </p:cNvPr>
          <p:cNvGrpSpPr/>
          <p:nvPr/>
        </p:nvGrpSpPr>
        <p:grpSpPr>
          <a:xfrm>
            <a:off x="468351" y="2712460"/>
            <a:ext cx="7924799" cy="954433"/>
            <a:chOff x="468351" y="1406018"/>
            <a:chExt cx="6720471" cy="707886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FE90FB0-C7AB-40B7-B5E0-837335187ED6}"/>
                </a:ext>
              </a:extLst>
            </p:cNvPr>
            <p:cNvSpPr txBox="1"/>
            <p:nvPr/>
          </p:nvSpPr>
          <p:spPr>
            <a:xfrm>
              <a:off x="468351" y="1451792"/>
              <a:ext cx="6720471" cy="616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Dr. Accounts payable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Cr. Inventory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B00B99DD-D5AE-463B-8E61-CB3C94F6E456}"/>
                </a:ext>
              </a:extLst>
            </p:cNvPr>
            <p:cNvSpPr/>
            <p:nvPr/>
          </p:nvSpPr>
          <p:spPr>
            <a:xfrm>
              <a:off x="468351" y="1406018"/>
              <a:ext cx="4534829" cy="707886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ADFA2FD8-C5E5-4B5B-A7EE-E80D0A940F0B}"/>
              </a:ext>
            </a:extLst>
          </p:cNvPr>
          <p:cNvSpPr txBox="1"/>
          <p:nvPr/>
        </p:nvSpPr>
        <p:spPr>
          <a:xfrm>
            <a:off x="408878" y="2126216"/>
            <a:ext cx="3687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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Purchase return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5DE53B-6B6B-4842-956F-9C48489563A0}"/>
              </a:ext>
            </a:extLst>
          </p:cNvPr>
          <p:cNvSpPr txBox="1"/>
          <p:nvPr/>
        </p:nvSpPr>
        <p:spPr>
          <a:xfrm>
            <a:off x="468351" y="3983105"/>
            <a:ext cx="62967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Purchase allowance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Buyer keeps the merchandise and the seller will grant </a:t>
            </a: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a reduction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of the purchase price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1E86746-C384-472A-BD9E-78B5026EF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251" y="4059378"/>
            <a:ext cx="4723853" cy="199164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E1EF8590-172A-476A-BA0D-708B3124295D}"/>
              </a:ext>
            </a:extLst>
          </p:cNvPr>
          <p:cNvGrpSpPr/>
          <p:nvPr/>
        </p:nvGrpSpPr>
        <p:grpSpPr>
          <a:xfrm>
            <a:off x="468351" y="5145637"/>
            <a:ext cx="9746166" cy="954433"/>
            <a:chOff x="468351" y="1406018"/>
            <a:chExt cx="6720471" cy="70788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253C58D-CD89-4147-9064-B348B8635F8C}"/>
                </a:ext>
              </a:extLst>
            </p:cNvPr>
            <p:cNvSpPr txBox="1"/>
            <p:nvPr/>
          </p:nvSpPr>
          <p:spPr>
            <a:xfrm>
              <a:off x="468351" y="1451792"/>
              <a:ext cx="6720471" cy="616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Dr. Accounts payable (amount: reduction granted)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Cr. Inventory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47093596-9E5A-45B0-AC04-D9CEE758861D}"/>
                </a:ext>
              </a:extLst>
            </p:cNvPr>
            <p:cNvSpPr/>
            <p:nvPr/>
          </p:nvSpPr>
          <p:spPr>
            <a:xfrm>
              <a:off x="468351" y="1406018"/>
              <a:ext cx="4534829" cy="707886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719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C59B11F-F80B-4922-AC48-F44FF14CCF4D}"/>
              </a:ext>
            </a:extLst>
          </p:cNvPr>
          <p:cNvSpPr txBox="1">
            <a:spLocks/>
          </p:cNvSpPr>
          <p:nvPr/>
        </p:nvSpPr>
        <p:spPr>
          <a:xfrm>
            <a:off x="468351" y="-486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Recording purchases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BE3BA0-BFC0-4940-A815-0E50F9CFD718}"/>
              </a:ext>
            </a:extLst>
          </p:cNvPr>
          <p:cNvSpPr txBox="1"/>
          <p:nvPr/>
        </p:nvSpPr>
        <p:spPr>
          <a:xfrm>
            <a:off x="408878" y="1265636"/>
            <a:ext cx="857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Transaction 4: Purchase Discounts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3B9D33-450B-4E01-BAB0-9B776EABD3A2}"/>
              </a:ext>
            </a:extLst>
          </p:cNvPr>
          <p:cNvSpPr txBox="1"/>
          <p:nvPr/>
        </p:nvSpPr>
        <p:spPr>
          <a:xfrm>
            <a:off x="408878" y="1910626"/>
            <a:ext cx="11508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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Credit terms may permit buyer to claim a cash discount for prompt payment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B5DEF3-3104-4C57-BB52-0895413A2619}"/>
              </a:ext>
            </a:extLst>
          </p:cNvPr>
          <p:cNvSpPr txBox="1"/>
          <p:nvPr/>
        </p:nvSpPr>
        <p:spPr>
          <a:xfrm>
            <a:off x="693233" y="2372291"/>
            <a:ext cx="113352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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Terms: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2/10, n/30: 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2% discount if paid within 10 days, otherwise net amount due within 30 days</a:t>
            </a:r>
          </a:p>
          <a:p>
            <a:r>
              <a:rPr lang="en-GB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1/10 EOM: 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1% discount if paid within first 10 days of the next month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n/10 EOM: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Net amount due within first 10 days of the next month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*discounts are applied to remaining balance of account payable</a:t>
            </a:r>
          </a:p>
          <a:p>
            <a:endParaRPr lang="zh-CN" alt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E630D93-850A-4808-876A-C761A78619CB}"/>
              </a:ext>
            </a:extLst>
          </p:cNvPr>
          <p:cNvGrpSpPr/>
          <p:nvPr/>
        </p:nvGrpSpPr>
        <p:grpSpPr>
          <a:xfrm>
            <a:off x="468351" y="5049947"/>
            <a:ext cx="9954322" cy="1303384"/>
            <a:chOff x="468351" y="1538348"/>
            <a:chExt cx="6720471" cy="70788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F8BFEF2-F7FF-46D0-9581-AA71CAD0F8B0}"/>
                </a:ext>
              </a:extLst>
            </p:cNvPr>
            <p:cNvSpPr txBox="1"/>
            <p:nvPr/>
          </p:nvSpPr>
          <p:spPr>
            <a:xfrm>
              <a:off x="468351" y="1579594"/>
              <a:ext cx="6720471" cy="65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Dr. accounts payable (amount: purchase price)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Cr. Inventory (amount: discount granted)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Cr. Cash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EFA5578F-8612-4CDF-8D45-72E0D8053EBE}"/>
                </a:ext>
              </a:extLst>
            </p:cNvPr>
            <p:cNvSpPr/>
            <p:nvPr/>
          </p:nvSpPr>
          <p:spPr>
            <a:xfrm>
              <a:off x="468351" y="1538348"/>
              <a:ext cx="4534829" cy="707886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DFE2D3E2-9855-4A90-B50D-B824E144D451}"/>
              </a:ext>
            </a:extLst>
          </p:cNvPr>
          <p:cNvSpPr txBox="1"/>
          <p:nvPr/>
        </p:nvSpPr>
        <p:spPr>
          <a:xfrm>
            <a:off x="468351" y="4588282"/>
            <a:ext cx="11508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pays within the required period---- 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18D935-8E0D-4D32-8969-F83D3A9F9DA0}"/>
              </a:ext>
            </a:extLst>
          </p:cNvPr>
          <p:cNvSpPr txBox="1"/>
          <p:nvPr/>
        </p:nvSpPr>
        <p:spPr>
          <a:xfrm>
            <a:off x="7553091" y="5645445"/>
            <a:ext cx="3724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*Purchase discount is recorded as a reduction in the inventory cost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90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09EDB2-F8A5-4C3F-83F6-8762794D8B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337251"/>
            <a:ext cx="12192000" cy="4793098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38F34690-8A9C-406D-BAE9-25AE2227E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51" y="30820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Recording sales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0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715</Words>
  <Application>Microsoft Office PowerPoint</Application>
  <PresentationFormat>宽屏</PresentationFormat>
  <Paragraphs>108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Wingdings</vt:lpstr>
      <vt:lpstr>Office 主题​​</vt:lpstr>
      <vt:lpstr>ACT2111 Tutorial-Ch5</vt:lpstr>
      <vt:lpstr>Content</vt:lpstr>
      <vt:lpstr>Merchandising company</vt:lpstr>
      <vt:lpstr>Recording purchases</vt:lpstr>
      <vt:lpstr>Recording purchases</vt:lpstr>
      <vt:lpstr>Recording purchases</vt:lpstr>
      <vt:lpstr>PowerPoint 演示文稿</vt:lpstr>
      <vt:lpstr>PowerPoint 演示文稿</vt:lpstr>
      <vt:lpstr>Recording sales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your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ACT2111 Tutorial-Ch5</dc:title>
  <dc:creator>张 晴</dc:creator>
  <cp:lastModifiedBy>张 晴</cp:lastModifiedBy>
  <cp:revision>19</cp:revision>
  <dcterms:created xsi:type="dcterms:W3CDTF">2022-02-25T05:33:05Z</dcterms:created>
  <dcterms:modified xsi:type="dcterms:W3CDTF">2022-02-26T21:14:37Z</dcterms:modified>
</cp:coreProperties>
</file>