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82" r:id="rId4"/>
    <p:sldId id="296" r:id="rId5"/>
    <p:sldId id="297" r:id="rId6"/>
    <p:sldId id="298" r:id="rId7"/>
    <p:sldId id="300" r:id="rId8"/>
    <p:sldId id="299" r:id="rId9"/>
    <p:sldId id="273" r:id="rId10"/>
    <p:sldId id="301" r:id="rId11"/>
    <p:sldId id="302" r:id="rId12"/>
    <p:sldId id="303" r:id="rId13"/>
    <p:sldId id="304" r:id="rId14"/>
    <p:sldId id="306" r:id="rId15"/>
    <p:sldId id="307"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0238" autoAdjust="0"/>
  </p:normalViewPr>
  <p:slideViewPr>
    <p:cSldViewPr snapToGrid="0">
      <p:cViewPr varScale="1">
        <p:scale>
          <a:sx n="83" d="100"/>
          <a:sy n="83" d="100"/>
        </p:scale>
        <p:origin x="6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80E3D-B586-42FB-83A4-5DED55F7CD1E}" type="datetimeFigureOut">
              <a:rPr lang="zh-CN" altLang="en-US" smtClean="0"/>
              <a:t>2022/3/5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EB7A8-9B74-4A6B-91B3-C293C6A14412}" type="slidenum">
              <a:rPr lang="zh-CN" altLang="en-US" smtClean="0"/>
              <a:t>‹#›</a:t>
            </a:fld>
            <a:endParaRPr lang="zh-CN" altLang="en-US"/>
          </a:p>
        </p:txBody>
      </p:sp>
    </p:spTree>
    <p:extLst>
      <p:ext uri="{BB962C8B-B14F-4D97-AF65-F5344CB8AC3E}">
        <p14:creationId xmlns:p14="http://schemas.microsoft.com/office/powerpoint/2010/main" val="406347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AF92-5C5E-46EF-8C01-B0410955FCE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E5A6B78-CFB2-47AA-89E2-9EDC4BA9A1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0A232EFC-EBA7-4AD0-9E63-15BF53D73465}"/>
              </a:ext>
            </a:extLst>
          </p:cNvPr>
          <p:cNvSpPr>
            <a:spLocks noGrp="1"/>
          </p:cNvSpPr>
          <p:nvPr>
            <p:ph type="dt" sz="half" idx="10"/>
          </p:nvPr>
        </p:nvSpPr>
        <p:spPr/>
        <p:txBody>
          <a:bodyPr/>
          <a:lstStyle/>
          <a:p>
            <a:fld id="{5DA5E2F8-83E0-406C-9C76-ED52B78D832E}" type="datetimeFigureOut">
              <a:rPr lang="zh-CN" altLang="en-US" smtClean="0"/>
              <a:t>2022/3/5</a:t>
            </a:fld>
            <a:endParaRPr lang="zh-CN" altLang="en-US"/>
          </a:p>
        </p:txBody>
      </p:sp>
      <p:sp>
        <p:nvSpPr>
          <p:cNvPr id="5" name="Footer Placeholder 4">
            <a:extLst>
              <a:ext uri="{FF2B5EF4-FFF2-40B4-BE49-F238E27FC236}">
                <a16:creationId xmlns:a16="http://schemas.microsoft.com/office/drawing/2014/main" id="{5DFB7752-9601-4B7C-A8EB-576C6C69056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B0FF254-467B-4D09-860A-23165172B1CE}"/>
              </a:ext>
            </a:extLst>
          </p:cNvPr>
          <p:cNvSpPr>
            <a:spLocks noGrp="1"/>
          </p:cNvSpPr>
          <p:nvPr>
            <p:ph type="sldNum" sz="quarter" idx="12"/>
          </p:nvPr>
        </p:nvSpPr>
        <p:spPr/>
        <p:txBody>
          <a:bodyPr/>
          <a:lstStyle/>
          <a:p>
            <a:fld id="{1127A153-3644-45AD-BD03-01271910FF7A}" type="slidenum">
              <a:rPr lang="zh-CN" altLang="en-US" smtClean="0"/>
              <a:t>‹#›</a:t>
            </a:fld>
            <a:endParaRPr lang="zh-CN" altLang="en-US"/>
          </a:p>
        </p:txBody>
      </p:sp>
    </p:spTree>
    <p:extLst>
      <p:ext uri="{BB962C8B-B14F-4D97-AF65-F5344CB8AC3E}">
        <p14:creationId xmlns:p14="http://schemas.microsoft.com/office/powerpoint/2010/main" val="423769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77A6-8CAE-4BB8-905D-2C372D6C1931}"/>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A8C2694-FBEB-409D-B289-EC8073F2E4DC}"/>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A0179DA-C2F2-45D3-8D41-A1E9316BD62A}"/>
              </a:ext>
            </a:extLst>
          </p:cNvPr>
          <p:cNvSpPr>
            <a:spLocks noGrp="1"/>
          </p:cNvSpPr>
          <p:nvPr>
            <p:ph type="dt" sz="half" idx="10"/>
          </p:nvPr>
        </p:nvSpPr>
        <p:spPr/>
        <p:txBody>
          <a:bodyPr/>
          <a:lstStyle/>
          <a:p>
            <a:fld id="{5DA5E2F8-83E0-406C-9C76-ED52B78D832E}" type="datetimeFigureOut">
              <a:rPr lang="zh-CN" altLang="en-US" smtClean="0"/>
              <a:t>2022/3/5</a:t>
            </a:fld>
            <a:endParaRPr lang="zh-CN" altLang="en-US"/>
          </a:p>
        </p:txBody>
      </p:sp>
      <p:sp>
        <p:nvSpPr>
          <p:cNvPr id="5" name="Footer Placeholder 4">
            <a:extLst>
              <a:ext uri="{FF2B5EF4-FFF2-40B4-BE49-F238E27FC236}">
                <a16:creationId xmlns:a16="http://schemas.microsoft.com/office/drawing/2014/main" id="{BB736948-E2A2-44CA-A0BB-75C315FA604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694F40-7B8A-4C7A-B255-E463BA637973}"/>
              </a:ext>
            </a:extLst>
          </p:cNvPr>
          <p:cNvSpPr>
            <a:spLocks noGrp="1"/>
          </p:cNvSpPr>
          <p:nvPr>
            <p:ph type="sldNum" sz="quarter" idx="12"/>
          </p:nvPr>
        </p:nvSpPr>
        <p:spPr/>
        <p:txBody>
          <a:bodyPr/>
          <a:lstStyle/>
          <a:p>
            <a:fld id="{1127A153-3644-45AD-BD03-01271910FF7A}" type="slidenum">
              <a:rPr lang="zh-CN" altLang="en-US" smtClean="0"/>
              <a:t>‹#›</a:t>
            </a:fld>
            <a:endParaRPr lang="zh-CN" altLang="en-US"/>
          </a:p>
        </p:txBody>
      </p:sp>
    </p:spTree>
    <p:extLst>
      <p:ext uri="{BB962C8B-B14F-4D97-AF65-F5344CB8AC3E}">
        <p14:creationId xmlns:p14="http://schemas.microsoft.com/office/powerpoint/2010/main" val="393160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66D5FE-8720-4BE4-A6D5-DF366EC35081}"/>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B88A316-0501-40C4-A746-C0C96641BAD2}"/>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68B5A5A-C110-41A8-AFA4-CB904CD09027}"/>
              </a:ext>
            </a:extLst>
          </p:cNvPr>
          <p:cNvSpPr>
            <a:spLocks noGrp="1"/>
          </p:cNvSpPr>
          <p:nvPr>
            <p:ph type="dt" sz="half" idx="10"/>
          </p:nvPr>
        </p:nvSpPr>
        <p:spPr/>
        <p:txBody>
          <a:bodyPr/>
          <a:lstStyle/>
          <a:p>
            <a:fld id="{5DA5E2F8-83E0-406C-9C76-ED52B78D832E}" type="datetimeFigureOut">
              <a:rPr lang="zh-CN" altLang="en-US" smtClean="0"/>
              <a:t>2022/3/5</a:t>
            </a:fld>
            <a:endParaRPr lang="zh-CN" altLang="en-US"/>
          </a:p>
        </p:txBody>
      </p:sp>
      <p:sp>
        <p:nvSpPr>
          <p:cNvPr id="5" name="Footer Placeholder 4">
            <a:extLst>
              <a:ext uri="{FF2B5EF4-FFF2-40B4-BE49-F238E27FC236}">
                <a16:creationId xmlns:a16="http://schemas.microsoft.com/office/drawing/2014/main" id="{370825AC-2278-47D2-90D3-08412E54F22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1D7C6A3-B641-46DC-A919-53F940A8E572}"/>
              </a:ext>
            </a:extLst>
          </p:cNvPr>
          <p:cNvSpPr>
            <a:spLocks noGrp="1"/>
          </p:cNvSpPr>
          <p:nvPr>
            <p:ph type="sldNum" sz="quarter" idx="12"/>
          </p:nvPr>
        </p:nvSpPr>
        <p:spPr/>
        <p:txBody>
          <a:bodyPr/>
          <a:lstStyle/>
          <a:p>
            <a:fld id="{1127A153-3644-45AD-BD03-01271910FF7A}" type="slidenum">
              <a:rPr lang="zh-CN" altLang="en-US" smtClean="0"/>
              <a:t>‹#›</a:t>
            </a:fld>
            <a:endParaRPr lang="zh-CN" altLang="en-US"/>
          </a:p>
        </p:txBody>
      </p:sp>
    </p:spTree>
    <p:extLst>
      <p:ext uri="{BB962C8B-B14F-4D97-AF65-F5344CB8AC3E}">
        <p14:creationId xmlns:p14="http://schemas.microsoft.com/office/powerpoint/2010/main" val="53512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4287-835F-4DB0-9A3D-F7A7ED2C740E}"/>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135988D0-7B7D-4864-A8D6-84F981B611B5}"/>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B8EE85D-18C5-4606-915E-C776F9D083E9}"/>
              </a:ext>
            </a:extLst>
          </p:cNvPr>
          <p:cNvSpPr>
            <a:spLocks noGrp="1"/>
          </p:cNvSpPr>
          <p:nvPr>
            <p:ph type="dt" sz="half" idx="10"/>
          </p:nvPr>
        </p:nvSpPr>
        <p:spPr/>
        <p:txBody>
          <a:bodyPr/>
          <a:lstStyle/>
          <a:p>
            <a:fld id="{5DA5E2F8-83E0-406C-9C76-ED52B78D832E}" type="datetimeFigureOut">
              <a:rPr lang="zh-CN" altLang="en-US" smtClean="0"/>
              <a:t>2022/3/5</a:t>
            </a:fld>
            <a:endParaRPr lang="zh-CN" altLang="en-US"/>
          </a:p>
        </p:txBody>
      </p:sp>
      <p:sp>
        <p:nvSpPr>
          <p:cNvPr id="5" name="Footer Placeholder 4">
            <a:extLst>
              <a:ext uri="{FF2B5EF4-FFF2-40B4-BE49-F238E27FC236}">
                <a16:creationId xmlns:a16="http://schemas.microsoft.com/office/drawing/2014/main" id="{18494408-03FB-46ED-A6AA-5359B40C4A8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6094027-0AEE-4DA5-BA05-21573FFACD36}"/>
              </a:ext>
            </a:extLst>
          </p:cNvPr>
          <p:cNvSpPr>
            <a:spLocks noGrp="1"/>
          </p:cNvSpPr>
          <p:nvPr>
            <p:ph type="sldNum" sz="quarter" idx="12"/>
          </p:nvPr>
        </p:nvSpPr>
        <p:spPr/>
        <p:txBody>
          <a:bodyPr/>
          <a:lstStyle/>
          <a:p>
            <a:fld id="{1127A153-3644-45AD-BD03-01271910FF7A}" type="slidenum">
              <a:rPr lang="zh-CN" altLang="en-US" smtClean="0"/>
              <a:t>‹#›</a:t>
            </a:fld>
            <a:endParaRPr lang="zh-CN" altLang="en-US"/>
          </a:p>
        </p:txBody>
      </p:sp>
    </p:spTree>
    <p:extLst>
      <p:ext uri="{BB962C8B-B14F-4D97-AF65-F5344CB8AC3E}">
        <p14:creationId xmlns:p14="http://schemas.microsoft.com/office/powerpoint/2010/main" val="65184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0C9D-DC98-4F4E-8442-8D1F788E51E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5756552-58FB-4D2B-8534-6064EEED4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66832508-6BC5-4A59-97A5-904050D28B3C}"/>
              </a:ext>
            </a:extLst>
          </p:cNvPr>
          <p:cNvSpPr>
            <a:spLocks noGrp="1"/>
          </p:cNvSpPr>
          <p:nvPr>
            <p:ph type="dt" sz="half" idx="10"/>
          </p:nvPr>
        </p:nvSpPr>
        <p:spPr/>
        <p:txBody>
          <a:bodyPr/>
          <a:lstStyle/>
          <a:p>
            <a:fld id="{5DA5E2F8-83E0-406C-9C76-ED52B78D832E}" type="datetimeFigureOut">
              <a:rPr lang="zh-CN" altLang="en-US" smtClean="0"/>
              <a:t>2022/3/5</a:t>
            </a:fld>
            <a:endParaRPr lang="zh-CN" altLang="en-US"/>
          </a:p>
        </p:txBody>
      </p:sp>
      <p:sp>
        <p:nvSpPr>
          <p:cNvPr id="5" name="Footer Placeholder 4">
            <a:extLst>
              <a:ext uri="{FF2B5EF4-FFF2-40B4-BE49-F238E27FC236}">
                <a16:creationId xmlns:a16="http://schemas.microsoft.com/office/drawing/2014/main" id="{DD3B3EA0-9620-4CDF-BA54-6CEFEBFE38C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8E73520-6EA4-4AC9-BA65-0A95246F3A45}"/>
              </a:ext>
            </a:extLst>
          </p:cNvPr>
          <p:cNvSpPr>
            <a:spLocks noGrp="1"/>
          </p:cNvSpPr>
          <p:nvPr>
            <p:ph type="sldNum" sz="quarter" idx="12"/>
          </p:nvPr>
        </p:nvSpPr>
        <p:spPr/>
        <p:txBody>
          <a:bodyPr/>
          <a:lstStyle/>
          <a:p>
            <a:fld id="{1127A153-3644-45AD-BD03-01271910FF7A}" type="slidenum">
              <a:rPr lang="zh-CN" altLang="en-US" smtClean="0"/>
              <a:t>‹#›</a:t>
            </a:fld>
            <a:endParaRPr lang="zh-CN" altLang="en-US"/>
          </a:p>
        </p:txBody>
      </p:sp>
    </p:spTree>
    <p:extLst>
      <p:ext uri="{BB962C8B-B14F-4D97-AF65-F5344CB8AC3E}">
        <p14:creationId xmlns:p14="http://schemas.microsoft.com/office/powerpoint/2010/main" val="130630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569CC-08E1-4582-ABFB-DA0FC69E28E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B716620-89F1-4D32-B148-6746B7AC9CC0}"/>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9042B9D1-E920-415D-BAEE-8A2E4BAC0AC2}"/>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338CE0F5-2207-4322-8420-45B451106839}"/>
              </a:ext>
            </a:extLst>
          </p:cNvPr>
          <p:cNvSpPr>
            <a:spLocks noGrp="1"/>
          </p:cNvSpPr>
          <p:nvPr>
            <p:ph type="dt" sz="half" idx="10"/>
          </p:nvPr>
        </p:nvSpPr>
        <p:spPr/>
        <p:txBody>
          <a:bodyPr/>
          <a:lstStyle/>
          <a:p>
            <a:fld id="{5DA5E2F8-83E0-406C-9C76-ED52B78D832E}" type="datetimeFigureOut">
              <a:rPr lang="zh-CN" altLang="en-US" smtClean="0"/>
              <a:t>2022/3/5</a:t>
            </a:fld>
            <a:endParaRPr lang="zh-CN" altLang="en-US"/>
          </a:p>
        </p:txBody>
      </p:sp>
      <p:sp>
        <p:nvSpPr>
          <p:cNvPr id="6" name="Footer Placeholder 5">
            <a:extLst>
              <a:ext uri="{FF2B5EF4-FFF2-40B4-BE49-F238E27FC236}">
                <a16:creationId xmlns:a16="http://schemas.microsoft.com/office/drawing/2014/main" id="{872596BE-727C-4ABF-BD3F-2CB3B61BA6D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3A6165A-3AF0-44F2-9DA2-7D65426829CA}"/>
              </a:ext>
            </a:extLst>
          </p:cNvPr>
          <p:cNvSpPr>
            <a:spLocks noGrp="1"/>
          </p:cNvSpPr>
          <p:nvPr>
            <p:ph type="sldNum" sz="quarter" idx="12"/>
          </p:nvPr>
        </p:nvSpPr>
        <p:spPr/>
        <p:txBody>
          <a:bodyPr/>
          <a:lstStyle/>
          <a:p>
            <a:fld id="{1127A153-3644-45AD-BD03-01271910FF7A}" type="slidenum">
              <a:rPr lang="zh-CN" altLang="en-US" smtClean="0"/>
              <a:t>‹#›</a:t>
            </a:fld>
            <a:endParaRPr lang="zh-CN" altLang="en-US"/>
          </a:p>
        </p:txBody>
      </p:sp>
    </p:spTree>
    <p:extLst>
      <p:ext uri="{BB962C8B-B14F-4D97-AF65-F5344CB8AC3E}">
        <p14:creationId xmlns:p14="http://schemas.microsoft.com/office/powerpoint/2010/main" val="18675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66A2-4098-4AC1-910E-7C3081166D2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0281F82-8DDD-4C86-9A2A-148047958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7FC3078-5699-4B61-A25D-5B821E390C7B}"/>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24E4E1A9-5FD7-4126-B9B8-D662C8AB9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44E53EFB-6A85-47EE-B8FF-F062D90B1467}"/>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36D3A89-DD92-4396-8F5A-5449197E15F6}"/>
              </a:ext>
            </a:extLst>
          </p:cNvPr>
          <p:cNvSpPr>
            <a:spLocks noGrp="1"/>
          </p:cNvSpPr>
          <p:nvPr>
            <p:ph type="dt" sz="half" idx="10"/>
          </p:nvPr>
        </p:nvSpPr>
        <p:spPr/>
        <p:txBody>
          <a:bodyPr/>
          <a:lstStyle/>
          <a:p>
            <a:fld id="{5DA5E2F8-83E0-406C-9C76-ED52B78D832E}" type="datetimeFigureOut">
              <a:rPr lang="zh-CN" altLang="en-US" smtClean="0"/>
              <a:t>2022/3/5</a:t>
            </a:fld>
            <a:endParaRPr lang="zh-CN" altLang="en-US"/>
          </a:p>
        </p:txBody>
      </p:sp>
      <p:sp>
        <p:nvSpPr>
          <p:cNvPr id="8" name="Footer Placeholder 7">
            <a:extLst>
              <a:ext uri="{FF2B5EF4-FFF2-40B4-BE49-F238E27FC236}">
                <a16:creationId xmlns:a16="http://schemas.microsoft.com/office/drawing/2014/main" id="{ED691692-1ADD-43AB-B597-813BB706697C}"/>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32A33BB1-5C12-4A79-B0C1-2D5C16966A63}"/>
              </a:ext>
            </a:extLst>
          </p:cNvPr>
          <p:cNvSpPr>
            <a:spLocks noGrp="1"/>
          </p:cNvSpPr>
          <p:nvPr>
            <p:ph type="sldNum" sz="quarter" idx="12"/>
          </p:nvPr>
        </p:nvSpPr>
        <p:spPr/>
        <p:txBody>
          <a:bodyPr/>
          <a:lstStyle/>
          <a:p>
            <a:fld id="{1127A153-3644-45AD-BD03-01271910FF7A}" type="slidenum">
              <a:rPr lang="zh-CN" altLang="en-US" smtClean="0"/>
              <a:t>‹#›</a:t>
            </a:fld>
            <a:endParaRPr lang="zh-CN" altLang="en-US"/>
          </a:p>
        </p:txBody>
      </p:sp>
    </p:spTree>
    <p:extLst>
      <p:ext uri="{BB962C8B-B14F-4D97-AF65-F5344CB8AC3E}">
        <p14:creationId xmlns:p14="http://schemas.microsoft.com/office/powerpoint/2010/main" val="400672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DB64-A90A-45F6-A669-3571FBF6F6F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BDA0392-A173-4AE3-9626-84343EAB6BF6}"/>
              </a:ext>
            </a:extLst>
          </p:cNvPr>
          <p:cNvSpPr>
            <a:spLocks noGrp="1"/>
          </p:cNvSpPr>
          <p:nvPr>
            <p:ph type="dt" sz="half" idx="10"/>
          </p:nvPr>
        </p:nvSpPr>
        <p:spPr/>
        <p:txBody>
          <a:bodyPr/>
          <a:lstStyle/>
          <a:p>
            <a:fld id="{5DA5E2F8-83E0-406C-9C76-ED52B78D832E}" type="datetimeFigureOut">
              <a:rPr lang="zh-CN" altLang="en-US" smtClean="0"/>
              <a:t>2022/3/5</a:t>
            </a:fld>
            <a:endParaRPr lang="zh-CN" altLang="en-US"/>
          </a:p>
        </p:txBody>
      </p:sp>
      <p:sp>
        <p:nvSpPr>
          <p:cNvPr id="4" name="Footer Placeholder 3">
            <a:extLst>
              <a:ext uri="{FF2B5EF4-FFF2-40B4-BE49-F238E27FC236}">
                <a16:creationId xmlns:a16="http://schemas.microsoft.com/office/drawing/2014/main" id="{59AEE96C-3098-4129-8EAB-04B0C735047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FDD4B9E6-5DEA-4333-BD05-A79655BC869D}"/>
              </a:ext>
            </a:extLst>
          </p:cNvPr>
          <p:cNvSpPr>
            <a:spLocks noGrp="1"/>
          </p:cNvSpPr>
          <p:nvPr>
            <p:ph type="sldNum" sz="quarter" idx="12"/>
          </p:nvPr>
        </p:nvSpPr>
        <p:spPr/>
        <p:txBody>
          <a:bodyPr/>
          <a:lstStyle/>
          <a:p>
            <a:fld id="{1127A153-3644-45AD-BD03-01271910FF7A}" type="slidenum">
              <a:rPr lang="zh-CN" altLang="en-US" smtClean="0"/>
              <a:t>‹#›</a:t>
            </a:fld>
            <a:endParaRPr lang="zh-CN" altLang="en-US"/>
          </a:p>
        </p:txBody>
      </p:sp>
    </p:spTree>
    <p:extLst>
      <p:ext uri="{BB962C8B-B14F-4D97-AF65-F5344CB8AC3E}">
        <p14:creationId xmlns:p14="http://schemas.microsoft.com/office/powerpoint/2010/main" val="22618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34D8D3-7E03-4F1D-97EE-EF0BE4D8FF0D}"/>
              </a:ext>
            </a:extLst>
          </p:cNvPr>
          <p:cNvSpPr>
            <a:spLocks noGrp="1"/>
          </p:cNvSpPr>
          <p:nvPr>
            <p:ph type="dt" sz="half" idx="10"/>
          </p:nvPr>
        </p:nvSpPr>
        <p:spPr/>
        <p:txBody>
          <a:bodyPr/>
          <a:lstStyle/>
          <a:p>
            <a:fld id="{5DA5E2F8-83E0-406C-9C76-ED52B78D832E}" type="datetimeFigureOut">
              <a:rPr lang="zh-CN" altLang="en-US" smtClean="0"/>
              <a:t>2022/3/5</a:t>
            </a:fld>
            <a:endParaRPr lang="zh-CN" altLang="en-US"/>
          </a:p>
        </p:txBody>
      </p:sp>
      <p:sp>
        <p:nvSpPr>
          <p:cNvPr id="3" name="Footer Placeholder 2">
            <a:extLst>
              <a:ext uri="{FF2B5EF4-FFF2-40B4-BE49-F238E27FC236}">
                <a16:creationId xmlns:a16="http://schemas.microsoft.com/office/drawing/2014/main" id="{AA3AFE66-3722-4062-9C91-7A4D4BCDC965}"/>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915083A-A7D7-4FA1-9319-23ABCFFEEDA5}"/>
              </a:ext>
            </a:extLst>
          </p:cNvPr>
          <p:cNvSpPr>
            <a:spLocks noGrp="1"/>
          </p:cNvSpPr>
          <p:nvPr>
            <p:ph type="sldNum" sz="quarter" idx="12"/>
          </p:nvPr>
        </p:nvSpPr>
        <p:spPr/>
        <p:txBody>
          <a:bodyPr/>
          <a:lstStyle/>
          <a:p>
            <a:fld id="{1127A153-3644-45AD-BD03-01271910FF7A}" type="slidenum">
              <a:rPr lang="zh-CN" altLang="en-US" smtClean="0"/>
              <a:t>‹#›</a:t>
            </a:fld>
            <a:endParaRPr lang="zh-CN" altLang="en-US"/>
          </a:p>
        </p:txBody>
      </p:sp>
    </p:spTree>
    <p:extLst>
      <p:ext uri="{BB962C8B-B14F-4D97-AF65-F5344CB8AC3E}">
        <p14:creationId xmlns:p14="http://schemas.microsoft.com/office/powerpoint/2010/main" val="10838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431D-4EAF-4129-904C-D31005710BD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3793C8F-508F-402F-8039-BFB75A8351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FF670C1-38C1-4CE7-A72E-851A65955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5A8D5432-97D1-4064-9DC1-2198D7AADB61}"/>
              </a:ext>
            </a:extLst>
          </p:cNvPr>
          <p:cNvSpPr>
            <a:spLocks noGrp="1"/>
          </p:cNvSpPr>
          <p:nvPr>
            <p:ph type="dt" sz="half" idx="10"/>
          </p:nvPr>
        </p:nvSpPr>
        <p:spPr/>
        <p:txBody>
          <a:bodyPr/>
          <a:lstStyle/>
          <a:p>
            <a:fld id="{5DA5E2F8-83E0-406C-9C76-ED52B78D832E}" type="datetimeFigureOut">
              <a:rPr lang="zh-CN" altLang="en-US" smtClean="0"/>
              <a:t>2022/3/5</a:t>
            </a:fld>
            <a:endParaRPr lang="zh-CN" altLang="en-US"/>
          </a:p>
        </p:txBody>
      </p:sp>
      <p:sp>
        <p:nvSpPr>
          <p:cNvPr id="6" name="Footer Placeholder 5">
            <a:extLst>
              <a:ext uri="{FF2B5EF4-FFF2-40B4-BE49-F238E27FC236}">
                <a16:creationId xmlns:a16="http://schemas.microsoft.com/office/drawing/2014/main" id="{6D3FB73A-4068-47D7-945E-78DB5C6FF5F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A03A22E-1DE3-47C5-A4AF-A05634F78440}"/>
              </a:ext>
            </a:extLst>
          </p:cNvPr>
          <p:cNvSpPr>
            <a:spLocks noGrp="1"/>
          </p:cNvSpPr>
          <p:nvPr>
            <p:ph type="sldNum" sz="quarter" idx="12"/>
          </p:nvPr>
        </p:nvSpPr>
        <p:spPr/>
        <p:txBody>
          <a:bodyPr/>
          <a:lstStyle/>
          <a:p>
            <a:fld id="{1127A153-3644-45AD-BD03-01271910FF7A}" type="slidenum">
              <a:rPr lang="zh-CN" altLang="en-US" smtClean="0"/>
              <a:t>‹#›</a:t>
            </a:fld>
            <a:endParaRPr lang="zh-CN" altLang="en-US"/>
          </a:p>
        </p:txBody>
      </p:sp>
    </p:spTree>
    <p:extLst>
      <p:ext uri="{BB962C8B-B14F-4D97-AF65-F5344CB8AC3E}">
        <p14:creationId xmlns:p14="http://schemas.microsoft.com/office/powerpoint/2010/main" val="418750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617A-FB67-4819-BC7B-D2C314B4892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A2EB7778-F28A-4E68-9AFB-473C44183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D2433F8A-807E-4B09-8E7D-7CC5D52E3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38B37F88-7403-4AD1-BD39-34EBEA25246A}"/>
              </a:ext>
            </a:extLst>
          </p:cNvPr>
          <p:cNvSpPr>
            <a:spLocks noGrp="1"/>
          </p:cNvSpPr>
          <p:nvPr>
            <p:ph type="dt" sz="half" idx="10"/>
          </p:nvPr>
        </p:nvSpPr>
        <p:spPr/>
        <p:txBody>
          <a:bodyPr/>
          <a:lstStyle/>
          <a:p>
            <a:fld id="{5DA5E2F8-83E0-406C-9C76-ED52B78D832E}" type="datetimeFigureOut">
              <a:rPr lang="zh-CN" altLang="en-US" smtClean="0"/>
              <a:t>2022/3/5</a:t>
            </a:fld>
            <a:endParaRPr lang="zh-CN" altLang="en-US"/>
          </a:p>
        </p:txBody>
      </p:sp>
      <p:sp>
        <p:nvSpPr>
          <p:cNvPr id="6" name="Footer Placeholder 5">
            <a:extLst>
              <a:ext uri="{FF2B5EF4-FFF2-40B4-BE49-F238E27FC236}">
                <a16:creationId xmlns:a16="http://schemas.microsoft.com/office/drawing/2014/main" id="{7EFFE838-9F41-4703-A4E9-E82979E19D2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1ED21B7-01CC-4F91-81FE-FFEF34CD0AED}"/>
              </a:ext>
            </a:extLst>
          </p:cNvPr>
          <p:cNvSpPr>
            <a:spLocks noGrp="1"/>
          </p:cNvSpPr>
          <p:nvPr>
            <p:ph type="sldNum" sz="quarter" idx="12"/>
          </p:nvPr>
        </p:nvSpPr>
        <p:spPr/>
        <p:txBody>
          <a:bodyPr/>
          <a:lstStyle/>
          <a:p>
            <a:fld id="{1127A153-3644-45AD-BD03-01271910FF7A}" type="slidenum">
              <a:rPr lang="zh-CN" altLang="en-US" smtClean="0"/>
              <a:t>‹#›</a:t>
            </a:fld>
            <a:endParaRPr lang="zh-CN" altLang="en-US"/>
          </a:p>
        </p:txBody>
      </p:sp>
    </p:spTree>
    <p:extLst>
      <p:ext uri="{BB962C8B-B14F-4D97-AF65-F5344CB8AC3E}">
        <p14:creationId xmlns:p14="http://schemas.microsoft.com/office/powerpoint/2010/main" val="85224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BFEE87-F4C1-406A-9F94-891EF46CC1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6D10199-18CA-435B-BF3B-D133E9111B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70067AE-2344-459B-8FAB-7BB189E30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5E2F8-83E0-406C-9C76-ED52B78D832E}" type="datetimeFigureOut">
              <a:rPr lang="zh-CN" altLang="en-US" smtClean="0"/>
              <a:t>2022/3/5</a:t>
            </a:fld>
            <a:endParaRPr lang="zh-CN" altLang="en-US"/>
          </a:p>
        </p:txBody>
      </p:sp>
      <p:sp>
        <p:nvSpPr>
          <p:cNvPr id="5" name="Footer Placeholder 4">
            <a:extLst>
              <a:ext uri="{FF2B5EF4-FFF2-40B4-BE49-F238E27FC236}">
                <a16:creationId xmlns:a16="http://schemas.microsoft.com/office/drawing/2014/main" id="{4209671B-5158-4EF7-B396-8621CC93B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EF5E130-AF83-4575-9C83-8FD76C3795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7A153-3644-45AD-BD03-01271910FF7A}" type="slidenum">
              <a:rPr lang="zh-CN" altLang="en-US" smtClean="0"/>
              <a:t>‹#›</a:t>
            </a:fld>
            <a:endParaRPr lang="zh-CN" altLang="en-US"/>
          </a:p>
        </p:txBody>
      </p:sp>
    </p:spTree>
    <p:extLst>
      <p:ext uri="{BB962C8B-B14F-4D97-AF65-F5344CB8AC3E}">
        <p14:creationId xmlns:p14="http://schemas.microsoft.com/office/powerpoint/2010/main" val="2609747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builtforretail/3-essentials-for-small-business-inventory-management-c0f04275c0bd"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genest.com/en/what-is-inventory-managemen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orderhive.com/knowledge-center/inventory-turnover-ratio-formula"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23BF88-458A-46AF-BB3C-CF0B084873F0}"/>
              </a:ext>
            </a:extLst>
          </p:cNvPr>
          <p:cNvSpPr/>
          <p:nvPr/>
        </p:nvSpPr>
        <p:spPr>
          <a:xfrm>
            <a:off x="0" y="2495177"/>
            <a:ext cx="12192000" cy="11356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6429683-CD45-4B69-A061-91DB76C9DE67}"/>
              </a:ext>
            </a:extLst>
          </p:cNvPr>
          <p:cNvSpPr>
            <a:spLocks noGrp="1"/>
          </p:cNvSpPr>
          <p:nvPr>
            <p:ph type="ctrTitle"/>
          </p:nvPr>
        </p:nvSpPr>
        <p:spPr/>
        <p:txBody>
          <a:bodyPr>
            <a:normAutofit/>
          </a:bodyPr>
          <a:lstStyle/>
          <a:p>
            <a:r>
              <a:rPr lang="en-US" altLang="zh-CN" sz="5400" b="1" dirty="0">
                <a:solidFill>
                  <a:schemeClr val="bg1"/>
                </a:solidFill>
                <a:latin typeface="+mn-ea"/>
                <a:ea typeface="+mn-ea"/>
              </a:rPr>
              <a:t>ACT2111 Tutorial-Ch 6</a:t>
            </a:r>
            <a:endParaRPr lang="zh-CN" altLang="en-US" sz="5400" b="1" dirty="0">
              <a:solidFill>
                <a:schemeClr val="bg1"/>
              </a:solidFill>
              <a:latin typeface="+mn-ea"/>
              <a:ea typeface="+mn-ea"/>
            </a:endParaRPr>
          </a:p>
        </p:txBody>
      </p:sp>
      <p:sp>
        <p:nvSpPr>
          <p:cNvPr id="3" name="Subtitle 2">
            <a:extLst>
              <a:ext uri="{FF2B5EF4-FFF2-40B4-BE49-F238E27FC236}">
                <a16:creationId xmlns:a16="http://schemas.microsoft.com/office/drawing/2014/main" id="{F43F68FB-3360-4162-A87B-8547498A8FD3}"/>
              </a:ext>
            </a:extLst>
          </p:cNvPr>
          <p:cNvSpPr>
            <a:spLocks noGrp="1"/>
          </p:cNvSpPr>
          <p:nvPr>
            <p:ph type="subTitle" idx="1"/>
          </p:nvPr>
        </p:nvSpPr>
        <p:spPr>
          <a:xfrm>
            <a:off x="1524000" y="3794985"/>
            <a:ext cx="9144000" cy="1655762"/>
          </a:xfrm>
        </p:spPr>
        <p:txBody>
          <a:bodyPr/>
          <a:lstStyle/>
          <a:p>
            <a:r>
              <a:rPr lang="en-US" altLang="zh-CN" dirty="0">
                <a:latin typeface="+mj-ea"/>
                <a:ea typeface="+mj-ea"/>
              </a:rPr>
              <a:t>ACT2111 Teaching Team</a:t>
            </a:r>
          </a:p>
        </p:txBody>
      </p:sp>
    </p:spTree>
    <p:extLst>
      <p:ext uri="{BB962C8B-B14F-4D97-AF65-F5344CB8AC3E}">
        <p14:creationId xmlns:p14="http://schemas.microsoft.com/office/powerpoint/2010/main" val="1423214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3CD76-C1D4-4458-A551-3EEC97DE82EA}"/>
              </a:ext>
            </a:extLst>
          </p:cNvPr>
          <p:cNvSpPr>
            <a:spLocks noGrp="1"/>
          </p:cNvSpPr>
          <p:nvPr>
            <p:ph type="title"/>
          </p:nvPr>
        </p:nvSpPr>
        <p:spPr/>
        <p:txBody>
          <a:bodyPr/>
          <a:lstStyle/>
          <a:p>
            <a:r>
              <a:rPr lang="en-US" altLang="zh-CN" dirty="0"/>
              <a:t>Exercise 6-06</a:t>
            </a:r>
            <a:endParaRPr lang="zh-CN" altLang="en-US" dirty="0"/>
          </a:p>
        </p:txBody>
      </p:sp>
      <p:sp>
        <p:nvSpPr>
          <p:cNvPr id="3" name="内容占位符 2">
            <a:extLst>
              <a:ext uri="{FF2B5EF4-FFF2-40B4-BE49-F238E27FC236}">
                <a16:creationId xmlns:a16="http://schemas.microsoft.com/office/drawing/2014/main" id="{14DE1A88-CF87-47CD-9866-10A51FA7CA15}"/>
              </a:ext>
            </a:extLst>
          </p:cNvPr>
          <p:cNvSpPr>
            <a:spLocks noGrp="1"/>
          </p:cNvSpPr>
          <p:nvPr>
            <p:ph idx="1"/>
          </p:nvPr>
        </p:nvSpPr>
        <p:spPr/>
        <p:txBody>
          <a:bodyPr>
            <a:normAutofit/>
          </a:bodyPr>
          <a:lstStyle/>
          <a:p>
            <a:pPr marL="0" indent="0">
              <a:buNone/>
            </a:pPr>
            <a:r>
              <a:rPr lang="en-US" altLang="zh-CN" sz="2000" dirty="0" err="1">
                <a:latin typeface="Times New Roman" panose="02020603050405020304" pitchFamily="18" charset="0"/>
                <a:cs typeface="Times New Roman" panose="02020603050405020304" pitchFamily="18" charset="0"/>
              </a:rPr>
              <a:t>Howsham</a:t>
            </a:r>
            <a:r>
              <a:rPr lang="en-US" altLang="zh-CN" sz="2000" dirty="0">
                <a:latin typeface="Times New Roman" panose="02020603050405020304" pitchFamily="18" charset="0"/>
                <a:cs typeface="Times New Roman" panose="02020603050405020304" pitchFamily="18" charset="0"/>
              </a:rPr>
              <a:t> Interiors reports the following for the month of June. </a:t>
            </a:r>
            <a:r>
              <a:rPr lang="en-US" altLang="zh-CN" sz="2000" i="1" dirty="0">
                <a:latin typeface="Times New Roman" panose="02020603050405020304" pitchFamily="18" charset="0"/>
                <a:cs typeface="Times New Roman" panose="02020603050405020304" pitchFamily="18" charset="0"/>
              </a:rPr>
              <a:t>Compute inventory and cost of goods sold using FIFO and average‐cost.</a:t>
            </a:r>
          </a:p>
          <a:p>
            <a:pPr marL="0" indent="0">
              <a:buNone/>
            </a:pPr>
            <a:endParaRPr lang="en-US" altLang="zh-CN" sz="2000" i="1" dirty="0">
              <a:latin typeface="Times New Roman" panose="02020603050405020304" pitchFamily="18" charset="0"/>
              <a:cs typeface="Times New Roman" panose="02020603050405020304" pitchFamily="18" charset="0"/>
            </a:endParaRPr>
          </a:p>
          <a:p>
            <a:pPr marL="0" indent="0">
              <a:buNone/>
            </a:pPr>
            <a:endParaRPr lang="en-US" altLang="zh-CN" sz="2000" i="1" dirty="0">
              <a:latin typeface="Times New Roman" panose="02020603050405020304" pitchFamily="18" charset="0"/>
              <a:cs typeface="Times New Roman" panose="02020603050405020304" pitchFamily="18" charset="0"/>
            </a:endParaRPr>
          </a:p>
          <a:p>
            <a:pPr marL="0" indent="0">
              <a:buNone/>
            </a:pPr>
            <a:endParaRPr lang="en-US" altLang="zh-CN" sz="2000" i="1" dirty="0">
              <a:latin typeface="Times New Roman" panose="02020603050405020304" pitchFamily="18" charset="0"/>
              <a:cs typeface="Times New Roman" panose="02020603050405020304" pitchFamily="18" charset="0"/>
            </a:endParaRPr>
          </a:p>
          <a:p>
            <a:pPr marL="0" indent="0">
              <a:buNone/>
            </a:pPr>
            <a:endParaRPr lang="en-US" altLang="zh-CN" sz="2000" i="1" dirty="0">
              <a:latin typeface="Times New Roman" panose="02020603050405020304" pitchFamily="18" charset="0"/>
              <a:cs typeface="Times New Roman" panose="02020603050405020304" pitchFamily="18" charset="0"/>
            </a:endParaRPr>
          </a:p>
          <a:p>
            <a:pPr marL="0" indent="0">
              <a:buNone/>
            </a:pPr>
            <a:endParaRPr lang="en-US" altLang="zh-CN" sz="2000" i="1" dirty="0">
              <a:latin typeface="Times New Roman" panose="02020603050405020304" pitchFamily="18" charset="0"/>
              <a:cs typeface="Times New Roman" panose="02020603050405020304" pitchFamily="18" charset="0"/>
            </a:endParaRPr>
          </a:p>
          <a:p>
            <a:pPr marL="342900" indent="-342900" algn="l" fontAlgn="base">
              <a:spcAft>
                <a:spcPts val="600"/>
              </a:spcAft>
              <a:buFont typeface="+mj-lt"/>
              <a:buAutoNum type="alphaLcPeriod"/>
            </a:pPr>
            <a:r>
              <a:rPr lang="en-US" altLang="zh-CN" sz="1800" kern="0" dirty="0">
                <a:solidFill>
                  <a:srgbClr val="000000"/>
                </a:solidFill>
                <a:effectLst/>
                <a:latin typeface="Georgia" panose="02040502050405020303" pitchFamily="18" charset="0"/>
                <a:ea typeface="宋体" panose="02010600030101010101" pitchFamily="2" charset="-122"/>
                <a:cs typeface="宋体" panose="02010600030101010101" pitchFamily="2" charset="-122"/>
              </a:rPr>
              <a:t>Compute the cost of the ending inventory and the cost of goods sold under (1) FIFO and (2) average</a:t>
            </a:r>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a:t>
            </a:r>
            <a:r>
              <a:rPr lang="en-US" altLang="zh-CN" sz="1800" kern="0" dirty="0">
                <a:solidFill>
                  <a:srgbClr val="000000"/>
                </a:solidFill>
                <a:effectLst/>
                <a:latin typeface="Georgia" panose="02040502050405020303" pitchFamily="18" charset="0"/>
                <a:ea typeface="宋体" panose="02010600030101010101" pitchFamily="2" charset="-122"/>
                <a:cs typeface="宋体" panose="02010600030101010101" pitchFamily="2" charset="-122"/>
              </a:rPr>
              <a:t>cost.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gn="l" fontAlgn="base">
              <a:spcBef>
                <a:spcPts val="600"/>
              </a:spcBef>
              <a:spcAft>
                <a:spcPts val="600"/>
              </a:spcAft>
              <a:buFont typeface="+mj-lt"/>
              <a:buAutoNum type="alphaLcPeriod"/>
            </a:pPr>
            <a:r>
              <a:rPr lang="en-US" altLang="zh-CN" sz="1800" kern="0" dirty="0">
                <a:solidFill>
                  <a:srgbClr val="000000"/>
                </a:solidFill>
                <a:effectLst/>
                <a:latin typeface="Georgia" panose="02040502050405020303" pitchFamily="18" charset="0"/>
                <a:ea typeface="宋体" panose="02010600030101010101" pitchFamily="2" charset="-122"/>
                <a:cs typeface="宋体" panose="02010600030101010101" pitchFamily="2" charset="-122"/>
              </a:rPr>
              <a:t>Which costing method gives the higher ending inventory? Why?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gn="l" fontAlgn="base">
              <a:spcBef>
                <a:spcPts val="600"/>
              </a:spcBef>
              <a:spcAft>
                <a:spcPts val="600"/>
              </a:spcAft>
              <a:buFont typeface="+mj-lt"/>
              <a:buAutoNum type="alphaLcPeriod"/>
            </a:pPr>
            <a:r>
              <a:rPr lang="en-US" altLang="zh-CN" sz="1800" kern="0" dirty="0">
                <a:solidFill>
                  <a:srgbClr val="000000"/>
                </a:solidFill>
                <a:effectLst/>
                <a:latin typeface="Georgia" panose="02040502050405020303" pitchFamily="18" charset="0"/>
                <a:ea typeface="宋体" panose="02010600030101010101" pitchFamily="2" charset="-122"/>
                <a:cs typeface="宋体" panose="02010600030101010101" pitchFamily="2" charset="-122"/>
              </a:rPr>
              <a:t>Which method results in the higher cost of goods sold? Why?</a:t>
            </a:r>
            <a:endParaRPr lang="en-US" altLang="zh-CN" sz="2000" i="1" dirty="0">
              <a:latin typeface="Times New Roman" panose="02020603050405020304" pitchFamily="18" charset="0"/>
              <a:cs typeface="Times New Roman" panose="02020603050405020304" pitchFamily="18" charset="0"/>
            </a:endParaRPr>
          </a:p>
          <a:p>
            <a:endParaRPr lang="zh-CN" altLang="en-US" sz="2000" dirty="0"/>
          </a:p>
        </p:txBody>
      </p:sp>
      <p:graphicFrame>
        <p:nvGraphicFramePr>
          <p:cNvPr id="7" name="表格 6">
            <a:extLst>
              <a:ext uri="{FF2B5EF4-FFF2-40B4-BE49-F238E27FC236}">
                <a16:creationId xmlns:a16="http://schemas.microsoft.com/office/drawing/2014/main" id="{75426329-F0CD-4BA9-A651-55E21AD750C4}"/>
              </a:ext>
            </a:extLst>
          </p:cNvPr>
          <p:cNvGraphicFramePr>
            <a:graphicFrameLocks noGrp="1"/>
          </p:cNvGraphicFramePr>
          <p:nvPr>
            <p:extLst>
              <p:ext uri="{D42A27DB-BD31-4B8C-83A1-F6EECF244321}">
                <p14:modId xmlns:p14="http://schemas.microsoft.com/office/powerpoint/2010/main" val="708953843"/>
              </p:ext>
            </p:extLst>
          </p:nvPr>
        </p:nvGraphicFramePr>
        <p:xfrm>
          <a:off x="3345455" y="2600325"/>
          <a:ext cx="5501090" cy="1657350"/>
        </p:xfrm>
        <a:graphic>
          <a:graphicData uri="http://schemas.openxmlformats.org/drawingml/2006/table">
            <a:tbl>
              <a:tblPr firstRow="1" firstCol="1" bandRow="1"/>
              <a:tblGrid>
                <a:gridCol w="1032137">
                  <a:extLst>
                    <a:ext uri="{9D8B030D-6E8A-4147-A177-3AD203B41FA5}">
                      <a16:colId xmlns:a16="http://schemas.microsoft.com/office/drawing/2014/main" val="2992729079"/>
                    </a:ext>
                  </a:extLst>
                </a:gridCol>
                <a:gridCol w="1032137">
                  <a:extLst>
                    <a:ext uri="{9D8B030D-6E8A-4147-A177-3AD203B41FA5}">
                      <a16:colId xmlns:a16="http://schemas.microsoft.com/office/drawing/2014/main" val="2291663979"/>
                    </a:ext>
                  </a:extLst>
                </a:gridCol>
                <a:gridCol w="1032137">
                  <a:extLst>
                    <a:ext uri="{9D8B030D-6E8A-4147-A177-3AD203B41FA5}">
                      <a16:colId xmlns:a16="http://schemas.microsoft.com/office/drawing/2014/main" val="1206444300"/>
                    </a:ext>
                  </a:extLst>
                </a:gridCol>
                <a:gridCol w="1032137">
                  <a:extLst>
                    <a:ext uri="{9D8B030D-6E8A-4147-A177-3AD203B41FA5}">
                      <a16:colId xmlns:a16="http://schemas.microsoft.com/office/drawing/2014/main" val="2941975926"/>
                    </a:ext>
                  </a:extLst>
                </a:gridCol>
                <a:gridCol w="1372542">
                  <a:extLst>
                    <a:ext uri="{9D8B030D-6E8A-4147-A177-3AD203B41FA5}">
                      <a16:colId xmlns:a16="http://schemas.microsoft.com/office/drawing/2014/main" val="2841511494"/>
                    </a:ext>
                  </a:extLst>
                </a:gridCol>
              </a:tblGrid>
              <a:tr h="311895">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b="1" u="sng" kern="0">
                          <a:effectLst/>
                          <a:latin typeface="Times New Roman" panose="02020603050405020304" pitchFamily="18" charset="0"/>
                          <a:ea typeface="宋体" panose="02010600030101010101" pitchFamily="2" charset="-122"/>
                          <a:cs typeface="Times New Roman" panose="02020603050405020304" pitchFamily="18" charset="0"/>
                        </a:rPr>
                        <a:t>Units</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b="1" u="sng" kern="0">
                          <a:effectLst/>
                          <a:latin typeface="Times New Roman" panose="02020603050405020304" pitchFamily="18" charset="0"/>
                          <a:ea typeface="宋体" panose="02010600030101010101" pitchFamily="2" charset="-122"/>
                          <a:cs typeface="Times New Roman" panose="02020603050405020304" pitchFamily="18" charset="0"/>
                        </a:rPr>
                        <a:t>Unit Cost</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b="1" u="sng" kern="0">
                          <a:effectLst/>
                          <a:latin typeface="Times New Roman" panose="02020603050405020304" pitchFamily="18" charset="0"/>
                          <a:ea typeface="宋体" panose="02010600030101010101" pitchFamily="2" charset="-122"/>
                          <a:cs typeface="Times New Roman" panose="02020603050405020304" pitchFamily="18" charset="0"/>
                        </a:rPr>
                        <a:t>Total Cost</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799562818"/>
                  </a:ext>
                </a:extLst>
              </a:tr>
              <a:tr h="311895">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June  1</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Inventory</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200</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£5</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632908126"/>
                  </a:ext>
                </a:extLst>
              </a:tr>
              <a:tr h="311895">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12</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Purchase</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300</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6</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1,800</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847256103"/>
                  </a:ext>
                </a:extLst>
              </a:tr>
              <a:tr h="311895">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23</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dirty="0">
                          <a:effectLst/>
                          <a:latin typeface="Times New Roman" panose="02020603050405020304" pitchFamily="18" charset="0"/>
                          <a:ea typeface="等线" panose="02010600030101010101" pitchFamily="2" charset="-122"/>
                          <a:cs typeface="Times New Roman" panose="02020603050405020304" pitchFamily="18" charset="0"/>
                        </a:rPr>
                        <a:t>Purchase</a:t>
                      </a:r>
                      <a:endParaRPr 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500</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7</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dirty="0">
                          <a:effectLst/>
                          <a:latin typeface="Times New Roman" panose="02020603050405020304" pitchFamily="18" charset="0"/>
                          <a:ea typeface="等线" panose="02010600030101010101" pitchFamily="2" charset="-122"/>
                          <a:cs typeface="Times New Roman" panose="02020603050405020304" pitchFamily="18" charset="0"/>
                        </a:rPr>
                        <a:t>3,500</a:t>
                      </a:r>
                      <a:endParaRPr 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707667034"/>
                  </a:ext>
                </a:extLst>
              </a:tr>
              <a:tr h="322212">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30</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a:effectLst/>
                          <a:latin typeface="Times New Roman" panose="02020603050405020304" pitchFamily="18" charset="0"/>
                          <a:ea typeface="等线" panose="02010600030101010101" pitchFamily="2" charset="-122"/>
                          <a:cs typeface="Times New Roman" panose="02020603050405020304" pitchFamily="18" charset="0"/>
                        </a:rPr>
                        <a:t>Inventory</a:t>
                      </a:r>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r>
                        <a:rPr lang="en-US" sz="1800" kern="0" dirty="0">
                          <a:effectLst/>
                          <a:latin typeface="Times New Roman" panose="02020603050405020304" pitchFamily="18" charset="0"/>
                          <a:ea typeface="等线" panose="02010600030101010101" pitchFamily="2" charset="-122"/>
                          <a:cs typeface="Times New Roman" panose="02020603050405020304" pitchFamily="18" charset="0"/>
                        </a:rPr>
                        <a:t>160</a:t>
                      </a:r>
                      <a:endParaRPr 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endParaRPr lang="zh-CN" sz="18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endParaRPr 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487161625"/>
                  </a:ext>
                </a:extLst>
              </a:tr>
            </a:tbl>
          </a:graphicData>
        </a:graphic>
      </p:graphicFrame>
    </p:spTree>
    <p:extLst>
      <p:ext uri="{BB962C8B-B14F-4D97-AF65-F5344CB8AC3E}">
        <p14:creationId xmlns:p14="http://schemas.microsoft.com/office/powerpoint/2010/main" val="18217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DEDF7-1E83-44AF-B7D0-9D954385489C}"/>
              </a:ext>
            </a:extLst>
          </p:cNvPr>
          <p:cNvSpPr>
            <a:spLocks noGrp="1"/>
          </p:cNvSpPr>
          <p:nvPr>
            <p:ph type="title"/>
          </p:nvPr>
        </p:nvSpPr>
        <p:spPr/>
        <p:txBody>
          <a:bodyPr/>
          <a:lstStyle/>
          <a:p>
            <a:r>
              <a:rPr lang="en-US" altLang="zh-CN" dirty="0"/>
              <a:t>Exercise 6-06</a:t>
            </a:r>
            <a:endParaRPr lang="zh-CN" altLang="en-US" dirty="0"/>
          </a:p>
        </p:txBody>
      </p:sp>
      <p:sp>
        <p:nvSpPr>
          <p:cNvPr id="4" name="文本框 3">
            <a:extLst>
              <a:ext uri="{FF2B5EF4-FFF2-40B4-BE49-F238E27FC236}">
                <a16:creationId xmlns:a16="http://schemas.microsoft.com/office/drawing/2014/main" id="{57F49F6F-2D68-499C-ADB4-91BF7681D684}"/>
              </a:ext>
            </a:extLst>
          </p:cNvPr>
          <p:cNvSpPr txBox="1"/>
          <p:nvPr/>
        </p:nvSpPr>
        <p:spPr>
          <a:xfrm flipH="1">
            <a:off x="838200" y="1423258"/>
            <a:ext cx="5255953" cy="1296637"/>
          </a:xfrm>
          <a:prstGeom prst="rect">
            <a:avLst/>
          </a:prstGeom>
          <a:noFill/>
        </p:spPr>
        <p:txBody>
          <a:bodyPr wrap="square" rtlCol="0">
            <a:spAutoFit/>
          </a:bodyPr>
          <a:lstStyle/>
          <a:p>
            <a:pPr>
              <a:lnSpc>
                <a:spcPct val="150000"/>
              </a:lnSpc>
            </a:pPr>
            <a:r>
              <a:rPr lang="en-US" altLang="zh-CN" b="1" dirty="0">
                <a:solidFill>
                  <a:srgbClr val="C00000"/>
                </a:solidFill>
              </a:rPr>
              <a:t>Step 1. </a:t>
            </a:r>
            <a:r>
              <a:rPr lang="en-US" altLang="zh-CN" dirty="0"/>
              <a:t>Calculate </a:t>
            </a:r>
            <a:r>
              <a:rPr lang="en-US" altLang="zh-CN" b="1" dirty="0"/>
              <a:t>Cost of Goods Available for Sale</a:t>
            </a:r>
          </a:p>
          <a:p>
            <a:pPr marL="285750" indent="-285750">
              <a:lnSpc>
                <a:spcPct val="150000"/>
              </a:lnSpc>
              <a:buFont typeface="Arial" panose="020B0604020202020204" pitchFamily="34" charset="0"/>
              <a:buChar char="•"/>
            </a:pPr>
            <a:r>
              <a:rPr lang="en-US" altLang="zh-CN" dirty="0"/>
              <a:t>= Beg. Inventory + Goods Purchased </a:t>
            </a:r>
          </a:p>
          <a:p>
            <a:pPr marL="285750" indent="-285750">
              <a:lnSpc>
                <a:spcPct val="150000"/>
              </a:lnSpc>
              <a:buFont typeface="Arial" panose="020B0604020202020204" pitchFamily="34" charset="0"/>
              <a:buChar char="•"/>
            </a:pPr>
            <a:r>
              <a:rPr lang="en-US" altLang="zh-CN" dirty="0"/>
              <a:t>Precise (Not change under different methods)</a:t>
            </a:r>
            <a:endParaRPr lang="zh-CN" altLang="en-US" dirty="0"/>
          </a:p>
        </p:txBody>
      </p:sp>
      <p:graphicFrame>
        <p:nvGraphicFramePr>
          <p:cNvPr id="5" name="表格 4">
            <a:extLst>
              <a:ext uri="{FF2B5EF4-FFF2-40B4-BE49-F238E27FC236}">
                <a16:creationId xmlns:a16="http://schemas.microsoft.com/office/drawing/2014/main" id="{B355A49A-72B9-448A-9DC6-59A2B501A417}"/>
              </a:ext>
            </a:extLst>
          </p:cNvPr>
          <p:cNvGraphicFramePr>
            <a:graphicFrameLocks noGrp="1"/>
          </p:cNvGraphicFramePr>
          <p:nvPr>
            <p:extLst>
              <p:ext uri="{D42A27DB-BD31-4B8C-83A1-F6EECF244321}">
                <p14:modId xmlns:p14="http://schemas.microsoft.com/office/powerpoint/2010/main" val="2378361484"/>
              </p:ext>
            </p:extLst>
          </p:nvPr>
        </p:nvGraphicFramePr>
        <p:xfrm>
          <a:off x="6768407" y="1435193"/>
          <a:ext cx="4802906" cy="1569792"/>
        </p:xfrm>
        <a:graphic>
          <a:graphicData uri="http://schemas.openxmlformats.org/drawingml/2006/table">
            <a:tbl>
              <a:tblPr firstRow="1" firstCol="1" bandRow="1"/>
              <a:tblGrid>
                <a:gridCol w="901141">
                  <a:extLst>
                    <a:ext uri="{9D8B030D-6E8A-4147-A177-3AD203B41FA5}">
                      <a16:colId xmlns:a16="http://schemas.microsoft.com/office/drawing/2014/main" val="2992729079"/>
                    </a:ext>
                  </a:extLst>
                </a:gridCol>
                <a:gridCol w="901141">
                  <a:extLst>
                    <a:ext uri="{9D8B030D-6E8A-4147-A177-3AD203B41FA5}">
                      <a16:colId xmlns:a16="http://schemas.microsoft.com/office/drawing/2014/main" val="2291663979"/>
                    </a:ext>
                  </a:extLst>
                </a:gridCol>
                <a:gridCol w="901141">
                  <a:extLst>
                    <a:ext uri="{9D8B030D-6E8A-4147-A177-3AD203B41FA5}">
                      <a16:colId xmlns:a16="http://schemas.microsoft.com/office/drawing/2014/main" val="1206444300"/>
                    </a:ext>
                  </a:extLst>
                </a:gridCol>
                <a:gridCol w="901141">
                  <a:extLst>
                    <a:ext uri="{9D8B030D-6E8A-4147-A177-3AD203B41FA5}">
                      <a16:colId xmlns:a16="http://schemas.microsoft.com/office/drawing/2014/main" val="2941975926"/>
                    </a:ext>
                  </a:extLst>
                </a:gridCol>
                <a:gridCol w="1198342">
                  <a:extLst>
                    <a:ext uri="{9D8B030D-6E8A-4147-A177-3AD203B41FA5}">
                      <a16:colId xmlns:a16="http://schemas.microsoft.com/office/drawing/2014/main" val="2841511494"/>
                    </a:ext>
                  </a:extLst>
                </a:gridCol>
              </a:tblGrid>
              <a:tr h="311895">
                <a:tc>
                  <a:txBody>
                    <a:bodyPr/>
                    <a:lstStyle/>
                    <a:p>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b="1" u="sng" kern="0" dirty="0">
                          <a:effectLst/>
                          <a:latin typeface="Times New Roman" panose="02020603050405020304" pitchFamily="18" charset="0"/>
                          <a:ea typeface="宋体" panose="02010600030101010101" pitchFamily="2" charset="-122"/>
                          <a:cs typeface="Times New Roman" panose="02020603050405020304" pitchFamily="18" charset="0"/>
                        </a:rPr>
                        <a:t>Units</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b="1" u="sng" kern="0" dirty="0">
                          <a:effectLst/>
                          <a:latin typeface="Times New Roman" panose="02020603050405020304" pitchFamily="18" charset="0"/>
                          <a:ea typeface="宋体" panose="02010600030101010101" pitchFamily="2" charset="-122"/>
                          <a:cs typeface="Times New Roman" panose="02020603050405020304" pitchFamily="18" charset="0"/>
                        </a:rPr>
                        <a:t>Unit Cost</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b="1" u="sng" kern="0" dirty="0">
                          <a:effectLst/>
                          <a:latin typeface="Times New Roman" panose="02020603050405020304" pitchFamily="18" charset="0"/>
                          <a:ea typeface="宋体" panose="02010600030101010101" pitchFamily="2" charset="-122"/>
                          <a:cs typeface="Times New Roman" panose="02020603050405020304" pitchFamily="18" charset="0"/>
                        </a:rPr>
                        <a:t>Total Cost</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9562818"/>
                  </a:ext>
                </a:extLst>
              </a:tr>
              <a:tr h="311895">
                <a:tc>
                  <a:txBody>
                    <a:bodyPr/>
                    <a:lstStyle/>
                    <a:p>
                      <a:pPr algn="l"/>
                      <a:r>
                        <a:rPr lang="en-US" sz="1600" kern="0">
                          <a:effectLst/>
                          <a:latin typeface="Times New Roman" panose="02020603050405020304" pitchFamily="18" charset="0"/>
                          <a:ea typeface="等线" panose="02010600030101010101" pitchFamily="2" charset="-122"/>
                          <a:cs typeface="Times New Roman" panose="02020603050405020304" pitchFamily="18" charset="0"/>
                        </a:rPr>
                        <a:t>June  1</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0">
                          <a:effectLst/>
                          <a:latin typeface="Times New Roman" panose="02020603050405020304" pitchFamily="18" charset="0"/>
                          <a:ea typeface="等线" panose="02010600030101010101" pitchFamily="2" charset="-122"/>
                          <a:cs typeface="Times New Roman" panose="02020603050405020304" pitchFamily="18" charset="0"/>
                        </a:rPr>
                        <a:t>Inventory</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0">
                          <a:effectLst/>
                          <a:latin typeface="Times New Roman" panose="02020603050405020304" pitchFamily="18" charset="0"/>
                          <a:ea typeface="等线" panose="02010600030101010101" pitchFamily="2" charset="-122"/>
                          <a:cs typeface="Times New Roman" panose="02020603050405020304" pitchFamily="18" charset="0"/>
                        </a:rPr>
                        <a:t>200</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0">
                          <a:effectLst/>
                          <a:latin typeface="Times New Roman" panose="02020603050405020304" pitchFamily="18" charset="0"/>
                          <a:ea typeface="等线" panose="02010600030101010101" pitchFamily="2" charset="-122"/>
                          <a:cs typeface="Times New Roman" panose="02020603050405020304" pitchFamily="18" charset="0"/>
                        </a:rPr>
                        <a:t>£5</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0">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2908126"/>
                  </a:ext>
                </a:extLst>
              </a:tr>
              <a:tr h="311895">
                <a:tc>
                  <a:txBody>
                    <a:bodyPr/>
                    <a:lstStyle/>
                    <a:p>
                      <a:pPr algn="l"/>
                      <a:r>
                        <a:rPr lang="en-US" sz="1600" kern="0">
                          <a:effectLst/>
                          <a:latin typeface="Times New Roman" panose="02020603050405020304" pitchFamily="18" charset="0"/>
                          <a:ea typeface="等线" panose="02010600030101010101" pitchFamily="2" charset="-122"/>
                          <a:cs typeface="Times New Roman" panose="02020603050405020304" pitchFamily="18" charset="0"/>
                        </a:rPr>
                        <a:t>12</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0">
                          <a:effectLst/>
                          <a:latin typeface="Times New Roman" panose="02020603050405020304" pitchFamily="18" charset="0"/>
                          <a:ea typeface="等线" panose="02010600030101010101" pitchFamily="2" charset="-122"/>
                          <a:cs typeface="Times New Roman" panose="02020603050405020304" pitchFamily="18" charset="0"/>
                        </a:rPr>
                        <a:t>Purchase</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0">
                          <a:effectLst/>
                          <a:latin typeface="Times New Roman" panose="02020603050405020304" pitchFamily="18" charset="0"/>
                          <a:ea typeface="等线" panose="02010600030101010101" pitchFamily="2" charset="-122"/>
                          <a:cs typeface="Times New Roman" panose="02020603050405020304" pitchFamily="18" charset="0"/>
                        </a:rPr>
                        <a:t>300</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0">
                          <a:effectLst/>
                          <a:latin typeface="Times New Roman" panose="02020603050405020304" pitchFamily="18" charset="0"/>
                          <a:ea typeface="等线" panose="02010600030101010101" pitchFamily="2" charset="-122"/>
                          <a:cs typeface="Times New Roman" panose="02020603050405020304" pitchFamily="18" charset="0"/>
                        </a:rPr>
                        <a:t>6</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0">
                          <a:effectLst/>
                          <a:latin typeface="Times New Roman" panose="02020603050405020304" pitchFamily="18" charset="0"/>
                          <a:ea typeface="等线" panose="02010600030101010101" pitchFamily="2" charset="-122"/>
                          <a:cs typeface="Times New Roman" panose="02020603050405020304" pitchFamily="18" charset="0"/>
                        </a:rPr>
                        <a:t>1,800</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7256103"/>
                  </a:ext>
                </a:extLst>
              </a:tr>
              <a:tr h="311895">
                <a:tc>
                  <a:txBody>
                    <a:bodyPr/>
                    <a:lstStyle/>
                    <a:p>
                      <a:pPr algn="l"/>
                      <a:r>
                        <a:rPr lang="en-US" sz="1600" kern="0">
                          <a:effectLst/>
                          <a:latin typeface="Times New Roman" panose="02020603050405020304" pitchFamily="18" charset="0"/>
                          <a:ea typeface="等线" panose="02010600030101010101" pitchFamily="2" charset="-122"/>
                          <a:cs typeface="Times New Roman" panose="02020603050405020304" pitchFamily="18" charset="0"/>
                        </a:rPr>
                        <a:t>23</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0" dirty="0">
                          <a:effectLst/>
                          <a:latin typeface="Times New Roman" panose="02020603050405020304" pitchFamily="18" charset="0"/>
                          <a:ea typeface="等线" panose="02010600030101010101" pitchFamily="2" charset="-122"/>
                          <a:cs typeface="Times New Roman" panose="02020603050405020304" pitchFamily="18" charset="0"/>
                        </a:rPr>
                        <a:t>Purchase</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0" dirty="0">
                          <a:effectLst/>
                          <a:latin typeface="Times New Roman" panose="02020603050405020304" pitchFamily="18" charset="0"/>
                          <a:ea typeface="等线" panose="02010600030101010101" pitchFamily="2" charset="-122"/>
                          <a:cs typeface="Times New Roman" panose="02020603050405020304" pitchFamily="18" charset="0"/>
                        </a:rPr>
                        <a:t>500</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0">
                          <a:effectLst/>
                          <a:latin typeface="Times New Roman" panose="02020603050405020304" pitchFamily="18" charset="0"/>
                          <a:ea typeface="等线" panose="02010600030101010101" pitchFamily="2" charset="-122"/>
                          <a:cs typeface="Times New Roman" panose="02020603050405020304" pitchFamily="18" charset="0"/>
                        </a:rPr>
                        <a:t>7</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0" dirty="0">
                          <a:effectLst/>
                          <a:latin typeface="Times New Roman" panose="02020603050405020304" pitchFamily="18" charset="0"/>
                          <a:ea typeface="等线" panose="02010600030101010101" pitchFamily="2" charset="-122"/>
                          <a:cs typeface="Times New Roman" panose="02020603050405020304" pitchFamily="18" charset="0"/>
                        </a:rPr>
                        <a:t>3,500</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7667034"/>
                  </a:ext>
                </a:extLst>
              </a:tr>
              <a:tr h="322212">
                <a:tc>
                  <a:txBody>
                    <a:bodyPr/>
                    <a:lstStyle/>
                    <a:p>
                      <a:pPr algn="l"/>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6300</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7161625"/>
                  </a:ext>
                </a:extLst>
              </a:tr>
            </a:tbl>
          </a:graphicData>
        </a:graphic>
      </p:graphicFrame>
      <p:sp>
        <p:nvSpPr>
          <p:cNvPr id="6" name="文本框 5">
            <a:extLst>
              <a:ext uri="{FF2B5EF4-FFF2-40B4-BE49-F238E27FC236}">
                <a16:creationId xmlns:a16="http://schemas.microsoft.com/office/drawing/2014/main" id="{213B084A-764A-471C-BDA7-42A51AFF5734}"/>
              </a:ext>
            </a:extLst>
          </p:cNvPr>
          <p:cNvSpPr txBox="1"/>
          <p:nvPr/>
        </p:nvSpPr>
        <p:spPr>
          <a:xfrm flipH="1">
            <a:off x="838200" y="3004985"/>
            <a:ext cx="5255953" cy="2127634"/>
          </a:xfrm>
          <a:prstGeom prst="rect">
            <a:avLst/>
          </a:prstGeom>
          <a:noFill/>
        </p:spPr>
        <p:txBody>
          <a:bodyPr wrap="square" rtlCol="0">
            <a:spAutoFit/>
          </a:bodyPr>
          <a:lstStyle/>
          <a:p>
            <a:pPr>
              <a:lnSpc>
                <a:spcPct val="150000"/>
              </a:lnSpc>
            </a:pPr>
            <a:r>
              <a:rPr lang="en-US" altLang="zh-CN" b="1" dirty="0">
                <a:solidFill>
                  <a:srgbClr val="C00000"/>
                </a:solidFill>
              </a:rPr>
              <a:t>Step 2. </a:t>
            </a:r>
            <a:r>
              <a:rPr lang="en-US" altLang="zh-CN" b="1" dirty="0"/>
              <a:t>Ending Inventory</a:t>
            </a:r>
            <a:endParaRPr lang="en-US" altLang="zh-CN" b="1" dirty="0">
              <a:solidFill>
                <a:srgbClr val="C00000"/>
              </a:solidFill>
            </a:endParaRPr>
          </a:p>
          <a:p>
            <a:pPr marL="285750" indent="-285750">
              <a:lnSpc>
                <a:spcPct val="150000"/>
              </a:lnSpc>
              <a:buFont typeface="Arial" panose="020B0604020202020204" pitchFamily="34" charset="0"/>
              <a:buChar char="•"/>
            </a:pPr>
            <a:r>
              <a:rPr lang="en-US" altLang="zh-CN" dirty="0"/>
              <a:t>Ending</a:t>
            </a:r>
            <a:r>
              <a:rPr lang="zh-CN" altLang="en-US" dirty="0"/>
              <a:t> </a:t>
            </a:r>
            <a:r>
              <a:rPr lang="en-US" altLang="zh-CN" dirty="0"/>
              <a:t>Inventory</a:t>
            </a:r>
            <a:r>
              <a:rPr lang="zh-CN" altLang="en-US" dirty="0"/>
              <a:t> </a:t>
            </a:r>
            <a:r>
              <a:rPr lang="en-US" altLang="zh-CN" dirty="0"/>
              <a:t>=</a:t>
            </a:r>
            <a:r>
              <a:rPr lang="zh-CN" altLang="en-US" dirty="0"/>
              <a:t> </a:t>
            </a:r>
            <a:r>
              <a:rPr lang="en-US" altLang="zh-CN" dirty="0"/>
              <a:t>Unit</a:t>
            </a:r>
            <a:r>
              <a:rPr lang="zh-CN" altLang="en-US" dirty="0"/>
              <a:t> </a:t>
            </a:r>
            <a:r>
              <a:rPr lang="en-US" altLang="zh-CN" dirty="0"/>
              <a:t>in</a:t>
            </a:r>
            <a:r>
              <a:rPr lang="zh-CN" altLang="en-US" dirty="0"/>
              <a:t> </a:t>
            </a:r>
            <a:r>
              <a:rPr lang="en-US" altLang="zh-CN" dirty="0"/>
              <a:t>Ending</a:t>
            </a:r>
            <a:r>
              <a:rPr lang="zh-CN" altLang="en-US" dirty="0"/>
              <a:t> </a:t>
            </a:r>
            <a:r>
              <a:rPr lang="en-US" altLang="zh-CN" dirty="0"/>
              <a:t>Inventory</a:t>
            </a:r>
            <a:r>
              <a:rPr lang="zh-CN" altLang="en-US" dirty="0"/>
              <a:t> </a:t>
            </a:r>
            <a:r>
              <a:rPr lang="en-US" altLang="zh-CN" dirty="0"/>
              <a:t>*</a:t>
            </a:r>
            <a:r>
              <a:rPr lang="zh-CN" altLang="en-US" dirty="0"/>
              <a:t> </a:t>
            </a:r>
            <a:r>
              <a:rPr lang="en-US" altLang="zh-CN" dirty="0"/>
              <a:t>Cost of Each Unit</a:t>
            </a:r>
          </a:p>
          <a:p>
            <a:pPr marL="285750" indent="-285750">
              <a:lnSpc>
                <a:spcPct val="150000"/>
              </a:lnSpc>
              <a:buFont typeface="Arial" panose="020B0604020202020204" pitchFamily="34" charset="0"/>
              <a:buChar char="•"/>
            </a:pPr>
            <a:r>
              <a:rPr lang="en-US" altLang="zh-CN" dirty="0"/>
              <a:t>Average-Cost Unit Cost = 6300 / 1000 Units = 6.3</a:t>
            </a:r>
          </a:p>
        </p:txBody>
      </p:sp>
      <p:sp>
        <p:nvSpPr>
          <p:cNvPr id="7" name="文本框 6">
            <a:extLst>
              <a:ext uri="{FF2B5EF4-FFF2-40B4-BE49-F238E27FC236}">
                <a16:creationId xmlns:a16="http://schemas.microsoft.com/office/drawing/2014/main" id="{2BAC415D-0591-46E3-8358-39F633B1363F}"/>
              </a:ext>
            </a:extLst>
          </p:cNvPr>
          <p:cNvSpPr txBox="1"/>
          <p:nvPr/>
        </p:nvSpPr>
        <p:spPr>
          <a:xfrm flipH="1">
            <a:off x="838200" y="5332291"/>
            <a:ext cx="5255953" cy="1296637"/>
          </a:xfrm>
          <a:prstGeom prst="rect">
            <a:avLst/>
          </a:prstGeom>
          <a:noFill/>
        </p:spPr>
        <p:txBody>
          <a:bodyPr wrap="square" rtlCol="0">
            <a:spAutoFit/>
          </a:bodyPr>
          <a:lstStyle/>
          <a:p>
            <a:pPr>
              <a:lnSpc>
                <a:spcPct val="150000"/>
              </a:lnSpc>
            </a:pPr>
            <a:r>
              <a:rPr lang="en-US" altLang="zh-CN" b="1" dirty="0">
                <a:solidFill>
                  <a:srgbClr val="C00000"/>
                </a:solidFill>
              </a:rPr>
              <a:t>Step 3. </a:t>
            </a:r>
            <a:r>
              <a:rPr lang="en-US" altLang="zh-CN" dirty="0"/>
              <a:t>Calculate </a:t>
            </a:r>
            <a:r>
              <a:rPr lang="en-US" altLang="zh-CN" b="1" dirty="0"/>
              <a:t>COGS</a:t>
            </a:r>
            <a:endParaRPr lang="en-US" altLang="zh-CN" b="1" dirty="0">
              <a:solidFill>
                <a:srgbClr val="C00000"/>
              </a:solidFill>
            </a:endParaRPr>
          </a:p>
          <a:p>
            <a:pPr marL="285750" indent="-285750">
              <a:lnSpc>
                <a:spcPct val="150000"/>
              </a:lnSpc>
              <a:buFont typeface="Arial" panose="020B0604020202020204" pitchFamily="34" charset="0"/>
              <a:buChar char="•"/>
            </a:pPr>
            <a:r>
              <a:rPr lang="en-US" altLang="zh-CN" dirty="0"/>
              <a:t>COGS = Cost of Goods Available for Sale – Ending Inventory</a:t>
            </a:r>
          </a:p>
        </p:txBody>
      </p:sp>
      <p:sp>
        <p:nvSpPr>
          <p:cNvPr id="9" name="文本框 8">
            <a:extLst>
              <a:ext uri="{FF2B5EF4-FFF2-40B4-BE49-F238E27FC236}">
                <a16:creationId xmlns:a16="http://schemas.microsoft.com/office/drawing/2014/main" id="{D3D2DD5C-6FDE-43C5-AC6E-B06B4D1FDA4C}"/>
              </a:ext>
            </a:extLst>
          </p:cNvPr>
          <p:cNvSpPr txBox="1"/>
          <p:nvPr/>
        </p:nvSpPr>
        <p:spPr>
          <a:xfrm>
            <a:off x="6640236" y="3558266"/>
            <a:ext cx="723275" cy="523220"/>
          </a:xfrm>
          <a:prstGeom prst="rect">
            <a:avLst/>
          </a:prstGeom>
          <a:noFill/>
        </p:spPr>
        <p:txBody>
          <a:bodyPr wrap="none" rtlCol="0">
            <a:spAutoFit/>
          </a:bodyPr>
          <a:lstStyle/>
          <a:p>
            <a:pPr algn="ctr"/>
            <a:r>
              <a:rPr lang="en-US" altLang="zh-CN" sz="2800" b="1" dirty="0">
                <a:latin typeface="Times New Roman" panose="02020603050405020304" pitchFamily="18" charset="0"/>
                <a:cs typeface="Times New Roman" panose="02020603050405020304" pitchFamily="18" charset="0"/>
              </a:rPr>
              <a:t>160</a:t>
            </a:r>
            <a:endParaRPr lang="zh-CN" altLang="en-US" sz="28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C94E73E9-200F-4688-B0B0-FBB07BB17259}"/>
              </a:ext>
            </a:extLst>
          </p:cNvPr>
          <p:cNvSpPr txBox="1"/>
          <p:nvPr/>
        </p:nvSpPr>
        <p:spPr>
          <a:xfrm>
            <a:off x="6235256" y="4049283"/>
            <a:ext cx="1533237"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Unit in End. Inventory</a:t>
            </a:r>
          </a:p>
        </p:txBody>
      </p:sp>
      <p:sp>
        <p:nvSpPr>
          <p:cNvPr id="11" name="乘号 10">
            <a:extLst>
              <a:ext uri="{FF2B5EF4-FFF2-40B4-BE49-F238E27FC236}">
                <a16:creationId xmlns:a16="http://schemas.microsoft.com/office/drawing/2014/main" id="{E7D53DF6-92FC-487B-B577-C368358219EA}"/>
              </a:ext>
            </a:extLst>
          </p:cNvPr>
          <p:cNvSpPr/>
          <p:nvPr/>
        </p:nvSpPr>
        <p:spPr>
          <a:xfrm>
            <a:off x="7761314" y="3336633"/>
            <a:ext cx="326109" cy="2718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FFB657D-4518-40BB-A0BF-5F044C5CE866}"/>
              </a:ext>
            </a:extLst>
          </p:cNvPr>
          <p:cNvSpPr txBox="1"/>
          <p:nvPr/>
        </p:nvSpPr>
        <p:spPr>
          <a:xfrm>
            <a:off x="8689570" y="3741507"/>
            <a:ext cx="1311578"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FIFO Unit Cost</a:t>
            </a:r>
            <a:endParaRPr lang="zh-CN" altLang="en-US" sz="1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5EA2496B-1F87-4814-98EE-FE3A80BDE8CD}"/>
              </a:ext>
            </a:extLst>
          </p:cNvPr>
          <p:cNvSpPr txBox="1"/>
          <p:nvPr/>
        </p:nvSpPr>
        <p:spPr>
          <a:xfrm>
            <a:off x="8390867" y="4878441"/>
            <a:ext cx="1908984"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Average-Cost Unit Cost</a:t>
            </a:r>
          </a:p>
        </p:txBody>
      </p:sp>
      <p:sp>
        <p:nvSpPr>
          <p:cNvPr id="14" name="乘号 13">
            <a:extLst>
              <a:ext uri="{FF2B5EF4-FFF2-40B4-BE49-F238E27FC236}">
                <a16:creationId xmlns:a16="http://schemas.microsoft.com/office/drawing/2014/main" id="{CAD63BC0-3F0D-4EF0-AF8F-9E3BCC5C43CC}"/>
              </a:ext>
            </a:extLst>
          </p:cNvPr>
          <p:cNvSpPr/>
          <p:nvPr/>
        </p:nvSpPr>
        <p:spPr>
          <a:xfrm>
            <a:off x="7761316" y="4345390"/>
            <a:ext cx="326109" cy="2718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228906E-DE80-4772-88C8-DDE81AD95851}"/>
              </a:ext>
            </a:extLst>
          </p:cNvPr>
          <p:cNvSpPr txBox="1"/>
          <p:nvPr/>
        </p:nvSpPr>
        <p:spPr>
          <a:xfrm>
            <a:off x="9163258" y="3111636"/>
            <a:ext cx="36420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7</a:t>
            </a:r>
            <a:endParaRPr lang="zh-CN" altLang="en-US" sz="2800" b="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CAE1FF64-862E-40EA-8AD1-DEE05FE63C0C}"/>
              </a:ext>
            </a:extLst>
          </p:cNvPr>
          <p:cNvSpPr txBox="1"/>
          <p:nvPr/>
        </p:nvSpPr>
        <p:spPr>
          <a:xfrm>
            <a:off x="9073029" y="4262586"/>
            <a:ext cx="633507"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6.3</a:t>
            </a:r>
            <a:endParaRPr lang="zh-CN" altLang="en-US" sz="2800" b="1" dirty="0">
              <a:latin typeface="Times New Roman" panose="02020603050405020304" pitchFamily="18" charset="0"/>
              <a:cs typeface="Times New Roman" panose="02020603050405020304" pitchFamily="18" charset="0"/>
            </a:endParaRPr>
          </a:p>
        </p:txBody>
      </p:sp>
      <p:sp>
        <p:nvSpPr>
          <p:cNvPr id="18" name="等号 17">
            <a:extLst>
              <a:ext uri="{FF2B5EF4-FFF2-40B4-BE49-F238E27FC236}">
                <a16:creationId xmlns:a16="http://schemas.microsoft.com/office/drawing/2014/main" id="{27096AD3-6D3F-4557-94A6-BE291652F09C}"/>
              </a:ext>
            </a:extLst>
          </p:cNvPr>
          <p:cNvSpPr/>
          <p:nvPr/>
        </p:nvSpPr>
        <p:spPr>
          <a:xfrm>
            <a:off x="10299850" y="3336633"/>
            <a:ext cx="250739" cy="307777"/>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等号 18">
            <a:extLst>
              <a:ext uri="{FF2B5EF4-FFF2-40B4-BE49-F238E27FC236}">
                <a16:creationId xmlns:a16="http://schemas.microsoft.com/office/drawing/2014/main" id="{0B87DB30-770A-4851-95F1-43F4058BB2B8}"/>
              </a:ext>
            </a:extLst>
          </p:cNvPr>
          <p:cNvSpPr/>
          <p:nvPr/>
        </p:nvSpPr>
        <p:spPr>
          <a:xfrm>
            <a:off x="10299851" y="4345390"/>
            <a:ext cx="250739" cy="307777"/>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a:extLst>
              <a:ext uri="{FF2B5EF4-FFF2-40B4-BE49-F238E27FC236}">
                <a16:creationId xmlns:a16="http://schemas.microsoft.com/office/drawing/2014/main" id="{E5F3B308-A018-4CB7-9017-AAC48F7EE81C}"/>
              </a:ext>
            </a:extLst>
          </p:cNvPr>
          <p:cNvSpPr txBox="1"/>
          <p:nvPr/>
        </p:nvSpPr>
        <p:spPr>
          <a:xfrm>
            <a:off x="10953995" y="3118618"/>
            <a:ext cx="88299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1120</a:t>
            </a:r>
            <a:endParaRPr lang="zh-CN" altLang="en-US" sz="2800" b="1"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35D46529-B517-46DC-B44A-EEBCEF27C9B0}"/>
              </a:ext>
            </a:extLst>
          </p:cNvPr>
          <p:cNvSpPr txBox="1"/>
          <p:nvPr/>
        </p:nvSpPr>
        <p:spPr>
          <a:xfrm>
            <a:off x="10944088" y="4237668"/>
            <a:ext cx="902811"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1008</a:t>
            </a:r>
            <a:endParaRPr lang="zh-CN" altLang="en-US" sz="2800" b="1"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4A7A8E3B-2049-4CFE-8607-1830DE4DFB7E}"/>
              </a:ext>
            </a:extLst>
          </p:cNvPr>
          <p:cNvSpPr txBox="1"/>
          <p:nvPr/>
        </p:nvSpPr>
        <p:spPr>
          <a:xfrm>
            <a:off x="10732789" y="3741506"/>
            <a:ext cx="1234633"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FIFO End. Inv</a:t>
            </a:r>
            <a:endParaRPr lang="zh-CN" altLang="en-US" sz="14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0272909C-4AB5-4694-AB29-C53491E61490}"/>
              </a:ext>
            </a:extLst>
          </p:cNvPr>
          <p:cNvSpPr txBox="1"/>
          <p:nvPr/>
        </p:nvSpPr>
        <p:spPr>
          <a:xfrm>
            <a:off x="10658368" y="4879224"/>
            <a:ext cx="1383474" cy="523220"/>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Average-Cost End. Inv</a:t>
            </a:r>
            <a:endParaRPr lang="zh-CN" altLang="en-US" sz="1400" dirty="0">
              <a:latin typeface="Times New Roman" panose="02020603050405020304" pitchFamily="18" charset="0"/>
              <a:cs typeface="Times New Roman" panose="02020603050405020304" pitchFamily="18" charset="0"/>
            </a:endParaRPr>
          </a:p>
        </p:txBody>
      </p:sp>
      <p:graphicFrame>
        <p:nvGraphicFramePr>
          <p:cNvPr id="25" name="表格 24">
            <a:extLst>
              <a:ext uri="{FF2B5EF4-FFF2-40B4-BE49-F238E27FC236}">
                <a16:creationId xmlns:a16="http://schemas.microsoft.com/office/drawing/2014/main" id="{7F4B098D-92D4-4675-BA26-96B197FBD090}"/>
              </a:ext>
            </a:extLst>
          </p:cNvPr>
          <p:cNvGraphicFramePr>
            <a:graphicFrameLocks noGrp="1"/>
          </p:cNvGraphicFramePr>
          <p:nvPr>
            <p:extLst>
              <p:ext uri="{D42A27DB-BD31-4B8C-83A1-F6EECF244321}">
                <p14:modId xmlns:p14="http://schemas.microsoft.com/office/powerpoint/2010/main" val="4234961415"/>
              </p:ext>
            </p:extLst>
          </p:nvPr>
        </p:nvGraphicFramePr>
        <p:xfrm>
          <a:off x="6768407" y="5540628"/>
          <a:ext cx="4802906" cy="939003"/>
        </p:xfrm>
        <a:graphic>
          <a:graphicData uri="http://schemas.openxmlformats.org/drawingml/2006/table">
            <a:tbl>
              <a:tblPr/>
              <a:tblGrid>
                <a:gridCol w="1669760">
                  <a:extLst>
                    <a:ext uri="{9D8B030D-6E8A-4147-A177-3AD203B41FA5}">
                      <a16:colId xmlns:a16="http://schemas.microsoft.com/office/drawing/2014/main" val="2693572845"/>
                    </a:ext>
                  </a:extLst>
                </a:gridCol>
                <a:gridCol w="1688522">
                  <a:extLst>
                    <a:ext uri="{9D8B030D-6E8A-4147-A177-3AD203B41FA5}">
                      <a16:colId xmlns:a16="http://schemas.microsoft.com/office/drawing/2014/main" val="614324686"/>
                    </a:ext>
                  </a:extLst>
                </a:gridCol>
                <a:gridCol w="1444624">
                  <a:extLst>
                    <a:ext uri="{9D8B030D-6E8A-4147-A177-3AD203B41FA5}">
                      <a16:colId xmlns:a16="http://schemas.microsoft.com/office/drawing/2014/main" val="2859934365"/>
                    </a:ext>
                  </a:extLst>
                </a:gridCol>
              </a:tblGrid>
              <a:tr h="313001">
                <a:tc>
                  <a:txBody>
                    <a:bodyPr/>
                    <a:lstStyle/>
                    <a:p>
                      <a:pPr algn="l" fontAlgn="ctr"/>
                      <a:r>
                        <a:rPr lang="zh-CN" altLang="en-US" sz="1600" b="0" i="0" u="none" strike="noStrike">
                          <a:solidFill>
                            <a:srgbClr val="000000"/>
                          </a:solidFill>
                          <a:effectLst/>
                          <a:latin typeface="Times New Roman" panose="02020603050405020304" pitchFamily="18" charset="0"/>
                          <a:ea typeface="等线" panose="02010600030101010101" pitchFamily="2" charset="-122"/>
                        </a:rPr>
                        <a:t>　</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US" sz="1600" b="1" i="0" u="sng" strike="noStrike" dirty="0">
                          <a:solidFill>
                            <a:srgbClr val="000000"/>
                          </a:solidFill>
                          <a:effectLst/>
                          <a:latin typeface="Times New Roman" panose="02020603050405020304" pitchFamily="18" charset="0"/>
                          <a:ea typeface="等线" panose="02010600030101010101" pitchFamily="2" charset="-122"/>
                        </a:rPr>
                        <a:t>COGAS - </a:t>
                      </a:r>
                      <a:r>
                        <a:rPr lang="en-US" sz="1600" b="1" i="0" u="sng" strike="noStrike" dirty="0" err="1">
                          <a:solidFill>
                            <a:srgbClr val="000000"/>
                          </a:solidFill>
                          <a:effectLst/>
                          <a:latin typeface="Times New Roman" panose="02020603050405020304" pitchFamily="18" charset="0"/>
                          <a:ea typeface="等线" panose="02010600030101010101" pitchFamily="2" charset="-122"/>
                        </a:rPr>
                        <a:t>End.Inv</a:t>
                      </a:r>
                      <a:endParaRPr lang="en-US" sz="1600" b="1" i="0" u="sng" strike="noStrike" dirty="0">
                        <a:solidFill>
                          <a:srgbClr val="000000"/>
                        </a:solidFill>
                        <a:effectLst/>
                        <a:latin typeface="Times New Roman" panose="02020603050405020304" pitchFamily="18" charset="0"/>
                        <a:ea typeface="等线" panose="02010600030101010101" pitchFamily="2" charset="-122"/>
                      </a:endParaRP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1600" b="1" i="0" u="sng" strike="noStrike" dirty="0">
                          <a:solidFill>
                            <a:srgbClr val="000000"/>
                          </a:solidFill>
                          <a:effectLst/>
                          <a:latin typeface="Times New Roman" panose="02020603050405020304" pitchFamily="18" charset="0"/>
                          <a:ea typeface="等线" panose="02010600030101010101" pitchFamily="2" charset="-122"/>
                        </a:rPr>
                        <a:t>COGS</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391301"/>
                  </a:ext>
                </a:extLst>
              </a:tr>
              <a:tr h="313001">
                <a:tc>
                  <a:txBody>
                    <a:bodyPr/>
                    <a:lstStyle/>
                    <a:p>
                      <a:pPr algn="l" fontAlgn="ctr"/>
                      <a:r>
                        <a:rPr lang="en-US" sz="1600" b="0" i="0" u="none" strike="noStrike">
                          <a:solidFill>
                            <a:srgbClr val="000000"/>
                          </a:solidFill>
                          <a:effectLst/>
                          <a:latin typeface="Times New Roman" panose="02020603050405020304" pitchFamily="18" charset="0"/>
                          <a:ea typeface="等线" panose="02010600030101010101" pitchFamily="2" charset="-122"/>
                        </a:rPr>
                        <a:t>FIFO</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6300 - 1120</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5180</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96523457"/>
                  </a:ext>
                </a:extLst>
              </a:tr>
              <a:tr h="313001">
                <a:tc>
                  <a:txBody>
                    <a:bodyPr/>
                    <a:lstStyle/>
                    <a:p>
                      <a:pPr algn="l" fontAlgn="ctr"/>
                      <a:r>
                        <a:rPr lang="en-US" sz="1600" b="0" i="0" u="none" strike="noStrike">
                          <a:solidFill>
                            <a:srgbClr val="000000"/>
                          </a:solidFill>
                          <a:effectLst/>
                          <a:latin typeface="Times New Roman" panose="02020603050405020304" pitchFamily="18" charset="0"/>
                          <a:ea typeface="等线" panose="02010600030101010101" pitchFamily="2" charset="-122"/>
                        </a:rPr>
                        <a:t>Average-Cost</a:t>
                      </a:r>
                    </a:p>
                  </a:txBody>
                  <a:tcPr marL="7620" marR="7620" marT="7620" marB="0" anchor="ctr">
                    <a:lnL>
                      <a:noFill/>
                    </a:lnL>
                    <a:lnR>
                      <a:noFill/>
                    </a:lnR>
                    <a:lnT>
                      <a:noFill/>
                    </a:lnT>
                    <a:lnB>
                      <a:noFill/>
                    </a:lnB>
                  </a:tcPr>
                </a:tc>
                <a:tc>
                  <a:txBody>
                    <a:bodyPr/>
                    <a:lstStyle/>
                    <a:p>
                      <a:pPr algn="l"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6300 - 1008</a:t>
                      </a:r>
                    </a:p>
                  </a:txBody>
                  <a:tcPr marL="7620" marR="7620" marT="7620" marB="0" anchor="ctr">
                    <a:lnL>
                      <a:noFill/>
                    </a:lnL>
                    <a:lnR>
                      <a:noFill/>
                    </a:lnR>
                    <a:lnT>
                      <a:noFill/>
                    </a:lnT>
                    <a:lnB>
                      <a:noFill/>
                    </a:lnB>
                  </a:tcPr>
                </a:tc>
                <a:tc>
                  <a:txBody>
                    <a:bodyPr/>
                    <a:lstStyle/>
                    <a:p>
                      <a:pPr algn="r" fontAlgn="ctr"/>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5292</a:t>
                      </a:r>
                    </a:p>
                  </a:txBody>
                  <a:tcPr marL="7620" marR="7620" marT="7620" marB="0" anchor="ctr">
                    <a:lnL>
                      <a:noFill/>
                    </a:lnL>
                    <a:lnR>
                      <a:noFill/>
                    </a:lnR>
                    <a:lnT>
                      <a:noFill/>
                    </a:lnT>
                    <a:lnB>
                      <a:noFill/>
                    </a:lnB>
                  </a:tcPr>
                </a:tc>
                <a:extLst>
                  <a:ext uri="{0D108BD9-81ED-4DB2-BD59-A6C34878D82A}">
                    <a16:rowId xmlns:a16="http://schemas.microsoft.com/office/drawing/2014/main" val="3127774745"/>
                  </a:ext>
                </a:extLst>
              </a:tr>
            </a:tbl>
          </a:graphicData>
        </a:graphic>
      </p:graphicFrame>
    </p:spTree>
    <p:extLst>
      <p:ext uri="{BB962C8B-B14F-4D97-AF65-F5344CB8AC3E}">
        <p14:creationId xmlns:p14="http://schemas.microsoft.com/office/powerpoint/2010/main" val="350087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FD65-9C12-48ED-9EF2-511D957DBFDA}"/>
              </a:ext>
            </a:extLst>
          </p:cNvPr>
          <p:cNvSpPr>
            <a:spLocks noGrp="1"/>
          </p:cNvSpPr>
          <p:nvPr>
            <p:ph type="title"/>
          </p:nvPr>
        </p:nvSpPr>
        <p:spPr/>
        <p:txBody>
          <a:bodyPr/>
          <a:lstStyle/>
          <a:p>
            <a:r>
              <a:rPr lang="en-US" altLang="zh-CN" dirty="0"/>
              <a:t>Exercise 6-09</a:t>
            </a:r>
            <a:endParaRPr lang="zh-CN" altLang="en-US" dirty="0"/>
          </a:p>
        </p:txBody>
      </p:sp>
      <p:sp>
        <p:nvSpPr>
          <p:cNvPr id="4" name="内容占位符 2">
            <a:extLst>
              <a:ext uri="{FF2B5EF4-FFF2-40B4-BE49-F238E27FC236}">
                <a16:creationId xmlns:a16="http://schemas.microsoft.com/office/drawing/2014/main" id="{EC6323F7-5028-4C91-A119-F0E8A5E64030}"/>
              </a:ext>
            </a:extLst>
          </p:cNvPr>
          <p:cNvSpPr>
            <a:spLocks noGrp="1"/>
          </p:cNvSpPr>
          <p:nvPr>
            <p:ph idx="1"/>
          </p:nvPr>
        </p:nvSpPr>
        <p:spPr>
          <a:xfrm>
            <a:off x="838200" y="1825625"/>
            <a:ext cx="10515600" cy="3725430"/>
          </a:xfrm>
        </p:spPr>
        <p:txBody>
          <a:bodyPr>
            <a:normAutofit/>
          </a:bodyPr>
          <a:lstStyle/>
          <a:p>
            <a:pPr marL="0" indent="0">
              <a:buNone/>
            </a:pPr>
            <a:r>
              <a:rPr lang="en-US" altLang="zh-CN" sz="2000" dirty="0" err="1">
                <a:latin typeface="Times New Roman" panose="02020603050405020304" pitchFamily="18" charset="0"/>
                <a:cs typeface="Times New Roman" panose="02020603050405020304" pitchFamily="18" charset="0"/>
              </a:rPr>
              <a:t>Banovic</a:t>
            </a:r>
            <a:r>
              <a:rPr lang="en-US" altLang="zh-CN" sz="2000" dirty="0">
                <a:latin typeface="Times New Roman" panose="02020603050405020304" pitchFamily="18" charset="0"/>
                <a:cs typeface="Times New Roman" panose="02020603050405020304" pitchFamily="18" charset="0"/>
              </a:rPr>
              <a:t> Footwear applied FIFO to its inventory and got the following results for its ending inventory.</a:t>
            </a:r>
            <a:r>
              <a:rPr lang="en-US" altLang="zh-CN" sz="2000" i="1" dirty="0">
                <a:latin typeface="Times New Roman" panose="02020603050405020304" pitchFamily="18" charset="0"/>
                <a:cs typeface="Times New Roman" panose="02020603050405020304" pitchFamily="18" charset="0"/>
              </a:rPr>
              <a:t> Compute lower‐of‐cost‐or‐net realizable value.</a:t>
            </a:r>
          </a:p>
          <a:p>
            <a:pPr marL="0" indent="0">
              <a:buNone/>
            </a:pPr>
            <a:endParaRPr lang="en-US" altLang="zh-CN" sz="2000" i="1" dirty="0">
              <a:latin typeface="Times New Roman" panose="02020603050405020304" pitchFamily="18" charset="0"/>
              <a:cs typeface="Times New Roman" panose="02020603050405020304" pitchFamily="18" charset="0"/>
            </a:endParaRPr>
          </a:p>
          <a:p>
            <a:pPr marL="0" indent="0">
              <a:buNone/>
            </a:pPr>
            <a:endParaRPr lang="en-US" altLang="zh-CN" sz="2000" i="1" dirty="0">
              <a:latin typeface="Times New Roman" panose="02020603050405020304" pitchFamily="18" charset="0"/>
              <a:cs typeface="Times New Roman" panose="02020603050405020304" pitchFamily="18" charset="0"/>
            </a:endParaRPr>
          </a:p>
          <a:p>
            <a:pPr marL="0" indent="0">
              <a:buNone/>
            </a:pPr>
            <a:endPar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 net realizable value per unit at year</a:t>
            </a:r>
            <a:r>
              <a:rPr lang="zh-CN"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end was tennis shoes €70, running shoes €71, and basketball shoes €74.</a:t>
            </a:r>
            <a:endParaRPr lang="en-US" altLang="zh-CN" sz="2000" i="1" dirty="0">
              <a:latin typeface="Times New Roman" panose="02020603050405020304" pitchFamily="18" charset="0"/>
              <a:cs typeface="Times New Roman" panose="02020603050405020304" pitchFamily="18" charset="0"/>
            </a:endParaRPr>
          </a:p>
          <a:p>
            <a:pPr marL="342900" indent="-342900" algn="l" fontAlgn="base">
              <a:spcAft>
                <a:spcPts val="600"/>
              </a:spcAft>
              <a:buFont typeface="+mj-lt"/>
              <a:buAutoNum type="alphaLcPeriod"/>
            </a:pPr>
            <a:r>
              <a:rPr lang="en-US" altLang="zh-CN" sz="1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Determine the amount of ending inventory at lower‐of‐cost‐or‐net realizable value.</a:t>
            </a:r>
          </a:p>
        </p:txBody>
      </p:sp>
      <p:graphicFrame>
        <p:nvGraphicFramePr>
          <p:cNvPr id="6" name="表格 5">
            <a:extLst>
              <a:ext uri="{FF2B5EF4-FFF2-40B4-BE49-F238E27FC236}">
                <a16:creationId xmlns:a16="http://schemas.microsoft.com/office/drawing/2014/main" id="{EDC37E32-1511-40F9-8487-2DB74ED3D641}"/>
              </a:ext>
            </a:extLst>
          </p:cNvPr>
          <p:cNvGraphicFramePr>
            <a:graphicFrameLocks noGrp="1"/>
          </p:cNvGraphicFramePr>
          <p:nvPr>
            <p:extLst>
              <p:ext uri="{D42A27DB-BD31-4B8C-83A1-F6EECF244321}">
                <p14:modId xmlns:p14="http://schemas.microsoft.com/office/powerpoint/2010/main" val="2306084619"/>
              </p:ext>
            </p:extLst>
          </p:nvPr>
        </p:nvGraphicFramePr>
        <p:xfrm>
          <a:off x="3104284" y="2636866"/>
          <a:ext cx="5983432" cy="902970"/>
        </p:xfrm>
        <a:graphic>
          <a:graphicData uri="http://schemas.openxmlformats.org/drawingml/2006/table">
            <a:tbl>
              <a:tblPr firstRow="1" firstCol="1" bandRow="1"/>
              <a:tblGrid>
                <a:gridCol w="2458836">
                  <a:extLst>
                    <a:ext uri="{9D8B030D-6E8A-4147-A177-3AD203B41FA5}">
                      <a16:colId xmlns:a16="http://schemas.microsoft.com/office/drawing/2014/main" val="1969886881"/>
                    </a:ext>
                  </a:extLst>
                </a:gridCol>
                <a:gridCol w="3524596">
                  <a:extLst>
                    <a:ext uri="{9D8B030D-6E8A-4147-A177-3AD203B41FA5}">
                      <a16:colId xmlns:a16="http://schemas.microsoft.com/office/drawing/2014/main" val="1631345872"/>
                    </a:ext>
                  </a:extLst>
                </a:gridCol>
              </a:tblGrid>
              <a:tr h="0">
                <a:tc>
                  <a:txBody>
                    <a:bodyPr/>
                    <a:lstStyle/>
                    <a:p>
                      <a:pPr algn="l"/>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Tennis shoes</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 units at a cost per unit of €68</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8833606"/>
                  </a:ext>
                </a:extLst>
              </a:tr>
              <a:tr h="0">
                <a:tc>
                  <a:txBody>
                    <a:bodyPr/>
                    <a:lstStyle/>
                    <a:p>
                      <a:pPr algn="l"/>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Running shoes</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150 units at a cost per unit of €75</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0312130"/>
                  </a:ext>
                </a:extLst>
              </a:tr>
              <a:tr h="0">
                <a:tc>
                  <a:txBody>
                    <a:bodyPr/>
                    <a:lstStyle/>
                    <a:p>
                      <a:pPr algn="l"/>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Basketball shoes</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125 units at a cost per unit of €80</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4012196"/>
                  </a:ext>
                </a:extLst>
              </a:tr>
            </a:tbl>
          </a:graphicData>
        </a:graphic>
      </p:graphicFrame>
    </p:spTree>
    <p:extLst>
      <p:ext uri="{BB962C8B-B14F-4D97-AF65-F5344CB8AC3E}">
        <p14:creationId xmlns:p14="http://schemas.microsoft.com/office/powerpoint/2010/main" val="351781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FD65-9C12-48ED-9EF2-511D957DBFDA}"/>
              </a:ext>
            </a:extLst>
          </p:cNvPr>
          <p:cNvSpPr>
            <a:spLocks noGrp="1"/>
          </p:cNvSpPr>
          <p:nvPr>
            <p:ph type="title"/>
          </p:nvPr>
        </p:nvSpPr>
        <p:spPr/>
        <p:txBody>
          <a:bodyPr/>
          <a:lstStyle/>
          <a:p>
            <a:r>
              <a:rPr lang="en-US" altLang="zh-CN" dirty="0"/>
              <a:t>Exercise 6-09</a:t>
            </a:r>
            <a:endParaRPr lang="zh-CN" altLang="en-US" dirty="0"/>
          </a:p>
        </p:txBody>
      </p:sp>
      <p:sp>
        <p:nvSpPr>
          <p:cNvPr id="4" name="内容占位符 2">
            <a:extLst>
              <a:ext uri="{FF2B5EF4-FFF2-40B4-BE49-F238E27FC236}">
                <a16:creationId xmlns:a16="http://schemas.microsoft.com/office/drawing/2014/main" id="{EC6323F7-5028-4C91-A119-F0E8A5E64030}"/>
              </a:ext>
            </a:extLst>
          </p:cNvPr>
          <p:cNvSpPr>
            <a:spLocks noGrp="1"/>
          </p:cNvSpPr>
          <p:nvPr>
            <p:ph idx="1"/>
          </p:nvPr>
        </p:nvSpPr>
        <p:spPr>
          <a:xfrm>
            <a:off x="838200" y="1825625"/>
            <a:ext cx="10515600" cy="3211888"/>
          </a:xfrm>
        </p:spPr>
        <p:txBody>
          <a:bodyPr>
            <a:normAutofit/>
          </a:bodyPr>
          <a:lstStyle/>
          <a:p>
            <a:pPr marL="0" indent="0">
              <a:buNone/>
            </a:pPr>
            <a:r>
              <a:rPr lang="en-US" altLang="zh-CN" dirty="0">
                <a:cs typeface="Times New Roman" panose="02020603050405020304" pitchFamily="18" charset="0"/>
              </a:rPr>
              <a:t>Answer</a:t>
            </a:r>
            <a:endParaRPr lang="en-US" altLang="zh-CN" sz="2400" kern="0" dirty="0">
              <a:solidFill>
                <a:srgbClr val="000000"/>
              </a:solidFill>
              <a:effectLst/>
              <a:ea typeface="宋体" panose="02010600030101010101" pitchFamily="2" charset="-122"/>
              <a:cs typeface="宋体" panose="02010600030101010101" pitchFamily="2" charset="-122"/>
            </a:endParaRPr>
          </a:p>
        </p:txBody>
      </p:sp>
      <p:graphicFrame>
        <p:nvGraphicFramePr>
          <p:cNvPr id="8" name="表格 7">
            <a:extLst>
              <a:ext uri="{FF2B5EF4-FFF2-40B4-BE49-F238E27FC236}">
                <a16:creationId xmlns:a16="http://schemas.microsoft.com/office/drawing/2014/main" id="{B5E441EC-CE60-4A6F-8706-F0C83EF839FD}"/>
              </a:ext>
            </a:extLst>
          </p:cNvPr>
          <p:cNvGraphicFramePr>
            <a:graphicFrameLocks noGrp="1"/>
          </p:cNvGraphicFramePr>
          <p:nvPr>
            <p:extLst>
              <p:ext uri="{D42A27DB-BD31-4B8C-83A1-F6EECF244321}">
                <p14:modId xmlns:p14="http://schemas.microsoft.com/office/powerpoint/2010/main" val="2589526076"/>
              </p:ext>
            </p:extLst>
          </p:nvPr>
        </p:nvGraphicFramePr>
        <p:xfrm>
          <a:off x="982517" y="2737427"/>
          <a:ext cx="10226966" cy="2202180"/>
        </p:xfrm>
        <a:graphic>
          <a:graphicData uri="http://schemas.openxmlformats.org/drawingml/2006/table">
            <a:tbl>
              <a:tblPr/>
              <a:tblGrid>
                <a:gridCol w="2345384">
                  <a:extLst>
                    <a:ext uri="{9D8B030D-6E8A-4147-A177-3AD203B41FA5}">
                      <a16:colId xmlns:a16="http://schemas.microsoft.com/office/drawing/2014/main" val="2410691757"/>
                    </a:ext>
                  </a:extLst>
                </a:gridCol>
                <a:gridCol w="1336322">
                  <a:extLst>
                    <a:ext uri="{9D8B030D-6E8A-4147-A177-3AD203B41FA5}">
                      <a16:colId xmlns:a16="http://schemas.microsoft.com/office/drawing/2014/main" val="556609197"/>
                    </a:ext>
                  </a:extLst>
                </a:gridCol>
                <a:gridCol w="1309052">
                  <a:extLst>
                    <a:ext uri="{9D8B030D-6E8A-4147-A177-3AD203B41FA5}">
                      <a16:colId xmlns:a16="http://schemas.microsoft.com/office/drawing/2014/main" val="1425592385"/>
                    </a:ext>
                  </a:extLst>
                </a:gridCol>
                <a:gridCol w="1309052">
                  <a:extLst>
                    <a:ext uri="{9D8B030D-6E8A-4147-A177-3AD203B41FA5}">
                      <a16:colId xmlns:a16="http://schemas.microsoft.com/office/drawing/2014/main" val="2246187748"/>
                    </a:ext>
                  </a:extLst>
                </a:gridCol>
                <a:gridCol w="1309052">
                  <a:extLst>
                    <a:ext uri="{9D8B030D-6E8A-4147-A177-3AD203B41FA5}">
                      <a16:colId xmlns:a16="http://schemas.microsoft.com/office/drawing/2014/main" val="557393822"/>
                    </a:ext>
                  </a:extLst>
                </a:gridCol>
                <a:gridCol w="1309052">
                  <a:extLst>
                    <a:ext uri="{9D8B030D-6E8A-4147-A177-3AD203B41FA5}">
                      <a16:colId xmlns:a16="http://schemas.microsoft.com/office/drawing/2014/main" val="4202626824"/>
                    </a:ext>
                  </a:extLst>
                </a:gridCol>
                <a:gridCol w="1309052">
                  <a:extLst>
                    <a:ext uri="{9D8B030D-6E8A-4147-A177-3AD203B41FA5}">
                      <a16:colId xmlns:a16="http://schemas.microsoft.com/office/drawing/2014/main" val="5427083"/>
                    </a:ext>
                  </a:extLst>
                </a:gridCol>
              </a:tblGrid>
              <a:tr h="440436">
                <a:tc>
                  <a:txBody>
                    <a:bodyPr/>
                    <a:lstStyle/>
                    <a:p>
                      <a:pPr algn="l" fontAlgn="ctr"/>
                      <a:r>
                        <a:rPr lang="zh-CN" altLang="en-US" sz="2000" b="0" i="0" u="none" strike="noStrike" dirty="0">
                          <a:solidFill>
                            <a:srgbClr val="000000"/>
                          </a:solidFill>
                          <a:effectLst/>
                          <a:latin typeface="Times New Roman" panose="02020603050405020304" pitchFamily="18" charset="0"/>
                          <a:ea typeface="等线" panose="02010600030101010101" pitchFamily="2" charset="-122"/>
                        </a:rPr>
                        <a:t>　</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US" sz="2000" b="1" i="0" u="sng" strike="noStrike" dirty="0">
                          <a:solidFill>
                            <a:srgbClr val="000000"/>
                          </a:solidFill>
                          <a:effectLst/>
                          <a:latin typeface="Times New Roman" panose="02020603050405020304" pitchFamily="18" charset="0"/>
                          <a:ea typeface="等线" panose="02010600030101010101" pitchFamily="2" charset="-122"/>
                        </a:rPr>
                        <a:t>Unit</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US" sz="2000" b="1" i="0" u="sng" strike="noStrike" dirty="0">
                          <a:solidFill>
                            <a:srgbClr val="000000"/>
                          </a:solidFill>
                          <a:effectLst/>
                          <a:latin typeface="Times New Roman" panose="02020603050405020304" pitchFamily="18" charset="0"/>
                          <a:ea typeface="等线" panose="02010600030101010101" pitchFamily="2" charset="-122"/>
                        </a:rPr>
                        <a:t>Unit Cost</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US" sz="2000" b="1" i="0" u="sng" strike="noStrike" dirty="0">
                          <a:solidFill>
                            <a:srgbClr val="000000"/>
                          </a:solidFill>
                          <a:effectLst/>
                          <a:latin typeface="Times New Roman" panose="02020603050405020304" pitchFamily="18" charset="0"/>
                          <a:ea typeface="等线" panose="02010600030101010101" pitchFamily="2" charset="-122"/>
                        </a:rPr>
                        <a:t>Unit NRV</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US" sz="2000" b="1" i="0" u="sng" strike="noStrike" dirty="0">
                          <a:solidFill>
                            <a:srgbClr val="000000"/>
                          </a:solidFill>
                          <a:effectLst/>
                          <a:latin typeface="Times New Roman" panose="02020603050405020304" pitchFamily="18" charset="0"/>
                          <a:ea typeface="等线" panose="02010600030101010101" pitchFamily="2" charset="-122"/>
                        </a:rPr>
                        <a:t>Cost</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US" sz="2000" b="1" i="0" u="sng" strike="noStrike" dirty="0">
                          <a:solidFill>
                            <a:srgbClr val="000000"/>
                          </a:solidFill>
                          <a:effectLst/>
                          <a:latin typeface="Times New Roman" panose="02020603050405020304" pitchFamily="18" charset="0"/>
                          <a:ea typeface="等线" panose="02010600030101010101" pitchFamily="2" charset="-122"/>
                        </a:rPr>
                        <a:t>NRV</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US" sz="2000" b="1" i="0" u="sng" strike="noStrike" dirty="0">
                          <a:solidFill>
                            <a:srgbClr val="000000"/>
                          </a:solidFill>
                          <a:effectLst/>
                          <a:latin typeface="Times New Roman" panose="02020603050405020304" pitchFamily="18" charset="0"/>
                          <a:ea typeface="等线" panose="02010600030101010101" pitchFamily="2" charset="-122"/>
                        </a:rPr>
                        <a:t>LCNRV</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4865445"/>
                  </a:ext>
                </a:extLst>
              </a:tr>
              <a:tr h="440436">
                <a:tc>
                  <a:txBody>
                    <a:bodyPr/>
                    <a:lstStyle/>
                    <a:p>
                      <a:pPr algn="l" fontAlgn="ctr"/>
                      <a:r>
                        <a:rPr lang="en-US" sz="2000" b="0" i="0" u="none" strike="noStrike">
                          <a:solidFill>
                            <a:srgbClr val="000000"/>
                          </a:solidFill>
                          <a:effectLst/>
                          <a:latin typeface="Times New Roman" panose="02020603050405020304" pitchFamily="18" charset="0"/>
                          <a:ea typeface="等线" panose="02010600030101010101" pitchFamily="2" charset="-122"/>
                        </a:rPr>
                        <a:t>Tennis shoes</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sz="2000" b="0" i="0" u="none" strike="noStrike">
                          <a:solidFill>
                            <a:srgbClr val="000000"/>
                          </a:solidFill>
                          <a:effectLst/>
                          <a:latin typeface="Times New Roman" panose="02020603050405020304" pitchFamily="18" charset="0"/>
                          <a:ea typeface="等线" panose="02010600030101010101" pitchFamily="2" charset="-122"/>
                        </a:rPr>
                        <a:t>100</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rPr>
                        <a:t>68</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rPr>
                        <a:t>70</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sz="2000" b="0" i="0" u="none" strike="noStrike">
                          <a:solidFill>
                            <a:srgbClr val="000000"/>
                          </a:solidFill>
                          <a:effectLst/>
                          <a:latin typeface="Times New Roman" panose="02020603050405020304" pitchFamily="18" charset="0"/>
                          <a:ea typeface="等线" panose="02010600030101010101" pitchFamily="2" charset="-122"/>
                        </a:rPr>
                        <a:t>€ 6,800</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sz="2000" b="0" i="0" u="none" strike="noStrike">
                          <a:solidFill>
                            <a:srgbClr val="000000"/>
                          </a:solidFill>
                          <a:effectLst/>
                          <a:latin typeface="Times New Roman" panose="02020603050405020304" pitchFamily="18" charset="0"/>
                          <a:ea typeface="等线" panose="02010600030101010101" pitchFamily="2" charset="-122"/>
                        </a:rPr>
                        <a:t>€ 7,000</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sz="2000" b="0" i="0" u="none" strike="noStrike">
                          <a:solidFill>
                            <a:srgbClr val="000000"/>
                          </a:solidFill>
                          <a:effectLst/>
                          <a:latin typeface="Times New Roman" panose="02020603050405020304" pitchFamily="18" charset="0"/>
                          <a:ea typeface="等线" panose="02010600030101010101" pitchFamily="2" charset="-122"/>
                        </a:rPr>
                        <a:t>€ 6,800</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61326668"/>
                  </a:ext>
                </a:extLst>
              </a:tr>
              <a:tr h="440436">
                <a:tc>
                  <a:txBody>
                    <a:bodyPr/>
                    <a:lstStyle/>
                    <a:p>
                      <a:pPr algn="l" fontAlgn="ctr"/>
                      <a:r>
                        <a:rPr lang="en-US" sz="2000" b="0" i="0" u="none" strike="noStrike">
                          <a:solidFill>
                            <a:srgbClr val="000000"/>
                          </a:solidFill>
                          <a:effectLst/>
                          <a:latin typeface="Times New Roman" panose="02020603050405020304" pitchFamily="18" charset="0"/>
                          <a:ea typeface="等线" panose="02010600030101010101" pitchFamily="2" charset="-122"/>
                        </a:rPr>
                        <a:t>Running shoes</a:t>
                      </a:r>
                    </a:p>
                  </a:txBody>
                  <a:tcPr marL="7620" marR="7620" marT="7620" marB="0" anchor="ctr">
                    <a:lnL>
                      <a:noFill/>
                    </a:lnL>
                    <a:lnR>
                      <a:noFill/>
                    </a:lnR>
                    <a:lnT>
                      <a:noFill/>
                    </a:lnT>
                    <a:lnB>
                      <a:noFill/>
                    </a:lnB>
                  </a:tcPr>
                </a:tc>
                <a:tc>
                  <a:txBody>
                    <a:bodyPr/>
                    <a:lstStyle/>
                    <a:p>
                      <a:pPr algn="r" fontAlgn="ctr"/>
                      <a:r>
                        <a:rPr lang="en-US" sz="2000" b="0" i="0" u="none" strike="noStrike">
                          <a:solidFill>
                            <a:srgbClr val="000000"/>
                          </a:solidFill>
                          <a:effectLst/>
                          <a:latin typeface="Times New Roman" panose="02020603050405020304" pitchFamily="18" charset="0"/>
                          <a:ea typeface="等线" panose="02010600030101010101" pitchFamily="2" charset="-122"/>
                        </a:rPr>
                        <a:t>150</a:t>
                      </a:r>
                    </a:p>
                  </a:txBody>
                  <a:tcPr marL="7620" marR="7620" marT="7620" marB="0" anchor="ctr">
                    <a:lnL>
                      <a:noFill/>
                    </a:lnL>
                    <a:lnR>
                      <a:noFill/>
                    </a:lnR>
                    <a:lnT>
                      <a:noFill/>
                    </a:lnT>
                    <a:lnB>
                      <a:noFill/>
                    </a:lnB>
                  </a:tcPr>
                </a:tc>
                <a:tc>
                  <a:txBody>
                    <a:bodyPr/>
                    <a:lstStyle/>
                    <a:p>
                      <a:pPr algn="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rPr>
                        <a:t>75</a:t>
                      </a:r>
                    </a:p>
                  </a:txBody>
                  <a:tcPr marL="7620" marR="7620" marT="7620" marB="0" anchor="ctr">
                    <a:lnL>
                      <a:noFill/>
                    </a:lnL>
                    <a:lnR>
                      <a:noFill/>
                    </a:lnR>
                    <a:lnT>
                      <a:noFill/>
                    </a:lnT>
                    <a:lnB>
                      <a:noFill/>
                    </a:lnB>
                  </a:tcPr>
                </a:tc>
                <a:tc>
                  <a:txBody>
                    <a:bodyPr/>
                    <a:lstStyle/>
                    <a:p>
                      <a:pPr algn="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rPr>
                        <a:t>71</a:t>
                      </a:r>
                    </a:p>
                  </a:txBody>
                  <a:tcPr marL="7620" marR="7620" marT="7620" marB="0" anchor="ctr">
                    <a:lnL>
                      <a:noFill/>
                    </a:lnL>
                    <a:lnR>
                      <a:noFill/>
                    </a:lnR>
                    <a:lnT>
                      <a:noFill/>
                    </a:lnT>
                    <a:lnB>
                      <a:noFill/>
                    </a:lnB>
                  </a:tcPr>
                </a:tc>
                <a:tc>
                  <a:txBody>
                    <a:bodyPr/>
                    <a:lstStyle/>
                    <a:p>
                      <a:pPr algn="r" fontAlgn="ctr"/>
                      <a:r>
                        <a:rPr lang="en-US" sz="2000" b="0" i="0" u="none" strike="noStrike" dirty="0">
                          <a:solidFill>
                            <a:srgbClr val="000000"/>
                          </a:solidFill>
                          <a:effectLst/>
                          <a:latin typeface="Times New Roman" panose="02020603050405020304" pitchFamily="18" charset="0"/>
                          <a:ea typeface="等线" panose="02010600030101010101" pitchFamily="2" charset="-122"/>
                        </a:rPr>
                        <a:t>11,250</a:t>
                      </a:r>
                    </a:p>
                  </a:txBody>
                  <a:tcPr marL="7620" marR="7620" marT="7620" marB="0" anchor="ctr">
                    <a:lnL>
                      <a:noFill/>
                    </a:lnL>
                    <a:lnR>
                      <a:noFill/>
                    </a:lnR>
                    <a:lnT>
                      <a:noFill/>
                    </a:lnT>
                    <a:lnB>
                      <a:noFill/>
                    </a:lnB>
                  </a:tcPr>
                </a:tc>
                <a:tc>
                  <a:txBody>
                    <a:bodyPr/>
                    <a:lstStyle/>
                    <a:p>
                      <a:pPr algn="r" fontAlgn="ctr"/>
                      <a:r>
                        <a:rPr lang="en-US" sz="2000" b="0" i="0" u="none" strike="noStrike">
                          <a:solidFill>
                            <a:srgbClr val="000000"/>
                          </a:solidFill>
                          <a:effectLst/>
                          <a:latin typeface="Times New Roman" panose="02020603050405020304" pitchFamily="18" charset="0"/>
                          <a:ea typeface="等线" panose="02010600030101010101" pitchFamily="2" charset="-122"/>
                        </a:rPr>
                        <a:t>10,650</a:t>
                      </a:r>
                    </a:p>
                  </a:txBody>
                  <a:tcPr marL="7620" marR="7620" marT="7620" marB="0" anchor="ctr">
                    <a:lnL>
                      <a:noFill/>
                    </a:lnL>
                    <a:lnR>
                      <a:noFill/>
                    </a:lnR>
                    <a:lnT>
                      <a:noFill/>
                    </a:lnT>
                    <a:lnB>
                      <a:noFill/>
                    </a:lnB>
                  </a:tcPr>
                </a:tc>
                <a:tc>
                  <a:txBody>
                    <a:bodyPr/>
                    <a:lstStyle/>
                    <a:p>
                      <a:pPr algn="r" fontAlgn="ctr"/>
                      <a:r>
                        <a:rPr lang="en-US" sz="2000" b="0" i="0" u="none" strike="noStrike" dirty="0">
                          <a:solidFill>
                            <a:srgbClr val="000000"/>
                          </a:solidFill>
                          <a:effectLst/>
                          <a:latin typeface="Times New Roman" panose="02020603050405020304" pitchFamily="18" charset="0"/>
                          <a:ea typeface="等线" panose="02010600030101010101" pitchFamily="2" charset="-122"/>
                        </a:rPr>
                        <a:t>10,650</a:t>
                      </a:r>
                    </a:p>
                  </a:txBody>
                  <a:tcPr marL="7620" marR="7620" marT="7620" marB="0" anchor="ctr">
                    <a:lnL>
                      <a:noFill/>
                    </a:lnL>
                    <a:lnR>
                      <a:noFill/>
                    </a:lnR>
                    <a:lnT>
                      <a:noFill/>
                    </a:lnT>
                    <a:lnB>
                      <a:noFill/>
                    </a:lnB>
                  </a:tcPr>
                </a:tc>
                <a:extLst>
                  <a:ext uri="{0D108BD9-81ED-4DB2-BD59-A6C34878D82A}">
                    <a16:rowId xmlns:a16="http://schemas.microsoft.com/office/drawing/2014/main" val="3986626857"/>
                  </a:ext>
                </a:extLst>
              </a:tr>
              <a:tr h="440436">
                <a:tc>
                  <a:txBody>
                    <a:bodyPr/>
                    <a:lstStyle/>
                    <a:p>
                      <a:pPr algn="l" fontAlgn="ctr"/>
                      <a:r>
                        <a:rPr lang="en-US" sz="2000" b="0" i="0" u="none" strike="noStrike">
                          <a:solidFill>
                            <a:srgbClr val="000000"/>
                          </a:solidFill>
                          <a:effectLst/>
                          <a:latin typeface="Times New Roman" panose="02020603050405020304" pitchFamily="18" charset="0"/>
                          <a:ea typeface="等线" panose="02010600030101010101" pitchFamily="2" charset="-122"/>
                        </a:rPr>
                        <a:t>Basketball shoes</a:t>
                      </a:r>
                    </a:p>
                  </a:txBody>
                  <a:tcPr marL="7620" marR="7620" marT="7620" marB="0" anchor="ctr">
                    <a:lnL>
                      <a:noFill/>
                    </a:lnL>
                    <a:lnR>
                      <a:noFill/>
                    </a:lnR>
                    <a:lnT>
                      <a:noFill/>
                    </a:lnT>
                    <a:lnB>
                      <a:noFill/>
                    </a:lnB>
                  </a:tcPr>
                </a:tc>
                <a:tc>
                  <a:txBody>
                    <a:bodyPr/>
                    <a:lstStyle/>
                    <a:p>
                      <a:pPr algn="r" fontAlgn="ctr"/>
                      <a:r>
                        <a:rPr lang="en-US" sz="2000" b="0" i="0" u="none" strike="noStrike">
                          <a:solidFill>
                            <a:srgbClr val="000000"/>
                          </a:solidFill>
                          <a:effectLst/>
                          <a:latin typeface="Times New Roman" panose="02020603050405020304" pitchFamily="18" charset="0"/>
                          <a:ea typeface="等线" panose="02010600030101010101" pitchFamily="2" charset="-122"/>
                        </a:rPr>
                        <a:t>125</a:t>
                      </a:r>
                    </a:p>
                  </a:txBody>
                  <a:tcPr marL="7620" marR="7620" marT="7620" marB="0" anchor="ctr">
                    <a:lnL>
                      <a:noFill/>
                    </a:lnL>
                    <a:lnR>
                      <a:noFill/>
                    </a:lnR>
                    <a:lnT>
                      <a:noFill/>
                    </a:lnT>
                    <a:lnB>
                      <a:noFill/>
                    </a:lnB>
                  </a:tcPr>
                </a:tc>
                <a:tc>
                  <a:txBody>
                    <a:bodyPr/>
                    <a:lstStyle/>
                    <a:p>
                      <a:pPr algn="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rPr>
                        <a:t>80</a:t>
                      </a:r>
                    </a:p>
                  </a:txBody>
                  <a:tcPr marL="7620" marR="7620" marT="7620" marB="0" anchor="ctr">
                    <a:lnL>
                      <a:noFill/>
                    </a:lnL>
                    <a:lnR>
                      <a:noFill/>
                    </a:lnR>
                    <a:lnT>
                      <a:noFill/>
                    </a:lnT>
                    <a:lnB>
                      <a:noFill/>
                    </a:lnB>
                  </a:tcPr>
                </a:tc>
                <a:tc>
                  <a:txBody>
                    <a:bodyPr/>
                    <a:lstStyle/>
                    <a:p>
                      <a:pPr algn="r" fontAlgn="ctr"/>
                      <a:r>
                        <a:rPr lang="en-US" altLang="zh-CN" sz="2000" b="0" i="0" u="none" strike="noStrike">
                          <a:solidFill>
                            <a:srgbClr val="000000"/>
                          </a:solidFill>
                          <a:effectLst/>
                          <a:latin typeface="Times New Roman" panose="02020603050405020304" pitchFamily="18" charset="0"/>
                          <a:ea typeface="等线" panose="02010600030101010101" pitchFamily="2" charset="-122"/>
                        </a:rPr>
                        <a:t>74</a:t>
                      </a:r>
                    </a:p>
                  </a:txBody>
                  <a:tcPr marL="7620" marR="7620" marT="7620" marB="0" anchor="ctr">
                    <a:lnL>
                      <a:noFill/>
                    </a:lnL>
                    <a:lnR>
                      <a:noFill/>
                    </a:lnR>
                    <a:lnT>
                      <a:noFill/>
                    </a:lnT>
                    <a:lnB>
                      <a:noFill/>
                    </a:lnB>
                  </a:tcPr>
                </a:tc>
                <a:tc>
                  <a:txBody>
                    <a:bodyPr/>
                    <a:lstStyle/>
                    <a:p>
                      <a:pPr algn="r" fontAlgn="ctr"/>
                      <a:r>
                        <a:rPr lang="en-US" sz="2000" b="0" i="0" u="none" strike="noStrike" dirty="0">
                          <a:solidFill>
                            <a:srgbClr val="000000"/>
                          </a:solidFill>
                          <a:effectLst/>
                          <a:latin typeface="Times New Roman" panose="02020603050405020304" pitchFamily="18" charset="0"/>
                          <a:ea typeface="等线" panose="02010600030101010101" pitchFamily="2" charset="-122"/>
                        </a:rPr>
                        <a:t>10,000</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2000" b="0" i="0" u="none" strike="noStrike" dirty="0">
                          <a:solidFill>
                            <a:srgbClr val="000000"/>
                          </a:solidFill>
                          <a:effectLst/>
                          <a:latin typeface="Times New Roman" panose="02020603050405020304" pitchFamily="18" charset="0"/>
                          <a:ea typeface="等线" panose="02010600030101010101" pitchFamily="2" charset="-122"/>
                        </a:rPr>
                        <a:t>   9,250</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2000" b="0" i="0" u="none" strike="noStrike" dirty="0">
                          <a:solidFill>
                            <a:srgbClr val="000000"/>
                          </a:solidFill>
                          <a:effectLst/>
                          <a:latin typeface="Times New Roman" panose="02020603050405020304" pitchFamily="18" charset="0"/>
                          <a:ea typeface="等线" panose="02010600030101010101" pitchFamily="2" charset="-122"/>
                        </a:rPr>
                        <a:t>    9,250</a:t>
                      </a:r>
                    </a:p>
                  </a:txBody>
                  <a:tcPr marL="7620" marR="7620" marT="762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4159594"/>
                  </a:ext>
                </a:extLst>
              </a:tr>
              <a:tr h="440436">
                <a:tc>
                  <a:txBody>
                    <a:bodyPr/>
                    <a:lstStyle/>
                    <a:p>
                      <a:pPr algn="l" fontAlgn="ctr"/>
                      <a:r>
                        <a:rPr lang="en-US" sz="2000" b="0" i="0" u="none" strike="noStrike">
                          <a:solidFill>
                            <a:srgbClr val="000000"/>
                          </a:solidFill>
                          <a:effectLst/>
                          <a:latin typeface="Times New Roman" panose="02020603050405020304" pitchFamily="18" charset="0"/>
                          <a:ea typeface="等线" panose="02010600030101010101" pitchFamily="2" charset="-122"/>
                        </a:rPr>
                        <a:t>Total inventory</a:t>
                      </a:r>
                    </a:p>
                  </a:txBody>
                  <a:tcPr marL="7620" marR="7620" marT="7620" marB="0" anchor="ctr">
                    <a:lnL>
                      <a:noFill/>
                    </a:lnL>
                    <a:lnR>
                      <a:noFill/>
                    </a:lnR>
                    <a:lnT>
                      <a:noFill/>
                    </a:lnT>
                    <a:lnB>
                      <a:noFill/>
                    </a:lnB>
                  </a:tcPr>
                </a:tc>
                <a:tc>
                  <a:txBody>
                    <a:bodyPr/>
                    <a:lstStyle/>
                    <a:p>
                      <a:pPr algn="r" fontAlgn="ctr"/>
                      <a:endParaRPr lang="zh-CN" altLang="en-US" sz="2000" b="0" i="0" u="none" strike="noStrike">
                        <a:solidFill>
                          <a:srgbClr val="000000"/>
                        </a:solidFill>
                        <a:effectLst/>
                        <a:latin typeface="Times New Roman" panose="02020603050405020304" pitchFamily="18" charset="0"/>
                        <a:ea typeface="等线" panose="02010600030101010101" pitchFamily="2" charset="-122"/>
                      </a:endParaRPr>
                    </a:p>
                  </a:txBody>
                  <a:tcPr marL="7620" marR="7620" marT="7620" marB="0" anchor="ctr">
                    <a:lnL>
                      <a:noFill/>
                    </a:lnL>
                    <a:lnR>
                      <a:noFill/>
                    </a:lnR>
                    <a:lnT>
                      <a:noFill/>
                    </a:lnT>
                    <a:lnB>
                      <a:noFill/>
                    </a:lnB>
                  </a:tcPr>
                </a:tc>
                <a:tc>
                  <a:txBody>
                    <a:bodyPr/>
                    <a:lstStyle/>
                    <a:p>
                      <a:pPr algn="r" fontAlgn="ctr"/>
                      <a:endParaRPr lang="zh-CN" altLang="en-US" sz="2000" b="0" i="0" u="none" strike="noStrike">
                        <a:solidFill>
                          <a:srgbClr val="000000"/>
                        </a:solidFill>
                        <a:effectLst/>
                        <a:latin typeface="Times New Roman" panose="02020603050405020304" pitchFamily="18" charset="0"/>
                        <a:ea typeface="等线" panose="02010600030101010101" pitchFamily="2" charset="-122"/>
                      </a:endParaRPr>
                    </a:p>
                  </a:txBody>
                  <a:tcPr marL="7620" marR="7620" marT="7620" marB="0" anchor="ctr">
                    <a:lnL>
                      <a:noFill/>
                    </a:lnL>
                    <a:lnR>
                      <a:noFill/>
                    </a:lnR>
                    <a:lnT>
                      <a:noFill/>
                    </a:lnT>
                    <a:lnB>
                      <a:noFill/>
                    </a:lnB>
                  </a:tcPr>
                </a:tc>
                <a:tc>
                  <a:txBody>
                    <a:bodyPr/>
                    <a:lstStyle/>
                    <a:p>
                      <a:pPr algn="r" fontAlgn="ctr"/>
                      <a:endParaRPr lang="zh-CN" altLang="en-US" sz="2000" b="0" i="0" u="none" strike="noStrike">
                        <a:solidFill>
                          <a:srgbClr val="000000"/>
                        </a:solidFill>
                        <a:effectLst/>
                        <a:latin typeface="Times New Roman" panose="02020603050405020304" pitchFamily="18" charset="0"/>
                        <a:ea typeface="等线" panose="02010600030101010101" pitchFamily="2" charset="-122"/>
                      </a:endParaRPr>
                    </a:p>
                  </a:txBody>
                  <a:tcPr marL="7620" marR="7620" marT="7620" marB="0" anchor="ctr">
                    <a:lnL>
                      <a:noFill/>
                    </a:lnL>
                    <a:lnR>
                      <a:noFill/>
                    </a:lnR>
                    <a:lnT>
                      <a:noFill/>
                    </a:lnT>
                    <a:lnB>
                      <a:noFill/>
                    </a:lnB>
                  </a:tcPr>
                </a:tc>
                <a:tc>
                  <a:txBody>
                    <a:bodyPr/>
                    <a:lstStyle/>
                    <a:p>
                      <a:pPr algn="r" fontAlgn="ctr"/>
                      <a:r>
                        <a:rPr lang="en-US" sz="2000" b="0" i="0" u="none" strike="noStrike">
                          <a:solidFill>
                            <a:srgbClr val="000000"/>
                          </a:solidFill>
                          <a:effectLst/>
                          <a:latin typeface="Times New Roman" panose="02020603050405020304" pitchFamily="18" charset="0"/>
                          <a:ea typeface="等线" panose="02010600030101010101" pitchFamily="2" charset="-122"/>
                        </a:rPr>
                        <a:t>€ 28,050</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sz="2000" b="0" i="0" u="none" strike="noStrike">
                          <a:solidFill>
                            <a:srgbClr val="000000"/>
                          </a:solidFill>
                          <a:effectLst/>
                          <a:latin typeface="Times New Roman" panose="02020603050405020304" pitchFamily="18" charset="0"/>
                          <a:ea typeface="等线" panose="02010600030101010101" pitchFamily="2" charset="-122"/>
                        </a:rPr>
                        <a:t>€ 26,900</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sz="2000" b="0" i="0" u="none" strike="noStrike" dirty="0">
                          <a:solidFill>
                            <a:srgbClr val="000000"/>
                          </a:solidFill>
                          <a:effectLst/>
                          <a:latin typeface="Times New Roman" panose="02020603050405020304" pitchFamily="18" charset="0"/>
                          <a:ea typeface="等线" panose="02010600030101010101" pitchFamily="2" charset="-122"/>
                        </a:rPr>
                        <a:t>€ 26,700</a:t>
                      </a:r>
                    </a:p>
                  </a:txBody>
                  <a:tcPr marL="7620" marR="7620" marT="7620"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140619883"/>
                  </a:ext>
                </a:extLst>
              </a:tr>
            </a:tbl>
          </a:graphicData>
        </a:graphic>
      </p:graphicFrame>
    </p:spTree>
    <p:extLst>
      <p:ext uri="{BB962C8B-B14F-4D97-AF65-F5344CB8AC3E}">
        <p14:creationId xmlns:p14="http://schemas.microsoft.com/office/powerpoint/2010/main" val="856794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9C11C-902C-4E1B-8B99-BB31ED41E5A2}"/>
              </a:ext>
            </a:extLst>
          </p:cNvPr>
          <p:cNvSpPr>
            <a:spLocks noGrp="1"/>
          </p:cNvSpPr>
          <p:nvPr>
            <p:ph type="title"/>
          </p:nvPr>
        </p:nvSpPr>
        <p:spPr/>
        <p:txBody>
          <a:bodyPr/>
          <a:lstStyle/>
          <a:p>
            <a:r>
              <a:rPr lang="en-US" altLang="zh-CN" dirty="0"/>
              <a:t>Exercise 6-13</a:t>
            </a:r>
            <a:endParaRPr lang="zh-CN" altLang="en-US" dirty="0"/>
          </a:p>
        </p:txBody>
      </p:sp>
      <p:sp>
        <p:nvSpPr>
          <p:cNvPr id="3" name="内容占位符 2">
            <a:extLst>
              <a:ext uri="{FF2B5EF4-FFF2-40B4-BE49-F238E27FC236}">
                <a16:creationId xmlns:a16="http://schemas.microsoft.com/office/drawing/2014/main" id="{64FA58A5-FE69-4432-9D2F-DBAAA7AEE5DE}"/>
              </a:ext>
            </a:extLst>
          </p:cNvPr>
          <p:cNvSpPr>
            <a:spLocks noGrp="1"/>
          </p:cNvSpPr>
          <p:nvPr>
            <p:ph idx="1"/>
          </p:nvPr>
        </p:nvSpPr>
        <p:spPr/>
        <p:txBody>
          <a:bodyPr/>
          <a:lstStyle/>
          <a:p>
            <a:pPr marL="0" indent="0">
              <a:buNone/>
            </a:pPr>
            <a:r>
              <a:rPr lang="en-US" altLang="zh-CN" sz="2000" dirty="0">
                <a:latin typeface="Times New Roman" panose="02020603050405020304" pitchFamily="18" charset="0"/>
                <a:cs typeface="Times New Roman" panose="02020603050405020304" pitchFamily="18" charset="0"/>
              </a:rPr>
              <a:t>The cost of goods sold computations for Gouda Company and Edam Company are shown below.</a:t>
            </a: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342900" indent="-342900">
              <a:buFont typeface="+mj-lt"/>
              <a:buAutoNum type="alphaLcPeriod"/>
            </a:pPr>
            <a:r>
              <a:rPr lang="en-US" altLang="zh-CN" sz="1800" kern="0" dirty="0">
                <a:solidFill>
                  <a:srgbClr val="000000"/>
                </a:solidFill>
                <a:effectLst/>
                <a:latin typeface="Georgia" panose="02040502050405020303" pitchFamily="18" charset="0"/>
                <a:ea typeface="宋体" panose="02010600030101010101" pitchFamily="2" charset="-122"/>
                <a:cs typeface="宋体" panose="02010600030101010101" pitchFamily="2" charset="-122"/>
              </a:rPr>
              <a:t>Compute inventory turnover and days in inventory for each company.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cs typeface="Times New Roman" panose="02020603050405020304" pitchFamily="18" charset="0"/>
            </a:endParaRPr>
          </a:p>
          <a:p>
            <a:pPr marL="0" indent="0">
              <a:buNone/>
            </a:pPr>
            <a:endParaRPr lang="zh-CN" altLang="en-US" dirty="0"/>
          </a:p>
        </p:txBody>
      </p:sp>
      <p:graphicFrame>
        <p:nvGraphicFramePr>
          <p:cNvPr id="5" name="表格 4">
            <a:extLst>
              <a:ext uri="{FF2B5EF4-FFF2-40B4-BE49-F238E27FC236}">
                <a16:creationId xmlns:a16="http://schemas.microsoft.com/office/drawing/2014/main" id="{25B5E820-CD77-4057-BF38-B5D0A17583BE}"/>
              </a:ext>
            </a:extLst>
          </p:cNvPr>
          <p:cNvGraphicFramePr>
            <a:graphicFrameLocks noGrp="1"/>
          </p:cNvGraphicFramePr>
          <p:nvPr>
            <p:extLst>
              <p:ext uri="{D42A27DB-BD31-4B8C-83A1-F6EECF244321}">
                <p14:modId xmlns:p14="http://schemas.microsoft.com/office/powerpoint/2010/main" val="3129601932"/>
              </p:ext>
            </p:extLst>
          </p:nvPr>
        </p:nvGraphicFramePr>
        <p:xfrm>
          <a:off x="1791854" y="2727022"/>
          <a:ext cx="8608292" cy="2171700"/>
        </p:xfrm>
        <a:graphic>
          <a:graphicData uri="http://schemas.openxmlformats.org/drawingml/2006/table">
            <a:tbl>
              <a:tblPr firstRow="1" firstCol="1" bandRow="1"/>
              <a:tblGrid>
                <a:gridCol w="4262524">
                  <a:extLst>
                    <a:ext uri="{9D8B030D-6E8A-4147-A177-3AD203B41FA5}">
                      <a16:colId xmlns:a16="http://schemas.microsoft.com/office/drawing/2014/main" val="839666378"/>
                    </a:ext>
                  </a:extLst>
                </a:gridCol>
                <a:gridCol w="2066161">
                  <a:extLst>
                    <a:ext uri="{9D8B030D-6E8A-4147-A177-3AD203B41FA5}">
                      <a16:colId xmlns:a16="http://schemas.microsoft.com/office/drawing/2014/main" val="3635796298"/>
                    </a:ext>
                  </a:extLst>
                </a:gridCol>
                <a:gridCol w="2279607">
                  <a:extLst>
                    <a:ext uri="{9D8B030D-6E8A-4147-A177-3AD203B41FA5}">
                      <a16:colId xmlns:a16="http://schemas.microsoft.com/office/drawing/2014/main" val="2572075669"/>
                    </a:ext>
                  </a:extLst>
                </a:gridCol>
              </a:tblGrid>
              <a:tr h="0">
                <a:tc>
                  <a:txBody>
                    <a:bodyPr/>
                    <a:lstStyle/>
                    <a:p>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b="1" u="sng" kern="0" dirty="0">
                          <a:effectLst/>
                          <a:latin typeface="Times New Roman" panose="02020603050405020304" pitchFamily="18" charset="0"/>
                          <a:ea typeface="宋体" panose="02010600030101010101" pitchFamily="2" charset="-122"/>
                          <a:cs typeface="Times New Roman" panose="02020603050405020304" pitchFamily="18" charset="0"/>
                        </a:rPr>
                        <a:t>Gouda Company</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b="1" u="sng" kern="0" dirty="0">
                          <a:effectLst/>
                          <a:latin typeface="Times New Roman" panose="02020603050405020304" pitchFamily="18" charset="0"/>
                          <a:ea typeface="宋体" panose="02010600030101010101" pitchFamily="2" charset="-122"/>
                          <a:cs typeface="Times New Roman" panose="02020603050405020304" pitchFamily="18" charset="0"/>
                        </a:rPr>
                        <a:t>Edam Company</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4039677"/>
                  </a:ext>
                </a:extLst>
              </a:tr>
              <a:tr h="0">
                <a:tc>
                  <a:txBody>
                    <a:bodyPr/>
                    <a:lstStyle/>
                    <a:p>
                      <a:pPr algn="l"/>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Beginning inventory</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€ 47,000</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€ 71,000</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672690"/>
                  </a:ext>
                </a:extLst>
              </a:tr>
              <a:tr h="0">
                <a:tc>
                  <a:txBody>
                    <a:bodyPr/>
                    <a:lstStyle/>
                    <a:p>
                      <a:pPr algn="l"/>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Cost of goods purchased</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200,000</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290,000</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9293556"/>
                  </a:ext>
                </a:extLst>
              </a:tr>
              <a:tr h="0">
                <a:tc>
                  <a:txBody>
                    <a:bodyPr/>
                    <a:lstStyle/>
                    <a:p>
                      <a:pPr algn="l"/>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Cost of goods available for sale</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247,000</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361,000</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4040716"/>
                  </a:ext>
                </a:extLst>
              </a:tr>
              <a:tr h="0">
                <a:tc>
                  <a:txBody>
                    <a:bodyPr/>
                    <a:lstStyle/>
                    <a:p>
                      <a:pPr algn="l"/>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Ending inventory</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58,000</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69,000</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2079785"/>
                  </a:ext>
                </a:extLst>
              </a:tr>
              <a:tr h="0">
                <a:tc>
                  <a:txBody>
                    <a:bodyPr/>
                    <a:lstStyle/>
                    <a:p>
                      <a:pPr algn="l"/>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  Cost of goods sold</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€189,000</a:t>
                      </a:r>
                      <a:endParaRPr lang="zh-CN" sz="16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€292,000</a:t>
                      </a:r>
                      <a:endParaRPr 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28575" marR="28575" marT="28575" marB="285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0772542"/>
                  </a:ext>
                </a:extLst>
              </a:tr>
            </a:tbl>
          </a:graphicData>
        </a:graphic>
      </p:graphicFrame>
    </p:spTree>
    <p:extLst>
      <p:ext uri="{BB962C8B-B14F-4D97-AF65-F5344CB8AC3E}">
        <p14:creationId xmlns:p14="http://schemas.microsoft.com/office/powerpoint/2010/main" val="3218552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9C11C-902C-4E1B-8B99-BB31ED41E5A2}"/>
              </a:ext>
            </a:extLst>
          </p:cNvPr>
          <p:cNvSpPr>
            <a:spLocks noGrp="1"/>
          </p:cNvSpPr>
          <p:nvPr>
            <p:ph type="title"/>
          </p:nvPr>
        </p:nvSpPr>
        <p:spPr/>
        <p:txBody>
          <a:bodyPr/>
          <a:lstStyle/>
          <a:p>
            <a:r>
              <a:rPr lang="en-US" altLang="zh-CN" dirty="0"/>
              <a:t>Exercise 6-13</a:t>
            </a:r>
            <a:endParaRPr lang="zh-CN" altLang="en-US" dirty="0"/>
          </a:p>
        </p:txBody>
      </p:sp>
      <p:graphicFrame>
        <p:nvGraphicFramePr>
          <p:cNvPr id="8" name="内容占位符 7">
            <a:extLst>
              <a:ext uri="{FF2B5EF4-FFF2-40B4-BE49-F238E27FC236}">
                <a16:creationId xmlns:a16="http://schemas.microsoft.com/office/drawing/2014/main" id="{5BAC96D0-5730-4930-83EA-B26F7B07FC04}"/>
              </a:ext>
            </a:extLst>
          </p:cNvPr>
          <p:cNvGraphicFramePr>
            <a:graphicFrameLocks noGrp="1"/>
          </p:cNvGraphicFramePr>
          <p:nvPr>
            <p:ph idx="1"/>
            <p:extLst>
              <p:ext uri="{D42A27DB-BD31-4B8C-83A1-F6EECF244321}">
                <p14:modId xmlns:p14="http://schemas.microsoft.com/office/powerpoint/2010/main" val="1505102325"/>
              </p:ext>
            </p:extLst>
          </p:nvPr>
        </p:nvGraphicFramePr>
        <p:xfrm>
          <a:off x="838200" y="2482842"/>
          <a:ext cx="9460345" cy="2525985"/>
        </p:xfrm>
        <a:graphic>
          <a:graphicData uri="http://schemas.openxmlformats.org/drawingml/2006/table">
            <a:tbl>
              <a:tblPr/>
              <a:tblGrid>
                <a:gridCol w="3362727">
                  <a:extLst>
                    <a:ext uri="{9D8B030D-6E8A-4147-A177-3AD203B41FA5}">
                      <a16:colId xmlns:a16="http://schemas.microsoft.com/office/drawing/2014/main" val="3062869686"/>
                    </a:ext>
                  </a:extLst>
                </a:gridCol>
                <a:gridCol w="258745">
                  <a:extLst>
                    <a:ext uri="{9D8B030D-6E8A-4147-A177-3AD203B41FA5}">
                      <a16:colId xmlns:a16="http://schemas.microsoft.com/office/drawing/2014/main" val="1636089995"/>
                    </a:ext>
                  </a:extLst>
                </a:gridCol>
                <a:gridCol w="2833823">
                  <a:extLst>
                    <a:ext uri="{9D8B030D-6E8A-4147-A177-3AD203B41FA5}">
                      <a16:colId xmlns:a16="http://schemas.microsoft.com/office/drawing/2014/main" val="2738696195"/>
                    </a:ext>
                  </a:extLst>
                </a:gridCol>
                <a:gridCol w="325332">
                  <a:extLst>
                    <a:ext uri="{9D8B030D-6E8A-4147-A177-3AD203B41FA5}">
                      <a16:colId xmlns:a16="http://schemas.microsoft.com/office/drawing/2014/main" val="1192769928"/>
                    </a:ext>
                  </a:extLst>
                </a:gridCol>
                <a:gridCol w="2679718">
                  <a:extLst>
                    <a:ext uri="{9D8B030D-6E8A-4147-A177-3AD203B41FA5}">
                      <a16:colId xmlns:a16="http://schemas.microsoft.com/office/drawing/2014/main" val="2664910383"/>
                    </a:ext>
                  </a:extLst>
                </a:gridCol>
              </a:tblGrid>
              <a:tr h="532269">
                <a:tc>
                  <a:txBody>
                    <a:bodyPr/>
                    <a:lstStyle/>
                    <a:p>
                      <a:pPr algn="l">
                        <a:lnSpc>
                          <a:spcPts val="1600"/>
                        </a:lnSpc>
                        <a:spcAft>
                          <a:spcPts val="0"/>
                        </a:spcAft>
                      </a:pP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l">
                        <a:lnSpc>
                          <a:spcPts val="1600"/>
                        </a:lnSpc>
                      </a:pPr>
                      <a:r>
                        <a:rPr lang="en-US" sz="2000" b="1"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ts val="1600"/>
                        </a:lnSpc>
                        <a:spcAft>
                          <a:spcPts val="0"/>
                        </a:spcAft>
                      </a:pPr>
                      <a:r>
                        <a:rPr lang="en-US" sz="1800" b="1" u="sng" kern="0" dirty="0">
                          <a:effectLst/>
                          <a:latin typeface="Times New Roman" panose="02020603050405020304" pitchFamily="18" charset="0"/>
                          <a:ea typeface="Times New Roman" panose="02020603050405020304" pitchFamily="18" charset="0"/>
                          <a:cs typeface="Times New Roman" panose="02020603050405020304" pitchFamily="18" charset="0"/>
                        </a:rPr>
                        <a:t>Gouda Company</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sz="1800" b="1" u="sng" kern="0" dirty="0">
                          <a:effectLst/>
                          <a:latin typeface="Times New Roman" panose="02020603050405020304" pitchFamily="18" charset="0"/>
                          <a:ea typeface="Times New Roman" panose="02020603050405020304" pitchFamily="18" charset="0"/>
                          <a:cs typeface="Times New Roman" panose="02020603050405020304" pitchFamily="18" charset="0"/>
                        </a:rPr>
                        <a:t>Edam Company</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9196197"/>
                  </a:ext>
                </a:extLst>
              </a:tr>
              <a:tr h="384464">
                <a:tc>
                  <a:txBody>
                    <a:bodyPr/>
                    <a:lstStyle/>
                    <a:p>
                      <a:pPr indent="440055" algn="l">
                        <a:lnSpc>
                          <a:spcPts val="1600"/>
                        </a:lnSpc>
                        <a:spcAft>
                          <a:spcPts val="0"/>
                        </a:spcAft>
                        <a:tabLst>
                          <a:tab pos="91440" algn="r"/>
                        </a:tabLst>
                      </a:pPr>
                      <a:endPar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40055" algn="l">
                        <a:lnSpc>
                          <a:spcPts val="1600"/>
                        </a:lnSpc>
                        <a:spcAft>
                          <a:spcPts val="0"/>
                        </a:spcAft>
                        <a:tabLst>
                          <a:tab pos="91440" algn="r"/>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Inventory Turnover</a:t>
                      </a:r>
                      <a:endParaRPr lang="zh-CN" sz="12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lnSpc>
                          <a:spcPts val="1600"/>
                        </a:lnSpc>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lnSpc>
                          <a:spcPts val="1600"/>
                        </a:lnSpc>
                        <a:spcAft>
                          <a:spcPts val="0"/>
                        </a:spcAft>
                      </a:pPr>
                      <a:endPar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ts val="1600"/>
                        </a:lnSpc>
                        <a:spcAft>
                          <a:spcPts val="0"/>
                        </a:spcAft>
                      </a:pP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€189,000</a:t>
                      </a:r>
                      <a:endParaRPr lang="zh-CN" sz="1200" b="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600"/>
                        </a:lnSpc>
                      </a:pPr>
                      <a:r>
                        <a:rPr lang="en-US" sz="1800" b="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ctr">
                        <a:lnSpc>
                          <a:spcPts val="1600"/>
                        </a:lnSpc>
                        <a:spcAft>
                          <a:spcPts val="0"/>
                        </a:spcAft>
                      </a:pPr>
                      <a:endPar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ts val="1600"/>
                        </a:lnSpc>
                        <a:spcAft>
                          <a:spcPts val="0"/>
                        </a:spcAft>
                      </a:pP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€292,000</a:t>
                      </a:r>
                      <a:endParaRPr lang="zh-CN" sz="1200" b="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181961"/>
                  </a:ext>
                </a:extLst>
              </a:tr>
              <a:tr h="763714">
                <a:tc>
                  <a:txBody>
                    <a:bodyPr/>
                    <a:lstStyle/>
                    <a:p>
                      <a:pPr indent="331470" algn="ctr">
                        <a:lnSpc>
                          <a:spcPts val="1600"/>
                        </a:lnSpc>
                        <a:spcAft>
                          <a:spcPts val="0"/>
                        </a:spcAft>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ts val="1600"/>
                        </a:lnSpc>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ts val="1600"/>
                        </a:lnSpc>
                        <a:spcAft>
                          <a:spcPts val="0"/>
                        </a:spcAft>
                      </a:pPr>
                      <a:endPar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ts val="1600"/>
                        </a:lnSpc>
                        <a:spcAft>
                          <a:spcPts val="0"/>
                        </a:spcAft>
                      </a:pP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(€47,000 + €58,000)/2</a:t>
                      </a:r>
                      <a:b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ts val="1600"/>
                        </a:lnSpc>
                        <a:spcAft>
                          <a:spcPts val="0"/>
                        </a:spcAft>
                      </a:pP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3.60</a:t>
                      </a:r>
                      <a:endParaRPr lang="zh-CN" sz="1200" b="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600"/>
                        </a:lnSpc>
                      </a:pP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b="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ts val="1600"/>
                        </a:lnSpc>
                        <a:spcAft>
                          <a:spcPts val="0"/>
                        </a:spcAft>
                      </a:pPr>
                      <a:endPar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ts val="1600"/>
                        </a:lnSpc>
                        <a:spcAft>
                          <a:spcPts val="0"/>
                        </a:spcAft>
                      </a:pP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(€71,000 + €69,000)/2</a:t>
                      </a:r>
                      <a:b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ts val="1600"/>
                        </a:lnSpc>
                        <a:spcAft>
                          <a:spcPts val="0"/>
                        </a:spcAft>
                      </a:pP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4.17</a:t>
                      </a:r>
                      <a:endParaRPr lang="zh-CN" sz="1200" b="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8110576"/>
                  </a:ext>
                </a:extLst>
              </a:tr>
              <a:tr h="384464">
                <a:tc>
                  <a:txBody>
                    <a:bodyPr/>
                    <a:lstStyle/>
                    <a:p>
                      <a:pPr indent="331470" algn="ctr">
                        <a:lnSpc>
                          <a:spcPts val="1600"/>
                        </a:lnSpc>
                        <a:spcAft>
                          <a:spcPts val="0"/>
                        </a:spcAft>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ts val="1600"/>
                        </a:lnSpc>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ts val="1600"/>
                        </a:lnSpc>
                        <a:spcAft>
                          <a:spcPts val="0"/>
                        </a:spcAft>
                      </a:pPr>
                      <a:r>
                        <a:rPr lang="en-US" sz="1800" b="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ts val="1600"/>
                        </a:lnSpc>
                      </a:pPr>
                      <a:r>
                        <a:rPr lang="en-US" sz="1800" b="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ts val="1600"/>
                        </a:lnSpc>
                        <a:spcAft>
                          <a:spcPts val="0"/>
                        </a:spcAft>
                      </a:pP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b="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82091773"/>
                  </a:ext>
                </a:extLst>
              </a:tr>
              <a:tr h="384464">
                <a:tc>
                  <a:txBody>
                    <a:bodyPr/>
                    <a:lstStyle/>
                    <a:p>
                      <a:pPr indent="440055" algn="l">
                        <a:lnSpc>
                          <a:spcPts val="1600"/>
                        </a:lnSpc>
                        <a:spcAft>
                          <a:spcPts val="0"/>
                        </a:spcAft>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Days in Inventory</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ts val="1600"/>
                        </a:lnSpc>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ts val="1600"/>
                        </a:lnSpc>
                      </a:pPr>
                      <a:r>
                        <a:rPr lang="en-US" sz="1800" b="0" kern="0">
                          <a:effectLst/>
                          <a:latin typeface="Times New Roman" panose="02020603050405020304" pitchFamily="18" charset="0"/>
                          <a:ea typeface="Times New Roman" panose="02020603050405020304" pitchFamily="18" charset="0"/>
                          <a:cs typeface="Times New Roman" panose="02020603050405020304" pitchFamily="18" charset="0"/>
                        </a:rPr>
                        <a:t>365/3.60 = 101 days</a:t>
                      </a:r>
                      <a:endParaRPr lang="zh-CN" sz="12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ts val="1600"/>
                        </a:lnSpc>
                      </a:pPr>
                      <a:r>
                        <a:rPr lang="en-US" sz="1800" b="0" ker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200" b="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ts val="1600"/>
                        </a:lnSpc>
                        <a:spcAft>
                          <a:spcPts val="0"/>
                        </a:spcAft>
                      </a:pPr>
                      <a:r>
                        <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rPr>
                        <a:t>365/4.17 = 88 days</a:t>
                      </a:r>
                      <a:endParaRPr lang="zh-CN" sz="1200" b="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572270860"/>
                  </a:ext>
                </a:extLst>
              </a:tr>
            </a:tbl>
          </a:graphicData>
        </a:graphic>
      </p:graphicFrame>
    </p:spTree>
    <p:extLst>
      <p:ext uri="{BB962C8B-B14F-4D97-AF65-F5344CB8AC3E}">
        <p14:creationId xmlns:p14="http://schemas.microsoft.com/office/powerpoint/2010/main" val="3598374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A793-597B-41DF-8425-7B5A31211C4B}"/>
              </a:ext>
            </a:extLst>
          </p:cNvPr>
          <p:cNvSpPr>
            <a:spLocks noGrp="1"/>
          </p:cNvSpPr>
          <p:nvPr>
            <p:ph type="title"/>
          </p:nvPr>
        </p:nvSpPr>
        <p:spPr/>
        <p:txBody>
          <a:bodyPr/>
          <a:lstStyle/>
          <a:p>
            <a:r>
              <a:rPr lang="en-US" altLang="zh-CN" b="1" dirty="0">
                <a:solidFill>
                  <a:srgbClr val="C00000"/>
                </a:solidFill>
              </a:rPr>
              <a:t>Thanks </a:t>
            </a:r>
            <a:r>
              <a:rPr lang="en-US" altLang="zh-CN" b="1" dirty="0"/>
              <a:t>for your listening !</a:t>
            </a:r>
            <a:endParaRPr lang="zh-CN" altLang="en-US" dirty="0"/>
          </a:p>
        </p:txBody>
      </p:sp>
    </p:spTree>
    <p:extLst>
      <p:ext uri="{BB962C8B-B14F-4D97-AF65-F5344CB8AC3E}">
        <p14:creationId xmlns:p14="http://schemas.microsoft.com/office/powerpoint/2010/main" val="3969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BC28-0B22-4E81-A95C-EC0A093235A6}"/>
              </a:ext>
            </a:extLst>
          </p:cNvPr>
          <p:cNvSpPr>
            <a:spLocks noGrp="1"/>
          </p:cNvSpPr>
          <p:nvPr>
            <p:ph type="title"/>
          </p:nvPr>
        </p:nvSpPr>
        <p:spPr/>
        <p:txBody>
          <a:bodyPr/>
          <a:lstStyle/>
          <a:p>
            <a:r>
              <a:rPr lang="en-US" altLang="zh-CN" b="1" dirty="0">
                <a:latin typeface="+mn-ea"/>
                <a:ea typeface="+mn-ea"/>
              </a:rPr>
              <a:t>Content</a:t>
            </a:r>
            <a:endParaRPr lang="zh-CN" altLang="en-US" b="1" dirty="0">
              <a:latin typeface="+mn-ea"/>
              <a:ea typeface="+mn-ea"/>
            </a:endParaRPr>
          </a:p>
        </p:txBody>
      </p:sp>
      <p:sp>
        <p:nvSpPr>
          <p:cNvPr id="3" name="Content Placeholder 2">
            <a:extLst>
              <a:ext uri="{FF2B5EF4-FFF2-40B4-BE49-F238E27FC236}">
                <a16:creationId xmlns:a16="http://schemas.microsoft.com/office/drawing/2014/main" id="{DE51E015-F56B-4FE2-A219-371B11C2E055}"/>
              </a:ext>
            </a:extLst>
          </p:cNvPr>
          <p:cNvSpPr>
            <a:spLocks noGrp="1"/>
          </p:cNvSpPr>
          <p:nvPr>
            <p:ph idx="1"/>
          </p:nvPr>
        </p:nvSpPr>
        <p:spPr>
          <a:xfrm>
            <a:off x="838200" y="1419225"/>
            <a:ext cx="10515600" cy="5157066"/>
          </a:xfrm>
        </p:spPr>
        <p:txBody>
          <a:bodyPr>
            <a:normAutofit/>
          </a:bodyPr>
          <a:lstStyle/>
          <a:p>
            <a:pPr marL="514350" indent="-514350">
              <a:lnSpc>
                <a:spcPct val="150000"/>
              </a:lnSpc>
              <a:buFont typeface="+mj-lt"/>
              <a:buAutoNum type="arabicPeriod"/>
            </a:pPr>
            <a:r>
              <a:rPr lang="en-US" altLang="zh-CN" dirty="0"/>
              <a:t>Key Points of Chapter 6</a:t>
            </a:r>
          </a:p>
          <a:p>
            <a:pPr lvl="1">
              <a:lnSpc>
                <a:spcPct val="150000"/>
              </a:lnSpc>
            </a:pPr>
            <a:r>
              <a:rPr lang="en-US" altLang="zh-CN" dirty="0"/>
              <a:t>Periodic System</a:t>
            </a:r>
          </a:p>
          <a:p>
            <a:pPr lvl="1">
              <a:lnSpc>
                <a:spcPct val="150000"/>
              </a:lnSpc>
            </a:pPr>
            <a:r>
              <a:rPr lang="en-US" altLang="zh-CN" dirty="0"/>
              <a:t>COGS under 4 Methods</a:t>
            </a:r>
          </a:p>
          <a:p>
            <a:pPr lvl="1">
              <a:lnSpc>
                <a:spcPct val="150000"/>
              </a:lnSpc>
            </a:pPr>
            <a:r>
              <a:rPr lang="en-US" altLang="zh-CN" dirty="0"/>
              <a:t>LCNRV</a:t>
            </a:r>
          </a:p>
          <a:p>
            <a:pPr lvl="1">
              <a:lnSpc>
                <a:spcPct val="150000"/>
              </a:lnSpc>
            </a:pPr>
            <a:r>
              <a:rPr lang="en-US" altLang="zh-CN" dirty="0"/>
              <a:t>Inventory Analysis</a:t>
            </a:r>
          </a:p>
          <a:p>
            <a:pPr marL="514350" indent="-514350">
              <a:lnSpc>
                <a:spcPct val="150000"/>
              </a:lnSpc>
              <a:buFont typeface="+mj-lt"/>
              <a:buAutoNum type="arabicPeriod"/>
            </a:pPr>
            <a:r>
              <a:rPr lang="en-US" altLang="zh-CN" dirty="0"/>
              <a:t>Difficulties in Tutorial Questions</a:t>
            </a:r>
          </a:p>
          <a:p>
            <a:pPr lvl="1">
              <a:lnSpc>
                <a:spcPct val="150000"/>
              </a:lnSpc>
            </a:pPr>
            <a:endParaRPr lang="en-US" altLang="zh-CN" dirty="0"/>
          </a:p>
        </p:txBody>
      </p:sp>
      <p:pic>
        <p:nvPicPr>
          <p:cNvPr id="6" name="图片 5">
            <a:extLst>
              <a:ext uri="{FF2B5EF4-FFF2-40B4-BE49-F238E27FC236}">
                <a16:creationId xmlns:a16="http://schemas.microsoft.com/office/drawing/2014/main" id="{FCA5BCEE-02A2-4308-B04F-FDD64266819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38730" y="1782617"/>
            <a:ext cx="4454881" cy="3149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7627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65B46-210B-41BE-822E-99DC0CE618F3}"/>
              </a:ext>
            </a:extLst>
          </p:cNvPr>
          <p:cNvSpPr>
            <a:spLocks noGrp="1"/>
          </p:cNvSpPr>
          <p:nvPr>
            <p:ph type="title"/>
          </p:nvPr>
        </p:nvSpPr>
        <p:spPr/>
        <p:txBody>
          <a:bodyPr/>
          <a:lstStyle/>
          <a:p>
            <a:r>
              <a:rPr lang="en-US" altLang="zh-CN" b="1" dirty="0"/>
              <a:t>Key Points of Chapter 6</a:t>
            </a:r>
            <a:endParaRPr lang="zh-CN" altLang="en-US" b="1" dirty="0"/>
          </a:p>
        </p:txBody>
      </p:sp>
      <p:sp>
        <p:nvSpPr>
          <p:cNvPr id="3" name="内容占位符 2">
            <a:extLst>
              <a:ext uri="{FF2B5EF4-FFF2-40B4-BE49-F238E27FC236}">
                <a16:creationId xmlns:a16="http://schemas.microsoft.com/office/drawing/2014/main" id="{0E89FA4E-81D4-498C-9A29-46CE5DA0A3F2}"/>
              </a:ext>
            </a:extLst>
          </p:cNvPr>
          <p:cNvSpPr>
            <a:spLocks noGrp="1"/>
          </p:cNvSpPr>
          <p:nvPr>
            <p:ph idx="1"/>
          </p:nvPr>
        </p:nvSpPr>
        <p:spPr/>
        <p:txBody>
          <a:bodyPr>
            <a:normAutofit/>
          </a:bodyPr>
          <a:lstStyle/>
          <a:p>
            <a:pPr>
              <a:lnSpc>
                <a:spcPct val="120000"/>
              </a:lnSpc>
            </a:pPr>
            <a:r>
              <a:rPr lang="en-US" altLang="zh-CN" dirty="0"/>
              <a:t>Periodic System</a:t>
            </a:r>
          </a:p>
          <a:p>
            <a:pPr>
              <a:lnSpc>
                <a:spcPct val="120000"/>
              </a:lnSpc>
            </a:pPr>
            <a:r>
              <a:rPr lang="en-US" altLang="zh-CN" dirty="0"/>
              <a:t>COGS Calculation – 4 Methods</a:t>
            </a:r>
          </a:p>
          <a:p>
            <a:pPr lvl="1">
              <a:lnSpc>
                <a:spcPct val="120000"/>
              </a:lnSpc>
            </a:pPr>
            <a:r>
              <a:rPr lang="en-US" altLang="zh-CN" dirty="0"/>
              <a:t>3 Steps for calculation</a:t>
            </a:r>
          </a:p>
          <a:p>
            <a:pPr lvl="1">
              <a:lnSpc>
                <a:spcPct val="120000"/>
              </a:lnSpc>
            </a:pPr>
            <a:r>
              <a:rPr lang="en-US" altLang="zh-CN" dirty="0"/>
              <a:t>Special Identify, FIFO, LIFO, Average-Cost</a:t>
            </a:r>
          </a:p>
          <a:p>
            <a:pPr>
              <a:lnSpc>
                <a:spcPct val="120000"/>
              </a:lnSpc>
            </a:pPr>
            <a:r>
              <a:rPr lang="en-US" altLang="zh-CN" dirty="0"/>
              <a:t>LCNRV</a:t>
            </a:r>
          </a:p>
          <a:p>
            <a:pPr>
              <a:lnSpc>
                <a:spcPct val="120000"/>
              </a:lnSpc>
            </a:pPr>
            <a:r>
              <a:rPr lang="en-US" altLang="zh-CN" dirty="0"/>
              <a:t>Inventory Analysis</a:t>
            </a:r>
          </a:p>
        </p:txBody>
      </p:sp>
      <p:pic>
        <p:nvPicPr>
          <p:cNvPr id="9" name="图片 8">
            <a:extLst>
              <a:ext uri="{FF2B5EF4-FFF2-40B4-BE49-F238E27FC236}">
                <a16:creationId xmlns:a16="http://schemas.microsoft.com/office/drawing/2014/main" id="{409CE8B4-C44B-46D0-BD80-5D389008BF4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470" t="17692" r="27273" b="19842"/>
          <a:stretch/>
        </p:blipFill>
        <p:spPr>
          <a:xfrm>
            <a:off x="7069281" y="1825625"/>
            <a:ext cx="4442615" cy="4180320"/>
          </a:xfrm>
          <a:prstGeom prst="rect">
            <a:avLst/>
          </a:prstGeom>
        </p:spPr>
      </p:pic>
    </p:spTree>
    <p:extLst>
      <p:ext uri="{BB962C8B-B14F-4D97-AF65-F5344CB8AC3E}">
        <p14:creationId xmlns:p14="http://schemas.microsoft.com/office/powerpoint/2010/main" val="361340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8D46DA17-F965-4F5A-8077-FD84B1D43999}"/>
              </a:ext>
            </a:extLst>
          </p:cNvPr>
          <p:cNvSpPr/>
          <p:nvPr/>
        </p:nvSpPr>
        <p:spPr>
          <a:xfrm>
            <a:off x="838200" y="2425700"/>
            <a:ext cx="10217727" cy="6070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65499C3-4061-41BA-801F-44F783FAE518}"/>
              </a:ext>
            </a:extLst>
          </p:cNvPr>
          <p:cNvSpPr>
            <a:spLocks noGrp="1"/>
          </p:cNvSpPr>
          <p:nvPr>
            <p:ph type="title"/>
          </p:nvPr>
        </p:nvSpPr>
        <p:spPr/>
        <p:txBody>
          <a:bodyPr/>
          <a:lstStyle/>
          <a:p>
            <a:r>
              <a:rPr lang="en-US" altLang="zh-CN" dirty="0"/>
              <a:t>Periodic System – vs. Perpetual System </a:t>
            </a:r>
            <a:endParaRPr lang="zh-CN" altLang="en-US" dirty="0"/>
          </a:p>
        </p:txBody>
      </p:sp>
      <p:sp>
        <p:nvSpPr>
          <p:cNvPr id="16" name="Content Placeholder 2">
            <a:extLst>
              <a:ext uri="{FF2B5EF4-FFF2-40B4-BE49-F238E27FC236}">
                <a16:creationId xmlns:a16="http://schemas.microsoft.com/office/drawing/2014/main" id="{3618B2FC-BAC3-4682-A1C4-5E77FA8AC560}"/>
              </a:ext>
            </a:extLst>
          </p:cNvPr>
          <p:cNvSpPr txBox="1">
            <a:spLocks/>
          </p:cNvSpPr>
          <p:nvPr/>
        </p:nvSpPr>
        <p:spPr>
          <a:xfrm>
            <a:off x="838200" y="1349530"/>
            <a:ext cx="10379454" cy="1057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t>Here is a rough example shows the difference between </a:t>
            </a:r>
            <a:r>
              <a:rPr lang="en-US" altLang="zh-CN" sz="2000" b="1" dirty="0"/>
              <a:t>Perpetual System </a:t>
            </a:r>
            <a:r>
              <a:rPr lang="en-US" altLang="zh-CN" sz="2000" dirty="0"/>
              <a:t>(learnt at Chapter 5) and </a:t>
            </a:r>
            <a:r>
              <a:rPr lang="en-US" altLang="zh-CN" sz="2000" b="1" dirty="0"/>
              <a:t>Periodic System </a:t>
            </a:r>
            <a:r>
              <a:rPr lang="en-US" altLang="zh-CN" sz="2000" dirty="0"/>
              <a:t>(learnt at Chapter 6) </a:t>
            </a:r>
          </a:p>
        </p:txBody>
      </p:sp>
      <p:pic>
        <p:nvPicPr>
          <p:cNvPr id="18" name="Picture 4" descr="Box parcel icon isometric style Royalty Free Vector Image">
            <a:extLst>
              <a:ext uri="{FF2B5EF4-FFF2-40B4-BE49-F238E27FC236}">
                <a16:creationId xmlns:a16="http://schemas.microsoft.com/office/drawing/2014/main" id="{24BE83A7-3B03-467C-B79A-DF87EBE1FE7B}"/>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2855458" y="3100161"/>
            <a:ext cx="610755" cy="5955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Box parcel icon isometric style Royalty Free Vector Image">
            <a:extLst>
              <a:ext uri="{FF2B5EF4-FFF2-40B4-BE49-F238E27FC236}">
                <a16:creationId xmlns:a16="http://schemas.microsoft.com/office/drawing/2014/main" id="{E3622AA8-32F0-4F79-9F04-8A77349CBDF2}"/>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2850646" y="4495777"/>
            <a:ext cx="610755" cy="5955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Box parcel icon isometric style Royalty Free Vector Image">
            <a:extLst>
              <a:ext uri="{FF2B5EF4-FFF2-40B4-BE49-F238E27FC236}">
                <a16:creationId xmlns:a16="http://schemas.microsoft.com/office/drawing/2014/main" id="{BE961374-C6CC-4389-9D0D-F05E6EDB1386}"/>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2850645" y="5193585"/>
            <a:ext cx="610755" cy="59551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Box parcel icon isometric style Royalty Free Vector Image">
            <a:extLst>
              <a:ext uri="{FF2B5EF4-FFF2-40B4-BE49-F238E27FC236}">
                <a16:creationId xmlns:a16="http://schemas.microsoft.com/office/drawing/2014/main" id="{88EF8062-784B-43E3-9776-2B36814A83BB}"/>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2850646" y="3797969"/>
            <a:ext cx="610755" cy="595515"/>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A8A6B9A5-72EF-462B-A4F5-EBB0987C7429}"/>
              </a:ext>
            </a:extLst>
          </p:cNvPr>
          <p:cNvSpPr txBox="1"/>
          <p:nvPr/>
        </p:nvSpPr>
        <p:spPr>
          <a:xfrm>
            <a:off x="930551" y="3236032"/>
            <a:ext cx="853119" cy="369332"/>
          </a:xfrm>
          <a:prstGeom prst="rect">
            <a:avLst/>
          </a:prstGeom>
          <a:noFill/>
        </p:spPr>
        <p:txBody>
          <a:bodyPr wrap="none" rtlCol="0">
            <a:spAutoFit/>
          </a:bodyPr>
          <a:lstStyle/>
          <a:p>
            <a:r>
              <a:rPr lang="en-US" altLang="zh-CN" dirty="0"/>
              <a:t>Jan. 1</a:t>
            </a:r>
            <a:r>
              <a:rPr lang="en-US" altLang="zh-CN" baseline="30000" dirty="0"/>
              <a:t>st</a:t>
            </a:r>
            <a:endParaRPr lang="en-US" altLang="zh-CN" dirty="0"/>
          </a:p>
        </p:txBody>
      </p:sp>
      <p:sp>
        <p:nvSpPr>
          <p:cNvPr id="24" name="文本框 23">
            <a:extLst>
              <a:ext uri="{FF2B5EF4-FFF2-40B4-BE49-F238E27FC236}">
                <a16:creationId xmlns:a16="http://schemas.microsoft.com/office/drawing/2014/main" id="{E5918CF2-061C-42ED-AD98-B13D645D1D14}"/>
              </a:ext>
            </a:extLst>
          </p:cNvPr>
          <p:cNvSpPr txBox="1"/>
          <p:nvPr/>
        </p:nvSpPr>
        <p:spPr>
          <a:xfrm>
            <a:off x="930551" y="4005192"/>
            <a:ext cx="881973" cy="369332"/>
          </a:xfrm>
          <a:prstGeom prst="rect">
            <a:avLst/>
          </a:prstGeom>
          <a:noFill/>
        </p:spPr>
        <p:txBody>
          <a:bodyPr wrap="none" rtlCol="0">
            <a:spAutoFit/>
          </a:bodyPr>
          <a:lstStyle/>
          <a:p>
            <a:r>
              <a:rPr lang="en-US" altLang="zh-CN" dirty="0"/>
              <a:t>Jan. 3</a:t>
            </a:r>
            <a:r>
              <a:rPr lang="en-US" altLang="zh-CN" baseline="30000" dirty="0"/>
              <a:t>rd</a:t>
            </a:r>
            <a:endParaRPr lang="en-US" altLang="zh-CN" dirty="0"/>
          </a:p>
        </p:txBody>
      </p:sp>
      <p:sp>
        <p:nvSpPr>
          <p:cNvPr id="25" name="文本框 24">
            <a:extLst>
              <a:ext uri="{FF2B5EF4-FFF2-40B4-BE49-F238E27FC236}">
                <a16:creationId xmlns:a16="http://schemas.microsoft.com/office/drawing/2014/main" id="{5AF87D3C-7F80-45EA-891E-DDB1FFC183BA}"/>
              </a:ext>
            </a:extLst>
          </p:cNvPr>
          <p:cNvSpPr txBox="1"/>
          <p:nvPr/>
        </p:nvSpPr>
        <p:spPr>
          <a:xfrm>
            <a:off x="930551" y="4703000"/>
            <a:ext cx="997389" cy="369332"/>
          </a:xfrm>
          <a:prstGeom prst="rect">
            <a:avLst/>
          </a:prstGeom>
          <a:noFill/>
        </p:spPr>
        <p:txBody>
          <a:bodyPr wrap="none" rtlCol="0">
            <a:spAutoFit/>
          </a:bodyPr>
          <a:lstStyle/>
          <a:p>
            <a:r>
              <a:rPr lang="en-US" altLang="zh-CN" dirty="0"/>
              <a:t>Jan. 15</a:t>
            </a:r>
            <a:r>
              <a:rPr lang="en-US" altLang="zh-CN" baseline="30000" dirty="0"/>
              <a:t>th</a:t>
            </a:r>
            <a:endParaRPr lang="en-US" altLang="zh-CN" dirty="0"/>
          </a:p>
        </p:txBody>
      </p:sp>
      <p:sp>
        <p:nvSpPr>
          <p:cNvPr id="26" name="文本框 25">
            <a:extLst>
              <a:ext uri="{FF2B5EF4-FFF2-40B4-BE49-F238E27FC236}">
                <a16:creationId xmlns:a16="http://schemas.microsoft.com/office/drawing/2014/main" id="{C1EF780E-4B7C-4D71-9E32-35FE5F4EE04D}"/>
              </a:ext>
            </a:extLst>
          </p:cNvPr>
          <p:cNvSpPr txBox="1"/>
          <p:nvPr/>
        </p:nvSpPr>
        <p:spPr>
          <a:xfrm>
            <a:off x="930551" y="5391375"/>
            <a:ext cx="997389" cy="369332"/>
          </a:xfrm>
          <a:prstGeom prst="rect">
            <a:avLst/>
          </a:prstGeom>
          <a:noFill/>
        </p:spPr>
        <p:txBody>
          <a:bodyPr wrap="none" rtlCol="0">
            <a:spAutoFit/>
          </a:bodyPr>
          <a:lstStyle/>
          <a:p>
            <a:r>
              <a:rPr lang="en-US" altLang="zh-CN" dirty="0"/>
              <a:t>Jan. 27</a:t>
            </a:r>
            <a:r>
              <a:rPr lang="en-US" altLang="zh-CN" baseline="30000" dirty="0"/>
              <a:t>th</a:t>
            </a:r>
            <a:endParaRPr lang="en-US" altLang="zh-CN" dirty="0"/>
          </a:p>
        </p:txBody>
      </p:sp>
      <p:cxnSp>
        <p:nvCxnSpPr>
          <p:cNvPr id="27" name="直接连接符 26">
            <a:extLst>
              <a:ext uri="{FF2B5EF4-FFF2-40B4-BE49-F238E27FC236}">
                <a16:creationId xmlns:a16="http://schemas.microsoft.com/office/drawing/2014/main" id="{29D4875E-A4B3-4995-AB51-342C4D8D4FCF}"/>
              </a:ext>
            </a:extLst>
          </p:cNvPr>
          <p:cNvCxnSpPr>
            <a:cxnSpLocks/>
          </p:cNvCxnSpPr>
          <p:nvPr/>
        </p:nvCxnSpPr>
        <p:spPr>
          <a:xfrm>
            <a:off x="916760" y="6003637"/>
            <a:ext cx="10139167"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DBFB5CD-184B-4808-A979-F18B190C2EFB}"/>
              </a:ext>
            </a:extLst>
          </p:cNvPr>
          <p:cNvSpPr txBox="1"/>
          <p:nvPr/>
        </p:nvSpPr>
        <p:spPr>
          <a:xfrm>
            <a:off x="2066449" y="2508672"/>
            <a:ext cx="2122142" cy="369332"/>
          </a:xfrm>
          <a:prstGeom prst="rect">
            <a:avLst/>
          </a:prstGeom>
          <a:noFill/>
        </p:spPr>
        <p:txBody>
          <a:bodyPr wrap="square" rtlCol="0">
            <a:spAutoFit/>
          </a:bodyPr>
          <a:lstStyle/>
          <a:p>
            <a:r>
              <a:rPr lang="en-US" altLang="zh-CN" dirty="0">
                <a:solidFill>
                  <a:schemeClr val="bg1"/>
                </a:solidFill>
              </a:rPr>
              <a:t>Inventory Sold Out</a:t>
            </a:r>
            <a:endParaRPr lang="zh-CN" altLang="en-US" dirty="0">
              <a:solidFill>
                <a:schemeClr val="bg1"/>
              </a:solidFill>
            </a:endParaRPr>
          </a:p>
        </p:txBody>
      </p:sp>
      <p:sp>
        <p:nvSpPr>
          <p:cNvPr id="30" name="文本框 29">
            <a:extLst>
              <a:ext uri="{FF2B5EF4-FFF2-40B4-BE49-F238E27FC236}">
                <a16:creationId xmlns:a16="http://schemas.microsoft.com/office/drawing/2014/main" id="{FB35244B-57EF-44A8-92C5-A7F6034ECED3}"/>
              </a:ext>
            </a:extLst>
          </p:cNvPr>
          <p:cNvSpPr txBox="1"/>
          <p:nvPr/>
        </p:nvSpPr>
        <p:spPr>
          <a:xfrm>
            <a:off x="990499" y="2508672"/>
            <a:ext cx="923651" cy="369332"/>
          </a:xfrm>
          <a:prstGeom prst="rect">
            <a:avLst/>
          </a:prstGeom>
          <a:noFill/>
        </p:spPr>
        <p:txBody>
          <a:bodyPr wrap="square" rtlCol="0">
            <a:spAutoFit/>
          </a:bodyPr>
          <a:lstStyle/>
          <a:p>
            <a:r>
              <a:rPr lang="en-US" altLang="zh-CN" dirty="0">
                <a:solidFill>
                  <a:schemeClr val="bg1"/>
                </a:solidFill>
              </a:rPr>
              <a:t>Date</a:t>
            </a:r>
            <a:endParaRPr lang="zh-CN" altLang="en-US" dirty="0">
              <a:solidFill>
                <a:schemeClr val="bg1"/>
              </a:solidFill>
            </a:endParaRPr>
          </a:p>
        </p:txBody>
      </p:sp>
      <p:sp>
        <p:nvSpPr>
          <p:cNvPr id="31" name="文本框 30">
            <a:extLst>
              <a:ext uri="{FF2B5EF4-FFF2-40B4-BE49-F238E27FC236}">
                <a16:creationId xmlns:a16="http://schemas.microsoft.com/office/drawing/2014/main" id="{FBACDA8C-E5F2-4A56-9D79-547BD1BED1AA}"/>
              </a:ext>
            </a:extLst>
          </p:cNvPr>
          <p:cNvSpPr txBox="1"/>
          <p:nvPr/>
        </p:nvSpPr>
        <p:spPr>
          <a:xfrm>
            <a:off x="4323437" y="2447979"/>
            <a:ext cx="2655186" cy="584775"/>
          </a:xfrm>
          <a:prstGeom prst="rect">
            <a:avLst/>
          </a:prstGeom>
          <a:noFill/>
        </p:spPr>
        <p:txBody>
          <a:bodyPr wrap="square" rtlCol="0">
            <a:spAutoFit/>
          </a:bodyPr>
          <a:lstStyle/>
          <a:p>
            <a:pPr algn="ctr"/>
            <a:r>
              <a:rPr lang="en-US" altLang="zh-CN" sz="1600" b="1" dirty="0">
                <a:solidFill>
                  <a:schemeClr val="bg1"/>
                </a:solidFill>
              </a:rPr>
              <a:t>Perpetual</a:t>
            </a:r>
            <a:r>
              <a:rPr lang="en-US" altLang="zh-CN" sz="1600" dirty="0">
                <a:solidFill>
                  <a:schemeClr val="bg1"/>
                </a:solidFill>
              </a:rPr>
              <a:t> Journal Entries </a:t>
            </a:r>
          </a:p>
          <a:p>
            <a:pPr algn="ctr"/>
            <a:r>
              <a:rPr lang="en-US" altLang="zh-CN" sz="1600" dirty="0">
                <a:solidFill>
                  <a:schemeClr val="bg1"/>
                </a:solidFill>
              </a:rPr>
              <a:t>(Focus on COGS)</a:t>
            </a:r>
            <a:endParaRPr lang="zh-CN" altLang="en-US" sz="1600" dirty="0">
              <a:solidFill>
                <a:schemeClr val="bg1"/>
              </a:solidFill>
            </a:endParaRPr>
          </a:p>
        </p:txBody>
      </p:sp>
      <p:sp>
        <p:nvSpPr>
          <p:cNvPr id="29" name="文本框 28">
            <a:extLst>
              <a:ext uri="{FF2B5EF4-FFF2-40B4-BE49-F238E27FC236}">
                <a16:creationId xmlns:a16="http://schemas.microsoft.com/office/drawing/2014/main" id="{B4C896A5-54AD-4271-8CD0-4016EFFDF18F}"/>
              </a:ext>
            </a:extLst>
          </p:cNvPr>
          <p:cNvSpPr txBox="1"/>
          <p:nvPr/>
        </p:nvSpPr>
        <p:spPr>
          <a:xfrm>
            <a:off x="2788774" y="3205878"/>
            <a:ext cx="761747" cy="369332"/>
          </a:xfrm>
          <a:prstGeom prst="rect">
            <a:avLst/>
          </a:prstGeom>
          <a:noFill/>
        </p:spPr>
        <p:txBody>
          <a:bodyPr wrap="none" rtlCol="0">
            <a:spAutoFit/>
          </a:bodyPr>
          <a:lstStyle/>
          <a:p>
            <a:r>
              <a:rPr lang="en-US" altLang="zh-CN" b="1" dirty="0"/>
              <a:t>$ 100</a:t>
            </a:r>
            <a:endParaRPr lang="zh-CN" altLang="en-US" b="1" dirty="0"/>
          </a:p>
        </p:txBody>
      </p:sp>
      <p:sp>
        <p:nvSpPr>
          <p:cNvPr id="33" name="文本框 32">
            <a:extLst>
              <a:ext uri="{FF2B5EF4-FFF2-40B4-BE49-F238E27FC236}">
                <a16:creationId xmlns:a16="http://schemas.microsoft.com/office/drawing/2014/main" id="{3A037B00-D8CE-49D3-A9CB-E25746B31C9C}"/>
              </a:ext>
            </a:extLst>
          </p:cNvPr>
          <p:cNvSpPr txBox="1"/>
          <p:nvPr/>
        </p:nvSpPr>
        <p:spPr>
          <a:xfrm>
            <a:off x="2788774" y="3911060"/>
            <a:ext cx="761747" cy="369332"/>
          </a:xfrm>
          <a:prstGeom prst="rect">
            <a:avLst/>
          </a:prstGeom>
          <a:noFill/>
        </p:spPr>
        <p:txBody>
          <a:bodyPr wrap="none" rtlCol="0">
            <a:spAutoFit/>
          </a:bodyPr>
          <a:lstStyle/>
          <a:p>
            <a:r>
              <a:rPr lang="en-US" altLang="zh-CN" b="1" dirty="0"/>
              <a:t>$ 110</a:t>
            </a:r>
            <a:endParaRPr lang="zh-CN" altLang="en-US" b="1" dirty="0"/>
          </a:p>
        </p:txBody>
      </p:sp>
      <p:sp>
        <p:nvSpPr>
          <p:cNvPr id="34" name="文本框 33">
            <a:extLst>
              <a:ext uri="{FF2B5EF4-FFF2-40B4-BE49-F238E27FC236}">
                <a16:creationId xmlns:a16="http://schemas.microsoft.com/office/drawing/2014/main" id="{3F83BDB0-AA7C-4CB5-A7DF-9EE104369D06}"/>
              </a:ext>
            </a:extLst>
          </p:cNvPr>
          <p:cNvSpPr txBox="1"/>
          <p:nvPr/>
        </p:nvSpPr>
        <p:spPr>
          <a:xfrm>
            <a:off x="2827536" y="4631539"/>
            <a:ext cx="633507" cy="369332"/>
          </a:xfrm>
          <a:prstGeom prst="rect">
            <a:avLst/>
          </a:prstGeom>
          <a:noFill/>
        </p:spPr>
        <p:txBody>
          <a:bodyPr wrap="none" rtlCol="0">
            <a:spAutoFit/>
          </a:bodyPr>
          <a:lstStyle/>
          <a:p>
            <a:r>
              <a:rPr lang="en-US" altLang="zh-CN" b="1" dirty="0"/>
              <a:t>$ 90</a:t>
            </a:r>
            <a:endParaRPr lang="zh-CN" altLang="en-US" b="1" dirty="0"/>
          </a:p>
        </p:txBody>
      </p:sp>
      <p:sp>
        <p:nvSpPr>
          <p:cNvPr id="35" name="文本框 34">
            <a:extLst>
              <a:ext uri="{FF2B5EF4-FFF2-40B4-BE49-F238E27FC236}">
                <a16:creationId xmlns:a16="http://schemas.microsoft.com/office/drawing/2014/main" id="{5F7A4FA0-43E7-4534-A20F-F3C78DB192A9}"/>
              </a:ext>
            </a:extLst>
          </p:cNvPr>
          <p:cNvSpPr txBox="1"/>
          <p:nvPr/>
        </p:nvSpPr>
        <p:spPr>
          <a:xfrm>
            <a:off x="2839268" y="5344492"/>
            <a:ext cx="761747" cy="369332"/>
          </a:xfrm>
          <a:prstGeom prst="rect">
            <a:avLst/>
          </a:prstGeom>
          <a:noFill/>
        </p:spPr>
        <p:txBody>
          <a:bodyPr wrap="none" rtlCol="0">
            <a:spAutoFit/>
          </a:bodyPr>
          <a:lstStyle/>
          <a:p>
            <a:r>
              <a:rPr lang="en-US" altLang="zh-CN" b="1" dirty="0"/>
              <a:t>$ 100</a:t>
            </a:r>
            <a:endParaRPr lang="zh-CN" altLang="en-US" b="1" dirty="0"/>
          </a:p>
        </p:txBody>
      </p:sp>
      <p:sp>
        <p:nvSpPr>
          <p:cNvPr id="32" name="文本框 31">
            <a:extLst>
              <a:ext uri="{FF2B5EF4-FFF2-40B4-BE49-F238E27FC236}">
                <a16:creationId xmlns:a16="http://schemas.microsoft.com/office/drawing/2014/main" id="{D45CCB94-934A-492A-87C1-1A0BBD34FF5C}"/>
              </a:ext>
            </a:extLst>
          </p:cNvPr>
          <p:cNvSpPr txBox="1"/>
          <p:nvPr/>
        </p:nvSpPr>
        <p:spPr>
          <a:xfrm>
            <a:off x="4565504" y="3167155"/>
            <a:ext cx="2198634" cy="523220"/>
          </a:xfrm>
          <a:prstGeom prst="rect">
            <a:avLst/>
          </a:prstGeom>
          <a:noFill/>
        </p:spPr>
        <p:txBody>
          <a:bodyPr wrap="square" rtlCol="0">
            <a:spAutoFit/>
          </a:bodyPr>
          <a:lstStyle/>
          <a:p>
            <a:r>
              <a:rPr lang="en-US" altLang="zh-CN" sz="1400" dirty="0"/>
              <a:t>Dr. COGS       $100</a:t>
            </a:r>
          </a:p>
          <a:p>
            <a:r>
              <a:rPr lang="en-US" altLang="zh-CN" sz="1400" dirty="0"/>
              <a:t>      Cr. Inventory         100</a:t>
            </a:r>
            <a:endParaRPr lang="zh-CN" altLang="en-US" sz="1400" dirty="0"/>
          </a:p>
        </p:txBody>
      </p:sp>
      <p:sp>
        <p:nvSpPr>
          <p:cNvPr id="37" name="文本框 36">
            <a:extLst>
              <a:ext uri="{FF2B5EF4-FFF2-40B4-BE49-F238E27FC236}">
                <a16:creationId xmlns:a16="http://schemas.microsoft.com/office/drawing/2014/main" id="{25865C70-782A-4A19-AB71-7FEFBF4FA8FD}"/>
              </a:ext>
            </a:extLst>
          </p:cNvPr>
          <p:cNvSpPr txBox="1"/>
          <p:nvPr/>
        </p:nvSpPr>
        <p:spPr>
          <a:xfrm>
            <a:off x="4565504" y="3883100"/>
            <a:ext cx="2198634" cy="523220"/>
          </a:xfrm>
          <a:prstGeom prst="rect">
            <a:avLst/>
          </a:prstGeom>
          <a:noFill/>
        </p:spPr>
        <p:txBody>
          <a:bodyPr wrap="square" rtlCol="0">
            <a:spAutoFit/>
          </a:bodyPr>
          <a:lstStyle/>
          <a:p>
            <a:r>
              <a:rPr lang="en-US" altLang="zh-CN" sz="1400" dirty="0"/>
              <a:t>Dr. COGS       110</a:t>
            </a:r>
          </a:p>
          <a:p>
            <a:r>
              <a:rPr lang="en-US" altLang="zh-CN" sz="1400" dirty="0"/>
              <a:t>      Cr. Inventory         110</a:t>
            </a:r>
            <a:endParaRPr lang="zh-CN" altLang="en-US" sz="1400" dirty="0"/>
          </a:p>
        </p:txBody>
      </p:sp>
      <p:sp>
        <p:nvSpPr>
          <p:cNvPr id="38" name="文本框 37">
            <a:extLst>
              <a:ext uri="{FF2B5EF4-FFF2-40B4-BE49-F238E27FC236}">
                <a16:creationId xmlns:a16="http://schemas.microsoft.com/office/drawing/2014/main" id="{6E13ACFE-6034-4D32-87FB-2C406679B92B}"/>
              </a:ext>
            </a:extLst>
          </p:cNvPr>
          <p:cNvSpPr txBox="1"/>
          <p:nvPr/>
        </p:nvSpPr>
        <p:spPr>
          <a:xfrm>
            <a:off x="4573294" y="4603579"/>
            <a:ext cx="2198634" cy="523220"/>
          </a:xfrm>
          <a:prstGeom prst="rect">
            <a:avLst/>
          </a:prstGeom>
          <a:noFill/>
        </p:spPr>
        <p:txBody>
          <a:bodyPr wrap="square" rtlCol="0">
            <a:spAutoFit/>
          </a:bodyPr>
          <a:lstStyle/>
          <a:p>
            <a:r>
              <a:rPr lang="en-US" altLang="zh-CN" sz="1400" dirty="0"/>
              <a:t>Dr. COGS       90</a:t>
            </a:r>
          </a:p>
          <a:p>
            <a:r>
              <a:rPr lang="en-US" altLang="zh-CN" sz="1400" dirty="0"/>
              <a:t>      Cr. Inventory         90</a:t>
            </a:r>
            <a:endParaRPr lang="zh-CN" altLang="en-US" sz="1400" dirty="0"/>
          </a:p>
        </p:txBody>
      </p:sp>
      <p:sp>
        <p:nvSpPr>
          <p:cNvPr id="39" name="文本框 38">
            <a:extLst>
              <a:ext uri="{FF2B5EF4-FFF2-40B4-BE49-F238E27FC236}">
                <a16:creationId xmlns:a16="http://schemas.microsoft.com/office/drawing/2014/main" id="{75C1B5FB-EC1D-41C9-B8AF-377AD74CFF7F}"/>
              </a:ext>
            </a:extLst>
          </p:cNvPr>
          <p:cNvSpPr txBox="1"/>
          <p:nvPr/>
        </p:nvSpPr>
        <p:spPr>
          <a:xfrm>
            <a:off x="4573294" y="5275606"/>
            <a:ext cx="2198634" cy="523220"/>
          </a:xfrm>
          <a:prstGeom prst="rect">
            <a:avLst/>
          </a:prstGeom>
          <a:noFill/>
        </p:spPr>
        <p:txBody>
          <a:bodyPr wrap="square" rtlCol="0">
            <a:spAutoFit/>
          </a:bodyPr>
          <a:lstStyle/>
          <a:p>
            <a:r>
              <a:rPr lang="en-US" altLang="zh-CN" sz="1400" dirty="0"/>
              <a:t>Dr. COGS       100</a:t>
            </a:r>
          </a:p>
          <a:p>
            <a:r>
              <a:rPr lang="en-US" altLang="zh-CN" sz="1400" dirty="0"/>
              <a:t>      Cr. Inventory         100</a:t>
            </a:r>
            <a:endParaRPr lang="zh-CN" altLang="en-US" sz="1400" dirty="0"/>
          </a:p>
        </p:txBody>
      </p:sp>
      <p:sp>
        <p:nvSpPr>
          <p:cNvPr id="40" name="文本框 39">
            <a:extLst>
              <a:ext uri="{FF2B5EF4-FFF2-40B4-BE49-F238E27FC236}">
                <a16:creationId xmlns:a16="http://schemas.microsoft.com/office/drawing/2014/main" id="{21DF3959-138C-40D9-8534-171F0BF328A3}"/>
              </a:ext>
            </a:extLst>
          </p:cNvPr>
          <p:cNvSpPr txBox="1"/>
          <p:nvPr/>
        </p:nvSpPr>
        <p:spPr>
          <a:xfrm>
            <a:off x="916760" y="6114965"/>
            <a:ext cx="1638590" cy="584775"/>
          </a:xfrm>
          <a:prstGeom prst="rect">
            <a:avLst/>
          </a:prstGeom>
          <a:noFill/>
        </p:spPr>
        <p:txBody>
          <a:bodyPr wrap="none" rtlCol="0">
            <a:spAutoFit/>
          </a:bodyPr>
          <a:lstStyle/>
          <a:p>
            <a:r>
              <a:rPr lang="en-US" altLang="zh-CN" dirty="0"/>
              <a:t>Jan. 31</a:t>
            </a:r>
            <a:r>
              <a:rPr lang="en-US" altLang="zh-CN" baseline="30000" dirty="0"/>
              <a:t>st</a:t>
            </a:r>
          </a:p>
          <a:p>
            <a:r>
              <a:rPr lang="en-US" altLang="zh-CN" sz="1400" dirty="0"/>
              <a:t>(End of the period)</a:t>
            </a:r>
          </a:p>
        </p:txBody>
      </p:sp>
      <p:sp>
        <p:nvSpPr>
          <p:cNvPr id="36" name="文本框 35">
            <a:extLst>
              <a:ext uri="{FF2B5EF4-FFF2-40B4-BE49-F238E27FC236}">
                <a16:creationId xmlns:a16="http://schemas.microsoft.com/office/drawing/2014/main" id="{4BEED144-9CF4-4D8A-92F9-EF202095BF6C}"/>
              </a:ext>
            </a:extLst>
          </p:cNvPr>
          <p:cNvSpPr txBox="1"/>
          <p:nvPr/>
        </p:nvSpPr>
        <p:spPr>
          <a:xfrm>
            <a:off x="4853523" y="6199304"/>
            <a:ext cx="1106393" cy="369332"/>
          </a:xfrm>
          <a:prstGeom prst="rect">
            <a:avLst/>
          </a:prstGeom>
          <a:noFill/>
        </p:spPr>
        <p:txBody>
          <a:bodyPr wrap="none" rtlCol="0">
            <a:spAutoFit/>
          </a:bodyPr>
          <a:lstStyle/>
          <a:p>
            <a:r>
              <a:rPr lang="en-US" altLang="zh-CN" b="1" dirty="0"/>
              <a:t>No entry</a:t>
            </a:r>
            <a:endParaRPr lang="zh-CN" altLang="en-US" b="1" dirty="0"/>
          </a:p>
        </p:txBody>
      </p:sp>
      <p:sp>
        <p:nvSpPr>
          <p:cNvPr id="43" name="文本框 42">
            <a:extLst>
              <a:ext uri="{FF2B5EF4-FFF2-40B4-BE49-F238E27FC236}">
                <a16:creationId xmlns:a16="http://schemas.microsoft.com/office/drawing/2014/main" id="{32ED1420-954D-4182-9ED0-F3E4C456728E}"/>
              </a:ext>
            </a:extLst>
          </p:cNvPr>
          <p:cNvSpPr txBox="1"/>
          <p:nvPr/>
        </p:nvSpPr>
        <p:spPr>
          <a:xfrm>
            <a:off x="7828271" y="2428102"/>
            <a:ext cx="2655186" cy="584775"/>
          </a:xfrm>
          <a:prstGeom prst="rect">
            <a:avLst/>
          </a:prstGeom>
          <a:noFill/>
        </p:spPr>
        <p:txBody>
          <a:bodyPr wrap="square" rtlCol="0">
            <a:spAutoFit/>
          </a:bodyPr>
          <a:lstStyle/>
          <a:p>
            <a:pPr algn="ctr"/>
            <a:r>
              <a:rPr lang="en-US" altLang="zh-CN" sz="1600" b="1" dirty="0">
                <a:solidFill>
                  <a:schemeClr val="bg1"/>
                </a:solidFill>
              </a:rPr>
              <a:t>Periodic</a:t>
            </a:r>
            <a:r>
              <a:rPr lang="en-US" altLang="zh-CN" sz="1600" dirty="0">
                <a:solidFill>
                  <a:schemeClr val="bg1"/>
                </a:solidFill>
              </a:rPr>
              <a:t> Journal Entries </a:t>
            </a:r>
          </a:p>
          <a:p>
            <a:pPr algn="ctr"/>
            <a:r>
              <a:rPr lang="en-US" altLang="zh-CN" sz="1600" dirty="0">
                <a:solidFill>
                  <a:schemeClr val="bg1"/>
                </a:solidFill>
              </a:rPr>
              <a:t>(Focus on COGS)</a:t>
            </a:r>
            <a:endParaRPr lang="zh-CN" altLang="en-US" sz="1600" dirty="0">
              <a:solidFill>
                <a:schemeClr val="bg1"/>
              </a:solidFill>
            </a:endParaRPr>
          </a:p>
        </p:txBody>
      </p:sp>
      <p:sp>
        <p:nvSpPr>
          <p:cNvPr id="44" name="文本框 43">
            <a:extLst>
              <a:ext uri="{FF2B5EF4-FFF2-40B4-BE49-F238E27FC236}">
                <a16:creationId xmlns:a16="http://schemas.microsoft.com/office/drawing/2014/main" id="{550F0CC1-0905-4004-9F5A-FFD1F9FD1CF7}"/>
              </a:ext>
            </a:extLst>
          </p:cNvPr>
          <p:cNvSpPr txBox="1"/>
          <p:nvPr/>
        </p:nvSpPr>
        <p:spPr>
          <a:xfrm>
            <a:off x="8694219" y="4106149"/>
            <a:ext cx="1106393" cy="369332"/>
          </a:xfrm>
          <a:prstGeom prst="rect">
            <a:avLst/>
          </a:prstGeom>
          <a:noFill/>
        </p:spPr>
        <p:txBody>
          <a:bodyPr wrap="none" rtlCol="0">
            <a:spAutoFit/>
          </a:bodyPr>
          <a:lstStyle/>
          <a:p>
            <a:r>
              <a:rPr lang="en-US" altLang="zh-CN" b="1" dirty="0"/>
              <a:t>No entry</a:t>
            </a:r>
            <a:endParaRPr lang="zh-CN" altLang="en-US" b="1" dirty="0"/>
          </a:p>
        </p:txBody>
      </p:sp>
      <p:sp>
        <p:nvSpPr>
          <p:cNvPr id="45" name="文本框 44">
            <a:extLst>
              <a:ext uri="{FF2B5EF4-FFF2-40B4-BE49-F238E27FC236}">
                <a16:creationId xmlns:a16="http://schemas.microsoft.com/office/drawing/2014/main" id="{39397E05-B913-45D4-BCBD-DE5D5983F9B0}"/>
              </a:ext>
            </a:extLst>
          </p:cNvPr>
          <p:cNvSpPr txBox="1"/>
          <p:nvPr/>
        </p:nvSpPr>
        <p:spPr>
          <a:xfrm>
            <a:off x="7892768" y="6133044"/>
            <a:ext cx="2752557" cy="584775"/>
          </a:xfrm>
          <a:prstGeom prst="rect">
            <a:avLst/>
          </a:prstGeom>
          <a:noFill/>
        </p:spPr>
        <p:txBody>
          <a:bodyPr wrap="square" rtlCol="0">
            <a:spAutoFit/>
          </a:bodyPr>
          <a:lstStyle/>
          <a:p>
            <a:r>
              <a:rPr lang="en-US" altLang="zh-CN" sz="1600" dirty="0"/>
              <a:t>Dr. COGS       $400</a:t>
            </a:r>
          </a:p>
          <a:p>
            <a:r>
              <a:rPr lang="en-US" altLang="zh-CN" sz="1600" dirty="0"/>
              <a:t>      Cr. Inventory         400</a:t>
            </a:r>
            <a:endParaRPr lang="zh-CN" altLang="en-US" sz="1600" dirty="0"/>
          </a:p>
        </p:txBody>
      </p:sp>
    </p:spTree>
    <p:extLst>
      <p:ext uri="{BB962C8B-B14F-4D97-AF65-F5344CB8AC3E}">
        <p14:creationId xmlns:p14="http://schemas.microsoft.com/office/powerpoint/2010/main" val="382571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499C3-4061-41BA-801F-44F783FAE518}"/>
              </a:ext>
            </a:extLst>
          </p:cNvPr>
          <p:cNvSpPr>
            <a:spLocks noGrp="1"/>
          </p:cNvSpPr>
          <p:nvPr>
            <p:ph type="title"/>
          </p:nvPr>
        </p:nvSpPr>
        <p:spPr/>
        <p:txBody>
          <a:bodyPr/>
          <a:lstStyle/>
          <a:p>
            <a:r>
              <a:rPr lang="en-US" altLang="zh-CN" dirty="0"/>
              <a:t>Periodic System – Concepts Clarification</a:t>
            </a:r>
            <a:endParaRPr lang="zh-CN" altLang="en-US" dirty="0"/>
          </a:p>
        </p:txBody>
      </p:sp>
      <p:pic>
        <p:nvPicPr>
          <p:cNvPr id="9" name="Picture 4" descr="Box parcel icon isometric style Royalty Free Vector Image">
            <a:extLst>
              <a:ext uri="{FF2B5EF4-FFF2-40B4-BE49-F238E27FC236}">
                <a16:creationId xmlns:a16="http://schemas.microsoft.com/office/drawing/2014/main" id="{3DD03DD3-82F7-4C90-B350-1CDC4876D82A}"/>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889203" y="1885080"/>
            <a:ext cx="757374" cy="7384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Box parcel icon isometric style Royalty Free Vector Image">
            <a:extLst>
              <a:ext uri="{FF2B5EF4-FFF2-40B4-BE49-F238E27FC236}">
                <a16:creationId xmlns:a16="http://schemas.microsoft.com/office/drawing/2014/main" id="{04C420B8-7D10-455E-8A9E-44D129520CF2}"/>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1725094" y="1885080"/>
            <a:ext cx="757374" cy="7384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Box parcel icon isometric style Royalty Free Vector Image">
            <a:extLst>
              <a:ext uri="{FF2B5EF4-FFF2-40B4-BE49-F238E27FC236}">
                <a16:creationId xmlns:a16="http://schemas.microsoft.com/office/drawing/2014/main" id="{50DF27AF-23AD-4E77-BDE9-B6D273A4A0FA}"/>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1725094" y="2799048"/>
            <a:ext cx="757374" cy="7384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Box parcel icon isometric style Royalty Free Vector Image">
            <a:extLst>
              <a:ext uri="{FF2B5EF4-FFF2-40B4-BE49-F238E27FC236}">
                <a16:creationId xmlns:a16="http://schemas.microsoft.com/office/drawing/2014/main" id="{45E74AE6-C33A-4F9F-8D29-BAD6A2F4405B}"/>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884391" y="2799048"/>
            <a:ext cx="757374" cy="738476"/>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110ED143-74CB-49E0-8C01-6E60D189F19E}"/>
              </a:ext>
            </a:extLst>
          </p:cNvPr>
          <p:cNvSpPr/>
          <p:nvPr/>
        </p:nvSpPr>
        <p:spPr>
          <a:xfrm>
            <a:off x="644237" y="1713776"/>
            <a:ext cx="1995055" cy="1948872"/>
          </a:xfrm>
          <a:prstGeom prst="rect">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ED1B5F53-E49C-49AD-84D9-1EB93AFC32FE}"/>
              </a:ext>
            </a:extLst>
          </p:cNvPr>
          <p:cNvSpPr txBox="1"/>
          <p:nvPr/>
        </p:nvSpPr>
        <p:spPr>
          <a:xfrm>
            <a:off x="837697" y="3685736"/>
            <a:ext cx="1608133" cy="369332"/>
          </a:xfrm>
          <a:prstGeom prst="rect">
            <a:avLst/>
          </a:prstGeom>
          <a:noFill/>
        </p:spPr>
        <p:txBody>
          <a:bodyPr wrap="none" rtlCol="0">
            <a:spAutoFit/>
          </a:bodyPr>
          <a:lstStyle>
            <a:defPPr>
              <a:defRPr lang="zh-CN"/>
            </a:defPPr>
            <a:lvl1pPr algn="ctr">
              <a:defRPr>
                <a:latin typeface="+mn-ea"/>
                <a:cs typeface="Times New Roman" panose="02020603050405020304" pitchFamily="18" charset="0"/>
              </a:defRPr>
            </a:lvl1pPr>
          </a:lstStyle>
          <a:p>
            <a:r>
              <a:rPr lang="en-US" altLang="zh-CN" dirty="0">
                <a:latin typeface="Times New Roman" panose="02020603050405020304" pitchFamily="18" charset="0"/>
              </a:rPr>
              <a:t>Beg. Inventory</a:t>
            </a:r>
            <a:endParaRPr lang="zh-CN" altLang="en-US" dirty="0">
              <a:latin typeface="Times New Roman" panose="02020603050405020304" pitchFamily="18" charset="0"/>
            </a:endParaRPr>
          </a:p>
        </p:txBody>
      </p:sp>
      <p:sp>
        <p:nvSpPr>
          <p:cNvPr id="19" name="加号 18">
            <a:extLst>
              <a:ext uri="{FF2B5EF4-FFF2-40B4-BE49-F238E27FC236}">
                <a16:creationId xmlns:a16="http://schemas.microsoft.com/office/drawing/2014/main" id="{7E0DF78E-A9F9-478B-8CC1-C17F5FC2D20A}"/>
              </a:ext>
            </a:extLst>
          </p:cNvPr>
          <p:cNvSpPr/>
          <p:nvPr/>
        </p:nvSpPr>
        <p:spPr>
          <a:xfrm>
            <a:off x="2756215" y="2346466"/>
            <a:ext cx="581891" cy="600366"/>
          </a:xfrm>
          <a:prstGeom prst="mathPlu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4" descr="Box parcel icon isometric style Royalty Free Vector Image">
            <a:extLst>
              <a:ext uri="{FF2B5EF4-FFF2-40B4-BE49-F238E27FC236}">
                <a16:creationId xmlns:a16="http://schemas.microsoft.com/office/drawing/2014/main" id="{0F8CBF08-3F4C-4943-965B-BE1BA7B324A5}"/>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3719277" y="1861487"/>
            <a:ext cx="757374" cy="7384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ox parcel icon isometric style Royalty Free Vector Image">
            <a:extLst>
              <a:ext uri="{FF2B5EF4-FFF2-40B4-BE49-F238E27FC236}">
                <a16:creationId xmlns:a16="http://schemas.microsoft.com/office/drawing/2014/main" id="{0921F039-E0BB-4830-8951-02C421ED8F78}"/>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4719284" y="1861487"/>
            <a:ext cx="757374" cy="73847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Box parcel icon isometric style Royalty Free Vector Image">
            <a:extLst>
              <a:ext uri="{FF2B5EF4-FFF2-40B4-BE49-F238E27FC236}">
                <a16:creationId xmlns:a16="http://schemas.microsoft.com/office/drawing/2014/main" id="{68776DA0-B408-414C-9D4E-FA2CEFFF48D5}"/>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3731752" y="2766147"/>
            <a:ext cx="757374" cy="738476"/>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6BFDCEB1-340B-419C-ADEE-99C9853D30A7}"/>
              </a:ext>
            </a:extLst>
          </p:cNvPr>
          <p:cNvSpPr txBox="1"/>
          <p:nvPr/>
        </p:nvSpPr>
        <p:spPr>
          <a:xfrm>
            <a:off x="3735894" y="3685736"/>
            <a:ext cx="1794081" cy="369332"/>
          </a:xfrm>
          <a:prstGeom prst="rect">
            <a:avLst/>
          </a:prstGeom>
          <a:noFill/>
        </p:spPr>
        <p:txBody>
          <a:bodyPr wrap="none" rtlCol="0">
            <a:spAutoFit/>
          </a:bodyPr>
          <a:lstStyle/>
          <a:p>
            <a:pPr algn="ctr"/>
            <a:r>
              <a:rPr lang="en-US" altLang="zh-CN" dirty="0">
                <a:latin typeface="Times New Roman" panose="02020603050405020304" pitchFamily="18" charset="0"/>
                <a:cs typeface="Times New Roman" panose="02020603050405020304" pitchFamily="18" charset="0"/>
              </a:rPr>
              <a:t>Goods Purchased</a:t>
            </a:r>
            <a:endParaRPr lang="zh-CN" altLang="en-US"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15C2A5CE-93B0-4F60-9877-7557AADE79B6}"/>
              </a:ext>
            </a:extLst>
          </p:cNvPr>
          <p:cNvSpPr/>
          <p:nvPr/>
        </p:nvSpPr>
        <p:spPr>
          <a:xfrm>
            <a:off x="6552241" y="1690688"/>
            <a:ext cx="1995055" cy="1948872"/>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减号 19">
            <a:extLst>
              <a:ext uri="{FF2B5EF4-FFF2-40B4-BE49-F238E27FC236}">
                <a16:creationId xmlns:a16="http://schemas.microsoft.com/office/drawing/2014/main" id="{6A57540C-8076-4F63-98F9-F8CBEAD7D298}"/>
              </a:ext>
            </a:extLst>
          </p:cNvPr>
          <p:cNvSpPr/>
          <p:nvPr/>
        </p:nvSpPr>
        <p:spPr>
          <a:xfrm>
            <a:off x="5823571" y="2297977"/>
            <a:ext cx="600364" cy="648855"/>
          </a:xfrm>
          <a:prstGeom prst="mathMinu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Picture 4" descr="Box parcel icon isometric style Royalty Free Vector Image">
            <a:extLst>
              <a:ext uri="{FF2B5EF4-FFF2-40B4-BE49-F238E27FC236}">
                <a16:creationId xmlns:a16="http://schemas.microsoft.com/office/drawing/2014/main" id="{87E5627D-D18F-4FE0-BE60-BAF3BB9467B2}"/>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6670455" y="1861487"/>
            <a:ext cx="757374" cy="73847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Box parcel icon isometric style Royalty Free Vector Image">
            <a:extLst>
              <a:ext uri="{FF2B5EF4-FFF2-40B4-BE49-F238E27FC236}">
                <a16:creationId xmlns:a16="http://schemas.microsoft.com/office/drawing/2014/main" id="{891E58BF-F520-4C1A-A996-2EB1B9C02C3F}"/>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7643617" y="1837321"/>
            <a:ext cx="757374" cy="73847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Box parcel icon isometric style Royalty Free Vector Image">
            <a:extLst>
              <a:ext uri="{FF2B5EF4-FFF2-40B4-BE49-F238E27FC236}">
                <a16:creationId xmlns:a16="http://schemas.microsoft.com/office/drawing/2014/main" id="{87E5627D-D18F-4FE0-BE60-BAF3BB9467B2}"/>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6679024" y="2799048"/>
            <a:ext cx="757374" cy="73847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Box parcel icon isometric style Royalty Free Vector Image">
            <a:extLst>
              <a:ext uri="{FF2B5EF4-FFF2-40B4-BE49-F238E27FC236}">
                <a16:creationId xmlns:a16="http://schemas.microsoft.com/office/drawing/2014/main" id="{87E5627D-D18F-4FE0-BE60-BAF3BB9467B2}"/>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7674349" y="2856989"/>
            <a:ext cx="757374" cy="73847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Box parcel icon isometric style Royalty Free Vector Image">
            <a:extLst>
              <a:ext uri="{FF2B5EF4-FFF2-40B4-BE49-F238E27FC236}">
                <a16:creationId xmlns:a16="http://schemas.microsoft.com/office/drawing/2014/main" id="{87E5627D-D18F-4FE0-BE60-BAF3BB9467B2}"/>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7163833" y="2358865"/>
            <a:ext cx="757374" cy="738476"/>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 33">
            <a:extLst>
              <a:ext uri="{FF2B5EF4-FFF2-40B4-BE49-F238E27FC236}">
                <a16:creationId xmlns:a16="http://schemas.microsoft.com/office/drawing/2014/main" id="{52B8114E-26C8-48D5-8D18-7B16E79AD195}"/>
              </a:ext>
            </a:extLst>
          </p:cNvPr>
          <p:cNvSpPr/>
          <p:nvPr/>
        </p:nvSpPr>
        <p:spPr>
          <a:xfrm>
            <a:off x="3598239" y="1695303"/>
            <a:ext cx="1995055" cy="1948872"/>
          </a:xfrm>
          <a:prstGeom prst="rect">
            <a:avLst/>
          </a:prstGeom>
          <a:no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054C8B1E-5E97-4F30-8085-D37C5483E44B}"/>
              </a:ext>
            </a:extLst>
          </p:cNvPr>
          <p:cNvSpPr txBox="1"/>
          <p:nvPr/>
        </p:nvSpPr>
        <p:spPr>
          <a:xfrm>
            <a:off x="6550135" y="3685736"/>
            <a:ext cx="1999265" cy="369332"/>
          </a:xfrm>
          <a:prstGeom prst="rect">
            <a:avLst/>
          </a:prstGeom>
          <a:noFill/>
        </p:spPr>
        <p:txBody>
          <a:bodyPr wrap="none" rtlCol="0">
            <a:spAutoFit/>
          </a:bodyPr>
          <a:lstStyle>
            <a:defPPr>
              <a:defRPr lang="zh-CN"/>
            </a:defPPr>
            <a:lvl1pPr algn="ctr">
              <a:defRPr>
                <a:latin typeface="+mn-ea"/>
                <a:cs typeface="Times New Roman" panose="02020603050405020304" pitchFamily="18" charset="0"/>
              </a:defRPr>
            </a:lvl1pPr>
          </a:lstStyle>
          <a:p>
            <a:r>
              <a:rPr lang="en-US" altLang="zh-CN" dirty="0">
                <a:latin typeface="Times New Roman" panose="02020603050405020304" pitchFamily="18" charset="0"/>
              </a:rPr>
              <a:t>Cost of Goods Sold</a:t>
            </a:r>
          </a:p>
        </p:txBody>
      </p:sp>
      <p:sp>
        <p:nvSpPr>
          <p:cNvPr id="28" name="等号 27">
            <a:extLst>
              <a:ext uri="{FF2B5EF4-FFF2-40B4-BE49-F238E27FC236}">
                <a16:creationId xmlns:a16="http://schemas.microsoft.com/office/drawing/2014/main" id="{1E0BB2F5-89D1-4D1A-8DA0-E810B58F7A54}"/>
              </a:ext>
            </a:extLst>
          </p:cNvPr>
          <p:cNvSpPr/>
          <p:nvPr/>
        </p:nvSpPr>
        <p:spPr>
          <a:xfrm>
            <a:off x="8776678" y="2341347"/>
            <a:ext cx="689193" cy="600366"/>
          </a:xfrm>
          <a:prstGeom prst="mathEqual">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Picture 4" descr="Box parcel icon isometric style Royalty Free Vector Image">
            <a:extLst>
              <a:ext uri="{FF2B5EF4-FFF2-40B4-BE49-F238E27FC236}">
                <a16:creationId xmlns:a16="http://schemas.microsoft.com/office/drawing/2014/main" id="{39F3941A-D7E7-47E4-A273-41744489D414}"/>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9669404" y="1818261"/>
            <a:ext cx="757374" cy="73847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Box parcel icon isometric style Royalty Free Vector Image">
            <a:extLst>
              <a:ext uri="{FF2B5EF4-FFF2-40B4-BE49-F238E27FC236}">
                <a16:creationId xmlns:a16="http://schemas.microsoft.com/office/drawing/2014/main" id="{468ABD42-10AE-44BF-8B79-AC6F64CFFF42}"/>
              </a:ext>
            </a:extLst>
          </p:cNvPr>
          <p:cNvPicPr>
            <a:picLocks noChangeAspect="1" noChangeArrowheads="1"/>
          </p:cNvPicPr>
          <p:nvPr/>
        </p:nvPicPr>
        <p:blipFill rotWithShape="1">
          <a:blip r:embed="rId2" cstate="email">
            <a:extLst>
              <a:ext uri="{BEBA8EAE-BF5A-486C-A8C5-ECC9F3942E4B}">
                <a14:imgProps xmlns:a14="http://schemas.microsoft.com/office/drawing/2010/main">
                  <a14:imgLayer r:embed="rId3">
                    <a14:imgEffect>
                      <a14:backgroundRemoval t="2500" b="90463" l="4800" r="90000"/>
                    </a14:imgEffect>
                  </a14:imgLayer>
                </a14:imgProps>
              </a:ext>
              <a:ext uri="{28A0092B-C50C-407E-A947-70E740481C1C}">
                <a14:useLocalDpi xmlns:a14="http://schemas.microsoft.com/office/drawing/2010/main" val="0"/>
              </a:ext>
            </a:extLst>
          </a:blip>
          <a:srcRect b="9718"/>
          <a:stretch/>
        </p:blipFill>
        <p:spPr bwMode="auto">
          <a:xfrm>
            <a:off x="10587979" y="1818261"/>
            <a:ext cx="757374" cy="738476"/>
          </a:xfrm>
          <a:prstGeom prst="rect">
            <a:avLst/>
          </a:prstGeom>
          <a:noFill/>
          <a:extLst>
            <a:ext uri="{909E8E84-426E-40DD-AFC4-6F175D3DCCD1}">
              <a14:hiddenFill xmlns:a14="http://schemas.microsoft.com/office/drawing/2010/main">
                <a:solidFill>
                  <a:srgbClr val="FFFFFF"/>
                </a:solidFill>
              </a14:hiddenFill>
            </a:ext>
          </a:extLst>
        </p:spPr>
      </p:pic>
      <p:sp>
        <p:nvSpPr>
          <p:cNvPr id="39" name="矩形 38">
            <a:extLst>
              <a:ext uri="{FF2B5EF4-FFF2-40B4-BE49-F238E27FC236}">
                <a16:creationId xmlns:a16="http://schemas.microsoft.com/office/drawing/2014/main" id="{653B89A0-8549-41B2-9218-D989B7A1441A}"/>
              </a:ext>
            </a:extLst>
          </p:cNvPr>
          <p:cNvSpPr/>
          <p:nvPr/>
        </p:nvSpPr>
        <p:spPr>
          <a:xfrm>
            <a:off x="9520458" y="1690688"/>
            <a:ext cx="1995055" cy="1948872"/>
          </a:xfrm>
          <a:prstGeom prst="rect">
            <a:avLst/>
          </a:prstGeom>
          <a:noFill/>
          <a:ln w="2857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4A25E28D-2447-458C-B954-34DB5E23106A}"/>
              </a:ext>
            </a:extLst>
          </p:cNvPr>
          <p:cNvSpPr txBox="1"/>
          <p:nvPr/>
        </p:nvSpPr>
        <p:spPr>
          <a:xfrm>
            <a:off x="9716323" y="3685736"/>
            <a:ext cx="1603323" cy="369332"/>
          </a:xfrm>
          <a:prstGeom prst="rect">
            <a:avLst/>
          </a:prstGeom>
          <a:noFill/>
        </p:spPr>
        <p:txBody>
          <a:bodyPr wrap="none" rtlCol="0">
            <a:spAutoFit/>
          </a:bodyPr>
          <a:lstStyle>
            <a:defPPr>
              <a:defRPr lang="zh-CN"/>
            </a:defPPr>
            <a:lvl1pPr algn="ctr">
              <a:defRPr>
                <a:latin typeface="+mn-ea"/>
                <a:cs typeface="Times New Roman" panose="02020603050405020304" pitchFamily="18" charset="0"/>
              </a:defRPr>
            </a:lvl1pPr>
          </a:lstStyle>
          <a:p>
            <a:r>
              <a:rPr lang="en-US" altLang="zh-CN" dirty="0">
                <a:latin typeface="Times New Roman" panose="02020603050405020304" pitchFamily="18" charset="0"/>
              </a:rPr>
              <a:t>End. Inventory</a:t>
            </a:r>
          </a:p>
        </p:txBody>
      </p:sp>
      <p:sp>
        <p:nvSpPr>
          <p:cNvPr id="36" name="左大括号 35">
            <a:extLst>
              <a:ext uri="{FF2B5EF4-FFF2-40B4-BE49-F238E27FC236}">
                <a16:creationId xmlns:a16="http://schemas.microsoft.com/office/drawing/2014/main" id="{6CA227AD-35E4-44A7-BCA0-532DB2518B49}"/>
              </a:ext>
            </a:extLst>
          </p:cNvPr>
          <p:cNvSpPr/>
          <p:nvPr/>
        </p:nvSpPr>
        <p:spPr>
          <a:xfrm rot="16200000">
            <a:off x="2934100" y="1635402"/>
            <a:ext cx="369331" cy="4949057"/>
          </a:xfrm>
          <a:prstGeom prst="leftBrace">
            <a:avLst>
              <a:gd name="adj1" fmla="val 131516"/>
              <a:gd name="adj2" fmla="val 49814"/>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86A557B1-4CF7-4C43-84D7-59A319FE1BAC}"/>
              </a:ext>
            </a:extLst>
          </p:cNvPr>
          <p:cNvSpPr txBox="1"/>
          <p:nvPr/>
        </p:nvSpPr>
        <p:spPr>
          <a:xfrm>
            <a:off x="1871179" y="4301530"/>
            <a:ext cx="2495170" cy="369332"/>
          </a:xfrm>
          <a:prstGeom prst="rect">
            <a:avLst/>
          </a:prstGeom>
          <a:noFill/>
        </p:spPr>
        <p:txBody>
          <a:bodyPr wrap="none" rtlCol="0">
            <a:spAutoFit/>
          </a:bodyPr>
          <a:lstStyle/>
          <a:p>
            <a:pPr algn="ctr"/>
            <a:r>
              <a:rPr lang="en-US" altLang="zh-CN" dirty="0">
                <a:latin typeface="Times New Roman" panose="02020603050405020304" pitchFamily="18" charset="0"/>
                <a:cs typeface="Times New Roman" panose="02020603050405020304" pitchFamily="18" charset="0"/>
              </a:rPr>
              <a:t>Goods Available for Sale</a:t>
            </a:r>
            <a:endParaRPr lang="zh-CN" altLang="en-US" dirty="0">
              <a:latin typeface="Times New Roman" panose="02020603050405020304" pitchFamily="18" charset="0"/>
              <a:cs typeface="Times New Roman" panose="02020603050405020304" pitchFamily="18" charset="0"/>
            </a:endParaRPr>
          </a:p>
        </p:txBody>
      </p:sp>
      <p:sp>
        <p:nvSpPr>
          <p:cNvPr id="44" name="内容占位符 2">
            <a:extLst>
              <a:ext uri="{FF2B5EF4-FFF2-40B4-BE49-F238E27FC236}">
                <a16:creationId xmlns:a16="http://schemas.microsoft.com/office/drawing/2014/main" id="{13021EBF-ACC0-4494-BEE2-0A37398FB521}"/>
              </a:ext>
            </a:extLst>
          </p:cNvPr>
          <p:cNvSpPr>
            <a:spLocks noGrp="1"/>
          </p:cNvSpPr>
          <p:nvPr>
            <p:ph idx="1"/>
          </p:nvPr>
        </p:nvSpPr>
        <p:spPr>
          <a:xfrm>
            <a:off x="644236" y="4641080"/>
            <a:ext cx="10515600" cy="2134947"/>
          </a:xfrm>
        </p:spPr>
        <p:txBody>
          <a:bodyPr>
            <a:normAutofit fontScale="85000" lnSpcReduction="20000"/>
          </a:bodyPr>
          <a:lstStyle/>
          <a:p>
            <a:pPr marL="0" indent="0">
              <a:lnSpc>
                <a:spcPct val="120000"/>
              </a:lnSpc>
              <a:buNone/>
            </a:pPr>
            <a:r>
              <a:rPr lang="en-US" altLang="zh-CN" sz="2400" dirty="0"/>
              <a:t>Under </a:t>
            </a:r>
            <a:r>
              <a:rPr lang="en-US" altLang="zh-CN" sz="2400" b="1" dirty="0"/>
              <a:t>periodic system</a:t>
            </a:r>
            <a:r>
              <a:rPr lang="en-US" altLang="zh-CN" sz="2400" dirty="0"/>
              <a:t>, at the period end we have the amount of </a:t>
            </a:r>
          </a:p>
          <a:p>
            <a:pPr marL="457200" indent="-457200">
              <a:lnSpc>
                <a:spcPct val="120000"/>
              </a:lnSpc>
              <a:buFont typeface="+mj-lt"/>
              <a:buAutoNum type="arabicPeriod"/>
            </a:pPr>
            <a:r>
              <a:rPr lang="en-US" altLang="zh-CN" sz="2400" dirty="0"/>
              <a:t>End. Inventory : The inventory we finally on hand at the period end</a:t>
            </a:r>
          </a:p>
          <a:p>
            <a:pPr marL="457200" indent="-457200">
              <a:lnSpc>
                <a:spcPct val="120000"/>
              </a:lnSpc>
              <a:buFont typeface="+mj-lt"/>
              <a:buAutoNum type="arabicPeriod"/>
            </a:pPr>
            <a:r>
              <a:rPr lang="en-US" altLang="zh-CN" sz="2400" dirty="0"/>
              <a:t>Beg. Inventory : The inventory left from last period</a:t>
            </a:r>
          </a:p>
          <a:p>
            <a:pPr marL="457200" indent="-457200">
              <a:lnSpc>
                <a:spcPct val="120000"/>
              </a:lnSpc>
              <a:buFont typeface="+mj-lt"/>
              <a:buAutoNum type="arabicPeriod"/>
            </a:pPr>
            <a:r>
              <a:rPr lang="en-US" altLang="zh-CN" sz="2400" dirty="0"/>
              <a:t>Goods Purchased :The goods we purchased during the period</a:t>
            </a:r>
          </a:p>
          <a:p>
            <a:pPr marL="457200" indent="-457200">
              <a:lnSpc>
                <a:spcPct val="120000"/>
              </a:lnSpc>
              <a:buFont typeface="+mj-lt"/>
              <a:buAutoNum type="arabicPeriod"/>
            </a:pPr>
            <a:r>
              <a:rPr lang="en-US" altLang="zh-CN" sz="2400" dirty="0"/>
              <a:t>Goods Available for Sale: The goods available for sale during the whole period</a:t>
            </a:r>
          </a:p>
          <a:p>
            <a:pPr marL="457200" indent="-457200">
              <a:lnSpc>
                <a:spcPct val="120000"/>
              </a:lnSpc>
              <a:buFont typeface="+mj-lt"/>
              <a:buAutoNum type="arabicPeriod"/>
            </a:pPr>
            <a:endParaRPr lang="en-US" altLang="zh-CN" sz="2400" dirty="0"/>
          </a:p>
          <a:p>
            <a:pPr marL="0" indent="0">
              <a:lnSpc>
                <a:spcPct val="120000"/>
              </a:lnSpc>
              <a:buNone/>
            </a:pPr>
            <a:endParaRPr lang="en-US" altLang="zh-CN" sz="2400" dirty="0"/>
          </a:p>
        </p:txBody>
      </p:sp>
    </p:spTree>
    <p:extLst>
      <p:ext uri="{BB962C8B-B14F-4D97-AF65-F5344CB8AC3E}">
        <p14:creationId xmlns:p14="http://schemas.microsoft.com/office/powerpoint/2010/main" val="331225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E2B764E-2C14-4286-8D46-3C4DAECA1650}"/>
              </a:ext>
            </a:extLst>
          </p:cNvPr>
          <p:cNvSpPr/>
          <p:nvPr/>
        </p:nvSpPr>
        <p:spPr>
          <a:xfrm>
            <a:off x="2475347" y="1625599"/>
            <a:ext cx="3121890" cy="94661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2BECD85C-7276-4403-8EC9-8ADA661ACC30}"/>
              </a:ext>
            </a:extLst>
          </p:cNvPr>
          <p:cNvSpPr>
            <a:spLocks noGrp="1"/>
          </p:cNvSpPr>
          <p:nvPr>
            <p:ph type="title"/>
          </p:nvPr>
        </p:nvSpPr>
        <p:spPr/>
        <p:txBody>
          <a:bodyPr/>
          <a:lstStyle/>
          <a:p>
            <a:r>
              <a:rPr lang="en-US" altLang="zh-CN" dirty="0"/>
              <a:t>COGS Calculation – 3 Steps &amp; 4 Methods</a:t>
            </a:r>
            <a:endParaRPr lang="zh-CN" altLang="en-US" dirty="0"/>
          </a:p>
        </p:txBody>
      </p:sp>
      <p:sp>
        <p:nvSpPr>
          <p:cNvPr id="3" name="内容占位符 2">
            <a:extLst>
              <a:ext uri="{FF2B5EF4-FFF2-40B4-BE49-F238E27FC236}">
                <a16:creationId xmlns:a16="http://schemas.microsoft.com/office/drawing/2014/main" id="{A043B1A5-EF92-4794-B3E1-DB47AA0D0067}"/>
              </a:ext>
            </a:extLst>
          </p:cNvPr>
          <p:cNvSpPr>
            <a:spLocks noGrp="1"/>
          </p:cNvSpPr>
          <p:nvPr>
            <p:ph idx="1"/>
          </p:nvPr>
        </p:nvSpPr>
        <p:spPr>
          <a:xfrm>
            <a:off x="838200" y="4008764"/>
            <a:ext cx="10515600" cy="2881313"/>
          </a:xfrm>
        </p:spPr>
        <p:txBody>
          <a:bodyPr>
            <a:normAutofit lnSpcReduction="10000"/>
          </a:bodyPr>
          <a:lstStyle/>
          <a:p>
            <a:pPr marL="0" indent="0">
              <a:buNone/>
            </a:pPr>
            <a:r>
              <a:rPr lang="en-US" altLang="zh-CN" dirty="0"/>
              <a:t>Three steps to calculate COGS for a period</a:t>
            </a:r>
          </a:p>
          <a:p>
            <a:pPr marL="914400" lvl="1" indent="-457200">
              <a:buFont typeface="+mj-lt"/>
              <a:buAutoNum type="arabicPeriod"/>
            </a:pPr>
            <a:r>
              <a:rPr lang="en-US" altLang="zh-CN" dirty="0"/>
              <a:t>Calculate </a:t>
            </a:r>
            <a:r>
              <a:rPr lang="en-US" altLang="zh-CN" b="1" dirty="0"/>
              <a:t>Cost of Goods Available for Sale</a:t>
            </a:r>
          </a:p>
          <a:p>
            <a:pPr lvl="2"/>
            <a:r>
              <a:rPr lang="en-US" altLang="zh-CN" dirty="0"/>
              <a:t>Total goods available during the whole period</a:t>
            </a:r>
          </a:p>
          <a:p>
            <a:pPr marL="914400" lvl="1" indent="-457200">
              <a:buFont typeface="+mj-lt"/>
              <a:buAutoNum type="arabicPeriod"/>
            </a:pPr>
            <a:r>
              <a:rPr lang="en-US" altLang="zh-CN" dirty="0"/>
              <a:t>Calculate </a:t>
            </a:r>
            <a:r>
              <a:rPr lang="en-US" altLang="zh-CN" b="1" dirty="0"/>
              <a:t>Ending Inventory</a:t>
            </a:r>
          </a:p>
          <a:p>
            <a:pPr lvl="2"/>
            <a:r>
              <a:rPr lang="en-US" altLang="zh-CN" dirty="0"/>
              <a:t>Determine which method you use: FIFO, LIFO, Average-Cost or SI ?</a:t>
            </a:r>
          </a:p>
          <a:p>
            <a:pPr lvl="2"/>
            <a:r>
              <a:rPr lang="en-US" altLang="zh-CN" dirty="0"/>
              <a:t>1. Determine the unit in ending inventory</a:t>
            </a:r>
          </a:p>
          <a:p>
            <a:pPr lvl="2"/>
            <a:r>
              <a:rPr lang="en-US" altLang="zh-CN" dirty="0"/>
              <a:t>2. Determine the cost for every unit</a:t>
            </a:r>
          </a:p>
          <a:p>
            <a:pPr marL="914400" lvl="1" indent="-457200">
              <a:buFont typeface="+mj-lt"/>
              <a:buAutoNum type="arabicPeriod"/>
            </a:pPr>
            <a:r>
              <a:rPr lang="en-US" altLang="zh-CN" b="1" dirty="0"/>
              <a:t>COGS = Cost of Goods Available for Sale – Ending Inventory</a:t>
            </a:r>
          </a:p>
        </p:txBody>
      </p:sp>
      <p:sp>
        <p:nvSpPr>
          <p:cNvPr id="11" name="文本框 10">
            <a:extLst>
              <a:ext uri="{FF2B5EF4-FFF2-40B4-BE49-F238E27FC236}">
                <a16:creationId xmlns:a16="http://schemas.microsoft.com/office/drawing/2014/main" id="{C5B0B606-61DC-41BC-83C5-C37BE3F86A65}"/>
              </a:ext>
            </a:extLst>
          </p:cNvPr>
          <p:cNvSpPr txBox="1"/>
          <p:nvPr/>
        </p:nvSpPr>
        <p:spPr>
          <a:xfrm>
            <a:off x="3422073" y="1778755"/>
            <a:ext cx="1228437" cy="646331"/>
          </a:xfrm>
          <a:prstGeom prst="rect">
            <a:avLst/>
          </a:prstGeom>
          <a:noFill/>
        </p:spPr>
        <p:txBody>
          <a:bodyPr wrap="square" rtlCol="0">
            <a:spAutoFit/>
          </a:bodyPr>
          <a:lstStyle/>
          <a:p>
            <a:r>
              <a:rPr lang="en-US" altLang="zh-CN" sz="3600" b="1" dirty="0"/>
              <a:t>FIFO</a:t>
            </a:r>
            <a:endParaRPr lang="zh-CN" altLang="en-US" sz="3600" b="1" dirty="0"/>
          </a:p>
        </p:txBody>
      </p:sp>
      <p:sp>
        <p:nvSpPr>
          <p:cNvPr id="13" name="矩形 12">
            <a:extLst>
              <a:ext uri="{FF2B5EF4-FFF2-40B4-BE49-F238E27FC236}">
                <a16:creationId xmlns:a16="http://schemas.microsoft.com/office/drawing/2014/main" id="{4D74EE9B-A732-4D73-AC3B-131726D7BD67}"/>
              </a:ext>
            </a:extLst>
          </p:cNvPr>
          <p:cNvSpPr/>
          <p:nvPr/>
        </p:nvSpPr>
        <p:spPr>
          <a:xfrm>
            <a:off x="5673439" y="1625599"/>
            <a:ext cx="3121890" cy="94661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3C11AFA-5661-4C9C-B2B6-3310D79AB0BE}"/>
              </a:ext>
            </a:extLst>
          </p:cNvPr>
          <p:cNvSpPr/>
          <p:nvPr/>
        </p:nvSpPr>
        <p:spPr>
          <a:xfrm>
            <a:off x="2475346" y="2715707"/>
            <a:ext cx="3121890" cy="94661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C8CC4DC-B4CF-4A50-B82C-34CD6B018C21}"/>
              </a:ext>
            </a:extLst>
          </p:cNvPr>
          <p:cNvSpPr/>
          <p:nvPr/>
        </p:nvSpPr>
        <p:spPr>
          <a:xfrm>
            <a:off x="5673439" y="2715707"/>
            <a:ext cx="3121890" cy="9466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0A045F68-4D67-4CED-ABBA-4C036516E4A0}"/>
              </a:ext>
            </a:extLst>
          </p:cNvPr>
          <p:cNvSpPr txBox="1"/>
          <p:nvPr/>
        </p:nvSpPr>
        <p:spPr>
          <a:xfrm>
            <a:off x="2833256" y="2905780"/>
            <a:ext cx="2840183" cy="523220"/>
          </a:xfrm>
          <a:prstGeom prst="rect">
            <a:avLst/>
          </a:prstGeom>
          <a:noFill/>
        </p:spPr>
        <p:txBody>
          <a:bodyPr wrap="square" rtlCol="0">
            <a:spAutoFit/>
          </a:bodyPr>
          <a:lstStyle/>
          <a:p>
            <a:r>
              <a:rPr lang="en-US" altLang="zh-CN" sz="2800" b="1" dirty="0"/>
              <a:t>Average-Cost</a:t>
            </a:r>
            <a:endParaRPr lang="zh-CN" altLang="en-US" sz="2800" b="1" dirty="0"/>
          </a:p>
        </p:txBody>
      </p:sp>
      <p:sp>
        <p:nvSpPr>
          <p:cNvPr id="17" name="文本框 16">
            <a:extLst>
              <a:ext uri="{FF2B5EF4-FFF2-40B4-BE49-F238E27FC236}">
                <a16:creationId xmlns:a16="http://schemas.microsoft.com/office/drawing/2014/main" id="{DF0F3CE4-2C00-44A0-BBE6-758D1CB0DFA4}"/>
              </a:ext>
            </a:extLst>
          </p:cNvPr>
          <p:cNvSpPr txBox="1"/>
          <p:nvPr/>
        </p:nvSpPr>
        <p:spPr>
          <a:xfrm>
            <a:off x="5684985" y="1834177"/>
            <a:ext cx="4389580" cy="461665"/>
          </a:xfrm>
          <a:prstGeom prst="rect">
            <a:avLst/>
          </a:prstGeom>
          <a:noFill/>
        </p:spPr>
        <p:txBody>
          <a:bodyPr wrap="square" rtlCol="0">
            <a:spAutoFit/>
          </a:bodyPr>
          <a:lstStyle/>
          <a:p>
            <a:r>
              <a:rPr lang="en-US" altLang="zh-CN" sz="2400" b="1" dirty="0"/>
              <a:t>Special Identification</a:t>
            </a:r>
            <a:endParaRPr lang="zh-CN" altLang="en-US" sz="2400" b="1" dirty="0"/>
          </a:p>
        </p:txBody>
      </p:sp>
      <p:sp>
        <p:nvSpPr>
          <p:cNvPr id="18" name="文本框 17">
            <a:extLst>
              <a:ext uri="{FF2B5EF4-FFF2-40B4-BE49-F238E27FC236}">
                <a16:creationId xmlns:a16="http://schemas.microsoft.com/office/drawing/2014/main" id="{B6A338C0-7E5D-47E4-B041-5FDC249F3D3B}"/>
              </a:ext>
            </a:extLst>
          </p:cNvPr>
          <p:cNvSpPr txBox="1"/>
          <p:nvPr/>
        </p:nvSpPr>
        <p:spPr>
          <a:xfrm>
            <a:off x="6620165" y="2865850"/>
            <a:ext cx="1228437" cy="646331"/>
          </a:xfrm>
          <a:prstGeom prst="rect">
            <a:avLst/>
          </a:prstGeom>
          <a:noFill/>
        </p:spPr>
        <p:txBody>
          <a:bodyPr wrap="square" rtlCol="0">
            <a:spAutoFit/>
          </a:bodyPr>
          <a:lstStyle/>
          <a:p>
            <a:r>
              <a:rPr lang="en-US" altLang="zh-CN" sz="3600" b="1" dirty="0"/>
              <a:t>LIFO</a:t>
            </a:r>
            <a:endParaRPr lang="zh-CN" altLang="en-US" sz="3600" b="1" dirty="0"/>
          </a:p>
        </p:txBody>
      </p:sp>
      <p:sp>
        <p:nvSpPr>
          <p:cNvPr id="19" name="文本框 18">
            <a:extLst>
              <a:ext uri="{FF2B5EF4-FFF2-40B4-BE49-F238E27FC236}">
                <a16:creationId xmlns:a16="http://schemas.microsoft.com/office/drawing/2014/main" id="{8D2F31EE-2B95-4FE2-9F6A-0F196DF47A99}"/>
              </a:ext>
            </a:extLst>
          </p:cNvPr>
          <p:cNvSpPr txBox="1"/>
          <p:nvPr/>
        </p:nvSpPr>
        <p:spPr>
          <a:xfrm>
            <a:off x="5856801" y="3678803"/>
            <a:ext cx="3033203" cy="307777"/>
          </a:xfrm>
          <a:prstGeom prst="rect">
            <a:avLst/>
          </a:prstGeom>
          <a:noFill/>
        </p:spPr>
        <p:txBody>
          <a:bodyPr wrap="none" rtlCol="0">
            <a:spAutoFit/>
          </a:bodyPr>
          <a:lstStyle/>
          <a:p>
            <a:r>
              <a:rPr lang="en-US" altLang="zh-CN" sz="1400" dirty="0"/>
              <a:t>Review: ACT2111 Chapter 6 P14 - 17</a:t>
            </a:r>
            <a:endParaRPr lang="zh-CN" altLang="en-US" sz="1400" dirty="0"/>
          </a:p>
        </p:txBody>
      </p:sp>
    </p:spTree>
    <p:extLst>
      <p:ext uri="{BB962C8B-B14F-4D97-AF65-F5344CB8AC3E}">
        <p14:creationId xmlns:p14="http://schemas.microsoft.com/office/powerpoint/2010/main" val="340246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9AE2F-E7AF-4849-8BBC-33B21D54C0AD}"/>
              </a:ext>
            </a:extLst>
          </p:cNvPr>
          <p:cNvSpPr>
            <a:spLocks noGrp="1"/>
          </p:cNvSpPr>
          <p:nvPr>
            <p:ph type="title"/>
          </p:nvPr>
        </p:nvSpPr>
        <p:spPr/>
        <p:txBody>
          <a:bodyPr/>
          <a:lstStyle/>
          <a:p>
            <a:r>
              <a:rPr lang="en-US" altLang="zh-CN" dirty="0"/>
              <a:t>Lower-of-Cost-or-Net Realizable Value (LCNRV)</a:t>
            </a:r>
            <a:endParaRPr lang="zh-CN" altLang="en-US" dirty="0"/>
          </a:p>
        </p:txBody>
      </p:sp>
      <p:sp>
        <p:nvSpPr>
          <p:cNvPr id="3" name="内容占位符 2">
            <a:extLst>
              <a:ext uri="{FF2B5EF4-FFF2-40B4-BE49-F238E27FC236}">
                <a16:creationId xmlns:a16="http://schemas.microsoft.com/office/drawing/2014/main" id="{0141F381-3F16-406F-B0FC-BFEEB37FC3DE}"/>
              </a:ext>
            </a:extLst>
          </p:cNvPr>
          <p:cNvSpPr>
            <a:spLocks noGrp="1"/>
          </p:cNvSpPr>
          <p:nvPr>
            <p:ph idx="1"/>
          </p:nvPr>
        </p:nvSpPr>
        <p:spPr>
          <a:xfrm>
            <a:off x="838199" y="4006479"/>
            <a:ext cx="10515600" cy="3004993"/>
          </a:xfrm>
        </p:spPr>
        <p:txBody>
          <a:bodyPr/>
          <a:lstStyle/>
          <a:p>
            <a:pPr marL="0" indent="0">
              <a:buNone/>
            </a:pPr>
            <a:r>
              <a:rPr lang="en-US" altLang="zh-CN" dirty="0"/>
              <a:t>Conservatism Principle</a:t>
            </a:r>
          </a:p>
          <a:p>
            <a:pPr lvl="1"/>
            <a:r>
              <a:rPr lang="en-US" altLang="zh-CN" dirty="0"/>
              <a:t>Conservatism principle requires company accounts to be prepared with caution and high degrees of verification. Under that, we should use the method which is least likely to overstate the asset and net income</a:t>
            </a:r>
          </a:p>
          <a:p>
            <a:pPr marL="0" indent="0">
              <a:buNone/>
            </a:pPr>
            <a:r>
              <a:rPr lang="en-US" altLang="zh-CN" dirty="0"/>
              <a:t>Lower-of-Cost-or-Net Realizable Value (LCNRV)</a:t>
            </a:r>
          </a:p>
          <a:p>
            <a:pPr lvl="1"/>
            <a:r>
              <a:rPr lang="en-US" altLang="zh-CN" dirty="0"/>
              <a:t>Choose the lower one between the historical cost and net realizable value as the unit cost of the inventory</a:t>
            </a:r>
            <a:endParaRPr lang="zh-CN" altLang="en-US" dirty="0"/>
          </a:p>
        </p:txBody>
      </p:sp>
      <p:pic>
        <p:nvPicPr>
          <p:cNvPr id="5" name="图片 4">
            <a:extLst>
              <a:ext uri="{FF2B5EF4-FFF2-40B4-BE49-F238E27FC236}">
                <a16:creationId xmlns:a16="http://schemas.microsoft.com/office/drawing/2014/main" id="{DA8D375D-A175-4507-BEA4-63537A850B54}"/>
              </a:ext>
            </a:extLst>
          </p:cNvPr>
          <p:cNvPicPr>
            <a:picLocks noChangeAspect="1"/>
          </p:cNvPicPr>
          <p:nvPr/>
        </p:nvPicPr>
        <p:blipFill>
          <a:blip r:embed="rId2"/>
          <a:stretch>
            <a:fillRect/>
          </a:stretch>
        </p:blipFill>
        <p:spPr>
          <a:xfrm>
            <a:off x="1713345" y="1690688"/>
            <a:ext cx="8765309" cy="2315791"/>
          </a:xfrm>
          <a:prstGeom prst="rect">
            <a:avLst/>
          </a:prstGeom>
        </p:spPr>
      </p:pic>
      <p:sp>
        <p:nvSpPr>
          <p:cNvPr id="6" name="文本框 5">
            <a:extLst>
              <a:ext uri="{FF2B5EF4-FFF2-40B4-BE49-F238E27FC236}">
                <a16:creationId xmlns:a16="http://schemas.microsoft.com/office/drawing/2014/main" id="{ED2004FB-50D5-4BD0-BB14-5A4D1727F37C}"/>
              </a:ext>
            </a:extLst>
          </p:cNvPr>
          <p:cNvSpPr txBox="1"/>
          <p:nvPr/>
        </p:nvSpPr>
        <p:spPr>
          <a:xfrm>
            <a:off x="7916506" y="3928185"/>
            <a:ext cx="2654894" cy="307777"/>
          </a:xfrm>
          <a:prstGeom prst="rect">
            <a:avLst/>
          </a:prstGeom>
          <a:noFill/>
        </p:spPr>
        <p:txBody>
          <a:bodyPr wrap="none" rtlCol="0">
            <a:spAutoFit/>
          </a:bodyPr>
          <a:lstStyle/>
          <a:p>
            <a:r>
              <a:rPr lang="en-US" altLang="zh-CN" sz="1400" dirty="0"/>
              <a:t>Review: ACT2111 Chapter 6 P34</a:t>
            </a:r>
            <a:endParaRPr lang="zh-CN" altLang="en-US" sz="1400" dirty="0"/>
          </a:p>
        </p:txBody>
      </p:sp>
    </p:spTree>
    <p:extLst>
      <p:ext uri="{BB962C8B-B14F-4D97-AF65-F5344CB8AC3E}">
        <p14:creationId xmlns:p14="http://schemas.microsoft.com/office/powerpoint/2010/main" val="384900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8C411-435A-4F72-A6AE-7BF209F000CA}"/>
              </a:ext>
            </a:extLst>
          </p:cNvPr>
          <p:cNvSpPr>
            <a:spLocks noGrp="1"/>
          </p:cNvSpPr>
          <p:nvPr>
            <p:ph type="title"/>
          </p:nvPr>
        </p:nvSpPr>
        <p:spPr/>
        <p:txBody>
          <a:bodyPr/>
          <a:lstStyle/>
          <a:p>
            <a:r>
              <a:rPr lang="en-US" altLang="zh-CN" dirty="0"/>
              <a:t>Inventory Analysis</a:t>
            </a:r>
            <a:endParaRPr lang="zh-CN" altLang="en-US" dirty="0"/>
          </a:p>
        </p:txBody>
      </p:sp>
      <p:sp>
        <p:nvSpPr>
          <p:cNvPr id="3" name="内容占位符 2">
            <a:extLst>
              <a:ext uri="{FF2B5EF4-FFF2-40B4-BE49-F238E27FC236}">
                <a16:creationId xmlns:a16="http://schemas.microsoft.com/office/drawing/2014/main" id="{13BB6F40-ACFB-425F-868C-DD17B550675F}"/>
              </a:ext>
            </a:extLst>
          </p:cNvPr>
          <p:cNvSpPr>
            <a:spLocks noGrp="1"/>
          </p:cNvSpPr>
          <p:nvPr>
            <p:ph idx="1"/>
          </p:nvPr>
        </p:nvSpPr>
        <p:spPr>
          <a:xfrm>
            <a:off x="838200" y="3970309"/>
            <a:ext cx="10515600" cy="2729749"/>
          </a:xfrm>
        </p:spPr>
        <p:txBody>
          <a:bodyPr/>
          <a:lstStyle/>
          <a:p>
            <a:r>
              <a:rPr lang="en-US" altLang="zh-CN" dirty="0"/>
              <a:t>Inventory Turnover = COGS / Average Inventory</a:t>
            </a:r>
          </a:p>
          <a:p>
            <a:pPr lvl="1"/>
            <a:r>
              <a:rPr lang="en-US" altLang="zh-CN" dirty="0"/>
              <a:t>Measures the number of times on average the inventory is sold during the period</a:t>
            </a:r>
          </a:p>
          <a:p>
            <a:pPr lvl="1"/>
            <a:r>
              <a:rPr lang="en-US" altLang="zh-CN" dirty="0"/>
              <a:t>Average Inventory = (Beg. Inventory + End. Inventory) / 2</a:t>
            </a:r>
          </a:p>
          <a:p>
            <a:r>
              <a:rPr lang="en-US" altLang="zh-CN" dirty="0"/>
              <a:t>Days in Inventory = Days in Year (365) / Inventory Turnover</a:t>
            </a:r>
          </a:p>
          <a:p>
            <a:pPr lvl="1"/>
            <a:r>
              <a:rPr lang="en-US" altLang="zh-CN" dirty="0"/>
              <a:t>Measures the average number of days inventory is held.</a:t>
            </a:r>
            <a:endParaRPr lang="zh-CN" altLang="en-US" dirty="0"/>
          </a:p>
        </p:txBody>
      </p:sp>
      <p:pic>
        <p:nvPicPr>
          <p:cNvPr id="7" name="图片 6">
            <a:extLst>
              <a:ext uri="{FF2B5EF4-FFF2-40B4-BE49-F238E27FC236}">
                <a16:creationId xmlns:a16="http://schemas.microsoft.com/office/drawing/2014/main" id="{71E81007-0B9A-4EC2-A3B7-198E4324312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2029" b="18405"/>
          <a:stretch/>
        </p:blipFill>
        <p:spPr>
          <a:xfrm>
            <a:off x="1587505" y="1409764"/>
            <a:ext cx="9016990" cy="2468181"/>
          </a:xfrm>
          <a:prstGeom prst="rect">
            <a:avLst/>
          </a:prstGeom>
        </p:spPr>
      </p:pic>
    </p:spTree>
    <p:extLst>
      <p:ext uri="{BB962C8B-B14F-4D97-AF65-F5344CB8AC3E}">
        <p14:creationId xmlns:p14="http://schemas.microsoft.com/office/powerpoint/2010/main" val="373554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1652-C06B-40B5-9503-1F498DD7ABDF}"/>
              </a:ext>
            </a:extLst>
          </p:cNvPr>
          <p:cNvSpPr>
            <a:spLocks noGrp="1"/>
          </p:cNvSpPr>
          <p:nvPr>
            <p:ph type="title"/>
          </p:nvPr>
        </p:nvSpPr>
        <p:spPr/>
        <p:txBody>
          <a:bodyPr/>
          <a:lstStyle/>
          <a:p>
            <a:r>
              <a:rPr lang="en-US" altLang="zh-CN" b="1" dirty="0"/>
              <a:t>Difficulties in Tutorial – Chapter 6</a:t>
            </a:r>
            <a:endParaRPr lang="zh-CN" altLang="en-US" b="1" dirty="0"/>
          </a:p>
        </p:txBody>
      </p:sp>
      <p:sp>
        <p:nvSpPr>
          <p:cNvPr id="3" name="Content Placeholder 2">
            <a:extLst>
              <a:ext uri="{FF2B5EF4-FFF2-40B4-BE49-F238E27FC236}">
                <a16:creationId xmlns:a16="http://schemas.microsoft.com/office/drawing/2014/main" id="{38081272-1B3B-420E-BDB0-B362C79D786A}"/>
              </a:ext>
            </a:extLst>
          </p:cNvPr>
          <p:cNvSpPr>
            <a:spLocks noGrp="1"/>
          </p:cNvSpPr>
          <p:nvPr>
            <p:ph idx="1"/>
          </p:nvPr>
        </p:nvSpPr>
        <p:spPr/>
        <p:txBody>
          <a:bodyPr>
            <a:normAutofit/>
          </a:bodyPr>
          <a:lstStyle/>
          <a:p>
            <a:pPr>
              <a:lnSpc>
                <a:spcPct val="120000"/>
              </a:lnSpc>
            </a:pPr>
            <a:r>
              <a:rPr lang="en-US" altLang="zh-CN" dirty="0"/>
              <a:t>Exercise 6-06</a:t>
            </a:r>
          </a:p>
          <a:p>
            <a:pPr>
              <a:lnSpc>
                <a:spcPct val="120000"/>
              </a:lnSpc>
            </a:pPr>
            <a:r>
              <a:rPr lang="en-US" altLang="zh-CN" dirty="0"/>
              <a:t>Exercise 6-09</a:t>
            </a:r>
          </a:p>
          <a:p>
            <a:pPr>
              <a:lnSpc>
                <a:spcPct val="120000"/>
              </a:lnSpc>
            </a:pPr>
            <a:r>
              <a:rPr lang="en-US" altLang="zh-CN" dirty="0"/>
              <a:t>Exercise 6-13</a:t>
            </a:r>
          </a:p>
        </p:txBody>
      </p:sp>
    </p:spTree>
    <p:extLst>
      <p:ext uri="{BB962C8B-B14F-4D97-AF65-F5344CB8AC3E}">
        <p14:creationId xmlns:p14="http://schemas.microsoft.com/office/powerpoint/2010/main" val="1660017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等线"/>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10958</TotalTime>
  <Words>1046</Words>
  <Application>Microsoft Office PowerPoint</Application>
  <PresentationFormat>宽屏</PresentationFormat>
  <Paragraphs>274</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Georgia</vt:lpstr>
      <vt:lpstr>Times New Roman</vt:lpstr>
      <vt:lpstr>Office Theme</vt:lpstr>
      <vt:lpstr>ACT2111 Tutorial-Ch 6</vt:lpstr>
      <vt:lpstr>Content</vt:lpstr>
      <vt:lpstr>Key Points of Chapter 6</vt:lpstr>
      <vt:lpstr>Periodic System – vs. Perpetual System </vt:lpstr>
      <vt:lpstr>Periodic System – Concepts Clarification</vt:lpstr>
      <vt:lpstr>COGS Calculation – 3 Steps &amp; 4 Methods</vt:lpstr>
      <vt:lpstr>Lower-of-Cost-or-Net Realizable Value (LCNRV)</vt:lpstr>
      <vt:lpstr>Inventory Analysis</vt:lpstr>
      <vt:lpstr>Difficulties in Tutorial – Chapter 6</vt:lpstr>
      <vt:lpstr>Exercise 6-06</vt:lpstr>
      <vt:lpstr>Exercise 6-06</vt:lpstr>
      <vt:lpstr>Exercise 6-09</vt:lpstr>
      <vt:lpstr>Exercise 6-09</vt:lpstr>
      <vt:lpstr>Exercise 6-13</vt:lpstr>
      <vt:lpstr>Exercise 6-13</vt:lpstr>
      <vt:lpstr>Thanks for your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ACT2111 Mid-term Review</dc:title>
  <dc:creator>Xie Enyu (SME)</dc:creator>
  <cp:lastModifiedBy>Business Union (SME)</cp:lastModifiedBy>
  <cp:revision>63</cp:revision>
  <dcterms:created xsi:type="dcterms:W3CDTF">2021-10-28T02:19:53Z</dcterms:created>
  <dcterms:modified xsi:type="dcterms:W3CDTF">2022-03-07T04:08:21Z</dcterms:modified>
</cp:coreProperties>
</file>