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8" r:id="rId4"/>
    <p:sldId id="309" r:id="rId5"/>
    <p:sldId id="310" r:id="rId6"/>
    <p:sldId id="273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0238" autoAdjust="0"/>
  </p:normalViewPr>
  <p:slideViewPr>
    <p:cSldViewPr snapToGrid="0">
      <p:cViewPr varScale="1">
        <p:scale>
          <a:sx n="83" d="100"/>
          <a:sy n="83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80E3D-B586-42FB-83A4-5DED55F7CD1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B7A8-9B74-4A6B-91B3-C293C6A14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AF92-5C5E-46EF-8C01-B0410955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6B78-CFB2-47AA-89E2-9EDC4BA9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2EFC-EBA7-4AD0-9E63-15BF53D7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7752-9601-4B7C-A8EB-576C6C6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F254-467B-4D09-860A-23165172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77A6-8CAE-4BB8-905D-2C372D6C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2694-FBEB-409D-B289-EC8073F2E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79DA-C2F2-45D3-8D41-A1E9316B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6948-E2A2-44CA-A0BB-75C315F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4F40-7B8A-4C7A-B255-E463BA63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D5FE-8720-4BE4-A6D5-DF366EC35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8A316-0501-40C4-A746-C0C96641B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5A5A-C110-41A8-AFA4-CB904CD0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25AC-2278-47D2-90D3-08412E5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C6A3-B641-46DC-A919-53F940A8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287-835F-4DB0-9A3D-F7A7ED2C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88D0-7B7D-4864-A8D6-84F981B6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E85D-18C5-4606-915E-C776F9D0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4408-03FB-46ED-A6AA-5359B40C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4027-0AEE-4DA5-BA05-21573FFA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C9D-DC98-4F4E-8442-8D1F788E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6552-58FB-4D2B-8534-6064EEED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2508-6BC5-4A59-97A5-904050D2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3EA0-9620-4CDF-BA54-6CEFEBFE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3520-6EA4-4AC9-BA65-0A95246F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0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69CC-08E1-4582-ABFB-DA0FC69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6620-89F1-4D32-B148-6746B7AC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2B9D1-E920-415D-BAEE-8A2E4BAC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E0F5-2207-4322-8420-45B45110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596BE-727C-4ABF-BD3F-2CB3B61B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165A-3AF0-44F2-9DA2-7D654268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66A2-4098-4AC1-910E-7C308116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1F82-8DDD-4C86-9A2A-14804795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C3078-5699-4B61-A25D-5B821E39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4E1A9-5FD7-4126-B9B8-D662C8AB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53EFB-6A85-47EE-B8FF-F062D90B1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D3A89-DD92-4396-8F5A-5449197E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91692-1ADD-43AB-B597-813BB706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33BB1-5C12-4A79-B0C1-2D5C1696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DB64-A90A-45F6-A669-3571FBF6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0392-A173-4AE3-9626-84343EAB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EE96C-3098-4129-8EAB-04B0C73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4B9E6-5DEA-4333-BD05-A79655BC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4D8D3-7E03-4F1D-97EE-EF0BE4D8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AFE66-3722-4062-9C91-7A4D4BCD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5083A-A7D7-4FA1-9319-23ABCFFE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431D-4EAF-4129-904C-D3100571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3C8F-508F-402F-8039-BFB75A83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70C1-38C1-4CE7-A72E-851A65955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D5432-97D1-4064-9DC1-2198D7AA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B73A-4068-47D7-945E-78DB5C6F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A22E-1DE3-47C5-A4AF-A05634F7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0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617A-FB67-4819-BC7B-D2C314B4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B7778-F28A-4E68-9AFB-473C44183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3F8A-807E-4B09-8E7D-7CC5D52E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7F88-7403-4AD1-BD39-34EBEA25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E838-9F41-4703-A4E9-E82979E1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21B7-01CC-4F91-81FE-FFEF34CD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4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FEE87-F4C1-406A-9F94-891EF46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10199-18CA-435B-BF3B-D133E911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67AE-2344-459B-8FAB-7BB189E30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E2F8-83E0-406C-9C76-ED52B78D832E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671B-5158-4EF7-B396-8621CC93B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E130-AF83-4575-9C83-8FD76C379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23BF88-458A-46AF-BB3C-CF0B084873F0}"/>
              </a:ext>
            </a:extLst>
          </p:cNvPr>
          <p:cNvSpPr/>
          <p:nvPr/>
        </p:nvSpPr>
        <p:spPr>
          <a:xfrm>
            <a:off x="0" y="2495177"/>
            <a:ext cx="12192000" cy="1135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9683-CD45-4B69-A061-91DB76C9D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n-ea"/>
                <a:ea typeface="+mn-ea"/>
              </a:rPr>
              <a:t>ACT2111 Tutorial-Ch 9</a:t>
            </a:r>
            <a:endParaRPr lang="zh-CN" altLang="en-US" sz="5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F68FB-3360-4162-A87B-8547498A8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4985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ACT2111 Teaching Team</a:t>
            </a:r>
          </a:p>
        </p:txBody>
      </p:sp>
    </p:spTree>
    <p:extLst>
      <p:ext uri="{BB962C8B-B14F-4D97-AF65-F5344CB8AC3E}">
        <p14:creationId xmlns:p14="http://schemas.microsoft.com/office/powerpoint/2010/main" val="14232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BC28-0B22-4E81-A95C-EC0A0932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Content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E015-F56B-4FE2-A219-371B11C2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515706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Key Points of Chapter 9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Mind Tree of PPE &amp; Intangible Assets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Plant Asset - Life Cycle of Plant Asset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Difficulties in Tutorial Questions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D64489-A6E1-449B-91A4-1AFD80A7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260" y="1419225"/>
            <a:ext cx="4514993" cy="4514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D839903-97C5-4C46-85E0-83BD7B89E315}"/>
              </a:ext>
            </a:extLst>
          </p:cNvPr>
          <p:cNvSpPr txBox="1"/>
          <p:nvPr/>
        </p:nvSpPr>
        <p:spPr>
          <a:xfrm>
            <a:off x="10170912" y="5978255"/>
            <a:ext cx="1182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Credit by Andy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7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A087ECD-7F40-4DA2-871F-164BC6F68A56}"/>
              </a:ext>
            </a:extLst>
          </p:cNvPr>
          <p:cNvSpPr/>
          <p:nvPr/>
        </p:nvSpPr>
        <p:spPr>
          <a:xfrm>
            <a:off x="4037950" y="2331045"/>
            <a:ext cx="7498268" cy="748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6A982E-3947-4991-93E2-B63EA8B2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 Cycle of Plant Asset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B3659-84CC-4BC2-8AD7-8765EBA1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90" y="1308962"/>
            <a:ext cx="10515600" cy="84800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Here we use equipment as an example to show the typical </a:t>
            </a:r>
            <a:r>
              <a:rPr lang="en-US" altLang="zh-CN" sz="1800" b="1" dirty="0"/>
              <a:t>journal entry of plant asset during the whole life cycle</a:t>
            </a:r>
            <a:endParaRPr lang="zh-CN" altLang="en-US" sz="1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ACDF2DE-F91E-4F9D-8B6B-B07C70308A81}"/>
              </a:ext>
            </a:extLst>
          </p:cNvPr>
          <p:cNvGrpSpPr/>
          <p:nvPr/>
        </p:nvGrpSpPr>
        <p:grpSpPr>
          <a:xfrm>
            <a:off x="885890" y="2045920"/>
            <a:ext cx="2218703" cy="4652509"/>
            <a:chOff x="7498940" y="581891"/>
            <a:chExt cx="2218703" cy="4652509"/>
          </a:xfrm>
        </p:grpSpPr>
        <p:sp>
          <p:nvSpPr>
            <p:cNvPr id="7" name="箭头: 环形 6">
              <a:extLst>
                <a:ext uri="{FF2B5EF4-FFF2-40B4-BE49-F238E27FC236}">
                  <a16:creationId xmlns:a16="http://schemas.microsoft.com/office/drawing/2014/main" id="{97DA16BA-4321-4A1A-A20A-BA2088BE3572}"/>
                </a:ext>
              </a:extLst>
            </p:cNvPr>
            <p:cNvSpPr/>
            <p:nvPr/>
          </p:nvSpPr>
          <p:spPr>
            <a:xfrm>
              <a:off x="7981224" y="581891"/>
              <a:ext cx="1736419" cy="173668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E438106-F1C1-4BAD-B413-A084CAE1E847}"/>
                </a:ext>
              </a:extLst>
            </p:cNvPr>
            <p:cNvSpPr/>
            <p:nvPr/>
          </p:nvSpPr>
          <p:spPr>
            <a:xfrm>
              <a:off x="8157045" y="1201879"/>
              <a:ext cx="1301938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kern="1200" dirty="0"/>
                <a:t>Purchase</a:t>
              </a:r>
              <a:endParaRPr lang="zh-CN" altLang="en-US" b="1" kern="1200" dirty="0"/>
            </a:p>
          </p:txBody>
        </p:sp>
        <p:sp>
          <p:nvSpPr>
            <p:cNvPr id="9" name="形状 8">
              <a:extLst>
                <a:ext uri="{FF2B5EF4-FFF2-40B4-BE49-F238E27FC236}">
                  <a16:creationId xmlns:a16="http://schemas.microsoft.com/office/drawing/2014/main" id="{DBB0E2C7-6421-43BA-97DD-F17FAC06D49C}"/>
                </a:ext>
              </a:extLst>
            </p:cNvPr>
            <p:cNvSpPr/>
            <p:nvPr/>
          </p:nvSpPr>
          <p:spPr>
            <a:xfrm>
              <a:off x="7498940" y="1579744"/>
              <a:ext cx="1736419" cy="1736683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D8E3740-55ED-42B9-A406-6F48D0383B8B}"/>
                </a:ext>
              </a:extLst>
            </p:cNvPr>
            <p:cNvSpPr/>
            <p:nvPr/>
          </p:nvSpPr>
          <p:spPr>
            <a:xfrm>
              <a:off x="7884702" y="2212512"/>
              <a:ext cx="964894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/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87764E67-629D-4A71-BAEE-098D7BFFB71F}"/>
                </a:ext>
              </a:extLst>
            </p:cNvPr>
            <p:cNvSpPr/>
            <p:nvPr/>
          </p:nvSpPr>
          <p:spPr>
            <a:xfrm rot="8108774">
              <a:off x="7720704" y="3741949"/>
              <a:ext cx="1491853" cy="1492451"/>
            </a:xfrm>
            <a:prstGeom prst="blockArc">
              <a:avLst>
                <a:gd name="adj1" fmla="val 13500000"/>
                <a:gd name="adj2" fmla="val 10193115"/>
                <a:gd name="adj3" fmla="val 12614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F5AC299-D066-4025-BA7B-4527411AE148}"/>
                </a:ext>
              </a:extLst>
            </p:cNvPr>
            <p:cNvSpPr/>
            <p:nvPr/>
          </p:nvSpPr>
          <p:spPr>
            <a:xfrm>
              <a:off x="8367312" y="3217580"/>
              <a:ext cx="964894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/>
            </a:p>
          </p:txBody>
        </p:sp>
        <p:sp>
          <p:nvSpPr>
            <p:cNvPr id="14" name="箭头: 环形 13">
              <a:extLst>
                <a:ext uri="{FF2B5EF4-FFF2-40B4-BE49-F238E27FC236}">
                  <a16:creationId xmlns:a16="http://schemas.microsoft.com/office/drawing/2014/main" id="{933F6DBE-25DC-4B31-85F1-1FBECF36E2E7}"/>
                </a:ext>
              </a:extLst>
            </p:cNvPr>
            <p:cNvSpPr/>
            <p:nvPr/>
          </p:nvSpPr>
          <p:spPr>
            <a:xfrm>
              <a:off x="7946187" y="2560658"/>
              <a:ext cx="1736419" cy="173668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7031"/>
                <a:gd name="adj5" fmla="val 125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85339CE-5CD5-4F7B-B40B-8D6A777C29CD}"/>
              </a:ext>
            </a:extLst>
          </p:cNvPr>
          <p:cNvSpPr/>
          <p:nvPr/>
        </p:nvSpPr>
        <p:spPr>
          <a:xfrm>
            <a:off x="1236173" y="3680944"/>
            <a:ext cx="1476531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Expenditures</a:t>
            </a:r>
            <a:endParaRPr lang="zh-CN" altLang="en-US" b="1" kern="1200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12F9CFF-0DA9-4974-83B1-80D211038542}"/>
              </a:ext>
            </a:extLst>
          </p:cNvPr>
          <p:cNvSpPr/>
          <p:nvPr/>
        </p:nvSpPr>
        <p:spPr>
          <a:xfrm>
            <a:off x="1291558" y="4681608"/>
            <a:ext cx="1509267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Depreciation</a:t>
            </a:r>
            <a:endParaRPr lang="zh-CN" altLang="en-US" b="1" kern="1200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2479A81-372A-47B0-BDF0-BED110FD95DE}"/>
              </a:ext>
            </a:extLst>
          </p:cNvPr>
          <p:cNvSpPr/>
          <p:nvPr/>
        </p:nvSpPr>
        <p:spPr>
          <a:xfrm>
            <a:off x="1113042" y="5711037"/>
            <a:ext cx="1509267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Disposal</a:t>
            </a:r>
            <a:endParaRPr lang="zh-CN" altLang="en-US" b="1" kern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0578A4-B208-44F0-BAEB-01A118592FB3}"/>
              </a:ext>
            </a:extLst>
          </p:cNvPr>
          <p:cNvSpPr txBox="1"/>
          <p:nvPr/>
        </p:nvSpPr>
        <p:spPr>
          <a:xfrm>
            <a:off x="3555666" y="225245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33D424-865C-4672-8AEA-DB553AC93B05}"/>
              </a:ext>
            </a:extLst>
          </p:cNvPr>
          <p:cNvSpPr txBox="1"/>
          <p:nvPr/>
        </p:nvSpPr>
        <p:spPr>
          <a:xfrm>
            <a:off x="3561224" y="31791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40C20-8AD4-4A56-8E07-2C601AFD463F}"/>
              </a:ext>
            </a:extLst>
          </p:cNvPr>
          <p:cNvSpPr txBox="1"/>
          <p:nvPr/>
        </p:nvSpPr>
        <p:spPr>
          <a:xfrm>
            <a:off x="3555666" y="49845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02B787-FE49-434D-8636-38F5BC41A29A}"/>
              </a:ext>
            </a:extLst>
          </p:cNvPr>
          <p:cNvSpPr txBox="1"/>
          <p:nvPr/>
        </p:nvSpPr>
        <p:spPr>
          <a:xfrm>
            <a:off x="4138585" y="2331045"/>
            <a:ext cx="7127182" cy="66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Dr. Equipment (Based on </a:t>
            </a:r>
            <a:r>
              <a:rPr lang="en-US" altLang="zh-CN" sz="1600" b="1" dirty="0"/>
              <a:t>Historical Cost Principle</a:t>
            </a:r>
            <a:r>
              <a:rPr lang="en-US" altLang="zh-CN" sz="1600" dirty="0"/>
              <a:t>)		$1000	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Cash/Account Payable …				1000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ACD930-273B-40CE-9EC7-A8BD582E3F0E}"/>
              </a:ext>
            </a:extLst>
          </p:cNvPr>
          <p:cNvSpPr/>
          <p:nvPr/>
        </p:nvSpPr>
        <p:spPr>
          <a:xfrm>
            <a:off x="4037950" y="5108883"/>
            <a:ext cx="7498268" cy="664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0157C5-9F88-48AC-8A61-F3B0B23B007B}"/>
              </a:ext>
            </a:extLst>
          </p:cNvPr>
          <p:cNvSpPr txBox="1"/>
          <p:nvPr/>
        </p:nvSpPr>
        <p:spPr>
          <a:xfrm>
            <a:off x="6599951" y="189332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Typical Journal Entry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B801E8-C9D8-42F7-B86B-9715B88997D1}"/>
              </a:ext>
            </a:extLst>
          </p:cNvPr>
          <p:cNvSpPr txBox="1"/>
          <p:nvPr/>
        </p:nvSpPr>
        <p:spPr>
          <a:xfrm>
            <a:off x="4178928" y="3204569"/>
            <a:ext cx="7127182" cy="184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1. Ordinary Repairs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Repair Expense					$200	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Cash/Account Payable …				200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2. Additions and Improvement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Equipment					$200	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Cash/Account Payable …				200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7495B4-C418-4BE5-BB75-B70F300921BB}"/>
              </a:ext>
            </a:extLst>
          </p:cNvPr>
          <p:cNvSpPr txBox="1"/>
          <p:nvPr/>
        </p:nvSpPr>
        <p:spPr>
          <a:xfrm>
            <a:off x="4178928" y="5108883"/>
            <a:ext cx="7127182" cy="66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Dr. Depreciation Expense (3 different methods)		xxx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Accumulated Depreciation 				xxx</a:t>
            </a:r>
          </a:p>
        </p:txBody>
      </p:sp>
    </p:spTree>
    <p:extLst>
      <p:ext uri="{BB962C8B-B14F-4D97-AF65-F5344CB8AC3E}">
        <p14:creationId xmlns:p14="http://schemas.microsoft.com/office/powerpoint/2010/main" val="426455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A087ECD-7F40-4DA2-871F-164BC6F68A56}"/>
              </a:ext>
            </a:extLst>
          </p:cNvPr>
          <p:cNvSpPr/>
          <p:nvPr/>
        </p:nvSpPr>
        <p:spPr>
          <a:xfrm>
            <a:off x="4037950" y="2331045"/>
            <a:ext cx="7498268" cy="3703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6A982E-3947-4991-93E2-B63EA8B2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 Cycle of Plant Asset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A7CFA6-EC32-4BB3-98FE-AE0F0086614B}"/>
              </a:ext>
            </a:extLst>
          </p:cNvPr>
          <p:cNvSpPr txBox="1"/>
          <p:nvPr/>
        </p:nvSpPr>
        <p:spPr>
          <a:xfrm>
            <a:off x="3428421" y="237076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0157C5-9F88-48AC-8A61-F3B0B23B007B}"/>
              </a:ext>
            </a:extLst>
          </p:cNvPr>
          <p:cNvSpPr txBox="1"/>
          <p:nvPr/>
        </p:nvSpPr>
        <p:spPr>
          <a:xfrm>
            <a:off x="6599951" y="189332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Typical Journal Entry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B801E8-C9D8-42F7-B86B-9715B88997D1}"/>
              </a:ext>
            </a:extLst>
          </p:cNvPr>
          <p:cNvSpPr txBox="1"/>
          <p:nvPr/>
        </p:nvSpPr>
        <p:spPr>
          <a:xfrm>
            <a:off x="4164541" y="2331044"/>
            <a:ext cx="7127182" cy="391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1.1 Retirement (zero book value)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Accumulated Depreciation - Equipment		$1000	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Equipment					1000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1.2 Retirement (positive book value, e.g. $100)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Accumulated Depreciation - Equipment		$900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Loss on disposal of Plant Assets			100	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Equipment					200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2.1 Sale of Equipment (Sales prize is higher than book value – Gain)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Cash						$200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Accumulated Depreciation – Equipment		900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Equipment					1000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Gain on Disposal of equipment			100</a:t>
            </a:r>
          </a:p>
          <a:p>
            <a:pPr>
              <a:lnSpc>
                <a:spcPct val="120000"/>
              </a:lnSpc>
            </a:pPr>
            <a:endParaRPr lang="en-US" altLang="zh-CN" sz="1600" dirty="0"/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08A62CC3-1125-4931-9E4E-5BFBF672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90" y="1308962"/>
            <a:ext cx="10515600" cy="84800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Here we use equipment as an example to show the typical </a:t>
            </a:r>
            <a:r>
              <a:rPr lang="en-US" altLang="zh-CN" sz="1800" b="1" dirty="0"/>
              <a:t>journal entry of plant asset during the whole life cycle</a:t>
            </a:r>
            <a:endParaRPr lang="zh-CN" altLang="en-US" sz="1800" b="1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85606B9-5E08-48B1-B028-1B1EEBD86DF1}"/>
              </a:ext>
            </a:extLst>
          </p:cNvPr>
          <p:cNvGrpSpPr/>
          <p:nvPr/>
        </p:nvGrpSpPr>
        <p:grpSpPr>
          <a:xfrm>
            <a:off x="885890" y="2045920"/>
            <a:ext cx="2218703" cy="4652509"/>
            <a:chOff x="7498940" y="581891"/>
            <a:chExt cx="2218703" cy="4652509"/>
          </a:xfrm>
        </p:grpSpPr>
        <p:sp>
          <p:nvSpPr>
            <p:cNvPr id="31" name="箭头: 环形 30">
              <a:extLst>
                <a:ext uri="{FF2B5EF4-FFF2-40B4-BE49-F238E27FC236}">
                  <a16:creationId xmlns:a16="http://schemas.microsoft.com/office/drawing/2014/main" id="{4291CD15-43E8-4C67-8666-696BFBCEC36C}"/>
                </a:ext>
              </a:extLst>
            </p:cNvPr>
            <p:cNvSpPr/>
            <p:nvPr/>
          </p:nvSpPr>
          <p:spPr>
            <a:xfrm>
              <a:off x="7981224" y="581891"/>
              <a:ext cx="1736419" cy="173668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901CBE6A-E63F-409E-8AEE-3EEB91B89B67}"/>
                </a:ext>
              </a:extLst>
            </p:cNvPr>
            <p:cNvSpPr/>
            <p:nvPr/>
          </p:nvSpPr>
          <p:spPr>
            <a:xfrm>
              <a:off x="8157045" y="1201879"/>
              <a:ext cx="1301938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kern="1200" dirty="0"/>
                <a:t>Purchase</a:t>
              </a:r>
              <a:endParaRPr lang="zh-CN" altLang="en-US" b="1" kern="1200" dirty="0"/>
            </a:p>
          </p:txBody>
        </p:sp>
        <p:sp>
          <p:nvSpPr>
            <p:cNvPr id="33" name="形状 32">
              <a:extLst>
                <a:ext uri="{FF2B5EF4-FFF2-40B4-BE49-F238E27FC236}">
                  <a16:creationId xmlns:a16="http://schemas.microsoft.com/office/drawing/2014/main" id="{66E3030F-9E55-4DF6-8F83-ED6C6948F3D6}"/>
                </a:ext>
              </a:extLst>
            </p:cNvPr>
            <p:cNvSpPr/>
            <p:nvPr/>
          </p:nvSpPr>
          <p:spPr>
            <a:xfrm>
              <a:off x="7498940" y="1579744"/>
              <a:ext cx="1736419" cy="1736683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AE86E70-20D1-4C35-B04B-C3EEB7B5B2FD}"/>
                </a:ext>
              </a:extLst>
            </p:cNvPr>
            <p:cNvSpPr/>
            <p:nvPr/>
          </p:nvSpPr>
          <p:spPr>
            <a:xfrm>
              <a:off x="7884702" y="2212512"/>
              <a:ext cx="964894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/>
            </a:p>
          </p:txBody>
        </p:sp>
        <p:sp>
          <p:nvSpPr>
            <p:cNvPr id="35" name="空心弧 34">
              <a:extLst>
                <a:ext uri="{FF2B5EF4-FFF2-40B4-BE49-F238E27FC236}">
                  <a16:creationId xmlns:a16="http://schemas.microsoft.com/office/drawing/2014/main" id="{7DBFF65A-0300-4865-8920-5A3B6C26C78B}"/>
                </a:ext>
              </a:extLst>
            </p:cNvPr>
            <p:cNvSpPr/>
            <p:nvPr/>
          </p:nvSpPr>
          <p:spPr>
            <a:xfrm rot="8108774">
              <a:off x="7720704" y="3741949"/>
              <a:ext cx="1491853" cy="1492451"/>
            </a:xfrm>
            <a:prstGeom prst="blockArc">
              <a:avLst>
                <a:gd name="adj1" fmla="val 13500000"/>
                <a:gd name="adj2" fmla="val 10193115"/>
                <a:gd name="adj3" fmla="val 12614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E7F7A41-49C6-41AF-835E-F39642747D37}"/>
                </a:ext>
              </a:extLst>
            </p:cNvPr>
            <p:cNvSpPr/>
            <p:nvPr/>
          </p:nvSpPr>
          <p:spPr>
            <a:xfrm>
              <a:off x="8367312" y="3217580"/>
              <a:ext cx="964894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/>
            </a:p>
          </p:txBody>
        </p:sp>
        <p:sp>
          <p:nvSpPr>
            <p:cNvPr id="37" name="箭头: 环形 36">
              <a:extLst>
                <a:ext uri="{FF2B5EF4-FFF2-40B4-BE49-F238E27FC236}">
                  <a16:creationId xmlns:a16="http://schemas.microsoft.com/office/drawing/2014/main" id="{BF76022F-D171-45FE-8EC1-5F6889029A6E}"/>
                </a:ext>
              </a:extLst>
            </p:cNvPr>
            <p:cNvSpPr/>
            <p:nvPr/>
          </p:nvSpPr>
          <p:spPr>
            <a:xfrm>
              <a:off x="7946187" y="2560658"/>
              <a:ext cx="1736419" cy="173668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7031"/>
                <a:gd name="adj5" fmla="val 125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AE0BC62-A56D-4C03-A373-6A1B560E41F5}"/>
              </a:ext>
            </a:extLst>
          </p:cNvPr>
          <p:cNvSpPr/>
          <p:nvPr/>
        </p:nvSpPr>
        <p:spPr>
          <a:xfrm>
            <a:off x="1236173" y="3680944"/>
            <a:ext cx="1476531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Expenditures</a:t>
            </a:r>
            <a:endParaRPr lang="zh-CN" altLang="en-US" b="1" kern="1200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2BA5E1F-1E5A-422C-97B7-962979AB9D6E}"/>
              </a:ext>
            </a:extLst>
          </p:cNvPr>
          <p:cNvSpPr/>
          <p:nvPr/>
        </p:nvSpPr>
        <p:spPr>
          <a:xfrm>
            <a:off x="1291558" y="4681608"/>
            <a:ext cx="1509267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Depreciation</a:t>
            </a:r>
            <a:endParaRPr lang="zh-CN" altLang="en-US" b="1" kern="1200" dirty="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A1AEC02-EB18-4145-94F9-C67D8FAFB66E}"/>
              </a:ext>
            </a:extLst>
          </p:cNvPr>
          <p:cNvSpPr/>
          <p:nvPr/>
        </p:nvSpPr>
        <p:spPr>
          <a:xfrm>
            <a:off x="1113042" y="5711037"/>
            <a:ext cx="1509267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Disposal</a:t>
            </a:r>
            <a:endParaRPr lang="zh-CN" altLang="en-US" b="1" kern="1200" dirty="0"/>
          </a:p>
        </p:txBody>
      </p:sp>
    </p:spTree>
    <p:extLst>
      <p:ext uri="{BB962C8B-B14F-4D97-AF65-F5344CB8AC3E}">
        <p14:creationId xmlns:p14="http://schemas.microsoft.com/office/powerpoint/2010/main" val="235873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A087ECD-7F40-4DA2-871F-164BC6F68A56}"/>
              </a:ext>
            </a:extLst>
          </p:cNvPr>
          <p:cNvSpPr/>
          <p:nvPr/>
        </p:nvSpPr>
        <p:spPr>
          <a:xfrm>
            <a:off x="4037950" y="2331044"/>
            <a:ext cx="7498268" cy="17366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6A982E-3947-4991-93E2-B63EA8B2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 Cycle of Plant Asset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A7CFA6-EC32-4BB3-98FE-AE0F0086614B}"/>
              </a:ext>
            </a:extLst>
          </p:cNvPr>
          <p:cNvSpPr txBox="1"/>
          <p:nvPr/>
        </p:nvSpPr>
        <p:spPr>
          <a:xfrm>
            <a:off x="3428421" y="237076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0157C5-9F88-48AC-8A61-F3B0B23B007B}"/>
              </a:ext>
            </a:extLst>
          </p:cNvPr>
          <p:cNvSpPr txBox="1"/>
          <p:nvPr/>
        </p:nvSpPr>
        <p:spPr>
          <a:xfrm>
            <a:off x="6599951" y="189332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Typical Journal Entry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B801E8-C9D8-42F7-B86B-9715B88997D1}"/>
              </a:ext>
            </a:extLst>
          </p:cNvPr>
          <p:cNvSpPr txBox="1"/>
          <p:nvPr/>
        </p:nvSpPr>
        <p:spPr>
          <a:xfrm>
            <a:off x="4164541" y="2331044"/>
            <a:ext cx="7127182" cy="15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/>
              <a:t>2.2 Sale of Equipment (Sales prize is lower than book value – Loss)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Cash						$50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Accumulated Depreciation – Equipment		900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Dr. Loss on Disposal of equipment			50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	Cr. Equipment					1000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3C52D16-9A6E-47E5-B8C1-BC725AF3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90" y="1308962"/>
            <a:ext cx="10515600" cy="84800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Here we use equipment as an example to show the typical </a:t>
            </a:r>
            <a:r>
              <a:rPr lang="en-US" altLang="zh-CN" sz="1800" b="1" dirty="0"/>
              <a:t>journal entry of plant asset during the whole life cycle</a:t>
            </a:r>
            <a:endParaRPr lang="zh-CN" altLang="en-US" sz="1800" b="1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4B170E7-D8FD-4498-BE3F-39C6AFC97EB4}"/>
              </a:ext>
            </a:extLst>
          </p:cNvPr>
          <p:cNvGrpSpPr/>
          <p:nvPr/>
        </p:nvGrpSpPr>
        <p:grpSpPr>
          <a:xfrm>
            <a:off x="885890" y="2045920"/>
            <a:ext cx="2218703" cy="4652509"/>
            <a:chOff x="7498940" y="581891"/>
            <a:chExt cx="2218703" cy="4652509"/>
          </a:xfrm>
        </p:grpSpPr>
        <p:sp>
          <p:nvSpPr>
            <p:cNvPr id="24" name="箭头: 环形 23">
              <a:extLst>
                <a:ext uri="{FF2B5EF4-FFF2-40B4-BE49-F238E27FC236}">
                  <a16:creationId xmlns:a16="http://schemas.microsoft.com/office/drawing/2014/main" id="{F2CD2D5C-56AE-4439-93AC-BE61EF108D46}"/>
                </a:ext>
              </a:extLst>
            </p:cNvPr>
            <p:cNvSpPr/>
            <p:nvPr/>
          </p:nvSpPr>
          <p:spPr>
            <a:xfrm>
              <a:off x="7981224" y="581891"/>
              <a:ext cx="1736419" cy="173668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576AD41-E001-4891-BD14-F60635FB478A}"/>
                </a:ext>
              </a:extLst>
            </p:cNvPr>
            <p:cNvSpPr/>
            <p:nvPr/>
          </p:nvSpPr>
          <p:spPr>
            <a:xfrm>
              <a:off x="8157045" y="1201879"/>
              <a:ext cx="1301938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b="1" kern="1200" dirty="0"/>
                <a:t>Purchase</a:t>
              </a:r>
              <a:endParaRPr lang="zh-CN" altLang="en-US" b="1" kern="1200" dirty="0"/>
            </a:p>
          </p:txBody>
        </p:sp>
        <p:sp>
          <p:nvSpPr>
            <p:cNvPr id="29" name="形状 28">
              <a:extLst>
                <a:ext uri="{FF2B5EF4-FFF2-40B4-BE49-F238E27FC236}">
                  <a16:creationId xmlns:a16="http://schemas.microsoft.com/office/drawing/2014/main" id="{154CC2BC-145E-48FA-8406-B725BC226CFF}"/>
                </a:ext>
              </a:extLst>
            </p:cNvPr>
            <p:cNvSpPr/>
            <p:nvPr/>
          </p:nvSpPr>
          <p:spPr>
            <a:xfrm>
              <a:off x="7498940" y="1579744"/>
              <a:ext cx="1736419" cy="1736683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FF293BC-5A48-4EE8-A87C-D75FF196C22A}"/>
                </a:ext>
              </a:extLst>
            </p:cNvPr>
            <p:cNvSpPr/>
            <p:nvPr/>
          </p:nvSpPr>
          <p:spPr>
            <a:xfrm>
              <a:off x="7884702" y="2212512"/>
              <a:ext cx="964894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/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225768F8-A8EC-4F33-B17A-FBA0FF4D6641}"/>
                </a:ext>
              </a:extLst>
            </p:cNvPr>
            <p:cNvSpPr/>
            <p:nvPr/>
          </p:nvSpPr>
          <p:spPr>
            <a:xfrm rot="8108774">
              <a:off x="7720704" y="3741949"/>
              <a:ext cx="1491853" cy="1492451"/>
            </a:xfrm>
            <a:prstGeom prst="blockArc">
              <a:avLst>
                <a:gd name="adj1" fmla="val 13500000"/>
                <a:gd name="adj2" fmla="val 10193115"/>
                <a:gd name="adj3" fmla="val 12614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B4BEE42-40A4-4965-BDE5-2C427D51ED7B}"/>
                </a:ext>
              </a:extLst>
            </p:cNvPr>
            <p:cNvSpPr/>
            <p:nvPr/>
          </p:nvSpPr>
          <p:spPr>
            <a:xfrm>
              <a:off x="8367312" y="3217580"/>
              <a:ext cx="964894" cy="482331"/>
            </a:xfrm>
            <a:custGeom>
              <a:avLst/>
              <a:gdLst>
                <a:gd name="connsiteX0" fmla="*/ 0 w 964894"/>
                <a:gd name="connsiteY0" fmla="*/ 0 h 482331"/>
                <a:gd name="connsiteX1" fmla="*/ 964894 w 964894"/>
                <a:gd name="connsiteY1" fmla="*/ 0 h 482331"/>
                <a:gd name="connsiteX2" fmla="*/ 964894 w 964894"/>
                <a:gd name="connsiteY2" fmla="*/ 482331 h 482331"/>
                <a:gd name="connsiteX3" fmla="*/ 0 w 964894"/>
                <a:gd name="connsiteY3" fmla="*/ 482331 h 482331"/>
                <a:gd name="connsiteX4" fmla="*/ 0 w 964894"/>
                <a:gd name="connsiteY4" fmla="*/ 0 h 482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894" h="482331">
                  <a:moveTo>
                    <a:pt x="0" y="0"/>
                  </a:moveTo>
                  <a:lnTo>
                    <a:pt x="964894" y="0"/>
                  </a:lnTo>
                  <a:lnTo>
                    <a:pt x="964894" y="482331"/>
                  </a:lnTo>
                  <a:lnTo>
                    <a:pt x="0" y="4823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/>
            </a:p>
          </p:txBody>
        </p:sp>
        <p:sp>
          <p:nvSpPr>
            <p:cNvPr id="33" name="箭头: 环形 32">
              <a:extLst>
                <a:ext uri="{FF2B5EF4-FFF2-40B4-BE49-F238E27FC236}">
                  <a16:creationId xmlns:a16="http://schemas.microsoft.com/office/drawing/2014/main" id="{D106B0CC-BADB-4E70-9B3E-A18EAE776357}"/>
                </a:ext>
              </a:extLst>
            </p:cNvPr>
            <p:cNvSpPr/>
            <p:nvPr/>
          </p:nvSpPr>
          <p:spPr>
            <a:xfrm>
              <a:off x="7946187" y="2560658"/>
              <a:ext cx="1736419" cy="173668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7031"/>
                <a:gd name="adj5" fmla="val 125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36259CD-BB37-4098-ACC0-319CE2F098B8}"/>
              </a:ext>
            </a:extLst>
          </p:cNvPr>
          <p:cNvSpPr/>
          <p:nvPr/>
        </p:nvSpPr>
        <p:spPr>
          <a:xfrm>
            <a:off x="1236173" y="3680944"/>
            <a:ext cx="1476531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Expenditures</a:t>
            </a:r>
            <a:endParaRPr lang="zh-CN" altLang="en-US" b="1" kern="1200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E7320FD-B928-4494-8F9F-AA18E62EFFB0}"/>
              </a:ext>
            </a:extLst>
          </p:cNvPr>
          <p:cNvSpPr/>
          <p:nvPr/>
        </p:nvSpPr>
        <p:spPr>
          <a:xfrm>
            <a:off x="1291558" y="4681608"/>
            <a:ext cx="1509267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Depreciation</a:t>
            </a:r>
            <a:endParaRPr lang="zh-CN" altLang="en-US" b="1" kern="1200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5213DCA-6E54-43F2-9FB5-018A0CC4EE7C}"/>
              </a:ext>
            </a:extLst>
          </p:cNvPr>
          <p:cNvSpPr/>
          <p:nvPr/>
        </p:nvSpPr>
        <p:spPr>
          <a:xfrm>
            <a:off x="1113042" y="5711037"/>
            <a:ext cx="1509267" cy="482331"/>
          </a:xfrm>
          <a:custGeom>
            <a:avLst/>
            <a:gdLst>
              <a:gd name="connsiteX0" fmla="*/ 0 w 964894"/>
              <a:gd name="connsiteY0" fmla="*/ 0 h 482331"/>
              <a:gd name="connsiteX1" fmla="*/ 964894 w 964894"/>
              <a:gd name="connsiteY1" fmla="*/ 0 h 482331"/>
              <a:gd name="connsiteX2" fmla="*/ 964894 w 964894"/>
              <a:gd name="connsiteY2" fmla="*/ 482331 h 482331"/>
              <a:gd name="connsiteX3" fmla="*/ 0 w 964894"/>
              <a:gd name="connsiteY3" fmla="*/ 482331 h 482331"/>
              <a:gd name="connsiteX4" fmla="*/ 0 w 964894"/>
              <a:gd name="connsiteY4" fmla="*/ 0 h 48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94" h="482331">
                <a:moveTo>
                  <a:pt x="0" y="0"/>
                </a:moveTo>
                <a:lnTo>
                  <a:pt x="964894" y="0"/>
                </a:lnTo>
                <a:lnTo>
                  <a:pt x="964894" y="482331"/>
                </a:lnTo>
                <a:lnTo>
                  <a:pt x="0" y="4823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b="1" kern="1200" dirty="0"/>
              <a:t>Disposal</a:t>
            </a:r>
            <a:endParaRPr lang="zh-CN" altLang="en-US" b="1" kern="1200" dirty="0"/>
          </a:p>
        </p:txBody>
      </p:sp>
    </p:spTree>
    <p:extLst>
      <p:ext uri="{BB962C8B-B14F-4D97-AF65-F5344CB8AC3E}">
        <p14:creationId xmlns:p14="http://schemas.microsoft.com/office/powerpoint/2010/main" val="149486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1652-C06B-40B5-9503-1F498DD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Difficulties in Tutorial – Chapter 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00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A793-597B-41DF-8425-7B5A3121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Thanks </a:t>
            </a:r>
            <a:r>
              <a:rPr lang="en-US" altLang="zh-CN" b="1" dirty="0"/>
              <a:t>for your listening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等线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13910</TotalTime>
  <Words>445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ACT2111 Tutorial-Ch 9</vt:lpstr>
      <vt:lpstr>Content</vt:lpstr>
      <vt:lpstr>Life Cycle of Plant Asset</vt:lpstr>
      <vt:lpstr>Life Cycle of Plant Asset</vt:lpstr>
      <vt:lpstr>Life Cycle of Plant Asset</vt:lpstr>
      <vt:lpstr>Difficulties in Tutorial – Chapter 9</vt:lpstr>
      <vt:lpstr>Thanks for your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ACT2111 Mid-term Review</dc:title>
  <dc:creator>Xie Enyu (SME)</dc:creator>
  <cp:lastModifiedBy>Business Union (SME)</cp:lastModifiedBy>
  <cp:revision>66</cp:revision>
  <dcterms:created xsi:type="dcterms:W3CDTF">2021-10-28T02:19:53Z</dcterms:created>
  <dcterms:modified xsi:type="dcterms:W3CDTF">2022-03-28T00:44:21Z</dcterms:modified>
</cp:coreProperties>
</file>