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4052" r:id="rId2"/>
  </p:sldMasterIdLst>
  <p:notesMasterIdLst>
    <p:notesMasterId r:id="rId95"/>
  </p:notesMasterIdLst>
  <p:handoutMasterIdLst>
    <p:handoutMasterId r:id="rId96"/>
  </p:handoutMasterIdLst>
  <p:sldIdLst>
    <p:sldId id="1453" r:id="rId3"/>
    <p:sldId id="1464" r:id="rId4"/>
    <p:sldId id="1365" r:id="rId5"/>
    <p:sldId id="1408" r:id="rId6"/>
    <p:sldId id="1411" r:id="rId7"/>
    <p:sldId id="1412" r:id="rId8"/>
    <p:sldId id="1404" r:id="rId9"/>
    <p:sldId id="1354" r:id="rId10"/>
    <p:sldId id="1353" r:id="rId11"/>
    <p:sldId id="1232" r:id="rId12"/>
    <p:sldId id="267" r:id="rId13"/>
    <p:sldId id="1169" r:id="rId14"/>
    <p:sldId id="1233" r:id="rId15"/>
    <p:sldId id="911" r:id="rId16"/>
    <p:sldId id="1041" r:id="rId17"/>
    <p:sldId id="1113" r:id="rId18"/>
    <p:sldId id="1118" r:id="rId19"/>
    <p:sldId id="1121" r:id="rId20"/>
    <p:sldId id="1119" r:id="rId21"/>
    <p:sldId id="1042" r:id="rId22"/>
    <p:sldId id="1043" r:id="rId23"/>
    <p:sldId id="1122" r:id="rId24"/>
    <p:sldId id="1235" r:id="rId25"/>
    <p:sldId id="1405" r:id="rId26"/>
    <p:sldId id="1465" r:id="rId27"/>
    <p:sldId id="1166" r:id="rId28"/>
    <p:sldId id="1167" r:id="rId29"/>
    <p:sldId id="1128" r:id="rId30"/>
    <p:sldId id="1168" r:id="rId31"/>
    <p:sldId id="1130" r:id="rId32"/>
    <p:sldId id="1170" r:id="rId33"/>
    <p:sldId id="1131" r:id="rId34"/>
    <p:sldId id="1171" r:id="rId35"/>
    <p:sldId id="1132" r:id="rId36"/>
    <p:sldId id="1173" r:id="rId37"/>
    <p:sldId id="1133" r:id="rId38"/>
    <p:sldId id="1134" r:id="rId39"/>
    <p:sldId id="1136" r:id="rId40"/>
    <p:sldId id="1137" r:id="rId41"/>
    <p:sldId id="1138" r:id="rId42"/>
    <p:sldId id="1139" r:id="rId43"/>
    <p:sldId id="1140" r:id="rId44"/>
    <p:sldId id="1141" r:id="rId45"/>
    <p:sldId id="1142" r:id="rId46"/>
    <p:sldId id="1143" r:id="rId47"/>
    <p:sldId id="1174" r:id="rId48"/>
    <p:sldId id="1146" r:id="rId49"/>
    <p:sldId id="1236" r:id="rId50"/>
    <p:sldId id="1147" r:id="rId51"/>
    <p:sldId id="1149" r:id="rId52"/>
    <p:sldId id="1176" r:id="rId53"/>
    <p:sldId id="1150" r:id="rId54"/>
    <p:sldId id="1151" r:id="rId55"/>
    <p:sldId id="1152" r:id="rId56"/>
    <p:sldId id="1153" r:id="rId57"/>
    <p:sldId id="1216" r:id="rId58"/>
    <p:sldId id="1177" r:id="rId59"/>
    <p:sldId id="1178" r:id="rId60"/>
    <p:sldId id="1179" r:id="rId61"/>
    <p:sldId id="1180" r:id="rId62"/>
    <p:sldId id="1181" r:id="rId63"/>
    <p:sldId id="1182" r:id="rId64"/>
    <p:sldId id="1183" r:id="rId65"/>
    <p:sldId id="1184" r:id="rId66"/>
    <p:sldId id="1185" r:id="rId67"/>
    <p:sldId id="1186" r:id="rId68"/>
    <p:sldId id="1187" r:id="rId69"/>
    <p:sldId id="1188" r:id="rId70"/>
    <p:sldId id="1189" r:id="rId71"/>
    <p:sldId id="1190" r:id="rId72"/>
    <p:sldId id="1191" r:id="rId73"/>
    <p:sldId id="1192" r:id="rId74"/>
    <p:sldId id="1217" r:id="rId75"/>
    <p:sldId id="1193" r:id="rId76"/>
    <p:sldId id="1219" r:id="rId77"/>
    <p:sldId id="1195" r:id="rId78"/>
    <p:sldId id="1196" r:id="rId79"/>
    <p:sldId id="1197" r:id="rId80"/>
    <p:sldId id="1240" r:id="rId81"/>
    <p:sldId id="1198" r:id="rId82"/>
    <p:sldId id="1199" r:id="rId83"/>
    <p:sldId id="1223" r:id="rId84"/>
    <p:sldId id="1200" r:id="rId85"/>
    <p:sldId id="1224" r:id="rId86"/>
    <p:sldId id="1201" r:id="rId87"/>
    <p:sldId id="1203" r:id="rId88"/>
    <p:sldId id="1206" r:id="rId89"/>
    <p:sldId id="1220" r:id="rId90"/>
    <p:sldId id="1221" r:id="rId91"/>
    <p:sldId id="1207" r:id="rId92"/>
    <p:sldId id="1208" r:id="rId93"/>
    <p:sldId id="1209" r:id="rId94"/>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70C0"/>
    <a:srgbClr val="FFFFFF"/>
    <a:srgbClr val="26A6B4"/>
    <a:srgbClr val="196E78"/>
    <a:srgbClr val="B9ECF1"/>
    <a:srgbClr val="C4F8EE"/>
    <a:srgbClr val="0000CC"/>
    <a:srgbClr val="17CBA9"/>
    <a:srgbClr val="FAF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6534" autoAdjust="0"/>
  </p:normalViewPr>
  <p:slideViewPr>
    <p:cSldViewPr>
      <p:cViewPr varScale="1">
        <p:scale>
          <a:sx n="54" d="100"/>
          <a:sy n="54" d="100"/>
        </p:scale>
        <p:origin x="48" y="1188"/>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10720"/>
    </p:cViewPr>
  </p:sorterViewPr>
  <p:notesViewPr>
    <p:cSldViewPr>
      <p:cViewPr varScale="1">
        <p:scale>
          <a:sx n="83" d="100"/>
          <a:sy n="83" d="100"/>
        </p:scale>
        <p:origin x="2958" y="9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presProps" Target="presProps.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E3BDAB3-A2B6-4E18-9164-F71E2E212EF0}"/>
              </a:ext>
            </a:extLst>
          </p:cNvPr>
          <p:cNvSpPr>
            <a:spLocks noGrp="1"/>
          </p:cNvSpPr>
          <p:nvPr>
            <p:ph type="hdr" sz="quarter"/>
          </p:nvPr>
        </p:nvSpPr>
        <p:spPr>
          <a:xfrm>
            <a:off x="1" y="0"/>
            <a:ext cx="4301974" cy="34055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0A8BFD52-1755-42C3-9F6F-3C511CE1078A}"/>
              </a:ext>
            </a:extLst>
          </p:cNvPr>
          <p:cNvSpPr>
            <a:spLocks noGrp="1"/>
          </p:cNvSpPr>
          <p:nvPr>
            <p:ph type="dt" sz="quarter" idx="1"/>
          </p:nvPr>
        </p:nvSpPr>
        <p:spPr>
          <a:xfrm>
            <a:off x="5622511" y="0"/>
            <a:ext cx="4301974" cy="340558"/>
          </a:xfrm>
          <a:prstGeom prst="rect">
            <a:avLst/>
          </a:prstGeom>
        </p:spPr>
        <p:txBody>
          <a:bodyPr vert="horz" lIns="91440" tIns="45720" rIns="91440" bIns="45720" rtlCol="0"/>
          <a:lstStyle>
            <a:lvl1pPr algn="r">
              <a:defRPr sz="1200"/>
            </a:lvl1pPr>
          </a:lstStyle>
          <a:p>
            <a:fld id="{F83889E8-8E7E-4042-BA93-43F5DE4F849B}" type="datetimeFigureOut">
              <a:rPr lang="en-US" smtClean="0"/>
              <a:t>5/6/2024</a:t>
            </a:fld>
            <a:endParaRPr lang="en-US"/>
          </a:p>
        </p:txBody>
      </p:sp>
      <p:sp>
        <p:nvSpPr>
          <p:cNvPr id="4" name="页脚占位符 3">
            <a:extLst>
              <a:ext uri="{FF2B5EF4-FFF2-40B4-BE49-F238E27FC236}">
                <a16:creationId xmlns:a16="http://schemas.microsoft.com/office/drawing/2014/main" id="{C5E263B0-9A2C-4DCD-93F2-0F89B0673960}"/>
              </a:ext>
            </a:extLst>
          </p:cNvPr>
          <p:cNvSpPr>
            <a:spLocks noGrp="1"/>
          </p:cNvSpPr>
          <p:nvPr>
            <p:ph type="ftr" sz="quarter" idx="2"/>
          </p:nvPr>
        </p:nvSpPr>
        <p:spPr>
          <a:xfrm>
            <a:off x="1" y="6457118"/>
            <a:ext cx="4301974" cy="34055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FB42D10-4F9E-41A3-9184-ABECF089AAA3}"/>
              </a:ext>
            </a:extLst>
          </p:cNvPr>
          <p:cNvSpPr>
            <a:spLocks noGrp="1"/>
          </p:cNvSpPr>
          <p:nvPr>
            <p:ph type="sldNum" sz="quarter" idx="3"/>
          </p:nvPr>
        </p:nvSpPr>
        <p:spPr>
          <a:xfrm>
            <a:off x="5622511" y="6457118"/>
            <a:ext cx="4301974" cy="340557"/>
          </a:xfrm>
          <a:prstGeom prst="rect">
            <a:avLst/>
          </a:prstGeom>
        </p:spPr>
        <p:txBody>
          <a:bodyPr vert="horz" lIns="91440" tIns="45720" rIns="91440" bIns="45720" rtlCol="0" anchor="b"/>
          <a:lstStyle>
            <a:lvl1pPr algn="r">
              <a:defRPr sz="1200"/>
            </a:lvl1pPr>
          </a:lstStyle>
          <a:p>
            <a:fld id="{7BAFA277-14CF-4993-A5DE-BB3A04EA62A7}" type="slidenum">
              <a:rPr lang="en-US" smtClean="0"/>
              <a:t>‹#›</a:t>
            </a:fld>
            <a:endParaRPr lang="en-US"/>
          </a:p>
        </p:txBody>
      </p:sp>
    </p:spTree>
    <p:extLst>
      <p:ext uri="{BB962C8B-B14F-4D97-AF65-F5344CB8AC3E}">
        <p14:creationId xmlns:p14="http://schemas.microsoft.com/office/powerpoint/2010/main" val="108366629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7:51.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0 235,'6'0,"-1"-1,1-1,-1 1,1-1,-1 0,0 0,8-4,8-4,55-15,1 3,1 4,0 3,117-7,324 15,-293 10,4230-3,-3950-42,-236 12,384 0,4 31,-256 2,4153-3,-4173 16,-55-1,29-15,82 2,-36 43,-122-7,171 1,424 44,-249-25,-87-26,-314-17,191 6,649-20,-476-3,-558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20:33.73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1,'97'0,"840"13,31 10,3-24,-367 0,3488 1,-4065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20:35.581"/>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66,'3161'0,"-2660"-15,-132 1,-170 11,304-11,506-6,-860 20,162 0,-276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8:31.99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1 167,'10'0,"0"2,0-1,1 1,10 4,19 3,259 25,-180-22,-17 4,-64-9,67 4,422-10,-235-3,147-14,-42-1,-123 17,352-12,77-10,-362-6,-146 6,252 3,1 21,-168 1,-15-1,429-5,-252-19,-315 14,79-8,117-5,-13 19,205-8,259-12,1 23,-285 1,-490-2,143 0,162-20,-171 8,202 8,-184 6,-107-2,-8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00.569"/>
    </inkml:context>
    <inkml:brush xml:id="br0">
      <inkml:brushProperty name="width" value="0.035" units="cm"/>
      <inkml:brushProperty name="height" value="0.035" units="cm"/>
      <inkml:brushProperty name="color" value="#E71224"/>
    </inkml:brush>
  </inkml:definitions>
  <inkml:trace contextRef="#ctx0" brushRef="#br0">0 101 24575,'913'0'0,"-377"-32"0,-174 5 0,-114 14 0,563-16 0,889 31 0,-1114 38 0,425 21 0,949-63-1365,-1932 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03.716"/>
    </inkml:context>
    <inkml:brush xml:id="br0">
      <inkml:brushProperty name="width" value="0.035" units="cm"/>
      <inkml:brushProperty name="height" value="0.035" units="cm"/>
      <inkml:brushProperty name="color" value="#E71224"/>
    </inkml:brush>
  </inkml:definitions>
  <inkml:trace contextRef="#ctx0" brushRef="#br0">0 1161 24575,'138'10'0,"-39"-1"0,701 5-1727,-592-14 1184,2554 1-2550,1395-2 6559,-104 0-1569,-3855-14-1897,-50 1 0,-94 12 0,-17 1 0,-1-1 0,1-2 0,48-11 0,2-7 0,-14 4 0,122-48 0,-116 36 0,-47 19 0,44-22 0,-59 24 0,0 0 0,-1-1 0,0-1 0,-1-1 0,15-13 0,-23 18 0,-1 0 0,-1 0 0,1 0 0,-1-1 0,0 0 0,-1 0 0,0 0 0,0-1 0,-1 1 0,0-1 0,-1 0 0,3-15 0,-1-1 0,-1-1 0,-2 0 0,-1-1 0,-1 1 0,-6-42 0,3 50 0,0 0 0,-1 0 0,-1 1 0,0-1 0,-2 2 0,0-1 0,0 1 0,-19-26 0,10 19 0,-1 1 0,-1 0 0,-1 2 0,-1 0 0,-1 1 0,0 1 0,-1 2 0,-1 0 0,-1 1 0,0 1 0,-42-16 0,-20 0 0,-158-50 0,197 68 0,0 2 0,0 2 0,-63-3 0,-160 12 0,100 2 0,105-3 0,-308 13 0,247 6 0,-180 49 0,241-50 0,-220 51 0,-201 53 0,297-63 0,145-43 0,2 2 0,-50 29 0,73-35 0,1 1 0,-32 28 0,42-33 0,2 0 0,-1 0 0,1 0 0,0 1 0,1 0 0,-1 1 0,-7 18 0,9-16 0,2 1 0,0-1 0,0 1 0,1 0 0,0 20 0,5 67 0,-2-88 0,1 0 0,0-1 0,0 1 0,1-1 0,1 1 0,0-1 0,1 0 0,0-1 0,0 1 0,1-1 0,13 16 0,-9-15 0,0 0 0,1 0 0,0-1 0,1-1 0,0 0 0,0 0 0,1-1 0,27 12 0,16 3 0,109 29 0,66-2 0,-134-30 0,-86-17 0,440 104 0,-390-85 33,-45-15-313,0-1 1,0-1-1,0 0 1,19 2-1,-10-4-6546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27.439"/>
    </inkml:context>
    <inkml:brush xml:id="br0">
      <inkml:brushProperty name="width" value="0.05" units="cm"/>
      <inkml:brushProperty name="height" value="0.05" units="cm"/>
      <inkml:brushProperty name="color" value="#B4C3DA"/>
      <inkml:brushProperty name="inkEffects" value="silver"/>
      <inkml:brushProperty name="anchorX" value="0"/>
      <inkml:brushProperty name="anchorY" value="0"/>
      <inkml:brushProperty name="scaleFactor" value="0.5"/>
    </inkml:brush>
  </inkml:definitions>
  <inkml:trace contextRef="#ctx0" brushRef="#br0">1 191 24575,'0'0'0,"5"0"0,16 0 0,26 0 0,25 0 0,37-6 0,71 0 0,39-1 0,26 2-1777,44 1 2285,61-12-3851,18 1 4226,21 0-1325,36 4-3007,-7 10 4434,-26 3-1478,-34 2 493,-38 1 0,-54-1-1364,-40-1 1754,-38-1 47,-27-1-618,-13 0 271,-16-1-90,0 0 2410,-3 0-3099,8-1 4855,19 1-5258,15 0 1638,33 0 771,35-7-1694,32 0-765,1 0 1522,17 2-570,-2 1 190,5 1 0,-19 2 0,-31 0 0,-27 1 0,-42 0 0,-23 0 0,-23 1 0,-16-1 0,-3 0 0,-5 0 0,-3 0 0,0 0 665,5 0-855,0 0 2452,7 0-2881,-2 0 928,6 0-309,-2 0 0,-3 0 0,3 0 0,4 0 0,-3 0 0,-3 0 0,-3 0 0,3 0 0,-16 0 0,4 0 0,-2 0 0,0 0 0,0 0 0,1 0 0,6 0 0,1 0 0,-14 0 0,-1 0 0,-8 0 0,1 0 0,-5 0 0,3 0 0,3 0 0,-2 0 0,-10 0 0,-4 0 0,-3 0 0,-9 0 0,-7 0 0,0 0 0,1 0 0,-2-6 0,-4-1 0,-3 1 0,-4 1 0,-2 1 0,-3 1 0,0 2 0,6 0 0,0 1 0,0 0 0,-1 1 0,-8-8 0,-31 7 0,2 0 0,-1-1 0,1 1 0,-1 0 0,1-1 0,0 1 0,-1 0 0,1-1 0,-1 1 0,1-1 0,-1 1 0,1-1 0,-1 1 0,0-1 0,1 1 0,-1-1 0,1 0 0,-1 1 0,0-1 0,0 0 0,1 1 0,-1-1 0,0 1 0,0-2 0,-3 0 0,1 0 0,1 0 0,-1 1 0,1-1 0,-1 0 0,0 1 0,1-1 0,-1 1 0,0 0 0,0-1 0,-3 0 0,-28-17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19:31.477"/>
    </inkml:context>
    <inkml:brush xml:id="br0">
      <inkml:brushProperty name="width" value="0.05" units="cm"/>
      <inkml:brushProperty name="height" value="0.05" units="cm"/>
      <inkml:brushProperty name="color" value="#B4C3DA"/>
      <inkml:brushProperty name="inkEffects" value="silver"/>
      <inkml:brushProperty name="anchorX" value="-14215.67871"/>
      <inkml:brushProperty name="anchorY" value="-656.08295"/>
      <inkml:brushProperty name="scaleFactor" value="0.5"/>
    </inkml:brush>
  </inkml:definitions>
  <inkml:trace contextRef="#ctx0" brushRef="#br0">0 1392 24575,'0'0'0,"12"0"0,16 0 0,13 0 0,4 0 0,7 0 0,19 0 0,12 0 0,1 0 0,7 6 0,16 1 0,3 0 0,2-1 0,4-2 0,44 5 0,20-1 0,-4-1-663,20-2 852,18-1-283,-22-2 94,-1-1 0,-17 0 0,-6-2 0,-11 1 0,-3 0 0,-7-1 0,-11 1 0,-5 0 0,-10 0 0,-7 0 0,-20 0 0,-11 0 0,-4 0 0,2 0 663,9-6-853,5-1 285,4-6-95,2 1 0,7-6 0,1 3 0,-1-4 0,-9 4 0,-2 3 0,-1-3 0,5 3 0,1 2 0,1-3 0,13 2 0,0 2 0,-2 3 0,-3 2 0,-3 1 0,-10-4 0,4 1 0,-9-1 0,-6 3 0,-7 0 0,-13 2 0,-4 1 0,-9 1 0,-1 0 0,-6 0 0,16 0 0,3 0 0,-2 1 0,-7-1 0,1-7 0,-8 0 0,-4 0 0,1 2 0,4 1 0,-3 1 0,4 2 0,-4 0 0,-2 1 0,-4 0 0,-4 0 0,-3 1 0,-1-1 0,-1 0 0,-1 0 0,1 0 0,-1 0 0,-12-6 0,-19 3 0,0 2 0,0 0 0,0 0 0,0 0 0,0 0 0,0 0 0,0-1 0,0 1 0,-1 0 0,1 0 0,0-1 0,-1 1 0,1-2 0,5-31 0,-5-11 0,-1-11 0,-2-6 0,0-4 0,0-1 0,0-2 0,1 7 0,1 7 0,0 8 0,0-1 0,0 4 0,0 4 0,0 2 0,0-4 0,0 1 0,0 1 0,0 2 0,0 2 0,0 1 0,-7 1 0,0 0 0,0 2 0,-5 5 0,2 2 0,-6 5 0,-4 6 0,-5 6 0,-10 3 0,-9 3 0,-9 2 0,-13 1 0,-4 0 0,-9 0 0,-14 0 0,-6 6 0,-4 0 0,5 0 0,8-1 0,7-2 0,14-1 0,11-2 0,11 0 0,7 5 0,5 0 0,3 1 0,1-2 0,0-2 0,0 0 0,0-2 0,-1-1 0,0 0 0,-1 0 0,0 0 0,0 0 0,-6-1 0,-1 1 0,-7 0 0,2 0 0,-6 0 0,3 0 0,3 0 0,3 0 0,4 0 0,2 0 0,2 0 0,-6 0 0,-5 0 0,-8 0 0,-5 0 0,-4 7 0,-3 0 0,5 0 0,6-2 0,7-1 0,6-1 0,4-1 0,2-2 0,3 0 0,0 0 0,-7 0 0,1-1 0,-1 1 0,1 0 0,1 0 0,-5 0 0,2 0 0,-1 0 0,2 6 0,-4 1 0,-6 0 0,-5 5 0,-5-1 0,-11-2 0,-1 5 0,4 4 0,1-2 0,2-2 0,7-4 0,6-4 0,7-2 0,11 4 0,31-7 0,-1 0 0,1 0 0,0 1 0,-1-1 0,1 0 0,0 1 0,-4 2 0,4-2 0,1 0 0,-1-1 0,1 1 0,0 0 0,0-1 0,0 1 0,0 0 0,0 0 0,-1 2 0,-5 21 0,5 4 0,3 9 0,1 9 0,0 7 0,0-1 0,-1 4 0,0 2 0,-7 3 0,-1 2 0,0 1 0,2 0 0,1-5 0,1-7 0,1 0 0,2-6 0,0-3 0,0-5 0,0-3 0,0-1 0,1-2 0,-1-1 0,0 1 0,0-1 0,0 0 0,0 1 0,0-7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9:49.332"/>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0 335,'0'6,"6"1,18 0,17-2,18-1,16-1,23-2,17 0,6-1,11-1,-1 1,5 0,-3-6,-7-1,-9 0,-1 1,-4-3,1-1,-6 1,5-9,2 0,-3-5,-8 3,0 5,22-1,1 2,7-2,15 2,10-3,12 2,-1-2,11 2,-15 3,-1-7,-6-1,-25 3,-18 5,-11 3,-7 5,2 2,7 1,-8 2,-5 0,-1 0,1-1,1 1,7-1,3 1,1-1,-6 0,2 0,6 0,3 0,-2 0,-1-1,8 1,-4 0,-3 0,-9 0,-5 0,-8 0,0 0,-5 0,-4 0,-10 0,-11 0,-9 0,-13 6,-17 2,-23-1,-16-1,-16-2,-12-1,-4-2,-3 0,-15-1,-6 5,-13 2,-7 0,-15 4,-11 0,-18-1,-7-3,-1-3,8-1,1-2,7-1,9 0,15-1,10 12,10 4,3-1,7-2,-7-4,0-3,10-2,1 3,-3 1,0 5,2 1,4-2,2-4,-3-2,-5-2,-2-1,-9-2,-5 0,1-1,1 0,-2 1,-12 5,-21 2,-6 0,-9-2,-2-1,18-1,14-2,3 5,-2 2,7 5,11 0,3-2,7 3,1-2,-3-2,-3-3,8 3,0-1,-14-1,-1-2,-2-2,5-2,7-1,6-1,7 0,9-1,5 1,6-1,7 1,6 0,3 0,-2 0,-1 0,1 0,2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6T08:19:54.676"/>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1751,'17'0,"28"0,28 0,25-11,35-4,45 1,48-3,54 1,12 4,-10 3,-18 4,-16 2,-16 2,-31 2,-32-1,-18 1,-17 0,-14-1,-12 1,-12-1,-11 0,-9 6,-7 1,-3 0,-2-1,5-2,3-1,4-2,13 0,8-1,5 0,6-1,8 1,7 0,10 0,-1-1,0 1,0 0,0 6,5 1,-9 0,-4-2,-6-1,5-1,4-2,8 0,15-1,-1-1,8 1,10 0,11 0,3-1,-18 1,-14 0,-16 0,-8 0,-8 0,-2 0,2-5,-2-2,13 0,19 1,17 2,15 2,28 1,45 0,26 1,9 0,1 1,-31-1,-26 0,-19 0,-17 0,-19 0,-12 0,-16 1,-23-2,-21 1,-12 0,-4 0,-6 0,5 0,-6 0,-6 0,-10 0,-4 0,-3 0,2 0,0 0,-3 0,-7 0,0 0,3 0,9 0,11 0,9 0,-3 0,-9 0,-6 0,-8 0,-2 0,1 0,2 0,3 0,7 0,16 0,16 0,13 0,4 0,6 0,-13 0,-3 0,-7 0,-10 0,-15 0,-13 0,-13 0,-2 0,-9-5,-1-3,-5-5,3 0,-5-4,-1 1,-5-2,-2-4,-3-3,-6-4,-4-2,-4-2,-2 0,-2-1,0-5,-1-8,0-6,0-12,-5 0,-8 0,-7-1,-5 0,-4 6,3 1,1 6,-2 12,5 6,1 5,-8-5,-10-1,-8-1,-9 7,-16 2,-13 0,3 6,-13 0,-17 4,-25 5,-10 5,3 4,-18 2,-5 2,-1 0,11 1,4 0,12 0,14 0,10 5,4 7,4 7,4 6,14 4,7 3,11 0,8 7,3 8,7 6,8 6,11 4,7 1,9 2,7 1,7 5,4-4,8-3,15-6,14-3,14 0,15 2,13-3,11-6,25-1,15-2,19-9,3-12,9-10,34-7,17-6,31-3,18-2,11 0,20-6,7-6,-19-7,-23-12,-33-5,-30-1,-38-1,-33 2,-31 1,-26 1,-17 7,-16 4,-14-7,-10-2,-5-8,-3-7,-7-12,-8-7,-12-3,-18-13,-12-2,-1 2,-8 4,-15 4,-4 4,-10 3,-11 8,-21 2,-21 1,-59 5,-39 10,-44 3,-40 7,-30 9,-22 9,5 13,21 12,27 16,42 8,41 5,42 1,32-1,35-1,35-1,36 4,24 0,19 6,14 10,9 2,4 1,8 3,8 7,12 8,6 3,14-3,10-1,17-4,12-3,19 3,25-4,18-9,39-15,22-15,86-12,26-10,31-6,11-14,-11-11,-27-7,-25-15,-41-6,-54-6,-57 2,-48-1,-36-14,-30-5,-20-8,-14-1,-7-2,-3-9,-6 0,-7-1,-10 11,-18 8,-11 12,-13 0,-5 11,-7 9,-16 7,-15 10,-15 4,-19 6,-29 6,-19 5,-36 9,-24 10,-19 9,-41 29,-29 33,7 26,48-1,57-1,52 3,51-6,48 2,38-11,27-6,27 11,24 5,17 2,11 10,19 8,11-1,8-10,3-7,7-17,14-18,13-21,6-13,13-14,19-11,36-7,-7-5,14-13,19-23,4-9,-17-5,-24 2,-23-2,-30-6,-29 3,-29 9,-29 1,-25 3,-18 1,-11-4,-8-5,-2-1,-1-4,-10-14,-14-15,-13-14,-22-8,-10 1,-11 8,-17 2,-20 12,-23 3,-25 13,-1 14,-21 13,-23 15,-9 10,-16 7,10 5,12 2,14 12,2 15,9 19,14 13,21 8,32 2,32 6,32-4,27 9,19 6,24 5,28 9,19 5,23 0,9-12,24 0,21 1,17-10,27-20,19-21,20-18,30-14,2-9,37-22,32-19,53-32,3-9,5-20,-10-10,-28 2,-55 3,-59 1,-61 13,-54 10,-45 14,-33 11,-22 4,-18-6,-19 0,-10-1,-10-2,-14-2,-7 3,-15 1,-9 4,-17 0,-13 4,-13 9,-17 12,-27 11,-18 8,-7 6,-15 3,-9 8,-10 1,-21 6,-5 17,20 8,28 4,41 4,45 1,38-3,30 2,26 5,18 3,13 10,8 11,3 8,1 19,10 7,15-3,29 8,22 1,2-20,15-9,19-14,11-19,23-14,31-14,18-12,9-7,18-18,-12-17,-10-10,0-5,-7-11,-26-3,-32 3,-39 5,-32 4,-28 5,-20 3,-15-3,-8-13,-10-7,-19-18,-5 0,-13-4,-15 0,-14-2,-11 1,-30-2,-22 1,-16 0,-4 6,-3 12,-1 11,10 4,9 10,1 11,8 12,11 8,9 5,2 4,10 2,11 0,10 1,7 4,12 2,11-1,15 4,13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6T08:20:14.104"/>
    </inkml:context>
    <inkml:brush xml:id="br0">
      <inkml:brushProperty name="width" value="0.035" units="cm"/>
      <inkml:brushProperty name="height" value="0.035" units="cm"/>
    </inkml:brush>
  </inkml:definitions>
  <inkml:trace contextRef="#ctx0" brushRef="#br0">1 67 24575,'404'1'308,"1058"-15"-2477,466-7 1400,-1690 22 805,496-18 492,-72 1-280,1591 15 1071,-1068 3-820,-810 14-499,-6 1 0,671-18-1365,-1019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5622798" y="0"/>
            <a:ext cx="4301543" cy="339884"/>
          </a:xfrm>
          <a:prstGeom prst="rect">
            <a:avLst/>
          </a:prstGeom>
        </p:spPr>
        <p:txBody>
          <a:bodyPr vert="horz" lIns="96661" tIns="48331" rIns="96661" bIns="48331" rtlCol="0"/>
          <a:lstStyle>
            <a:lvl1pPr algn="r">
              <a:defRPr sz="1300"/>
            </a:lvl1pPr>
          </a:lstStyle>
          <a:p>
            <a:fld id="{E194C1A8-DC4B-4329-AF88-FD913597DE85}" type="datetimeFigureOut">
              <a:rPr lang="en-US" smtClean="0"/>
              <a:t>5/6/2024</a:t>
            </a:fld>
            <a:endParaRPr lang="en-US" dirty="0"/>
          </a:p>
        </p:txBody>
      </p:sp>
      <p:sp>
        <p:nvSpPr>
          <p:cNvPr id="4" name="Slide Image Placeholder 3"/>
          <p:cNvSpPr>
            <a:spLocks noGrp="1" noRot="1" noChangeAspect="1"/>
          </p:cNvSpPr>
          <p:nvPr>
            <p:ph type="sldImg" idx="2"/>
          </p:nvPr>
        </p:nvSpPr>
        <p:spPr>
          <a:xfrm>
            <a:off x="2698750" y="511175"/>
            <a:ext cx="4529138" cy="254793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39884"/>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solidFill>
                  <a:srgbClr val="FF0000"/>
                </a:solidFill>
              </a:rPr>
              <a:t>stated interest rate</a:t>
            </a:r>
            <a:r>
              <a:rPr lang="en-US" dirty="0"/>
              <a:t>: Specified in the bond contract</a:t>
            </a:r>
          </a:p>
          <a:p>
            <a:pPr lvl="1"/>
            <a:r>
              <a:rPr lang="en-US" dirty="0"/>
              <a:t>Used to compute interest payments</a:t>
            </a:r>
          </a:p>
          <a:p>
            <a:r>
              <a:rPr lang="en-US" dirty="0"/>
              <a:t>The </a:t>
            </a:r>
            <a:r>
              <a:rPr lang="en-US" i="1" dirty="0">
                <a:solidFill>
                  <a:srgbClr val="FF0000"/>
                </a:solidFill>
              </a:rPr>
              <a:t>market interest rate</a:t>
            </a:r>
            <a:r>
              <a:rPr lang="en-US" dirty="0"/>
              <a:t>: not specified in the bond contract. </a:t>
            </a:r>
          </a:p>
          <a:p>
            <a:pPr lvl="1"/>
            <a:r>
              <a:rPr lang="en-US" dirty="0"/>
              <a:t>Investors’ demand a </a:t>
            </a:r>
            <a:r>
              <a:rPr lang="en-US" dirty="0">
                <a:solidFill>
                  <a:srgbClr val="FF0000"/>
                </a:solidFill>
              </a:rPr>
              <a:t>higher market rate </a:t>
            </a:r>
            <a:r>
              <a:rPr lang="en-US" dirty="0"/>
              <a:t>for bonds that have a higher default risk</a:t>
            </a:r>
          </a:p>
          <a:p>
            <a:pPr lvl="1"/>
            <a:r>
              <a:rPr lang="en-US" dirty="0"/>
              <a:t>Used to compute price of bond</a:t>
            </a:r>
          </a:p>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1</a:t>
            </a:fld>
            <a:endParaRPr lang="en-US" dirty="0"/>
          </a:p>
        </p:txBody>
      </p:sp>
    </p:spTree>
    <p:extLst>
      <p:ext uri="{BB962C8B-B14F-4D97-AF65-F5344CB8AC3E}">
        <p14:creationId xmlns:p14="http://schemas.microsoft.com/office/powerpoint/2010/main" val="2593994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a:t>
            </a:fld>
            <a:endParaRPr lang="en-US" dirty="0"/>
          </a:p>
        </p:txBody>
      </p:sp>
    </p:spTree>
    <p:extLst>
      <p:ext uri="{BB962C8B-B14F-4D97-AF65-F5344CB8AC3E}">
        <p14:creationId xmlns:p14="http://schemas.microsoft.com/office/powerpoint/2010/main" val="1858277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17</a:t>
            </a:fld>
            <a:endParaRPr lang="en-US" dirty="0"/>
          </a:p>
        </p:txBody>
      </p:sp>
    </p:spTree>
    <p:extLst>
      <p:ext uri="{BB962C8B-B14F-4D97-AF65-F5344CB8AC3E}">
        <p14:creationId xmlns:p14="http://schemas.microsoft.com/office/powerpoint/2010/main" val="34211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83116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652188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20</a:t>
            </a:fld>
            <a:endParaRPr lang="en-US" dirty="0"/>
          </a:p>
        </p:txBody>
      </p:sp>
    </p:spTree>
    <p:extLst>
      <p:ext uri="{BB962C8B-B14F-4D97-AF65-F5344CB8AC3E}">
        <p14:creationId xmlns:p14="http://schemas.microsoft.com/office/powerpoint/2010/main" val="45183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3723001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95134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23</a:t>
            </a:fld>
            <a:endParaRPr lang="en-US" dirty="0"/>
          </a:p>
        </p:txBody>
      </p:sp>
    </p:spTree>
    <p:extLst>
      <p:ext uri="{BB962C8B-B14F-4D97-AF65-F5344CB8AC3E}">
        <p14:creationId xmlns:p14="http://schemas.microsoft.com/office/powerpoint/2010/main" val="3292190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the common stockholders as the “true owners” of the business. In most cases, each share of common stock represents one unit of ownership.</a:t>
            </a:r>
          </a:p>
          <a:p>
            <a:endParaRPr lang="en-US" dirty="0"/>
          </a:p>
          <a:p>
            <a:r>
              <a:rPr lang="en-US" b="1" dirty="0"/>
              <a:t>Authorized, Issued, Outstanding, and Treasury Stock</a:t>
            </a:r>
          </a:p>
          <a:p>
            <a:endParaRPr lang="en-US" b="1" dirty="0"/>
          </a:p>
          <a:p>
            <a:r>
              <a:rPr lang="en-US" dirty="0"/>
              <a:t>For our discussion in this chapter, we need to make clear the different number of shares.</a:t>
            </a:r>
          </a:p>
          <a:p>
            <a:endParaRPr lang="en-US" dirty="0"/>
          </a:p>
          <a:p>
            <a:r>
              <a:rPr lang="en-US" b="1" i="1" dirty="0"/>
              <a:t>Authorized</a:t>
            </a:r>
            <a:r>
              <a:rPr lang="en-US" i="1" dirty="0"/>
              <a:t> stock</a:t>
            </a:r>
            <a:r>
              <a:rPr lang="en-US" dirty="0"/>
              <a:t> is the total number of shares available to sell, stated in the company’s articles of incorporation.</a:t>
            </a:r>
          </a:p>
          <a:p>
            <a:endParaRPr lang="en-US" b="1" dirty="0"/>
          </a:p>
          <a:p>
            <a:r>
              <a:rPr lang="en-US" b="1" i="1" dirty="0"/>
              <a:t>Issued </a:t>
            </a:r>
            <a:r>
              <a:rPr lang="en-US" i="1" dirty="0"/>
              <a:t>stock</a:t>
            </a:r>
            <a:r>
              <a:rPr lang="en-US" dirty="0"/>
              <a:t> is the number of shares that have been sold to investors. A company usually does not issue all its authorized stock.</a:t>
            </a:r>
          </a:p>
          <a:p>
            <a:endParaRPr lang="en-US" dirty="0"/>
          </a:p>
          <a:p>
            <a:r>
              <a:rPr lang="en-US" dirty="0"/>
              <a:t>The total number of </a:t>
            </a:r>
            <a:r>
              <a:rPr lang="en-US" b="1" dirty="0"/>
              <a:t>issued shares can then be divided into two categories</a:t>
            </a:r>
            <a:r>
              <a:rPr lang="en-US" dirty="0"/>
              <a:t>.</a:t>
            </a:r>
          </a:p>
          <a:p>
            <a:endParaRPr lang="en-US" dirty="0"/>
          </a:p>
          <a:p>
            <a:r>
              <a:rPr lang="en-US" b="1" i="1" dirty="0"/>
              <a:t>Outstanding</a:t>
            </a:r>
            <a:r>
              <a:rPr lang="en-US" i="1" dirty="0"/>
              <a:t> stock</a:t>
            </a:r>
            <a:r>
              <a:rPr lang="en-US" dirty="0"/>
              <a:t> is the number of issued shares held </a:t>
            </a:r>
            <a:r>
              <a:rPr lang="en-US" i="1" dirty="0"/>
              <a:t>by investors.</a:t>
            </a:r>
            <a:r>
              <a:rPr lang="en-US" dirty="0"/>
              <a:t> Only these shares receive dividends.</a:t>
            </a:r>
          </a:p>
          <a:p>
            <a:endParaRPr lang="en-US" dirty="0"/>
          </a:p>
          <a:p>
            <a:r>
              <a:rPr lang="en-US" b="1" i="1" dirty="0"/>
              <a:t>Treasury stock</a:t>
            </a:r>
            <a:r>
              <a:rPr lang="en-US" b="1" dirty="0"/>
              <a:t> </a:t>
            </a:r>
            <a:r>
              <a:rPr lang="en-US" dirty="0"/>
              <a:t>is the number of issued shares repurchased </a:t>
            </a:r>
            <a:r>
              <a:rPr lang="en-US" i="1" dirty="0"/>
              <a:t>by the company</a:t>
            </a:r>
            <a:r>
              <a:rPr lang="en-US" dirty="0"/>
              <a:t>.</a:t>
            </a:r>
          </a:p>
          <a:p>
            <a:endParaRPr lang="en-US" dirty="0"/>
          </a:p>
          <a:p>
            <a:r>
              <a:rPr lang="en-US" dirty="0"/>
              <a:t>Illustration 10-6 summarizes the differences between authorized, issued, outstanding, and treasury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24</a:t>
            </a:fld>
            <a:endParaRPr lang="en-US" dirty="0"/>
          </a:p>
        </p:txBody>
      </p:sp>
    </p:spTree>
    <p:extLst>
      <p:ext uri="{BB962C8B-B14F-4D97-AF65-F5344CB8AC3E}">
        <p14:creationId xmlns:p14="http://schemas.microsoft.com/office/powerpoint/2010/main" val="3612549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25</a:t>
            </a:fld>
            <a:endParaRPr lang="en-US" dirty="0"/>
          </a:p>
        </p:txBody>
      </p:sp>
    </p:spTree>
    <p:extLst>
      <p:ext uri="{BB962C8B-B14F-4D97-AF65-F5344CB8AC3E}">
        <p14:creationId xmlns:p14="http://schemas.microsoft.com/office/powerpoint/2010/main" val="338162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8C51AE-C483-2D4F-8F27-8D6A8821F4E1}" type="slidenum">
              <a:rPr lang="en-US" smtClean="0"/>
              <a:t>2</a:t>
            </a:fld>
            <a:endParaRPr lang="en-US" dirty="0"/>
          </a:p>
        </p:txBody>
      </p:sp>
    </p:spTree>
    <p:extLst>
      <p:ext uri="{BB962C8B-B14F-4D97-AF65-F5344CB8AC3E}">
        <p14:creationId xmlns:p14="http://schemas.microsoft.com/office/powerpoint/2010/main" val="3825540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3191490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27</a:t>
            </a:fld>
            <a:endParaRPr lang="en-US" dirty="0"/>
          </a:p>
        </p:txBody>
      </p:sp>
    </p:spTree>
    <p:extLst>
      <p:ext uri="{BB962C8B-B14F-4D97-AF65-F5344CB8AC3E}">
        <p14:creationId xmlns:p14="http://schemas.microsoft.com/office/powerpoint/2010/main" val="4112401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28</a:t>
            </a:fld>
            <a:endParaRPr lang="en-US" dirty="0"/>
          </a:p>
        </p:txBody>
      </p:sp>
    </p:spTree>
    <p:extLst>
      <p:ext uri="{BB962C8B-B14F-4D97-AF65-F5344CB8AC3E}">
        <p14:creationId xmlns:p14="http://schemas.microsoft.com/office/powerpoint/2010/main" val="12360642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3134733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403482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32</a:t>
            </a:fld>
            <a:endParaRPr lang="en-US" dirty="0"/>
          </a:p>
        </p:txBody>
      </p:sp>
    </p:spTree>
    <p:extLst>
      <p:ext uri="{BB962C8B-B14F-4D97-AF65-F5344CB8AC3E}">
        <p14:creationId xmlns:p14="http://schemas.microsoft.com/office/powerpoint/2010/main" val="4230759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33</a:t>
            </a:fld>
            <a:endParaRPr lang="en-US" dirty="0"/>
          </a:p>
        </p:txBody>
      </p:sp>
    </p:spTree>
    <p:extLst>
      <p:ext uri="{BB962C8B-B14F-4D97-AF65-F5344CB8AC3E}">
        <p14:creationId xmlns:p14="http://schemas.microsoft.com/office/powerpoint/2010/main" val="3431238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34</a:t>
            </a:fld>
            <a:endParaRPr lang="en-US" dirty="0"/>
          </a:p>
        </p:txBody>
      </p:sp>
    </p:spTree>
    <p:extLst>
      <p:ext uri="{BB962C8B-B14F-4D97-AF65-F5344CB8AC3E}">
        <p14:creationId xmlns:p14="http://schemas.microsoft.com/office/powerpoint/2010/main" val="55495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35</a:t>
            </a:fld>
            <a:endParaRPr lang="en-US" dirty="0"/>
          </a:p>
        </p:txBody>
      </p:sp>
    </p:spTree>
    <p:extLst>
      <p:ext uri="{BB962C8B-B14F-4D97-AF65-F5344CB8AC3E}">
        <p14:creationId xmlns:p14="http://schemas.microsoft.com/office/powerpoint/2010/main" val="3474025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36</a:t>
            </a:fld>
            <a:endParaRPr lang="en-US" dirty="0"/>
          </a:p>
        </p:txBody>
      </p:sp>
    </p:spTree>
    <p:extLst>
      <p:ext uri="{BB962C8B-B14F-4D97-AF65-F5344CB8AC3E}">
        <p14:creationId xmlns:p14="http://schemas.microsoft.com/office/powerpoint/2010/main" val="908046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Bond carrying value: On issue date, company sell at issue price of 98,000. This is how much we owe to bondholders  (carrying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Total unamortized discount = 2000 (difference between face value and carrying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 payment (Col A): 5 payments of 10,000 in interest to bondholder. </a:t>
            </a:r>
          </a:p>
          <a:p>
            <a:endParaRPr lang="en-US" dirty="0"/>
          </a:p>
          <a:p>
            <a:r>
              <a:rPr lang="en-US" dirty="0"/>
              <a:t>Interest Exp (Col B): Apply market rate to the carrying amount of the bond at beginning of year. Reflects the cost of borrowing based on market conditions when bond was issued. In short, how much does company owe to bondholders.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Amortization of Discount (Col C): Since mkt rate is higher than coupon rate, int expense is more than the payment. The difference is the discount being amortized for the year. We are not paying enough. We owe more money to bondholders. We owe more, so carrying value is increased.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Carrying value (Col E): Increases by the amortized discount each year. By end of term, carrying amount equals face value.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Carrying value of bonds at beginning: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Carrying value is initially reported at issuance price (98,000)… liability as Bond Payable. Over time, it is adjusted for amortization, in this case, portion of discount is recognized as expense. Thus, carrying value increases. Think of bond discount as a deferred cost … we are spreading out the discount over the life of the bond. When we recognize the deferred cost each year, the carrying value (i.e., liability) increases until it matches the amount that will be paid in maturity.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Difference between interest to be paid (10,000 per year) and interest expense, we get discount. </a:t>
            </a:r>
          </a:p>
        </p:txBody>
      </p:sp>
      <p:sp>
        <p:nvSpPr>
          <p:cNvPr id="4" name="Slide Number Placeholder 3"/>
          <p:cNvSpPr>
            <a:spLocks noGrp="1"/>
          </p:cNvSpPr>
          <p:nvPr>
            <p:ph type="sldNum" sz="quarter" idx="5"/>
          </p:nvPr>
        </p:nvSpPr>
        <p:spPr/>
        <p:txBody>
          <a:bodyPr/>
          <a:lstStyle/>
          <a:p>
            <a:fld id="{688C51AE-C483-2D4F-8F27-8D6A8821F4E1}" type="slidenum">
              <a:rPr lang="en-US" smtClean="0"/>
              <a:t>3</a:t>
            </a:fld>
            <a:endParaRPr lang="en-US" dirty="0"/>
          </a:p>
        </p:txBody>
      </p:sp>
    </p:spTree>
    <p:extLst>
      <p:ext uri="{BB962C8B-B14F-4D97-AF65-F5344CB8AC3E}">
        <p14:creationId xmlns:p14="http://schemas.microsoft.com/office/powerpoint/2010/main" val="3452792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37</a:t>
            </a:fld>
            <a:endParaRPr lang="en-US" dirty="0"/>
          </a:p>
        </p:txBody>
      </p:sp>
    </p:spTree>
    <p:extLst>
      <p:ext uri="{BB962C8B-B14F-4D97-AF65-F5344CB8AC3E}">
        <p14:creationId xmlns:p14="http://schemas.microsoft.com/office/powerpoint/2010/main" val="963882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38</a:t>
            </a:fld>
            <a:endParaRPr lang="en-US" dirty="0"/>
          </a:p>
        </p:txBody>
      </p:sp>
    </p:spTree>
    <p:extLst>
      <p:ext uri="{BB962C8B-B14F-4D97-AF65-F5344CB8AC3E}">
        <p14:creationId xmlns:p14="http://schemas.microsoft.com/office/powerpoint/2010/main" val="2000232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39</a:t>
            </a:fld>
            <a:endParaRPr lang="en-US" dirty="0"/>
          </a:p>
        </p:txBody>
      </p:sp>
    </p:spTree>
    <p:extLst>
      <p:ext uri="{BB962C8B-B14F-4D97-AF65-F5344CB8AC3E}">
        <p14:creationId xmlns:p14="http://schemas.microsoft.com/office/powerpoint/2010/main" val="1443345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40</a:t>
            </a:fld>
            <a:endParaRPr lang="en-US" dirty="0"/>
          </a:p>
        </p:txBody>
      </p:sp>
    </p:spTree>
    <p:extLst>
      <p:ext uri="{BB962C8B-B14F-4D97-AF65-F5344CB8AC3E}">
        <p14:creationId xmlns:p14="http://schemas.microsoft.com/office/powerpoint/2010/main" val="3905017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41</a:t>
            </a:fld>
            <a:endParaRPr lang="en-US" dirty="0"/>
          </a:p>
        </p:txBody>
      </p:sp>
    </p:spTree>
    <p:extLst>
      <p:ext uri="{BB962C8B-B14F-4D97-AF65-F5344CB8AC3E}">
        <p14:creationId xmlns:p14="http://schemas.microsoft.com/office/powerpoint/2010/main" val="10310055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3823293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43</a:t>
            </a:fld>
            <a:endParaRPr lang="en-US" dirty="0"/>
          </a:p>
        </p:txBody>
      </p:sp>
    </p:spTree>
    <p:extLst>
      <p:ext uri="{BB962C8B-B14F-4D97-AF65-F5344CB8AC3E}">
        <p14:creationId xmlns:p14="http://schemas.microsoft.com/office/powerpoint/2010/main" val="579275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44</a:t>
            </a:fld>
            <a:endParaRPr lang="en-US" dirty="0"/>
          </a:p>
        </p:txBody>
      </p:sp>
    </p:spTree>
    <p:extLst>
      <p:ext uri="{BB962C8B-B14F-4D97-AF65-F5344CB8AC3E}">
        <p14:creationId xmlns:p14="http://schemas.microsoft.com/office/powerpoint/2010/main" val="1346211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45</a:t>
            </a:fld>
            <a:endParaRPr lang="en-US" dirty="0"/>
          </a:p>
        </p:txBody>
      </p:sp>
    </p:spTree>
    <p:extLst>
      <p:ext uri="{BB962C8B-B14F-4D97-AF65-F5344CB8AC3E}">
        <p14:creationId xmlns:p14="http://schemas.microsoft.com/office/powerpoint/2010/main" val="1088848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46</a:t>
            </a:fld>
            <a:endParaRPr lang="en-US" dirty="0"/>
          </a:p>
        </p:txBody>
      </p:sp>
    </p:spTree>
    <p:extLst>
      <p:ext uri="{BB962C8B-B14F-4D97-AF65-F5344CB8AC3E}">
        <p14:creationId xmlns:p14="http://schemas.microsoft.com/office/powerpoint/2010/main" val="238655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end of first period, we record accrual of interest, which is int exp. </a:t>
            </a:r>
          </a:p>
          <a:p>
            <a:r>
              <a:rPr lang="en-US" dirty="0"/>
              <a:t>Int Exp = 10324. </a:t>
            </a:r>
          </a:p>
          <a:p>
            <a:r>
              <a:rPr lang="en-US" dirty="0"/>
              <a:t>Int Pay = 10,000 … periodic int </a:t>
            </a:r>
            <a:r>
              <a:rPr lang="en-US" dirty="0" err="1"/>
              <a:t>pmt</a:t>
            </a:r>
            <a:r>
              <a:rPr lang="en-US" dirty="0"/>
              <a:t> (haven’t paid yet, because pay tomorrow)</a:t>
            </a:r>
          </a:p>
          <a:p>
            <a:r>
              <a:rPr lang="en-US" dirty="0"/>
              <a:t>B/P = 324 … Discount amortization over the period. The amount to be paid is less than what </a:t>
            </a:r>
            <a:r>
              <a:rPr lang="en-US" dirty="0" err="1"/>
              <a:t>bondholers</a:t>
            </a:r>
            <a:r>
              <a:rPr lang="en-US" dirty="0"/>
              <a:t> demand (i.e., interest expense incurred), which increases our liability (i.e., owe more money). </a:t>
            </a:r>
          </a:p>
        </p:txBody>
      </p:sp>
      <p:sp>
        <p:nvSpPr>
          <p:cNvPr id="4" name="Slide Number Placeholder 3"/>
          <p:cNvSpPr>
            <a:spLocks noGrp="1"/>
          </p:cNvSpPr>
          <p:nvPr>
            <p:ph type="sldNum" sz="quarter" idx="5"/>
          </p:nvPr>
        </p:nvSpPr>
        <p:spPr/>
        <p:txBody>
          <a:bodyPr/>
          <a:lstStyle/>
          <a:p>
            <a:fld id="{688C51AE-C483-2D4F-8F27-8D6A8821F4E1}" type="slidenum">
              <a:rPr lang="en-US" smtClean="0"/>
              <a:t>4</a:t>
            </a:fld>
            <a:endParaRPr lang="en-US" dirty="0"/>
          </a:p>
        </p:txBody>
      </p:sp>
    </p:spTree>
    <p:extLst>
      <p:ext uri="{BB962C8B-B14F-4D97-AF65-F5344CB8AC3E}">
        <p14:creationId xmlns:p14="http://schemas.microsoft.com/office/powerpoint/2010/main" val="21995803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47</a:t>
            </a:fld>
            <a:endParaRPr lang="en-US" dirty="0"/>
          </a:p>
        </p:txBody>
      </p:sp>
    </p:spTree>
    <p:extLst>
      <p:ext uri="{BB962C8B-B14F-4D97-AF65-F5344CB8AC3E}">
        <p14:creationId xmlns:p14="http://schemas.microsoft.com/office/powerpoint/2010/main" val="2761556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of the common stockholders as the “true owners” of the business. In most cases, each share of common stock represents one unit of ownership.</a:t>
            </a:r>
          </a:p>
          <a:p>
            <a:endParaRPr lang="en-US" dirty="0"/>
          </a:p>
          <a:p>
            <a:r>
              <a:rPr lang="en-US" b="1" dirty="0"/>
              <a:t>Authorized, Issued, Outstanding, and Treasury Stock</a:t>
            </a:r>
          </a:p>
          <a:p>
            <a:endParaRPr lang="en-US" b="1" dirty="0"/>
          </a:p>
          <a:p>
            <a:r>
              <a:rPr lang="en-US" dirty="0"/>
              <a:t>For our discussion in this chapter, we need to make clear the different number of shares.</a:t>
            </a:r>
          </a:p>
          <a:p>
            <a:endParaRPr lang="en-US" dirty="0"/>
          </a:p>
          <a:p>
            <a:r>
              <a:rPr lang="en-US" b="1" i="1" dirty="0"/>
              <a:t>Authorized</a:t>
            </a:r>
            <a:r>
              <a:rPr lang="en-US" i="1" dirty="0"/>
              <a:t> stock</a:t>
            </a:r>
            <a:r>
              <a:rPr lang="en-US" dirty="0"/>
              <a:t> is the total number of shares available to sell, stated in the company’s articles of incorporation.</a:t>
            </a:r>
          </a:p>
          <a:p>
            <a:endParaRPr lang="en-US" b="1" dirty="0"/>
          </a:p>
          <a:p>
            <a:r>
              <a:rPr lang="en-US" b="1" i="1" dirty="0"/>
              <a:t>Issued </a:t>
            </a:r>
            <a:r>
              <a:rPr lang="en-US" i="1" dirty="0"/>
              <a:t>stock</a:t>
            </a:r>
            <a:r>
              <a:rPr lang="en-US" dirty="0"/>
              <a:t> is the number of shares that have been sold to investors. A company usually does not issue all its authorized stock.</a:t>
            </a:r>
          </a:p>
          <a:p>
            <a:endParaRPr lang="en-US" dirty="0"/>
          </a:p>
          <a:p>
            <a:r>
              <a:rPr lang="en-US" dirty="0"/>
              <a:t>The total number of </a:t>
            </a:r>
            <a:r>
              <a:rPr lang="en-US" b="1" dirty="0"/>
              <a:t>issued shares can then be divided into two categories</a:t>
            </a:r>
            <a:r>
              <a:rPr lang="en-US" dirty="0"/>
              <a:t>.</a:t>
            </a:r>
          </a:p>
          <a:p>
            <a:endParaRPr lang="en-US" dirty="0"/>
          </a:p>
          <a:p>
            <a:r>
              <a:rPr lang="en-US" b="1" i="1" dirty="0"/>
              <a:t>Outstanding</a:t>
            </a:r>
            <a:r>
              <a:rPr lang="en-US" i="1" dirty="0"/>
              <a:t> stock</a:t>
            </a:r>
            <a:r>
              <a:rPr lang="en-US" dirty="0"/>
              <a:t> is the number of issued shares held </a:t>
            </a:r>
            <a:r>
              <a:rPr lang="en-US" i="1" dirty="0"/>
              <a:t>by investors.</a:t>
            </a:r>
            <a:r>
              <a:rPr lang="en-US" dirty="0"/>
              <a:t> Only these shares receive dividends.</a:t>
            </a:r>
          </a:p>
          <a:p>
            <a:endParaRPr lang="en-US" dirty="0"/>
          </a:p>
          <a:p>
            <a:r>
              <a:rPr lang="en-US" b="1" i="1" dirty="0"/>
              <a:t>Treasury stock</a:t>
            </a:r>
            <a:r>
              <a:rPr lang="en-US" b="1" dirty="0"/>
              <a:t> </a:t>
            </a:r>
            <a:r>
              <a:rPr lang="en-US" dirty="0"/>
              <a:t>is the number of issued shares repurchased </a:t>
            </a:r>
            <a:r>
              <a:rPr lang="en-US" i="1" dirty="0"/>
              <a:t>by the company</a:t>
            </a:r>
            <a:r>
              <a:rPr lang="en-US" dirty="0"/>
              <a:t>.</a:t>
            </a:r>
          </a:p>
          <a:p>
            <a:endParaRPr lang="en-US" dirty="0"/>
          </a:p>
          <a:p>
            <a:r>
              <a:rPr lang="en-US" dirty="0"/>
              <a:t>Illustration 10-6 summarizes the differences between authorized, issued, outstanding, and treasury stock.</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48</a:t>
            </a:fld>
            <a:endParaRPr lang="en-US" dirty="0"/>
          </a:p>
        </p:txBody>
      </p:sp>
    </p:spTree>
    <p:extLst>
      <p:ext uri="{BB962C8B-B14F-4D97-AF65-F5344CB8AC3E}">
        <p14:creationId xmlns:p14="http://schemas.microsoft.com/office/powerpoint/2010/main" val="4155496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49</a:t>
            </a:fld>
            <a:endParaRPr lang="en-US" dirty="0"/>
          </a:p>
        </p:txBody>
      </p:sp>
    </p:spTree>
    <p:extLst>
      <p:ext uri="{BB962C8B-B14F-4D97-AF65-F5344CB8AC3E}">
        <p14:creationId xmlns:p14="http://schemas.microsoft.com/office/powerpoint/2010/main" val="3525580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50</a:t>
            </a:fld>
            <a:endParaRPr lang="en-US" dirty="0"/>
          </a:p>
        </p:txBody>
      </p:sp>
    </p:spTree>
    <p:extLst>
      <p:ext uri="{BB962C8B-B14F-4D97-AF65-F5344CB8AC3E}">
        <p14:creationId xmlns:p14="http://schemas.microsoft.com/office/powerpoint/2010/main" val="658914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51</a:t>
            </a:fld>
            <a:endParaRPr lang="en-US" dirty="0"/>
          </a:p>
        </p:txBody>
      </p:sp>
    </p:spTree>
    <p:extLst>
      <p:ext uri="{BB962C8B-B14F-4D97-AF65-F5344CB8AC3E}">
        <p14:creationId xmlns:p14="http://schemas.microsoft.com/office/powerpoint/2010/main" val="895178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52</a:t>
            </a:fld>
            <a:endParaRPr lang="en-US" dirty="0"/>
          </a:p>
        </p:txBody>
      </p:sp>
    </p:spTree>
    <p:extLst>
      <p:ext uri="{BB962C8B-B14F-4D97-AF65-F5344CB8AC3E}">
        <p14:creationId xmlns:p14="http://schemas.microsoft.com/office/powerpoint/2010/main" val="19593575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1022023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54</a:t>
            </a:fld>
            <a:endParaRPr lang="en-US" dirty="0"/>
          </a:p>
        </p:txBody>
      </p:sp>
    </p:spTree>
    <p:extLst>
      <p:ext uri="{BB962C8B-B14F-4D97-AF65-F5344CB8AC3E}">
        <p14:creationId xmlns:p14="http://schemas.microsoft.com/office/powerpoint/2010/main" val="552555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339716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57</a:t>
            </a:fld>
            <a:endParaRPr lang="en-US" dirty="0"/>
          </a:p>
        </p:txBody>
      </p:sp>
    </p:spTree>
    <p:extLst>
      <p:ext uri="{BB962C8B-B14F-4D97-AF65-F5344CB8AC3E}">
        <p14:creationId xmlns:p14="http://schemas.microsoft.com/office/powerpoint/2010/main" val="214429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Issue date: Company owes 102,000 (carrying value). </a:t>
            </a:r>
          </a:p>
          <a:p>
            <a:r>
              <a:rPr lang="en-US" dirty="0"/>
              <a:t>Int exp = 102,000 * mkt rate = 9669. We are paying more than what we owe. 10,000 covers 2 parts. 331 is used to reduce the principal, the carrying value of the bond. </a:t>
            </a:r>
          </a:p>
          <a:p>
            <a:endParaRPr lang="en-US" dirty="0"/>
          </a:p>
          <a:p>
            <a:r>
              <a:rPr lang="en-US" dirty="0"/>
              <a:t>We do similar exercise as in the discount case. </a:t>
            </a:r>
          </a:p>
          <a:p>
            <a:endParaRPr lang="en-US" dirty="0"/>
          </a:p>
          <a:p>
            <a:r>
              <a:rPr lang="en-US" dirty="0"/>
              <a:t>For last period, we fully allocated premium. The carrying value decreases from issue price to face amount on maturity. </a:t>
            </a:r>
          </a:p>
        </p:txBody>
      </p:sp>
      <p:sp>
        <p:nvSpPr>
          <p:cNvPr id="4" name="Slide Number Placeholder 3"/>
          <p:cNvSpPr>
            <a:spLocks noGrp="1"/>
          </p:cNvSpPr>
          <p:nvPr>
            <p:ph type="sldNum" sz="quarter" idx="5"/>
          </p:nvPr>
        </p:nvSpPr>
        <p:spPr/>
        <p:txBody>
          <a:bodyPr/>
          <a:lstStyle/>
          <a:p>
            <a:fld id="{688C51AE-C483-2D4F-8F27-8D6A8821F4E1}" type="slidenum">
              <a:rPr lang="en-US" smtClean="0"/>
              <a:t>5</a:t>
            </a:fld>
            <a:endParaRPr lang="en-US" dirty="0"/>
          </a:p>
        </p:txBody>
      </p:sp>
    </p:spTree>
    <p:extLst>
      <p:ext uri="{BB962C8B-B14F-4D97-AF65-F5344CB8AC3E}">
        <p14:creationId xmlns:p14="http://schemas.microsoft.com/office/powerpoint/2010/main" val="268802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58</a:t>
            </a:fld>
            <a:endParaRPr lang="en-US" dirty="0"/>
          </a:p>
        </p:txBody>
      </p:sp>
    </p:spTree>
    <p:extLst>
      <p:ext uri="{BB962C8B-B14F-4D97-AF65-F5344CB8AC3E}">
        <p14:creationId xmlns:p14="http://schemas.microsoft.com/office/powerpoint/2010/main" val="36172985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59</a:t>
            </a:fld>
            <a:endParaRPr lang="en-US" dirty="0"/>
          </a:p>
        </p:txBody>
      </p:sp>
    </p:spTree>
    <p:extLst>
      <p:ext uri="{BB962C8B-B14F-4D97-AF65-F5344CB8AC3E}">
        <p14:creationId xmlns:p14="http://schemas.microsoft.com/office/powerpoint/2010/main" val="12500381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60</a:t>
            </a:fld>
            <a:endParaRPr lang="en-US" dirty="0"/>
          </a:p>
        </p:txBody>
      </p:sp>
    </p:spTree>
    <p:extLst>
      <p:ext uri="{BB962C8B-B14F-4D97-AF65-F5344CB8AC3E}">
        <p14:creationId xmlns:p14="http://schemas.microsoft.com/office/powerpoint/2010/main" val="3433680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61</a:t>
            </a:fld>
            <a:endParaRPr lang="en-US" dirty="0"/>
          </a:p>
        </p:txBody>
      </p:sp>
    </p:spTree>
    <p:extLst>
      <p:ext uri="{BB962C8B-B14F-4D97-AF65-F5344CB8AC3E}">
        <p14:creationId xmlns:p14="http://schemas.microsoft.com/office/powerpoint/2010/main" val="21573391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62</a:t>
            </a:fld>
            <a:endParaRPr lang="en-US" dirty="0"/>
          </a:p>
        </p:txBody>
      </p:sp>
    </p:spTree>
    <p:extLst>
      <p:ext uri="{BB962C8B-B14F-4D97-AF65-F5344CB8AC3E}">
        <p14:creationId xmlns:p14="http://schemas.microsoft.com/office/powerpoint/2010/main" val="21334841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63</a:t>
            </a:fld>
            <a:endParaRPr lang="en-US" dirty="0"/>
          </a:p>
        </p:txBody>
      </p:sp>
    </p:spTree>
    <p:extLst>
      <p:ext uri="{BB962C8B-B14F-4D97-AF65-F5344CB8AC3E}">
        <p14:creationId xmlns:p14="http://schemas.microsoft.com/office/powerpoint/2010/main" val="17882792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64</a:t>
            </a:fld>
            <a:endParaRPr lang="en-US" dirty="0"/>
          </a:p>
        </p:txBody>
      </p:sp>
    </p:spTree>
    <p:extLst>
      <p:ext uri="{BB962C8B-B14F-4D97-AF65-F5344CB8AC3E}">
        <p14:creationId xmlns:p14="http://schemas.microsoft.com/office/powerpoint/2010/main" val="3271015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65</a:t>
            </a:fld>
            <a:endParaRPr lang="en-US" dirty="0"/>
          </a:p>
        </p:txBody>
      </p:sp>
    </p:spTree>
    <p:extLst>
      <p:ext uri="{BB962C8B-B14F-4D97-AF65-F5344CB8AC3E}">
        <p14:creationId xmlns:p14="http://schemas.microsoft.com/office/powerpoint/2010/main" val="20071927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66</a:t>
            </a:fld>
            <a:endParaRPr lang="en-US" dirty="0"/>
          </a:p>
        </p:txBody>
      </p:sp>
    </p:spTree>
    <p:extLst>
      <p:ext uri="{BB962C8B-B14F-4D97-AF65-F5344CB8AC3E}">
        <p14:creationId xmlns:p14="http://schemas.microsoft.com/office/powerpoint/2010/main" val="11564498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67</a:t>
            </a:fld>
            <a:endParaRPr lang="en-US" dirty="0"/>
          </a:p>
        </p:txBody>
      </p:sp>
    </p:spTree>
    <p:extLst>
      <p:ext uri="{BB962C8B-B14F-4D97-AF65-F5344CB8AC3E}">
        <p14:creationId xmlns:p14="http://schemas.microsoft.com/office/powerpoint/2010/main" val="2632485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cash is to be paid : 10,000 the payable. We are paying more than expense … remaining value is used to reduce the carrying value (i.e., liability)</a:t>
            </a:r>
          </a:p>
        </p:txBody>
      </p:sp>
      <p:sp>
        <p:nvSpPr>
          <p:cNvPr id="4" name="Slide Number Placeholder 3"/>
          <p:cNvSpPr>
            <a:spLocks noGrp="1"/>
          </p:cNvSpPr>
          <p:nvPr>
            <p:ph type="sldNum" sz="quarter" idx="5"/>
          </p:nvPr>
        </p:nvSpPr>
        <p:spPr/>
        <p:txBody>
          <a:bodyPr/>
          <a:lstStyle/>
          <a:p>
            <a:fld id="{688C51AE-C483-2D4F-8F27-8D6A8821F4E1}" type="slidenum">
              <a:rPr lang="en-US" smtClean="0"/>
              <a:t>6</a:t>
            </a:fld>
            <a:endParaRPr lang="en-US" dirty="0"/>
          </a:p>
        </p:txBody>
      </p:sp>
    </p:spTree>
    <p:extLst>
      <p:ext uri="{BB962C8B-B14F-4D97-AF65-F5344CB8AC3E}">
        <p14:creationId xmlns:p14="http://schemas.microsoft.com/office/powerpoint/2010/main" val="17914414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68</a:t>
            </a:fld>
            <a:endParaRPr lang="en-US" dirty="0"/>
          </a:p>
        </p:txBody>
      </p:sp>
    </p:spTree>
    <p:extLst>
      <p:ext uri="{BB962C8B-B14F-4D97-AF65-F5344CB8AC3E}">
        <p14:creationId xmlns:p14="http://schemas.microsoft.com/office/powerpoint/2010/main" val="16594156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69</a:t>
            </a:fld>
            <a:endParaRPr lang="en-US" dirty="0"/>
          </a:p>
        </p:txBody>
      </p:sp>
    </p:spTree>
    <p:extLst>
      <p:ext uri="{BB962C8B-B14F-4D97-AF65-F5344CB8AC3E}">
        <p14:creationId xmlns:p14="http://schemas.microsoft.com/office/powerpoint/2010/main" val="947054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70</a:t>
            </a:fld>
            <a:endParaRPr lang="en-US" dirty="0"/>
          </a:p>
        </p:txBody>
      </p:sp>
    </p:spTree>
    <p:extLst>
      <p:ext uri="{BB962C8B-B14F-4D97-AF65-F5344CB8AC3E}">
        <p14:creationId xmlns:p14="http://schemas.microsoft.com/office/powerpoint/2010/main" val="31249768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71</a:t>
            </a:fld>
            <a:endParaRPr lang="en-US" dirty="0"/>
          </a:p>
        </p:txBody>
      </p:sp>
    </p:spTree>
    <p:extLst>
      <p:ext uri="{BB962C8B-B14F-4D97-AF65-F5344CB8AC3E}">
        <p14:creationId xmlns:p14="http://schemas.microsoft.com/office/powerpoint/2010/main" val="12435091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72</a:t>
            </a:fld>
            <a:endParaRPr lang="en-US" dirty="0"/>
          </a:p>
        </p:txBody>
      </p:sp>
    </p:spTree>
    <p:extLst>
      <p:ext uri="{BB962C8B-B14F-4D97-AF65-F5344CB8AC3E}">
        <p14:creationId xmlns:p14="http://schemas.microsoft.com/office/powerpoint/2010/main" val="1123238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73</a:t>
            </a:fld>
            <a:endParaRPr lang="en-US" dirty="0"/>
          </a:p>
        </p:txBody>
      </p:sp>
    </p:spTree>
    <p:extLst>
      <p:ext uri="{BB962C8B-B14F-4D97-AF65-F5344CB8AC3E}">
        <p14:creationId xmlns:p14="http://schemas.microsoft.com/office/powerpoint/2010/main" val="35850318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74</a:t>
            </a:fld>
            <a:endParaRPr lang="en-US" dirty="0"/>
          </a:p>
        </p:txBody>
      </p:sp>
    </p:spTree>
    <p:extLst>
      <p:ext uri="{BB962C8B-B14F-4D97-AF65-F5344CB8AC3E}">
        <p14:creationId xmlns:p14="http://schemas.microsoft.com/office/powerpoint/2010/main" val="2110775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75</a:t>
            </a:fld>
            <a:endParaRPr lang="en-US" dirty="0"/>
          </a:p>
        </p:txBody>
      </p:sp>
    </p:spTree>
    <p:extLst>
      <p:ext uri="{BB962C8B-B14F-4D97-AF65-F5344CB8AC3E}">
        <p14:creationId xmlns:p14="http://schemas.microsoft.com/office/powerpoint/2010/main" val="37060431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76</a:t>
            </a:fld>
            <a:endParaRPr lang="en-US" dirty="0"/>
          </a:p>
        </p:txBody>
      </p:sp>
    </p:spTree>
    <p:extLst>
      <p:ext uri="{BB962C8B-B14F-4D97-AF65-F5344CB8AC3E}">
        <p14:creationId xmlns:p14="http://schemas.microsoft.com/office/powerpoint/2010/main" val="531082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77</a:t>
            </a:fld>
            <a:endParaRPr lang="en-US" dirty="0"/>
          </a:p>
        </p:txBody>
      </p:sp>
    </p:spTree>
    <p:extLst>
      <p:ext uri="{BB962C8B-B14F-4D97-AF65-F5344CB8AC3E}">
        <p14:creationId xmlns:p14="http://schemas.microsoft.com/office/powerpoint/2010/main" val="133333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16146620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78</a:t>
            </a:fld>
            <a:endParaRPr lang="en-US" dirty="0"/>
          </a:p>
        </p:txBody>
      </p:sp>
    </p:spTree>
    <p:extLst>
      <p:ext uri="{BB962C8B-B14F-4D97-AF65-F5344CB8AC3E}">
        <p14:creationId xmlns:p14="http://schemas.microsoft.com/office/powerpoint/2010/main" val="21933937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79</a:t>
            </a:fld>
            <a:endParaRPr lang="en-US" dirty="0"/>
          </a:p>
        </p:txBody>
      </p:sp>
    </p:spTree>
    <p:extLst>
      <p:ext uri="{BB962C8B-B14F-4D97-AF65-F5344CB8AC3E}">
        <p14:creationId xmlns:p14="http://schemas.microsoft.com/office/powerpoint/2010/main" val="20556068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80</a:t>
            </a:fld>
            <a:endParaRPr lang="en-US" dirty="0"/>
          </a:p>
        </p:txBody>
      </p:sp>
    </p:spTree>
    <p:extLst>
      <p:ext uri="{BB962C8B-B14F-4D97-AF65-F5344CB8AC3E}">
        <p14:creationId xmlns:p14="http://schemas.microsoft.com/office/powerpoint/2010/main" val="11845989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81</a:t>
            </a:fld>
            <a:endParaRPr lang="en-US" dirty="0"/>
          </a:p>
        </p:txBody>
      </p:sp>
    </p:spTree>
    <p:extLst>
      <p:ext uri="{BB962C8B-B14F-4D97-AF65-F5344CB8AC3E}">
        <p14:creationId xmlns:p14="http://schemas.microsoft.com/office/powerpoint/2010/main" val="2097424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83</a:t>
            </a:fld>
            <a:endParaRPr lang="en-US" dirty="0"/>
          </a:p>
        </p:txBody>
      </p:sp>
    </p:spTree>
    <p:extLst>
      <p:ext uri="{BB962C8B-B14F-4D97-AF65-F5344CB8AC3E}">
        <p14:creationId xmlns:p14="http://schemas.microsoft.com/office/powerpoint/2010/main" val="39043652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84</a:t>
            </a:fld>
            <a:endParaRPr lang="en-US" dirty="0"/>
          </a:p>
        </p:txBody>
      </p:sp>
    </p:spTree>
    <p:extLst>
      <p:ext uri="{BB962C8B-B14F-4D97-AF65-F5344CB8AC3E}">
        <p14:creationId xmlns:p14="http://schemas.microsoft.com/office/powerpoint/2010/main" val="39154290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85</a:t>
            </a:fld>
            <a:endParaRPr lang="en-US" dirty="0"/>
          </a:p>
        </p:txBody>
      </p:sp>
    </p:spTree>
    <p:extLst>
      <p:ext uri="{BB962C8B-B14F-4D97-AF65-F5344CB8AC3E}">
        <p14:creationId xmlns:p14="http://schemas.microsoft.com/office/powerpoint/2010/main" val="369684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86</a:t>
            </a:fld>
            <a:endParaRPr lang="en-US" dirty="0"/>
          </a:p>
        </p:txBody>
      </p:sp>
    </p:spTree>
    <p:extLst>
      <p:ext uri="{BB962C8B-B14F-4D97-AF65-F5344CB8AC3E}">
        <p14:creationId xmlns:p14="http://schemas.microsoft.com/office/powerpoint/2010/main" val="4817042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87</a:t>
            </a:fld>
            <a:endParaRPr lang="en-US" dirty="0"/>
          </a:p>
        </p:txBody>
      </p:sp>
    </p:spTree>
    <p:extLst>
      <p:ext uri="{BB962C8B-B14F-4D97-AF65-F5344CB8AC3E}">
        <p14:creationId xmlns:p14="http://schemas.microsoft.com/office/powerpoint/2010/main" val="345104303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88</a:t>
            </a:fld>
            <a:endParaRPr lang="en-US" dirty="0"/>
          </a:p>
        </p:txBody>
      </p:sp>
    </p:spTree>
    <p:extLst>
      <p:ext uri="{BB962C8B-B14F-4D97-AF65-F5344CB8AC3E}">
        <p14:creationId xmlns:p14="http://schemas.microsoft.com/office/powerpoint/2010/main" val="24788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33649826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89</a:t>
            </a:fld>
            <a:endParaRPr lang="en-US" dirty="0"/>
          </a:p>
        </p:txBody>
      </p:sp>
    </p:spTree>
    <p:extLst>
      <p:ext uri="{BB962C8B-B14F-4D97-AF65-F5344CB8AC3E}">
        <p14:creationId xmlns:p14="http://schemas.microsoft.com/office/powerpoint/2010/main" val="2980273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90</a:t>
            </a:fld>
            <a:endParaRPr lang="en-US" dirty="0"/>
          </a:p>
        </p:txBody>
      </p:sp>
    </p:spTree>
    <p:extLst>
      <p:ext uri="{BB962C8B-B14F-4D97-AF65-F5344CB8AC3E}">
        <p14:creationId xmlns:p14="http://schemas.microsoft.com/office/powerpoint/2010/main" val="8172425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91</a:t>
            </a:fld>
            <a:endParaRPr lang="en-US" dirty="0"/>
          </a:p>
        </p:txBody>
      </p:sp>
    </p:spTree>
    <p:extLst>
      <p:ext uri="{BB962C8B-B14F-4D97-AF65-F5344CB8AC3E}">
        <p14:creationId xmlns:p14="http://schemas.microsoft.com/office/powerpoint/2010/main" val="11624663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92</a:t>
            </a:fld>
            <a:endParaRPr lang="en-US" dirty="0"/>
          </a:p>
        </p:txBody>
      </p:sp>
    </p:spTree>
    <p:extLst>
      <p:ext uri="{BB962C8B-B14F-4D97-AF65-F5344CB8AC3E}">
        <p14:creationId xmlns:p14="http://schemas.microsoft.com/office/powerpoint/2010/main" val="6117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cs typeface="Times New Roman" panose="02020603050405020304" pitchFamily="18" charset="0"/>
              </a:rPr>
              <a:t>Understanding the characteristics of corporations in Accounting 101 is crucial because it provides insight into their unique legal and financial frameworks, including how they are structured, taxed, and regulated, as well as their methods for raising capital and managing risks, all of which significantly influence financial decision-making and reporting.</a:t>
            </a:r>
          </a:p>
          <a:p>
            <a:pPr algn="l"/>
            <a:br>
              <a:rPr lang="en-US" b="0" i="0" dirty="0">
                <a:solidFill>
                  <a:srgbClr val="000000"/>
                </a:solidFill>
                <a:effectLst/>
                <a:highlight>
                  <a:srgbClr val="FFFFFF"/>
                </a:highlight>
                <a:latin typeface="Inter"/>
              </a:rPr>
            </a:br>
            <a:endParaRPr lang="en-US" b="0" i="0" dirty="0">
              <a:solidFill>
                <a:srgbClr val="000000"/>
              </a:solidFill>
              <a:effectLst/>
              <a:highlight>
                <a:srgbClr val="FFFFFF"/>
              </a:highlight>
              <a:latin typeface="Inter"/>
            </a:endParaRPr>
          </a:p>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15</a:t>
            </a:fld>
            <a:endParaRPr lang="en-US" dirty="0"/>
          </a:p>
        </p:txBody>
      </p:sp>
    </p:spTree>
    <p:extLst>
      <p:ext uri="{BB962C8B-B14F-4D97-AF65-F5344CB8AC3E}">
        <p14:creationId xmlns:p14="http://schemas.microsoft.com/office/powerpoint/2010/main" val="214672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7" name="COB"/>
          <p:cNvSpPr>
            <a:spLocks noGrp="1"/>
          </p:cNvSpPr>
          <p:nvPr>
            <p:ph sz="quarter" idx="14" hasCustomPrompt="1"/>
          </p:nvPr>
        </p:nvSpPr>
        <p:spPr>
          <a:xfrm>
            <a:off x="406400" y="1219200"/>
            <a:ext cx="11379200" cy="4495800"/>
          </a:xfrm>
          <a:prstGeom prst="rect">
            <a:avLst/>
          </a:prstGeom>
        </p:spPr>
        <p:txBody>
          <a:bodyPr/>
          <a:lstStyle>
            <a:lvl1pPr marL="0" indent="0">
              <a:buFont typeface="+mj-lt"/>
              <a:buNone/>
              <a:tabLst/>
              <a:defRPr sz="3000" b="0" i="0" cap="none" baseline="0">
                <a:latin typeface="Calibri" panose="020F0502020204030204" pitchFamily="34" charset="0"/>
                <a:ea typeface="Calibri" panose="020F0502020204030204" pitchFamily="34" charset="0"/>
                <a:cs typeface="Calibri" panose="020F0502020204030204" pitchFamily="34" charset="0"/>
              </a:defRPr>
            </a:lvl1pPr>
            <a:lvl2pPr marL="520700" indent="-508000">
              <a:spcBef>
                <a:spcPts val="2000"/>
              </a:spcBef>
              <a:buNone/>
              <a:tabLst/>
              <a:defRPr sz="2800" b="0" i="0" cap="none" baseline="0">
                <a:solidFill>
                  <a:schemeClr val="accent2"/>
                </a:solidFill>
                <a:latin typeface="Calibri" panose="020F0502020204030204" pitchFamily="34" charset="0"/>
                <a:ea typeface="Calibri" panose="020F0502020204030204" pitchFamily="34" charset="0"/>
                <a:cs typeface="Calibri" panose="020F0502020204030204" pitchFamily="34"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cap="none">
                <a:solidFill>
                  <a:schemeClr val="tx1"/>
                </a:solidFill>
                <a:latin typeface="Calibri" panose="020F0502020204030204" pitchFamily="34" charset="0"/>
                <a:ea typeface="Calibri" panose="020F0502020204030204" pitchFamily="34" charset="0"/>
                <a:cs typeface="Calibri" panose="020F0502020204030204" pitchFamily="34" charset="0"/>
              </a:defRPr>
            </a:lvl3pPr>
          </a:lstStyle>
          <a:p>
            <a:pPr lvl="0"/>
            <a:r>
              <a:rPr lang="en-US" dirty="0"/>
              <a:t>This is a sample outline with no numbers</a:t>
            </a:r>
          </a:p>
          <a:p>
            <a:pPr lvl="1"/>
            <a:r>
              <a:rPr lang="en-US" b="0" i="0" dirty="0">
                <a:latin typeface="Source Sans Pro" charset="0"/>
                <a:ea typeface="Source Sans Pro" charset="0"/>
                <a:cs typeface="Source Sans Pro" charset="0"/>
              </a:rPr>
              <a:t>Learning objectives</a:t>
            </a:r>
          </a:p>
          <a:p>
            <a:pPr lvl="2"/>
            <a:r>
              <a:rPr lang="en-US" dirty="0"/>
              <a:t>Describe what racial &amp; ethnic group make up </a:t>
            </a:r>
            <a:r>
              <a:rPr lang="en-US" dirty="0" err="1"/>
              <a:t>latin</a:t>
            </a:r>
            <a:r>
              <a:rPr lang="en-US" dirty="0"/>
              <a:t> </a:t>
            </a:r>
            <a:r>
              <a:rPr lang="en-US" dirty="0" err="1"/>
              <a:t>america</a:t>
            </a:r>
            <a:r>
              <a:rPr lang="en-US" dirty="0"/>
              <a:t>.</a:t>
            </a:r>
          </a:p>
          <a:p>
            <a:pPr lvl="2"/>
            <a:r>
              <a:rPr lang="en-US" dirty="0"/>
              <a:t>Explain </a:t>
            </a:r>
            <a:r>
              <a:rPr lang="en-US" dirty="0" err="1"/>
              <a:t>latin</a:t>
            </a:r>
            <a:r>
              <a:rPr lang="en-US" dirty="0"/>
              <a:t> </a:t>
            </a:r>
            <a:r>
              <a:rPr lang="en-US" dirty="0" err="1"/>
              <a:t>american</a:t>
            </a:r>
            <a:r>
              <a:rPr lang="en-US" dirty="0"/>
              <a:t> agricultural systems.</a:t>
            </a:r>
          </a:p>
          <a:p>
            <a:pPr lvl="2"/>
            <a:r>
              <a:rPr lang="en-US" dirty="0"/>
              <a:t>Critically evaluate models of biodiversity conservation in the </a:t>
            </a:r>
            <a:r>
              <a:rPr lang="en-US" dirty="0" err="1"/>
              <a:t>latin</a:t>
            </a:r>
            <a:r>
              <a:rPr lang="en-US" dirty="0"/>
              <a:t> </a:t>
            </a:r>
            <a:r>
              <a:rPr lang="en-US" dirty="0" err="1"/>
              <a:t>american</a:t>
            </a:r>
            <a:r>
              <a:rPr lang="en-US" dirty="0"/>
              <a:t> context.</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4610793" y="6356351"/>
            <a:ext cx="3542607" cy="365125"/>
          </a:xfrm>
          <a:prstGeom prst="rect">
            <a:avLst/>
          </a:prstGeom>
        </p:spPr>
        <p:txBody>
          <a:bodyPr/>
          <a:lstStyle/>
          <a:p>
            <a:endParaRPr lang="en-US" dirty="0"/>
          </a:p>
        </p:txBody>
      </p:sp>
      <p:sp>
        <p:nvSpPr>
          <p:cNvPr id="6" name="Title 1"/>
          <p:cNvSpPr>
            <a:spLocks noGrp="1"/>
          </p:cNvSpPr>
          <p:nvPr>
            <p:ph type="title"/>
          </p:nvPr>
        </p:nvSpPr>
        <p:spPr>
          <a:xfrm>
            <a:off x="406400" y="243841"/>
            <a:ext cx="11379200" cy="975360"/>
          </a:xfrm>
          <a:prstGeom prst="rect">
            <a:avLst/>
          </a:prstGeom>
        </p:spPr>
        <p:txBody>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endParaRPr lang="en-US" dirty="0"/>
          </a:p>
        </p:txBody>
      </p:sp>
    </p:spTree>
    <p:extLst>
      <p:ext uri="{BB962C8B-B14F-4D97-AF65-F5344CB8AC3E}">
        <p14:creationId xmlns:p14="http://schemas.microsoft.com/office/powerpoint/2010/main" val="397925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406400" y="762002"/>
            <a:ext cx="11379200" cy="838199"/>
          </a:xfrm>
          <a:prstGeom prst="rect">
            <a:avLst/>
          </a:prstGeom>
        </p:spPr>
        <p:txBody>
          <a:bodyPr/>
          <a:lstStyle>
            <a:lvl1pPr>
              <a:defRPr sz="4000">
                <a:solidFill>
                  <a:schemeClr val="accent2"/>
                </a:solidFill>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7" name="LOBL"/>
          <p:cNvSpPr>
            <a:spLocks noGrp="1"/>
          </p:cNvSpPr>
          <p:nvPr>
            <p:ph sz="quarter" idx="16" hasCustomPrompt="1"/>
          </p:nvPr>
        </p:nvSpPr>
        <p:spPr>
          <a:xfrm>
            <a:off x="406400" y="1752600"/>
            <a:ext cx="11379200" cy="4495800"/>
          </a:xfrm>
          <a:prstGeom prst="rect">
            <a:avLst/>
          </a:prstGeom>
        </p:spPr>
        <p:txBody>
          <a:bodyPr/>
          <a:lstStyle>
            <a:lvl1pPr marL="574675" indent="-350838">
              <a:buClr>
                <a:schemeClr val="accent2"/>
              </a:buClr>
              <a:buFont typeface="Arial" charset="0"/>
              <a:buChar char="•"/>
              <a:defRPr sz="2800" b="0" i="0" baseline="0">
                <a:latin typeface="Calibri" panose="020F0502020204030204" pitchFamily="34" charset="0"/>
                <a:ea typeface="Calibri" panose="020F0502020204030204" pitchFamily="34" charset="0"/>
                <a:cs typeface="Calibri" panose="020F0502020204030204" pitchFamily="34"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©2019 John Wiley &amp; Sons, Inc. </a:t>
            </a:r>
          </a:p>
        </p:txBody>
      </p:sp>
    </p:spTree>
    <p:extLst>
      <p:ext uri="{BB962C8B-B14F-4D97-AF65-F5344CB8AC3E}">
        <p14:creationId xmlns:p14="http://schemas.microsoft.com/office/powerpoint/2010/main" val="364900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cept Check Question (1of 2)">
    <p:spTree>
      <p:nvGrpSpPr>
        <p:cNvPr id="1" name=""/>
        <p:cNvGrpSpPr/>
        <p:nvPr/>
      </p:nvGrpSpPr>
      <p:grpSpPr>
        <a:xfrm>
          <a:off x="0" y="0"/>
          <a:ext cx="0" cy="0"/>
          <a:chOff x="0" y="0"/>
          <a:chExt cx="0" cy="0"/>
        </a:xfrm>
      </p:grpSpPr>
      <p:sp>
        <p:nvSpPr>
          <p:cNvPr id="8" name="Question"/>
          <p:cNvSpPr>
            <a:spLocks noGrp="1"/>
          </p:cNvSpPr>
          <p:nvPr>
            <p:ph sz="quarter" idx="15" hasCustomPrompt="1"/>
          </p:nvPr>
        </p:nvSpPr>
        <p:spPr>
          <a:xfrm>
            <a:off x="406400" y="1752600"/>
            <a:ext cx="11379200" cy="4419600"/>
          </a:xfrm>
          <a:prstGeom prst="rect">
            <a:avLst/>
          </a:prstGeom>
        </p:spPr>
        <p:txBody>
          <a:bodyPr/>
          <a:lstStyle>
            <a:lvl1pPr marL="0" indent="0">
              <a:spcBef>
                <a:spcPts val="1000"/>
              </a:spcBef>
              <a:buNone/>
              <a:defRPr sz="30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803275" indent="-450850">
              <a:spcBef>
                <a:spcPts val="1000"/>
              </a:spcBef>
              <a:buClr>
                <a:schemeClr val="accent2"/>
              </a:buClr>
              <a:buFont typeface="+mj-lt"/>
              <a:buAutoNum type="alphaLcPeriod"/>
              <a:tabLst/>
              <a:defRPr sz="2800" b="0" i="0" baseline="0">
                <a:solidFill>
                  <a:schemeClr val="tx1"/>
                </a:solidFill>
                <a:latin typeface="Calibri" panose="020F0502020204030204" pitchFamily="34" charset="0"/>
                <a:ea typeface="Calibri" panose="020F0502020204030204" pitchFamily="34" charset="0"/>
                <a:cs typeface="Calibri" panose="020F0502020204030204" pitchFamily="34" charset="0"/>
              </a:defRPr>
            </a:lvl2pPr>
          </a:lstStyle>
          <a:p>
            <a:pPr lvl="0"/>
            <a:r>
              <a:rPr lang="en-US" b="0" i="0" dirty="0">
                <a:latin typeface="Source Sans Pro" charset="0"/>
                <a:ea typeface="Source Sans Pro" charset="0"/>
                <a:cs typeface="Source Sans Pro" charset="0"/>
              </a:rPr>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 Inc. </a:t>
            </a:r>
          </a:p>
        </p:txBody>
      </p:sp>
      <p:sp>
        <p:nvSpPr>
          <p:cNvPr id="14" name="Title 13"/>
          <p:cNvSpPr>
            <a:spLocks noGrp="1"/>
          </p:cNvSpPr>
          <p:nvPr>
            <p:ph type="title" hasCustomPrompt="1"/>
          </p:nvPr>
        </p:nvSpPr>
        <p:spPr>
          <a:xfrm>
            <a:off x="406400" y="762002"/>
            <a:ext cx="11379200" cy="646331"/>
          </a:xfrm>
          <a:prstGeom prst="rect">
            <a:avLst/>
          </a:prstGeom>
        </p:spPr>
        <p:txBody>
          <a:bodyPr>
            <a:spAutoFit/>
          </a:bodyPr>
          <a:lstStyle>
            <a:lvl1pPr>
              <a:defRPr sz="4000" b="0" i="0">
                <a:solidFill>
                  <a:schemeClr val="accent1"/>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dirty="0"/>
              <a:t>1.1 Periodicity Assumption</a:t>
            </a:r>
          </a:p>
        </p:txBody>
      </p:sp>
    </p:spTree>
    <p:extLst>
      <p:ext uri="{BB962C8B-B14F-4D97-AF65-F5344CB8AC3E}">
        <p14:creationId xmlns:p14="http://schemas.microsoft.com/office/powerpoint/2010/main" val="229744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83717" y="428845"/>
            <a:ext cx="10972800" cy="1143000"/>
          </a:xfrm>
          <a:prstGeom prst="rect">
            <a:avLst/>
          </a:prstGeom>
        </p:spPr>
        <p:txBody>
          <a:bodyPr/>
          <a:lstStyle>
            <a:lvl1pPr>
              <a:defRPr>
                <a:latin typeface="+mn-lt"/>
              </a:defRPr>
            </a:lvl1pPr>
          </a:lstStyle>
          <a:p>
            <a:r>
              <a:rPr lang="en-US" dirty="0"/>
              <a:t>Click to edit Master title style</a:t>
            </a:r>
          </a:p>
        </p:txBody>
      </p:sp>
      <p:sp>
        <p:nvSpPr>
          <p:cNvPr id="3" name="Content Placeholder 2"/>
          <p:cNvSpPr>
            <a:spLocks noGrp="1"/>
          </p:cNvSpPr>
          <p:nvPr>
            <p:ph idx="1"/>
          </p:nvPr>
        </p:nvSpPr>
        <p:spPr>
          <a:xfrm>
            <a:off x="1078867" y="1291787"/>
            <a:ext cx="10972800" cy="45259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A048DD7-39B4-434B-ACE7-68CA5B147A05}" type="slidenum">
              <a:rPr lang="en-US" smtClean="0">
                <a:solidFill>
                  <a:prstClr val="black">
                    <a:tint val="75000"/>
                  </a:prstClr>
                </a:solidFill>
              </a:rPr>
              <a:pPr/>
              <a:t>‹#›</a:t>
            </a:fld>
            <a:endParaRPr lang="en-US" dirty="0">
              <a:solidFill>
                <a:prstClr val="black">
                  <a:tint val="75000"/>
                </a:prstClr>
              </a:solidFill>
            </a:endParaRPr>
          </a:p>
        </p:txBody>
      </p:sp>
      <p:pic>
        <p:nvPicPr>
          <p:cNvPr id="8" name="图片 5">
            <a:extLst>
              <a:ext uri="{FF2B5EF4-FFF2-40B4-BE49-F238E27FC236}">
                <a16:creationId xmlns:a16="http://schemas.microsoft.com/office/drawing/2014/main" id="{1E34F071-1228-4044-83D2-58EB7FC886CE}"/>
              </a:ext>
            </a:extLst>
          </p:cNvPr>
          <p:cNvPicPr>
            <a:picLocks noChangeAspect="1"/>
          </p:cNvPicPr>
          <p:nvPr userDrawn="1"/>
        </p:nvPicPr>
        <p:blipFill>
          <a:blip r:embed="rId2"/>
          <a:stretch>
            <a:fillRect/>
          </a:stretch>
        </p:blipFill>
        <p:spPr>
          <a:xfrm>
            <a:off x="28019" y="6385738"/>
            <a:ext cx="4582775" cy="455638"/>
          </a:xfrm>
          <a:prstGeom prst="rect">
            <a:avLst/>
          </a:prstGeom>
        </p:spPr>
      </p:pic>
    </p:spTree>
    <p:extLst>
      <p:ext uri="{BB962C8B-B14F-4D97-AF65-F5344CB8AC3E}">
        <p14:creationId xmlns:p14="http://schemas.microsoft.com/office/powerpoint/2010/main" val="25159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685805" y="460255"/>
            <a:ext cx="108204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685150" y="1424066"/>
            <a:ext cx="10820401" cy="1570147"/>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3764681" y="6533668"/>
            <a:ext cx="4667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11584051" y="6533668"/>
            <a:ext cx="746373"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Picture Placeholder 4">
            <a:extLst>
              <a:ext uri="{FF2B5EF4-FFF2-40B4-BE49-F238E27FC236}">
                <a16:creationId xmlns:a16="http://schemas.microsoft.com/office/drawing/2014/main" id="{4CDFFEEB-26F7-1034-8205-54ADC802197B}"/>
              </a:ext>
            </a:extLst>
          </p:cNvPr>
          <p:cNvSpPr>
            <a:spLocks noGrp="1"/>
          </p:cNvSpPr>
          <p:nvPr>
            <p:ph type="pic" sz="quarter" idx="17"/>
          </p:nvPr>
        </p:nvSpPr>
        <p:spPr>
          <a:xfrm>
            <a:off x="789517" y="3352801"/>
            <a:ext cx="3632200" cy="1452563"/>
          </a:xfrm>
        </p:spPr>
        <p:txBody>
          <a:bodyPr/>
          <a:lstStyle/>
          <a:p>
            <a:endParaRPr lang="en-IN"/>
          </a:p>
        </p:txBody>
      </p:sp>
      <p:sp>
        <p:nvSpPr>
          <p:cNvPr id="10" name="Content Placeholder 9">
            <a:extLst>
              <a:ext uri="{FF2B5EF4-FFF2-40B4-BE49-F238E27FC236}">
                <a16:creationId xmlns:a16="http://schemas.microsoft.com/office/drawing/2014/main" id="{503BF99F-8696-8326-AC32-3FCDE4CDB6C4}"/>
              </a:ext>
            </a:extLst>
          </p:cNvPr>
          <p:cNvSpPr>
            <a:spLocks noGrp="1"/>
          </p:cNvSpPr>
          <p:nvPr>
            <p:ph sz="quarter" idx="18"/>
          </p:nvPr>
        </p:nvSpPr>
        <p:spPr>
          <a:xfrm>
            <a:off x="789517" y="5164139"/>
            <a:ext cx="10716683" cy="1233487"/>
          </a:xfrm>
        </p:spPr>
        <p:txBody>
          <a:bodyPr/>
          <a:lstStyle>
            <a:lvl1pPr marL="219456" indent="-219456">
              <a:lnSpc>
                <a:spcPct val="100000"/>
              </a:lnSpc>
              <a:spcBef>
                <a:spcPts val="624"/>
              </a:spcBef>
              <a:defRPr lang="en-US" sz="2800" kern="1200" dirty="0">
                <a:solidFill>
                  <a:schemeClr val="tx1"/>
                </a:solidFill>
                <a:latin typeface="+mn-lt"/>
                <a:ea typeface="+mn-ea"/>
                <a:cs typeface="+mn-cs"/>
              </a:defRPr>
            </a:lvl1pPr>
            <a:lvl2pPr>
              <a:lnSpc>
                <a:spcPct val="100000"/>
              </a:lnSpc>
              <a:spcBef>
                <a:spcPts val="624"/>
              </a:spcBef>
              <a:defRPr lang="en-US" sz="2600" kern="1200" dirty="0">
                <a:solidFill>
                  <a:schemeClr val="tx1"/>
                </a:solidFill>
                <a:latin typeface="+mn-lt"/>
                <a:ea typeface="+mn-ea"/>
                <a:cs typeface="+mn-cs"/>
              </a:defRPr>
            </a:lvl2pPr>
            <a:lvl3pPr>
              <a:lnSpc>
                <a:spcPct val="100000"/>
              </a:lnSpc>
              <a:spcBef>
                <a:spcPts val="624"/>
              </a:spcBef>
              <a:defRPr lang="en-US" sz="2400" kern="1200" dirty="0">
                <a:solidFill>
                  <a:schemeClr val="tx1"/>
                </a:solidFill>
                <a:latin typeface="+mn-lt"/>
                <a:ea typeface="+mn-ea"/>
                <a:cs typeface="+mn-cs"/>
              </a:defRPr>
            </a:lvl3pPr>
            <a:lvl4pPr>
              <a:defRPr/>
            </a:lvl4pPr>
            <a:lvl5pPr>
              <a:lnSpc>
                <a:spcPct val="100000"/>
              </a:lnSpc>
              <a:spcBef>
                <a:spcPts val="624"/>
              </a:spcBef>
              <a:defRPr/>
            </a:lvl5pPr>
          </a:lstStyle>
          <a:p>
            <a:pPr marL="457200" lvl="0" indent="-457200" algn="l" defTabSz="685800" rtl="0" eaLnBrk="1" latinLnBrk="0" hangingPunct="1">
              <a:lnSpc>
                <a:spcPct val="100000"/>
              </a:lnSpc>
              <a:spcBef>
                <a:spcPts val="624"/>
              </a:spcBef>
              <a:buClr>
                <a:schemeClr val="accent2"/>
              </a:buClr>
              <a:buFont typeface="Arial" panose="020B0604020202020204" pitchFamily="34" charset="0"/>
              <a:buChar char="•"/>
            </a:pPr>
            <a:r>
              <a:rPr lang="en-US" dirty="0"/>
              <a:t>Click to edit Master text styles</a:t>
            </a:r>
          </a:p>
          <a:p>
            <a:pPr marL="896938" lvl="1" indent="-452438" algn="l" defTabSz="685800" rtl="0" eaLnBrk="1" latinLnBrk="0" hangingPunct="1">
              <a:lnSpc>
                <a:spcPct val="100000"/>
              </a:lnSpc>
              <a:spcBef>
                <a:spcPts val="624"/>
              </a:spcBef>
              <a:buClr>
                <a:schemeClr val="accent2"/>
              </a:buClr>
              <a:buSzPct val="80000"/>
              <a:buFont typeface="Wingdings" panose="05000000000000000000" pitchFamily="2" charset="2"/>
              <a:buChar char="§"/>
            </a:pPr>
            <a:r>
              <a:rPr lang="en-US" dirty="0"/>
              <a:t>Second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Third level</a:t>
            </a:r>
          </a:p>
          <a:p>
            <a:pPr marL="1346200" lvl="2" indent="-449263" algn="l" defTabSz="685800" rtl="0" eaLnBrk="1" latinLnBrk="0" hangingPunct="1">
              <a:lnSpc>
                <a:spcPct val="100000"/>
              </a:lnSpc>
              <a:spcBef>
                <a:spcPts val="624"/>
              </a:spcBef>
              <a:buClr>
                <a:schemeClr val="tx1"/>
              </a:buClr>
              <a:buFont typeface="Arial" panose="020B0604020202020204" pitchFamily="34" charset="0"/>
              <a:buChar char="•"/>
            </a:pPr>
            <a:r>
              <a:rPr lang="en-US" dirty="0"/>
              <a:t>Fourth level</a:t>
            </a:r>
          </a:p>
          <a:p>
            <a:pPr lvl="4"/>
            <a:r>
              <a:rPr lang="en-US" dirty="0"/>
              <a:t>Fifth level</a:t>
            </a:r>
            <a:endParaRPr lang="en-IN" dirty="0"/>
          </a:p>
        </p:txBody>
      </p:sp>
      <p:sp>
        <p:nvSpPr>
          <p:cNvPr id="9" name="Table Placeholder 8">
            <a:extLst>
              <a:ext uri="{FF2B5EF4-FFF2-40B4-BE49-F238E27FC236}">
                <a16:creationId xmlns:a16="http://schemas.microsoft.com/office/drawing/2014/main" id="{3534DBD3-BCA1-EFE4-6430-757B7E88427F}"/>
              </a:ext>
            </a:extLst>
          </p:cNvPr>
          <p:cNvSpPr>
            <a:spLocks noGrp="1"/>
          </p:cNvSpPr>
          <p:nvPr>
            <p:ph type="tbl" sz="quarter" idx="19"/>
          </p:nvPr>
        </p:nvSpPr>
        <p:spPr>
          <a:xfrm>
            <a:off x="5211234" y="3352800"/>
            <a:ext cx="1551517" cy="1233488"/>
          </a:xfrm>
        </p:spPr>
        <p:txBody>
          <a:bodyPr/>
          <a:lstStyle/>
          <a:p>
            <a:endParaRPr lang="en-IN"/>
          </a:p>
        </p:txBody>
      </p:sp>
      <p:sp>
        <p:nvSpPr>
          <p:cNvPr id="12" name="Content Placeholder 11">
            <a:extLst>
              <a:ext uri="{FF2B5EF4-FFF2-40B4-BE49-F238E27FC236}">
                <a16:creationId xmlns:a16="http://schemas.microsoft.com/office/drawing/2014/main" id="{F7164A6B-908F-C683-8207-4F7FBC698204}"/>
              </a:ext>
            </a:extLst>
          </p:cNvPr>
          <p:cNvSpPr>
            <a:spLocks noGrp="1"/>
          </p:cNvSpPr>
          <p:nvPr>
            <p:ph sz="quarter" idx="20" hasCustomPrompt="1"/>
          </p:nvPr>
        </p:nvSpPr>
        <p:spPr>
          <a:xfrm>
            <a:off x="7097185" y="3352800"/>
            <a:ext cx="1551516" cy="1314450"/>
          </a:xfrm>
        </p:spPr>
        <p:txBody>
          <a:bodyPr/>
          <a:lstStyle/>
          <a:p>
            <a:pPr lvl="0"/>
            <a:r>
              <a:rPr lang="en-US" dirty="0"/>
              <a:t>Click to edit </a:t>
            </a:r>
            <a:r>
              <a:rPr lang="en-US" dirty="0" err="1"/>
              <a:t>Mastertext</a:t>
            </a:r>
            <a:r>
              <a:rPr lang="en-US" dirty="0"/>
              <a: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a:extLst>
              <a:ext uri="{FF2B5EF4-FFF2-40B4-BE49-F238E27FC236}">
                <a16:creationId xmlns:a16="http://schemas.microsoft.com/office/drawing/2014/main" id="{BF905240-517B-4D24-4FE6-3E1EF75A34EE}"/>
              </a:ext>
            </a:extLst>
          </p:cNvPr>
          <p:cNvSpPr>
            <a:spLocks noGrp="1"/>
          </p:cNvSpPr>
          <p:nvPr>
            <p:ph sz="quarter" idx="21"/>
          </p:nvPr>
        </p:nvSpPr>
        <p:spPr>
          <a:xfrm>
            <a:off x="8890000" y="3352801"/>
            <a:ext cx="1255184" cy="1452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Picture Placeholder 15">
            <a:extLst>
              <a:ext uri="{FF2B5EF4-FFF2-40B4-BE49-F238E27FC236}">
                <a16:creationId xmlns:a16="http://schemas.microsoft.com/office/drawing/2014/main" id="{819DCB6B-51F2-DCE9-A801-FFA5957EC688}"/>
              </a:ext>
            </a:extLst>
          </p:cNvPr>
          <p:cNvSpPr>
            <a:spLocks noGrp="1"/>
          </p:cNvSpPr>
          <p:nvPr>
            <p:ph type="pic" sz="quarter" idx="22"/>
          </p:nvPr>
        </p:nvSpPr>
        <p:spPr>
          <a:xfrm>
            <a:off x="10386485" y="3352801"/>
            <a:ext cx="1255183" cy="1452563"/>
          </a:xfrm>
        </p:spPr>
        <p:txBody>
          <a:bodyPr/>
          <a:lstStyle/>
          <a:p>
            <a:endParaRPr lang="en-IN"/>
          </a:p>
        </p:txBody>
      </p:sp>
      <p:sp>
        <p:nvSpPr>
          <p:cNvPr id="11" name="Content Placeholder 10">
            <a:extLst>
              <a:ext uri="{FF2B5EF4-FFF2-40B4-BE49-F238E27FC236}">
                <a16:creationId xmlns:a16="http://schemas.microsoft.com/office/drawing/2014/main" id="{257F106F-C4AA-667D-9CFE-E44D7933D603}"/>
              </a:ext>
            </a:extLst>
          </p:cNvPr>
          <p:cNvSpPr>
            <a:spLocks noGrp="1"/>
          </p:cNvSpPr>
          <p:nvPr>
            <p:ph sz="quarter" idx="23"/>
          </p:nvPr>
        </p:nvSpPr>
        <p:spPr>
          <a:xfrm>
            <a:off x="10646833" y="4398964"/>
            <a:ext cx="1193800" cy="1095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a:extLst>
              <a:ext uri="{FF2B5EF4-FFF2-40B4-BE49-F238E27FC236}">
                <a16:creationId xmlns:a16="http://schemas.microsoft.com/office/drawing/2014/main" id="{EE36D992-6310-72BF-1EFC-A45406EBBB76}"/>
              </a:ext>
            </a:extLst>
          </p:cNvPr>
          <p:cNvSpPr>
            <a:spLocks noGrp="1"/>
          </p:cNvSpPr>
          <p:nvPr>
            <p:ph sz="quarter" idx="24"/>
          </p:nvPr>
        </p:nvSpPr>
        <p:spPr>
          <a:xfrm>
            <a:off x="11755967" y="4287839"/>
            <a:ext cx="539751" cy="1379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10">
            <a:extLst>
              <a:ext uri="{FF2B5EF4-FFF2-40B4-BE49-F238E27FC236}">
                <a16:creationId xmlns:a16="http://schemas.microsoft.com/office/drawing/2014/main" id="{657C64BB-64B9-A901-34F3-2A3346D7E71E}"/>
              </a:ext>
            </a:extLst>
          </p:cNvPr>
          <p:cNvSpPr>
            <a:spLocks noGrp="1"/>
          </p:cNvSpPr>
          <p:nvPr>
            <p:ph sz="quarter" idx="25"/>
          </p:nvPr>
        </p:nvSpPr>
        <p:spPr>
          <a:xfrm>
            <a:off x="10646833" y="6492876"/>
            <a:ext cx="999067"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24101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685805" y="460255"/>
            <a:ext cx="10820401" cy="849312"/>
          </a:xfrm>
          <a:prstGeom prst="rect">
            <a:avLst/>
          </a:prstGeom>
        </p:spPr>
        <p:txBody>
          <a:bodyPr>
            <a:normAutofit/>
          </a:bodyPr>
          <a:lstStyle>
            <a:lvl1pPr>
              <a:defRPr sz="4000" b="1">
                <a:solidFill>
                  <a:schemeClr val="accent2"/>
                </a:solidFill>
              </a:defRPr>
            </a:lvl1p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685150" y="1424065"/>
            <a:ext cx="10820401" cy="4961351"/>
          </a:xfrm>
          <a:prstGeom prst="rect">
            <a:avLst/>
          </a:prstGeom>
        </p:spPr>
        <p:txBody>
          <a:bodyPr>
            <a:normAutofit/>
          </a:bodyPr>
          <a:lstStyle>
            <a:lvl1pPr marL="457200" indent="-457200">
              <a:lnSpc>
                <a:spcPct val="100000"/>
              </a:lnSpc>
              <a:spcBef>
                <a:spcPts val="624"/>
              </a:spcBef>
              <a:buFont typeface="Arial" panose="020B0604020202020204" pitchFamily="34" charset="0"/>
              <a:buChar char="•"/>
              <a:defRPr sz="2800"/>
            </a:lvl1pPr>
            <a:lvl2pPr marL="896938" indent="-452438">
              <a:lnSpc>
                <a:spcPct val="100000"/>
              </a:lnSpc>
              <a:spcBef>
                <a:spcPts val="624"/>
              </a:spcBef>
              <a:buSzPct val="80000"/>
              <a:buFont typeface="Courier New" panose="02070309020205020404" pitchFamily="49" charset="0"/>
              <a:buChar char="o"/>
              <a:defRPr sz="2600"/>
            </a:lvl2pPr>
            <a:lvl3pPr marL="1346200" indent="-449263">
              <a:lnSpc>
                <a:spcPct val="100000"/>
              </a:lnSpc>
              <a:spcBef>
                <a:spcPts val="624"/>
              </a:spcBef>
              <a:buClr>
                <a:schemeClr val="tx1"/>
              </a:buClr>
              <a:buSzPct val="80000"/>
              <a:buFont typeface="Wingdings" panose="05000000000000000000" pitchFamily="2" charset="2"/>
              <a:buChar char="§"/>
              <a:defRPr sz="2400"/>
            </a:lvl3pPr>
            <a:lvl4pPr marL="1028700" indent="0">
              <a:buNone/>
              <a:defRPr/>
            </a:lvl4pPr>
            <a:lvl5pPr marL="1371600" indent="0">
              <a:buNone/>
              <a:defRPr/>
            </a:lvl5pPr>
          </a:lstStyle>
          <a:p>
            <a:pPr lvl="0"/>
            <a:r>
              <a:rPr lang="en-US" dirty="0"/>
              <a:t>Click to add text or image</a:t>
            </a:r>
          </a:p>
          <a:p>
            <a:pPr lvl="1"/>
            <a:r>
              <a:rPr lang="en-US" dirty="0"/>
              <a:t> </a:t>
            </a:r>
          </a:p>
          <a:p>
            <a:pPr lvl="2"/>
            <a:r>
              <a:rPr lang="en-US" dirty="0"/>
              <a:t> </a:t>
            </a:r>
          </a:p>
          <a:p>
            <a:pPr lvl="1"/>
            <a:endParaRPr lang="en-US" dirty="0"/>
          </a:p>
        </p:txBody>
      </p:sp>
      <p:sp>
        <p:nvSpPr>
          <p:cNvPr id="3" name="TextBox 2">
            <a:extLst>
              <a:ext uri="{FF2B5EF4-FFF2-40B4-BE49-F238E27FC236}">
                <a16:creationId xmlns:a16="http://schemas.microsoft.com/office/drawing/2014/main" id="{923B6908-AD50-4D8E-B72E-D040F716B144}"/>
              </a:ext>
            </a:extLst>
          </p:cNvPr>
          <p:cNvSpPr txBox="1"/>
          <p:nvPr userDrawn="1"/>
        </p:nvSpPr>
        <p:spPr>
          <a:xfrm>
            <a:off x="3764681" y="6533668"/>
            <a:ext cx="466762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tint val="75000"/>
                </a:schemeClr>
              </a:solidFill>
              <a:latin typeface="Calibri" panose="020F0502020204030204" pitchFamily="34" charset="0"/>
              <a:ea typeface="Times New Roman" charset="0"/>
              <a:cs typeface="Calibri" panose="020F0502020204030204" pitchFamily="34" charset="0"/>
            </a:endParaRPr>
          </a:p>
        </p:txBody>
      </p:sp>
      <p:sp>
        <p:nvSpPr>
          <p:cNvPr id="7" name="Slide Number Placeholder 5">
            <a:extLst>
              <a:ext uri="{FF2B5EF4-FFF2-40B4-BE49-F238E27FC236}">
                <a16:creationId xmlns:a16="http://schemas.microsoft.com/office/drawing/2014/main" id="{EB17F4BB-CAC8-4F05-9565-056BBFAD59CA}"/>
              </a:ext>
            </a:extLst>
          </p:cNvPr>
          <p:cNvSpPr txBox="1">
            <a:spLocks/>
          </p:cNvSpPr>
          <p:nvPr userDrawn="1"/>
        </p:nvSpPr>
        <p:spPr>
          <a:xfrm>
            <a:off x="11584051" y="6533668"/>
            <a:ext cx="746373"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endParaRPr lang="en-US" sz="1200" b="0" i="0" kern="1200" dirty="0">
              <a:solidFill>
                <a:schemeClr val="bg1"/>
              </a:solidFill>
              <a:latin typeface="Calibri" pitchFamily="34" charset="0"/>
              <a:ea typeface="Times New Roman" charset="0"/>
              <a:cs typeface="Times New Roman" charset="0"/>
            </a:endParaRPr>
          </a:p>
        </p:txBody>
      </p:sp>
      <p:sp>
        <p:nvSpPr>
          <p:cNvPr id="5" name="Content Placeholder 10">
            <a:extLst>
              <a:ext uri="{FF2B5EF4-FFF2-40B4-BE49-F238E27FC236}">
                <a16:creationId xmlns:a16="http://schemas.microsoft.com/office/drawing/2014/main" id="{00793C76-6E1E-2545-E804-3201BB010927}"/>
              </a:ext>
            </a:extLst>
          </p:cNvPr>
          <p:cNvSpPr>
            <a:spLocks noGrp="1"/>
          </p:cNvSpPr>
          <p:nvPr>
            <p:ph sz="quarter" idx="25"/>
          </p:nvPr>
        </p:nvSpPr>
        <p:spPr>
          <a:xfrm>
            <a:off x="10646833" y="6492876"/>
            <a:ext cx="999067" cy="365125"/>
          </a:xfrm>
        </p:spPr>
        <p:txBody>
          <a:bodyPr anchor="ctr">
            <a:normAutofit/>
          </a:bodyPr>
          <a:lstStyle>
            <a:lvl1pPr marL="0" indent="0" algn="r">
              <a:buNone/>
              <a:defRPr sz="1200">
                <a:solidFill>
                  <a:schemeClr val="bg1"/>
                </a:solidFill>
              </a:defRPr>
            </a:lvl1pPr>
          </a:lstStyle>
          <a:p>
            <a:pPr lvl="0"/>
            <a:endParaRPr lang="en-IN" dirty="0"/>
          </a:p>
        </p:txBody>
      </p:sp>
    </p:spTree>
    <p:extLst>
      <p:ext uri="{BB962C8B-B14F-4D97-AF65-F5344CB8AC3E}">
        <p14:creationId xmlns:p14="http://schemas.microsoft.com/office/powerpoint/2010/main" val="304476955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9EF3A-D049-482F-B6A7-0052C48537FD}"/>
              </a:ext>
            </a:extLst>
          </p:cNvPr>
          <p:cNvSpPr txBox="1">
            <a:spLocks/>
          </p:cNvSpPr>
          <p:nvPr userDrawn="1"/>
        </p:nvSpPr>
        <p:spPr>
          <a:xfrm>
            <a:off x="690848" y="2286000"/>
            <a:ext cx="10972800" cy="1295401"/>
          </a:xfrm>
          <a:prstGeom prst="rect">
            <a:avLst/>
          </a:prstGeom>
          <a:solidFill>
            <a:srgbClr val="7030A0"/>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Arial"/>
              <a:buNone/>
            </a:pPr>
            <a:endParaRPr lang="en-US" sz="2400" u="sng" dirty="0">
              <a:solidFill>
                <a:schemeClr val="bg1"/>
              </a:solidFill>
            </a:endParaRPr>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hf hdr="0" ft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8">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5/6/2024</a:t>
            </a:fld>
            <a:endParaRPr lang="en-US" dirty="0"/>
          </a:p>
        </p:txBody>
      </p:sp>
      <p:sp>
        <p:nvSpPr>
          <p:cNvPr id="6" name="Slide Number Placeholder 5"/>
          <p:cNvSpPr>
            <a:spLocks noGrp="1"/>
          </p:cNvSpPr>
          <p:nvPr>
            <p:ph type="sldNum" sz="quarter" idx="4"/>
          </p:nvPr>
        </p:nvSpPr>
        <p:spPr>
          <a:xfrm>
            <a:off x="10744200" y="6430994"/>
            <a:ext cx="764215" cy="365125"/>
          </a:xfrm>
          <a:prstGeom prst="rect">
            <a:avLst/>
          </a:prstGeom>
        </p:spPr>
        <p:txBody>
          <a:bodyPr vert="horz" lIns="91440" tIns="45720" rIns="91440" bIns="45720" rtlCol="0" anchor="ctr"/>
          <a:lstStyle>
            <a:lvl1pPr algn="r">
              <a:defRPr sz="1600">
                <a:solidFill>
                  <a:schemeClr val="tx1"/>
                </a:solidFill>
              </a:defRPr>
            </a:lvl1pPr>
          </a:lstStyle>
          <a:p>
            <a:fld id="{6D22F896-40B5-4ADD-8801-0D06FADFA095}" type="slidenum">
              <a:rPr lang="en-US" smtClean="0"/>
              <a:pPr/>
              <a:t>‹#›</a:t>
            </a:fld>
            <a:endParaRPr lang="en-US" dirty="0"/>
          </a:p>
        </p:txBody>
      </p:sp>
      <p:cxnSp>
        <p:nvCxnSpPr>
          <p:cNvPr id="8" name="Straight Connector 16">
            <a:extLst>
              <a:ext uri="{FF2B5EF4-FFF2-40B4-BE49-F238E27FC236}">
                <a16:creationId xmlns:a16="http://schemas.microsoft.com/office/drawing/2014/main" id="{AD124924-A362-49CA-A15B-8B03D00FE50F}"/>
              </a:ext>
            </a:extLst>
          </p:cNvPr>
          <p:cNvCxnSpPr/>
          <p:nvPr userDrawn="1"/>
        </p:nvCxnSpPr>
        <p:spPr>
          <a:xfrm>
            <a:off x="0" y="6324600"/>
            <a:ext cx="12192000" cy="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9" name="Group 10">
            <a:extLst>
              <a:ext uri="{FF2B5EF4-FFF2-40B4-BE49-F238E27FC236}">
                <a16:creationId xmlns:a16="http://schemas.microsoft.com/office/drawing/2014/main" id="{D345EBBD-EE47-41F8-B3B8-9F2FA521E87A}"/>
              </a:ext>
            </a:extLst>
          </p:cNvPr>
          <p:cNvGrpSpPr/>
          <p:nvPr userDrawn="1"/>
        </p:nvGrpSpPr>
        <p:grpSpPr>
          <a:xfrm>
            <a:off x="199503" y="171151"/>
            <a:ext cx="11790511" cy="646317"/>
            <a:chOff x="199505" y="428845"/>
            <a:chExt cx="8842883" cy="646317"/>
          </a:xfrm>
        </p:grpSpPr>
        <p:cxnSp>
          <p:nvCxnSpPr>
            <p:cNvPr id="10" name="Straight Connector 11">
              <a:extLst>
                <a:ext uri="{FF2B5EF4-FFF2-40B4-BE49-F238E27FC236}">
                  <a16:creationId xmlns:a16="http://schemas.microsoft.com/office/drawing/2014/main" id="{535A0D06-0EE9-4B46-AE59-7049AD8AE92B}"/>
                </a:ext>
              </a:extLst>
            </p:cNvPr>
            <p:cNvCxnSpPr>
              <a:cxnSpLocks/>
            </p:cNvCxnSpPr>
            <p:nvPr userDrawn="1"/>
          </p:nvCxnSpPr>
          <p:spPr>
            <a:xfrm>
              <a:off x="199505" y="1075162"/>
              <a:ext cx="8842883"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11" name="Rectangle 12">
              <a:extLst>
                <a:ext uri="{FF2B5EF4-FFF2-40B4-BE49-F238E27FC236}">
                  <a16:creationId xmlns:a16="http://schemas.microsoft.com/office/drawing/2014/main" id="{ADEBE043-6C05-4A25-9CFE-174502AC65CD}"/>
                </a:ext>
              </a:extLst>
            </p:cNvPr>
            <p:cNvSpPr/>
            <p:nvPr userDrawn="1"/>
          </p:nvSpPr>
          <p:spPr>
            <a:xfrm>
              <a:off x="199505" y="428845"/>
              <a:ext cx="231373" cy="646317"/>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pic>
        <p:nvPicPr>
          <p:cNvPr id="12" name="图片 5">
            <a:extLst>
              <a:ext uri="{FF2B5EF4-FFF2-40B4-BE49-F238E27FC236}">
                <a16:creationId xmlns:a16="http://schemas.microsoft.com/office/drawing/2014/main" id="{809F4951-DF67-452D-B657-67DFA859D88D}"/>
              </a:ext>
            </a:extLst>
          </p:cNvPr>
          <p:cNvPicPr>
            <a:picLocks noChangeAspect="1"/>
          </p:cNvPicPr>
          <p:nvPr userDrawn="1"/>
        </p:nvPicPr>
        <p:blipFill>
          <a:blip r:embed="rId9"/>
          <a:stretch>
            <a:fillRect/>
          </a:stretch>
        </p:blipFill>
        <p:spPr>
          <a:xfrm>
            <a:off x="28019" y="6385738"/>
            <a:ext cx="4582775" cy="455638"/>
          </a:xfrm>
          <a:prstGeom prst="rect">
            <a:avLst/>
          </a:prstGeom>
        </p:spPr>
      </p:pic>
    </p:spTree>
    <p:extLst>
      <p:ext uri="{BB962C8B-B14F-4D97-AF65-F5344CB8AC3E}">
        <p14:creationId xmlns:p14="http://schemas.microsoft.com/office/powerpoint/2010/main" val="506799292"/>
      </p:ext>
    </p:extLst>
  </p:cSld>
  <p:clrMap bg1="lt1" tx1="dk1" bg2="lt2" tx2="dk2" accent1="accent1" accent2="accent2" accent3="accent3" accent4="accent4" accent5="accent5" accent6="accent6" hlink="hlink" folHlink="folHlink"/>
  <p:sldLayoutIdLst>
    <p:sldLayoutId id="2147484070" r:id="rId1"/>
    <p:sldLayoutId id="2147484073" r:id="rId2"/>
    <p:sldLayoutId id="2147484074" r:id="rId3"/>
    <p:sldLayoutId id="2147484075" r:id="rId4"/>
    <p:sldLayoutId id="2147484076" r:id="rId5"/>
    <p:sldLayoutId id="2147484077" r:id="rId6"/>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notesSlide" Target="../notesSlides/notesSlide79.xml"/><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customXml" Target="../ink/ink5.xml"/><Relationship Id="rId24" Type="http://schemas.openxmlformats.org/officeDocument/2006/relationships/image" Target="../media/image28.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21.png"/><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 Id="rId22" Type="http://schemas.openxmlformats.org/officeDocument/2006/relationships/image" Target="../media/image27.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FA49F06-F4F7-9F2E-F214-929680415484}"/>
              </a:ext>
            </a:extLst>
          </p:cNvPr>
          <p:cNvSpPr>
            <a:spLocks noGrp="1"/>
          </p:cNvSpPr>
          <p:nvPr>
            <p:ph sz="quarter" idx="25"/>
          </p:nvPr>
        </p:nvSpPr>
        <p:spPr/>
        <p:txBody>
          <a:bodyPr/>
          <a:lstStyle/>
          <a:p>
            <a:endParaRPr lang="en-US"/>
          </a:p>
        </p:txBody>
      </p:sp>
      <p:pic>
        <p:nvPicPr>
          <p:cNvPr id="5" name="Content Placeholder 5" descr="A white paper with red squares and black text&#10;&#10;Description automatically generated">
            <a:extLst>
              <a:ext uri="{FF2B5EF4-FFF2-40B4-BE49-F238E27FC236}">
                <a16:creationId xmlns:a16="http://schemas.microsoft.com/office/drawing/2014/main" id="{40E9D27C-476F-607D-D4A0-5D722F33D293}"/>
              </a:ext>
            </a:extLst>
          </p:cNvPr>
          <p:cNvPicPr>
            <a:picLocks noChangeAspect="1"/>
          </p:cNvPicPr>
          <p:nvPr/>
        </p:nvPicPr>
        <p:blipFill>
          <a:blip r:embed="rId3"/>
          <a:stretch>
            <a:fillRect/>
          </a:stretch>
        </p:blipFill>
        <p:spPr>
          <a:xfrm>
            <a:off x="1920633" y="2199860"/>
            <a:ext cx="8349759" cy="2888974"/>
          </a:xfrm>
          <a:prstGeom prst="rect">
            <a:avLst/>
          </a:prstGeom>
        </p:spPr>
      </p:pic>
    </p:spTree>
    <p:extLst>
      <p:ext uri="{BB962C8B-B14F-4D97-AF65-F5344CB8AC3E}">
        <p14:creationId xmlns:p14="http://schemas.microsoft.com/office/powerpoint/2010/main" val="168251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11DA-9EDF-4CDB-BA21-B8BB5B62611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E49AFCD-09A6-42A6-BCAE-616154FB0495}"/>
              </a:ext>
            </a:extLst>
          </p:cNvPr>
          <p:cNvSpPr>
            <a:spLocks noGrp="1"/>
          </p:cNvSpPr>
          <p:nvPr>
            <p:ph idx="1"/>
          </p:nvPr>
        </p:nvSpPr>
        <p:spPr>
          <a:xfrm>
            <a:off x="1054409" y="1981200"/>
            <a:ext cx="10270084" cy="2895600"/>
          </a:xfrm>
        </p:spPr>
        <p:txBody>
          <a:bodyPr>
            <a:normAutofit/>
          </a:bodyPr>
          <a:lstStyle/>
          <a:p>
            <a:pPr marL="0" indent="0" algn="ctr">
              <a:lnSpc>
                <a:spcPct val="130000"/>
              </a:lnSpc>
              <a:buNone/>
            </a:pPr>
            <a:r>
              <a:rPr 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Chapter 12</a:t>
            </a:r>
            <a:r>
              <a:rPr lang="zh-CN" alt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a:t>
            </a:r>
            <a:r>
              <a:rPr lang="en-US" sz="4000" b="1" cap="none" dirty="0">
                <a:solidFill>
                  <a:srgbClr val="990000"/>
                </a:solidFill>
                <a:latin typeface="Calibri" panose="020F0502020204030204" pitchFamily="34" charset="0"/>
                <a:ea typeface="微软雅黑" panose="020B0503020204020204" pitchFamily="34" charset="-122"/>
                <a:cs typeface="Calibri" panose="020F0502020204030204" pitchFamily="34" charset="0"/>
              </a:rPr>
              <a:t>corporations: organization, share transactions, and equity</a:t>
            </a:r>
            <a:endParaRPr lang="en-US" sz="4000" dirty="0"/>
          </a:p>
          <a:p>
            <a:pPr marL="0" indent="0" algn="ctr">
              <a:buNone/>
            </a:pPr>
            <a:r>
              <a:rPr lang="en-US" sz="4000" b="1" cap="none" dirty="0">
                <a:solidFill>
                  <a:schemeClr val="accent1"/>
                </a:solidFill>
                <a:latin typeface="Calibri" panose="020F0502020204030204" pitchFamily="34" charset="0"/>
                <a:cs typeface="Calibri" panose="020F0502020204030204" pitchFamily="34" charset="0"/>
              </a:rPr>
              <a:t>Lecture 17 &amp; 18</a:t>
            </a:r>
          </a:p>
        </p:txBody>
      </p:sp>
      <p:sp>
        <p:nvSpPr>
          <p:cNvPr id="5" name="Slide Number Placeholder 4">
            <a:extLst>
              <a:ext uri="{FF2B5EF4-FFF2-40B4-BE49-F238E27FC236}">
                <a16:creationId xmlns:a16="http://schemas.microsoft.com/office/drawing/2014/main" id="{FE7E043C-6725-4848-8A11-09E8FB34EB2F}"/>
              </a:ext>
            </a:extLst>
          </p:cNvPr>
          <p:cNvSpPr>
            <a:spLocks noGrp="1"/>
          </p:cNvSpPr>
          <p:nvPr>
            <p:ph type="sldNum" sz="quarter" idx="12"/>
          </p:nvPr>
        </p:nvSpPr>
        <p:spPr/>
        <p:txBody>
          <a:bodyPr/>
          <a:lstStyle/>
          <a:p>
            <a:fld id="{8A048DD7-39B4-434B-ACE7-68CA5B147A05}" type="slidenum">
              <a:rPr lang="en-US" smtClean="0">
                <a:solidFill>
                  <a:prstClr val="black">
                    <a:tint val="75000"/>
                  </a:prstClr>
                </a:solidFill>
              </a:rPr>
              <a:pPr/>
              <a:t>10</a:t>
            </a:fld>
            <a:endParaRPr lang="en-US" dirty="0">
              <a:solidFill>
                <a:prstClr val="black">
                  <a:tint val="75000"/>
                </a:prstClr>
              </a:solidFill>
            </a:endParaRPr>
          </a:p>
        </p:txBody>
      </p:sp>
      <p:sp>
        <p:nvSpPr>
          <p:cNvPr id="4" name="Rectangle 3"/>
          <p:cNvSpPr/>
          <p:nvPr/>
        </p:nvSpPr>
        <p:spPr>
          <a:xfrm>
            <a:off x="76200" y="152400"/>
            <a:ext cx="11980317"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p:cNvSpPr/>
          <p:nvPr/>
        </p:nvSpPr>
        <p:spPr>
          <a:xfrm>
            <a:off x="76200" y="76200"/>
            <a:ext cx="11980317" cy="838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10911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534400" cy="646331"/>
          </a:xfrm>
          <a:prstGeom prst="rect">
            <a:avLst/>
          </a:prstGeom>
        </p:spPr>
        <p:txBody>
          <a:bodyPr>
            <a:spAutoFit/>
          </a:bodyPr>
          <a:lstStyle/>
          <a:p>
            <a:pPr algn="l"/>
            <a:r>
              <a:rPr lang="en-US" b="1" cap="none" dirty="0">
                <a:solidFill>
                  <a:srgbClr val="990000"/>
                </a:solidFill>
                <a:ea typeface="Source Sans Pro" charset="0"/>
              </a:rPr>
              <a:t>Chapter </a:t>
            </a:r>
            <a:r>
              <a:rPr lang="en-US" altLang="zh-CN" b="1" cap="none" dirty="0">
                <a:solidFill>
                  <a:srgbClr val="990000"/>
                </a:solidFill>
                <a:ea typeface="Source Sans Pro" charset="0"/>
              </a:rPr>
              <a:t>12 - Outline</a:t>
            </a:r>
            <a:endParaRPr lang="en-US" b="1" cap="none" dirty="0">
              <a:solidFill>
                <a:srgbClr val="990000"/>
              </a:solidFill>
              <a:ea typeface="Source Sans Pro"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pPr/>
              <a:t>11</a:t>
            </a:fld>
            <a:endParaRPr lang="en-US" dirty="0"/>
          </a:p>
        </p:txBody>
      </p:sp>
      <p:pic>
        <p:nvPicPr>
          <p:cNvPr id="8" name="图片 7">
            <a:extLst>
              <a:ext uri="{FF2B5EF4-FFF2-40B4-BE49-F238E27FC236}">
                <a16:creationId xmlns:a16="http://schemas.microsoft.com/office/drawing/2014/main" id="{42C78425-ADF9-4B13-B784-3335B873737A}"/>
              </a:ext>
            </a:extLst>
          </p:cNvPr>
          <p:cNvPicPr>
            <a:picLocks noChangeAspect="1"/>
          </p:cNvPicPr>
          <p:nvPr/>
        </p:nvPicPr>
        <p:blipFill rotWithShape="1">
          <a:blip r:embed="rId2"/>
          <a:srcRect l="17500" t="9785" r="15625" b="8058"/>
          <a:stretch/>
        </p:blipFill>
        <p:spPr>
          <a:xfrm>
            <a:off x="2133600" y="833900"/>
            <a:ext cx="8153400" cy="5373470"/>
          </a:xfrm>
          <a:prstGeom prst="rect">
            <a:avLst/>
          </a:prstGeom>
        </p:spPr>
      </p:pic>
    </p:spTree>
    <p:extLst>
      <p:ext uri="{BB962C8B-B14F-4D97-AF65-F5344CB8AC3E}">
        <p14:creationId xmlns:p14="http://schemas.microsoft.com/office/powerpoint/2010/main" val="68731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1</a:t>
            </a:r>
            <a:br>
              <a:rPr lang="en-IN" b="1" cap="none" dirty="0">
                <a:solidFill>
                  <a:srgbClr val="931B21"/>
                </a:solidFill>
              </a:rPr>
            </a:br>
            <a:r>
              <a:rPr lang="en-US" b="1" cap="none" dirty="0">
                <a:solidFill>
                  <a:schemeClr val="accent1"/>
                </a:solidFill>
              </a:rPr>
              <a:t>Discuss the major characteristics of a corporation</a:t>
            </a:r>
          </a:p>
        </p:txBody>
      </p:sp>
      <p:sp>
        <p:nvSpPr>
          <p:cNvPr id="5" name="Slide Number Placeholder "/>
          <p:cNvSpPr>
            <a:spLocks noGrp="1"/>
          </p:cNvSpPr>
          <p:nvPr>
            <p:ph type="sldNum" sz="quarter" idx="10"/>
          </p:nvPr>
        </p:nvSpPr>
        <p:spPr/>
        <p:txBody>
          <a:bodyPr/>
          <a:lstStyle/>
          <a:p>
            <a:fld id="{67B19427-F580-D146-B60E-4CADEE75497F}" type="slidenum">
              <a:rPr lang="en-US" smtClean="0"/>
              <a:pPr/>
              <a:t>12</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2" name="Rectangle 1"/>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85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8" name="Title "/>
          <p:cNvSpPr>
            <a:spLocks noGrp="1"/>
          </p:cNvSpPr>
          <p:nvPr>
            <p:ph type="title" idx="4294967295"/>
          </p:nvPr>
        </p:nvSpPr>
        <p:spPr>
          <a:xfrm>
            <a:off x="533400" y="162333"/>
            <a:ext cx="9367838" cy="646331"/>
          </a:xfrm>
          <a:prstGeom prst="rect">
            <a:avLst/>
          </a:prstGeom>
        </p:spPr>
        <p:txBody>
          <a:bodyPr wrap="square">
            <a:spAutoFit/>
          </a:bodyPr>
          <a:lstStyle/>
          <a:p>
            <a:pPr algn="l"/>
            <a:r>
              <a:rPr lang="en-US" sz="4000" b="1" cap="none" dirty="0">
                <a:solidFill>
                  <a:srgbClr val="990000"/>
                </a:solidFill>
                <a:latin typeface="Calibri" panose="020F0502020204030204" pitchFamily="34" charset="0"/>
                <a:ea typeface="Source Sans Pro" charset="0"/>
                <a:cs typeface="Calibri" panose="020F0502020204030204" pitchFamily="34" charset="0"/>
              </a:rPr>
              <a:t>Three forms of business</a:t>
            </a:r>
          </a:p>
        </p:txBody>
      </p:sp>
      <p:sp>
        <p:nvSpPr>
          <p:cNvPr id="2" name="TextBox 1"/>
          <p:cNvSpPr txBox="1"/>
          <p:nvPr/>
        </p:nvSpPr>
        <p:spPr>
          <a:xfrm>
            <a:off x="762000" y="990600"/>
            <a:ext cx="10058400" cy="5223289"/>
          </a:xfrm>
          <a:prstGeom prst="rect">
            <a:avLst/>
          </a:prstGeom>
          <a:noFill/>
        </p:spPr>
        <p:txBody>
          <a:bodyPr wrap="square" rtlCol="0">
            <a:spAutoFit/>
          </a:bodyPr>
          <a:lstStyle/>
          <a:p>
            <a:pPr>
              <a:lnSpc>
                <a:spcPct val="150000"/>
              </a:lnSpc>
            </a:pPr>
            <a:r>
              <a:rPr lang="en-US" sz="3200" b="1" dirty="0">
                <a:solidFill>
                  <a:schemeClr val="accent1"/>
                </a:solidFill>
                <a:latin typeface="Calibri" panose="020F0502020204030204" pitchFamily="34" charset="0"/>
                <a:cs typeface="Calibri" panose="020F0502020204030204" pitchFamily="34" charset="0"/>
              </a:rPr>
              <a:t>Sole proprietorship</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business owned by one person</a:t>
            </a:r>
          </a:p>
          <a:p>
            <a:pPr>
              <a:lnSpc>
                <a:spcPct val="150000"/>
              </a:lnSpc>
            </a:pPr>
            <a:r>
              <a:rPr lang="en-US" sz="3200" b="1" dirty="0">
                <a:solidFill>
                  <a:schemeClr val="accent1"/>
                </a:solidFill>
                <a:latin typeface="Calibri" panose="020F0502020204030204" pitchFamily="34" charset="0"/>
                <a:cs typeface="Calibri" panose="020F0502020204030204" pitchFamily="34" charset="0"/>
              </a:rPr>
              <a:t>Partnership</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business owned by two or more persons</a:t>
            </a:r>
          </a:p>
          <a:p>
            <a:pPr>
              <a:lnSpc>
                <a:spcPct val="150000"/>
              </a:lnSpc>
            </a:pPr>
            <a:r>
              <a:rPr lang="en-US" sz="3200" b="1" dirty="0">
                <a:solidFill>
                  <a:schemeClr val="accent1"/>
                </a:solidFill>
                <a:latin typeface="Calibri" panose="020F0502020204030204" pitchFamily="34" charset="0"/>
                <a:cs typeface="Calibri" panose="020F0502020204030204" pitchFamily="34" charset="0"/>
              </a:rPr>
              <a:t>Corporation</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company that is legally separate from its owners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Our focus</a:t>
            </a:r>
          </a:p>
          <a:p>
            <a:pPr>
              <a:lnSpc>
                <a:spcPct val="150000"/>
              </a:lnSpc>
            </a:pPr>
            <a:endParaRPr lang="en-US" sz="1600" dirty="0"/>
          </a:p>
        </p:txBody>
      </p:sp>
    </p:spTree>
    <p:extLst>
      <p:ext uri="{BB962C8B-B14F-4D97-AF65-F5344CB8AC3E}">
        <p14:creationId xmlns:p14="http://schemas.microsoft.com/office/powerpoint/2010/main" val="360987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11126306" y="6352791"/>
            <a:ext cx="764215"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14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620847" y="953799"/>
            <a:ext cx="10919921" cy="64633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a:normAutofit fontScale="92500" lnSpcReduction="20000"/>
          </a:bodyPr>
          <a:lstStyle/>
          <a:p>
            <a:pPr>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A </a:t>
            </a:r>
            <a:r>
              <a:rPr lang="en-US" altLang="zh-CN" sz="2400" cap="none" dirty="0">
                <a:latin typeface="Calibri" panose="020F0502020204030204" pitchFamily="34" charset="0"/>
                <a:cs typeface="Calibri" panose="020F0502020204030204" pitchFamily="34" charset="0"/>
              </a:rPr>
              <a:t>legal </a:t>
            </a:r>
            <a:r>
              <a:rPr lang="en-US" altLang="en-US" sz="2400" cap="none" dirty="0">
                <a:latin typeface="Calibri" panose="020F0502020204030204" pitchFamily="34" charset="0"/>
                <a:cs typeface="Calibri" panose="020F0502020204030204" pitchFamily="34" charset="0"/>
              </a:rPr>
              <a:t>entity separate and distinct from its owners. It has most of the rights and privileges of a person, and also subject to the same duties and responsibilities of a person.</a:t>
            </a:r>
          </a:p>
        </p:txBody>
      </p:sp>
      <p:sp>
        <p:nvSpPr>
          <p:cNvPr id="8" name="Title "/>
          <p:cNvSpPr>
            <a:spLocks noGrp="1"/>
          </p:cNvSpPr>
          <p:nvPr>
            <p:ph type="title" idx="4294967295"/>
          </p:nvPr>
        </p:nvSpPr>
        <p:spPr>
          <a:xfrm>
            <a:off x="622468" y="122526"/>
            <a:ext cx="93678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The corporate form of organization</a:t>
            </a:r>
          </a:p>
        </p:txBody>
      </p:sp>
      <p:sp>
        <p:nvSpPr>
          <p:cNvPr id="9" name="Text Box 4"/>
          <p:cNvSpPr txBox="1">
            <a:spLocks noChangeArrowheads="1"/>
          </p:cNvSpPr>
          <p:nvPr/>
        </p:nvSpPr>
        <p:spPr bwMode="auto">
          <a:xfrm>
            <a:off x="499283" y="1546186"/>
            <a:ext cx="5142277" cy="355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120000"/>
              </a:lnSpc>
              <a:spcBef>
                <a:spcPct val="30000"/>
              </a:spcBef>
              <a:buSzPct val="80000"/>
            </a:pPr>
            <a:r>
              <a:rPr lang="en-US" altLang="en-US" b="1" dirty="0">
                <a:solidFill>
                  <a:schemeClr val="accent1"/>
                </a:solidFill>
                <a:latin typeface="Calibri" panose="020F0502020204030204" pitchFamily="34" charset="0"/>
                <a:cs typeface="Calibri" panose="020F0502020204030204" pitchFamily="34" charset="0"/>
              </a:rPr>
              <a:t>Classified by purpose</a:t>
            </a: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1. Not-for-profit (organized for charitable, medical, or educational purposes) , e.g.</a:t>
            </a: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2. For profit (organized for the purpose of making profit)</a:t>
            </a:r>
          </a:p>
        </p:txBody>
      </p:sp>
      <p:sp>
        <p:nvSpPr>
          <p:cNvPr id="11" name="Text Box 5"/>
          <p:cNvSpPr txBox="1">
            <a:spLocks noChangeArrowheads="1"/>
          </p:cNvSpPr>
          <p:nvPr/>
        </p:nvSpPr>
        <p:spPr bwMode="auto">
          <a:xfrm>
            <a:off x="5742393" y="1546186"/>
            <a:ext cx="5905025" cy="3557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New Roman" pitchFamily="18" charset="0"/>
              </a:defRPr>
            </a:lvl1pPr>
            <a:lvl2pPr marL="685800" indent="-4572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120000"/>
              </a:lnSpc>
              <a:spcBef>
                <a:spcPct val="30000"/>
              </a:spcBef>
              <a:buSzPct val="80000"/>
            </a:pPr>
            <a:r>
              <a:rPr lang="en-US" altLang="en-US" b="1" dirty="0">
                <a:solidFill>
                  <a:schemeClr val="accent1"/>
                </a:solidFill>
                <a:latin typeface="Calibri" panose="020F0502020204030204" pitchFamily="34" charset="0"/>
                <a:cs typeface="Calibri" panose="020F0502020204030204" pitchFamily="34" charset="0"/>
              </a:rPr>
              <a:t>Classified by ownership</a:t>
            </a: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1. Publicly held: shares are regularly traded on a national securities exchange</a:t>
            </a: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lvl="1" algn="l">
              <a:lnSpc>
                <a:spcPct val="120000"/>
              </a:lnSpc>
              <a:spcBef>
                <a:spcPct val="30000"/>
              </a:spcBef>
              <a:buClr>
                <a:srgbClr val="990000"/>
              </a:buClr>
              <a:buSzPct val="80000"/>
              <a:buFont typeface="Wingdings" pitchFamily="2" charset="2"/>
              <a:buChar char="u"/>
            </a:pPr>
            <a:endParaRPr lang="en-US" altLang="en-US" sz="2000" dirty="0">
              <a:solidFill>
                <a:srgbClr val="000000"/>
              </a:solidFill>
              <a:latin typeface="Calibri" panose="020F0502020204030204" pitchFamily="34" charset="0"/>
              <a:cs typeface="Calibri" panose="020F0502020204030204" pitchFamily="34" charset="0"/>
            </a:endParaRPr>
          </a:p>
          <a:p>
            <a:pPr marL="228600" lvl="1" indent="0" algn="l">
              <a:lnSpc>
                <a:spcPct val="120000"/>
              </a:lnSpc>
              <a:spcBef>
                <a:spcPct val="30000"/>
              </a:spcBef>
              <a:buClr>
                <a:srgbClr val="990000"/>
              </a:buClr>
              <a:buSzPct val="80000"/>
            </a:pPr>
            <a:r>
              <a:rPr lang="en-US" altLang="en-US" sz="2000" dirty="0">
                <a:solidFill>
                  <a:srgbClr val="000000"/>
                </a:solidFill>
                <a:latin typeface="Calibri" panose="020F0502020204030204" pitchFamily="34" charset="0"/>
                <a:cs typeface="Calibri" panose="020F0502020204030204" pitchFamily="34" charset="0"/>
              </a:rPr>
              <a:t> 2. Privately held: does not offer its shares for sales to the general public</a:t>
            </a:r>
          </a:p>
        </p:txBody>
      </p:sp>
      <p:sp>
        <p:nvSpPr>
          <p:cNvPr id="14" name="Rectangle 11"/>
          <p:cNvSpPr>
            <a:spLocks noChangeArrowheads="1"/>
          </p:cNvSpPr>
          <p:nvPr/>
        </p:nvSpPr>
        <p:spPr bwMode="auto">
          <a:xfrm>
            <a:off x="7337322" y="5715108"/>
            <a:ext cx="2209800" cy="402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2000" dirty="0">
                <a:latin typeface="Calibri" panose="020F0502020204030204" pitchFamily="34" charset="0"/>
                <a:cs typeface="Calibri" panose="020F0502020204030204" pitchFamily="34" charset="0"/>
              </a:rPr>
              <a:t>Huawei </a:t>
            </a:r>
          </a:p>
        </p:txBody>
      </p:sp>
      <p:sp>
        <p:nvSpPr>
          <p:cNvPr id="40" name="Rectangle 9"/>
          <p:cNvSpPr>
            <a:spLocks noChangeArrowheads="1"/>
          </p:cNvSpPr>
          <p:nvPr/>
        </p:nvSpPr>
        <p:spPr bwMode="auto">
          <a:xfrm>
            <a:off x="667704" y="3701188"/>
            <a:ext cx="2263213" cy="59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1600" dirty="0">
                <a:latin typeface="Calibri" panose="020F0502020204030204" pitchFamily="34" charset="0"/>
                <a:cs typeface="Calibri" panose="020F0502020204030204" pitchFamily="34" charset="0"/>
              </a:rPr>
              <a:t>International committee of the red cross</a:t>
            </a:r>
          </a:p>
        </p:txBody>
      </p:sp>
      <p:pic>
        <p:nvPicPr>
          <p:cNvPr id="41" name="Picture 40"/>
          <p:cNvPicPr>
            <a:picLocks noChangeAspect="1"/>
          </p:cNvPicPr>
          <p:nvPr/>
        </p:nvPicPr>
        <p:blipFill>
          <a:blip r:embed="rId3"/>
          <a:stretch>
            <a:fillRect/>
          </a:stretch>
        </p:blipFill>
        <p:spPr>
          <a:xfrm>
            <a:off x="1311875" y="2967273"/>
            <a:ext cx="687333" cy="748770"/>
          </a:xfrm>
          <a:prstGeom prst="rect">
            <a:avLst/>
          </a:prstGeom>
        </p:spPr>
      </p:pic>
      <p:pic>
        <p:nvPicPr>
          <p:cNvPr id="42" name="Picture 41"/>
          <p:cNvPicPr>
            <a:picLocks noChangeAspect="1"/>
          </p:cNvPicPr>
          <p:nvPr/>
        </p:nvPicPr>
        <p:blipFill>
          <a:blip r:embed="rId4"/>
          <a:stretch>
            <a:fillRect/>
          </a:stretch>
        </p:blipFill>
        <p:spPr>
          <a:xfrm flipH="1">
            <a:off x="3509998" y="2969779"/>
            <a:ext cx="978403" cy="746264"/>
          </a:xfrm>
          <a:prstGeom prst="rect">
            <a:avLst/>
          </a:prstGeom>
        </p:spPr>
      </p:pic>
      <p:sp>
        <p:nvSpPr>
          <p:cNvPr id="44" name="Rectangle 6"/>
          <p:cNvSpPr>
            <a:spLocks noChangeArrowheads="1"/>
          </p:cNvSpPr>
          <p:nvPr/>
        </p:nvSpPr>
        <p:spPr bwMode="auto">
          <a:xfrm>
            <a:off x="6742092" y="3634142"/>
            <a:ext cx="3505200" cy="37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altLang="en-US" sz="1800" dirty="0">
                <a:latin typeface="Calibri" panose="020F0502020204030204" pitchFamily="34" charset="0"/>
                <a:cs typeface="Calibri" panose="020F0502020204030204" pitchFamily="34" charset="0"/>
              </a:rPr>
              <a:t> Alibaba</a:t>
            </a:r>
          </a:p>
        </p:txBody>
      </p:sp>
      <p:sp>
        <p:nvSpPr>
          <p:cNvPr id="46" name="TextBox 45"/>
          <p:cNvSpPr txBox="1"/>
          <p:nvPr/>
        </p:nvSpPr>
        <p:spPr>
          <a:xfrm>
            <a:off x="253094" y="5986098"/>
            <a:ext cx="17525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Source: Fortune.com</a:t>
            </a:r>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94434" y="4728223"/>
            <a:ext cx="2209800" cy="1473199"/>
          </a:xfrm>
          <a:prstGeom prst="rect">
            <a:avLst/>
          </a:prstGeom>
        </p:spPr>
      </p:pic>
      <p:sp>
        <p:nvSpPr>
          <p:cNvPr id="48" name="Rectangle 47"/>
          <p:cNvSpPr/>
          <p:nvPr/>
        </p:nvSpPr>
        <p:spPr>
          <a:xfrm>
            <a:off x="7411954" y="5998896"/>
            <a:ext cx="1507849"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Source: scmp.com</a:t>
            </a:r>
          </a:p>
        </p:txBody>
      </p:sp>
      <p:pic>
        <p:nvPicPr>
          <p:cNvPr id="49" name="Picture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94434" y="2967273"/>
            <a:ext cx="2214904" cy="1244456"/>
          </a:xfrm>
          <a:prstGeom prst="rect">
            <a:avLst/>
          </a:prstGeom>
        </p:spPr>
      </p:pic>
      <p:sp>
        <p:nvSpPr>
          <p:cNvPr id="50" name="Rectangle 49"/>
          <p:cNvSpPr/>
          <p:nvPr/>
        </p:nvSpPr>
        <p:spPr>
          <a:xfrm>
            <a:off x="7376286" y="3981537"/>
            <a:ext cx="1587422" cy="307777"/>
          </a:xfrm>
          <a:prstGeom prst="rect">
            <a:avLst/>
          </a:prstGeom>
        </p:spPr>
        <p:txBody>
          <a:bodyPr wrap="none">
            <a:spAutoFit/>
          </a:bodyPr>
          <a:lstStyle/>
          <a:p>
            <a:r>
              <a:rPr lang="en-US" sz="1400" dirty="0">
                <a:latin typeface="Calibri" panose="020F0502020204030204" pitchFamily="34" charset="0"/>
                <a:cs typeface="Calibri" panose="020F0502020204030204" pitchFamily="34" charset="0"/>
              </a:rPr>
              <a:t>Source: forbes.com</a:t>
            </a:r>
          </a:p>
        </p:txBody>
      </p:sp>
      <p:sp>
        <p:nvSpPr>
          <p:cNvPr id="18" name="Rectangle 9">
            <a:extLst>
              <a:ext uri="{FF2B5EF4-FFF2-40B4-BE49-F238E27FC236}">
                <a16:creationId xmlns:a16="http://schemas.microsoft.com/office/drawing/2014/main" id="{FFB7FCA1-810B-4C1D-A27B-51E23A6F16DC}"/>
              </a:ext>
            </a:extLst>
          </p:cNvPr>
          <p:cNvSpPr>
            <a:spLocks noChangeArrowheads="1"/>
          </p:cNvSpPr>
          <p:nvPr/>
        </p:nvSpPr>
        <p:spPr bwMode="auto">
          <a:xfrm>
            <a:off x="2827881" y="3727325"/>
            <a:ext cx="2414770" cy="59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0" indent="0" algn="ctr">
              <a:lnSpc>
                <a:spcPct val="105000"/>
              </a:lnSpc>
              <a:spcBef>
                <a:spcPct val="20000"/>
              </a:spcBef>
              <a:buClr>
                <a:srgbClr val="990000"/>
              </a:buClr>
              <a:buSzPct val="80000"/>
            </a:pPr>
            <a:r>
              <a:rPr lang="en-US" sz="1600" dirty="0">
                <a:latin typeface="Calibri" panose="020F0502020204030204" pitchFamily="34" charset="0"/>
                <a:cs typeface="Calibri" panose="020F0502020204030204" pitchFamily="34" charset="0"/>
              </a:rPr>
              <a:t>Bill &amp; Melinda Gates foundation</a:t>
            </a:r>
            <a:endParaRPr lang="en-US" altLang="en-US" sz="16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AE8656CE-1E18-4A68-8C4D-6B02A3C775F7}"/>
              </a:ext>
            </a:extLst>
          </p:cNvPr>
          <p:cNvPicPr>
            <a:picLocks noChangeAspect="1"/>
          </p:cNvPicPr>
          <p:nvPr/>
        </p:nvPicPr>
        <p:blipFill>
          <a:blip r:embed="rId7"/>
          <a:stretch>
            <a:fillRect/>
          </a:stretch>
        </p:blipFill>
        <p:spPr>
          <a:xfrm flipH="1">
            <a:off x="4589234" y="3074342"/>
            <a:ext cx="616049" cy="528637"/>
          </a:xfrm>
          <a:prstGeom prst="rect">
            <a:avLst/>
          </a:prstGeom>
        </p:spPr>
      </p:pic>
    </p:spTree>
    <p:extLst>
      <p:ext uri="{BB962C8B-B14F-4D97-AF65-F5344CB8AC3E}">
        <p14:creationId xmlns:p14="http://schemas.microsoft.com/office/powerpoint/2010/main" val="328137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0" grpId="0"/>
      <p:bldP spid="44" grpId="0"/>
      <p:bldP spid="48" grpId="0"/>
      <p:bldP spid="50"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OBL"/>
          <p:cNvSpPr>
            <a:spLocks noGrp="1"/>
          </p:cNvSpPr>
          <p:nvPr>
            <p:ph sz="quarter" idx="4294967295"/>
          </p:nvPr>
        </p:nvSpPr>
        <p:spPr>
          <a:xfrm>
            <a:off x="1676400" y="1066800"/>
            <a:ext cx="8528424"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Separate legal existence</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Limited liability of shareholders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Transferable ownership rights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Ability to acquire capital</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Continuous life</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Corporate management</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Government regulations</a:t>
            </a: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Additional taxes</a:t>
            </a:r>
            <a:endParaRPr lang="en-US" sz="2700" cap="none" dirty="0">
              <a:latin typeface="Calibri" panose="020F0502020204030204" pitchFamily="34" charset="0"/>
              <a:cs typeface="Calibri" panose="020F0502020204030204" pitchFamily="34" charset="0"/>
            </a:endParaRP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8" name="Title "/>
          <p:cNvSpPr>
            <a:spLocks noGrp="1"/>
          </p:cNvSpPr>
          <p:nvPr>
            <p:ph type="title" idx="4294967295"/>
          </p:nvPr>
        </p:nvSpPr>
        <p:spPr>
          <a:xfrm>
            <a:off x="533400" y="171027"/>
            <a:ext cx="92916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(1 of 5)</a:t>
            </a:r>
          </a:p>
        </p:txBody>
      </p:sp>
      <p:sp>
        <p:nvSpPr>
          <p:cNvPr id="9" name="Rectangle 12"/>
          <p:cNvSpPr>
            <a:spLocks noChangeArrowheads="1"/>
          </p:cNvSpPr>
          <p:nvPr/>
        </p:nvSpPr>
        <p:spPr bwMode="auto">
          <a:xfrm>
            <a:off x="7842624" y="3127151"/>
            <a:ext cx="2346960" cy="495520"/>
          </a:xfrm>
          <a:prstGeom prst="rect">
            <a:avLst/>
          </a:prstGeom>
          <a:solidFill>
            <a:srgbClr val="FAF5C9"/>
          </a:solidFill>
          <a:ln w="28575" cap="sq">
            <a:solidFill>
              <a:schemeClr val="tx1"/>
            </a:solidFill>
            <a:miter lim="800000"/>
            <a:headEnd type="none" w="sm" len="sm"/>
            <a:tailEnd type="none" w="sm" len="sm"/>
          </a:ln>
        </p:spPr>
        <p:txBody>
          <a:bodyPr tIns="18288" anchor="ctr" anchorCtr="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altLang="en-US" sz="2800" dirty="0">
                <a:latin typeface="Calibri" panose="020F0502020204030204" pitchFamily="34" charset="0"/>
                <a:cs typeface="Calibri" panose="020F0502020204030204" pitchFamily="34" charset="0"/>
              </a:rPr>
              <a:t>Advantages</a:t>
            </a:r>
          </a:p>
        </p:txBody>
      </p:sp>
      <p:sp>
        <p:nvSpPr>
          <p:cNvPr id="11" name="Rectangle 15"/>
          <p:cNvSpPr>
            <a:spLocks noChangeArrowheads="1"/>
          </p:cNvSpPr>
          <p:nvPr/>
        </p:nvSpPr>
        <p:spPr bwMode="auto">
          <a:xfrm>
            <a:off x="7857864" y="4794962"/>
            <a:ext cx="2346960" cy="495520"/>
          </a:xfrm>
          <a:prstGeom prst="rect">
            <a:avLst/>
          </a:prstGeom>
          <a:solidFill>
            <a:srgbClr val="FAF5C9"/>
          </a:solidFill>
          <a:ln w="28575" cap="sq">
            <a:solidFill>
              <a:schemeClr val="tx1"/>
            </a:solidFill>
            <a:miter lim="800000"/>
            <a:headEnd type="none" w="sm" len="sm"/>
            <a:tailEnd type="none" w="sm" len="sm"/>
          </a:ln>
        </p:spPr>
        <p:txBody>
          <a:bodyPr tIns="18288" anchor="ctr" anchorCtr="0">
            <a:spAutoFit/>
          </a:bodyPr>
          <a:lstStyle/>
          <a:p>
            <a:pPr algn="ctr">
              <a:spcBef>
                <a:spcPct val="50000"/>
              </a:spcBef>
            </a:pPr>
            <a:r>
              <a:rPr lang="en-US" altLang="en-US" sz="2800" dirty="0">
                <a:latin typeface="Calibri" panose="020F0502020204030204" pitchFamily="34" charset="0"/>
                <a:cs typeface="Calibri" panose="020F0502020204030204" pitchFamily="34" charset="0"/>
              </a:rPr>
              <a:t>Disadvantages</a:t>
            </a:r>
          </a:p>
        </p:txBody>
      </p:sp>
      <p:sp>
        <p:nvSpPr>
          <p:cNvPr id="12" name="AutoShape 16"/>
          <p:cNvSpPr>
            <a:spLocks/>
          </p:cNvSpPr>
          <p:nvPr/>
        </p:nvSpPr>
        <p:spPr bwMode="auto">
          <a:xfrm>
            <a:off x="7004424" y="2004240"/>
            <a:ext cx="533400" cy="2743200"/>
          </a:xfrm>
          <a:prstGeom prst="rightBrace">
            <a:avLst>
              <a:gd name="adj1" fmla="val 42857"/>
              <a:gd name="adj2" fmla="val 50000"/>
            </a:avLst>
          </a:prstGeom>
          <a:noFill/>
          <a:ln w="38100"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Calibri" panose="020F0502020204030204" pitchFamily="34" charset="0"/>
              <a:cs typeface="Calibri" panose="020F0502020204030204" pitchFamily="34" charset="0"/>
            </a:endParaRPr>
          </a:p>
        </p:txBody>
      </p:sp>
      <p:sp>
        <p:nvSpPr>
          <p:cNvPr id="13" name="AutoShape 17"/>
          <p:cNvSpPr>
            <a:spLocks/>
          </p:cNvSpPr>
          <p:nvPr/>
        </p:nvSpPr>
        <p:spPr bwMode="auto">
          <a:xfrm>
            <a:off x="6166224" y="4354032"/>
            <a:ext cx="533400" cy="1371600"/>
          </a:xfrm>
          <a:prstGeom prst="rightBrace">
            <a:avLst>
              <a:gd name="adj1" fmla="val 21429"/>
              <a:gd name="adj2" fmla="val 50000"/>
            </a:avLst>
          </a:prstGeom>
          <a:noFill/>
          <a:ln w="38100" cap="sq">
            <a:solidFill>
              <a:srgbClr val="99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799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268762" y="1462119"/>
            <a:ext cx="12007768" cy="5334000"/>
          </a:xfrm>
          <a:prstGeom prst="rect">
            <a:avLst/>
          </a:prstGeom>
        </p:spPr>
        <p:txBody>
          <a:bodyPr>
            <a:normAutofit/>
          </a:bodyPr>
          <a:lstStyle/>
          <a:p>
            <a:pPr marL="0" indent="0">
              <a:lnSpc>
                <a:spcPct val="150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Separate legal existence</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Limited liability of shareholders</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Transferable ownership rights</a:t>
            </a: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Ability to acquire capital</a:t>
            </a:r>
          </a:p>
          <a:p>
            <a:pPr marL="574675" indent="-346075">
              <a:lnSpc>
                <a:spcPct val="150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150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Continuous life</a:t>
            </a:r>
          </a:p>
        </p:txBody>
      </p:sp>
      <p:sp>
        <p:nvSpPr>
          <p:cNvPr id="8" name="Title "/>
          <p:cNvSpPr>
            <a:spLocks noGrp="1"/>
          </p:cNvSpPr>
          <p:nvPr>
            <p:ph type="title" idx="4294967295"/>
          </p:nvPr>
        </p:nvSpPr>
        <p:spPr>
          <a:xfrm>
            <a:off x="564140" y="190820"/>
            <a:ext cx="89868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(2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6272646" y="2071199"/>
            <a:ext cx="5715866" cy="8494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 acts under its own name rather than in the name of its shareholders</a:t>
            </a:r>
          </a:p>
        </p:txBody>
      </p:sp>
      <p:sp>
        <p:nvSpPr>
          <p:cNvPr id="15" name="Line 7"/>
          <p:cNvSpPr>
            <a:spLocks noChangeShapeType="1"/>
          </p:cNvSpPr>
          <p:nvPr/>
        </p:nvSpPr>
        <p:spPr bwMode="auto">
          <a:xfrm>
            <a:off x="4648200" y="2538362"/>
            <a:ext cx="1066800"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Calibri" panose="020F0502020204030204" pitchFamily="34" charset="0"/>
              <a:cs typeface="Calibri" panose="020F0502020204030204" pitchFamily="34" charset="0"/>
            </a:endParaRPr>
          </a:p>
        </p:txBody>
      </p:sp>
      <p:sp>
        <p:nvSpPr>
          <p:cNvPr id="2" name="TextBox 1"/>
          <p:cNvSpPr txBox="1"/>
          <p:nvPr/>
        </p:nvSpPr>
        <p:spPr>
          <a:xfrm>
            <a:off x="283416" y="998828"/>
            <a:ext cx="5378368" cy="58477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b="1" dirty="0">
                <a:solidFill>
                  <a:schemeClr val="accent1"/>
                </a:solidFill>
                <a:latin typeface="Calibri" panose="020F0502020204030204" pitchFamily="34" charset="0"/>
                <a:cs typeface="Calibri" panose="020F0502020204030204" pitchFamily="34" charset="0"/>
              </a:rPr>
              <a:t>Characteristics’ a</a:t>
            </a:r>
            <a:r>
              <a:rPr lang="en-US" altLang="zh-CN" sz="3200" b="1" dirty="0">
                <a:solidFill>
                  <a:schemeClr val="accent1"/>
                </a:solidFill>
                <a:latin typeface="Calibri" panose="020F0502020204030204" pitchFamily="34" charset="0"/>
                <a:cs typeface="Calibri" panose="020F0502020204030204" pitchFamily="34" charset="0"/>
              </a:rPr>
              <a:t>dvantages</a:t>
            </a:r>
            <a:endParaRPr lang="en-US" sz="3200" b="1" dirty="0">
              <a:solidFill>
                <a:schemeClr val="accent1"/>
              </a:solidFill>
              <a:latin typeface="Calibri" panose="020F0502020204030204" pitchFamily="34" charset="0"/>
              <a:cs typeface="Calibri" panose="020F0502020204030204" pitchFamily="34" charset="0"/>
            </a:endParaRPr>
          </a:p>
        </p:txBody>
      </p:sp>
      <p:sp>
        <p:nvSpPr>
          <p:cNvPr id="9" name="Rectangle 6"/>
          <p:cNvSpPr>
            <a:spLocks noChangeArrowheads="1"/>
          </p:cNvSpPr>
          <p:nvPr/>
        </p:nvSpPr>
        <p:spPr bwMode="auto">
          <a:xfrm>
            <a:off x="6272646" y="3076968"/>
            <a:ext cx="3749748" cy="517065"/>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Limited to their investment</a:t>
            </a:r>
          </a:p>
        </p:txBody>
      </p:sp>
      <p:sp>
        <p:nvSpPr>
          <p:cNvPr id="10" name="Line 7"/>
          <p:cNvSpPr>
            <a:spLocks noChangeShapeType="1"/>
          </p:cNvSpPr>
          <p:nvPr/>
        </p:nvSpPr>
        <p:spPr bwMode="auto">
          <a:xfrm>
            <a:off x="5488786" y="3276600"/>
            <a:ext cx="226214"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1" name="Rectangle 6"/>
          <p:cNvSpPr>
            <a:spLocks noChangeArrowheads="1"/>
          </p:cNvSpPr>
          <p:nvPr/>
        </p:nvSpPr>
        <p:spPr bwMode="auto">
          <a:xfrm>
            <a:off x="6272646" y="3826269"/>
            <a:ext cx="4672870" cy="517065"/>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Shareholders may sell their shares</a:t>
            </a:r>
          </a:p>
        </p:txBody>
      </p:sp>
      <p:sp>
        <p:nvSpPr>
          <p:cNvPr id="12" name="Line 7"/>
          <p:cNvSpPr>
            <a:spLocks noChangeShapeType="1"/>
          </p:cNvSpPr>
          <p:nvPr/>
        </p:nvSpPr>
        <p:spPr bwMode="auto">
          <a:xfrm>
            <a:off x="5103778" y="3927582"/>
            <a:ext cx="611221" cy="1"/>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3" name="Rectangle 6"/>
          <p:cNvSpPr>
            <a:spLocks noChangeArrowheads="1"/>
          </p:cNvSpPr>
          <p:nvPr/>
        </p:nvSpPr>
        <p:spPr bwMode="auto">
          <a:xfrm>
            <a:off x="6273511" y="4547182"/>
            <a:ext cx="4672005" cy="8494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 can obtain capital through the issuance of shares</a:t>
            </a:r>
          </a:p>
        </p:txBody>
      </p:sp>
      <p:sp>
        <p:nvSpPr>
          <p:cNvPr id="16" name="Line 7"/>
          <p:cNvSpPr>
            <a:spLocks noChangeShapeType="1"/>
          </p:cNvSpPr>
          <p:nvPr/>
        </p:nvSpPr>
        <p:spPr bwMode="auto">
          <a:xfrm flipV="1">
            <a:off x="4342587" y="4648198"/>
            <a:ext cx="1372412" cy="1"/>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17" name="Rectangle 6"/>
          <p:cNvSpPr>
            <a:spLocks noChangeArrowheads="1"/>
          </p:cNvSpPr>
          <p:nvPr/>
        </p:nvSpPr>
        <p:spPr bwMode="auto">
          <a:xfrm>
            <a:off x="6272646" y="5464502"/>
            <a:ext cx="5715866" cy="1015663"/>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000" dirty="0">
                <a:latin typeface="Calibri" panose="020F0502020204030204" pitchFamily="34" charset="0"/>
                <a:cs typeface="Calibri" panose="020F0502020204030204" pitchFamily="34" charset="0"/>
              </a:rPr>
              <a:t>Continuance as a going concern is not affected by the withdrawal, death, or incapacity of a shareholder, employee, or officer</a:t>
            </a:r>
          </a:p>
        </p:txBody>
      </p:sp>
      <p:sp>
        <p:nvSpPr>
          <p:cNvPr id="18" name="Line 7"/>
          <p:cNvSpPr>
            <a:spLocks noChangeShapeType="1"/>
          </p:cNvSpPr>
          <p:nvPr/>
        </p:nvSpPr>
        <p:spPr bwMode="auto">
          <a:xfrm>
            <a:off x="3142213" y="5982045"/>
            <a:ext cx="2572786" cy="2"/>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238242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P spid="10" grpId="0" animBg="1"/>
      <p:bldP spid="11" grpId="0" animBg="1"/>
      <p:bldP spid="12" grpId="0" animBg="1"/>
      <p:bldP spid="13"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404634" y="1696866"/>
            <a:ext cx="8997576"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p>
          <a:p>
            <a:pPr marL="0" indent="0">
              <a:lnSpc>
                <a:spcPct val="95000"/>
              </a:lnSpc>
              <a:spcBef>
                <a:spcPts val="1200"/>
              </a:spcBef>
              <a:buClr>
                <a:srgbClr val="990000"/>
              </a:buClr>
              <a:buNone/>
            </a:pP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Corporate management</a:t>
            </a:r>
          </a:p>
        </p:txBody>
      </p:sp>
      <p:sp>
        <p:nvSpPr>
          <p:cNvPr id="8" name="Title "/>
          <p:cNvSpPr>
            <a:spLocks noGrp="1"/>
          </p:cNvSpPr>
          <p:nvPr>
            <p:ph type="title" idx="4294967295"/>
          </p:nvPr>
        </p:nvSpPr>
        <p:spPr>
          <a:xfrm>
            <a:off x="533400" y="155573"/>
            <a:ext cx="91392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(3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7391400" y="2353270"/>
            <a:ext cx="3276600" cy="1846659"/>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Separation of ownership and management often reduces an owner’s ability to actively manage the company</a:t>
            </a:r>
          </a:p>
        </p:txBody>
      </p:sp>
      <p:sp>
        <p:nvSpPr>
          <p:cNvPr id="15" name="Line 7"/>
          <p:cNvSpPr>
            <a:spLocks noChangeShapeType="1"/>
          </p:cNvSpPr>
          <p:nvPr/>
        </p:nvSpPr>
        <p:spPr bwMode="auto">
          <a:xfrm>
            <a:off x="5715000" y="3276600"/>
            <a:ext cx="1290829"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
        <p:nvSpPr>
          <p:cNvPr id="9" name="TextBox 8"/>
          <p:cNvSpPr txBox="1"/>
          <p:nvPr/>
        </p:nvSpPr>
        <p:spPr>
          <a:xfrm>
            <a:off x="1368357" y="905300"/>
            <a:ext cx="6374822" cy="584775"/>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3200" b="1">
                <a:solidFill>
                  <a:schemeClr val="accent1"/>
                </a:solidFill>
                <a:latin typeface="Calibri" panose="020F0502020204030204" pitchFamily="34" charset="0"/>
                <a:cs typeface="Calibri" panose="020F0502020204030204" pitchFamily="34" charset="0"/>
              </a:defRPr>
            </a:lvl1pPr>
          </a:lstStyle>
          <a:p>
            <a:r>
              <a:rPr lang="en-US" dirty="0"/>
              <a:t>Advantages and disadvantages</a:t>
            </a:r>
          </a:p>
        </p:txBody>
      </p:sp>
    </p:spTree>
    <p:extLst>
      <p:ext uri="{BB962C8B-B14F-4D97-AF65-F5344CB8AC3E}">
        <p14:creationId xmlns:p14="http://schemas.microsoft.com/office/powerpoint/2010/main" val="395374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cxnSp>
        <p:nvCxnSpPr>
          <p:cNvPr id="9" name="AutoShape 30"/>
          <p:cNvCxnSpPr>
            <a:cxnSpLocks noChangeShapeType="1"/>
            <a:stCxn id="19" idx="2"/>
            <a:endCxn id="20" idx="0"/>
          </p:cNvCxnSpPr>
          <p:nvPr/>
        </p:nvCxnSpPr>
        <p:spPr bwMode="auto">
          <a:xfrm flipH="1">
            <a:off x="6091002" y="1981200"/>
            <a:ext cx="2694" cy="2286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1" name="AutoShape 31"/>
          <p:cNvCxnSpPr>
            <a:cxnSpLocks noChangeShapeType="1"/>
            <a:stCxn id="20" idx="2"/>
            <a:endCxn id="21" idx="0"/>
          </p:cNvCxnSpPr>
          <p:nvPr/>
        </p:nvCxnSpPr>
        <p:spPr bwMode="auto">
          <a:xfrm>
            <a:off x="6091002" y="2971800"/>
            <a:ext cx="0" cy="2286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2" name="AutoShape 32"/>
          <p:cNvCxnSpPr>
            <a:cxnSpLocks noChangeShapeType="1"/>
            <a:stCxn id="21" idx="2"/>
            <a:endCxn id="24" idx="0"/>
          </p:cNvCxnSpPr>
          <p:nvPr/>
        </p:nvCxnSpPr>
        <p:spPr bwMode="auto">
          <a:xfrm flipH="1">
            <a:off x="6088380" y="3962400"/>
            <a:ext cx="2622" cy="457200"/>
          </a:xfrm>
          <a:prstGeom prst="straightConnector1">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cxnSp>
      <p:cxnSp>
        <p:nvCxnSpPr>
          <p:cNvPr id="13" name="AutoShape 33"/>
          <p:cNvCxnSpPr>
            <a:cxnSpLocks noChangeShapeType="1"/>
            <a:stCxn id="22" idx="0"/>
            <a:endCxn id="26" idx="0"/>
          </p:cNvCxnSpPr>
          <p:nvPr/>
        </p:nvCxnSpPr>
        <p:spPr bwMode="auto">
          <a:xfrm rot="5400000" flipH="1" flipV="1">
            <a:off x="6092349" y="918369"/>
            <a:ext cx="12700" cy="7002462"/>
          </a:xfrm>
          <a:prstGeom prst="bentConnector3">
            <a:avLst>
              <a:gd name="adj1" fmla="val 180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6" name="AutoShape 34"/>
          <p:cNvCxnSpPr>
            <a:cxnSpLocks noChangeShapeType="1"/>
            <a:stCxn id="23" idx="0"/>
            <a:endCxn id="25" idx="0"/>
          </p:cNvCxnSpPr>
          <p:nvPr/>
        </p:nvCxnSpPr>
        <p:spPr bwMode="auto">
          <a:xfrm rot="5400000" flipH="1" flipV="1">
            <a:off x="6092349" y="2670969"/>
            <a:ext cx="12700" cy="3497262"/>
          </a:xfrm>
          <a:prstGeom prst="bentConnector3">
            <a:avLst>
              <a:gd name="adj1" fmla="val 180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7" name="AutoShape 35"/>
          <p:cNvCxnSpPr>
            <a:cxnSpLocks noChangeShapeType="1"/>
            <a:stCxn id="24" idx="2"/>
            <a:endCxn id="27" idx="0"/>
          </p:cNvCxnSpPr>
          <p:nvPr/>
        </p:nvCxnSpPr>
        <p:spPr bwMode="auto">
          <a:xfrm rot="5400000">
            <a:off x="5250180" y="4648200"/>
            <a:ext cx="304800" cy="1371600"/>
          </a:xfrm>
          <a:prstGeom prst="bentConnector3">
            <a:avLst>
              <a:gd name="adj1" fmla="val 5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cxnSp>
        <p:nvCxnSpPr>
          <p:cNvPr id="18" name="AutoShape 36"/>
          <p:cNvCxnSpPr>
            <a:cxnSpLocks noChangeShapeType="1"/>
            <a:stCxn id="24" idx="2"/>
            <a:endCxn id="28" idx="0"/>
          </p:cNvCxnSpPr>
          <p:nvPr/>
        </p:nvCxnSpPr>
        <p:spPr bwMode="auto">
          <a:xfrm rot="16200000" flipH="1">
            <a:off x="6621780" y="4648200"/>
            <a:ext cx="304800" cy="1371600"/>
          </a:xfrm>
          <a:prstGeom prst="bentConnector3">
            <a:avLst>
              <a:gd name="adj1" fmla="val 50000"/>
            </a:avLst>
          </a:prstGeom>
          <a:noFill/>
          <a:ln w="28575" cap="sq">
            <a:solidFill>
              <a:srgbClr val="990000"/>
            </a:solidFill>
            <a:miter lim="800000"/>
            <a:headEnd type="none" w="sm" len="sm"/>
            <a:tailEnd type="none" w="sm" len="sm"/>
          </a:ln>
          <a:extLst>
            <a:ext uri="{909E8E84-426E-40DD-AFC4-6F175D3DCCD1}">
              <a14:hiddenFill xmlns:a14="http://schemas.microsoft.com/office/drawing/2010/main">
                <a:noFill/>
              </a14:hiddenFill>
            </a:ext>
          </a:extLst>
        </p:spPr>
      </p:cxnSp>
      <p:sp>
        <p:nvSpPr>
          <p:cNvPr id="19" name="Rectangle 19"/>
          <p:cNvSpPr>
            <a:spLocks noChangeArrowheads="1"/>
          </p:cNvSpPr>
          <p:nvPr/>
        </p:nvSpPr>
        <p:spPr bwMode="auto">
          <a:xfrm>
            <a:off x="5339316" y="1219200"/>
            <a:ext cx="1508760" cy="762000"/>
          </a:xfrm>
          <a:prstGeom prst="rect">
            <a:avLst/>
          </a:prstGeom>
          <a:solidFill>
            <a:srgbClr val="FFCC99"/>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Shareholders</a:t>
            </a:r>
          </a:p>
        </p:txBody>
      </p:sp>
      <p:sp>
        <p:nvSpPr>
          <p:cNvPr id="20" name="Rectangle 20"/>
          <p:cNvSpPr>
            <a:spLocks noChangeArrowheads="1"/>
          </p:cNvSpPr>
          <p:nvPr/>
        </p:nvSpPr>
        <p:spPr bwMode="auto">
          <a:xfrm>
            <a:off x="5336622" y="2209800"/>
            <a:ext cx="1508760" cy="762000"/>
          </a:xfrm>
          <a:prstGeom prst="rect">
            <a:avLst/>
          </a:prstGeom>
          <a:solidFill>
            <a:srgbClr val="99CCFF"/>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Chairman and </a:t>
            </a:r>
          </a:p>
          <a:p>
            <a:pPr algn="ctr">
              <a:lnSpc>
                <a:spcPct val="90000"/>
              </a:lnSpc>
              <a:defRPr/>
            </a:pPr>
            <a:r>
              <a:rPr lang="en-US" sz="1600" b="1" dirty="0">
                <a:latin typeface="Calibri" panose="020F0502020204030204" pitchFamily="34" charset="0"/>
                <a:cs typeface="Calibri" panose="020F0502020204030204" pitchFamily="34" charset="0"/>
              </a:rPr>
              <a:t>Board of </a:t>
            </a:r>
          </a:p>
          <a:p>
            <a:pPr algn="ctr">
              <a:lnSpc>
                <a:spcPct val="90000"/>
              </a:lnSpc>
              <a:defRPr/>
            </a:pPr>
            <a:r>
              <a:rPr lang="en-US" sz="1600" b="1" dirty="0">
                <a:latin typeface="Calibri" panose="020F0502020204030204" pitchFamily="34" charset="0"/>
                <a:cs typeface="Calibri" panose="020F0502020204030204" pitchFamily="34" charset="0"/>
              </a:rPr>
              <a:t>Directors</a:t>
            </a:r>
          </a:p>
        </p:txBody>
      </p:sp>
      <p:sp>
        <p:nvSpPr>
          <p:cNvPr id="21" name="Rectangle 21"/>
          <p:cNvSpPr>
            <a:spLocks noChangeArrowheads="1"/>
          </p:cNvSpPr>
          <p:nvPr/>
        </p:nvSpPr>
        <p:spPr bwMode="auto">
          <a:xfrm>
            <a:off x="5336622" y="3200400"/>
            <a:ext cx="1508760" cy="762000"/>
          </a:xfrm>
          <a:prstGeom prst="rect">
            <a:avLst/>
          </a:prstGeom>
          <a:solidFill>
            <a:srgbClr val="FFCCCC"/>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President and</a:t>
            </a:r>
          </a:p>
          <a:p>
            <a:pPr algn="ctr">
              <a:lnSpc>
                <a:spcPct val="90000"/>
              </a:lnSpc>
              <a:defRPr/>
            </a:pPr>
            <a:r>
              <a:rPr lang="en-US" sz="1600" b="1" dirty="0">
                <a:latin typeface="Calibri" panose="020F0502020204030204" pitchFamily="34" charset="0"/>
                <a:cs typeface="Calibri" panose="020F0502020204030204" pitchFamily="34" charset="0"/>
              </a:rPr>
              <a:t>Chief executive</a:t>
            </a:r>
          </a:p>
          <a:p>
            <a:pPr algn="ctr">
              <a:lnSpc>
                <a:spcPct val="90000"/>
              </a:lnSpc>
              <a:defRPr/>
            </a:pPr>
            <a:r>
              <a:rPr lang="en-US" sz="1600" b="1" dirty="0">
                <a:latin typeface="Calibri" panose="020F0502020204030204" pitchFamily="34" charset="0"/>
                <a:cs typeface="Calibri" panose="020F0502020204030204" pitchFamily="34" charset="0"/>
              </a:rPr>
              <a:t>Officer</a:t>
            </a:r>
          </a:p>
        </p:txBody>
      </p:sp>
      <p:sp>
        <p:nvSpPr>
          <p:cNvPr id="22" name="Rectangle 22"/>
          <p:cNvSpPr>
            <a:spLocks noChangeArrowheads="1"/>
          </p:cNvSpPr>
          <p:nvPr/>
        </p:nvSpPr>
        <p:spPr bwMode="auto">
          <a:xfrm>
            <a:off x="1836738"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General </a:t>
            </a:r>
          </a:p>
          <a:p>
            <a:pPr algn="ctr">
              <a:lnSpc>
                <a:spcPct val="90000"/>
              </a:lnSpc>
              <a:defRPr/>
            </a:pPr>
            <a:r>
              <a:rPr lang="en-US" sz="1600" b="1" dirty="0">
                <a:latin typeface="Calibri" panose="020F0502020204030204" pitchFamily="34" charset="0"/>
                <a:cs typeface="Calibri" panose="020F0502020204030204" pitchFamily="34" charset="0"/>
              </a:rPr>
              <a:t>Counsel/</a:t>
            </a:r>
          </a:p>
          <a:p>
            <a:pPr algn="ctr">
              <a:lnSpc>
                <a:spcPct val="90000"/>
              </a:lnSpc>
              <a:defRPr/>
            </a:pPr>
            <a:r>
              <a:rPr lang="en-US" sz="1600" b="1" dirty="0">
                <a:latin typeface="Calibri" panose="020F0502020204030204" pitchFamily="34" charset="0"/>
                <a:cs typeface="Calibri" panose="020F0502020204030204" pitchFamily="34" charset="0"/>
              </a:rPr>
              <a:t>Secretary</a:t>
            </a:r>
          </a:p>
        </p:txBody>
      </p:sp>
      <p:sp>
        <p:nvSpPr>
          <p:cNvPr id="23" name="Rectangle 23"/>
          <p:cNvSpPr>
            <a:spLocks noChangeArrowheads="1"/>
          </p:cNvSpPr>
          <p:nvPr/>
        </p:nvSpPr>
        <p:spPr bwMode="auto">
          <a:xfrm>
            <a:off x="3589338"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Marketing</a:t>
            </a:r>
          </a:p>
        </p:txBody>
      </p:sp>
      <p:sp>
        <p:nvSpPr>
          <p:cNvPr id="24" name="Rectangle 24"/>
          <p:cNvSpPr>
            <a:spLocks noChangeArrowheads="1"/>
          </p:cNvSpPr>
          <p:nvPr/>
        </p:nvSpPr>
        <p:spPr bwMode="auto">
          <a:xfrm>
            <a:off x="53340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Finance/chief</a:t>
            </a:r>
          </a:p>
          <a:p>
            <a:pPr algn="ctr">
              <a:lnSpc>
                <a:spcPct val="90000"/>
              </a:lnSpc>
              <a:defRPr/>
            </a:pPr>
            <a:r>
              <a:rPr lang="en-US" sz="1600" b="1" dirty="0">
                <a:latin typeface="Calibri" panose="020F0502020204030204" pitchFamily="34" charset="0"/>
                <a:cs typeface="Calibri" panose="020F0502020204030204" pitchFamily="34" charset="0"/>
              </a:rPr>
              <a:t>Financial officer</a:t>
            </a:r>
          </a:p>
        </p:txBody>
      </p:sp>
      <p:sp>
        <p:nvSpPr>
          <p:cNvPr id="25" name="Rectangle 25"/>
          <p:cNvSpPr>
            <a:spLocks noChangeArrowheads="1"/>
          </p:cNvSpPr>
          <p:nvPr/>
        </p:nvSpPr>
        <p:spPr bwMode="auto">
          <a:xfrm>
            <a:off x="70866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Operations</a:t>
            </a:r>
          </a:p>
        </p:txBody>
      </p:sp>
      <p:sp>
        <p:nvSpPr>
          <p:cNvPr id="26" name="Rectangle 26"/>
          <p:cNvSpPr>
            <a:spLocks noChangeArrowheads="1"/>
          </p:cNvSpPr>
          <p:nvPr/>
        </p:nvSpPr>
        <p:spPr bwMode="auto">
          <a:xfrm>
            <a:off x="8839200" y="4419600"/>
            <a:ext cx="1508760" cy="762000"/>
          </a:xfrm>
          <a:prstGeom prst="rect">
            <a:avLst/>
          </a:prstGeom>
          <a:solidFill>
            <a:srgbClr val="97E7E5"/>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Vice president</a:t>
            </a:r>
          </a:p>
          <a:p>
            <a:pPr algn="ctr">
              <a:lnSpc>
                <a:spcPct val="90000"/>
              </a:lnSpc>
              <a:defRPr/>
            </a:pPr>
            <a:r>
              <a:rPr lang="en-US" sz="1600" b="1" dirty="0">
                <a:latin typeface="Calibri" panose="020F0502020204030204" pitchFamily="34" charset="0"/>
                <a:cs typeface="Calibri" panose="020F0502020204030204" pitchFamily="34" charset="0"/>
              </a:rPr>
              <a:t>Human</a:t>
            </a:r>
          </a:p>
          <a:p>
            <a:pPr algn="ctr">
              <a:lnSpc>
                <a:spcPct val="90000"/>
              </a:lnSpc>
              <a:defRPr/>
            </a:pPr>
            <a:r>
              <a:rPr lang="en-US" sz="1600" b="1" dirty="0">
                <a:latin typeface="Calibri" panose="020F0502020204030204" pitchFamily="34" charset="0"/>
                <a:cs typeface="Calibri" panose="020F0502020204030204" pitchFamily="34" charset="0"/>
              </a:rPr>
              <a:t>Resources</a:t>
            </a:r>
          </a:p>
        </p:txBody>
      </p:sp>
      <p:sp>
        <p:nvSpPr>
          <p:cNvPr id="27" name="Rectangle 27"/>
          <p:cNvSpPr>
            <a:spLocks noChangeArrowheads="1"/>
          </p:cNvSpPr>
          <p:nvPr/>
        </p:nvSpPr>
        <p:spPr bwMode="auto">
          <a:xfrm>
            <a:off x="3962400" y="5486400"/>
            <a:ext cx="1508760" cy="762000"/>
          </a:xfrm>
          <a:prstGeom prst="rect">
            <a:avLst/>
          </a:prstGeom>
          <a:solidFill>
            <a:srgbClr val="D1D1FF"/>
          </a:solidFill>
          <a:ln w="12700" cap="sq">
            <a:solidFill>
              <a:srgbClr val="800000"/>
            </a:solidFill>
            <a:miter lim="800000"/>
            <a:headEnd type="none" w="sm" len="sm"/>
            <a:tailEnd type="none" w="sm" len="sm"/>
          </a:ln>
        </p:spPr>
        <p:txBody>
          <a:bodyPr wrap="none" anchor="ctr"/>
          <a:lstStyle/>
          <a:p>
            <a:pPr algn="ctr">
              <a:lnSpc>
                <a:spcPct val="90000"/>
              </a:lnSpc>
              <a:defRPr/>
            </a:pPr>
            <a:r>
              <a:rPr lang="en-US" sz="1600" b="1" dirty="0">
                <a:latin typeface="Calibri" panose="020F0502020204030204" pitchFamily="34" charset="0"/>
                <a:cs typeface="Calibri" panose="020F0502020204030204" pitchFamily="34" charset="0"/>
              </a:rPr>
              <a:t>Treasurer</a:t>
            </a:r>
          </a:p>
        </p:txBody>
      </p:sp>
      <p:sp>
        <p:nvSpPr>
          <p:cNvPr id="28" name="Rectangle 29"/>
          <p:cNvSpPr>
            <a:spLocks noChangeArrowheads="1"/>
          </p:cNvSpPr>
          <p:nvPr/>
        </p:nvSpPr>
        <p:spPr bwMode="auto">
          <a:xfrm>
            <a:off x="6705600" y="5486400"/>
            <a:ext cx="1508760" cy="762000"/>
          </a:xfrm>
          <a:prstGeom prst="rect">
            <a:avLst/>
          </a:prstGeom>
          <a:solidFill>
            <a:srgbClr val="D1D1FF"/>
          </a:solidFill>
          <a:ln w="12700" cap="sq">
            <a:solidFill>
              <a:srgbClr val="800000"/>
            </a:solidFill>
            <a:miter lim="800000"/>
            <a:headEnd type="none" w="sm" len="sm"/>
            <a:tailEnd type="none" w="sm" len="sm"/>
          </a:ln>
        </p:spPr>
        <p:txBody>
          <a:bodyPr wrap="none" anchor="ctr"/>
          <a:lstStyle/>
          <a:p>
            <a:pPr algn="ctr">
              <a:lnSpc>
                <a:spcPct val="90000"/>
              </a:lnSpc>
            </a:pPr>
            <a:r>
              <a:rPr lang="en-US" sz="1600" b="1" dirty="0">
                <a:latin typeface="Calibri" panose="020F0502020204030204" pitchFamily="34" charset="0"/>
                <a:cs typeface="Calibri" panose="020F0502020204030204" pitchFamily="34" charset="0"/>
              </a:rPr>
              <a:t>Controller</a:t>
            </a:r>
          </a:p>
        </p:txBody>
      </p:sp>
      <p:sp>
        <p:nvSpPr>
          <p:cNvPr id="29" name="Text Box 37"/>
          <p:cNvSpPr txBox="1">
            <a:spLocks noChangeArrowheads="1"/>
          </p:cNvSpPr>
          <p:nvPr/>
        </p:nvSpPr>
        <p:spPr bwMode="auto">
          <a:xfrm>
            <a:off x="528161" y="988979"/>
            <a:ext cx="5183976" cy="42473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cap="sq">
                <a:solidFill>
                  <a:srgbClr val="800000"/>
                </a:solidFill>
                <a:miter lim="800000"/>
                <a:headEnd type="none" w="sm" len="sm"/>
                <a:tailEnd type="none" w="sm" len="sm"/>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ctr">
              <a:lnSpc>
                <a:spcPct val="90000"/>
              </a:lnSpc>
              <a:buSzPct val="80000"/>
            </a:pPr>
            <a:r>
              <a:rPr lang="en-US" altLang="en-US" b="1" dirty="0">
                <a:solidFill>
                  <a:schemeClr val="accent1"/>
                </a:solidFill>
                <a:latin typeface="Calibri" panose="020F0502020204030204" pitchFamily="34" charset="0"/>
                <a:cs typeface="Calibri" panose="020F0502020204030204" pitchFamily="34" charset="0"/>
              </a:rPr>
              <a:t>Corporation organization chart</a:t>
            </a:r>
          </a:p>
        </p:txBody>
      </p:sp>
      <p:sp>
        <p:nvSpPr>
          <p:cNvPr id="30" name="Title "/>
          <p:cNvSpPr>
            <a:spLocks noGrp="1"/>
          </p:cNvSpPr>
          <p:nvPr>
            <p:ph type="title" idx="4294967295"/>
          </p:nvPr>
        </p:nvSpPr>
        <p:spPr>
          <a:xfrm>
            <a:off x="528161" y="210235"/>
            <a:ext cx="9901237"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(4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2" name="TextBox 1">
            <a:extLst>
              <a:ext uri="{FF2B5EF4-FFF2-40B4-BE49-F238E27FC236}">
                <a16:creationId xmlns:a16="http://schemas.microsoft.com/office/drawing/2014/main" id="{9C2B3C8A-8573-4731-B2F7-7E762816B531}"/>
              </a:ext>
            </a:extLst>
          </p:cNvPr>
          <p:cNvSpPr txBox="1"/>
          <p:nvPr/>
        </p:nvSpPr>
        <p:spPr>
          <a:xfrm>
            <a:off x="1072155" y="1633055"/>
            <a:ext cx="3943514"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Separation of ownership and management illustrated</a:t>
            </a:r>
            <a:endParaRPr lang="en-US" sz="2000" dirty="0"/>
          </a:p>
        </p:txBody>
      </p:sp>
      <p:sp>
        <p:nvSpPr>
          <p:cNvPr id="31" name="TextBox 30"/>
          <p:cNvSpPr txBox="1"/>
          <p:nvPr/>
        </p:nvSpPr>
        <p:spPr>
          <a:xfrm>
            <a:off x="7267176" y="1172170"/>
            <a:ext cx="265636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Ultimately, a corporation’s stockholders control the company.</a:t>
            </a:r>
          </a:p>
        </p:txBody>
      </p:sp>
      <p:sp>
        <p:nvSpPr>
          <p:cNvPr id="32" name="TextBox 31"/>
          <p:cNvSpPr txBox="1"/>
          <p:nvPr/>
        </p:nvSpPr>
        <p:spPr>
          <a:xfrm>
            <a:off x="7255510" y="2129135"/>
            <a:ext cx="2656367"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board of directors represent shareholders and appoints the CEO.</a:t>
            </a:r>
          </a:p>
        </p:txBody>
      </p:sp>
      <p:sp>
        <p:nvSpPr>
          <p:cNvPr id="33" name="TextBox 32"/>
          <p:cNvSpPr txBox="1"/>
          <p:nvPr/>
        </p:nvSpPr>
        <p:spPr>
          <a:xfrm>
            <a:off x="7255510" y="3145131"/>
            <a:ext cx="2656367"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Chief Executive Officer (CEO) runs the company.</a:t>
            </a:r>
          </a:p>
        </p:txBody>
      </p:sp>
    </p:spTree>
    <p:extLst>
      <p:ext uri="{BB962C8B-B14F-4D97-AF65-F5344CB8AC3E}">
        <p14:creationId xmlns:p14="http://schemas.microsoft.com/office/powerpoint/2010/main" val="354965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19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762000" y="1464381"/>
            <a:ext cx="8534400" cy="4724400"/>
          </a:xfrm>
          <a:prstGeom prst="rect">
            <a:avLst/>
          </a:prstGeom>
        </p:spPr>
        <p:txBody>
          <a:bodyPr/>
          <a:lstStyle/>
          <a:p>
            <a:pPr marL="0" indent="0">
              <a:lnSpc>
                <a:spcPct val="95000"/>
              </a:lnSpc>
              <a:spcBef>
                <a:spcPts val="1200"/>
              </a:spcBef>
              <a:buClr>
                <a:srgbClr val="990000"/>
              </a:buClr>
              <a:buNone/>
            </a:pPr>
            <a:r>
              <a:rPr lang="en-US" altLang="en-US" sz="2700" cap="none" dirty="0">
                <a:latin typeface="Calibri" panose="020F0502020204030204" pitchFamily="34" charset="0"/>
                <a:cs typeface="Calibri" panose="020F0502020204030204" pitchFamily="34" charset="0"/>
              </a:rPr>
              <a:t>Characteristics that distinguish corporations from proprietorships and partnerships.</a:t>
            </a:r>
            <a:endParaRPr lang="en-US" altLang="en-US" sz="2700" b="1" cap="none" dirty="0">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Government regulations</a:t>
            </a:r>
          </a:p>
          <a:p>
            <a:pPr marL="574675" indent="-346075">
              <a:lnSpc>
                <a:spcPct val="95000"/>
              </a:lnSpc>
              <a:spcBef>
                <a:spcPts val="600"/>
              </a:spcBef>
              <a:buClr>
                <a:srgbClr val="990000"/>
              </a:buClr>
            </a:pPr>
            <a:endParaRPr lang="en-US" altLang="en-US" sz="2700" cap="none" dirty="0">
              <a:solidFill>
                <a:srgbClr val="000000"/>
              </a:solidFill>
              <a:latin typeface="Calibri" panose="020F0502020204030204" pitchFamily="34" charset="0"/>
              <a:cs typeface="Calibri" panose="020F0502020204030204" pitchFamily="34" charset="0"/>
            </a:endParaRPr>
          </a:p>
          <a:p>
            <a:pPr marL="574675" indent="-346075">
              <a:lnSpc>
                <a:spcPct val="95000"/>
              </a:lnSpc>
              <a:spcBef>
                <a:spcPts val="600"/>
              </a:spcBef>
              <a:buClr>
                <a:srgbClr val="990000"/>
              </a:buClr>
            </a:pPr>
            <a:r>
              <a:rPr lang="en-US" altLang="en-US" sz="2700" cap="none" dirty="0">
                <a:solidFill>
                  <a:srgbClr val="000000"/>
                </a:solidFill>
                <a:latin typeface="Calibri" panose="020F0502020204030204" pitchFamily="34" charset="0"/>
                <a:cs typeface="Calibri" panose="020F0502020204030204" pitchFamily="34" charset="0"/>
              </a:rPr>
              <a:t>Additional taxes</a:t>
            </a:r>
            <a:endParaRPr lang="en-US" sz="27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5782" y="204147"/>
            <a:ext cx="91392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Characteristics of corporation </a:t>
            </a:r>
            <a:r>
              <a:rPr lang="en-US" sz="2000" cap="none" dirty="0">
                <a:solidFill>
                  <a:srgbClr val="C00000"/>
                </a:solidFill>
                <a:latin typeface="Calibri" panose="020F0502020204030204" pitchFamily="34" charset="0"/>
                <a:ea typeface="Source Sans Pro" charset="0"/>
                <a:cs typeface="Calibri" panose="020F0502020204030204" pitchFamily="34" charset="0"/>
              </a:rPr>
              <a:t>(5 of 5)</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14" name="Rectangle 6"/>
          <p:cNvSpPr>
            <a:spLocks noChangeArrowheads="1"/>
          </p:cNvSpPr>
          <p:nvPr/>
        </p:nvSpPr>
        <p:spPr bwMode="auto">
          <a:xfrm>
            <a:off x="7296194" y="2110223"/>
            <a:ext cx="3429000" cy="1181862"/>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sz="2400" dirty="0">
                <a:latin typeface="Calibri" panose="020F0502020204030204" pitchFamily="34" charset="0"/>
                <a:cs typeface="Calibri" panose="020F0502020204030204" pitchFamily="34" charset="0"/>
              </a:rPr>
              <a:t>A corporation is subject to numerous governmental regulations</a:t>
            </a:r>
            <a:endParaRPr lang="en-US" altLang="en-US" sz="2400" dirty="0">
              <a:latin typeface="Calibri" panose="020F0502020204030204" pitchFamily="34" charset="0"/>
              <a:cs typeface="Calibri" panose="020F0502020204030204" pitchFamily="34" charset="0"/>
            </a:endParaRPr>
          </a:p>
        </p:txBody>
      </p:sp>
      <p:sp>
        <p:nvSpPr>
          <p:cNvPr id="15" name="Line 7"/>
          <p:cNvSpPr>
            <a:spLocks noChangeShapeType="1"/>
          </p:cNvSpPr>
          <p:nvPr/>
        </p:nvSpPr>
        <p:spPr bwMode="auto">
          <a:xfrm>
            <a:off x="5976270" y="2819400"/>
            <a:ext cx="1290829"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Calibri" panose="020F0502020204030204" pitchFamily="34" charset="0"/>
              <a:cs typeface="Calibri" panose="020F0502020204030204" pitchFamily="34" charset="0"/>
            </a:endParaRPr>
          </a:p>
        </p:txBody>
      </p:sp>
      <p:sp>
        <p:nvSpPr>
          <p:cNvPr id="9" name="TextBox 8"/>
          <p:cNvSpPr txBox="1"/>
          <p:nvPr/>
        </p:nvSpPr>
        <p:spPr>
          <a:xfrm>
            <a:off x="9633283" y="1036763"/>
            <a:ext cx="218382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400" dirty="0">
                <a:latin typeface="Calibri" panose="020F0502020204030204" pitchFamily="34" charset="0"/>
                <a:cs typeface="Calibri" panose="020F0502020204030204" pitchFamily="34" charset="0"/>
              </a:rPr>
              <a:t>Disadvantages</a:t>
            </a:r>
          </a:p>
        </p:txBody>
      </p:sp>
      <p:sp>
        <p:nvSpPr>
          <p:cNvPr id="10" name="Rectangle 6"/>
          <p:cNvSpPr>
            <a:spLocks noChangeArrowheads="1"/>
          </p:cNvSpPr>
          <p:nvPr/>
        </p:nvSpPr>
        <p:spPr bwMode="auto">
          <a:xfrm>
            <a:off x="7403266" y="3451723"/>
            <a:ext cx="3504418" cy="1846659"/>
          </a:xfrm>
          <a:prstGeom prst="rect">
            <a:avLst/>
          </a:prstGeom>
          <a:solidFill>
            <a:srgbClr val="FAF5C9"/>
          </a:solidFill>
          <a:ln w="28575" cap="sq">
            <a:solidFill>
              <a:schemeClr val="tx1"/>
            </a:solidFill>
            <a:miter lim="800000"/>
            <a:headEnd type="none" w="sm" len="sm"/>
            <a:tailEnd type="none" w="sm" len="sm"/>
          </a:ln>
        </p:spPr>
        <p:txBody>
          <a:bodyPr wrap="square" tIns="91440" bIns="91440" anchor="ctr" anchorCtr="0">
            <a:spAutoFit/>
          </a:bodyPr>
          <a:lstStyle/>
          <a:p>
            <a:pPr algn="ctr">
              <a:lnSpc>
                <a:spcPct val="90000"/>
              </a:lnSpc>
              <a:spcBef>
                <a:spcPts val="1200"/>
              </a:spcBef>
            </a:pPr>
            <a:r>
              <a:rPr lang="en-US" altLang="en-US" sz="2400" dirty="0">
                <a:latin typeface="Calibri" panose="020F0502020204030204" pitchFamily="34" charset="0"/>
                <a:cs typeface="Calibri" panose="020F0502020204030204" pitchFamily="34" charset="0"/>
              </a:rPr>
              <a:t>Corporations pay income taxes as a separate legal entity and in addition, shareholders pay taxes on cash dividends</a:t>
            </a:r>
            <a:endParaRPr lang="en-US" sz="2400" dirty="0">
              <a:latin typeface="Calibri" panose="020F0502020204030204" pitchFamily="34" charset="0"/>
              <a:cs typeface="Calibri" panose="020F0502020204030204" pitchFamily="34" charset="0"/>
            </a:endParaRPr>
          </a:p>
        </p:txBody>
      </p:sp>
      <p:sp>
        <p:nvSpPr>
          <p:cNvPr id="11" name="Line 7"/>
          <p:cNvSpPr>
            <a:spLocks noChangeShapeType="1"/>
          </p:cNvSpPr>
          <p:nvPr/>
        </p:nvSpPr>
        <p:spPr bwMode="auto">
          <a:xfrm>
            <a:off x="5105401" y="3834454"/>
            <a:ext cx="2286781" cy="0"/>
          </a:xfrm>
          <a:prstGeom prst="line">
            <a:avLst/>
          </a:prstGeom>
          <a:noFill/>
          <a:ln w="38100" cap="sq">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dirty="0">
              <a:latin typeface="Liberation Sans" panose="020B0604020202020204" pitchFamily="34" charset="0"/>
            </a:endParaRPr>
          </a:p>
        </p:txBody>
      </p:sp>
    </p:spTree>
    <p:extLst>
      <p:ext uri="{BB962C8B-B14F-4D97-AF65-F5344CB8AC3E}">
        <p14:creationId xmlns:p14="http://schemas.microsoft.com/office/powerpoint/2010/main" val="5680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AD07-1F1C-24E4-AB94-F9A414543144}"/>
              </a:ext>
            </a:extLst>
          </p:cNvPr>
          <p:cNvSpPr>
            <a:spLocks noGrp="1"/>
          </p:cNvSpPr>
          <p:nvPr>
            <p:ph type="title"/>
          </p:nvPr>
        </p:nvSpPr>
        <p:spPr>
          <a:xfrm>
            <a:off x="685150" y="141288"/>
            <a:ext cx="10820401" cy="849312"/>
          </a:xfrm>
        </p:spPr>
        <p:txBody>
          <a:bodyPr/>
          <a:lstStyle/>
          <a:p>
            <a:r>
              <a:rPr lang="en-US" dirty="0"/>
              <a:t>Bonds</a:t>
            </a:r>
          </a:p>
        </p:txBody>
      </p:sp>
      <p:sp>
        <p:nvSpPr>
          <p:cNvPr id="3" name="Content Placeholder 2">
            <a:extLst>
              <a:ext uri="{FF2B5EF4-FFF2-40B4-BE49-F238E27FC236}">
                <a16:creationId xmlns:a16="http://schemas.microsoft.com/office/drawing/2014/main" id="{C7F37AC9-FBB1-6601-3846-A3F7166C7BE6}"/>
              </a:ext>
            </a:extLst>
          </p:cNvPr>
          <p:cNvSpPr>
            <a:spLocks noGrp="1"/>
          </p:cNvSpPr>
          <p:nvPr>
            <p:ph sz="quarter" idx="12"/>
          </p:nvPr>
        </p:nvSpPr>
        <p:spPr/>
        <p:txBody>
          <a:bodyPr/>
          <a:lstStyle/>
          <a:p>
            <a:r>
              <a:rPr lang="en-US" dirty="0"/>
              <a:t>Issued at par (stated rate = market rate)</a:t>
            </a:r>
          </a:p>
          <a:p>
            <a:pPr lvl="1"/>
            <a:r>
              <a:rPr lang="en-US" dirty="0"/>
              <a:t>Stated rate meets bond investors’ expectation</a:t>
            </a:r>
          </a:p>
          <a:p>
            <a:pPr lvl="1"/>
            <a:endParaRPr lang="en-US" dirty="0"/>
          </a:p>
          <a:p>
            <a:r>
              <a:rPr lang="en-US" dirty="0"/>
              <a:t>Issued at discount (stated rate &lt; market rate)</a:t>
            </a:r>
          </a:p>
          <a:p>
            <a:pPr lvl="1"/>
            <a:r>
              <a:rPr lang="en-US" dirty="0"/>
              <a:t>Stated rate is </a:t>
            </a:r>
            <a:r>
              <a:rPr lang="en-US" dirty="0">
                <a:solidFill>
                  <a:srgbClr val="FF0000"/>
                </a:solidFill>
              </a:rPr>
              <a:t>less attractive </a:t>
            </a:r>
            <a:r>
              <a:rPr lang="en-US" dirty="0"/>
              <a:t>to bond investors, so need to sell it at discount</a:t>
            </a:r>
          </a:p>
          <a:p>
            <a:pPr lvl="1"/>
            <a:endParaRPr lang="en-US" dirty="0"/>
          </a:p>
          <a:p>
            <a:r>
              <a:rPr lang="en-US" dirty="0"/>
              <a:t>Issued at premium (stated rate &gt; market rate)</a:t>
            </a:r>
          </a:p>
          <a:p>
            <a:pPr lvl="1"/>
            <a:r>
              <a:rPr lang="en-US" dirty="0"/>
              <a:t>Stated rate is </a:t>
            </a:r>
            <a:r>
              <a:rPr lang="en-US" dirty="0">
                <a:solidFill>
                  <a:srgbClr val="FF0000"/>
                </a:solidFill>
              </a:rPr>
              <a:t>more attractive </a:t>
            </a:r>
            <a:r>
              <a:rPr lang="en-US" dirty="0"/>
              <a:t>to bond investors, so need to sell it at premium</a:t>
            </a:r>
          </a:p>
        </p:txBody>
      </p:sp>
      <p:sp>
        <p:nvSpPr>
          <p:cNvPr id="4" name="Content Placeholder 3">
            <a:extLst>
              <a:ext uri="{FF2B5EF4-FFF2-40B4-BE49-F238E27FC236}">
                <a16:creationId xmlns:a16="http://schemas.microsoft.com/office/drawing/2014/main" id="{BAA666A0-9B00-D945-9CE6-C841C927CDE1}"/>
              </a:ext>
            </a:extLst>
          </p:cNvPr>
          <p:cNvSpPr>
            <a:spLocks noGrp="1"/>
          </p:cNvSpPr>
          <p:nvPr>
            <p:ph sz="quarter" idx="25"/>
          </p:nvPr>
        </p:nvSpPr>
        <p:spPr/>
        <p:txBody>
          <a:bodyPr/>
          <a:lstStyle/>
          <a:p>
            <a:endParaRPr lang="en-US"/>
          </a:p>
        </p:txBody>
      </p:sp>
    </p:spTree>
    <p:extLst>
      <p:ext uri="{BB962C8B-B14F-4D97-AF65-F5344CB8AC3E}">
        <p14:creationId xmlns:p14="http://schemas.microsoft.com/office/powerpoint/2010/main" val="48390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99822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Initial steps:</a:t>
            </a:r>
          </a:p>
          <a:p>
            <a:pPr marL="574675" indent="-346075">
              <a:lnSpc>
                <a:spcPct val="100000"/>
              </a:lnSpc>
              <a:spcBef>
                <a:spcPts val="1200"/>
              </a:spcBef>
              <a:buClr>
                <a:srgbClr val="990000"/>
              </a:buClr>
            </a:pPr>
            <a:r>
              <a:rPr lang="en-US" altLang="en-US" sz="2600" cap="none" dirty="0">
                <a:latin typeface="Calibri" panose="020F0502020204030204" pitchFamily="34" charset="0"/>
                <a:cs typeface="Calibri" panose="020F0502020204030204" pitchFamily="34" charset="0"/>
              </a:rPr>
              <a:t>File application with governmental agency in the jurisdiction in which incorporation is desired</a:t>
            </a:r>
            <a:endParaRPr lang="en-US" sz="2400" cap="none" dirty="0">
              <a:latin typeface="Calibri" panose="020F0502020204030204" pitchFamily="34" charset="0"/>
              <a:cs typeface="Calibri" panose="020F0502020204030204" pitchFamily="34" charset="0"/>
            </a:endParaRPr>
          </a:p>
          <a:p>
            <a:pPr marL="574675" indent="-346075">
              <a:lnSpc>
                <a:spcPct val="100000"/>
              </a:lnSpc>
              <a:spcBef>
                <a:spcPts val="600"/>
              </a:spcBef>
              <a:buClr>
                <a:srgbClr val="990000"/>
              </a:buClr>
            </a:pPr>
            <a:r>
              <a:rPr lang="en-US" sz="2600" cap="none" dirty="0">
                <a:latin typeface="Calibri" panose="020F0502020204030204" pitchFamily="34" charset="0"/>
                <a:cs typeface="Calibri" panose="020F0502020204030204" pitchFamily="34" charset="0"/>
              </a:rPr>
              <a:t>Government grants </a:t>
            </a:r>
            <a:r>
              <a:rPr lang="en-US" sz="2600" b="1" cap="none" dirty="0">
                <a:solidFill>
                  <a:srgbClr val="990000"/>
                </a:solidFill>
                <a:latin typeface="Calibri" panose="020F0502020204030204" pitchFamily="34" charset="0"/>
                <a:cs typeface="Calibri" panose="020F0502020204030204" pitchFamily="34" charset="0"/>
              </a:rPr>
              <a:t>charter</a:t>
            </a:r>
          </a:p>
          <a:p>
            <a:pPr marL="574675" indent="-346075">
              <a:lnSpc>
                <a:spcPct val="100000"/>
              </a:lnSpc>
              <a:spcBef>
                <a:spcPts val="600"/>
              </a:spcBef>
              <a:buClr>
                <a:srgbClr val="990000"/>
              </a:buClr>
            </a:pPr>
            <a:r>
              <a:rPr lang="en-US" sz="2600" cap="none" dirty="0">
                <a:latin typeface="Calibri" panose="020F0502020204030204" pitchFamily="34" charset="0"/>
                <a:cs typeface="Calibri" panose="020F0502020204030204" pitchFamily="34" charset="0"/>
              </a:rPr>
              <a:t>Corporation develops by-laws, which establish the internal rules and procedures for conducting the affairs of the corporation.</a:t>
            </a:r>
          </a:p>
        </p:txBody>
      </p:sp>
      <p:sp>
        <p:nvSpPr>
          <p:cNvPr id="8" name="Title "/>
          <p:cNvSpPr>
            <a:spLocks noGrp="1"/>
          </p:cNvSpPr>
          <p:nvPr>
            <p:ph type="title" idx="4294967295"/>
          </p:nvPr>
        </p:nvSpPr>
        <p:spPr>
          <a:xfrm>
            <a:off x="533400" y="2286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Forming a corporation</a:t>
            </a:r>
          </a:p>
        </p:txBody>
      </p:sp>
    </p:spTree>
    <p:extLst>
      <p:ext uri="{BB962C8B-B14F-4D97-AF65-F5344CB8AC3E}">
        <p14:creationId xmlns:p14="http://schemas.microsoft.com/office/powerpoint/2010/main" val="14068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609600" y="874931"/>
            <a:ext cx="10972800" cy="3429000"/>
          </a:xfrm>
          <a:prstGeom prst="rect">
            <a:avLst/>
          </a:prstGeom>
        </p:spPr>
        <p:txBody>
          <a:bodyPr>
            <a:noAutofit/>
          </a:bodyPr>
          <a:lstStyle/>
          <a:p>
            <a:pPr indent="0">
              <a:lnSpc>
                <a:spcPct val="100000"/>
              </a:lnSpc>
              <a:spcBef>
                <a:spcPts val="1200"/>
              </a:spcBef>
              <a:buNone/>
            </a:pPr>
            <a:r>
              <a:rPr lang="en-US" cap="none" dirty="0">
                <a:latin typeface="Calibri" panose="020F0502020204030204" pitchFamily="34" charset="0"/>
                <a:cs typeface="Calibri" panose="020F0502020204030204" pitchFamily="34" charset="0"/>
              </a:rPr>
              <a:t>When chartered, the corporation may begin selling ownership rights in the form of shares. When a corporation has only one class of shares, it is ordinary shares, which gives the shareholder the following rights.  </a:t>
            </a:r>
          </a:p>
        </p:txBody>
      </p:sp>
      <p:sp>
        <p:nvSpPr>
          <p:cNvPr id="8" name="Title "/>
          <p:cNvSpPr>
            <a:spLocks noGrp="1"/>
          </p:cNvSpPr>
          <p:nvPr>
            <p:ph type="title" idx="4294967295"/>
          </p:nvPr>
        </p:nvSpPr>
        <p:spPr>
          <a:xfrm>
            <a:off x="533400" y="147075"/>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Shareholder rights</a:t>
            </a:r>
          </a:p>
        </p:txBody>
      </p:sp>
      <p:pic>
        <p:nvPicPr>
          <p:cNvPr id="2" name="Picture 1"/>
          <p:cNvPicPr>
            <a:picLocks noChangeAspect="1"/>
          </p:cNvPicPr>
          <p:nvPr/>
        </p:nvPicPr>
        <p:blipFill>
          <a:blip r:embed="rId3"/>
          <a:stretch>
            <a:fillRect/>
          </a:stretch>
        </p:blipFill>
        <p:spPr>
          <a:xfrm>
            <a:off x="2819400" y="1600200"/>
            <a:ext cx="6043981" cy="5162855"/>
          </a:xfrm>
          <a:prstGeom prst="rect">
            <a:avLst/>
          </a:prstGeom>
        </p:spPr>
      </p:pic>
      <p:sp>
        <p:nvSpPr>
          <p:cNvPr id="3" name="TextBox 2"/>
          <p:cNvSpPr txBox="1"/>
          <p:nvPr/>
        </p:nvSpPr>
        <p:spPr>
          <a:xfrm>
            <a:off x="762000" y="2145268"/>
            <a:ext cx="1752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Voting rights</a:t>
            </a:r>
          </a:p>
        </p:txBody>
      </p:sp>
      <p:sp>
        <p:nvSpPr>
          <p:cNvPr id="4" name="Right Arrow 3"/>
          <p:cNvSpPr/>
          <p:nvPr/>
        </p:nvSpPr>
        <p:spPr>
          <a:xfrm>
            <a:off x="2514600" y="2253734"/>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2000" y="3163669"/>
            <a:ext cx="1752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Rights to receive dividends</a:t>
            </a:r>
          </a:p>
        </p:txBody>
      </p:sp>
      <p:sp>
        <p:nvSpPr>
          <p:cNvPr id="10" name="Right Arrow 9"/>
          <p:cNvSpPr/>
          <p:nvPr/>
        </p:nvSpPr>
        <p:spPr>
          <a:xfrm>
            <a:off x="2514600" y="33816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4018495"/>
            <a:ext cx="19050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Preemptive rights, but not always</a:t>
            </a:r>
          </a:p>
        </p:txBody>
      </p:sp>
      <p:sp>
        <p:nvSpPr>
          <p:cNvPr id="12" name="Right Arrow 11"/>
          <p:cNvSpPr/>
          <p:nvPr/>
        </p:nvSpPr>
        <p:spPr>
          <a:xfrm>
            <a:off x="2514600" y="4236463"/>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32905" y="5129772"/>
            <a:ext cx="17526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Residual claim if the company is dissolved</a:t>
            </a:r>
          </a:p>
        </p:txBody>
      </p:sp>
      <p:sp>
        <p:nvSpPr>
          <p:cNvPr id="14" name="Right Arrow 13"/>
          <p:cNvSpPr/>
          <p:nvPr/>
        </p:nvSpPr>
        <p:spPr>
          <a:xfrm>
            <a:off x="2514600" y="5439037"/>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7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95400"/>
            <a:ext cx="9982200" cy="35052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When a corporation decides to issue shares, it must resolve a number of basic questions: </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How many shares should it authorize for sale? </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How should it issue the shares? </a:t>
            </a:r>
          </a:p>
          <a:p>
            <a:pPr marL="682625" indent="-463550">
              <a:lnSpc>
                <a:spcPct val="100000"/>
              </a:lnSpc>
              <a:spcBef>
                <a:spcPts val="1200"/>
              </a:spcBef>
              <a:buFont typeface="Comic Sans MS" pitchFamily="66" charset="0"/>
              <a:buAutoNum type="arabicPeriod"/>
            </a:pPr>
            <a:r>
              <a:rPr lang="en-US" altLang="en-US" sz="2800" cap="none" dirty="0">
                <a:latin typeface="Calibri" panose="020F0502020204030204" pitchFamily="34" charset="0"/>
                <a:cs typeface="Calibri" panose="020F0502020204030204" pitchFamily="34" charset="0"/>
              </a:rPr>
              <a:t>What value should the corporation assign to the shares? </a:t>
            </a:r>
          </a:p>
          <a:p>
            <a:pPr marL="685800" indent="-457200">
              <a:lnSpc>
                <a:spcPct val="100000"/>
              </a:lnSpc>
              <a:spcBef>
                <a:spcPts val="1200"/>
              </a:spcBef>
              <a:buFont typeface="+mj-lt"/>
              <a:buAutoNum type="arabicPeriod"/>
            </a:pPr>
            <a:endParaRPr lang="en-US" altLang="en-US" sz="2400" cap="none" dirty="0">
              <a:latin typeface="Calibri" panose="020F0502020204030204" pitchFamily="34" charset="0"/>
              <a:cs typeface="Calibri" panose="020F0502020204030204" pitchFamily="34" charset="0"/>
            </a:endParaRPr>
          </a:p>
          <a:p>
            <a:pPr marL="574675" indent="-346075">
              <a:lnSpc>
                <a:spcPct val="100000"/>
              </a:lnSpc>
              <a:spcBef>
                <a:spcPts val="1200"/>
              </a:spcBef>
              <a:buClr>
                <a:srgbClr val="990000"/>
              </a:buClr>
            </a:pPr>
            <a:endParaRPr lang="en-US" sz="24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p>
        </p:txBody>
      </p:sp>
    </p:spTree>
    <p:extLst>
      <p:ext uri="{BB962C8B-B14F-4D97-AF65-F5344CB8AC3E}">
        <p14:creationId xmlns:p14="http://schemas.microsoft.com/office/powerpoint/2010/main" val="3437774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066800"/>
            <a:ext cx="90678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Authorized shares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Charter indicates amount of shares that a corporation is </a:t>
            </a:r>
            <a:r>
              <a:rPr lang="en-US" altLang="en-US" sz="2800" b="1" cap="none" dirty="0">
                <a:solidFill>
                  <a:srgbClr val="990000"/>
                </a:solidFill>
                <a:latin typeface="Calibri" panose="020F0502020204030204" pitchFamily="34" charset="0"/>
                <a:cs typeface="Calibri" panose="020F0502020204030204" pitchFamily="34" charset="0"/>
              </a:rPr>
              <a:t>authorized</a:t>
            </a:r>
            <a:r>
              <a:rPr lang="en-US" altLang="en-US" sz="2800" cap="none" dirty="0">
                <a:latin typeface="Calibri" panose="020F0502020204030204" pitchFamily="34" charset="0"/>
                <a:cs typeface="Calibri" panose="020F0502020204030204" pitchFamily="34" charset="0"/>
              </a:rPr>
              <a:t> to sell</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Number of authorized shares is often reported in equity section</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No formal accounting entry</a:t>
            </a:r>
          </a:p>
        </p:txBody>
      </p:sp>
      <p:sp>
        <p:nvSpPr>
          <p:cNvPr id="9" name="Title "/>
          <p:cNvSpPr>
            <a:spLocks noGrp="1"/>
          </p:cNvSpPr>
          <p:nvPr>
            <p:ph type="title" idx="4294967295"/>
          </p:nvPr>
        </p:nvSpPr>
        <p:spPr>
          <a:xfrm>
            <a:off x="457200" y="2286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r>
              <a:rPr lang="en-US" sz="2000" cap="none" dirty="0">
                <a:solidFill>
                  <a:srgbClr val="C00000"/>
                </a:solidFill>
                <a:latin typeface="Calibri" panose="020F0502020204030204" pitchFamily="34" charset="0"/>
                <a:ea typeface="Source Sans Pro" charset="0"/>
                <a:cs typeface="Calibri" panose="020F0502020204030204" pitchFamily="34" charset="0"/>
              </a:rPr>
              <a:t> </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85299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3536" y="955863"/>
            <a:ext cx="18422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held by investors</a:t>
            </a:r>
          </a:p>
        </p:txBody>
      </p:sp>
      <p:sp>
        <p:nvSpPr>
          <p:cNvPr id="2" name="Title 1"/>
          <p:cNvSpPr>
            <a:spLocks noGrp="1"/>
          </p:cNvSpPr>
          <p:nvPr>
            <p:ph type="title"/>
          </p:nvPr>
        </p:nvSpPr>
        <p:spPr>
          <a:xfrm>
            <a:off x="577179" y="19187"/>
            <a:ext cx="10896600" cy="1143000"/>
          </a:xfrm>
        </p:spPr>
        <p:txBody>
          <a:bodyPr>
            <a:normAutofit/>
          </a:bodyPr>
          <a:lstStyle/>
          <a:p>
            <a:pPr>
              <a:lnSpc>
                <a:spcPct val="90000"/>
              </a:lnSpc>
            </a:pPr>
            <a:r>
              <a:rPr lang="en-US" sz="3200" b="1" cap="none" dirty="0">
                <a:solidFill>
                  <a:schemeClr val="accent1"/>
                </a:solidFill>
                <a:latin typeface="Calibri" panose="020F0502020204030204" pitchFamily="34" charset="0"/>
                <a:cs typeface="Calibri" panose="020F0502020204030204" pitchFamily="34" charset="0"/>
              </a:rPr>
              <a:t>Illustration: authorized, issued, outstanding, and treasury stock</a:t>
            </a:r>
          </a:p>
        </p:txBody>
      </p:sp>
      <p:pic>
        <p:nvPicPr>
          <p:cNvPr id="2050" name="Picture 2" descr="https://d1cag3og5zsskm.cloudfront.net/v/s2/7f/9e/4c/6b9fe74d33b24aadce0b3cc24c?Expires=1525393800&amp;Signature=JUTcYWp~KFsA7D1sl7~4yr0HzU6doEW8-e9zn1rhZQG0hMRP1-BUwE-hLbBx1Gn-IDbWSdhZ0U-GgGsQeolTQ2COhESHSAZ6jk9PpvDiZCyKPOiP1hpNAilpBQGZtsaoFpTmMDSDUyV8LTeSiZggp2SaXJ4H4y27JfuT9acLva8wa2Ys~a4R5QCVxMX8R5A9frrCGmPAaVlbXcJlhq10Us59MBtwYwExOu-J6R5Z1cVHNUuNXFzsA1OmAS1BCIz4DNf-JaUFRBlyXVkIEMH43paqdxIXEG94tJV4xZI4zwgeUMzv3Gl-SJ4TmGC0gny33Uo38tH9CSE10RqNl~7sYQ__&amp;Key-Pair-Id=APKAJY4Y3HIBJJ7SJ76A">
            <a:extLst>
              <a:ext uri="{FF2B5EF4-FFF2-40B4-BE49-F238E27FC236}">
                <a16:creationId xmlns:a16="http://schemas.microsoft.com/office/drawing/2014/main" id="{B7061469-173E-4691-B29B-69FFA998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42" y="1193379"/>
            <a:ext cx="6540502" cy="438088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8A048DD7-39B4-434B-ACE7-68CA5B147A05}" type="slidenum">
              <a:rPr lang="en-US" smtClean="0">
                <a:latin typeface="Calibri" panose="020F0502020204030204" pitchFamily="34" charset="0"/>
                <a:cs typeface="Calibri" panose="020F0502020204030204" pitchFamily="34" charset="0"/>
              </a:rPr>
              <a:t>24</a:t>
            </a:fld>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1447800" y="916380"/>
            <a:ext cx="223221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Authorized stock is the maximum number of shares the company is permitted to issue, stated in the company’s articles of incorporation. </a:t>
            </a:r>
          </a:p>
        </p:txBody>
      </p:sp>
      <p:sp>
        <p:nvSpPr>
          <p:cNvPr id="5" name="TextBox 4"/>
          <p:cNvSpPr txBox="1"/>
          <p:nvPr/>
        </p:nvSpPr>
        <p:spPr>
          <a:xfrm>
            <a:off x="8671948" y="955864"/>
            <a:ext cx="146311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shares have been sold to investors.</a:t>
            </a:r>
          </a:p>
        </p:txBody>
      </p:sp>
      <p:sp>
        <p:nvSpPr>
          <p:cNvPr id="6" name="Right Arrow 5"/>
          <p:cNvSpPr/>
          <p:nvPr/>
        </p:nvSpPr>
        <p:spPr>
          <a:xfrm>
            <a:off x="8545044" y="1247168"/>
            <a:ext cx="126904" cy="1782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Down Arrow 7"/>
          <p:cNvSpPr/>
          <p:nvPr/>
        </p:nvSpPr>
        <p:spPr>
          <a:xfrm rot="10800000">
            <a:off x="2654770" y="2947705"/>
            <a:ext cx="186106" cy="2344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1" name="Straight Arrow Connector 10"/>
          <p:cNvCxnSpPr/>
          <p:nvPr/>
        </p:nvCxnSpPr>
        <p:spPr>
          <a:xfrm flipH="1" flipV="1">
            <a:off x="4548653" y="1879194"/>
            <a:ext cx="591671" cy="27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671949" y="2836669"/>
            <a:ext cx="1449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repurchased by the company</a:t>
            </a:r>
          </a:p>
        </p:txBody>
      </p:sp>
      <p:cxnSp>
        <p:nvCxnSpPr>
          <p:cNvPr id="14" name="Straight Arrow Connector 13"/>
          <p:cNvCxnSpPr/>
          <p:nvPr/>
        </p:nvCxnSpPr>
        <p:spPr>
          <a:xfrm>
            <a:off x="8001462" y="2938229"/>
            <a:ext cx="670486" cy="243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44487" y="5811782"/>
            <a:ext cx="31097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 company usually does not issue all its authorized stock</a:t>
            </a:r>
          </a:p>
        </p:txBody>
      </p:sp>
      <p:cxnSp>
        <p:nvCxnSpPr>
          <p:cNvPr id="20" name="Straight Arrow Connector 19"/>
          <p:cNvCxnSpPr/>
          <p:nvPr/>
        </p:nvCxnSpPr>
        <p:spPr>
          <a:xfrm flipH="1">
            <a:off x="6242983" y="4679577"/>
            <a:ext cx="13447" cy="113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309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066800"/>
            <a:ext cx="99822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Par and no-par value shares</a:t>
            </a:r>
          </a:p>
          <a:p>
            <a:pPr marL="574675" indent="-346075">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Years ago, par value determined </a:t>
            </a:r>
            <a:r>
              <a:rPr lang="en-US" altLang="en-US" sz="2400" b="1" cap="none" dirty="0">
                <a:solidFill>
                  <a:srgbClr val="990000"/>
                </a:solidFill>
                <a:latin typeface="Calibri" panose="020F0502020204030204" pitchFamily="34" charset="0"/>
                <a:cs typeface="Calibri" panose="020F0502020204030204" pitchFamily="34" charset="0"/>
              </a:rPr>
              <a:t>legal capital </a:t>
            </a:r>
            <a:r>
              <a:rPr lang="en-US" altLang="en-US" sz="2400" cap="none" dirty="0">
                <a:latin typeface="Calibri" panose="020F0502020204030204" pitchFamily="34" charset="0"/>
                <a:cs typeface="Calibri" panose="020F0502020204030204" pitchFamily="34" charset="0"/>
              </a:rPr>
              <a:t>per share that a company must retain in business for protection of corporate creditors</a:t>
            </a:r>
          </a:p>
          <a:p>
            <a:pPr marL="574675" indent="-346075">
              <a:lnSpc>
                <a:spcPct val="100000"/>
              </a:lnSpc>
              <a:spcBef>
                <a:spcPts val="1200"/>
              </a:spcBef>
              <a:buClr>
                <a:srgbClr val="990000"/>
              </a:buClr>
            </a:pPr>
            <a:r>
              <a:rPr lang="en-US" altLang="en-US" sz="2400" cap="none" dirty="0">
                <a:latin typeface="Calibri" panose="020F0502020204030204" pitchFamily="34" charset="0"/>
                <a:cs typeface="Calibri" panose="020F0502020204030204" pitchFamily="34" charset="0"/>
              </a:rPr>
              <a:t>Today many governments do not require a par value</a:t>
            </a:r>
          </a:p>
          <a:p>
            <a:pPr indent="0">
              <a:lnSpc>
                <a:spcPct val="100000"/>
              </a:lnSpc>
              <a:spcBef>
                <a:spcPts val="1200"/>
              </a:spcBef>
              <a:buClr>
                <a:srgbClr val="990000"/>
              </a:buClr>
              <a:buNone/>
            </a:pPr>
            <a:endParaRPr lang="en-US" altLang="en-US" sz="2400" b="1" cap="none" dirty="0">
              <a:solidFill>
                <a:srgbClr val="990000"/>
              </a:solidFill>
              <a:latin typeface="Calibri" panose="020F0502020204030204" pitchFamily="34" charset="0"/>
              <a:cs typeface="Calibri" panose="020F0502020204030204" pitchFamily="34" charset="0"/>
            </a:endParaRPr>
          </a:p>
          <a:p>
            <a:pPr indent="0">
              <a:lnSpc>
                <a:spcPct val="100000"/>
              </a:lnSpc>
              <a:spcBef>
                <a:spcPts val="1200"/>
              </a:spcBef>
              <a:buClr>
                <a:srgbClr val="990000"/>
              </a:buClr>
              <a:buNone/>
            </a:pPr>
            <a:r>
              <a:rPr lang="en-US" altLang="en-US" sz="2400" b="1" cap="none" dirty="0">
                <a:solidFill>
                  <a:srgbClr val="990000"/>
                </a:solidFill>
                <a:latin typeface="Calibri" panose="020F0502020204030204" pitchFamily="34" charset="0"/>
                <a:cs typeface="Calibri" panose="020F0502020204030204" pitchFamily="34" charset="0"/>
              </a:rPr>
              <a:t>Three types </a:t>
            </a:r>
            <a:r>
              <a:rPr lang="en-US" altLang="en-US" sz="2400" cap="none" dirty="0">
                <a:solidFill>
                  <a:srgbClr val="990000"/>
                </a:solidFill>
                <a:latin typeface="Calibri" panose="020F0502020204030204" pitchFamily="34" charset="0"/>
                <a:cs typeface="Calibri" panose="020F0502020204030204" pitchFamily="34" charset="0"/>
              </a:rPr>
              <a:t>(do not mean much, just know journal entries)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Par value shares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Stated value for no-par Shares</a:t>
            </a:r>
          </a:p>
          <a:p>
            <a:pPr marL="685800" indent="-457200">
              <a:lnSpc>
                <a:spcPct val="100000"/>
              </a:lnSpc>
              <a:spcBef>
                <a:spcPts val="1200"/>
              </a:spcBef>
              <a:buClr>
                <a:srgbClr val="990000"/>
              </a:buClr>
              <a:buFont typeface="+mj-lt"/>
              <a:buAutoNum type="arabicPeriod"/>
            </a:pPr>
            <a:r>
              <a:rPr lang="en-US" altLang="en-US" sz="2400" cap="none" dirty="0">
                <a:solidFill>
                  <a:srgbClr val="990000"/>
                </a:solidFill>
                <a:latin typeface="Calibri" panose="020F0502020204030204" pitchFamily="34" charset="0"/>
                <a:cs typeface="Calibri" panose="020F0502020204030204" pitchFamily="34" charset="0"/>
              </a:rPr>
              <a:t>No stated value for no-par Shares</a:t>
            </a:r>
          </a:p>
          <a:p>
            <a:pPr marL="685800" indent="-457200">
              <a:lnSpc>
                <a:spcPct val="100000"/>
              </a:lnSpc>
              <a:spcBef>
                <a:spcPts val="1200"/>
              </a:spcBef>
              <a:buClr>
                <a:srgbClr val="990000"/>
              </a:buClr>
              <a:buFont typeface="+mj-lt"/>
              <a:buAutoNum type="arabicPeriod"/>
            </a:pPr>
            <a:endParaRPr lang="en-US" altLang="en-US" sz="2400" cap="none" dirty="0">
              <a:solidFill>
                <a:srgbClr val="990000"/>
              </a:solidFill>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Share issue considerations</a:t>
            </a:r>
          </a:p>
        </p:txBody>
      </p:sp>
    </p:spTree>
    <p:extLst>
      <p:ext uri="{BB962C8B-B14F-4D97-AF65-F5344CB8AC3E}">
        <p14:creationId xmlns:p14="http://schemas.microsoft.com/office/powerpoint/2010/main" val="2060803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02519" y="1066800"/>
            <a:ext cx="10287000" cy="4724400"/>
          </a:xfrm>
          <a:prstGeom prst="rect">
            <a:avLst/>
          </a:prstGeom>
        </p:spPr>
        <p:txBody>
          <a:bodyPr>
            <a:normAutofit/>
          </a:bodyPr>
          <a:lstStyle/>
          <a:p>
            <a:pPr marL="0" indent="0">
              <a:lnSpc>
                <a:spcPct val="100000"/>
              </a:lnSpc>
              <a:spcBef>
                <a:spcPts val="1200"/>
              </a:spcBef>
              <a:buClr>
                <a:srgbClr val="CC0000"/>
              </a:buClr>
              <a:buSzPct val="80000"/>
              <a:buNone/>
            </a:pPr>
            <a:r>
              <a:rPr lang="en-US" sz="2800" cap="none" dirty="0">
                <a:solidFill>
                  <a:srgbClr val="000000"/>
                </a:solidFill>
                <a:latin typeface="Calibri" panose="020F0502020204030204" pitchFamily="34" charset="0"/>
                <a:cs typeface="Calibri" panose="020F0502020204030204" pitchFamily="34" charset="0"/>
              </a:rPr>
              <a:t>Equity is identified by various names: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Stockholders’ equity,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Shareholders’ equity, or </a:t>
            </a:r>
          </a:p>
          <a:p>
            <a:pPr marL="574675" indent="-346075">
              <a:lnSpc>
                <a:spcPct val="100000"/>
              </a:lnSpc>
              <a:spcBef>
                <a:spcPts val="1200"/>
              </a:spcBef>
              <a:buClr>
                <a:srgbClr val="990000"/>
              </a:buClr>
              <a:buSzPct val="100000"/>
            </a:pPr>
            <a:r>
              <a:rPr lang="en-US" sz="2800" cap="none" dirty="0">
                <a:solidFill>
                  <a:srgbClr val="000000"/>
                </a:solidFill>
                <a:latin typeface="Calibri" panose="020F0502020204030204" pitchFamily="34" charset="0"/>
                <a:cs typeface="Calibri" panose="020F0502020204030204" pitchFamily="34" charset="0"/>
              </a:rPr>
              <a:t>Corporate capital. </a:t>
            </a:r>
          </a:p>
          <a:p>
            <a:pPr marL="0" indent="0">
              <a:lnSpc>
                <a:spcPct val="100000"/>
              </a:lnSpc>
              <a:spcBef>
                <a:spcPts val="1200"/>
              </a:spcBef>
              <a:buClr>
                <a:srgbClr val="CC0000"/>
              </a:buClr>
              <a:buSzPct val="80000"/>
              <a:buNone/>
            </a:pPr>
            <a:r>
              <a:rPr lang="en-US" sz="2800" cap="none" dirty="0">
                <a:solidFill>
                  <a:srgbClr val="000000"/>
                </a:solidFill>
                <a:latin typeface="Calibri" panose="020F0502020204030204" pitchFamily="34" charset="0"/>
                <a:cs typeface="Calibri" panose="020F0502020204030204" pitchFamily="34" charset="0"/>
              </a:rPr>
              <a:t>The equity section of a corporation’s statement of financial position consists of two parts: </a:t>
            </a:r>
          </a:p>
          <a:p>
            <a:pPr marL="914400" lvl="1" indent="-458788">
              <a:lnSpc>
                <a:spcPct val="100000"/>
              </a:lnSpc>
              <a:spcBef>
                <a:spcPts val="1200"/>
              </a:spcBef>
              <a:buSzPct val="100000"/>
              <a:buFont typeface="+mj-lt"/>
              <a:buAutoNum type="arabicPeriod"/>
            </a:pPr>
            <a:r>
              <a:rPr lang="en-US" sz="2800" cap="none" dirty="0">
                <a:solidFill>
                  <a:srgbClr val="000000"/>
                </a:solidFill>
                <a:latin typeface="Calibri" panose="020F0502020204030204" pitchFamily="34" charset="0"/>
                <a:cs typeface="Calibri" panose="020F0502020204030204" pitchFamily="34" charset="0"/>
              </a:rPr>
              <a:t>Share capital and </a:t>
            </a:r>
          </a:p>
          <a:p>
            <a:pPr marL="914400" lvl="1" indent="-458788">
              <a:lnSpc>
                <a:spcPct val="100000"/>
              </a:lnSpc>
              <a:spcBef>
                <a:spcPts val="1200"/>
              </a:spcBef>
              <a:buSzPct val="100000"/>
              <a:buFont typeface="+mj-lt"/>
              <a:buAutoNum type="arabicPeriod"/>
            </a:pPr>
            <a:r>
              <a:rPr lang="en-US" sz="2800" cap="none" dirty="0">
                <a:solidFill>
                  <a:srgbClr val="000000"/>
                </a:solidFill>
                <a:latin typeface="Calibri" panose="020F0502020204030204" pitchFamily="34" charset="0"/>
                <a:cs typeface="Calibri" panose="020F0502020204030204" pitchFamily="34" charset="0"/>
              </a:rPr>
              <a:t>Retained earnings (earned capital). </a:t>
            </a: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(1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77278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295400"/>
            <a:ext cx="10287000" cy="4724400"/>
          </a:xfrm>
          <a:prstGeom prst="rect">
            <a:avLst/>
          </a:prstGeom>
        </p:spPr>
        <p:txBody>
          <a:bodyPr/>
          <a:lstStyle/>
          <a:p>
            <a:pPr marL="0" indent="0">
              <a:lnSpc>
                <a:spcPct val="100000"/>
              </a:lnSpc>
              <a:spcBef>
                <a:spcPts val="1200"/>
              </a:spcBef>
              <a:buNone/>
            </a:pPr>
            <a:r>
              <a:rPr lang="en-US" sz="3200" b="1" cap="none" dirty="0">
                <a:solidFill>
                  <a:srgbClr val="C00000"/>
                </a:solidFill>
                <a:latin typeface="Calibri" panose="020F0502020204030204" pitchFamily="34" charset="0"/>
                <a:cs typeface="Calibri" panose="020F0502020204030204" pitchFamily="34" charset="0"/>
              </a:rPr>
              <a:t>Share capital</a:t>
            </a:r>
          </a:p>
          <a:p>
            <a:pPr marL="0" indent="0">
              <a:lnSpc>
                <a:spcPct val="100000"/>
              </a:lnSpc>
              <a:spcBef>
                <a:spcPts val="1200"/>
              </a:spcBef>
              <a:buNone/>
            </a:pPr>
            <a:r>
              <a:rPr lang="en-US" sz="2800" b="1" cap="none" dirty="0">
                <a:latin typeface="Calibri" panose="020F0502020204030204" pitchFamily="34" charset="0"/>
                <a:cs typeface="Calibri" panose="020F0502020204030204" pitchFamily="34" charset="0"/>
              </a:rPr>
              <a:t>Share capital </a:t>
            </a:r>
            <a:r>
              <a:rPr lang="en-US" sz="2800" cap="none" dirty="0">
                <a:latin typeface="Calibri" panose="020F0502020204030204" pitchFamily="34" charset="0"/>
                <a:cs typeface="Calibri" panose="020F0502020204030204" pitchFamily="34" charset="0"/>
              </a:rPr>
              <a:t>is the total amount of cash and other assets paid in to the corporation by shareholders in exchange for shares.</a:t>
            </a:r>
          </a:p>
        </p:txBody>
      </p:sp>
      <p:sp>
        <p:nvSpPr>
          <p:cNvPr id="9" name="Title "/>
          <p:cNvSpPr>
            <a:spLocks noGrp="1"/>
          </p:cNvSpPr>
          <p:nvPr>
            <p:ph type="title" idx="4294967295"/>
          </p:nvPr>
        </p:nvSpPr>
        <p:spPr>
          <a:xfrm>
            <a:off x="533400" y="191869"/>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(2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442504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371600" y="1066800"/>
            <a:ext cx="9982200" cy="4800600"/>
          </a:xfrm>
          <a:prstGeom prst="rect">
            <a:avLst/>
          </a:prstGeom>
        </p:spPr>
        <p:txBody>
          <a:bodyPr/>
          <a:lstStyle/>
          <a:p>
            <a:pPr marL="0" indent="0">
              <a:lnSpc>
                <a:spcPct val="100000"/>
              </a:lnSpc>
              <a:spcBef>
                <a:spcPts val="1200"/>
              </a:spcBef>
              <a:buClr>
                <a:srgbClr val="990000"/>
              </a:buClr>
              <a:buNone/>
            </a:pPr>
            <a:r>
              <a:rPr lang="en-US" altLang="en-US" sz="3200" b="1" cap="none" dirty="0">
                <a:solidFill>
                  <a:srgbClr val="C00000"/>
                </a:solidFill>
                <a:latin typeface="Calibri" panose="020F0502020204030204" pitchFamily="34" charset="0"/>
                <a:cs typeface="Calibri" panose="020F0502020204030204" pitchFamily="34" charset="0"/>
              </a:rPr>
              <a:t>Retained earnings</a:t>
            </a:r>
            <a:endParaRPr lang="en-US" altLang="en-US" sz="2600" b="1" cap="none" dirty="0">
              <a:solidFill>
                <a:srgbClr val="C00000"/>
              </a:solidFill>
              <a:latin typeface="Calibri" panose="020F0502020204030204" pitchFamily="34" charset="0"/>
              <a:cs typeface="Calibri" panose="020F0502020204030204" pitchFamily="34" charset="0"/>
            </a:endParaRP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All the past net income that a corporation retains for future use. </a:t>
            </a: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Ending balance of retained earnings = beginning balance of retained earnings + net income over the period – dividends over the period</a:t>
            </a:r>
          </a:p>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Net income over a period is recorded in retained earnings by a closing entry. For example, assuming that net income for Delta Robotics in its first year of operations is HK$1,300,000, the closing entry is:</a:t>
            </a:r>
            <a:endParaRPr lang="en-US" altLang="en-US" sz="2400" cap="none" dirty="0">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80040"/>
            <a:ext cx="8682038" cy="646331"/>
          </a:xfrm>
          <a:prstGeom prst="rect">
            <a:avLst/>
          </a:prstGeom>
        </p:spPr>
        <p:txBody>
          <a:bodyPr wrap="square">
            <a:spAutoFit/>
          </a:bodyPr>
          <a:lstStyle/>
          <a:p>
            <a:pPr algn="l"/>
            <a:r>
              <a:rPr lang="en-US" sz="4000" b="1" cap="none" dirty="0">
                <a:solidFill>
                  <a:srgbClr val="C00000"/>
                </a:solidFill>
                <a:latin typeface="Calibri" panose="020F0502020204030204" pitchFamily="34" charset="0"/>
                <a:ea typeface="Source Sans Pro" charset="0"/>
                <a:cs typeface="Calibri" panose="020F0502020204030204" pitchFamily="34" charset="0"/>
              </a:rPr>
              <a:t>Corporate capital </a:t>
            </a:r>
            <a:r>
              <a:rPr lang="en-US" sz="2000" cap="none" dirty="0">
                <a:solidFill>
                  <a:srgbClr val="C00000"/>
                </a:solidFill>
                <a:latin typeface="Calibri" panose="020F0502020204030204" pitchFamily="34" charset="0"/>
                <a:ea typeface="Source Sans Pro" charset="0"/>
                <a:cs typeface="Calibri" panose="020F0502020204030204" pitchFamily="34" charset="0"/>
              </a:rPr>
              <a:t>(3 of 3)</a:t>
            </a:r>
            <a:endParaRPr lang="en-US" sz="4000" b="1" cap="none" dirty="0">
              <a:solidFill>
                <a:srgbClr val="C00000"/>
              </a:solidFill>
              <a:latin typeface="Calibri" panose="020F0502020204030204" pitchFamily="34" charset="0"/>
              <a:ea typeface="Source Sans Pro" charset="0"/>
              <a:cs typeface="Calibri" panose="020F0502020204030204" pitchFamily="34" charset="0"/>
            </a:endParaRPr>
          </a:p>
        </p:txBody>
      </p:sp>
      <p:sp>
        <p:nvSpPr>
          <p:cNvPr id="3" name="TextBox 2"/>
          <p:cNvSpPr txBox="1"/>
          <p:nvPr/>
        </p:nvSpPr>
        <p:spPr>
          <a:xfrm>
            <a:off x="1752600" y="4587496"/>
            <a:ext cx="4006705" cy="523220"/>
          </a:xfrm>
          <a:prstGeom prst="rect">
            <a:avLst/>
          </a:prstGeom>
          <a:noFill/>
          <a:ln>
            <a:noFill/>
          </a:ln>
        </p:spPr>
        <p:txBody>
          <a:bodyPr wrap="square" rtlCol="0">
            <a:spAutoFit/>
          </a:bodyPr>
          <a:lstStyle/>
          <a:p>
            <a:r>
              <a:rPr lang="en-US" sz="2800" dirty="0">
                <a:latin typeface="Calibri" panose="020F0502020204030204" pitchFamily="34" charset="0"/>
                <a:cs typeface="Calibri" panose="020F0502020204030204" pitchFamily="34" charset="0"/>
              </a:rPr>
              <a:t>Income summary</a:t>
            </a:r>
          </a:p>
        </p:txBody>
      </p:sp>
      <p:sp>
        <p:nvSpPr>
          <p:cNvPr id="11" name="TextBox 10"/>
          <p:cNvSpPr txBox="1"/>
          <p:nvPr/>
        </p:nvSpPr>
        <p:spPr>
          <a:xfrm>
            <a:off x="5759304" y="4587496"/>
            <a:ext cx="1905000" cy="523220"/>
          </a:xfrm>
          <a:prstGeom prst="rect">
            <a:avLst/>
          </a:prstGeom>
          <a:noFill/>
          <a:ln>
            <a:noFill/>
          </a:ln>
        </p:spPr>
        <p:txBody>
          <a:bodyPr wrap="square" rtlCol="0">
            <a:spAutoFit/>
          </a:bodyPr>
          <a:lstStyle/>
          <a:p>
            <a:pPr algn="r"/>
            <a:r>
              <a:rPr lang="en-US" sz="2800" dirty="0">
                <a:latin typeface="Calibri" panose="020F0502020204030204" pitchFamily="34" charset="0"/>
                <a:cs typeface="Calibri" panose="020F0502020204030204" pitchFamily="34" charset="0"/>
              </a:rPr>
              <a:t>1,300,000</a:t>
            </a:r>
          </a:p>
        </p:txBody>
      </p:sp>
      <p:sp>
        <p:nvSpPr>
          <p:cNvPr id="12" name="TextBox 11"/>
          <p:cNvSpPr txBox="1"/>
          <p:nvPr/>
        </p:nvSpPr>
        <p:spPr>
          <a:xfrm>
            <a:off x="1752600" y="5115580"/>
            <a:ext cx="4006705" cy="523220"/>
          </a:xfrm>
          <a:prstGeom prst="rect">
            <a:avLst/>
          </a:prstGeom>
          <a:noFill/>
          <a:ln>
            <a:noFill/>
          </a:ln>
        </p:spPr>
        <p:txBody>
          <a:bodyPr wrap="square" rtlCol="0">
            <a:spAutoFit/>
          </a:bodyPr>
          <a:lstStyle/>
          <a:p>
            <a:pPr marL="457200"/>
            <a:r>
              <a:rPr lang="en-US" sz="2800" dirty="0">
                <a:latin typeface="Calibri" panose="020F0502020204030204" pitchFamily="34" charset="0"/>
                <a:cs typeface="Calibri" panose="020F0502020204030204" pitchFamily="34" charset="0"/>
              </a:rPr>
              <a:t>Retained earnings</a:t>
            </a:r>
          </a:p>
        </p:txBody>
      </p:sp>
      <p:sp>
        <p:nvSpPr>
          <p:cNvPr id="13" name="TextBox 12"/>
          <p:cNvSpPr txBox="1"/>
          <p:nvPr/>
        </p:nvSpPr>
        <p:spPr>
          <a:xfrm>
            <a:off x="7664304" y="5115580"/>
            <a:ext cx="1905000" cy="523220"/>
          </a:xfrm>
          <a:prstGeom prst="rect">
            <a:avLst/>
          </a:prstGeom>
          <a:noFill/>
          <a:ln>
            <a:noFill/>
          </a:ln>
        </p:spPr>
        <p:txBody>
          <a:bodyPr wrap="square" rtlCol="0">
            <a:spAutoFit/>
          </a:bodyPr>
          <a:lstStyle/>
          <a:p>
            <a:pPr algn="r"/>
            <a:r>
              <a:rPr lang="en-US" sz="2800" dirty="0">
                <a:latin typeface="Calibri" panose="020F0502020204030204" pitchFamily="34" charset="0"/>
                <a:cs typeface="Calibri" panose="020F0502020204030204" pitchFamily="34" charset="0"/>
              </a:rPr>
              <a:t>1,300,000</a:t>
            </a:r>
          </a:p>
        </p:txBody>
      </p:sp>
    </p:spTree>
    <p:extLst>
      <p:ext uri="{BB962C8B-B14F-4D97-AF65-F5344CB8AC3E}">
        <p14:creationId xmlns:p14="http://schemas.microsoft.com/office/powerpoint/2010/main" val="3550775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29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303104" y="952095"/>
            <a:ext cx="9905999" cy="1447800"/>
          </a:xfrm>
          <a:prstGeom prst="rect">
            <a:avLst/>
          </a:prstGeom>
        </p:spPr>
        <p:txBody>
          <a:bodyPr>
            <a:normAutofit/>
          </a:bodyPr>
          <a:lstStyle/>
          <a:p>
            <a:pPr marL="0" indent="0">
              <a:lnSpc>
                <a:spcPct val="100000"/>
              </a:lnSpc>
              <a:spcBef>
                <a:spcPts val="1200"/>
              </a:spcBef>
              <a:buClr>
                <a:srgbClr val="990000"/>
              </a:buClr>
              <a:buNone/>
            </a:pPr>
            <a:r>
              <a:rPr lang="en-US" altLang="en-US" sz="2600" cap="none" dirty="0">
                <a:latin typeface="Calibri" panose="020F0502020204030204" pitchFamily="34" charset="0"/>
                <a:cs typeface="Calibri" panose="020F0502020204030204" pitchFamily="34" charset="0"/>
              </a:rPr>
              <a:t>If Delta Robotics has a balance of HK$800,000 in share capital—ordinary and HK$130,000 in retained earnings at the end of its first year, its equity section is as follows:</a:t>
            </a:r>
          </a:p>
        </p:txBody>
      </p:sp>
      <p:sp>
        <p:nvSpPr>
          <p:cNvPr id="9" name="Title "/>
          <p:cNvSpPr>
            <a:spLocks noGrp="1"/>
          </p:cNvSpPr>
          <p:nvPr>
            <p:ph type="title" idx="4294967295"/>
          </p:nvPr>
        </p:nvSpPr>
        <p:spPr>
          <a:xfrm>
            <a:off x="533400" y="136189"/>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716911928"/>
              </p:ext>
            </p:extLst>
          </p:nvPr>
        </p:nvGraphicFramePr>
        <p:xfrm>
          <a:off x="1680683" y="3633072"/>
          <a:ext cx="8392978" cy="1743456"/>
        </p:xfrm>
        <a:graphic>
          <a:graphicData uri="http://schemas.openxmlformats.org/drawingml/2006/table">
            <a:tbl>
              <a:tblPr>
                <a:tableStyleId>{5C22544A-7EE6-4342-B048-85BDC9FD1C3A}</a:tableStyleId>
              </a:tblPr>
              <a:tblGrid>
                <a:gridCol w="4102640">
                  <a:extLst>
                    <a:ext uri="{9D8B030D-6E8A-4147-A177-3AD203B41FA5}">
                      <a16:colId xmlns:a16="http://schemas.microsoft.com/office/drawing/2014/main" val="20000"/>
                    </a:ext>
                  </a:extLst>
                </a:gridCol>
                <a:gridCol w="1951093">
                  <a:extLst>
                    <a:ext uri="{9D8B030D-6E8A-4147-A177-3AD203B41FA5}">
                      <a16:colId xmlns:a16="http://schemas.microsoft.com/office/drawing/2014/main" val="20001"/>
                    </a:ext>
                  </a:extLst>
                </a:gridCol>
                <a:gridCol w="367337">
                  <a:extLst>
                    <a:ext uri="{9D8B030D-6E8A-4147-A177-3AD203B41FA5}">
                      <a16:colId xmlns:a16="http://schemas.microsoft.com/office/drawing/2014/main" val="20002"/>
                    </a:ext>
                  </a:extLst>
                </a:gridCol>
                <a:gridCol w="1971908">
                  <a:extLst>
                    <a:ext uri="{9D8B030D-6E8A-4147-A177-3AD203B41FA5}">
                      <a16:colId xmlns:a16="http://schemas.microsoft.com/office/drawing/2014/main" val="20003"/>
                    </a:ext>
                  </a:extLst>
                </a:gridCol>
              </a:tblGrid>
              <a:tr h="182245">
                <a:tc>
                  <a:txBody>
                    <a:bodyPr/>
                    <a:lstStyle/>
                    <a:p>
                      <a:pPr algn="l" fontAlgn="b"/>
                      <a:r>
                        <a:rPr lang="en-US" sz="2500" u="none" strike="noStrike" dirty="0">
                          <a:effectLst/>
                          <a:latin typeface="Calibri" panose="020F0502020204030204" pitchFamily="34" charset="0"/>
                          <a:cs typeface="Calibri" panose="020F0502020204030204" pitchFamily="34" charset="0"/>
                        </a:rPr>
                        <a:t>Equity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marL="0" indent="0" algn="l" fontAlgn="b"/>
                      <a:r>
                        <a:rPr lang="en-US" sz="2500" u="none" strike="noStrike" dirty="0">
                          <a:effectLst/>
                          <a:latin typeface="Calibri" panose="020F0502020204030204" pitchFamily="34" charset="0"/>
                          <a:cs typeface="Calibri" panose="020F0502020204030204" pitchFamily="34" charset="0"/>
                        </a:rPr>
                        <a:t>Share capital—ordinary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dirty="0">
                          <a:effectLst/>
                          <a:latin typeface="Calibri" panose="020F0502020204030204" pitchFamily="34" charset="0"/>
                          <a:cs typeface="Calibri" panose="020F0502020204030204" pitchFamily="34" charset="0"/>
                        </a:rPr>
                        <a:t>HK$8,000,000</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500" b="1" u="none" strike="noStrike" dirty="0">
                          <a:solidFill>
                            <a:srgbClr val="990000"/>
                          </a:solidFill>
                          <a:effectLst/>
                          <a:latin typeface="Calibri" panose="020F0502020204030204" pitchFamily="34" charset="0"/>
                          <a:cs typeface="Calibri" panose="020F0502020204030204" pitchFamily="34" charset="0"/>
                        </a:rPr>
                        <a:t>    Retained earnings</a:t>
                      </a:r>
                      <a:endParaRPr lang="en-US" sz="2500" b="1" i="0" u="none" strike="noStrike" dirty="0">
                        <a:solidFill>
                          <a:srgbClr val="990000"/>
                        </a:solidFill>
                        <a:effectLst/>
                        <a:latin typeface="Calibri" panose="020F0502020204030204" pitchFamily="34" charset="0"/>
                        <a:cs typeface="Calibri" panose="020F0502020204030204" pitchFamily="34" charset="0"/>
                      </a:endParaRPr>
                    </a:p>
                  </a:txBody>
                  <a:tcPr marL="274320"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dirty="0">
                          <a:effectLst/>
                          <a:latin typeface="Calibri" panose="020F0502020204030204" pitchFamily="34" charset="0"/>
                          <a:cs typeface="Calibri" panose="020F0502020204030204" pitchFamily="34" charset="0"/>
                        </a:rPr>
                        <a:t>1,300,000</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500" u="none" strike="noStrike" dirty="0">
                          <a:effectLst/>
                          <a:latin typeface="Calibri" panose="020F0502020204030204" pitchFamily="34" charset="0"/>
                          <a:cs typeface="Calibri" panose="020F0502020204030204" pitchFamily="34" charset="0"/>
                        </a:rPr>
                        <a:t>          Total equity</a:t>
                      </a:r>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1" u="none" strike="noStrike" dirty="0">
                          <a:solidFill>
                            <a:srgbClr val="990000"/>
                          </a:solidFill>
                          <a:effectLst/>
                          <a:latin typeface="Calibri" panose="020F0502020204030204" pitchFamily="34" charset="0"/>
                          <a:cs typeface="Calibri" panose="020F0502020204030204" pitchFamily="34" charset="0"/>
                        </a:rPr>
                        <a:t>HK$9,300,000</a:t>
                      </a:r>
                      <a:endParaRPr lang="en-US" sz="25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descr="Table is screen readable."/>
          <p:cNvGraphicFramePr>
            <a:graphicFrameLocks noGrp="1"/>
          </p:cNvGraphicFramePr>
          <p:nvPr>
            <p:extLst>
              <p:ext uri="{D42A27DB-BD31-4B8C-83A1-F6EECF244321}">
                <p14:modId xmlns:p14="http://schemas.microsoft.com/office/powerpoint/2010/main" val="853712744"/>
              </p:ext>
            </p:extLst>
          </p:nvPr>
        </p:nvGraphicFramePr>
        <p:xfrm>
          <a:off x="1676400" y="2477059"/>
          <a:ext cx="8397408" cy="816864"/>
        </p:xfrm>
        <a:graphic>
          <a:graphicData uri="http://schemas.openxmlformats.org/drawingml/2006/table">
            <a:tbl>
              <a:tblPr>
                <a:tableStyleId>{5C22544A-7EE6-4342-B048-85BDC9FD1C3A}</a:tableStyleId>
              </a:tblPr>
              <a:tblGrid>
                <a:gridCol w="8397408">
                  <a:extLst>
                    <a:ext uri="{9D8B030D-6E8A-4147-A177-3AD203B41FA5}">
                      <a16:colId xmlns:a16="http://schemas.microsoft.com/office/drawing/2014/main" val="20000"/>
                    </a:ext>
                  </a:extLst>
                </a:gridCol>
              </a:tblGrid>
              <a:tr h="182245">
                <a:tc>
                  <a:txBody>
                    <a:bodyPr/>
                    <a:lstStyle/>
                    <a:p>
                      <a:pPr algn="ctr"/>
                      <a:r>
                        <a:rPr lang="en-GB" sz="2500" b="1" i="0" u="none" strike="noStrike" kern="1200" baseline="0" dirty="0">
                          <a:solidFill>
                            <a:schemeClr val="dk1"/>
                          </a:solidFill>
                          <a:latin typeface="Calibri" panose="020F0502020204030204" pitchFamily="34" charset="0"/>
                          <a:ea typeface="+mn-ea"/>
                          <a:cs typeface="Calibri" panose="020F0502020204030204" pitchFamily="34" charset="0"/>
                        </a:rPr>
                        <a:t>Delta Robotics</a:t>
                      </a:r>
                    </a:p>
                    <a:p>
                      <a:pPr algn="ctr"/>
                      <a:r>
                        <a:rPr lang="en-GB" sz="25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5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cxnSp>
        <p:nvCxnSpPr>
          <p:cNvPr id="10" name="Straight Connector 9"/>
          <p:cNvCxnSpPr/>
          <p:nvPr/>
        </p:nvCxnSpPr>
        <p:spPr bwMode="auto">
          <a:xfrm>
            <a:off x="8077200" y="5410200"/>
            <a:ext cx="1996461"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5661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925-4972-6977-CD1F-342D70DA965F}"/>
              </a:ext>
            </a:extLst>
          </p:cNvPr>
          <p:cNvSpPr>
            <a:spLocks noGrp="1"/>
          </p:cNvSpPr>
          <p:nvPr>
            <p:ph type="title"/>
          </p:nvPr>
        </p:nvSpPr>
        <p:spPr>
          <a:xfrm>
            <a:off x="715961" y="31859"/>
            <a:ext cx="10820401" cy="849312"/>
          </a:xfrm>
        </p:spPr>
        <p:txBody>
          <a:bodyPr>
            <a:normAutofit/>
          </a:bodyPr>
          <a:lstStyle/>
          <a:p>
            <a:r>
              <a:rPr lang="en-US" dirty="0"/>
              <a:t>Bond Discount Amortization Schedule</a:t>
            </a:r>
            <a:endParaRPr lang="en-IN" dirty="0"/>
          </a:p>
        </p:txBody>
      </p:sp>
      <p:pic>
        <p:nvPicPr>
          <p:cNvPr id="5" name="Picture Placeholder 4" descr="An illustration of a bond discount amortization schedule presents a four-line heading consisting of the name of the company, Candlestick A G; the type of schedule, Bond Discount Amortization Schedule, the method of amortization, Effective-Interest Method—Annual Interest Payments, and the bond issuance information, 10% Bonds Issued at 10.5348%. The schedule has 6 columns which are: Interest periods; A, Interest to Be Paid (10% times Euro 100,000); B, Interest Expense to Be Recorded as (10.5348% times Preceding Bond Carrying Value); C, Discount Amortization is computed as interest expense to be recorded less interest to be paid; D, Unamortized Discount as the previous unamortized discount less the current discount amortization; E, Bond Carrying Value as Euro 100,000 less unamortized discount. The first row is labeled issue date and presents Euro 2,000 in the unamortized discount column and Euro 98,000 in the bond carrying value column. Period 1 presents interest paid, Euro 10,000; Interest expense, Euro 10,324 as 10.5348% times Euro 98,000; Discount amortization, Euro 324; Unamortized discount, 1,676; and bond carrying value, 98,324. Period 2 presents interest paid, Euro 10,000; Interest expense, Euro 10,358, as 10.5348% times Euro 98,324; Discount amortization, Euro 358; Unamortized discount, 1,318; and bond carrying value, 98,682. Period 3 presents interest paid, Euro 10,000; Interest expense, Euro 10,396, as 10.5348% times Euro 98,682; Discount amortization, Euro 396; Unamortized discount, 922; and bond carrying value, 99,078. Period 4 presents interest paid, Euro 10,000; Interest expense, Euro 10,438, as 10.5348% times Euro 99,078; Discount amortization, Euro 438; Unamortized discount, 484; and carrying value, 99,516. Period 5 presents interest paid, Euro 10,000; Interest expense, Euro 10,484, as 10.5348% times Euro 99,516; Discount amortization, Euro 484; Unamortized discount, 0; and bond carrying value, 100,000. The total of interest paid is Euro 50,000. The total of interest expense is Euro 52,000. The total of discount amortization is Euro 2,000.A note at the bottom of the table reads: Column (A) remains constant because the face value of the bonds (Euro 100,000) is multiplied by the annual contractual interest rate (10%) each period. Column (B) is computed as the preceding bond carrying value times the annual effective-interest rate (10.5348%).Column (C) indicates the discount amortization each period. Column (D) decreases each period until it reaches zero at maturity. Column (E) increases each period until it equals face value at maturity. ">
            <a:extLst>
              <a:ext uri="{FF2B5EF4-FFF2-40B4-BE49-F238E27FC236}">
                <a16:creationId xmlns:a16="http://schemas.microsoft.com/office/drawing/2014/main" id="{70F305F9-0FEE-1DBC-6806-FD037E889EE4}"/>
              </a:ext>
            </a:extLst>
          </p:cNvPr>
          <p:cNvPicPr>
            <a:picLocks noGrp="1" noChangeAspect="1"/>
          </p:cNvPicPr>
          <p:nvPr>
            <p:ph type="pic" sz="quarter" idx="17"/>
          </p:nvPr>
        </p:nvPicPr>
        <p:blipFill rotWithShape="1">
          <a:blip r:embed="rId3"/>
          <a:stretch/>
        </p:blipFill>
        <p:spPr>
          <a:xfrm>
            <a:off x="2565454" y="1309568"/>
            <a:ext cx="7061095" cy="4400393"/>
          </a:xfrm>
          <a:prstGeom prst="rect">
            <a:avLst/>
          </a:prstGeom>
        </p:spPr>
      </p:pic>
      <p:sp>
        <p:nvSpPr>
          <p:cNvPr id="7" name="Content Placeholder 6">
            <a:extLst>
              <a:ext uri="{FF2B5EF4-FFF2-40B4-BE49-F238E27FC236}">
                <a16:creationId xmlns:a16="http://schemas.microsoft.com/office/drawing/2014/main" id="{9A96E2A2-CCB0-1C70-3F87-C035E48FC394}"/>
              </a:ext>
            </a:extLst>
          </p:cNvPr>
          <p:cNvSpPr>
            <a:spLocks noGrp="1"/>
          </p:cNvSpPr>
          <p:nvPr>
            <p:ph sz="quarter" idx="12"/>
          </p:nvPr>
        </p:nvSpPr>
        <p:spPr>
          <a:xfrm>
            <a:off x="2037863" y="5900927"/>
            <a:ext cx="8115301" cy="496818"/>
          </a:xfrm>
        </p:spPr>
        <p:txBody>
          <a:bodyPr>
            <a:noAutofit/>
          </a:bodyPr>
          <a:lstStyle/>
          <a:p>
            <a:pPr marL="0" indent="0">
              <a:buNone/>
            </a:pPr>
            <a:r>
              <a:rPr lang="en-CA" sz="2000" b="1" dirty="0"/>
              <a:t>Illustration 11A.2: </a:t>
            </a:r>
            <a:r>
              <a:rPr lang="en-CA" sz="2000" dirty="0"/>
              <a:t>Bond discount amortization schedule</a:t>
            </a:r>
          </a:p>
        </p:txBody>
      </p:sp>
      <p:sp>
        <p:nvSpPr>
          <p:cNvPr id="15" name="Content Placeholder 5">
            <a:extLst>
              <a:ext uri="{FF2B5EF4-FFF2-40B4-BE49-F238E27FC236}">
                <a16:creationId xmlns:a16="http://schemas.microsoft.com/office/drawing/2014/main" id="{DF1C064C-3139-8FA5-6D08-3FCAD261643A}"/>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2" name="Rectangle 1">
            <a:extLst>
              <a:ext uri="{FF2B5EF4-FFF2-40B4-BE49-F238E27FC236}">
                <a16:creationId xmlns:a16="http://schemas.microsoft.com/office/drawing/2014/main" id="{9576C665-0383-3569-995B-D866161D561F}"/>
              </a:ext>
            </a:extLst>
          </p:cNvPr>
          <p:cNvSpPr/>
          <p:nvPr/>
        </p:nvSpPr>
        <p:spPr>
          <a:xfrm>
            <a:off x="2743201" y="3282441"/>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5F8E2C-FA37-4656-9027-55E01296210B}"/>
              </a:ext>
            </a:extLst>
          </p:cNvPr>
          <p:cNvSpPr/>
          <p:nvPr/>
        </p:nvSpPr>
        <p:spPr>
          <a:xfrm>
            <a:off x="2743200" y="3484598"/>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234D3C-3E1D-E109-6409-7A6293C2C553}"/>
              </a:ext>
            </a:extLst>
          </p:cNvPr>
          <p:cNvSpPr/>
          <p:nvPr/>
        </p:nvSpPr>
        <p:spPr>
          <a:xfrm>
            <a:off x="2743200" y="3686755"/>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D6398-90BE-90FA-8418-0D51E3170C91}"/>
              </a:ext>
            </a:extLst>
          </p:cNvPr>
          <p:cNvSpPr/>
          <p:nvPr/>
        </p:nvSpPr>
        <p:spPr>
          <a:xfrm>
            <a:off x="2743200" y="3888912"/>
            <a:ext cx="6765925" cy="437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3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447800" y="1066800"/>
            <a:ext cx="9144000" cy="4761612"/>
          </a:xfrm>
          <a:prstGeom prst="rect">
            <a:avLst/>
          </a:prstGeom>
        </p:spPr>
        <p:txBody>
          <a:bodyPr>
            <a:normAutofit/>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the end of its first year of operation, Doral AG has €750,000 of ordinary shares and net income of €122,000. Assume no dividend is paid in the first year. Prepare (a) the closing entry for net income and (b) the equity section at year-end.</a:t>
            </a:r>
          </a:p>
          <a:p>
            <a:pPr marL="0" indent="0">
              <a:lnSpc>
                <a:spcPct val="100000"/>
              </a:lnSpc>
              <a:spcBef>
                <a:spcPts val="1800"/>
              </a:spcBef>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(A)	income summary 	122,000</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Retained earnings 		122,000</a:t>
            </a:r>
          </a:p>
          <a:p>
            <a:pPr marL="0" indent="0">
              <a:lnSpc>
                <a:spcPct val="100000"/>
              </a:lnSpc>
              <a:spcBef>
                <a:spcPts val="12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(B)	equity</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Share capital—ordinary	€750,000</a:t>
            </a:r>
          </a:p>
          <a:p>
            <a:pPr marL="0" indent="0">
              <a:lnSpc>
                <a:spcPct val="100000"/>
              </a:lnSpc>
              <a:spcBef>
                <a:spcPts val="600"/>
              </a:spcBef>
              <a:buClr>
                <a:srgbClr val="800000"/>
              </a:buClr>
              <a:buSzPct val="80000"/>
              <a:buNone/>
              <a:tabLst>
                <a:tab pos="685800" algn="l"/>
                <a:tab pos="11430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Retained earnings	122,000 	</a:t>
            </a:r>
          </a:p>
          <a:p>
            <a:pPr marL="0" indent="0">
              <a:lnSpc>
                <a:spcPct val="100000"/>
              </a:lnSpc>
              <a:spcBef>
                <a:spcPts val="600"/>
              </a:spcBef>
              <a:buClr>
                <a:srgbClr val="800000"/>
              </a:buClr>
              <a:buSzPct val="80000"/>
              <a:buNone/>
              <a:tabLst>
                <a:tab pos="685800" algn="l"/>
                <a:tab pos="1143000" algn="l"/>
                <a:tab pos="1600200" algn="l"/>
                <a:tab pos="6400800" algn="r"/>
                <a:tab pos="7942263" algn="r"/>
              </a:tabLst>
            </a:pPr>
            <a:r>
              <a:rPr lang="en-US" sz="2600" cap="none" dirty="0">
                <a:solidFill>
                  <a:srgbClr val="000000"/>
                </a:solidFill>
                <a:latin typeface="Calibri" panose="020F0502020204030204" pitchFamily="34" charset="0"/>
                <a:cs typeface="Calibri" panose="020F0502020204030204" pitchFamily="34" charset="0"/>
              </a:rPr>
              <a:t>			total equity		€872,000</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Do it! 1</a:t>
            </a:r>
            <a:r>
              <a:rPr lang="en-US" altLang="zh-CN" b="1" cap="none" dirty="0">
                <a:ea typeface="Source Sans Pro" charset="0"/>
              </a:rPr>
              <a:t>B</a:t>
            </a:r>
            <a:r>
              <a:rPr lang="en-US" b="1" cap="none" dirty="0">
                <a:ea typeface="Source Sans Pro" charset="0"/>
              </a:rPr>
              <a:t>: corporate capital</a:t>
            </a:r>
            <a:endParaRPr lang="en-US" sz="2000" b="1" cap="none" dirty="0"/>
          </a:p>
        </p:txBody>
      </p:sp>
      <p:cxnSp>
        <p:nvCxnSpPr>
          <p:cNvPr id="12" name="Straight Connector 11"/>
          <p:cNvCxnSpPr/>
          <p:nvPr/>
        </p:nvCxnSpPr>
        <p:spPr bwMode="auto">
          <a:xfrm>
            <a:off x="6705600" y="5334000"/>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a:off x="8261496" y="5791200"/>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8261496" y="5853752"/>
            <a:ext cx="1295400" cy="0"/>
          </a:xfrm>
          <a:prstGeom prst="line">
            <a:avLst/>
          </a:prstGeom>
          <a:solidFill>
            <a:schemeClr val="accent1"/>
          </a:solidFill>
          <a:ln w="28575"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32425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2</a:t>
            </a:r>
            <a:br>
              <a:rPr lang="en-IN" b="1" cap="none" dirty="0">
                <a:solidFill>
                  <a:srgbClr val="931B21"/>
                </a:solidFill>
              </a:rPr>
            </a:br>
            <a:r>
              <a:rPr lang="en-US" b="1" cap="none" dirty="0">
                <a:solidFill>
                  <a:schemeClr val="accent1"/>
                </a:solidFill>
              </a:rPr>
              <a:t>explain how to account for ordinary, preference, and treasury shares</a:t>
            </a:r>
          </a:p>
        </p:txBody>
      </p:sp>
      <p:sp>
        <p:nvSpPr>
          <p:cNvPr id="5" name="Slide Number Placeholder "/>
          <p:cNvSpPr>
            <a:spLocks noGrp="1"/>
          </p:cNvSpPr>
          <p:nvPr>
            <p:ph type="sldNum" sz="quarter" idx="10"/>
          </p:nvPr>
        </p:nvSpPr>
        <p:spPr/>
        <p:txBody>
          <a:bodyPr/>
          <a:lstStyle/>
          <a:p>
            <a:fld id="{67B19427-F580-D146-B60E-4CADEE75497F}" type="slidenum">
              <a:rPr lang="en-US" smtClean="0"/>
              <a:pPr/>
              <a:t>31</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559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19200"/>
            <a:ext cx="9525000" cy="4724400"/>
          </a:xfrm>
          <a:prstGeom prst="rect">
            <a:avLst/>
          </a:prstGeom>
        </p:spPr>
        <p:txBody>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Accounting for ordinary shares</a:t>
            </a:r>
          </a:p>
          <a:p>
            <a:pPr marL="0" indent="0">
              <a:lnSpc>
                <a:spcPct val="100000"/>
              </a:lnSpc>
              <a:spcBef>
                <a:spcPts val="1200"/>
              </a:spcBef>
              <a:buClr>
                <a:srgbClr val="990000"/>
              </a:buClr>
              <a:buNone/>
            </a:pPr>
            <a:r>
              <a:rPr lang="en-US" altLang="en-US" sz="2800" b="1" cap="none" dirty="0">
                <a:latin typeface="Calibri" panose="020F0502020204030204" pitchFamily="34" charset="0"/>
                <a:cs typeface="Calibri" panose="020F0502020204030204" pitchFamily="34" charset="0"/>
              </a:rPr>
              <a:t>Primary objective </a:t>
            </a:r>
            <a:r>
              <a:rPr lang="en-US" altLang="en-US" sz="2800" cap="none" dirty="0">
                <a:latin typeface="Calibri" panose="020F0502020204030204" pitchFamily="34" charset="0"/>
                <a:cs typeface="Calibri" panose="020F0502020204030204" pitchFamily="34" charset="0"/>
              </a:rPr>
              <a:t>is to identify the specific sources of capital.</a:t>
            </a:r>
          </a:p>
        </p:txBody>
      </p:sp>
      <p:sp>
        <p:nvSpPr>
          <p:cNvPr id="9" name="Title "/>
          <p:cNvSpPr>
            <a:spLocks noGrp="1"/>
          </p:cNvSpPr>
          <p:nvPr>
            <p:ph type="title" idx="4294967295"/>
          </p:nvPr>
        </p:nvSpPr>
        <p:spPr>
          <a:xfrm>
            <a:off x="533400" y="152400"/>
            <a:ext cx="99012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transactions</a:t>
            </a:r>
          </a:p>
        </p:txBody>
      </p:sp>
    </p:spTree>
    <p:extLst>
      <p:ext uri="{BB962C8B-B14F-4D97-AF65-F5344CB8AC3E}">
        <p14:creationId xmlns:p14="http://schemas.microsoft.com/office/powerpoint/2010/main" val="1811751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09892" y="1066800"/>
            <a:ext cx="9915308" cy="4724400"/>
          </a:xfrm>
          <a:prstGeom prst="rect">
            <a:avLst/>
          </a:prstGeom>
        </p:spPr>
        <p:txBody>
          <a:bodyPr>
            <a:normAutofit/>
          </a:bodyPr>
          <a:lstStyle/>
          <a:p>
            <a:pPr marL="0" indent="0">
              <a:lnSpc>
                <a:spcPct val="95000"/>
              </a:lnSpc>
              <a:spcBef>
                <a:spcPts val="1200"/>
              </a:spcBef>
              <a:buNone/>
            </a:pPr>
            <a:r>
              <a:rPr lang="en-US" sz="3200" b="1" cap="none" dirty="0">
                <a:solidFill>
                  <a:srgbClr val="990000"/>
                </a:solidFill>
                <a:latin typeface="Calibri" panose="020F0502020204030204" pitchFamily="34" charset="0"/>
                <a:cs typeface="Calibri" panose="020F0502020204030204" pitchFamily="34" charset="0"/>
              </a:rPr>
              <a:t>Issuing par value ordinary shares for cash</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Par value does not indicate a share’s market price</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Usually, cash proceeds from issuing par value shares may be equal to, or greater than par value</a:t>
            </a:r>
          </a:p>
          <a:p>
            <a:pPr marL="574675" indent="-346075">
              <a:lnSpc>
                <a:spcPct val="95000"/>
              </a:lnSpc>
              <a:spcBef>
                <a:spcPts val="1200"/>
              </a:spcBef>
              <a:buClr>
                <a:srgbClr val="990000"/>
              </a:buClr>
            </a:pPr>
            <a:r>
              <a:rPr lang="en-US" sz="2800" cap="none" dirty="0">
                <a:latin typeface="Calibri" panose="020F0502020204030204" pitchFamily="34" charset="0"/>
                <a:cs typeface="Calibri" panose="020F0502020204030204" pitchFamily="34" charset="0"/>
              </a:rPr>
              <a:t>Issuance of ordinary shares for cash</a:t>
            </a:r>
          </a:p>
          <a:p>
            <a:pPr marL="1143000" lvl="1" indent="-339725">
              <a:lnSpc>
                <a:spcPct val="95000"/>
              </a:lnSpc>
              <a:spcBef>
                <a:spcPts val="1200"/>
              </a:spcBef>
              <a:buClr>
                <a:srgbClr val="990000"/>
              </a:buClr>
              <a:buSzPct val="80000"/>
              <a:buFont typeface="Wingdings" panose="05000000000000000000" pitchFamily="2" charset="2"/>
              <a:buChar char="§"/>
            </a:pPr>
            <a:r>
              <a:rPr lang="en-US" sz="2800" cap="none" dirty="0">
                <a:latin typeface="Calibri" panose="020F0502020204030204" pitchFamily="34" charset="0"/>
                <a:cs typeface="Calibri" panose="020F0502020204030204" pitchFamily="34" charset="0"/>
              </a:rPr>
              <a:t>Credit par value of shares to share capital—ordinary</a:t>
            </a:r>
          </a:p>
          <a:p>
            <a:pPr marL="1143000" lvl="1" indent="-339725">
              <a:lnSpc>
                <a:spcPct val="95000"/>
              </a:lnSpc>
              <a:spcBef>
                <a:spcPts val="1200"/>
              </a:spcBef>
              <a:buClr>
                <a:srgbClr val="990000"/>
              </a:buClr>
              <a:buSzPct val="80000"/>
              <a:buFont typeface="Wingdings" panose="05000000000000000000" pitchFamily="2" charset="2"/>
              <a:buChar char="§"/>
            </a:pPr>
            <a:r>
              <a:rPr lang="en-US" sz="2800" cap="none" dirty="0">
                <a:latin typeface="Calibri" panose="020F0502020204030204" pitchFamily="34" charset="0"/>
                <a:cs typeface="Calibri" panose="020F0502020204030204" pitchFamily="34" charset="0"/>
              </a:rPr>
              <a:t>Record in a separate account portion of proceeds that is above or below par value</a:t>
            </a:r>
            <a:endParaRPr lang="en-US" altLang="en-US" sz="2800" cap="none" dirty="0">
              <a:latin typeface="Calibri" panose="020F0502020204030204" pitchFamily="34" charset="0"/>
              <a:cs typeface="Calibri" panose="020F0502020204030204" pitchFamily="34" charset="0"/>
            </a:endParaRPr>
          </a:p>
        </p:txBody>
      </p:sp>
      <p:sp>
        <p:nvSpPr>
          <p:cNvPr id="9"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ordinary shares</a:t>
            </a:r>
          </a:p>
        </p:txBody>
      </p:sp>
    </p:spTree>
    <p:extLst>
      <p:ext uri="{BB962C8B-B14F-4D97-AF65-F5344CB8AC3E}">
        <p14:creationId xmlns:p14="http://schemas.microsoft.com/office/powerpoint/2010/main" val="387528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27586" y="1371600"/>
            <a:ext cx="8535614" cy="41910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assume that Hydro-Slide SA issues 1,000 shares of €1 par value ordinary shares </a:t>
            </a:r>
            <a:r>
              <a:rPr lang="en-US" altLang="en-US" sz="2600" b="1" cap="none" dirty="0">
                <a:solidFill>
                  <a:srgbClr val="990000"/>
                </a:solidFill>
                <a:latin typeface="Calibri" panose="020F0502020204030204" pitchFamily="34" charset="0"/>
                <a:cs typeface="Calibri" panose="020F0502020204030204" pitchFamily="34" charset="0"/>
              </a:rPr>
              <a:t>at par for cash</a:t>
            </a:r>
            <a:r>
              <a:rPr lang="en-US" altLang="en-US" sz="2600" cap="none" dirty="0">
                <a:latin typeface="Calibri" panose="020F0502020204030204" pitchFamily="34" charset="0"/>
                <a:cs typeface="Calibri" panose="020F0502020204030204" pitchFamily="34" charset="0"/>
              </a:rPr>
              <a:t>.  Prepare the entry to record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2400"/>
              </a:spcBef>
              <a:buNone/>
              <a:tabLst>
                <a:tab pos="457200" algn="l"/>
                <a:tab pos="1143000" algn="l"/>
                <a:tab pos="1489075" algn="l"/>
                <a:tab pos="6916738" algn="r"/>
                <a:tab pos="8118475" algn="r"/>
              </a:tabLst>
            </a:pPr>
            <a:r>
              <a:rPr lang="en-US" sz="2600" cap="none" dirty="0">
                <a:solidFill>
                  <a:srgbClr val="000000"/>
                </a:solidFill>
                <a:latin typeface="Calibri" panose="020F0502020204030204" pitchFamily="34" charset="0"/>
                <a:cs typeface="Calibri" panose="020F0502020204030204" pitchFamily="34" charset="0"/>
              </a:rPr>
              <a:t>	Cash			1,000</a:t>
            </a:r>
          </a:p>
          <a:p>
            <a:pPr marL="0" indent="0">
              <a:lnSpc>
                <a:spcPct val="100000"/>
              </a:lnSpc>
              <a:spcBef>
                <a:spcPts val="600"/>
              </a:spcBef>
              <a:buClr>
                <a:srgbClr val="800000"/>
              </a:buClr>
              <a:buSzPct val="80000"/>
              <a:buNone/>
              <a:tabLst>
                <a:tab pos="457200" algn="l"/>
                <a:tab pos="914400" algn="l"/>
                <a:tab pos="1489075"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Share capital—ordinary (1,000 x €1)		1,000</a:t>
            </a:r>
          </a:p>
        </p:txBody>
      </p:sp>
      <p:sp>
        <p:nvSpPr>
          <p:cNvPr id="8" name="Title 2"/>
          <p:cNvSpPr>
            <a:spLocks noGrp="1"/>
          </p:cNvSpPr>
          <p:nvPr>
            <p:ph type="title"/>
          </p:nvPr>
        </p:nvSpPr>
        <p:spPr>
          <a:xfrm>
            <a:off x="533400" y="152400"/>
            <a:ext cx="107442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(1 of 3)</a:t>
            </a:r>
            <a:endParaRPr lang="en-US" sz="2000" cap="none" dirty="0">
              <a:ea typeface="Source Sans Pro" charset="0"/>
            </a:endParaRPr>
          </a:p>
        </p:txBody>
      </p:sp>
    </p:spTree>
    <p:extLst>
      <p:ext uri="{BB962C8B-B14F-4D97-AF65-F5344CB8AC3E}">
        <p14:creationId xmlns:p14="http://schemas.microsoft.com/office/powerpoint/2010/main" val="3335278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95400"/>
            <a:ext cx="9067800" cy="3581400"/>
          </a:xfrm>
          <a:prstGeom prst="rect">
            <a:avLst/>
          </a:prstGeom>
        </p:spPr>
        <p:txBody>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Now assume that Hydro-Slide issues an additional 1,000 shares of the €1 par value ordinary shares for cash </a:t>
            </a:r>
            <a:r>
              <a:rPr lang="en-US" sz="2600" b="1" cap="none" dirty="0">
                <a:solidFill>
                  <a:srgbClr val="990000"/>
                </a:solidFill>
                <a:latin typeface="Calibri" panose="020F0502020204030204" pitchFamily="34" charset="0"/>
                <a:cs typeface="Calibri" panose="020F0502020204030204" pitchFamily="34" charset="0"/>
              </a:rPr>
              <a:t>at €5 per share</a:t>
            </a:r>
            <a:r>
              <a:rPr lang="en-US" sz="2600" cap="none" dirty="0">
                <a:latin typeface="Calibri" panose="020F0502020204030204" pitchFamily="34" charset="0"/>
                <a:cs typeface="Calibri" panose="020F0502020204030204" pitchFamily="34" charset="0"/>
              </a:rPr>
              <a:t>.</a:t>
            </a:r>
            <a:r>
              <a:rPr lang="en-US" altLang="en-US" sz="2600" cap="none" dirty="0">
                <a:latin typeface="Calibri" panose="020F0502020204030204" pitchFamily="34" charset="0"/>
                <a:cs typeface="Calibri" panose="020F0502020204030204" pitchFamily="34" charset="0"/>
              </a:rPr>
              <a:t>  Prepare the entry to record this transaction.</a:t>
            </a:r>
          </a:p>
          <a:p>
            <a:pPr marL="0" indent="0">
              <a:lnSpc>
                <a:spcPct val="100000"/>
              </a:lnSpc>
              <a:spcBef>
                <a:spcPts val="2400"/>
              </a:spcBef>
              <a:buNone/>
              <a:tabLst>
                <a:tab pos="457200" algn="l"/>
                <a:tab pos="914400" algn="l"/>
                <a:tab pos="69167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Cash	5,000</a:t>
            </a:r>
          </a:p>
          <a:p>
            <a:pPr marL="0" indent="0">
              <a:lnSpc>
                <a:spcPct val="100000"/>
              </a:lnSpc>
              <a:spcBef>
                <a:spcPts val="1200"/>
              </a:spcBef>
              <a:buNone/>
              <a:tabLst>
                <a:tab pos="457200" algn="l"/>
                <a:tab pos="914400" algn="l"/>
                <a:tab pos="6629400"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(1,000 x €1)		1,000</a:t>
            </a:r>
          </a:p>
          <a:p>
            <a:pPr marL="0" indent="0">
              <a:lnSpc>
                <a:spcPct val="100000"/>
              </a:lnSpc>
              <a:spcBef>
                <a:spcPts val="1200"/>
              </a:spcBef>
              <a:buNone/>
              <a:tabLst>
                <a:tab pos="457200" algn="l"/>
                <a:tab pos="914400" algn="l"/>
                <a:tab pos="6629400"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4,000</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609600" y="228600"/>
            <a:ext cx="111252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(2 of 3)</a:t>
            </a:r>
            <a:endParaRPr lang="en-US" sz="2000" cap="none" dirty="0">
              <a:ea typeface="Source Sans Pro" charset="0"/>
            </a:endParaRPr>
          </a:p>
        </p:txBody>
      </p:sp>
      <p:sp>
        <p:nvSpPr>
          <p:cNvPr id="2" name="TextBox 1"/>
          <p:cNvSpPr txBox="1"/>
          <p:nvPr/>
        </p:nvSpPr>
        <p:spPr>
          <a:xfrm>
            <a:off x="1981200" y="4648200"/>
            <a:ext cx="4114800"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amount issued above the par value is credited to share premium-ordinary.</a:t>
            </a:r>
          </a:p>
        </p:txBody>
      </p:sp>
      <p:sp>
        <p:nvSpPr>
          <p:cNvPr id="3" name="Up Arrow 2"/>
          <p:cNvSpPr/>
          <p:nvPr/>
        </p:nvSpPr>
        <p:spPr>
          <a:xfrm>
            <a:off x="3581400" y="4343400"/>
            <a:ext cx="1524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3307630"/>
            <a:ext cx="13716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Determined by par</a:t>
            </a:r>
          </a:p>
        </p:txBody>
      </p:sp>
      <p:sp>
        <p:nvSpPr>
          <p:cNvPr id="10" name="Right Arrow 9"/>
          <p:cNvSpPr/>
          <p:nvPr/>
        </p:nvSpPr>
        <p:spPr>
          <a:xfrm>
            <a:off x="1752600" y="3505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94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1875083028"/>
              </p:ext>
            </p:extLst>
          </p:nvPr>
        </p:nvGraphicFramePr>
        <p:xfrm>
          <a:off x="2060607" y="1295400"/>
          <a:ext cx="7524645" cy="816864"/>
        </p:xfrm>
        <a:graphic>
          <a:graphicData uri="http://schemas.openxmlformats.org/drawingml/2006/table">
            <a:tbl>
              <a:tblPr>
                <a:tableStyleId>{5C22544A-7EE6-4342-B048-85BDC9FD1C3A}</a:tableStyleId>
              </a:tblPr>
              <a:tblGrid>
                <a:gridCol w="7524645">
                  <a:extLst>
                    <a:ext uri="{9D8B030D-6E8A-4147-A177-3AD203B41FA5}">
                      <a16:colId xmlns:a16="http://schemas.microsoft.com/office/drawing/2014/main" val="20000"/>
                    </a:ext>
                  </a:extLst>
                </a:gridCol>
              </a:tblGrid>
              <a:tr h="182245">
                <a:tc>
                  <a:txBody>
                    <a:bodyPr/>
                    <a:lstStyle/>
                    <a:p>
                      <a:pPr algn="ctr"/>
                      <a:r>
                        <a:rPr lang="en-US" sz="2500" b="1" i="0" u="none" strike="noStrike" kern="1200" baseline="0" dirty="0">
                          <a:solidFill>
                            <a:schemeClr val="dk1"/>
                          </a:solidFill>
                          <a:latin typeface="Calibri" panose="020F0502020204030204" pitchFamily="34" charset="0"/>
                          <a:ea typeface="+mn-ea"/>
                          <a:cs typeface="Calibri" panose="020F0502020204030204" pitchFamily="34" charset="0"/>
                        </a:rPr>
                        <a:t>Hydro-Slide SA</a:t>
                      </a:r>
                    </a:p>
                    <a:p>
                      <a:pPr algn="ctr"/>
                      <a:r>
                        <a:rPr lang="en-US" sz="25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5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Title 2"/>
          <p:cNvSpPr>
            <a:spLocks noGrp="1"/>
          </p:cNvSpPr>
          <p:nvPr>
            <p:ph type="title"/>
          </p:nvPr>
        </p:nvSpPr>
        <p:spPr>
          <a:xfrm>
            <a:off x="572607" y="152400"/>
            <a:ext cx="10591800" cy="646331"/>
          </a:xfrm>
        </p:spPr>
        <p:txBody>
          <a:bodyPr wrap="square">
            <a:spAutoFit/>
          </a:bodyPr>
          <a:lstStyle/>
          <a:p>
            <a:pPr algn="l"/>
            <a:r>
              <a:rPr lang="en-GB" b="1" cap="none" dirty="0">
                <a:ea typeface="Source Sans Pro" charset="0"/>
              </a:rPr>
              <a:t>Issuing par value ordinary shares for cash </a:t>
            </a:r>
            <a:r>
              <a:rPr lang="en-GB" sz="2000" cap="none" dirty="0">
                <a:ea typeface="Source Sans Pro" charset="0"/>
              </a:rPr>
              <a:t>(3 of 3)</a:t>
            </a:r>
            <a:endParaRPr lang="en-US" sz="2000" cap="none" dirty="0">
              <a:ea typeface="Source Sans Pro" charset="0"/>
            </a:endParaRP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105489361"/>
              </p:ext>
            </p:extLst>
          </p:nvPr>
        </p:nvGraphicFramePr>
        <p:xfrm>
          <a:off x="2057400" y="2181444"/>
          <a:ext cx="7524645" cy="2106168"/>
        </p:xfrm>
        <a:graphic>
          <a:graphicData uri="http://schemas.openxmlformats.org/drawingml/2006/table">
            <a:tbl>
              <a:tblPr>
                <a:tableStyleId>{5C22544A-7EE6-4342-B048-85BDC9FD1C3A}</a:tableStyleId>
              </a:tblPr>
              <a:tblGrid>
                <a:gridCol w="5867252">
                  <a:extLst>
                    <a:ext uri="{9D8B030D-6E8A-4147-A177-3AD203B41FA5}">
                      <a16:colId xmlns:a16="http://schemas.microsoft.com/office/drawing/2014/main" val="20000"/>
                    </a:ext>
                  </a:extLst>
                </a:gridCol>
                <a:gridCol w="536089">
                  <a:extLst>
                    <a:ext uri="{9D8B030D-6E8A-4147-A177-3AD203B41FA5}">
                      <a16:colId xmlns:a16="http://schemas.microsoft.com/office/drawing/2014/main" val="20001"/>
                    </a:ext>
                  </a:extLst>
                </a:gridCol>
                <a:gridCol w="1121304">
                  <a:extLst>
                    <a:ext uri="{9D8B030D-6E8A-4147-A177-3AD203B41FA5}">
                      <a16:colId xmlns:a16="http://schemas.microsoft.com/office/drawing/2014/main" val="20002"/>
                    </a:ext>
                  </a:extLst>
                </a:gridCol>
              </a:tblGrid>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R="640080"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Share capital—ordinary</a:t>
                      </a:r>
                    </a:p>
                  </a:txBody>
                  <a:tcPr marL="54864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0" i="0" u="none" strike="noStrike" dirty="0">
                          <a:solidFill>
                            <a:srgbClr val="000000"/>
                          </a:solidFill>
                          <a:effectLst/>
                          <a:latin typeface="Calibri" panose="020F0502020204030204" pitchFamily="34" charset="0"/>
                          <a:cs typeface="Calibri" panose="020F0502020204030204" pitchFamily="34" charset="0"/>
                        </a:rPr>
                        <a:t>€  2,000</a:t>
                      </a: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500" b="1" u="none" strike="noStrike" kern="1200" dirty="0">
                          <a:solidFill>
                            <a:srgbClr val="990000"/>
                          </a:solidFill>
                          <a:effectLst/>
                          <a:latin typeface="Calibri" panose="020F0502020204030204" pitchFamily="34" charset="0"/>
                          <a:ea typeface="+mn-ea"/>
                          <a:cs typeface="Calibri" panose="020F0502020204030204" pitchFamily="34" charset="0"/>
                        </a:rPr>
                        <a:t>Share premium—ordinary</a:t>
                      </a:r>
                    </a:p>
                  </a:txBody>
                  <a:tcPr marL="54864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b="1" u="none" strike="noStrike" kern="1200" dirty="0">
                        <a:solidFill>
                          <a:srgbClr val="990000"/>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b="1" u="none" strike="noStrike" kern="1200" dirty="0">
                          <a:solidFill>
                            <a:srgbClr val="990000"/>
                          </a:solidFill>
                          <a:effectLst/>
                          <a:latin typeface="Calibri" panose="020F0502020204030204" pitchFamily="34" charset="0"/>
                          <a:ea typeface="+mn-ea"/>
                          <a:cs typeface="Calibri" panose="020F0502020204030204" pitchFamily="34" charset="0"/>
                        </a:rPr>
                        <a:t>4,000</a:t>
                      </a:r>
                    </a:p>
                  </a:txBody>
                  <a:tcPr marL="4233" marR="4233" marT="18288" marB="18288"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    Retained earnings</a:t>
                      </a:r>
                    </a:p>
                  </a:txBody>
                  <a:tcPr marL="274320"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27,000</a:t>
                      </a:r>
                    </a:p>
                  </a:txBody>
                  <a:tcPr marL="4233" marR="4233" marT="18288" marB="18288"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4233" marR="6400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5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500" u="none" strike="noStrike" kern="1200" dirty="0">
                          <a:solidFill>
                            <a:schemeClr val="dk1"/>
                          </a:solidFill>
                          <a:effectLst/>
                          <a:latin typeface="Calibri" panose="020F0502020204030204" pitchFamily="34" charset="0"/>
                          <a:ea typeface="+mn-ea"/>
                          <a:cs typeface="Calibri" panose="020F0502020204030204" pitchFamily="34" charset="0"/>
                        </a:rPr>
                        <a:t>€33,000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98547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447193" y="1143000"/>
            <a:ext cx="9068407" cy="4114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assume that instead of €1 par value shares, Hydro-Slide SA has </a:t>
            </a:r>
            <a:r>
              <a:rPr lang="en-US" altLang="en-US" sz="2600" b="1" cap="none" dirty="0">
                <a:solidFill>
                  <a:srgbClr val="990000"/>
                </a:solidFill>
                <a:latin typeface="Calibri" panose="020F0502020204030204" pitchFamily="34" charset="0"/>
                <a:cs typeface="Calibri" panose="020F0502020204030204" pitchFamily="34" charset="0"/>
              </a:rPr>
              <a:t>€5 stated value no-par shares </a:t>
            </a:r>
            <a:r>
              <a:rPr lang="en-US" altLang="en-US" sz="2600" cap="none" dirty="0">
                <a:latin typeface="Calibri" panose="020F0502020204030204" pitchFamily="34" charset="0"/>
                <a:cs typeface="Calibri" panose="020F0502020204030204" pitchFamily="34" charset="0"/>
              </a:rPr>
              <a:t>and the company issues 5,000 shares at €8 per share for cash.</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40,000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25,000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15,000</a:t>
            </a:r>
          </a:p>
        </p:txBody>
      </p:sp>
      <p:sp>
        <p:nvSpPr>
          <p:cNvPr id="8" name="Title 2"/>
          <p:cNvSpPr>
            <a:spLocks noGrp="1"/>
          </p:cNvSpPr>
          <p:nvPr>
            <p:ph type="title"/>
          </p:nvPr>
        </p:nvSpPr>
        <p:spPr>
          <a:xfrm>
            <a:off x="533400" y="152400"/>
            <a:ext cx="9144000" cy="646331"/>
          </a:xfrm>
        </p:spPr>
        <p:txBody>
          <a:bodyPr wrap="square">
            <a:spAutoFit/>
          </a:bodyPr>
          <a:lstStyle/>
          <a:p>
            <a:pPr algn="l"/>
            <a:r>
              <a:rPr lang="en-GB" b="1" cap="none" dirty="0">
                <a:ea typeface="Source Sans Pro" charset="0"/>
              </a:rPr>
              <a:t>Issuing no-par ordinary shares</a:t>
            </a:r>
            <a:r>
              <a:rPr lang="en-GB" sz="2000" cap="none" dirty="0">
                <a:ea typeface="Source Sans Pro" charset="0"/>
              </a:rPr>
              <a:t> (1 of 2)</a:t>
            </a:r>
            <a:endParaRPr lang="en-US" sz="2000" cap="none" dirty="0">
              <a:ea typeface="Source Sans Pro" charset="0"/>
            </a:endParaRPr>
          </a:p>
        </p:txBody>
      </p:sp>
      <p:sp>
        <p:nvSpPr>
          <p:cNvPr id="2" name="TextBox 1"/>
          <p:cNvSpPr txBox="1"/>
          <p:nvPr/>
        </p:nvSpPr>
        <p:spPr>
          <a:xfrm>
            <a:off x="1524000" y="4572000"/>
            <a:ext cx="84582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latin typeface="Calibri" panose="020F0502020204030204" pitchFamily="34" charset="0"/>
                <a:cs typeface="Calibri" panose="020F0502020204030204" pitchFamily="34" charset="0"/>
              </a:rPr>
              <a:t>When no-par ordinary shares have a stated value, the entries are similar to those illustrated for par value shares. </a:t>
            </a:r>
          </a:p>
        </p:txBody>
      </p:sp>
    </p:spTree>
    <p:extLst>
      <p:ext uri="{BB962C8B-B14F-4D97-AF65-F5344CB8AC3E}">
        <p14:creationId xmlns:p14="http://schemas.microsoft.com/office/powerpoint/2010/main" val="3176514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95400" y="1219200"/>
            <a:ext cx="9525000" cy="3345873"/>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if Hydro-Slide </a:t>
            </a:r>
            <a:r>
              <a:rPr lang="en-US" sz="2600" b="1" cap="none" dirty="0">
                <a:solidFill>
                  <a:srgbClr val="990000"/>
                </a:solidFill>
                <a:latin typeface="Calibri" panose="020F0502020204030204" pitchFamily="34" charset="0"/>
                <a:cs typeface="Calibri" panose="020F0502020204030204" pitchFamily="34" charset="0"/>
              </a:rPr>
              <a:t>does not assign a stated value to its no-par shares</a:t>
            </a:r>
            <a:r>
              <a:rPr lang="en-US" sz="2600" cap="none" dirty="0">
                <a:latin typeface="Calibri" panose="020F0502020204030204" pitchFamily="34" charset="0"/>
                <a:cs typeface="Calibri" panose="020F0502020204030204" pitchFamily="34" charset="0"/>
              </a:rPr>
              <a:t>, it records the issuance of the 5,000 shares at €8 per share for cash as follows.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40,000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40,000</a:t>
            </a: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Issuing no-par ordinary shares</a:t>
            </a:r>
            <a:r>
              <a:rPr lang="en-GB" sz="2000" cap="none" dirty="0">
                <a:ea typeface="Source Sans Pro" charset="0"/>
              </a:rPr>
              <a:t> (2 of 2)</a:t>
            </a:r>
            <a:endParaRPr lang="en-US" sz="3600" b="1" cap="none" dirty="0">
              <a:ea typeface="Source Sans Pro" charset="0"/>
            </a:endParaRPr>
          </a:p>
        </p:txBody>
      </p:sp>
    </p:spTree>
    <p:extLst>
      <p:ext uri="{BB962C8B-B14F-4D97-AF65-F5344CB8AC3E}">
        <p14:creationId xmlns:p14="http://schemas.microsoft.com/office/powerpoint/2010/main" val="1115587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39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19200"/>
            <a:ext cx="9906000" cy="3352800"/>
          </a:xfrm>
          <a:prstGeom prst="rect">
            <a:avLst/>
          </a:prstGeom>
        </p:spPr>
        <p:txBody>
          <a:bodyPr>
            <a:normAutofit/>
          </a:bodyPr>
          <a:lstStyle/>
          <a:p>
            <a:pPr marL="0"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Corporations also may issue shares for:</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Services (attorneys or consultants)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Non-cash assets (land, buildings, and equipment)</a:t>
            </a:r>
          </a:p>
          <a:p>
            <a:pPr marL="0" indent="0">
              <a:lnSpc>
                <a:spcPct val="100000"/>
              </a:lnSpc>
              <a:spcBef>
                <a:spcPts val="1800"/>
              </a:spcBef>
              <a:buClr>
                <a:srgbClr val="990000"/>
              </a:buClr>
              <a:buNone/>
            </a:pPr>
            <a:r>
              <a:rPr lang="en-US" altLang="en-US" sz="2800" cap="none" dirty="0">
                <a:latin typeface="Calibri" panose="020F0502020204030204" pitchFamily="34" charset="0"/>
                <a:cs typeface="Calibri" panose="020F0502020204030204" pitchFamily="34" charset="0"/>
              </a:rPr>
              <a:t>Cost is either the fair market value of the consideration given up, or the fair market value of the consideration received, whichever is more clearly determinable.</a:t>
            </a:r>
          </a:p>
        </p:txBody>
      </p:sp>
      <p:sp>
        <p:nvSpPr>
          <p:cNvPr id="9" name="Title "/>
          <p:cNvSpPr>
            <a:spLocks noGrp="1"/>
          </p:cNvSpPr>
          <p:nvPr>
            <p:ph type="title" idx="4294967295"/>
          </p:nvPr>
        </p:nvSpPr>
        <p:spPr>
          <a:xfrm>
            <a:off x="457200" y="228600"/>
            <a:ext cx="11658600" cy="646331"/>
          </a:xfrm>
          <a:prstGeom prst="rect">
            <a:avLst/>
          </a:prstGeom>
        </p:spPr>
        <p:txBody>
          <a:bodyPr wrap="square">
            <a:spAutoFit/>
          </a:bodyPr>
          <a:lstStyle/>
          <a:p>
            <a:r>
              <a:rPr lang="en-US" sz="4000" b="1" cap="none" dirty="0">
                <a:solidFill>
                  <a:schemeClr val="accent1"/>
                </a:solidFill>
                <a:latin typeface="Calibri" panose="020F0502020204030204" pitchFamily="34" charset="0"/>
                <a:ea typeface="Source Sans Pro" charset="0"/>
                <a:cs typeface="Calibri" panose="020F0502020204030204" pitchFamily="34" charset="0"/>
              </a:rPr>
              <a:t>Issuing ordinary shares for services or non-cash assets</a:t>
            </a:r>
          </a:p>
        </p:txBody>
      </p:sp>
    </p:spTree>
    <p:extLst>
      <p:ext uri="{BB962C8B-B14F-4D97-AF65-F5344CB8AC3E}">
        <p14:creationId xmlns:p14="http://schemas.microsoft.com/office/powerpoint/2010/main" val="325949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142201-9687-9747-9DC1-59B582AF64A8}"/>
              </a:ext>
            </a:extLst>
          </p:cNvPr>
          <p:cNvSpPr>
            <a:spLocks noGrp="1"/>
          </p:cNvSpPr>
          <p:nvPr>
            <p:ph type="title"/>
          </p:nvPr>
        </p:nvSpPr>
        <p:spPr>
          <a:xfrm>
            <a:off x="685150" y="76200"/>
            <a:ext cx="10820401" cy="849312"/>
          </a:xfrm>
        </p:spPr>
        <p:txBody>
          <a:bodyPr/>
          <a:lstStyle/>
          <a:p>
            <a:r>
              <a:rPr lang="en-US" dirty="0"/>
              <a:t>Amortizing Bond Discount - Journal</a:t>
            </a:r>
            <a:endParaRPr lang="en-IN" dirty="0"/>
          </a:p>
        </p:txBody>
      </p:sp>
      <p:sp>
        <p:nvSpPr>
          <p:cNvPr id="6" name="Content Placeholder 5">
            <a:extLst>
              <a:ext uri="{FF2B5EF4-FFF2-40B4-BE49-F238E27FC236}">
                <a16:creationId xmlns:a16="http://schemas.microsoft.com/office/drawing/2014/main" id="{3DC78345-F3A9-A931-C42F-F0DB4BBDDB08}"/>
              </a:ext>
            </a:extLst>
          </p:cNvPr>
          <p:cNvSpPr>
            <a:spLocks noGrp="1"/>
          </p:cNvSpPr>
          <p:nvPr>
            <p:ph sz="quarter" idx="12"/>
          </p:nvPr>
        </p:nvSpPr>
        <p:spPr/>
        <p:txBody>
          <a:bodyPr>
            <a:normAutofit/>
          </a:bodyPr>
          <a:lstStyle/>
          <a:p>
            <a:pPr marL="0" indent="0">
              <a:buNone/>
            </a:pPr>
            <a:r>
              <a:rPr lang="en-US" b="1" dirty="0"/>
              <a:t>Illustration: </a:t>
            </a:r>
            <a:r>
              <a:rPr lang="en-US" dirty="0"/>
              <a:t>Candlestick AG records the accrual of interest and amortization of bond discount on Dec. 31, as follows:</a:t>
            </a:r>
          </a:p>
        </p:txBody>
      </p:sp>
      <p:sp>
        <p:nvSpPr>
          <p:cNvPr id="7" name="Content Placeholder 6">
            <a:extLst>
              <a:ext uri="{FF2B5EF4-FFF2-40B4-BE49-F238E27FC236}">
                <a16:creationId xmlns:a16="http://schemas.microsoft.com/office/drawing/2014/main" id="{2C4E827B-1D57-B67B-E9F6-BA1938373178}"/>
              </a:ext>
            </a:extLst>
          </p:cNvPr>
          <p:cNvSpPr>
            <a:spLocks noGrp="1"/>
          </p:cNvSpPr>
          <p:nvPr>
            <p:ph sz="quarter" idx="18"/>
          </p:nvPr>
        </p:nvSpPr>
        <p:spPr>
          <a:xfrm>
            <a:off x="1769088" y="2902716"/>
            <a:ext cx="1524722" cy="577901"/>
          </a:xfrm>
        </p:spPr>
        <p:txBody>
          <a:bodyPr>
            <a:noAutofit/>
          </a:bodyPr>
          <a:lstStyle/>
          <a:p>
            <a:pPr marL="0" indent="0">
              <a:buNone/>
            </a:pPr>
            <a:r>
              <a:rPr lang="en-US" altLang="en-US" sz="2500" b="1" dirty="0">
                <a:highlight>
                  <a:srgbClr val="FFFF00"/>
                </a:highlight>
                <a:cs typeface="Arial" charset="0"/>
              </a:rPr>
              <a:t>Year 1 Dec. 31</a:t>
            </a:r>
          </a:p>
        </p:txBody>
      </p:sp>
      <p:sp>
        <p:nvSpPr>
          <p:cNvPr id="15" name="Content Placeholder 6">
            <a:extLst>
              <a:ext uri="{FF2B5EF4-FFF2-40B4-BE49-F238E27FC236}">
                <a16:creationId xmlns:a16="http://schemas.microsoft.com/office/drawing/2014/main" id="{5915127F-FD2D-D932-B82C-D887C0487844}"/>
              </a:ext>
            </a:extLst>
          </p:cNvPr>
          <p:cNvSpPr>
            <a:spLocks noGrp="1"/>
          </p:cNvSpPr>
          <p:nvPr>
            <p:ph sz="quarter" idx="20"/>
          </p:nvPr>
        </p:nvSpPr>
        <p:spPr>
          <a:xfrm>
            <a:off x="3364831" y="2994213"/>
            <a:ext cx="7128129" cy="1534399"/>
          </a:xfrm>
          <a:ln>
            <a:noFill/>
          </a:ln>
        </p:spPr>
        <p:txBody>
          <a:bodyPr>
            <a:normAutofit fontScale="85000" lnSpcReduction="10000"/>
          </a:bodyPr>
          <a:lstStyle/>
          <a:p>
            <a:pPr marL="0" indent="0">
              <a:buNone/>
            </a:pPr>
            <a:r>
              <a:rPr lang="en-US" sz="2600" dirty="0">
                <a:cs typeface="Arial" charset="0"/>
              </a:rPr>
              <a:t>Interest Expense			</a:t>
            </a:r>
            <a:r>
              <a:rPr lang="en-US" altLang="en-US" sz="2600" dirty="0">
                <a:cs typeface="Arial" charset="0"/>
              </a:rPr>
              <a:t>10,324</a:t>
            </a:r>
            <a:endParaRPr lang="en-US" sz="2600" dirty="0"/>
          </a:p>
          <a:p>
            <a:pPr marL="0" indent="541338">
              <a:buNone/>
            </a:pPr>
            <a:r>
              <a:rPr lang="en-US" altLang="en-US" sz="2600" dirty="0">
                <a:cs typeface="Arial" charset="0"/>
              </a:rPr>
              <a:t>Bonds Payable				      324</a:t>
            </a:r>
            <a:endParaRPr lang="en-US" sz="2600" dirty="0"/>
          </a:p>
          <a:p>
            <a:pPr marL="0" indent="541338">
              <a:buNone/>
            </a:pPr>
            <a:r>
              <a:rPr lang="en-US" altLang="en-US" sz="2600" dirty="0">
                <a:cs typeface="Arial" charset="0"/>
              </a:rPr>
              <a:t>Interest Payable				</a:t>
            </a:r>
            <a:r>
              <a:rPr lang="en-US" altLang="en-US" sz="1600" dirty="0">
                <a:cs typeface="Arial" charset="0"/>
              </a:rPr>
              <a:t> </a:t>
            </a:r>
            <a:r>
              <a:rPr lang="en-US" altLang="en-US" sz="2600" dirty="0">
                <a:cs typeface="Arial" charset="0"/>
              </a:rPr>
              <a:t>10,000</a:t>
            </a:r>
            <a:endParaRPr lang="en-US" sz="2600" dirty="0"/>
          </a:p>
        </p:txBody>
      </p:sp>
      <p:sp>
        <p:nvSpPr>
          <p:cNvPr id="13" name="Content Placeholder 5">
            <a:extLst>
              <a:ext uri="{FF2B5EF4-FFF2-40B4-BE49-F238E27FC236}">
                <a16:creationId xmlns:a16="http://schemas.microsoft.com/office/drawing/2014/main" id="{78BE6199-391D-C2E8-1D05-0157B3D032C3}"/>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3" name="TextBox 2">
            <a:extLst>
              <a:ext uri="{FF2B5EF4-FFF2-40B4-BE49-F238E27FC236}">
                <a16:creationId xmlns:a16="http://schemas.microsoft.com/office/drawing/2014/main" id="{AF0DF212-15F5-173A-4D8C-BDA56A61FE12}"/>
              </a:ext>
            </a:extLst>
          </p:cNvPr>
          <p:cNvSpPr txBox="1"/>
          <p:nvPr/>
        </p:nvSpPr>
        <p:spPr>
          <a:xfrm>
            <a:off x="1769088" y="4995015"/>
            <a:ext cx="8570439" cy="1200329"/>
          </a:xfrm>
          <a:prstGeom prst="rect">
            <a:avLst/>
          </a:prstGeom>
          <a:noFill/>
        </p:spPr>
        <p:txBody>
          <a:bodyPr wrap="square">
            <a:spAutoFit/>
          </a:bodyPr>
          <a:lstStyle/>
          <a:p>
            <a:r>
              <a:rPr lang="en-US" dirty="0">
                <a:cs typeface="Arial" charset="0"/>
              </a:rPr>
              <a:t>Step 1. Interest Expense = carrying value at the beg period (98,000) * effective market interest rate (10.5348%)=10324</a:t>
            </a:r>
          </a:p>
          <a:p>
            <a:r>
              <a:rPr lang="en-US" dirty="0">
                <a:cs typeface="Arial" charset="0"/>
              </a:rPr>
              <a:t>Step 2. Interest paid: face value * contractual rate =10,000</a:t>
            </a:r>
          </a:p>
          <a:p>
            <a:r>
              <a:rPr lang="en-US" dirty="0">
                <a:cs typeface="Arial" charset="0"/>
              </a:rPr>
              <a:t>Step 3. </a:t>
            </a:r>
            <a:r>
              <a:rPr lang="en-US" dirty="0"/>
              <a:t>Amortization: 324</a:t>
            </a:r>
          </a:p>
        </p:txBody>
      </p:sp>
    </p:spTree>
    <p:extLst>
      <p:ext uri="{BB962C8B-B14F-4D97-AF65-F5344CB8AC3E}">
        <p14:creationId xmlns:p14="http://schemas.microsoft.com/office/powerpoint/2010/main" val="309240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10134600" cy="48006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a:t>
            </a:r>
            <a:r>
              <a:rPr lang="en-US" altLang="en-US" sz="2600" cap="none" dirty="0">
                <a:latin typeface="Calibri" panose="020F0502020204030204" pitchFamily="34" charset="0"/>
                <a:cs typeface="Calibri" panose="020F0502020204030204" pitchFamily="34" charset="0"/>
              </a:rPr>
              <a:t>ttorneys have helped Jordan company incorporate. They have billed the company €5,000 for their services. They agree to accept 4,000 shares of €1 par value ordinary shares in payment of their bill. At the time of the exchange, there is no established market price for the shares.  Prepare the journal entry for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Organization expense	5,000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4,000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1,000</a:t>
            </a: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Issuing ordinary shares for services</a:t>
            </a:r>
          </a:p>
        </p:txBody>
      </p:sp>
      <p:sp>
        <p:nvSpPr>
          <p:cNvPr id="2" name="TextBox 1"/>
          <p:cNvSpPr txBox="1"/>
          <p:nvPr/>
        </p:nvSpPr>
        <p:spPr>
          <a:xfrm>
            <a:off x="1295400" y="5297269"/>
            <a:ext cx="89916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company issues new shares to pay for the organization expense. The organization expense amount is more clearly determinable.</a:t>
            </a:r>
          </a:p>
        </p:txBody>
      </p:sp>
    </p:spTree>
    <p:extLst>
      <p:ext uri="{BB962C8B-B14F-4D97-AF65-F5344CB8AC3E}">
        <p14:creationId xmlns:p14="http://schemas.microsoft.com/office/powerpoint/2010/main" val="3904922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066800"/>
            <a:ext cx="9909511" cy="46482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a:t>
            </a:r>
            <a:r>
              <a:rPr lang="en-US" altLang="en-US" sz="2600" cap="none" dirty="0">
                <a:latin typeface="Calibri" panose="020F0502020204030204" pitchFamily="34" charset="0"/>
                <a:cs typeface="Calibri" panose="020F0502020204030204" pitchFamily="34" charset="0"/>
              </a:rPr>
              <a:t>thletic Research AG is an existing publicly held corporation.  Its €5 par value shares are actively traded at €8 per share. The company issues 10,000 shares to acquire land recently advertised for sale at €90,000.  Prepare the journal entry for this transaction.</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Land		80,000</a:t>
            </a:r>
          </a:p>
          <a:p>
            <a:pPr marL="0" indent="0">
              <a:lnSpc>
                <a:spcPct val="100000"/>
              </a:lnSpc>
              <a:spcBef>
                <a:spcPts val="600"/>
              </a:spcBef>
              <a:buClr>
                <a:srgbClr val="800000"/>
              </a:buClr>
              <a:buSzPct val="80000"/>
              <a:buNone/>
              <a:tabLst>
                <a:tab pos="228600" algn="l"/>
                <a:tab pos="685800" algn="l"/>
                <a:tab pos="1143000" algn="l"/>
                <a:tab pos="6688138" algn="r"/>
                <a:tab pos="8072438"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50,000</a:t>
            </a:r>
          </a:p>
          <a:p>
            <a:pPr marL="0" indent="0">
              <a:lnSpc>
                <a:spcPct val="100000"/>
              </a:lnSpc>
              <a:spcBef>
                <a:spcPts val="600"/>
              </a:spcBef>
              <a:buClr>
                <a:srgbClr val="800000"/>
              </a:buClr>
              <a:buSzPct val="80000"/>
              <a:buNone/>
              <a:tabLst>
                <a:tab pos="228600" algn="l"/>
                <a:tab pos="685800" algn="l"/>
                <a:tab pos="1143000" algn="l"/>
                <a:tab pos="8072438"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30,000</a:t>
            </a:r>
          </a:p>
        </p:txBody>
      </p:sp>
      <p:sp>
        <p:nvSpPr>
          <p:cNvPr id="8" name="Title 2"/>
          <p:cNvSpPr>
            <a:spLocks noGrp="1"/>
          </p:cNvSpPr>
          <p:nvPr>
            <p:ph type="title"/>
          </p:nvPr>
        </p:nvSpPr>
        <p:spPr>
          <a:xfrm>
            <a:off x="533400" y="152400"/>
            <a:ext cx="9372600" cy="646331"/>
          </a:xfrm>
        </p:spPr>
        <p:txBody>
          <a:bodyPr wrap="square">
            <a:spAutoFit/>
          </a:bodyPr>
          <a:lstStyle/>
          <a:p>
            <a:pPr algn="l"/>
            <a:r>
              <a:rPr lang="en-GB" b="1" cap="none" dirty="0">
                <a:ea typeface="Source Sans Pro" charset="0"/>
              </a:rPr>
              <a:t>Issue ordinary shares for non-cash assets</a:t>
            </a:r>
            <a:endParaRPr lang="en-US" b="1" cap="none" dirty="0">
              <a:ea typeface="Source Sans Pro" charset="0"/>
            </a:endParaRPr>
          </a:p>
        </p:txBody>
      </p:sp>
      <p:sp>
        <p:nvSpPr>
          <p:cNvPr id="9" name="TextBox 8"/>
          <p:cNvSpPr txBox="1"/>
          <p:nvPr/>
        </p:nvSpPr>
        <p:spPr>
          <a:xfrm>
            <a:off x="1254369" y="4960203"/>
            <a:ext cx="8991600" cy="830997"/>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latin typeface="Calibri" panose="020F0502020204030204" pitchFamily="34" charset="0"/>
                <a:cs typeface="Calibri" panose="020F0502020204030204" pitchFamily="34" charset="0"/>
              </a:rPr>
              <a:t>The company issues new shares to acquire land. The fair value of the shares is more clearly determinable.</a:t>
            </a:r>
          </a:p>
        </p:txBody>
      </p:sp>
    </p:spTree>
    <p:extLst>
      <p:ext uri="{BB962C8B-B14F-4D97-AF65-F5344CB8AC3E}">
        <p14:creationId xmlns:p14="http://schemas.microsoft.com/office/powerpoint/2010/main" val="243468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14400" y="990600"/>
            <a:ext cx="10668000" cy="48768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To appeal to more investors, a corporation may issue an additional class of shares, called preference shares.</a:t>
            </a:r>
          </a:p>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Typically, preferred shareholders have a priority as to:</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Distributions of earnings (dividends).</a:t>
            </a:r>
          </a:p>
          <a:p>
            <a:pPr marL="685800"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Assets in event of liquidation.</a:t>
            </a:r>
          </a:p>
          <a:p>
            <a:pPr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Generally do not have voting rights.</a:t>
            </a:r>
          </a:p>
          <a:p>
            <a:pPr marL="0" indent="0">
              <a:lnSpc>
                <a:spcPct val="100000"/>
              </a:lnSpc>
              <a:spcBef>
                <a:spcPts val="1800"/>
              </a:spcBef>
              <a:buNone/>
            </a:pPr>
            <a:r>
              <a:rPr lang="en-US" altLang="en-US" sz="2800" cap="none" dirty="0">
                <a:latin typeface="Calibri" panose="020F0502020204030204" pitchFamily="34" charset="0"/>
                <a:cs typeface="Calibri" panose="020F0502020204030204" pitchFamily="34" charset="0"/>
              </a:rPr>
              <a:t>Accounting for preference shares at issuance is similar to that for ordinary shares.</a:t>
            </a:r>
          </a:p>
        </p:txBody>
      </p:sp>
      <p:sp>
        <p:nvSpPr>
          <p:cNvPr id="8" name="Title "/>
          <p:cNvSpPr>
            <a:spLocks noGrp="1"/>
          </p:cNvSpPr>
          <p:nvPr>
            <p:ph type="title" idx="4294967295"/>
          </p:nvPr>
        </p:nvSpPr>
        <p:spPr>
          <a:xfrm>
            <a:off x="533400" y="103840"/>
            <a:ext cx="92202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preference shares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1760208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0200" y="1219200"/>
            <a:ext cx="8535614" cy="46482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zh-CN" sz="2600" cap="none" dirty="0">
                <a:latin typeface="Calibri" panose="020F0502020204030204" pitchFamily="34" charset="0"/>
                <a:cs typeface="Calibri" panose="020F0502020204030204" pitchFamily="34" charset="0"/>
              </a:rPr>
              <a:t>F</a:t>
            </a:r>
            <a:r>
              <a:rPr lang="en-US" altLang="en-US" sz="2600" cap="none" dirty="0">
                <a:latin typeface="Calibri" panose="020F0502020204030204" pitchFamily="34" charset="0"/>
                <a:cs typeface="Calibri" panose="020F0502020204030204" pitchFamily="34" charset="0"/>
              </a:rPr>
              <a:t>lorence </a:t>
            </a:r>
            <a:r>
              <a:rPr lang="en-US" altLang="zh-CN" sz="2600" cap="none" dirty="0">
                <a:latin typeface="Calibri" panose="020F0502020204030204" pitchFamily="34" charset="0"/>
                <a:cs typeface="Calibri" panose="020F0502020204030204" pitchFamily="34" charset="0"/>
              </a:rPr>
              <a:t>SPA</a:t>
            </a:r>
            <a:r>
              <a:rPr lang="en-US" altLang="en-US" sz="2600" cap="none" dirty="0">
                <a:latin typeface="Calibri" panose="020F0502020204030204" pitchFamily="34" charset="0"/>
                <a:cs typeface="Calibri" panose="020F0502020204030204" pitchFamily="34" charset="0"/>
              </a:rPr>
              <a:t> issues 10,000 shares of €10 par value preference shares for €12 cash per share. The journal entry to record the issuance is:</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120,000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capital—preference		100,000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premium—preference		20,000</a:t>
            </a:r>
            <a:endParaRPr lang="en-GB" altLang="en-US" sz="2600" cap="none" dirty="0">
              <a:solidFill>
                <a:srgbClr val="000000"/>
              </a:solidFill>
              <a:latin typeface="Calibri" panose="020F0502020204030204" pitchFamily="34" charset="0"/>
              <a:cs typeface="Calibri" panose="020F0502020204030204" pitchFamily="34" charset="0"/>
            </a:endParaRPr>
          </a:p>
          <a:p>
            <a:pPr marL="0" indent="0">
              <a:lnSpc>
                <a:spcPct val="100000"/>
              </a:lnSpc>
              <a:spcBef>
                <a:spcPts val="2400"/>
              </a:spcBef>
              <a:buClr>
                <a:srgbClr val="800000"/>
              </a:buClr>
              <a:buSzPct val="80000"/>
              <a:buNone/>
              <a:tabLst>
                <a:tab pos="228600" algn="l"/>
                <a:tab pos="685800" algn="l"/>
                <a:tab pos="1143000" algn="l"/>
                <a:tab pos="6688138" algn="r"/>
                <a:tab pos="8118475" algn="r"/>
              </a:tabLst>
            </a:pPr>
            <a:r>
              <a:rPr lang="en-US" altLang="en-US" sz="2600" cap="none" dirty="0">
                <a:latin typeface="Calibri" panose="020F0502020204030204" pitchFamily="34" charset="0"/>
                <a:cs typeface="Calibri" panose="020F0502020204030204" pitchFamily="34" charset="0"/>
              </a:rPr>
              <a:t>Preference shares may have a par value or no-par value.</a:t>
            </a:r>
            <a:endParaRPr lang="en-US" sz="26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52199" y="152400"/>
            <a:ext cx="9601200" cy="646331"/>
          </a:xfrm>
        </p:spPr>
        <p:txBody>
          <a:bodyPr wrap="square">
            <a:spAutoFit/>
          </a:bodyPr>
          <a:lstStyle/>
          <a:p>
            <a:pPr algn="l"/>
            <a:r>
              <a:rPr lang="en-US" b="1" cap="none" dirty="0">
                <a:ea typeface="Source Sans Pro" charset="0"/>
              </a:rPr>
              <a:t>Accounting for preference shares </a:t>
            </a:r>
            <a:r>
              <a:rPr lang="en-US" sz="2000" cap="none" dirty="0">
                <a:ea typeface="Source Sans Pro" charset="0"/>
              </a:rPr>
              <a:t>(2 of 2)</a:t>
            </a:r>
            <a:endParaRPr lang="en-US" b="1" cap="none" dirty="0">
              <a:ea typeface="Source Sans Pro" charset="0"/>
            </a:endParaRPr>
          </a:p>
        </p:txBody>
      </p:sp>
    </p:spTree>
    <p:extLst>
      <p:ext uri="{BB962C8B-B14F-4D97-AF65-F5344CB8AC3E}">
        <p14:creationId xmlns:p14="http://schemas.microsoft.com/office/powerpoint/2010/main" val="2339165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44</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295400" y="1143000"/>
            <a:ext cx="9601200" cy="4495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zh-CN" sz="2600" cap="none" dirty="0" err="1">
                <a:latin typeface="Calibri" panose="020F0502020204030204" pitchFamily="34" charset="0"/>
                <a:cs typeface="Calibri" panose="020F0502020204030204" pitchFamily="34" charset="0"/>
              </a:rPr>
              <a:t>H</a:t>
            </a:r>
            <a:r>
              <a:rPr lang="en-US" sz="2600" cap="none" dirty="0" err="1">
                <a:latin typeface="Calibri" panose="020F0502020204030204" pitchFamily="34" charset="0"/>
                <a:cs typeface="Calibri" panose="020F0502020204030204" pitchFamily="34" charset="0"/>
              </a:rPr>
              <a:t>e</a:t>
            </a:r>
            <a:r>
              <a:rPr lang="en-US" altLang="zh-CN" sz="2600" cap="none" dirty="0" err="1">
                <a:latin typeface="Calibri" panose="020F0502020204030204" pitchFamily="34" charset="0"/>
                <a:cs typeface="Calibri" panose="020F0502020204030204" pitchFamily="34" charset="0"/>
              </a:rPr>
              <a:t>F</a:t>
            </a:r>
            <a:r>
              <a:rPr lang="en-US" sz="2600" cap="none" dirty="0" err="1">
                <a:latin typeface="Calibri" panose="020F0502020204030204" pitchFamily="34" charset="0"/>
                <a:cs typeface="Calibri" panose="020F0502020204030204" pitchFamily="34" charset="0"/>
              </a:rPr>
              <a:t>ei</a:t>
            </a:r>
            <a:r>
              <a:rPr lang="en-US" sz="2600" cap="none" dirty="0">
                <a:latin typeface="Calibri" panose="020F0502020204030204" pitchFamily="34" charset="0"/>
                <a:cs typeface="Calibri" panose="020F0502020204030204" pitchFamily="34" charset="0"/>
              </a:rPr>
              <a:t> ltd. begins operations on March 1 by issuing 1,000,000 shares of €10 par value ordinary shares for cash at ¥12 per share. Journalize the issuance of the shares on March 1 assuming the shares are not publicly traded.</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12,000,000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10,000,000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2,000,000</a:t>
            </a: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(1 of 3)</a:t>
            </a:r>
            <a:endParaRPr lang="en-US" sz="2000" cap="none" dirty="0"/>
          </a:p>
        </p:txBody>
      </p:sp>
    </p:spTree>
    <p:extLst>
      <p:ext uri="{BB962C8B-B14F-4D97-AF65-F5344CB8AC3E}">
        <p14:creationId xmlns:p14="http://schemas.microsoft.com/office/powerpoint/2010/main" val="1725936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1371600" y="1219200"/>
            <a:ext cx="9448800" cy="39624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arch 15, </a:t>
            </a:r>
            <a:r>
              <a:rPr lang="en-US" altLang="zh-CN" sz="2600" cap="none" dirty="0" err="1">
                <a:latin typeface="Calibri" panose="020F0502020204030204" pitchFamily="34" charset="0"/>
                <a:cs typeface="Calibri" panose="020F0502020204030204" pitchFamily="34" charset="0"/>
              </a:rPr>
              <a:t>H</a:t>
            </a:r>
            <a:r>
              <a:rPr lang="en-US" sz="2600" cap="none" dirty="0" err="1">
                <a:latin typeface="Calibri" panose="020F0502020204030204" pitchFamily="34" charset="0"/>
                <a:cs typeface="Calibri" panose="020F0502020204030204" pitchFamily="34" charset="0"/>
              </a:rPr>
              <a:t>e</a:t>
            </a:r>
            <a:r>
              <a:rPr lang="en-US" altLang="zh-CN" sz="2600" cap="none" dirty="0" err="1">
                <a:latin typeface="Calibri" panose="020F0502020204030204" pitchFamily="34" charset="0"/>
                <a:cs typeface="Calibri" panose="020F0502020204030204" pitchFamily="34" charset="0"/>
              </a:rPr>
              <a:t>F</a:t>
            </a:r>
            <a:r>
              <a:rPr lang="en-US" sz="2600" cap="none" dirty="0" err="1">
                <a:latin typeface="Calibri" panose="020F0502020204030204" pitchFamily="34" charset="0"/>
                <a:cs typeface="Calibri" panose="020F0502020204030204" pitchFamily="34" charset="0"/>
              </a:rPr>
              <a:t>ei</a:t>
            </a:r>
            <a:r>
              <a:rPr lang="en-US" sz="2600" cap="none" dirty="0">
                <a:latin typeface="Calibri" panose="020F0502020204030204" pitchFamily="34" charset="0"/>
                <a:cs typeface="Calibri" panose="020F0502020204030204" pitchFamily="34" charset="0"/>
              </a:rPr>
              <a:t> ltd. issues 50,000 ordinary shares to attorneys in settlement of their bill of ¥600,000 for organization costs. Journalize the issuance of these shares.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Organization expense	600,000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capital—ordinary		500,000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premium—ordinary		100,000</a:t>
            </a:r>
            <a:endParaRPr lang="en-US" sz="2600" cap="none" dirty="0">
              <a:latin typeface="Calibri" panose="020F0502020204030204" pitchFamily="34" charset="0"/>
              <a:cs typeface="Calibri" panose="020F0502020204030204" pitchFamily="34" charset="0"/>
            </a:endParaRPr>
          </a:p>
        </p:txBody>
      </p:sp>
      <p:sp>
        <p:nvSpPr>
          <p:cNvPr id="12" name="Title 2"/>
          <p:cNvSpPr>
            <a:spLocks noGrp="1"/>
          </p:cNvSpPr>
          <p:nvPr>
            <p:ph type="title"/>
          </p:nvPr>
        </p:nvSpPr>
        <p:spPr>
          <a:xfrm>
            <a:off x="6096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(2 of 3)</a:t>
            </a:r>
            <a:endParaRPr lang="en-US" sz="2000" b="1" cap="none" dirty="0"/>
          </a:p>
        </p:txBody>
      </p:sp>
    </p:spTree>
    <p:extLst>
      <p:ext uri="{BB962C8B-B14F-4D97-AF65-F5344CB8AC3E}">
        <p14:creationId xmlns:p14="http://schemas.microsoft.com/office/powerpoint/2010/main" val="3524604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220200" cy="38100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March 28, </a:t>
            </a:r>
            <a:r>
              <a:rPr lang="en-US" sz="2600" cap="none" dirty="0" err="1">
                <a:latin typeface="Calibri" panose="020F0502020204030204" pitchFamily="34" charset="0"/>
                <a:cs typeface="Calibri" panose="020F0502020204030204" pitchFamily="34" charset="0"/>
              </a:rPr>
              <a:t>HeFei</a:t>
            </a:r>
            <a:r>
              <a:rPr lang="en-US" sz="2600" cap="none" dirty="0">
                <a:latin typeface="Calibri" panose="020F0502020204030204" pitchFamily="34" charset="0"/>
                <a:cs typeface="Calibri" panose="020F0502020204030204" pitchFamily="34" charset="0"/>
              </a:rPr>
              <a:t> issues 15,000 shares of ¥100 par value preference shares for cash at ¥250 per share. Journalize the issuance of these shares.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  Cash		3,750,000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capital—preference </a:t>
            </a:r>
            <a:r>
              <a:rPr lang="en-US" altLang="en-US" cap="none" dirty="0">
                <a:solidFill>
                  <a:srgbClr val="000000"/>
                </a:solidFill>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15,000 × ¥100)</a:t>
            </a:r>
            <a:r>
              <a:rPr lang="en-US" altLang="en-US" sz="2600" cap="none" dirty="0">
                <a:solidFill>
                  <a:srgbClr val="000000"/>
                </a:solidFill>
                <a:latin typeface="Calibri" panose="020F0502020204030204" pitchFamily="34" charset="0"/>
                <a:cs typeface="Calibri" panose="020F0502020204030204" pitchFamily="34" charset="0"/>
              </a:rPr>
              <a:t>		1,500,000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premium—preference </a:t>
            </a:r>
            <a:r>
              <a:rPr lang="en-US" altLang="en-US" sz="1800" cap="none" dirty="0">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15,000 × ¥150) </a:t>
            </a:r>
            <a:r>
              <a:rPr lang="en-US" altLang="en-US" sz="2600" cap="none" dirty="0">
                <a:solidFill>
                  <a:srgbClr val="000000"/>
                </a:solidFill>
                <a:latin typeface="Calibri" panose="020F0502020204030204" pitchFamily="34" charset="0"/>
                <a:cs typeface="Calibri" panose="020F0502020204030204" pitchFamily="34" charset="0"/>
              </a:rPr>
              <a:t>		2,250,000</a:t>
            </a:r>
            <a:endParaRPr lang="en-US" sz="2600" cap="none" dirty="0">
              <a:latin typeface="Calibri" panose="020F0502020204030204" pitchFamily="34" charset="0"/>
              <a:cs typeface="Calibri" panose="020F0502020204030204" pitchFamily="34" charset="0"/>
            </a:endParaRPr>
          </a:p>
        </p:txBody>
      </p:sp>
      <p:sp>
        <p:nvSpPr>
          <p:cNvPr id="12" name="Title 2"/>
          <p:cNvSpPr>
            <a:spLocks noGrp="1"/>
          </p:cNvSpPr>
          <p:nvPr>
            <p:ph type="title"/>
          </p:nvPr>
        </p:nvSpPr>
        <p:spPr>
          <a:xfrm>
            <a:off x="533400" y="152400"/>
            <a:ext cx="8534400" cy="646331"/>
          </a:xfrm>
        </p:spPr>
        <p:txBody>
          <a:bodyPr>
            <a:spAutoFit/>
          </a:bodyPr>
          <a:lstStyle/>
          <a:p>
            <a:pPr algn="l"/>
            <a:r>
              <a:rPr lang="en-GB" b="1" cap="none" dirty="0">
                <a:ea typeface="Source Sans Pro" charset="0"/>
              </a:rPr>
              <a:t>Do it! 2: issuance of shares </a:t>
            </a:r>
            <a:r>
              <a:rPr lang="en-GB" sz="2000" cap="none" dirty="0">
                <a:ea typeface="Source Sans Pro" charset="0"/>
              </a:rPr>
              <a:t>(3 of 3)</a:t>
            </a:r>
            <a:endParaRPr lang="en-US" sz="2000" b="1" cap="none" dirty="0"/>
          </a:p>
        </p:txBody>
      </p:sp>
    </p:spTree>
    <p:extLst>
      <p:ext uri="{BB962C8B-B14F-4D97-AF65-F5344CB8AC3E}">
        <p14:creationId xmlns:p14="http://schemas.microsoft.com/office/powerpoint/2010/main" val="3409238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066800"/>
            <a:ext cx="9378576" cy="5105400"/>
          </a:xfrm>
          <a:prstGeom prst="rect">
            <a:avLst/>
          </a:prstGeom>
        </p:spPr>
        <p:txBody>
          <a:bodyPr>
            <a:normAutofit/>
          </a:bodyPr>
          <a:lstStyle/>
          <a:p>
            <a:pPr marL="0" indent="0">
              <a:lnSpc>
                <a:spcPct val="95000"/>
              </a:lnSpc>
              <a:spcBef>
                <a:spcPts val="1200"/>
              </a:spcBef>
              <a:buNone/>
              <a:defRPr/>
            </a:pPr>
            <a:r>
              <a:rPr lang="en-US" sz="2800" b="1" cap="none" dirty="0">
                <a:solidFill>
                  <a:srgbClr val="990000"/>
                </a:solidFill>
                <a:latin typeface="Calibri" panose="020F0502020204030204" pitchFamily="34" charset="0"/>
                <a:cs typeface="Calibri" panose="020F0502020204030204" pitchFamily="34" charset="0"/>
              </a:rPr>
              <a:t>Treasury shares </a:t>
            </a:r>
            <a:r>
              <a:rPr lang="en-US" sz="2800" cap="none" dirty="0">
                <a:latin typeface="Calibri" panose="020F0502020204030204" pitchFamily="34" charset="0"/>
                <a:cs typeface="Calibri" panose="020F0502020204030204" pitchFamily="34" charset="0"/>
              </a:rPr>
              <a:t>are</a:t>
            </a:r>
            <a:r>
              <a:rPr lang="en-US" sz="2800" cap="none" dirty="0">
                <a:solidFill>
                  <a:srgbClr val="0000CC"/>
                </a:solidFill>
                <a:latin typeface="Calibri" panose="020F0502020204030204" pitchFamily="34" charset="0"/>
                <a:cs typeface="Calibri" panose="020F0502020204030204" pitchFamily="34" charset="0"/>
              </a:rPr>
              <a:t> </a:t>
            </a:r>
            <a:r>
              <a:rPr lang="en-US" sz="2800" cap="none" dirty="0">
                <a:latin typeface="Calibri" panose="020F0502020204030204" pitchFamily="34" charset="0"/>
                <a:cs typeface="Calibri" panose="020F0502020204030204" pitchFamily="34" charset="0"/>
              </a:rPr>
              <a:t>a corporation’s own shares that it has reacquired from shareholders but not retired.</a:t>
            </a:r>
          </a:p>
          <a:p>
            <a:pPr marL="0" indent="0">
              <a:lnSpc>
                <a:spcPct val="95000"/>
              </a:lnSpc>
              <a:spcBef>
                <a:spcPts val="1200"/>
              </a:spcBef>
              <a:buNone/>
            </a:pPr>
            <a:r>
              <a:rPr lang="en-US" altLang="en-US" sz="2800" cap="none" dirty="0">
                <a:solidFill>
                  <a:srgbClr val="000000"/>
                </a:solidFill>
                <a:latin typeface="Calibri" panose="020F0502020204030204" pitchFamily="34" charset="0"/>
                <a:cs typeface="Calibri" panose="020F0502020204030204" pitchFamily="34" charset="0"/>
              </a:rPr>
              <a:t>Corporations acquire treasury shares for various reasons: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reissue the shares to officers and employees under bonus and share compensation plans.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enhance the share’s market value. </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have additional shares available for use in the acquisition of other companies.</a:t>
            </a:r>
          </a:p>
          <a:p>
            <a:pPr lvl="1" indent="-457200">
              <a:lnSpc>
                <a:spcPct val="95000"/>
              </a:lnSpc>
              <a:spcBef>
                <a:spcPts val="1200"/>
              </a:spcBef>
              <a:buFontTx/>
              <a:buAutoNum type="arabicPeriod"/>
            </a:pPr>
            <a:r>
              <a:rPr lang="en-US" altLang="en-US" sz="2800" cap="none" dirty="0">
                <a:solidFill>
                  <a:srgbClr val="000000"/>
                </a:solidFill>
                <a:latin typeface="Calibri" panose="020F0502020204030204" pitchFamily="34" charset="0"/>
                <a:cs typeface="Calibri" panose="020F0502020204030204" pitchFamily="34" charset="0"/>
              </a:rPr>
              <a:t>To increase earnings per share. </a:t>
            </a:r>
            <a:endParaRPr lang="en-US" sz="28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609600" y="152400"/>
            <a:ext cx="8534400" cy="646331"/>
          </a:xfrm>
        </p:spPr>
        <p:txBody>
          <a:bodyPr>
            <a:spAutoFit/>
          </a:bodyPr>
          <a:lstStyle/>
          <a:p>
            <a:pPr algn="l"/>
            <a:r>
              <a:rPr lang="en-US" b="1" cap="none" dirty="0">
                <a:ea typeface="Source Sans Pro" charset="0"/>
              </a:rPr>
              <a:t>Accounting for treasury shares</a:t>
            </a:r>
            <a:endParaRPr lang="en-US" sz="2000" cap="none" dirty="0">
              <a:ea typeface="Source Sans Pro" charset="0"/>
            </a:endParaRPr>
          </a:p>
        </p:txBody>
      </p:sp>
    </p:spTree>
    <p:extLst>
      <p:ext uri="{BB962C8B-B14F-4D97-AF65-F5344CB8AC3E}">
        <p14:creationId xmlns:p14="http://schemas.microsoft.com/office/powerpoint/2010/main" val="418612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3536" y="955863"/>
            <a:ext cx="184224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held by investors</a:t>
            </a:r>
          </a:p>
        </p:txBody>
      </p:sp>
      <p:sp>
        <p:nvSpPr>
          <p:cNvPr id="2" name="Title 1"/>
          <p:cNvSpPr>
            <a:spLocks noGrp="1"/>
          </p:cNvSpPr>
          <p:nvPr>
            <p:ph type="title"/>
          </p:nvPr>
        </p:nvSpPr>
        <p:spPr>
          <a:xfrm>
            <a:off x="577179" y="19187"/>
            <a:ext cx="10896600" cy="1143000"/>
          </a:xfrm>
        </p:spPr>
        <p:txBody>
          <a:bodyPr>
            <a:normAutofit/>
          </a:bodyPr>
          <a:lstStyle/>
          <a:p>
            <a:pPr>
              <a:lnSpc>
                <a:spcPct val="90000"/>
              </a:lnSpc>
            </a:pPr>
            <a:r>
              <a:rPr lang="en-US" sz="3200" b="1" cap="none" dirty="0">
                <a:solidFill>
                  <a:schemeClr val="accent1"/>
                </a:solidFill>
                <a:latin typeface="Calibri" panose="020F0502020204030204" pitchFamily="34" charset="0"/>
                <a:cs typeface="Calibri" panose="020F0502020204030204" pitchFamily="34" charset="0"/>
              </a:rPr>
              <a:t>Illustration: authorized, issued, outstanding, and treasury stock</a:t>
            </a:r>
          </a:p>
        </p:txBody>
      </p:sp>
      <p:pic>
        <p:nvPicPr>
          <p:cNvPr id="2050" name="Picture 2" descr="https://d1cag3og5zsskm.cloudfront.net/v/s2/7f/9e/4c/6b9fe74d33b24aadce0b3cc24c?Expires=1525393800&amp;Signature=JUTcYWp~KFsA7D1sl7~4yr0HzU6doEW8-e9zn1rhZQG0hMRP1-BUwE-hLbBx1Gn-IDbWSdhZ0U-GgGsQeolTQ2COhESHSAZ6jk9PpvDiZCyKPOiP1hpNAilpBQGZtsaoFpTmMDSDUyV8LTeSiZggp2SaXJ4H4y27JfuT9acLva8wa2Ys~a4R5QCVxMX8R5A9frrCGmPAaVlbXcJlhq10Us59MBtwYwExOu-J6R5Z1cVHNUuNXFzsA1OmAS1BCIz4DNf-JaUFRBlyXVkIEMH43paqdxIXEG94tJV4xZI4zwgeUMzv3Gl-SJ4TmGC0gny33Uo38tH9CSE10RqNl~7sYQ__&amp;Key-Pair-Id=APKAJY4Y3HIBJJ7SJ76A">
            <a:extLst>
              <a:ext uri="{FF2B5EF4-FFF2-40B4-BE49-F238E27FC236}">
                <a16:creationId xmlns:a16="http://schemas.microsoft.com/office/drawing/2014/main" id="{B7061469-173E-4691-B29B-69FFA9987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42" y="1193379"/>
            <a:ext cx="6540502" cy="438088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8A048DD7-39B4-434B-ACE7-68CA5B147A05}" type="slidenum">
              <a:rPr lang="en-US" smtClean="0">
                <a:latin typeface="Calibri" panose="020F0502020204030204" pitchFamily="34" charset="0"/>
                <a:cs typeface="Calibri" panose="020F0502020204030204" pitchFamily="34" charset="0"/>
              </a:rPr>
              <a:t>48</a:t>
            </a:fld>
            <a:endParaRPr lang="en-US" dirty="0">
              <a:latin typeface="Calibri" panose="020F0502020204030204" pitchFamily="34" charset="0"/>
              <a:cs typeface="Calibri" panose="020F0502020204030204" pitchFamily="34" charset="0"/>
            </a:endParaRPr>
          </a:p>
        </p:txBody>
      </p:sp>
      <p:sp>
        <p:nvSpPr>
          <p:cNvPr id="4" name="TextBox 3"/>
          <p:cNvSpPr txBox="1"/>
          <p:nvPr/>
        </p:nvSpPr>
        <p:spPr>
          <a:xfrm>
            <a:off x="1447800" y="916380"/>
            <a:ext cx="223221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Authorized stock is the maximum number of shares the company is permitted to issue, stated in the company’s articles of incorporation. </a:t>
            </a:r>
          </a:p>
        </p:txBody>
      </p:sp>
      <p:sp>
        <p:nvSpPr>
          <p:cNvPr id="5" name="TextBox 4"/>
          <p:cNvSpPr txBox="1"/>
          <p:nvPr/>
        </p:nvSpPr>
        <p:spPr>
          <a:xfrm>
            <a:off x="8671948" y="955864"/>
            <a:ext cx="146311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shares have been sold to investors.</a:t>
            </a:r>
          </a:p>
        </p:txBody>
      </p:sp>
      <p:sp>
        <p:nvSpPr>
          <p:cNvPr id="6" name="Right Arrow 5"/>
          <p:cNvSpPr/>
          <p:nvPr/>
        </p:nvSpPr>
        <p:spPr>
          <a:xfrm>
            <a:off x="8545044" y="1247168"/>
            <a:ext cx="126904" cy="1782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Down Arrow 7"/>
          <p:cNvSpPr/>
          <p:nvPr/>
        </p:nvSpPr>
        <p:spPr>
          <a:xfrm rot="10800000">
            <a:off x="2654770" y="2947705"/>
            <a:ext cx="186106" cy="2344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1" name="Straight Arrow Connector 10"/>
          <p:cNvCxnSpPr/>
          <p:nvPr/>
        </p:nvCxnSpPr>
        <p:spPr>
          <a:xfrm flipH="1" flipV="1">
            <a:off x="4548653" y="1879194"/>
            <a:ext cx="591671" cy="2769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8671949" y="2836669"/>
            <a:ext cx="1449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Number of issued shares repurchased by the company</a:t>
            </a:r>
          </a:p>
        </p:txBody>
      </p:sp>
      <p:cxnSp>
        <p:nvCxnSpPr>
          <p:cNvPr id="14" name="Straight Arrow Connector 13"/>
          <p:cNvCxnSpPr/>
          <p:nvPr/>
        </p:nvCxnSpPr>
        <p:spPr>
          <a:xfrm>
            <a:off x="8001462" y="2938229"/>
            <a:ext cx="670486" cy="243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44487" y="5811782"/>
            <a:ext cx="31097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 company usually does not issue all its authorized stock</a:t>
            </a:r>
          </a:p>
        </p:txBody>
      </p:sp>
      <p:cxnSp>
        <p:nvCxnSpPr>
          <p:cNvPr id="20" name="Straight Arrow Connector 19"/>
          <p:cNvCxnSpPr/>
          <p:nvPr/>
        </p:nvCxnSpPr>
        <p:spPr>
          <a:xfrm flipH="1">
            <a:off x="6242983" y="4679577"/>
            <a:ext cx="13447" cy="113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199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49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95400"/>
            <a:ext cx="9372600" cy="3316068"/>
          </a:xfrm>
          <a:prstGeom prst="rect">
            <a:avLst/>
          </a:prstGeom>
        </p:spPr>
        <p:txBody>
          <a:bodyPr>
            <a:normAutofit/>
          </a:bodyPr>
          <a:lstStyle/>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Companies generally use </a:t>
            </a:r>
            <a:r>
              <a:rPr lang="en-US" altLang="en-US" sz="2800" b="1" cap="none" dirty="0">
                <a:solidFill>
                  <a:srgbClr val="990000"/>
                </a:solidFill>
                <a:latin typeface="Calibri" panose="020F0502020204030204" pitchFamily="34" charset="0"/>
                <a:cs typeface="Calibri" panose="020F0502020204030204" pitchFamily="34" charset="0"/>
              </a:rPr>
              <a:t>cost method</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Debit </a:t>
            </a:r>
            <a:r>
              <a:rPr lang="en-US" altLang="en-US" sz="2800" b="1" cap="none" dirty="0">
                <a:solidFill>
                  <a:srgbClr val="990000"/>
                </a:solidFill>
                <a:latin typeface="Calibri" panose="020F0502020204030204" pitchFamily="34" charset="0"/>
                <a:cs typeface="Calibri" panose="020F0502020204030204" pitchFamily="34" charset="0"/>
              </a:rPr>
              <a:t>treasury shares </a:t>
            </a:r>
            <a:r>
              <a:rPr lang="en-US" altLang="en-US" sz="2800" cap="none" dirty="0">
                <a:solidFill>
                  <a:srgbClr val="000000"/>
                </a:solidFill>
                <a:latin typeface="Calibri" panose="020F0502020204030204" pitchFamily="34" charset="0"/>
                <a:cs typeface="Calibri" panose="020F0502020204030204" pitchFamily="34" charset="0"/>
              </a:rPr>
              <a:t>for </a:t>
            </a:r>
            <a:r>
              <a:rPr lang="en-US" altLang="en-US" sz="2800" b="1" cap="none" dirty="0">
                <a:solidFill>
                  <a:srgbClr val="990000"/>
                </a:solidFill>
                <a:latin typeface="Calibri" panose="020F0502020204030204" pitchFamily="34" charset="0"/>
                <a:cs typeface="Calibri" panose="020F0502020204030204" pitchFamily="34" charset="0"/>
              </a:rPr>
              <a:t>price paid to reacquire shares</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Treasury shares is a </a:t>
            </a:r>
            <a:r>
              <a:rPr lang="en-US" altLang="en-US" sz="2800" b="1" cap="none" dirty="0">
                <a:solidFill>
                  <a:srgbClr val="990000"/>
                </a:solidFill>
                <a:latin typeface="Calibri" panose="020F0502020204030204" pitchFamily="34" charset="0"/>
                <a:cs typeface="Calibri" panose="020F0502020204030204" pitchFamily="34" charset="0"/>
              </a:rPr>
              <a:t>contra equity account</a:t>
            </a:r>
            <a:endParaRPr lang="en-US" altLang="en-US" sz="2800" cap="none" dirty="0">
              <a:solidFill>
                <a:srgbClr val="990000"/>
              </a:solidFill>
              <a:latin typeface="Calibri" panose="020F0502020204030204" pitchFamily="34" charset="0"/>
              <a:cs typeface="Calibri" panose="020F0502020204030204" pitchFamily="34" charset="0"/>
            </a:endParaRPr>
          </a:p>
          <a:p>
            <a:pPr marL="574675" indent="-346075">
              <a:lnSpc>
                <a:spcPct val="100000"/>
              </a:lnSpc>
              <a:spcBef>
                <a:spcPts val="1200"/>
              </a:spcBef>
              <a:buClr>
                <a:srgbClr val="800000"/>
              </a:buClr>
              <a:buSzPct val="100000"/>
            </a:pPr>
            <a:r>
              <a:rPr lang="en-US" altLang="en-US" sz="2800" cap="none" dirty="0">
                <a:solidFill>
                  <a:srgbClr val="000000"/>
                </a:solidFill>
                <a:latin typeface="Calibri" panose="020F0502020204030204" pitchFamily="34" charset="0"/>
                <a:cs typeface="Calibri" panose="020F0502020204030204" pitchFamily="34" charset="0"/>
              </a:rPr>
              <a:t>Reduces equity</a:t>
            </a:r>
            <a:endParaRPr lang="en-US" sz="2800" cap="none" dirty="0">
              <a:latin typeface="Calibri" panose="020F0502020204030204" pitchFamily="34" charset="0"/>
              <a:cs typeface="Calibri" panose="020F0502020204030204" pitchFamily="34" charset="0"/>
            </a:endParaRPr>
          </a:p>
        </p:txBody>
      </p:sp>
      <p:sp>
        <p:nvSpPr>
          <p:cNvPr id="8"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Purchase of treasury shares </a:t>
            </a:r>
            <a:r>
              <a:rPr lang="en-US" sz="2000" cap="none" dirty="0">
                <a:ea typeface="Source Sans Pro" charset="0"/>
              </a:rPr>
              <a:t>(1 of 3)</a:t>
            </a:r>
          </a:p>
        </p:txBody>
      </p:sp>
    </p:spTree>
    <p:extLst>
      <p:ext uri="{BB962C8B-B14F-4D97-AF65-F5344CB8AC3E}">
        <p14:creationId xmlns:p14="http://schemas.microsoft.com/office/powerpoint/2010/main" val="204016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AEF925-4972-6977-CD1F-342D70DA965F}"/>
              </a:ext>
            </a:extLst>
          </p:cNvPr>
          <p:cNvSpPr>
            <a:spLocks noGrp="1"/>
          </p:cNvSpPr>
          <p:nvPr>
            <p:ph type="title"/>
          </p:nvPr>
        </p:nvSpPr>
        <p:spPr>
          <a:xfrm>
            <a:off x="685805" y="141288"/>
            <a:ext cx="10820401" cy="849312"/>
          </a:xfrm>
        </p:spPr>
        <p:txBody>
          <a:bodyPr>
            <a:noAutofit/>
          </a:bodyPr>
          <a:lstStyle/>
          <a:p>
            <a:r>
              <a:rPr lang="en-US" sz="3600" dirty="0"/>
              <a:t>Bond Premium Amortization Schedule</a:t>
            </a:r>
            <a:endParaRPr lang="en-IN" sz="3600" dirty="0"/>
          </a:p>
        </p:txBody>
      </p:sp>
      <p:pic>
        <p:nvPicPr>
          <p:cNvPr id="6" name="Picture Placeholder 5" descr="An illustration of a bond premium amortization schedule displays a four-line heading consisting of the name of the company, Candlestick A G; the type of schedule, Bond Premium Amortization Schedule, the method of amortization, Effective-Interest Method—Annual Interest Payments, and the bond issuance information, 10%  Bonds Issued at 9.4794%  Effective-Interest Rate. The schedule has 6 columns which are: Interest Periods; A, Interest to Be Paid (10% times Euro 100,000), Interest Expense to Be Recorded (9.4794% times Preceding Bond Carrying Value); Premium Amortization as interest expense less interest to be paid; Unamortized Premium as the previous period’s unamortized premium less the current period amortization; Bond Carrying Value (Euro 100,000 plus the unamortized premium). The first row is labeled as issue date and presents Euro 2,000 in the unamortized premium column and Euro 102,000 in the bond carrying value column. Period 1 presents interest paid, Euro 10,000; Interest expense, Euro 9,669, as 9.4794% times Euro 102,000; Premium amortization, Euro 331; Unamortized premium, 1,669; and bond carrying value, 101,669. Period 2 presents interest paid, Euro 10,000; Interest expense, Euro 9,638, as 9.4794% times Euro 101,669; Premium amortization, Euro 362; Unamortized premium, 1,307; and bond carrying value, 101,307. Period 3 presents interest paid, Euro 10,000; Interest expense, Euro 9,603, as 9.4794% times Euro 101,307; Premium amortization, Euro 397; Unamortized premium, 910; and carrying value, 100,910. Period 4 presents interest paid, Euro 10,000; Interest expense, Euro 9,566, as 9.4794% times Euro 100,910; Premium amortization, Euro 434; Unamortized premium, 476; and bond carrying value, 100,476. Period 5 shows interest paid, Euro 10,000; Interest expense, Euro 9,524 asterisk, as 9.4794% times Euro 100,476; Premium amortization, Euro 476 asterisk; Unamortized premium, 0; and carrying value, 100,000. The total of interest paid is Euro 50,000. The total of interest expense is Euro 48,000. The total of premium amortization is Euro 2,000.A note at the bottom of the table reads: Column (A) remains constant because the face value of the bonds (Euro 100,000) is multiplied by the contractual interest rate (10%) each period. Column (B) is computed as the carrying value of the bonds times the annual effective-interest rate (9.4794%).Column (C) indicates the premium amortization each period. Column (D) decreases each period until it reaches zero at maturity. Column (E) decreases each period until it equals face value at maturity. Asterisk stands for, Rounded to eliminate remaining premium resulting from rounding the effective rate. ">
            <a:extLst>
              <a:ext uri="{FF2B5EF4-FFF2-40B4-BE49-F238E27FC236}">
                <a16:creationId xmlns:a16="http://schemas.microsoft.com/office/drawing/2014/main" id="{EECB8EB9-2B12-C575-57BD-368331A55A67}"/>
              </a:ext>
            </a:extLst>
          </p:cNvPr>
          <p:cNvPicPr>
            <a:picLocks noGrp="1" noChangeAspect="1"/>
          </p:cNvPicPr>
          <p:nvPr>
            <p:ph type="pic" sz="quarter" idx="17"/>
          </p:nvPr>
        </p:nvPicPr>
        <p:blipFill rotWithShape="1">
          <a:blip r:embed="rId3"/>
          <a:stretch/>
        </p:blipFill>
        <p:spPr>
          <a:xfrm>
            <a:off x="2512791" y="1205101"/>
            <a:ext cx="7226741" cy="4913204"/>
          </a:xfrm>
          <a:prstGeom prst="rect">
            <a:avLst/>
          </a:prstGeom>
        </p:spPr>
      </p:pic>
      <p:sp>
        <p:nvSpPr>
          <p:cNvPr id="14" name="Content Placeholder 5">
            <a:extLst>
              <a:ext uri="{FF2B5EF4-FFF2-40B4-BE49-F238E27FC236}">
                <a16:creationId xmlns:a16="http://schemas.microsoft.com/office/drawing/2014/main" id="{93A5277A-49DF-E6D1-0F20-7D2D659E7818}"/>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
        <p:nvSpPr>
          <p:cNvPr id="2" name="Rectangle 1">
            <a:extLst>
              <a:ext uri="{FF2B5EF4-FFF2-40B4-BE49-F238E27FC236}">
                <a16:creationId xmlns:a16="http://schemas.microsoft.com/office/drawing/2014/main" id="{7C110348-EFB2-DB4D-1ED3-B21FAB9E1552}"/>
              </a:ext>
            </a:extLst>
          </p:cNvPr>
          <p:cNvSpPr/>
          <p:nvPr/>
        </p:nvSpPr>
        <p:spPr>
          <a:xfrm>
            <a:off x="2743201" y="3282441"/>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6D25F6B-192B-537D-4D08-9BC56A4A46FA}"/>
              </a:ext>
            </a:extLst>
          </p:cNvPr>
          <p:cNvSpPr/>
          <p:nvPr/>
        </p:nvSpPr>
        <p:spPr>
          <a:xfrm>
            <a:off x="2743200" y="3484598"/>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DC23BE-8F9C-59F9-5833-67EC5BB62CB8}"/>
              </a:ext>
            </a:extLst>
          </p:cNvPr>
          <p:cNvSpPr/>
          <p:nvPr/>
        </p:nvSpPr>
        <p:spPr>
          <a:xfrm>
            <a:off x="2743200" y="3686755"/>
            <a:ext cx="6765925" cy="194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D473FB9-B020-2DE9-0621-BDF1AED4B473}"/>
              </a:ext>
            </a:extLst>
          </p:cNvPr>
          <p:cNvSpPr/>
          <p:nvPr/>
        </p:nvSpPr>
        <p:spPr>
          <a:xfrm>
            <a:off x="2743200" y="3888912"/>
            <a:ext cx="6765925" cy="4375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881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3110145065"/>
              </p:ext>
            </p:extLst>
          </p:nvPr>
        </p:nvGraphicFramePr>
        <p:xfrm>
          <a:off x="1611607" y="990600"/>
          <a:ext cx="8514818" cy="786384"/>
        </p:xfrm>
        <a:graphic>
          <a:graphicData uri="http://schemas.openxmlformats.org/drawingml/2006/table">
            <a:tbl>
              <a:tblPr>
                <a:tableStyleId>{5C22544A-7EE6-4342-B048-85BDC9FD1C3A}</a:tableStyleId>
              </a:tblPr>
              <a:tblGrid>
                <a:gridCol w="8514818">
                  <a:extLst>
                    <a:ext uri="{9D8B030D-6E8A-4147-A177-3AD203B41FA5}">
                      <a16:colId xmlns:a16="http://schemas.microsoft.com/office/drawing/2014/main" val="20000"/>
                    </a:ext>
                  </a:extLst>
                </a:gridCol>
              </a:tblGrid>
              <a:tr h="182245">
                <a:tc>
                  <a:txBody>
                    <a:bodyPr/>
                    <a:lstStyle/>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Mead, Ltd.</a:t>
                      </a:r>
                    </a:p>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1" name="LOBL"/>
          <p:cNvSpPr>
            <a:spLocks noGrp="1"/>
          </p:cNvSpPr>
          <p:nvPr>
            <p:ph sz="quarter" idx="4294967295"/>
          </p:nvPr>
        </p:nvSpPr>
        <p:spPr>
          <a:xfrm>
            <a:off x="1447800" y="4016023"/>
            <a:ext cx="9367838" cy="1905000"/>
          </a:xfrm>
          <a:prstGeom prst="rect">
            <a:avLst/>
          </a:prstGeom>
        </p:spPr>
        <p:txBody>
          <a:bodyPr>
            <a:normAutofit/>
          </a:bodyPr>
          <a:lstStyle/>
          <a:p>
            <a:pPr marL="0" indent="0">
              <a:lnSpc>
                <a:spcPct val="100000"/>
              </a:lnSpc>
              <a:spcBef>
                <a:spcPts val="1200"/>
              </a:spcBef>
              <a:buNone/>
            </a:pPr>
            <a:r>
              <a:rPr lang="en-US" sz="2400" b="1" cap="none" dirty="0">
                <a:latin typeface="Calibri" panose="020F0502020204030204" pitchFamily="34" charset="0"/>
                <a:cs typeface="Calibri" panose="020F0502020204030204" pitchFamily="34" charset="0"/>
              </a:rPr>
              <a:t>Illustration: </a:t>
            </a:r>
            <a:r>
              <a:rPr lang="en-US" altLang="en-US" sz="2400" cap="none" dirty="0">
                <a:latin typeface="Calibri" panose="020F0502020204030204" pitchFamily="34" charset="0"/>
                <a:cs typeface="Calibri" panose="020F0502020204030204" pitchFamily="34" charset="0"/>
              </a:rPr>
              <a:t>on February 1, 2020, Mead acquires 4,000 shares of its stock at HK$80 per share. The entry is as follows.</a:t>
            </a:r>
          </a:p>
          <a:p>
            <a:pPr marL="914400" indent="-457200">
              <a:lnSpc>
                <a:spcPct val="100000"/>
              </a:lnSpc>
              <a:spcBef>
                <a:spcPts val="1200"/>
              </a:spcBef>
              <a:buNone/>
              <a:tabLst>
                <a:tab pos="6629400" algn="r"/>
                <a:tab pos="7942263" algn="r"/>
              </a:tabLst>
            </a:pPr>
            <a:r>
              <a:rPr lang="en-US" altLang="en-US" sz="2400" cap="none" dirty="0">
                <a:solidFill>
                  <a:srgbClr val="000000"/>
                </a:solidFill>
                <a:latin typeface="Calibri" panose="020F0502020204030204" pitchFamily="34" charset="0"/>
                <a:cs typeface="Calibri" panose="020F0502020204030204" pitchFamily="34" charset="0"/>
              </a:rPr>
              <a:t>Treasury shares	320,000</a:t>
            </a:r>
          </a:p>
          <a:p>
            <a:pPr marL="914400" indent="-457200">
              <a:lnSpc>
                <a:spcPct val="100000"/>
              </a:lnSpc>
              <a:spcBef>
                <a:spcPts val="1200"/>
              </a:spcBef>
              <a:buNone/>
              <a:tabLst>
                <a:tab pos="6629400" algn="r"/>
                <a:tab pos="7942263" algn="r"/>
              </a:tabLst>
            </a:pPr>
            <a:r>
              <a:rPr lang="en-US" altLang="en-US" sz="2400" cap="none" dirty="0">
                <a:solidFill>
                  <a:srgbClr val="000000"/>
                </a:solidFill>
                <a:latin typeface="Calibri" panose="020F0502020204030204" pitchFamily="34" charset="0"/>
                <a:cs typeface="Calibri" panose="020F0502020204030204" pitchFamily="34" charset="0"/>
              </a:rPr>
              <a:t>	Cash		320,000</a:t>
            </a:r>
          </a:p>
        </p:txBody>
      </p:sp>
      <p:sp>
        <p:nvSpPr>
          <p:cNvPr id="12" name="Title 2"/>
          <p:cNvSpPr>
            <a:spLocks noGrp="1"/>
          </p:cNvSpPr>
          <p:nvPr>
            <p:ph type="title"/>
          </p:nvPr>
        </p:nvSpPr>
        <p:spPr>
          <a:xfrm>
            <a:off x="533400" y="172626"/>
            <a:ext cx="8763000" cy="646331"/>
          </a:xfrm>
        </p:spPr>
        <p:txBody>
          <a:bodyPr wrap="square">
            <a:spAutoFit/>
          </a:bodyPr>
          <a:lstStyle/>
          <a:p>
            <a:pPr algn="l"/>
            <a:r>
              <a:rPr lang="en-US" b="1" cap="none" dirty="0">
                <a:ea typeface="Source Sans Pro" charset="0"/>
              </a:rPr>
              <a:t>Purchase of treasury shares </a:t>
            </a:r>
            <a:r>
              <a:rPr lang="en-US" sz="2000" cap="none" dirty="0">
                <a:ea typeface="Source Sans Pro" charset="0"/>
              </a:rPr>
              <a:t>(2 of 3)</a:t>
            </a:r>
            <a:endParaRPr lang="en-US" b="1" cap="none" dirty="0">
              <a:ea typeface="Source Sans Pro" charset="0"/>
            </a:endParaRP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396997671"/>
              </p:ext>
            </p:extLst>
          </p:nvPr>
        </p:nvGraphicFramePr>
        <p:xfrm>
          <a:off x="1612926" y="1844892"/>
          <a:ext cx="9037586" cy="1999488"/>
        </p:xfrm>
        <a:graphic>
          <a:graphicData uri="http://schemas.openxmlformats.org/drawingml/2006/table">
            <a:tbl>
              <a:tblPr>
                <a:tableStyleId>{5C22544A-7EE6-4342-B048-85BDC9FD1C3A}</a:tableStyleId>
              </a:tblPr>
              <a:tblGrid>
                <a:gridCol w="7086622">
                  <a:extLst>
                    <a:ext uri="{9D8B030D-6E8A-4147-A177-3AD203B41FA5}">
                      <a16:colId xmlns:a16="http://schemas.microsoft.com/office/drawing/2014/main" val="20000"/>
                    </a:ext>
                  </a:extLst>
                </a:gridCol>
                <a:gridCol w="1950964">
                  <a:extLst>
                    <a:ext uri="{9D8B030D-6E8A-4147-A177-3AD203B41FA5}">
                      <a16:colId xmlns:a16="http://schemas.microsoft.com/office/drawing/2014/main" val="20001"/>
                    </a:ext>
                  </a:extLst>
                </a:gridCol>
              </a:tblGrid>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 capital—ordinary, HK$50 par value, 100,000</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lnSpc>
                          <a:spcPct val="98000"/>
                        </a:lnSpc>
                      </a:pPr>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shares issued and outstanding</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7315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HK$5,000,000</a:t>
                      </a:r>
                    </a:p>
                  </a:txBody>
                  <a:tcPr marL="4233" marR="4233" marT="9144" marB="9144"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Retained earnings</a:t>
                      </a: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2,000,000</a:t>
                      </a:r>
                    </a:p>
                  </a:txBody>
                  <a:tcPr marL="4233" marR="4233" marT="9144" marB="9144"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HK$7,000,000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9248">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079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964351735"/>
              </p:ext>
            </p:extLst>
          </p:nvPr>
        </p:nvGraphicFramePr>
        <p:xfrm>
          <a:off x="1471933" y="1066800"/>
          <a:ext cx="9037586" cy="786384"/>
        </p:xfrm>
        <a:graphic>
          <a:graphicData uri="http://schemas.openxmlformats.org/drawingml/2006/table">
            <a:tbl>
              <a:tblPr>
                <a:tableStyleId>{5C22544A-7EE6-4342-B048-85BDC9FD1C3A}</a:tableStyleId>
              </a:tblPr>
              <a:tblGrid>
                <a:gridCol w="9037586">
                  <a:extLst>
                    <a:ext uri="{9D8B030D-6E8A-4147-A177-3AD203B41FA5}">
                      <a16:colId xmlns:a16="http://schemas.microsoft.com/office/drawing/2014/main" val="20000"/>
                    </a:ext>
                  </a:extLst>
                </a:gridCol>
              </a:tblGrid>
              <a:tr h="182245">
                <a:tc>
                  <a:txBody>
                    <a:bodyPr/>
                    <a:lstStyle/>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Mead, Ltd.</a:t>
                      </a:r>
                    </a:p>
                    <a:p>
                      <a:pPr algn="ctr"/>
                      <a:r>
                        <a:rPr lang="en-GB" sz="24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24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1" name="LOBL"/>
          <p:cNvSpPr>
            <a:spLocks noGrp="1"/>
          </p:cNvSpPr>
          <p:nvPr>
            <p:ph sz="quarter" idx="4294967295"/>
          </p:nvPr>
        </p:nvSpPr>
        <p:spPr>
          <a:xfrm>
            <a:off x="1447800" y="4919472"/>
            <a:ext cx="9139238" cy="914400"/>
          </a:xfrm>
          <a:prstGeom prst="rect">
            <a:avLst/>
          </a:prstGeom>
        </p:spPr>
        <p:txBody>
          <a:bodyPr/>
          <a:lstStyle/>
          <a:p>
            <a:pPr marL="0" indent="0">
              <a:lnSpc>
                <a:spcPct val="110000"/>
              </a:lnSpc>
              <a:spcBef>
                <a:spcPct val="30000"/>
              </a:spcBef>
              <a:buNone/>
            </a:pPr>
            <a:r>
              <a:rPr lang="en-US" altLang="en-US" sz="2400" cap="none" dirty="0">
                <a:latin typeface="Calibri" panose="020F0502020204030204" pitchFamily="34" charset="0"/>
                <a:cs typeface="Calibri" panose="020F0502020204030204" pitchFamily="34" charset="0"/>
              </a:rPr>
              <a:t>Both the number of shares issued (100,000) and the number of shares held as treasury (4,000) are disclosed.</a:t>
            </a:r>
          </a:p>
        </p:txBody>
      </p:sp>
      <p:sp>
        <p:nvSpPr>
          <p:cNvPr id="12" name="Title 2"/>
          <p:cNvSpPr>
            <a:spLocks noGrp="1"/>
          </p:cNvSpPr>
          <p:nvPr>
            <p:ph type="title"/>
          </p:nvPr>
        </p:nvSpPr>
        <p:spPr>
          <a:xfrm>
            <a:off x="533400" y="188819"/>
            <a:ext cx="7924800" cy="646331"/>
          </a:xfrm>
        </p:spPr>
        <p:txBody>
          <a:bodyPr wrap="square">
            <a:spAutoFit/>
          </a:bodyPr>
          <a:lstStyle/>
          <a:p>
            <a:pPr algn="l"/>
            <a:r>
              <a:rPr lang="en-US" b="1" cap="none" dirty="0">
                <a:ea typeface="Source Sans Pro" charset="0"/>
              </a:rPr>
              <a:t>Purchase of treasury shares </a:t>
            </a:r>
            <a:r>
              <a:rPr lang="en-US" sz="2000" cap="none" dirty="0">
                <a:ea typeface="Source Sans Pro" charset="0"/>
              </a:rPr>
              <a:t>(3 of 3)</a:t>
            </a:r>
            <a:endParaRPr lang="en-US" b="1" cap="none" dirty="0">
              <a:ea typeface="Source Sans Pro" charset="0"/>
            </a:endParaRP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1672513968"/>
              </p:ext>
            </p:extLst>
          </p:nvPr>
        </p:nvGraphicFramePr>
        <p:xfrm>
          <a:off x="1483822" y="2078972"/>
          <a:ext cx="9037586" cy="2767584"/>
        </p:xfrm>
        <a:graphic>
          <a:graphicData uri="http://schemas.openxmlformats.org/drawingml/2006/table">
            <a:tbl>
              <a:tblPr>
                <a:tableStyleId>{5C22544A-7EE6-4342-B048-85BDC9FD1C3A}</a:tableStyleId>
              </a:tblPr>
              <a:tblGrid>
                <a:gridCol w="7086622">
                  <a:extLst>
                    <a:ext uri="{9D8B030D-6E8A-4147-A177-3AD203B41FA5}">
                      <a16:colId xmlns:a16="http://schemas.microsoft.com/office/drawing/2014/main" val="20000"/>
                    </a:ext>
                  </a:extLst>
                </a:gridCol>
                <a:gridCol w="1950964">
                  <a:extLst>
                    <a:ext uri="{9D8B030D-6E8A-4147-A177-3AD203B41FA5}">
                      <a16:colId xmlns:a16="http://schemas.microsoft.com/office/drawing/2014/main" val="20001"/>
                    </a:ext>
                  </a:extLst>
                </a:gridCol>
              </a:tblGrid>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Equity</a:t>
                      </a:r>
                    </a:p>
                  </a:txBody>
                  <a:tcPr marL="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 capital—ordinary, HK$50 par value, 100,000</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lnSpc>
                          <a:spcPct val="98000"/>
                        </a:lnSpc>
                      </a:pPr>
                      <a:r>
                        <a:rPr lang="en-GB" sz="2400" u="none" strike="noStrike" kern="1200" dirty="0">
                          <a:solidFill>
                            <a:schemeClr val="dk1"/>
                          </a:solidFill>
                          <a:effectLst/>
                          <a:latin typeface="Calibri" panose="020F0502020204030204" pitchFamily="34" charset="0"/>
                          <a:ea typeface="+mn-ea"/>
                          <a:cs typeface="Calibri" panose="020F0502020204030204" pitchFamily="34" charset="0"/>
                        </a:rPr>
                        <a:t>shares issued and 96,000 shares outstanding</a:t>
                      </a:r>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7315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HK$5,000,000</a:t>
                      </a:r>
                    </a:p>
                  </a:txBody>
                  <a:tcPr marL="4233" marR="4233" marT="9144" marB="9144"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Retained earnings</a:t>
                      </a: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2,000,000</a:t>
                      </a:r>
                    </a:p>
                  </a:txBody>
                  <a:tcPr marL="4233" marR="4233" marT="9144" marB="9144"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endParaRPr lang="en-US" sz="24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7,000,000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400" b="1" u="none" strike="noStrike" kern="1200" dirty="0">
                          <a:solidFill>
                            <a:srgbClr val="990000"/>
                          </a:solidFill>
                          <a:effectLst/>
                          <a:latin typeface="Calibri" panose="020F0502020204030204" pitchFamily="34" charset="0"/>
                          <a:ea typeface="+mn-ea"/>
                          <a:cs typeface="Calibri" panose="020F0502020204030204" pitchFamily="34" charset="0"/>
                        </a:rPr>
                        <a:t>Less: Treasury</a:t>
                      </a:r>
                      <a:r>
                        <a:rPr lang="en-US" sz="2400" b="1" u="none" strike="noStrike" kern="1200" baseline="0" dirty="0">
                          <a:solidFill>
                            <a:srgbClr val="990000"/>
                          </a:solidFill>
                          <a:effectLst/>
                          <a:latin typeface="Calibri" panose="020F0502020204030204" pitchFamily="34" charset="0"/>
                          <a:ea typeface="+mn-ea"/>
                          <a:cs typeface="Calibri" panose="020F0502020204030204" pitchFamily="34" charset="0"/>
                        </a:rPr>
                        <a:t> stock (4,000 shares)</a:t>
                      </a:r>
                      <a:endParaRPr lang="en-US" sz="2400" b="1" u="none" strike="noStrike" kern="1200" dirty="0">
                        <a:solidFill>
                          <a:srgbClr val="990000"/>
                        </a:solidFill>
                        <a:effectLst/>
                        <a:latin typeface="Calibri" panose="020F0502020204030204" pitchFamily="34" charset="0"/>
                        <a:ea typeface="+mn-ea"/>
                        <a:cs typeface="Calibri" panose="020F0502020204030204" pitchFamily="34" charset="0"/>
                      </a:endParaRPr>
                    </a:p>
                  </a:txBody>
                  <a:tcPr marL="27432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b="1" u="none" strike="noStrike" kern="1200" dirty="0">
                          <a:solidFill>
                            <a:srgbClr val="990000"/>
                          </a:solidFill>
                          <a:effectLst/>
                          <a:latin typeface="Calibri" panose="020F0502020204030204" pitchFamily="34" charset="0"/>
                          <a:ea typeface="+mn-ea"/>
                          <a:cs typeface="Calibri" panose="020F0502020204030204" pitchFamily="34" charset="0"/>
                        </a:rPr>
                        <a:t>320,000</a:t>
                      </a:r>
                    </a:p>
                  </a:txBody>
                  <a:tcPr marL="4233" marR="4233" marT="9144" marB="9144" anchor="b">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Total equity</a:t>
                      </a: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400" u="none" strike="noStrike" kern="1200" dirty="0">
                          <a:solidFill>
                            <a:schemeClr val="dk1"/>
                          </a:solidFill>
                          <a:effectLst/>
                          <a:latin typeface="Calibri" panose="020F0502020204030204" pitchFamily="34" charset="0"/>
                          <a:ea typeface="+mn-ea"/>
                          <a:cs typeface="Calibri" panose="020F0502020204030204" pitchFamily="34" charset="0"/>
                        </a:rPr>
                        <a:t>HK$6,680,000</a:t>
                      </a: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9248">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548640" marT="9144" marB="9144"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9144" marB="9144"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726793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367838" cy="4648200"/>
          </a:xfrm>
          <a:prstGeom prst="rect">
            <a:avLst/>
          </a:prstGeom>
        </p:spPr>
        <p:txBody>
          <a:bodyPr>
            <a:normAutofit/>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on </a:t>
            </a:r>
            <a:r>
              <a:rPr lang="en-US" altLang="zh-CN" sz="2600" cap="none" dirty="0">
                <a:latin typeface="Calibri" panose="020F0502020204030204" pitchFamily="34" charset="0"/>
                <a:cs typeface="Calibri" panose="020F0502020204030204" pitchFamily="34" charset="0"/>
              </a:rPr>
              <a:t>J</a:t>
            </a:r>
            <a:r>
              <a:rPr lang="en-US" sz="2600" cap="none" dirty="0">
                <a:latin typeface="Calibri" panose="020F0502020204030204" pitchFamily="34" charset="0"/>
                <a:cs typeface="Calibri" panose="020F0502020204030204" pitchFamily="34" charset="0"/>
              </a:rPr>
              <a:t>uly 1,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ead, ltd. sells for HK$100 per share 1,000 of the 4,000 treasury shares previously acquired at HK$80 per share. The entry is as follows.</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100,000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80,000</a:t>
            </a:r>
          </a:p>
          <a:p>
            <a:pPr marL="0" indent="0">
              <a:lnSpc>
                <a:spcPct val="100000"/>
              </a:lnSpc>
              <a:spcBef>
                <a:spcPts val="600"/>
              </a:spcBef>
              <a:buClr>
                <a:srgbClr val="800000"/>
              </a:buClr>
              <a:buSzPct val="80000"/>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20,000</a:t>
            </a:r>
          </a:p>
          <a:p>
            <a:pPr marL="0" indent="0">
              <a:lnSpc>
                <a:spcPct val="100000"/>
              </a:lnSpc>
              <a:spcBef>
                <a:spcPts val="2400"/>
              </a:spcBef>
              <a:buClr>
                <a:srgbClr val="800000"/>
              </a:buClr>
              <a:buSzPct val="80000"/>
              <a:buNone/>
              <a:tabLst>
                <a:tab pos="228600" algn="l"/>
                <a:tab pos="685800" algn="l"/>
                <a:tab pos="1143000" algn="l"/>
                <a:tab pos="6688138" algn="r"/>
                <a:tab pos="8118475" algn="r"/>
              </a:tabLst>
            </a:pPr>
            <a:r>
              <a:rPr lang="en-US" altLang="en-US" sz="2600" cap="none" dirty="0">
                <a:latin typeface="Calibri" panose="020F0502020204030204" pitchFamily="34" charset="0"/>
                <a:cs typeface="Calibri" panose="020F0502020204030204" pitchFamily="34" charset="0"/>
              </a:rPr>
              <a:t>A corporation does not realize a gain or suffer a loss from shares transactions with its own shareholders.</a:t>
            </a: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52400"/>
            <a:ext cx="8915400" cy="646331"/>
          </a:xfrm>
        </p:spPr>
        <p:txBody>
          <a:bodyPr wrap="square">
            <a:spAutoFit/>
          </a:bodyPr>
          <a:lstStyle/>
          <a:p>
            <a:pPr algn="l"/>
            <a:r>
              <a:rPr lang="en-US" b="1" cap="none" dirty="0">
                <a:ea typeface="Source Sans Pro" charset="0"/>
              </a:rPr>
              <a:t>Sale of treasury shares above cost</a:t>
            </a:r>
            <a:endParaRPr lang="en-US" sz="2000" b="1" cap="none" dirty="0"/>
          </a:p>
        </p:txBody>
      </p:sp>
    </p:spTree>
    <p:extLst>
      <p:ext uri="{BB962C8B-B14F-4D97-AF65-F5344CB8AC3E}">
        <p14:creationId xmlns:p14="http://schemas.microsoft.com/office/powerpoint/2010/main" val="581207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Table is screen readable."/>
          <p:cNvGraphicFramePr>
            <a:graphicFrameLocks noGrp="1"/>
          </p:cNvGraphicFramePr>
          <p:nvPr>
            <p:extLst>
              <p:ext uri="{D42A27DB-BD31-4B8C-83A1-F6EECF244321}">
                <p14:modId xmlns:p14="http://schemas.microsoft.com/office/powerpoint/2010/main" val="4264360728"/>
              </p:ext>
            </p:extLst>
          </p:nvPr>
        </p:nvGraphicFramePr>
        <p:xfrm>
          <a:off x="1912303" y="3968496"/>
          <a:ext cx="8393109" cy="1365504"/>
        </p:xfrm>
        <a:graphic>
          <a:graphicData uri="http://schemas.openxmlformats.org/drawingml/2006/table">
            <a:tbl>
              <a:tblPr>
                <a:tableStyleId>{5C22544A-7EE6-4342-B048-85BDC9FD1C3A}</a:tableStyleId>
              </a:tblPr>
              <a:tblGrid>
                <a:gridCol w="1173691">
                  <a:extLst>
                    <a:ext uri="{9D8B030D-6E8A-4147-A177-3AD203B41FA5}">
                      <a16:colId xmlns:a16="http://schemas.microsoft.com/office/drawing/2014/main" val="20000"/>
                    </a:ext>
                  </a:extLst>
                </a:gridCol>
                <a:gridCol w="952607">
                  <a:extLst>
                    <a:ext uri="{9D8B030D-6E8A-4147-A177-3AD203B41FA5}">
                      <a16:colId xmlns:a16="http://schemas.microsoft.com/office/drawing/2014/main" val="20001"/>
                    </a:ext>
                  </a:extLst>
                </a:gridCol>
                <a:gridCol w="1040763">
                  <a:extLst>
                    <a:ext uri="{9D8B030D-6E8A-4147-A177-3AD203B41FA5}">
                      <a16:colId xmlns:a16="http://schemas.microsoft.com/office/drawing/2014/main" val="20002"/>
                    </a:ext>
                  </a:extLst>
                </a:gridCol>
                <a:gridCol w="832379">
                  <a:extLst>
                    <a:ext uri="{9D8B030D-6E8A-4147-A177-3AD203B41FA5}">
                      <a16:colId xmlns:a16="http://schemas.microsoft.com/office/drawing/2014/main" val="20003"/>
                    </a:ext>
                  </a:extLst>
                </a:gridCol>
                <a:gridCol w="394229">
                  <a:extLst>
                    <a:ext uri="{9D8B030D-6E8A-4147-A177-3AD203B41FA5}">
                      <a16:colId xmlns:a16="http://schemas.microsoft.com/office/drawing/2014/main" val="20004"/>
                    </a:ext>
                  </a:extLst>
                </a:gridCol>
                <a:gridCol w="1160991">
                  <a:extLst>
                    <a:ext uri="{9D8B030D-6E8A-4147-A177-3AD203B41FA5}">
                      <a16:colId xmlns:a16="http://schemas.microsoft.com/office/drawing/2014/main" val="20005"/>
                    </a:ext>
                  </a:extLst>
                </a:gridCol>
                <a:gridCol w="832379">
                  <a:extLst>
                    <a:ext uri="{9D8B030D-6E8A-4147-A177-3AD203B41FA5}">
                      <a16:colId xmlns:a16="http://schemas.microsoft.com/office/drawing/2014/main" val="20006"/>
                    </a:ext>
                  </a:extLst>
                </a:gridCol>
                <a:gridCol w="1173691">
                  <a:extLst>
                    <a:ext uri="{9D8B030D-6E8A-4147-A177-3AD203B41FA5}">
                      <a16:colId xmlns:a16="http://schemas.microsoft.com/office/drawing/2014/main" val="20007"/>
                    </a:ext>
                  </a:extLst>
                </a:gridCol>
                <a:gridCol w="832379">
                  <a:extLst>
                    <a:ext uri="{9D8B030D-6E8A-4147-A177-3AD203B41FA5}">
                      <a16:colId xmlns:a16="http://schemas.microsoft.com/office/drawing/2014/main" val="20008"/>
                    </a:ext>
                  </a:extLst>
                </a:gridCol>
              </a:tblGrid>
              <a:tr h="182245">
                <a:tc gridSpan="4">
                  <a:txBody>
                    <a:bodyPr/>
                    <a:lstStyle/>
                    <a:p>
                      <a:pPr algn="ctr" fontAlgn="b"/>
                      <a:r>
                        <a:rPr lang="en-US" sz="2000" b="1" i="0" u="none" strike="noStrike" dirty="0">
                          <a:solidFill>
                            <a:srgbClr val="000000"/>
                          </a:solidFill>
                          <a:effectLst/>
                          <a:latin typeface="Calibri" panose="020F0502020204030204" pitchFamily="34" charset="0"/>
                          <a:cs typeface="Calibri" panose="020F0502020204030204" pitchFamily="34" charset="0"/>
                        </a:rPr>
                        <a:t>Treasury Shares</a:t>
                      </a:r>
                    </a:p>
                  </a:txBody>
                  <a:tcPr marL="18288"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5720" marR="4233" marT="4233" marB="0" anchor="b">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a:txBody>
                    <a:bodyPr/>
                    <a:lstStyle/>
                    <a:p>
                      <a:pPr algn="l" fontAlgn="b"/>
                      <a:endParaRPr lang="en-US" sz="20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gridSpan="4">
                  <a:txBody>
                    <a:bodyPr/>
                    <a:lstStyle/>
                    <a:p>
                      <a:pPr algn="ctr" fontAlgn="b"/>
                      <a:r>
                        <a:rPr lang="en-US" sz="2000" b="1" i="0" u="none" strike="noStrike" dirty="0">
                          <a:solidFill>
                            <a:srgbClr val="000000"/>
                          </a:solidFill>
                          <a:effectLst/>
                          <a:latin typeface="Calibri" panose="020F0502020204030204" pitchFamily="34" charset="0"/>
                          <a:cs typeface="Calibri" panose="020F0502020204030204" pitchFamily="34" charset="0"/>
                        </a:rPr>
                        <a:t>Share Premium––Treasury</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tc hMerge="1">
                  <a:txBody>
                    <a:bodyPr/>
                    <a:lstStyle/>
                    <a:p>
                      <a:pPr algn="l" fontAlgn="b"/>
                      <a:endParaRPr lang="en-US" sz="2000" b="0" i="0" u="none" strike="noStrike" dirty="0">
                        <a:solidFill>
                          <a:srgbClr val="000000"/>
                        </a:solidFill>
                        <a:effectLst/>
                        <a:latin typeface="Calibri" panose="020F0502020204030204" pitchFamily="34" charset="0"/>
                      </a:endParaRPr>
                    </a:p>
                  </a:txBody>
                  <a:tcPr marL="45720" marR="4233" marT="4233" marB="0" anchor="b">
                    <a:noFill/>
                  </a:tcPr>
                </a:tc>
                <a:tc hMerge="1">
                  <a:txBody>
                    <a:bodyPr/>
                    <a:lstStyle/>
                    <a:p>
                      <a:pPr algn="r" fontAlgn="b"/>
                      <a:endParaRPr lang="en-US" sz="2000" b="0" i="0" u="none" strike="noStrike" dirty="0">
                        <a:solidFill>
                          <a:srgbClr val="000000"/>
                        </a:solidFill>
                        <a:effectLst/>
                        <a:latin typeface="Calibri" panose="020F0502020204030204" pitchFamily="34" charset="0"/>
                      </a:endParaRPr>
                    </a:p>
                  </a:txBody>
                  <a:tcPr marL="4233" marR="45720" marT="4233" marB="0" anchor="b">
                    <a:noFill/>
                  </a:tcPr>
                </a:tc>
                <a:extLst>
                  <a:ext uri="{0D108BD9-81ED-4DB2-BD59-A6C34878D82A}">
                    <a16:rowId xmlns:a16="http://schemas.microsoft.com/office/drawing/2014/main" val="10000"/>
                  </a:ext>
                </a:extLst>
              </a:tr>
              <a:tr h="182245">
                <a:tc>
                  <a:txBody>
                    <a:bodyPr/>
                    <a:lstStyle/>
                    <a:p>
                      <a:pPr algn="l" fontAlgn="b"/>
                      <a:r>
                        <a:rPr lang="en-US" sz="2000" u="none" strike="noStrike" dirty="0">
                          <a:effectLst/>
                          <a:latin typeface="Calibri" panose="020F0502020204030204" pitchFamily="34" charset="0"/>
                          <a:cs typeface="Calibri" panose="020F0502020204030204" pitchFamily="34" charset="0"/>
                        </a:rPr>
                        <a:t>Feb.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320,000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July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80,000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8,000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July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20,000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64,000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r>
                        <a:rPr lang="en-US" sz="2000" u="none" strike="noStrike" dirty="0">
                          <a:effectLst/>
                          <a:latin typeface="Calibri" panose="020F0502020204030204" pitchFamily="34" charset="0"/>
                          <a:cs typeface="Calibri" panose="020F0502020204030204" pitchFamily="34" charset="0"/>
                        </a:rPr>
                        <a:t>Oct. 1  Bal.</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5720"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12,000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000" u="none" strike="noStrike" dirty="0">
                          <a:effectLst/>
                          <a:latin typeface="Calibri" panose="020F0502020204030204" pitchFamily="34" charset="0"/>
                          <a:cs typeface="Calibri" panose="020F0502020204030204" pitchFamily="34" charset="0"/>
                        </a:rPr>
                        <a:t>Oct. 1  Bal.</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18288"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000" u="none" strike="noStrike" dirty="0">
                          <a:effectLst/>
                          <a:latin typeface="Calibri" panose="020F0502020204030204" pitchFamily="34" charset="0"/>
                          <a:cs typeface="Calibri" panose="020F0502020204030204" pitchFamily="34" charset="0"/>
                        </a:rPr>
                        <a:t>176,000</a:t>
                      </a:r>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5720" marT="18288" marB="18288" anchor="b">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90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90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0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12200" y="1092285"/>
            <a:ext cx="8535614" cy="2971800"/>
          </a:xfrm>
          <a:prstGeom prst="rect">
            <a:avLst/>
          </a:prstGeom>
        </p:spPr>
        <p:txBody>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If </a:t>
            </a:r>
            <a:r>
              <a:rPr lang="en-US" altLang="zh-CN" sz="2600" cap="none" dirty="0">
                <a:latin typeface="Calibri" panose="020F0502020204030204" pitchFamily="34" charset="0"/>
                <a:cs typeface="Calibri" panose="020F0502020204030204" pitchFamily="34" charset="0"/>
              </a:rPr>
              <a:t>M</a:t>
            </a:r>
            <a:r>
              <a:rPr lang="en-US" sz="2600" cap="none" dirty="0">
                <a:latin typeface="Calibri" panose="020F0502020204030204" pitchFamily="34" charset="0"/>
                <a:cs typeface="Calibri" panose="020F0502020204030204" pitchFamily="34" charset="0"/>
              </a:rPr>
              <a:t>ead, ltd. sells an additional 800 treasury shares on </a:t>
            </a:r>
            <a:r>
              <a:rPr lang="en-US" altLang="zh-CN" sz="2600" cap="none" dirty="0">
                <a:latin typeface="Calibri" panose="020F0502020204030204" pitchFamily="34" charset="0"/>
                <a:cs typeface="Calibri" panose="020F0502020204030204" pitchFamily="34" charset="0"/>
              </a:rPr>
              <a:t>O</a:t>
            </a:r>
            <a:r>
              <a:rPr lang="en-US" sz="2600" cap="none" dirty="0">
                <a:latin typeface="Calibri" panose="020F0502020204030204" pitchFamily="34" charset="0"/>
                <a:cs typeface="Calibri" panose="020F0502020204030204" pitchFamily="34" charset="0"/>
              </a:rPr>
              <a:t>ctober 1 at HK$70 per share, it makes the following entry.</a:t>
            </a: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(800 × HK$70) 	56,000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8,000	</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64,000</a:t>
            </a:r>
            <a:endParaRPr lang="en-US" alt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p:txBody>
      </p:sp>
      <p:sp>
        <p:nvSpPr>
          <p:cNvPr id="9" name="Title 2"/>
          <p:cNvSpPr>
            <a:spLocks noGrp="1"/>
          </p:cNvSpPr>
          <p:nvPr>
            <p:ph type="title"/>
          </p:nvPr>
        </p:nvSpPr>
        <p:spPr>
          <a:xfrm>
            <a:off x="533400" y="171194"/>
            <a:ext cx="9677400" cy="646331"/>
          </a:xfrm>
        </p:spPr>
        <p:txBody>
          <a:bodyPr wrap="square">
            <a:spAutoFit/>
          </a:bodyPr>
          <a:lstStyle/>
          <a:p>
            <a:pPr algn="l"/>
            <a:r>
              <a:rPr lang="en-US" b="1" cap="none" dirty="0">
                <a:ea typeface="Source Sans Pro" charset="0"/>
              </a:rPr>
              <a:t>Sale of treasury shares below cost </a:t>
            </a:r>
            <a:r>
              <a:rPr lang="en-US" sz="2000" cap="none" dirty="0">
                <a:ea typeface="Source Sans Pro" charset="0"/>
              </a:rPr>
              <a:t>(1 of 2)</a:t>
            </a:r>
            <a:endParaRPr lang="en-US" sz="2000" cap="none" dirty="0"/>
          </a:p>
        </p:txBody>
      </p:sp>
      <p:sp>
        <p:nvSpPr>
          <p:cNvPr id="3" name="Rectangle 2" descr="Image covering slide date will be removed when slide is run in presentation mode."/>
          <p:cNvSpPr/>
          <p:nvPr/>
        </p:nvSpPr>
        <p:spPr>
          <a:xfrm>
            <a:off x="6272948" y="4338845"/>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1" name="Rectangle 10" descr="Image covering slide date will be removed when slide is run in presentation mode."/>
          <p:cNvSpPr/>
          <p:nvPr/>
        </p:nvSpPr>
        <p:spPr>
          <a:xfrm>
            <a:off x="8345178" y="4687579"/>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2" name="Rectangle 11" descr="Image covering slide date will be removed when slide is run in presentation mode."/>
          <p:cNvSpPr/>
          <p:nvPr/>
        </p:nvSpPr>
        <p:spPr>
          <a:xfrm>
            <a:off x="4073544" y="4699853"/>
            <a:ext cx="198120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3" name="Rectangle 12" descr="Image covering slide date will be removed when slide is run in presentation mode."/>
          <p:cNvSpPr/>
          <p:nvPr/>
        </p:nvSpPr>
        <p:spPr>
          <a:xfrm>
            <a:off x="1812200" y="5010790"/>
            <a:ext cx="2179320" cy="27709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70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par>
                          <p:cTn id="11" fill="hold">
                            <p:stCondLst>
                              <p:cond delay="0"/>
                            </p:stCondLst>
                            <p:childTnLst>
                              <p:par>
                                <p:cTn id="12" presetID="1" presetClass="exit"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hidden"/>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7347" y="1143000"/>
            <a:ext cx="8682038" cy="4267200"/>
          </a:xfrm>
          <a:prstGeom prst="rect">
            <a:avLst/>
          </a:prstGeom>
        </p:spPr>
        <p:txBody>
          <a:bodyPr/>
          <a:lstStyle/>
          <a:p>
            <a:pPr marL="0" indent="0">
              <a:lnSpc>
                <a:spcPct val="100000"/>
              </a:lnSpc>
              <a:spcBef>
                <a:spcPts val="1200"/>
              </a:spcBef>
              <a:buNone/>
            </a:pPr>
            <a:r>
              <a:rPr lang="en-US" altLang="en-US" sz="2600" cap="none" dirty="0">
                <a:latin typeface="Calibri" panose="020F0502020204030204" pitchFamily="34" charset="0"/>
                <a:cs typeface="Calibri" panose="020F0502020204030204" pitchFamily="34" charset="0"/>
              </a:rPr>
              <a:t>On December 1, assume that Mead, ltd. sells its remaining 2,200 shares at HK$70 per share and makes the following entry.</a:t>
            </a:r>
            <a:endParaRPr lang="en-US" sz="2600" cap="none" dirty="0">
              <a:latin typeface="Calibri" panose="020F0502020204030204" pitchFamily="34" charset="0"/>
              <a:cs typeface="Calibri" panose="020F0502020204030204" pitchFamily="34" charset="0"/>
            </a:endParaRPr>
          </a:p>
          <a:p>
            <a:pPr marL="0" indent="0">
              <a:lnSpc>
                <a:spcPct val="100000"/>
              </a:lnSpc>
              <a:spcBef>
                <a:spcPts val="1800"/>
              </a:spcBef>
              <a:buNone/>
              <a:tabLst>
                <a:tab pos="228600" algn="l"/>
                <a:tab pos="685800" algn="l"/>
                <a:tab pos="1143000" algn="l"/>
                <a:tab pos="6688138" algn="r"/>
                <a:tab pos="8118475" algn="r"/>
              </a:tabLst>
            </a:pPr>
            <a:r>
              <a:rPr lang="en-US" sz="2600" cap="none" dirty="0">
                <a:solidFill>
                  <a:srgbClr val="000000"/>
                </a:solidFill>
                <a:latin typeface="Calibri" panose="020F0502020204030204" pitchFamily="34" charset="0"/>
                <a:cs typeface="Calibri" panose="020F0502020204030204" pitchFamily="34" charset="0"/>
              </a:rPr>
              <a:t>	</a:t>
            </a:r>
            <a:r>
              <a:rPr lang="en-US" altLang="en-US" sz="2600" cap="none" dirty="0">
                <a:solidFill>
                  <a:srgbClr val="000000"/>
                </a:solidFill>
                <a:latin typeface="Calibri" panose="020F0502020204030204" pitchFamily="34" charset="0"/>
                <a:cs typeface="Calibri" panose="020F0502020204030204" pitchFamily="34" charset="0"/>
              </a:rPr>
              <a:t>Cash (2,200 × HK$70) 	154,000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Share premium—treasury	12,000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Retained earnings	10,000</a:t>
            </a:r>
          </a:p>
          <a:p>
            <a:pPr marL="0" indent="0">
              <a:lnSpc>
                <a:spcPct val="100000"/>
              </a:lnSpc>
              <a:spcBef>
                <a:spcPts val="600"/>
              </a:spcBef>
              <a:buNone/>
              <a:tabLst>
                <a:tab pos="228600" algn="l"/>
                <a:tab pos="685800" algn="l"/>
                <a:tab pos="1143000" algn="l"/>
                <a:tab pos="6688138" algn="r"/>
                <a:tab pos="8118475" algn="r"/>
              </a:tabLst>
            </a:pPr>
            <a:r>
              <a:rPr lang="en-US" altLang="en-US" sz="2600" cap="none" dirty="0">
                <a:solidFill>
                  <a:srgbClr val="000000"/>
                </a:solidFill>
                <a:latin typeface="Calibri" panose="020F0502020204030204" pitchFamily="34" charset="0"/>
                <a:cs typeface="Calibri" panose="020F0502020204030204" pitchFamily="34" charset="0"/>
              </a:rPr>
              <a:t>		Treasury shares		176,000</a:t>
            </a:r>
          </a:p>
        </p:txBody>
      </p:sp>
      <p:sp>
        <p:nvSpPr>
          <p:cNvPr id="9" name="Title 2"/>
          <p:cNvSpPr>
            <a:spLocks noGrp="1"/>
          </p:cNvSpPr>
          <p:nvPr>
            <p:ph type="title"/>
          </p:nvPr>
        </p:nvSpPr>
        <p:spPr>
          <a:xfrm>
            <a:off x="529185" y="203287"/>
            <a:ext cx="9220200" cy="646331"/>
          </a:xfrm>
        </p:spPr>
        <p:txBody>
          <a:bodyPr wrap="square">
            <a:spAutoFit/>
          </a:bodyPr>
          <a:lstStyle/>
          <a:p>
            <a:pPr algn="l"/>
            <a:r>
              <a:rPr lang="en-US" b="1" cap="none" dirty="0">
                <a:ea typeface="Source Sans Pro" charset="0"/>
              </a:rPr>
              <a:t>Sale of treasury shares below cost </a:t>
            </a:r>
            <a:r>
              <a:rPr lang="en-US" sz="2000" cap="none" dirty="0">
                <a:ea typeface="Source Sans Pro" charset="0"/>
              </a:rPr>
              <a:t>(2 of 2)</a:t>
            </a:r>
            <a:endParaRPr lang="en-US" sz="2000" b="1" cap="none" dirty="0"/>
          </a:p>
        </p:txBody>
      </p:sp>
      <p:sp>
        <p:nvSpPr>
          <p:cNvPr id="2" name="TextBox 1"/>
          <p:cNvSpPr txBox="1"/>
          <p:nvPr/>
        </p:nvSpPr>
        <p:spPr>
          <a:xfrm>
            <a:off x="742048" y="5087030"/>
            <a:ext cx="10744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When a company fully depletes the credit balance in the Share Premium – Treasury, it debits to Retained Earnings any additional excess of cost over selling price. </a:t>
            </a:r>
          </a:p>
        </p:txBody>
      </p:sp>
      <p:sp>
        <p:nvSpPr>
          <p:cNvPr id="4" name="TextBox 3"/>
          <p:cNvSpPr txBox="1"/>
          <p:nvPr/>
        </p:nvSpPr>
        <p:spPr>
          <a:xfrm>
            <a:off x="8453985" y="3091932"/>
            <a:ext cx="291629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Balance fully reduced to zero</a:t>
            </a:r>
          </a:p>
        </p:txBody>
      </p:sp>
      <p:sp>
        <p:nvSpPr>
          <p:cNvPr id="8" name="Left Arrow 7"/>
          <p:cNvSpPr/>
          <p:nvPr/>
        </p:nvSpPr>
        <p:spPr>
          <a:xfrm>
            <a:off x="8015254" y="3200398"/>
            <a:ext cx="438731" cy="152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435516" y="3593068"/>
            <a:ext cx="291629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The additional excess of cost</a:t>
            </a:r>
          </a:p>
        </p:txBody>
      </p:sp>
      <p:sp>
        <p:nvSpPr>
          <p:cNvPr id="13" name="Left Arrow 12"/>
          <p:cNvSpPr/>
          <p:nvPr/>
        </p:nvSpPr>
        <p:spPr>
          <a:xfrm>
            <a:off x="7996785" y="3701534"/>
            <a:ext cx="438731" cy="1524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8084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4000" y="1219200"/>
            <a:ext cx="9296399" cy="3200400"/>
          </a:xfrm>
          <a:prstGeom prst="rect">
            <a:avLst/>
          </a:prstGeom>
        </p:spPr>
        <p:txBody>
          <a:bodyPr>
            <a:noAutofit/>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Salvador SA purchases 3,000 shares of its R$50 par value ordinary shares for R$180,000 cash on July 1. It will hold the shares in the treasury until resold. On November 1, the corporation sells 1,000 treasury shares for cash at R$70 per share. Journalize the treasury share transactions.</a:t>
            </a:r>
          </a:p>
          <a:p>
            <a:pPr marL="0" indent="0">
              <a:lnSpc>
                <a:spcPct val="100000"/>
              </a:lnSpc>
              <a:spcBef>
                <a:spcPts val="1200"/>
              </a:spcBef>
              <a:buNone/>
              <a:tabLst>
                <a:tab pos="1031875" algn="l"/>
                <a:tab pos="1489075" algn="l"/>
                <a:tab pos="6688138" algn="r"/>
                <a:tab pos="8118475" algn="r"/>
              </a:tabLst>
            </a:pPr>
            <a:r>
              <a:rPr lang="en-US" sz="2400" cap="none" dirty="0">
                <a:solidFill>
                  <a:srgbClr val="000000"/>
                </a:solidFill>
                <a:latin typeface="Calibri" panose="020F0502020204030204" pitchFamily="34" charset="0"/>
                <a:cs typeface="Calibri" panose="020F0502020204030204" pitchFamily="34" charset="0"/>
              </a:rPr>
              <a:t>July 1	T</a:t>
            </a:r>
            <a:r>
              <a:rPr lang="en-US" altLang="en-US" sz="2400" cap="none" dirty="0">
                <a:solidFill>
                  <a:srgbClr val="000000"/>
                </a:solidFill>
                <a:latin typeface="Calibri" panose="020F0502020204030204" pitchFamily="34" charset="0"/>
                <a:cs typeface="Calibri" panose="020F0502020204030204" pitchFamily="34" charset="0"/>
              </a:rPr>
              <a:t>reasury Shares	180,000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Cash		180,000</a:t>
            </a:r>
          </a:p>
          <a:p>
            <a:pPr marL="0" indent="0">
              <a:lnSpc>
                <a:spcPct val="100000"/>
              </a:lnSpc>
              <a:spcBef>
                <a:spcPts val="18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Nov. 1	Cash	70,000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Treasury Shares		60,000</a:t>
            </a:r>
          </a:p>
          <a:p>
            <a:pPr marL="0" indent="0">
              <a:lnSpc>
                <a:spcPct val="100000"/>
              </a:lnSpc>
              <a:spcBef>
                <a:spcPts val="600"/>
              </a:spcBef>
              <a:buNone/>
              <a:tabLst>
                <a:tab pos="1031875" algn="l"/>
                <a:tab pos="1489075" algn="l"/>
                <a:tab pos="6688138" algn="r"/>
                <a:tab pos="8118475" algn="r"/>
              </a:tabLst>
            </a:pPr>
            <a:r>
              <a:rPr lang="en-US" altLang="en-US" sz="2400" cap="none" dirty="0">
                <a:solidFill>
                  <a:srgbClr val="000000"/>
                </a:solidFill>
                <a:latin typeface="Calibri" panose="020F0502020204030204" pitchFamily="34" charset="0"/>
                <a:cs typeface="Calibri" panose="020F0502020204030204" pitchFamily="34" charset="0"/>
              </a:rPr>
              <a:t>		Share Premium—Treasury		10,000</a:t>
            </a:r>
          </a:p>
        </p:txBody>
      </p:sp>
      <p:sp>
        <p:nvSpPr>
          <p:cNvPr id="11" name="Title 2"/>
          <p:cNvSpPr>
            <a:spLocks noGrp="1"/>
          </p:cNvSpPr>
          <p:nvPr>
            <p:ph type="title"/>
          </p:nvPr>
        </p:nvSpPr>
        <p:spPr>
          <a:xfrm>
            <a:off x="533400" y="152400"/>
            <a:ext cx="8534400" cy="646331"/>
          </a:xfrm>
        </p:spPr>
        <p:txBody>
          <a:bodyPr>
            <a:spAutoFit/>
          </a:bodyPr>
          <a:lstStyle/>
          <a:p>
            <a:pPr algn="l"/>
            <a:r>
              <a:rPr lang="en-US" b="1" cap="none" dirty="0">
                <a:ea typeface="Source Sans Pro" charset="0"/>
              </a:rPr>
              <a:t>Do it! 2B: treasury shares</a:t>
            </a:r>
            <a:endParaRPr lang="en-US" sz="2000" b="1" cap="none" dirty="0"/>
          </a:p>
        </p:txBody>
      </p:sp>
    </p:spTree>
    <p:extLst>
      <p:ext uri="{BB962C8B-B14F-4D97-AF65-F5344CB8AC3E}">
        <p14:creationId xmlns:p14="http://schemas.microsoft.com/office/powerpoint/2010/main" val="1277439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3</a:t>
            </a:r>
            <a:br>
              <a:rPr lang="en-IN" b="1" cap="none" dirty="0">
                <a:solidFill>
                  <a:srgbClr val="931B21"/>
                </a:solidFill>
              </a:rPr>
            </a:br>
            <a:r>
              <a:rPr lang="en-US" b="1" cap="none" dirty="0">
                <a:solidFill>
                  <a:schemeClr val="accent1"/>
                </a:solidFill>
              </a:rPr>
              <a:t>explain how to account for cash dividends, share dividends, and share splits</a:t>
            </a:r>
          </a:p>
        </p:txBody>
      </p:sp>
      <p:sp>
        <p:nvSpPr>
          <p:cNvPr id="5" name="Slide Number Placeholder "/>
          <p:cNvSpPr>
            <a:spLocks noGrp="1"/>
          </p:cNvSpPr>
          <p:nvPr>
            <p:ph type="sldNum" sz="quarter" idx="10"/>
          </p:nvPr>
        </p:nvSpPr>
        <p:spPr/>
        <p:txBody>
          <a:bodyPr/>
          <a:lstStyle/>
          <a:p>
            <a:fld id="{67B19427-F580-D146-B60E-4CADEE75497F}" type="slidenum">
              <a:rPr lang="en-US" smtClean="0"/>
              <a:pPr/>
              <a:t>56</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5841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6272" y="1295400"/>
            <a:ext cx="9986962" cy="4114800"/>
          </a:xfrm>
          <a:prstGeom prst="rect">
            <a:avLst/>
          </a:prstGeom>
        </p:spPr>
        <p:txBody>
          <a:bodyPr>
            <a:normAutofit/>
          </a:bodyPr>
          <a:lstStyle/>
          <a:p>
            <a:pPr marL="0" indent="0">
              <a:lnSpc>
                <a:spcPct val="100000"/>
              </a:lnSpc>
              <a:spcBef>
                <a:spcPts val="1200"/>
              </a:spcBef>
              <a:buNone/>
            </a:pPr>
            <a:r>
              <a:rPr lang="en-US" altLang="en-US" sz="2400" b="1" cap="none" dirty="0">
                <a:solidFill>
                  <a:srgbClr val="990000"/>
                </a:solidFill>
                <a:latin typeface="Calibri" panose="020F0502020204030204" pitchFamily="34" charset="0"/>
                <a:cs typeface="Calibri" panose="020F0502020204030204" pitchFamily="34" charset="0"/>
              </a:rPr>
              <a:t>Distribution</a:t>
            </a:r>
            <a:r>
              <a:rPr lang="en-US" altLang="en-US" sz="2400" cap="none" dirty="0">
                <a:latin typeface="Calibri" panose="020F0502020204030204" pitchFamily="34" charset="0"/>
                <a:cs typeface="Calibri" panose="020F0502020204030204" pitchFamily="34" charset="0"/>
              </a:rPr>
              <a:t> of cash or shares to shareholders on a pro rata (proportional to ownership) basis.  </a:t>
            </a:r>
          </a:p>
          <a:p>
            <a:pPr marL="0" indent="0">
              <a:lnSpc>
                <a:spcPct val="100000"/>
              </a:lnSpc>
              <a:spcBef>
                <a:spcPts val="1200"/>
              </a:spcBef>
              <a:buNone/>
            </a:pPr>
            <a:r>
              <a:rPr lang="en-US" altLang="en-US" sz="2400" b="1" cap="none" dirty="0">
                <a:solidFill>
                  <a:srgbClr val="990000"/>
                </a:solidFill>
                <a:latin typeface="Calibri" panose="020F0502020204030204" pitchFamily="34" charset="0"/>
                <a:cs typeface="Calibri" panose="020F0502020204030204" pitchFamily="34" charset="0"/>
              </a:rPr>
              <a:t>Types of dividends:</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Cash (most frequent,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Property (infrequent, not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Shares (somewhat frequent, covered)</a:t>
            </a:r>
          </a:p>
          <a:p>
            <a:pPr marL="685800" indent="-455613">
              <a:lnSpc>
                <a:spcPct val="100000"/>
              </a:lnSpc>
              <a:spcBef>
                <a:spcPts val="1200"/>
              </a:spcBef>
              <a:buFont typeface="+mj-lt"/>
              <a:buAutoNum type="arabicPeriod"/>
            </a:pPr>
            <a:r>
              <a:rPr lang="en-US" altLang="en-US" sz="2400" cap="none" dirty="0">
                <a:latin typeface="Calibri" panose="020F0502020204030204" pitchFamily="34" charset="0"/>
                <a:cs typeface="Calibri" panose="020F0502020204030204" pitchFamily="34" charset="0"/>
              </a:rPr>
              <a:t>Scrip (promissory note to pay cash, infrequent, not covered)</a:t>
            </a:r>
          </a:p>
          <a:p>
            <a:pPr indent="0">
              <a:lnSpc>
                <a:spcPct val="100000"/>
              </a:lnSpc>
              <a:spcBef>
                <a:spcPts val="1200"/>
              </a:spcBef>
              <a:buClr>
                <a:srgbClr val="990000"/>
              </a:buClr>
              <a:buNone/>
            </a:pPr>
            <a:endParaRPr lang="en-US" sz="24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Dividends and splits</a:t>
            </a:r>
          </a:p>
        </p:txBody>
      </p:sp>
    </p:spTree>
    <p:extLst>
      <p:ext uri="{BB962C8B-B14F-4D97-AF65-F5344CB8AC3E}">
        <p14:creationId xmlns:p14="http://schemas.microsoft.com/office/powerpoint/2010/main" val="1515197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219200" y="1219200"/>
            <a:ext cx="9407236" cy="3048000"/>
          </a:xfrm>
          <a:prstGeom prst="rect">
            <a:avLst/>
          </a:prstGeom>
        </p:spPr>
        <p:txBody>
          <a:bodyPr>
            <a:normAutofit/>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For a corporation to pay a cash dividend, it must have:</a:t>
            </a: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Retained earnings </a:t>
            </a:r>
            <a:r>
              <a:rPr lang="en-US" altLang="en-US" sz="2800" cap="none" dirty="0">
                <a:latin typeface="Calibri" panose="020F0502020204030204" pitchFamily="34" charset="0"/>
                <a:cs typeface="Calibri" panose="020F0502020204030204" pitchFamily="34" charset="0"/>
              </a:rPr>
              <a:t>- payment of cash dividends from retained earnings is legal in all jurisdictions.</a:t>
            </a: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Adequate cash.</a:t>
            </a:r>
            <a:endParaRPr lang="en-US" altLang="en-US" sz="2800" cap="none" dirty="0">
              <a:solidFill>
                <a:srgbClr val="990000"/>
              </a:solidFill>
              <a:latin typeface="Calibri" panose="020F0502020204030204" pitchFamily="34" charset="0"/>
              <a:cs typeface="Calibri" panose="020F0502020204030204" pitchFamily="34" charset="0"/>
            </a:endParaRPr>
          </a:p>
          <a:p>
            <a:pPr lvl="1" indent="-457200">
              <a:lnSpc>
                <a:spcPct val="100000"/>
              </a:lnSpc>
              <a:spcBef>
                <a:spcPts val="1200"/>
              </a:spcBef>
              <a:buFont typeface="+mj-lt"/>
              <a:buAutoNum type="arabicPeriod"/>
            </a:pPr>
            <a:r>
              <a:rPr lang="en-US" altLang="en-US" sz="2800" b="1" cap="none" dirty="0">
                <a:solidFill>
                  <a:srgbClr val="990000"/>
                </a:solidFill>
                <a:latin typeface="Calibri" panose="020F0502020204030204" pitchFamily="34" charset="0"/>
                <a:cs typeface="Calibri" panose="020F0502020204030204" pitchFamily="34" charset="0"/>
              </a:rPr>
              <a:t>A declaration of dividends </a:t>
            </a:r>
            <a:r>
              <a:rPr lang="en-US" altLang="en-US" sz="2800" cap="none" dirty="0">
                <a:latin typeface="Calibri" panose="020F0502020204030204" pitchFamily="34" charset="0"/>
                <a:cs typeface="Calibri" panose="020F0502020204030204" pitchFamily="34" charset="0"/>
              </a:rPr>
              <a:t>by board of directors.</a:t>
            </a:r>
          </a:p>
          <a:p>
            <a:pPr marL="0"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478588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59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28800" y="1270721"/>
            <a:ext cx="8534400" cy="609600"/>
          </a:xfrm>
          <a:prstGeom prst="rect">
            <a:avLst/>
          </a:prstGeom>
        </p:spPr>
        <p:txBody>
          <a:bodyPr>
            <a:normAutofit/>
          </a:bodyPr>
          <a:lstStyle/>
          <a:p>
            <a:pPr marL="0" indent="0">
              <a:lnSpc>
                <a:spcPct val="100000"/>
              </a:lnSpc>
              <a:spcBef>
                <a:spcPts val="1200"/>
              </a:spcBef>
              <a:buNone/>
            </a:pPr>
            <a:r>
              <a:rPr lang="en-US" altLang="en-US" sz="2800" b="1" cap="none" dirty="0">
                <a:latin typeface="Calibri" panose="020F0502020204030204" pitchFamily="34" charset="0"/>
                <a:cs typeface="Calibri" panose="020F0502020204030204" pitchFamily="34" charset="0"/>
              </a:rPr>
              <a:t>Three dates are important:</a:t>
            </a:r>
          </a:p>
          <a:p>
            <a:pPr marL="0"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92202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pic>
        <p:nvPicPr>
          <p:cNvPr id="9" name="Picture 103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1200" y="1981200"/>
            <a:ext cx="7938888"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66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6F23-AC13-1D83-68A8-1499E355A6DE}"/>
              </a:ext>
            </a:extLst>
          </p:cNvPr>
          <p:cNvSpPr>
            <a:spLocks noGrp="1"/>
          </p:cNvSpPr>
          <p:nvPr>
            <p:ph type="title"/>
          </p:nvPr>
        </p:nvSpPr>
        <p:spPr>
          <a:xfrm>
            <a:off x="685805" y="152400"/>
            <a:ext cx="10820401" cy="849312"/>
          </a:xfrm>
        </p:spPr>
        <p:txBody>
          <a:bodyPr/>
          <a:lstStyle/>
          <a:p>
            <a:r>
              <a:rPr lang="en-IN" dirty="0"/>
              <a:t>Amortizing Bond Premium - Journal</a:t>
            </a:r>
          </a:p>
        </p:txBody>
      </p:sp>
      <p:sp>
        <p:nvSpPr>
          <p:cNvPr id="16" name="Content Placeholder 15">
            <a:extLst>
              <a:ext uri="{FF2B5EF4-FFF2-40B4-BE49-F238E27FC236}">
                <a16:creationId xmlns:a16="http://schemas.microsoft.com/office/drawing/2014/main" id="{C357E02D-E9B1-C9CF-F017-8BAFAF21A2D9}"/>
              </a:ext>
            </a:extLst>
          </p:cNvPr>
          <p:cNvSpPr>
            <a:spLocks noGrp="1"/>
          </p:cNvSpPr>
          <p:nvPr>
            <p:ph sz="quarter" idx="12"/>
          </p:nvPr>
        </p:nvSpPr>
        <p:spPr>
          <a:xfrm>
            <a:off x="2037863" y="1424066"/>
            <a:ext cx="8115301" cy="1314451"/>
          </a:xfrm>
        </p:spPr>
        <p:txBody>
          <a:bodyPr>
            <a:normAutofit/>
          </a:bodyPr>
          <a:lstStyle/>
          <a:p>
            <a:pPr marL="0" indent="0">
              <a:buNone/>
            </a:pPr>
            <a:r>
              <a:rPr lang="en-US" sz="2600" b="1" dirty="0"/>
              <a:t>Illustration: </a:t>
            </a:r>
            <a:r>
              <a:rPr lang="en-US" sz="2600" dirty="0"/>
              <a:t>Candlestick AG records the accrual of interest and amortization of premium discount on Dec. 31, as follows:</a:t>
            </a:r>
          </a:p>
        </p:txBody>
      </p:sp>
      <p:sp>
        <p:nvSpPr>
          <p:cNvPr id="31" name="Content Placeholder 30">
            <a:extLst>
              <a:ext uri="{FF2B5EF4-FFF2-40B4-BE49-F238E27FC236}">
                <a16:creationId xmlns:a16="http://schemas.microsoft.com/office/drawing/2014/main" id="{6FCC9D9C-9F26-534F-59C5-B7A396C007B4}"/>
              </a:ext>
            </a:extLst>
          </p:cNvPr>
          <p:cNvSpPr>
            <a:spLocks noGrp="1"/>
          </p:cNvSpPr>
          <p:nvPr>
            <p:ph sz="quarter" idx="18"/>
          </p:nvPr>
        </p:nvSpPr>
        <p:spPr>
          <a:xfrm>
            <a:off x="2076815" y="2788574"/>
            <a:ext cx="1364477" cy="553352"/>
          </a:xfrm>
        </p:spPr>
        <p:txBody>
          <a:bodyPr>
            <a:normAutofit/>
          </a:bodyPr>
          <a:lstStyle/>
          <a:p>
            <a:pPr marL="0" indent="0">
              <a:buNone/>
            </a:pPr>
            <a:r>
              <a:rPr lang="en-US" altLang="en-US" sz="2600" dirty="0">
                <a:cs typeface="Arial" charset="0"/>
              </a:rPr>
              <a:t>Dec. 31</a:t>
            </a:r>
          </a:p>
        </p:txBody>
      </p:sp>
      <p:sp>
        <p:nvSpPr>
          <p:cNvPr id="39" name="Content Placeholder 6">
            <a:extLst>
              <a:ext uri="{FF2B5EF4-FFF2-40B4-BE49-F238E27FC236}">
                <a16:creationId xmlns:a16="http://schemas.microsoft.com/office/drawing/2014/main" id="{0E36CB7F-D215-2D2B-0E30-AE79ECAC2BA5}"/>
              </a:ext>
            </a:extLst>
          </p:cNvPr>
          <p:cNvSpPr>
            <a:spLocks noGrp="1"/>
          </p:cNvSpPr>
          <p:nvPr>
            <p:ph sz="quarter" idx="20"/>
          </p:nvPr>
        </p:nvSpPr>
        <p:spPr>
          <a:xfrm>
            <a:off x="3254483" y="2860086"/>
            <a:ext cx="6961188" cy="1314450"/>
          </a:xfrm>
          <a:ln>
            <a:noFill/>
          </a:ln>
        </p:spPr>
        <p:txBody>
          <a:bodyPr>
            <a:normAutofit fontScale="77500" lnSpcReduction="20000"/>
          </a:bodyPr>
          <a:lstStyle/>
          <a:p>
            <a:pPr marL="0" indent="0">
              <a:buNone/>
            </a:pPr>
            <a:r>
              <a:rPr lang="en-US" sz="2600" dirty="0">
                <a:cs typeface="Arial" charset="0"/>
              </a:rPr>
              <a:t>Interest Expense		          9,669</a:t>
            </a:r>
            <a:endParaRPr lang="en-US" sz="2600" dirty="0"/>
          </a:p>
          <a:p>
            <a:pPr marL="0" indent="0">
              <a:buNone/>
            </a:pPr>
            <a:r>
              <a:rPr lang="en-US" altLang="en-US" sz="2600" dirty="0">
                <a:cs typeface="Arial" charset="0"/>
              </a:rPr>
              <a:t>Bonds Payable</a:t>
            </a:r>
            <a:r>
              <a:rPr lang="en-US" altLang="en-US" sz="2600" dirty="0"/>
              <a:t>				</a:t>
            </a:r>
            <a:r>
              <a:rPr lang="en-US" altLang="en-US" sz="2600" dirty="0">
                <a:cs typeface="Arial" charset="0"/>
              </a:rPr>
              <a:t>331</a:t>
            </a:r>
            <a:endParaRPr lang="en-US" sz="2600" dirty="0"/>
          </a:p>
          <a:p>
            <a:pPr marL="0" indent="541338">
              <a:buNone/>
            </a:pPr>
            <a:r>
              <a:rPr lang="en-US" altLang="en-US" sz="2600" dirty="0">
                <a:cs typeface="Arial" charset="0"/>
              </a:rPr>
              <a:t>Interest Payable			  	   10,000</a:t>
            </a:r>
            <a:endParaRPr lang="en-US" sz="2600" dirty="0"/>
          </a:p>
        </p:txBody>
      </p:sp>
      <p:graphicFrame>
        <p:nvGraphicFramePr>
          <p:cNvPr id="38" name="Table 15">
            <a:extLst>
              <a:ext uri="{FF2B5EF4-FFF2-40B4-BE49-F238E27FC236}">
                <a16:creationId xmlns:a16="http://schemas.microsoft.com/office/drawing/2014/main" id="{B4F71C3C-A953-5E3A-61F2-0B627EB2E398}"/>
              </a:ext>
            </a:extLst>
          </p:cNvPr>
          <p:cNvGraphicFramePr>
            <a:graphicFrameLocks noGrp="1"/>
          </p:cNvGraphicFramePr>
          <p:nvPr>
            <p:ph type="tbl" sz="quarter" idx="19"/>
          </p:nvPr>
        </p:nvGraphicFramePr>
        <p:xfrm>
          <a:off x="2252727" y="4470400"/>
          <a:ext cx="7686549" cy="1188720"/>
        </p:xfrm>
        <a:graphic>
          <a:graphicData uri="http://schemas.openxmlformats.org/drawingml/2006/table">
            <a:tbl>
              <a:tblPr firstRow="1" bandRow="1">
                <a:tableStyleId>{2D5ABB26-0587-4C30-8999-92F81FD0307C}</a:tableStyleId>
              </a:tblPr>
              <a:tblGrid>
                <a:gridCol w="6435281">
                  <a:extLst>
                    <a:ext uri="{9D8B030D-6E8A-4147-A177-3AD203B41FA5}">
                      <a16:colId xmlns:a16="http://schemas.microsoft.com/office/drawing/2014/main" val="2886334043"/>
                    </a:ext>
                  </a:extLst>
                </a:gridCol>
                <a:gridCol w="1251268">
                  <a:extLst>
                    <a:ext uri="{9D8B030D-6E8A-4147-A177-3AD203B41FA5}">
                      <a16:colId xmlns:a16="http://schemas.microsoft.com/office/drawing/2014/main" val="1119735134"/>
                    </a:ext>
                  </a:extLst>
                </a:gridCol>
              </a:tblGrid>
              <a:tr h="170417">
                <a:tc>
                  <a:txBody>
                    <a:bodyPr/>
                    <a:lstStyle/>
                    <a:p>
                      <a:r>
                        <a:rPr lang="en-IN" sz="2000" dirty="0"/>
                        <a:t>Bond interest paid (€100,000 × 10%)</a:t>
                      </a:r>
                    </a:p>
                  </a:txBody>
                  <a:tcPr anchor="ctr"/>
                </a:tc>
                <a:tc>
                  <a:txBody>
                    <a:bodyPr/>
                    <a:lstStyle/>
                    <a:p>
                      <a:pPr algn="r"/>
                      <a:r>
                        <a:rPr lang="en-IN" sz="2000" dirty="0"/>
                        <a:t>€10,000</a:t>
                      </a:r>
                    </a:p>
                  </a:txBody>
                  <a:tcPr anchor="ctr">
                    <a:lnB>
                      <a:noFill/>
                    </a:lnB>
                  </a:tcPr>
                </a:tc>
                <a:extLst>
                  <a:ext uri="{0D108BD9-81ED-4DB2-BD59-A6C34878D82A}">
                    <a16:rowId xmlns:a16="http://schemas.microsoft.com/office/drawing/2014/main" val="170121944"/>
                  </a:ext>
                </a:extLst>
              </a:tr>
              <a:tr h="170417">
                <a:tc>
                  <a:txBody>
                    <a:bodyPr/>
                    <a:lstStyle/>
                    <a:p>
                      <a:r>
                        <a:rPr lang="en-IN" sz="2000" dirty="0"/>
                        <a:t>Less: Bond interest expense (€102,000 × 9.4794%)</a:t>
                      </a:r>
                    </a:p>
                  </a:txBody>
                  <a:tcPr anchor="ctr">
                    <a:lnR>
                      <a:noFill/>
                    </a:lnR>
                  </a:tcPr>
                </a:tc>
                <a:tc>
                  <a:txBody>
                    <a:bodyPr/>
                    <a:lstStyle/>
                    <a:p>
                      <a:pPr algn="r"/>
                      <a:r>
                        <a:rPr lang="en-IN" sz="2000" u="sng" dirty="0"/>
                        <a:t>      9,669</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5234277"/>
                  </a:ext>
                </a:extLst>
              </a:tr>
              <a:tr h="170417">
                <a:tc>
                  <a:txBody>
                    <a:bodyPr/>
                    <a:lstStyle/>
                    <a:p>
                      <a:r>
                        <a:rPr lang="en-IN" sz="2000" b="1" dirty="0">
                          <a:solidFill>
                            <a:schemeClr val="accent2"/>
                          </a:solidFill>
                        </a:rPr>
                        <a:t>Bond premium amortization</a:t>
                      </a:r>
                    </a:p>
                  </a:txBody>
                  <a:tcPr anchor="ctr"/>
                </a:tc>
                <a:tc>
                  <a:txBody>
                    <a:bodyPr/>
                    <a:lstStyle/>
                    <a:p>
                      <a:pPr algn="r"/>
                      <a:r>
                        <a:rPr lang="en-IN" sz="2000" b="1" u="dbl" baseline="0" dirty="0">
                          <a:solidFill>
                            <a:schemeClr val="accent2"/>
                          </a:solidFill>
                        </a:rPr>
                        <a:t>      € 331</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3739512008"/>
                  </a:ext>
                </a:extLst>
              </a:tr>
            </a:tbl>
          </a:graphicData>
        </a:graphic>
      </p:graphicFrame>
      <p:sp>
        <p:nvSpPr>
          <p:cNvPr id="34" name="Content Placeholder 33">
            <a:extLst>
              <a:ext uri="{FF2B5EF4-FFF2-40B4-BE49-F238E27FC236}">
                <a16:creationId xmlns:a16="http://schemas.microsoft.com/office/drawing/2014/main" id="{2B83DAEB-4E6D-D331-20D6-E6F8C5F3FBA5}"/>
              </a:ext>
            </a:extLst>
          </p:cNvPr>
          <p:cNvSpPr>
            <a:spLocks noGrp="1"/>
          </p:cNvSpPr>
          <p:nvPr>
            <p:ph sz="quarter" idx="21"/>
          </p:nvPr>
        </p:nvSpPr>
        <p:spPr>
          <a:xfrm>
            <a:off x="2236959" y="5780038"/>
            <a:ext cx="6933486" cy="452284"/>
          </a:xfrm>
        </p:spPr>
        <p:txBody>
          <a:bodyPr>
            <a:normAutofit fontScale="85000" lnSpcReduction="10000"/>
          </a:bodyPr>
          <a:lstStyle/>
          <a:p>
            <a:pPr marL="0" indent="0">
              <a:buNone/>
            </a:pPr>
            <a:r>
              <a:rPr lang="en-CA" b="1" dirty="0"/>
              <a:t>Illustration 11A.5: </a:t>
            </a:r>
            <a:r>
              <a:rPr lang="en-US" dirty="0"/>
              <a:t>Computation of bond premium amortization</a:t>
            </a:r>
            <a:endParaRPr lang="en-CA" dirty="0"/>
          </a:p>
        </p:txBody>
      </p:sp>
      <p:sp>
        <p:nvSpPr>
          <p:cNvPr id="12" name="Content Placeholder 5">
            <a:extLst>
              <a:ext uri="{FF2B5EF4-FFF2-40B4-BE49-F238E27FC236}">
                <a16:creationId xmlns:a16="http://schemas.microsoft.com/office/drawing/2014/main" id="{FEDE549B-67DC-3453-943A-1960BF38DAE9}"/>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5</a:t>
            </a:r>
          </a:p>
        </p:txBody>
      </p:sp>
    </p:spTree>
    <p:extLst>
      <p:ext uri="{BB962C8B-B14F-4D97-AF65-F5344CB8AC3E}">
        <p14:creationId xmlns:p14="http://schemas.microsoft.com/office/powerpoint/2010/main" val="311988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pPr/>
              <a:t>60</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2209800" y="1143000"/>
            <a:ext cx="9220200" cy="48768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on December 1, 2020, the directors of media general declare a €0.50 per share cash dividend on 100,000 shares of €10 par value ordinary shares. The dividend is payable on January 20 to shareholders of record on December 22.</a:t>
            </a:r>
          </a:p>
          <a:p>
            <a:pPr marL="0" indent="0">
              <a:lnSpc>
                <a:spcPct val="100000"/>
              </a:lnSpc>
              <a:spcBef>
                <a:spcPts val="12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1	Cash Dividends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50,000</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Dec. 22 	no entry</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Jan. 20	Dividends Payable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altLang="en-US" sz="2600" cap="none" dirty="0">
                <a:solidFill>
                  <a:srgbClr val="000000"/>
                </a:solidFill>
                <a:latin typeface="Calibri" panose="020F0502020204030204" pitchFamily="34" charset="0"/>
                <a:cs typeface="Calibri" panose="020F0502020204030204" pitchFamily="34" charset="0"/>
              </a:rPr>
              <a:t>		Cash		50,000</a:t>
            </a:r>
            <a:endParaRPr lang="en-US" sz="26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82583" y="150167"/>
            <a:ext cx="9067800"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
        <p:nvSpPr>
          <p:cNvPr id="2" name="TextBox 1"/>
          <p:cNvSpPr txBox="1"/>
          <p:nvPr/>
        </p:nvSpPr>
        <p:spPr>
          <a:xfrm>
            <a:off x="457200" y="2819400"/>
            <a:ext cx="1371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Declaration Date</a:t>
            </a:r>
          </a:p>
        </p:txBody>
      </p:sp>
      <p:sp>
        <p:nvSpPr>
          <p:cNvPr id="3" name="Right Arrow 2"/>
          <p:cNvSpPr/>
          <p:nvPr/>
        </p:nvSpPr>
        <p:spPr>
          <a:xfrm>
            <a:off x="1849582" y="3066365"/>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8229" y="4050268"/>
            <a:ext cx="1371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Record Date</a:t>
            </a:r>
          </a:p>
        </p:txBody>
      </p:sp>
      <p:sp>
        <p:nvSpPr>
          <p:cNvPr id="10" name="Right Arrow 9"/>
          <p:cNvSpPr/>
          <p:nvPr/>
        </p:nvSpPr>
        <p:spPr>
          <a:xfrm>
            <a:off x="1773382" y="41587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82583" y="4597568"/>
            <a:ext cx="118387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Payment Date</a:t>
            </a:r>
          </a:p>
        </p:txBody>
      </p:sp>
      <p:sp>
        <p:nvSpPr>
          <p:cNvPr id="12" name="Right Arrow 11"/>
          <p:cNvSpPr/>
          <p:nvPr/>
        </p:nvSpPr>
        <p:spPr>
          <a:xfrm>
            <a:off x="1773382" y="4768334"/>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6326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96647" y="1143000"/>
            <a:ext cx="9372600" cy="4724400"/>
          </a:xfrm>
          <a:prstGeom prst="rect">
            <a:avLst/>
          </a:prstGeom>
        </p:spPr>
        <p:txBody>
          <a:bodyPr>
            <a:normAutofit fontScale="92500" lnSpcReduction="10000"/>
          </a:bodyPr>
          <a:lstStyle/>
          <a:p>
            <a:pPr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Preference Shareholders</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Right to receive dividends before ordinary shareholders </a:t>
            </a:r>
          </a:p>
          <a:p>
            <a:pPr marL="574675" indent="-346075">
              <a:lnSpc>
                <a:spcPct val="100000"/>
              </a:lnSpc>
              <a:spcBef>
                <a:spcPts val="1200"/>
              </a:spcBef>
              <a:buClr>
                <a:srgbClr val="990000"/>
              </a:buClr>
            </a:pPr>
            <a:r>
              <a:rPr lang="en-US" altLang="en-US" sz="2800" cap="none" dirty="0">
                <a:latin typeface="Calibri" panose="020F0502020204030204" pitchFamily="34" charset="0"/>
                <a:cs typeface="Calibri" panose="020F0502020204030204" pitchFamily="34" charset="0"/>
              </a:rPr>
              <a:t>Per share dividend amount is stated as a percentage of preference shares par value or as a specified amount</a:t>
            </a:r>
          </a:p>
          <a:p>
            <a:pPr marL="574675" indent="-346075">
              <a:lnSpc>
                <a:spcPct val="100000"/>
              </a:lnSpc>
              <a:spcBef>
                <a:spcPts val="1200"/>
              </a:spcBef>
              <a:buClr>
                <a:srgbClr val="990000"/>
              </a:buClr>
            </a:pPr>
            <a:r>
              <a:rPr lang="en-US" altLang="en-US" sz="2800" b="1" cap="none" dirty="0">
                <a:solidFill>
                  <a:srgbClr val="990000"/>
                </a:solidFill>
                <a:latin typeface="Calibri" panose="020F0502020204030204" pitchFamily="34" charset="0"/>
                <a:cs typeface="Calibri" panose="020F0502020204030204" pitchFamily="34" charset="0"/>
              </a:rPr>
              <a:t>Cumulative dividend – </a:t>
            </a:r>
            <a:r>
              <a:rPr lang="en-US" altLang="en-US" sz="2800" cap="none" dirty="0">
                <a:latin typeface="Calibri" panose="020F0502020204030204" pitchFamily="34" charset="0"/>
                <a:cs typeface="Calibri" panose="020F0502020204030204" pitchFamily="34" charset="0"/>
              </a:rPr>
              <a:t>if the preference shares is dividend cumulative, preference shareholders must be paid both current-year dividends and any unpaid prior-year dividends before </a:t>
            </a:r>
            <a:r>
              <a:rPr lang="en-GB" altLang="en-US" sz="2800" cap="none" dirty="0">
                <a:latin typeface="Calibri" panose="020F0502020204030204" pitchFamily="34" charset="0"/>
                <a:cs typeface="Calibri" panose="020F0502020204030204" pitchFamily="34" charset="0"/>
              </a:rPr>
              <a:t>ordinary shareholders are paid dividends</a:t>
            </a:r>
          </a:p>
          <a:p>
            <a:pPr marL="574675" indent="-346075">
              <a:lnSpc>
                <a:spcPct val="100000"/>
              </a:lnSpc>
              <a:spcBef>
                <a:spcPts val="1200"/>
              </a:spcBef>
              <a:buClr>
                <a:srgbClr val="990000"/>
              </a:buClr>
            </a:pPr>
            <a:r>
              <a:rPr lang="en-GB" sz="2800" b="1" cap="none" dirty="0">
                <a:solidFill>
                  <a:srgbClr val="990000"/>
                </a:solidFill>
                <a:latin typeface="Calibri" panose="020F0502020204030204" pitchFamily="34" charset="0"/>
                <a:cs typeface="Calibri" panose="020F0502020204030204" pitchFamily="34" charset="0"/>
              </a:rPr>
              <a:t>Noncumulative dividend – </a:t>
            </a:r>
            <a:r>
              <a:rPr lang="en-GB" sz="2800" cap="none" dirty="0">
                <a:latin typeface="Calibri" panose="020F0502020204030204" pitchFamily="34" charset="0"/>
                <a:cs typeface="Calibri" panose="020F0502020204030204" pitchFamily="34" charset="0"/>
              </a:rPr>
              <a:t>if the preference shares are dividend noncumulative dividend, there is no need to pay any unpaid prior-year dividends</a:t>
            </a:r>
            <a:endParaRPr lang="en-US" sz="2800" cap="none" dirty="0">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endParaRPr lang="en-US" sz="2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156817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1414" y="1065640"/>
            <a:ext cx="8915400" cy="4724400"/>
          </a:xfrm>
          <a:prstGeom prst="rect">
            <a:avLst/>
          </a:prstGeom>
        </p:spPr>
        <p:txBody>
          <a:bodyPr>
            <a:normAutofit/>
          </a:bodyPr>
          <a:lstStyle/>
          <a:p>
            <a:pPr marL="0"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Cumulative dividend</a:t>
            </a:r>
          </a:p>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scientific leasing has 5,000 shares of 7%, €100 par value, cumulative preference shares outstanding. Each €100 share pays a €7 dividend (.07 × €100). The annual dividend is €35,000 (5,000 × €7 per share). If dividends are two years in arrears, preference shareholders are entitled to receive the following dividends.</a:t>
            </a:r>
          </a:p>
          <a:p>
            <a:pPr marL="457200" indent="0">
              <a:lnSpc>
                <a:spcPct val="100000"/>
              </a:lnSpc>
              <a:spcBef>
                <a:spcPts val="1200"/>
              </a:spcBef>
              <a:buNone/>
              <a:tabLst>
                <a:tab pos="7602538" algn="r"/>
              </a:tabLst>
            </a:pPr>
            <a:r>
              <a:rPr lang="en-US" sz="2600" cap="none" dirty="0">
                <a:latin typeface="Calibri" panose="020F0502020204030204" pitchFamily="34" charset="0"/>
                <a:cs typeface="Calibri" panose="020F0502020204030204" pitchFamily="34" charset="0"/>
              </a:rPr>
              <a:t>Dividends in arrears (€35,000 × 2) 	€  70,000</a:t>
            </a:r>
          </a:p>
          <a:p>
            <a:pPr marL="457200" indent="0">
              <a:lnSpc>
                <a:spcPct val="100000"/>
              </a:lnSpc>
              <a:spcBef>
                <a:spcPts val="600"/>
              </a:spcBef>
              <a:buNone/>
              <a:tabLst>
                <a:tab pos="7602538" algn="r"/>
              </a:tabLst>
            </a:pPr>
            <a:r>
              <a:rPr lang="en-US" sz="2600" cap="none" dirty="0">
                <a:latin typeface="Calibri" panose="020F0502020204030204" pitchFamily="34" charset="0"/>
                <a:cs typeface="Calibri" panose="020F0502020204030204" pitchFamily="34" charset="0"/>
              </a:rPr>
              <a:t>Current-year dividends 	35,000</a:t>
            </a:r>
          </a:p>
          <a:p>
            <a:pPr marL="457200" indent="0">
              <a:lnSpc>
                <a:spcPct val="100000"/>
              </a:lnSpc>
              <a:spcBef>
                <a:spcPts val="600"/>
              </a:spcBef>
              <a:buNone/>
              <a:tabLst>
                <a:tab pos="7602538" algn="r"/>
              </a:tabLst>
            </a:pPr>
            <a:r>
              <a:rPr lang="en-US" sz="2600" b="1" cap="none" dirty="0">
                <a:solidFill>
                  <a:srgbClr val="990000"/>
                </a:solidFill>
                <a:latin typeface="Calibri" panose="020F0502020204030204" pitchFamily="34" charset="0"/>
                <a:cs typeface="Calibri" panose="020F0502020204030204" pitchFamily="34" charset="0"/>
              </a:rPr>
              <a:t>Total preference dividends	€105,000</a:t>
            </a:r>
          </a:p>
        </p:txBody>
      </p:sp>
      <p:sp>
        <p:nvSpPr>
          <p:cNvPr id="8" name="Title "/>
          <p:cNvSpPr>
            <a:spLocks noGrp="1"/>
          </p:cNvSpPr>
          <p:nvPr>
            <p:ph type="title" idx="4294967295"/>
          </p:nvPr>
        </p:nvSpPr>
        <p:spPr>
          <a:xfrm>
            <a:off x="533400" y="182735"/>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cxnSp>
        <p:nvCxnSpPr>
          <p:cNvPr id="3" name="Straight Connector 2"/>
          <p:cNvCxnSpPr/>
          <p:nvPr/>
        </p:nvCxnSpPr>
        <p:spPr>
          <a:xfrm flipH="1">
            <a:off x="8229600" y="5257800"/>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229600" y="5730948"/>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8229600" y="5785884"/>
            <a:ext cx="129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43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143000"/>
            <a:ext cx="9906000" cy="2971800"/>
          </a:xfrm>
          <a:prstGeom prst="rect">
            <a:avLst/>
          </a:prstGeom>
        </p:spPr>
        <p:txBody>
          <a:bodyPr/>
          <a:lstStyle/>
          <a:p>
            <a:pPr marL="0" indent="0">
              <a:lnSpc>
                <a:spcPct val="100000"/>
              </a:lnSpc>
              <a:spcBef>
                <a:spcPts val="1200"/>
              </a:spcBef>
              <a:buClr>
                <a:srgbClr val="990000"/>
              </a:buClr>
              <a:buNone/>
            </a:pPr>
            <a:r>
              <a:rPr lang="en-GB" sz="3200" b="1" cap="none" dirty="0">
                <a:solidFill>
                  <a:srgbClr val="990000"/>
                </a:solidFill>
                <a:latin typeface="Calibri" panose="020F0502020204030204" pitchFamily="34" charset="0"/>
                <a:cs typeface="Calibri" panose="020F0502020204030204" pitchFamily="34" charset="0"/>
              </a:rPr>
              <a:t>Allocating cash dividends between preference and ordinary shares</a:t>
            </a:r>
          </a:p>
          <a:p>
            <a:pPr marL="0"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Holders of </a:t>
            </a:r>
            <a:r>
              <a:rPr lang="en-US" altLang="en-US" sz="2800" b="1" cap="none" dirty="0">
                <a:solidFill>
                  <a:srgbClr val="990000"/>
                </a:solidFill>
                <a:latin typeface="Calibri" panose="020F0502020204030204" pitchFamily="34" charset="0"/>
                <a:cs typeface="Calibri" panose="020F0502020204030204" pitchFamily="34" charset="0"/>
              </a:rPr>
              <a:t>cumulative</a:t>
            </a:r>
            <a:r>
              <a:rPr lang="en-US" altLang="en-US" sz="2800" cap="none" dirty="0">
                <a:latin typeface="Calibri" panose="020F0502020204030204" pitchFamily="34" charset="0"/>
                <a:cs typeface="Calibri" panose="020F0502020204030204" pitchFamily="34" charset="0"/>
              </a:rPr>
              <a:t> preference shares must be paid any unpaid prior-year dividends and their current year’s dividend before ordinary shareholders receive dividends.</a:t>
            </a:r>
          </a:p>
          <a:p>
            <a:pPr marL="0" indent="0">
              <a:lnSpc>
                <a:spcPct val="100000"/>
              </a:lnSpc>
              <a:spcBef>
                <a:spcPts val="1200"/>
              </a:spcBef>
              <a:buNone/>
            </a:pPr>
            <a:endParaRPr lang="en-US" sz="2600" b="1" cap="none" dirty="0">
              <a:solidFill>
                <a:srgbClr val="990000"/>
              </a:solidFill>
              <a:latin typeface="Calibri" panose="020F0502020204030204" pitchFamily="34" charset="0"/>
              <a:cs typeface="Calibri" panose="020F0502020204030204" pitchFamily="34" charset="0"/>
            </a:endParaRP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Dividend preferences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318268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76400" y="1219200"/>
            <a:ext cx="9524999" cy="4648200"/>
          </a:xfrm>
          <a:prstGeom prst="rect">
            <a:avLst/>
          </a:prstGeom>
        </p:spPr>
        <p:txBody>
          <a:bodyPr>
            <a:normAutofit lnSpcReduction="10000"/>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altLang="en-US" sz="2600" cap="none" dirty="0">
                <a:latin typeface="Calibri" panose="020F0502020204030204" pitchFamily="34" charset="0"/>
                <a:cs typeface="Calibri" panose="020F0502020204030204" pitchFamily="34" charset="0"/>
              </a:rPr>
              <a:t>on D</a:t>
            </a:r>
            <a:r>
              <a:rPr lang="en-US" sz="2600" cap="none" dirty="0">
                <a:latin typeface="Calibri" panose="020F0502020204030204" pitchFamily="34" charset="0"/>
                <a:cs typeface="Calibri" panose="020F0502020204030204" pitchFamily="34" charset="0"/>
              </a:rPr>
              <a:t>ecember 31, 2019, IBR inc. has 1,000 shares of 8%, €100 par value cumulative preference shares. It also has 50,000 shares of €10 par value ordinary shares outstanding. At December 31, 2019, the directors declare a €6,000 cash dividend</a:t>
            </a:r>
            <a:r>
              <a:rPr lang="en-US" altLang="en-US" sz="2600" cap="none" dirty="0">
                <a:latin typeface="Calibri" panose="020F0502020204030204" pitchFamily="34" charset="0"/>
                <a:cs typeface="Calibri" panose="020F0502020204030204" pitchFamily="34" charset="0"/>
              </a:rPr>
              <a:t>. Assume that the company had not missed any dividends in previous years. Calculate the annual preferred dividend.</a:t>
            </a:r>
          </a:p>
          <a:p>
            <a:pPr marL="0" indent="0" algn="ctr">
              <a:lnSpc>
                <a:spcPct val="100000"/>
              </a:lnSpc>
              <a:spcBef>
                <a:spcPts val="1800"/>
              </a:spcBef>
              <a:buNone/>
            </a:pPr>
            <a:r>
              <a:rPr lang="en-US" altLang="en-US" sz="2400" cap="none" dirty="0">
                <a:latin typeface="Calibri" panose="020F0502020204030204" pitchFamily="34" charset="0"/>
                <a:cs typeface="Calibri" panose="020F0502020204030204" pitchFamily="34" charset="0"/>
              </a:rPr>
              <a:t>€100 par x 8% x 1,000 shares = </a:t>
            </a:r>
            <a:r>
              <a:rPr lang="en-US" altLang="en-US" sz="2400" b="1" cap="none" dirty="0">
                <a:solidFill>
                  <a:srgbClr val="990000"/>
                </a:solidFill>
                <a:latin typeface="Calibri" panose="020F0502020204030204" pitchFamily="34" charset="0"/>
                <a:cs typeface="Calibri" panose="020F0502020204030204" pitchFamily="34" charset="0"/>
              </a:rPr>
              <a:t>€8,000</a:t>
            </a:r>
            <a:endParaRPr lang="en-US" altLang="en-US" sz="2600" cap="none" dirty="0">
              <a:solidFill>
                <a:srgbClr val="990000"/>
              </a:solidFill>
              <a:latin typeface="Calibri" panose="020F0502020204030204" pitchFamily="34" charset="0"/>
              <a:cs typeface="Calibri" panose="020F0502020204030204" pitchFamily="34" charset="0"/>
            </a:endParaRPr>
          </a:p>
          <a:p>
            <a:pPr marL="0" indent="0">
              <a:lnSpc>
                <a:spcPct val="100000"/>
              </a:lnSpc>
              <a:spcBef>
                <a:spcPts val="1800"/>
              </a:spcBef>
              <a:buNone/>
            </a:pPr>
            <a:r>
              <a:rPr lang="en-US" altLang="en-US" sz="2600" cap="none" dirty="0">
                <a:latin typeface="Calibri" panose="020F0502020204030204" pitchFamily="34" charset="0"/>
                <a:cs typeface="Calibri" panose="020F0502020204030204" pitchFamily="34" charset="0"/>
              </a:rPr>
              <a:t>Prepare the entry to record the declaration of the dividend.</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31	Cash Dividends	6,000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6,000</a:t>
            </a:r>
          </a:p>
        </p:txBody>
      </p:sp>
      <p:sp>
        <p:nvSpPr>
          <p:cNvPr id="8" name="Title "/>
          <p:cNvSpPr>
            <a:spLocks noGrp="1"/>
          </p:cNvSpPr>
          <p:nvPr>
            <p:ph type="title" idx="4294967295"/>
          </p:nvPr>
        </p:nvSpPr>
        <p:spPr>
          <a:xfrm>
            <a:off x="6096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1409500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23999" y="1143000"/>
            <a:ext cx="9078987" cy="12954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December 31, 2020, IBR declares a €50,000 cash dividend</a:t>
            </a:r>
            <a:r>
              <a:rPr lang="en-US" altLang="en-US" sz="2600" cap="none" dirty="0">
                <a:latin typeface="Calibri" panose="020F0502020204030204" pitchFamily="34" charset="0"/>
                <a:cs typeface="Calibri" panose="020F0502020204030204" pitchFamily="34" charset="0"/>
              </a:rPr>
              <a:t>. Show the allocation of dividends to each class of stock.</a:t>
            </a: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1513589658"/>
              </p:ext>
            </p:extLst>
          </p:nvPr>
        </p:nvGraphicFramePr>
        <p:xfrm>
          <a:off x="1611387" y="2667000"/>
          <a:ext cx="8682038" cy="2255520"/>
        </p:xfrm>
        <a:graphic>
          <a:graphicData uri="http://schemas.openxmlformats.org/drawingml/2006/table">
            <a:tbl>
              <a:tblPr>
                <a:tableStyleId>{5C22544A-7EE6-4342-B048-85BDC9FD1C3A}</a:tableStyleId>
              </a:tblPr>
              <a:tblGrid>
                <a:gridCol w="6064217">
                  <a:extLst>
                    <a:ext uri="{9D8B030D-6E8A-4147-A177-3AD203B41FA5}">
                      <a16:colId xmlns:a16="http://schemas.microsoft.com/office/drawing/2014/main" val="20000"/>
                    </a:ext>
                  </a:extLst>
                </a:gridCol>
                <a:gridCol w="1034740">
                  <a:extLst>
                    <a:ext uri="{9D8B030D-6E8A-4147-A177-3AD203B41FA5}">
                      <a16:colId xmlns:a16="http://schemas.microsoft.com/office/drawing/2014/main" val="20001"/>
                    </a:ext>
                  </a:extLst>
                </a:gridCol>
                <a:gridCol w="375701">
                  <a:extLst>
                    <a:ext uri="{9D8B030D-6E8A-4147-A177-3AD203B41FA5}">
                      <a16:colId xmlns:a16="http://schemas.microsoft.com/office/drawing/2014/main" val="20002"/>
                    </a:ext>
                  </a:extLst>
                </a:gridCol>
                <a:gridCol w="1207380">
                  <a:extLst>
                    <a:ext uri="{9D8B030D-6E8A-4147-A177-3AD203B41FA5}">
                      <a16:colId xmlns:a16="http://schemas.microsoft.com/office/drawing/2014/main" val="20003"/>
                    </a:ext>
                  </a:extLst>
                </a:gridCol>
              </a:tblGrid>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Total dividend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€50,000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Allocated to preference shares</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Dividends in arrears, 2019 (1,000 × €2) </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€2,000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2020 dividend (1,000 × €8)  </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8,000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10,000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Remainder allocated to common shares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274320"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€40,000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27432"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26397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66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95400"/>
            <a:ext cx="9601200" cy="2895600"/>
          </a:xfrm>
          <a:prstGeom prst="rect">
            <a:avLst/>
          </a:prstGeom>
        </p:spPr>
        <p:txBody>
          <a:bodyPr/>
          <a:lstStyle/>
          <a:p>
            <a:pPr marL="0" indent="0">
              <a:lnSpc>
                <a:spcPct val="100000"/>
              </a:lnSpc>
              <a:spcBef>
                <a:spcPts val="1200"/>
              </a:spcBef>
              <a:buNone/>
            </a:pPr>
            <a:r>
              <a:rPr lang="en-US" sz="2600" b="1" cap="none" dirty="0">
                <a:latin typeface="Calibri" panose="020F0502020204030204" pitchFamily="34" charset="0"/>
                <a:cs typeface="Calibri" panose="020F0502020204030204" pitchFamily="34" charset="0"/>
              </a:rPr>
              <a:t>Illustration: </a:t>
            </a:r>
            <a:r>
              <a:rPr lang="en-US" sz="2600" cap="none" dirty="0">
                <a:latin typeface="Calibri" panose="020F0502020204030204" pitchFamily="34" charset="0"/>
                <a:cs typeface="Calibri" panose="020F0502020204030204" pitchFamily="34" charset="0"/>
              </a:rPr>
              <a:t>at December 31, 2020, IBR declares a €50,000 cash dividend</a:t>
            </a:r>
            <a:r>
              <a:rPr lang="en-US" altLang="en-US" sz="2600" cap="none" dirty="0">
                <a:latin typeface="Calibri" panose="020F0502020204030204" pitchFamily="34" charset="0"/>
                <a:cs typeface="Calibri" panose="020F0502020204030204" pitchFamily="34" charset="0"/>
              </a:rPr>
              <a:t>. Prepare the entry to record the declaration of the dividend.</a:t>
            </a:r>
          </a:p>
          <a:p>
            <a:pPr marL="0" indent="0">
              <a:lnSpc>
                <a:spcPct val="100000"/>
              </a:lnSpc>
              <a:spcBef>
                <a:spcPts val="18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Dec. 31	Cash Dividends	50,000</a:t>
            </a:r>
          </a:p>
          <a:p>
            <a:pPr marL="0" indent="0">
              <a:lnSpc>
                <a:spcPct val="100000"/>
              </a:lnSpc>
              <a:spcBef>
                <a:spcPts val="600"/>
              </a:spcBef>
              <a:buClr>
                <a:schemeClr val="accent2"/>
              </a:buClr>
              <a:buSzPct val="75000"/>
              <a:buNone/>
              <a:tabLst>
                <a:tab pos="1371600" algn="l"/>
                <a:tab pos="1828800" algn="l"/>
                <a:tab pos="6342063" algn="r"/>
                <a:tab pos="7772400" algn="r"/>
              </a:tabLst>
            </a:pPr>
            <a:r>
              <a:rPr lang="en-US" sz="2600" cap="none" dirty="0">
                <a:solidFill>
                  <a:srgbClr val="000000"/>
                </a:solidFill>
                <a:latin typeface="Calibri" panose="020F0502020204030204" pitchFamily="34" charset="0"/>
                <a:cs typeface="Calibri" panose="020F0502020204030204" pitchFamily="34" charset="0"/>
              </a:rPr>
              <a:t>		Dividends Payable		50,000</a:t>
            </a:r>
          </a:p>
        </p:txBody>
      </p:sp>
      <p:sp>
        <p:nvSpPr>
          <p:cNvPr id="8"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Allocating cash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1701763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67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0600" y="1219200"/>
            <a:ext cx="10210800" cy="4267200"/>
          </a:xfrm>
          <a:prstGeom prst="rect">
            <a:avLst/>
          </a:prstGeom>
        </p:spPr>
        <p:txBody>
          <a:bodyPr>
            <a:normAutofit lnSpcReduction="10000"/>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a:pPr>
            <a:r>
              <a:rPr lang="en-US" sz="2400" b="1" cap="none" dirty="0">
                <a:latin typeface="Calibri" panose="020F0502020204030204" pitchFamily="34" charset="0"/>
                <a:cs typeface="Calibri" panose="020F0502020204030204" pitchFamily="34" charset="0"/>
              </a:rPr>
              <a:t>The preference shares are non-cumulative, and the company has not missed any dividends in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Preference shareholders are paid </a:t>
            </a:r>
            <a:r>
              <a:rPr lang="en-US" sz="2400" b="1" cap="none" dirty="0">
                <a:latin typeface="Calibri" panose="020F0502020204030204" pitchFamily="34" charset="0"/>
                <a:cs typeface="Calibri" panose="020F0502020204030204" pitchFamily="34" charset="0"/>
              </a:rPr>
              <a:t>only this year’s dividend</a:t>
            </a:r>
            <a:endParaRPr lang="en-US" sz="2400" cap="none" dirty="0">
              <a:latin typeface="Calibri" panose="020F0502020204030204" pitchFamily="34" charset="0"/>
              <a:cs typeface="Calibri" panose="020F0502020204030204" pitchFamily="34" charset="0"/>
            </a:endParaRP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¥12,000  </a:t>
            </a:r>
            <a:r>
              <a:rPr lang="en-US" sz="2400" cap="none" dirty="0">
                <a:latin typeface="Calibri" panose="020F0502020204030204" pitchFamily="34" charset="0"/>
                <a:cs typeface="Calibri" panose="020F0502020204030204" pitchFamily="34" charset="0"/>
              </a:rPr>
              <a:t>(2,000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¥48,000  </a:t>
            </a:r>
            <a:r>
              <a:rPr lang="en-US" sz="2400" cap="none" dirty="0">
                <a:latin typeface="Calibri" panose="020F0502020204030204" pitchFamily="34" charset="0"/>
                <a:cs typeface="Calibri" panose="020F0502020204030204" pitchFamily="34" charset="0"/>
              </a:rPr>
              <a:t>(¥60,000 - ¥12,000)</a:t>
            </a:r>
          </a:p>
        </p:txBody>
      </p:sp>
      <p:sp>
        <p:nvSpPr>
          <p:cNvPr id="16" name="Title 2"/>
          <p:cNvSpPr>
            <a:spLocks noGrp="1"/>
          </p:cNvSpPr>
          <p:nvPr>
            <p:ph type="title"/>
          </p:nvPr>
        </p:nvSpPr>
        <p:spPr>
          <a:xfrm>
            <a:off x="76200" y="314134"/>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(1 of 3)</a:t>
            </a:r>
            <a:endParaRPr lang="en-US" sz="1800" cap="none" dirty="0"/>
          </a:p>
        </p:txBody>
      </p:sp>
    </p:spTree>
    <p:extLst>
      <p:ext uri="{BB962C8B-B14F-4D97-AF65-F5344CB8AC3E}">
        <p14:creationId xmlns:p14="http://schemas.microsoft.com/office/powerpoint/2010/main" val="2043775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pPr/>
              <a:t>68</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762000" y="1295400"/>
            <a:ext cx="10515600" cy="4267200"/>
          </a:xfrm>
          <a:prstGeom prst="rect">
            <a:avLst/>
          </a:prstGeom>
        </p:spPr>
        <p:txBody>
          <a:bodyPr>
            <a:noAutofit/>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startAt="2"/>
            </a:pPr>
            <a:r>
              <a:rPr lang="en-US" sz="2400" b="1" cap="none" dirty="0">
                <a:latin typeface="Calibri" panose="020F0502020204030204" pitchFamily="34" charset="0"/>
                <a:cs typeface="Calibri" panose="020F0502020204030204" pitchFamily="34" charset="0"/>
              </a:rPr>
              <a:t>The preference shares are non-cumulative, and the company did not pay a dividend in each of the two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Past unpaid dividends </a:t>
            </a:r>
            <a:r>
              <a:rPr lang="en-US" sz="2400" b="1" cap="none" dirty="0">
                <a:latin typeface="Calibri" panose="020F0502020204030204" pitchFamily="34" charset="0"/>
                <a:cs typeface="Calibri" panose="020F0502020204030204" pitchFamily="34" charset="0"/>
              </a:rPr>
              <a:t>do not have to be paid</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¥12,000  </a:t>
            </a:r>
            <a:r>
              <a:rPr lang="en-US" sz="2400" cap="none" dirty="0">
                <a:latin typeface="Calibri" panose="020F0502020204030204" pitchFamily="34" charset="0"/>
                <a:cs typeface="Calibri" panose="020F0502020204030204" pitchFamily="34" charset="0"/>
              </a:rPr>
              <a:t>(2,000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¥48,000  </a:t>
            </a:r>
            <a:r>
              <a:rPr lang="en-US" sz="2400" cap="none" dirty="0">
                <a:latin typeface="Calibri" panose="020F0502020204030204" pitchFamily="34" charset="0"/>
                <a:cs typeface="Calibri" panose="020F0502020204030204" pitchFamily="34" charset="0"/>
              </a:rPr>
              <a:t>(¥60,000 - ¥12,000)</a:t>
            </a:r>
          </a:p>
        </p:txBody>
      </p:sp>
      <p:sp>
        <p:nvSpPr>
          <p:cNvPr id="8" name="Title 2">
            <a:extLst>
              <a:ext uri="{FF2B5EF4-FFF2-40B4-BE49-F238E27FC236}">
                <a16:creationId xmlns:a16="http://schemas.microsoft.com/office/drawing/2014/main" id="{6D2958A6-59F3-4E45-802C-143AF203CD6A}"/>
              </a:ext>
            </a:extLst>
          </p:cNvPr>
          <p:cNvSpPr>
            <a:spLocks noGrp="1"/>
          </p:cNvSpPr>
          <p:nvPr>
            <p:ph type="title"/>
          </p:nvPr>
        </p:nvSpPr>
        <p:spPr>
          <a:xfrm>
            <a:off x="76200" y="304800"/>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(2 of 3)</a:t>
            </a:r>
            <a:endParaRPr lang="en-US" sz="1800" cap="none" dirty="0"/>
          </a:p>
        </p:txBody>
      </p:sp>
    </p:spTree>
    <p:extLst>
      <p:ext uri="{BB962C8B-B14F-4D97-AF65-F5344CB8AC3E}">
        <p14:creationId xmlns:p14="http://schemas.microsoft.com/office/powerpoint/2010/main" val="2397125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a:xfrm>
            <a:off x="8007202" y="6322548"/>
            <a:ext cx="2381250" cy="365125"/>
          </a:xfrm>
        </p:spPr>
        <p:txBody>
          <a:bodyPr/>
          <a:lstStyle/>
          <a:p>
            <a:fld id="{67B19427-F580-D146-B60E-4CADEE75497F}" type="slidenum">
              <a:rPr lang="en-US" smtClean="0"/>
              <a:pPr/>
              <a:t>69</a:t>
            </a:fld>
            <a:endParaRPr lang="en-US" dirty="0"/>
          </a:p>
        </p:txBody>
      </p:sp>
      <p:sp>
        <p:nvSpPr>
          <p:cNvPr id="5" name="Footer Placeholder "/>
          <p:cNvSpPr>
            <a:spLocks noGrp="1"/>
          </p:cNvSpPr>
          <p:nvPr>
            <p:ph type="ftr" sz="quarter" idx="11"/>
          </p:nvPr>
        </p:nvSpPr>
        <p:spPr/>
        <p:txBody>
          <a:bodyPr/>
          <a:lstStyle/>
          <a:p>
            <a:r>
              <a:rPr lang="en-US" dirty="0"/>
              <a:t> </a:t>
            </a:r>
          </a:p>
        </p:txBody>
      </p:sp>
      <p:sp>
        <p:nvSpPr>
          <p:cNvPr id="7" name="LOBL"/>
          <p:cNvSpPr>
            <a:spLocks noGrp="1"/>
          </p:cNvSpPr>
          <p:nvPr>
            <p:ph sz="quarter" idx="4294967295"/>
          </p:nvPr>
        </p:nvSpPr>
        <p:spPr>
          <a:xfrm>
            <a:off x="838200" y="1219200"/>
            <a:ext cx="10820400" cy="4267200"/>
          </a:xfrm>
          <a:prstGeom prst="rect">
            <a:avLst/>
          </a:prstGeom>
        </p:spPr>
        <p:txBody>
          <a:bodyPr>
            <a:normAutofit lnSpcReduction="10000"/>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Master Mind Gaming has 2,000 shares of 6%, ¥100 par value preference shares outstanding at December 31, 2020. At December 31, 2020, the company declared a ¥60,000 cash dividend. Determine the dividend paid to preference shareholders and ordinary shareholders under each of the following scenarios.</a:t>
            </a:r>
          </a:p>
          <a:p>
            <a:pPr marL="0" indent="0">
              <a:lnSpc>
                <a:spcPct val="100000"/>
              </a:lnSpc>
              <a:spcBef>
                <a:spcPts val="1200"/>
              </a:spcBef>
              <a:buNone/>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1200"/>
              </a:spcBef>
              <a:buFont typeface="+mj-lt"/>
              <a:buAutoNum type="arabicPeriod" startAt="3"/>
            </a:pPr>
            <a:r>
              <a:rPr lang="en-US" sz="2400" b="1" cap="none" dirty="0">
                <a:latin typeface="Calibri" panose="020F0502020204030204" pitchFamily="34" charset="0"/>
                <a:cs typeface="Calibri" panose="020F0502020204030204" pitchFamily="34" charset="0"/>
              </a:rPr>
              <a:t>The preference shares are cumulative, and the company did not pay a dividend in each of the two previous years.</a:t>
            </a:r>
          </a:p>
          <a:p>
            <a:pPr marL="457200" indent="0">
              <a:lnSpc>
                <a:spcPct val="100000"/>
              </a:lnSpc>
              <a:spcBef>
                <a:spcPts val="1200"/>
              </a:spcBef>
              <a:buClr>
                <a:srgbClr val="800000"/>
              </a:buClr>
              <a:buSzPct val="80000"/>
              <a:buNone/>
            </a:pPr>
            <a:r>
              <a:rPr lang="en-US" sz="2400" cap="none" dirty="0">
                <a:latin typeface="Calibri" panose="020F0502020204030204" pitchFamily="34" charset="0"/>
                <a:cs typeface="Calibri" panose="020F0502020204030204" pitchFamily="34" charset="0"/>
              </a:rPr>
              <a:t>Dividends that have been missed (arrears) </a:t>
            </a:r>
            <a:r>
              <a:rPr lang="en-US" sz="2400" b="1" cap="none" dirty="0">
                <a:latin typeface="Calibri" panose="020F0502020204030204" pitchFamily="34" charset="0"/>
                <a:cs typeface="Calibri" panose="020F0502020204030204" pitchFamily="34" charset="0"/>
              </a:rPr>
              <a:t>must be paid</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Preference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¥36,000  </a:t>
            </a:r>
            <a:r>
              <a:rPr lang="en-US" sz="2400" cap="none" dirty="0">
                <a:latin typeface="Calibri" panose="020F0502020204030204" pitchFamily="34" charset="0"/>
                <a:cs typeface="Calibri" panose="020F0502020204030204" pitchFamily="34" charset="0"/>
              </a:rPr>
              <a:t>(3 x 2,000 x .06 x ¥100)</a:t>
            </a:r>
          </a:p>
          <a:p>
            <a:pPr marL="457200" indent="0">
              <a:lnSpc>
                <a:spcPct val="100000"/>
              </a:lnSpc>
              <a:spcBef>
                <a:spcPts val="600"/>
              </a:spcBef>
              <a:buClr>
                <a:srgbClr val="800000"/>
              </a:buClr>
              <a:buSzPct val="80000"/>
              <a:buNone/>
            </a:pPr>
            <a:r>
              <a:rPr lang="en-US" sz="2400" b="1" cap="none" dirty="0">
                <a:latin typeface="Calibri" panose="020F0502020204030204" pitchFamily="34" charset="0"/>
                <a:cs typeface="Calibri" panose="020F0502020204030204" pitchFamily="34" charset="0"/>
              </a:rPr>
              <a:t>Ordinary shareholders </a:t>
            </a:r>
            <a:r>
              <a:rPr lang="en-US" sz="2400" cap="none" dirty="0">
                <a:latin typeface="Calibri" panose="020F0502020204030204" pitchFamily="34" charset="0"/>
                <a:cs typeface="Calibri" panose="020F0502020204030204" pitchFamily="34" charset="0"/>
              </a:rPr>
              <a:t>= </a:t>
            </a:r>
            <a:r>
              <a:rPr lang="en-US" sz="2400" b="1" cap="none" dirty="0">
                <a:latin typeface="Calibri" panose="020F0502020204030204" pitchFamily="34" charset="0"/>
                <a:cs typeface="Calibri" panose="020F0502020204030204" pitchFamily="34" charset="0"/>
              </a:rPr>
              <a:t>¥24,000  </a:t>
            </a:r>
            <a:r>
              <a:rPr lang="en-US" sz="2400" cap="none" dirty="0">
                <a:latin typeface="Calibri" panose="020F0502020204030204" pitchFamily="34" charset="0"/>
                <a:cs typeface="Calibri" panose="020F0502020204030204" pitchFamily="34" charset="0"/>
              </a:rPr>
              <a:t>(¥60,000 - ¥36,000)</a:t>
            </a:r>
          </a:p>
        </p:txBody>
      </p:sp>
      <p:sp>
        <p:nvSpPr>
          <p:cNvPr id="9" name="Title 2">
            <a:extLst>
              <a:ext uri="{FF2B5EF4-FFF2-40B4-BE49-F238E27FC236}">
                <a16:creationId xmlns:a16="http://schemas.microsoft.com/office/drawing/2014/main" id="{A0D05B25-986E-467A-8E8B-639383849D92}"/>
              </a:ext>
            </a:extLst>
          </p:cNvPr>
          <p:cNvSpPr>
            <a:spLocks noGrp="1"/>
          </p:cNvSpPr>
          <p:nvPr>
            <p:ph type="title"/>
          </p:nvPr>
        </p:nvSpPr>
        <p:spPr>
          <a:xfrm>
            <a:off x="76200" y="304800"/>
            <a:ext cx="12192000" cy="590931"/>
          </a:xfrm>
        </p:spPr>
        <p:txBody>
          <a:bodyPr wrap="square">
            <a:spAutoFit/>
          </a:bodyPr>
          <a:lstStyle/>
          <a:p>
            <a:r>
              <a:rPr lang="en-US" sz="3600" b="1" cap="none" dirty="0">
                <a:ea typeface="Source Sans Pro" charset="0"/>
              </a:rPr>
              <a:t>Do it! 3A: dividends on preference and ordinary shares </a:t>
            </a:r>
            <a:r>
              <a:rPr lang="en-US" sz="1800" cap="none" dirty="0">
                <a:ea typeface="Source Sans Pro" charset="0"/>
              </a:rPr>
              <a:t>(3 of 3)</a:t>
            </a:r>
            <a:endParaRPr lang="en-US" sz="1800" cap="none" dirty="0"/>
          </a:p>
        </p:txBody>
      </p:sp>
    </p:spTree>
    <p:extLst>
      <p:ext uri="{BB962C8B-B14F-4D97-AF65-F5344CB8AC3E}">
        <p14:creationId xmlns:p14="http://schemas.microsoft.com/office/powerpoint/2010/main" val="84079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F547A0-C295-345C-AF2A-09739A8B4123}"/>
              </a:ext>
            </a:extLst>
          </p:cNvPr>
          <p:cNvSpPr>
            <a:spLocks noGrp="1"/>
          </p:cNvSpPr>
          <p:nvPr>
            <p:ph type="title"/>
          </p:nvPr>
        </p:nvSpPr>
        <p:spPr>
          <a:xfrm>
            <a:off x="838200" y="26195"/>
            <a:ext cx="10820401" cy="849312"/>
          </a:xfrm>
        </p:spPr>
        <p:txBody>
          <a:bodyPr/>
          <a:lstStyle/>
          <a:p>
            <a:r>
              <a:rPr lang="en-IN" dirty="0">
                <a:solidFill>
                  <a:srgbClr val="FF0000"/>
                </a:solidFill>
              </a:rPr>
              <a:t>Bond Financing Advantages</a:t>
            </a:r>
          </a:p>
        </p:txBody>
      </p:sp>
      <p:pic>
        <p:nvPicPr>
          <p:cNvPr id="4" name="Picture Placeholder 3" descr="An illustration presents a table with two columns and the column headers are: Bond financing, and Advantages. The first advantage is illustrated with a person checking a box on a touchscreen ballot with the following text: Stockholder control is not affected: Bondholders do not have voting rights, so current owners (shareholders) retain full control of the company. The second advantage is illustrated with a document labeled as tax bill with the following text, Tax saving result: Bond interest is deductible for tax purposes; dividends on stock are not. The third advantage is illustrated with a text box divided by a diagonal into two parts, Income Statement and E P S, with the following text: Earnings per share (E P S) may be higher: Although bond interest expense reduces net income, earnings per share is higher under bond financing because no additional shares are issued. ">
            <a:extLst>
              <a:ext uri="{FF2B5EF4-FFF2-40B4-BE49-F238E27FC236}">
                <a16:creationId xmlns:a16="http://schemas.microsoft.com/office/drawing/2014/main" id="{D8C73A97-F1D1-E03E-4AA7-ED634EE42A0E}"/>
              </a:ext>
            </a:extLst>
          </p:cNvPr>
          <p:cNvPicPr>
            <a:picLocks noGrp="1" noChangeAspect="1"/>
          </p:cNvPicPr>
          <p:nvPr>
            <p:ph type="pic" sz="quarter" idx="17"/>
          </p:nvPr>
        </p:nvPicPr>
        <p:blipFill rotWithShape="1">
          <a:blip r:embed="rId2"/>
          <a:stretch/>
        </p:blipFill>
        <p:spPr>
          <a:xfrm>
            <a:off x="1652588" y="1385888"/>
            <a:ext cx="8886825" cy="4086225"/>
          </a:xfrm>
          <a:prstGeom prst="rect">
            <a:avLst/>
          </a:prstGeom>
        </p:spPr>
      </p:pic>
      <p:sp>
        <p:nvSpPr>
          <p:cNvPr id="9" name="Content Placeholder 8">
            <a:extLst>
              <a:ext uri="{FF2B5EF4-FFF2-40B4-BE49-F238E27FC236}">
                <a16:creationId xmlns:a16="http://schemas.microsoft.com/office/drawing/2014/main" id="{720205CE-10DA-EAD4-163C-0DBE76132587}"/>
              </a:ext>
            </a:extLst>
          </p:cNvPr>
          <p:cNvSpPr>
            <a:spLocks noGrp="1"/>
          </p:cNvSpPr>
          <p:nvPr>
            <p:ph sz="quarter" idx="18"/>
          </p:nvPr>
        </p:nvSpPr>
        <p:spPr>
          <a:xfrm>
            <a:off x="2038353" y="5818293"/>
            <a:ext cx="8037512" cy="452423"/>
          </a:xfrm>
        </p:spPr>
        <p:txBody>
          <a:bodyPr>
            <a:normAutofit fontScale="85000" lnSpcReduction="10000"/>
          </a:bodyPr>
          <a:lstStyle/>
          <a:p>
            <a:pPr marL="0" indent="0">
              <a:buNone/>
            </a:pPr>
            <a:r>
              <a:rPr lang="en-US" sz="2000" b="1" dirty="0"/>
              <a:t>Illustration 11.17: </a:t>
            </a:r>
            <a:r>
              <a:rPr lang="en-US" sz="2000" dirty="0"/>
              <a:t>Advantages of bond financing over ordinary shares </a:t>
            </a:r>
          </a:p>
        </p:txBody>
      </p:sp>
      <p:sp>
        <p:nvSpPr>
          <p:cNvPr id="14" name="Content Placeholder 5">
            <a:extLst>
              <a:ext uri="{FF2B5EF4-FFF2-40B4-BE49-F238E27FC236}">
                <a16:creationId xmlns:a16="http://schemas.microsoft.com/office/drawing/2014/main" id="{6E37CEE8-FDE6-1B8B-8B3E-A54354A18DE2}"/>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418831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838200" y="1066800"/>
            <a:ext cx="10517815" cy="4724400"/>
          </a:xfrm>
          <a:prstGeom prst="rect">
            <a:avLst/>
          </a:prstGeom>
        </p:spPr>
        <p:txBody>
          <a:bodyPr>
            <a:normAutofit lnSpcReduction="10000"/>
          </a:bodyPr>
          <a:lstStyle/>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A pro rata (proportional to ownership) distribution of the corporation’s own shares to shareholders.</a:t>
            </a:r>
          </a:p>
          <a:p>
            <a:pPr marL="0" indent="0">
              <a:lnSpc>
                <a:spcPct val="100000"/>
              </a:lnSpc>
              <a:spcBef>
                <a:spcPts val="1200"/>
              </a:spcBef>
              <a:buNone/>
            </a:pPr>
            <a:r>
              <a:rPr lang="en-US" altLang="en-US" sz="2800" cap="none" dirty="0">
                <a:latin typeface="Calibri" panose="020F0502020204030204" pitchFamily="34" charset="0"/>
                <a:cs typeface="Calibri" panose="020F0502020204030204" pitchFamily="34" charset="0"/>
              </a:rPr>
              <a:t>Reasons why corporations issue share dividends:</a:t>
            </a:r>
          </a:p>
          <a:p>
            <a:pPr lvl="1"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Satisfy shareholders’ dividend expectations without spending cash</a:t>
            </a:r>
          </a:p>
          <a:p>
            <a:pPr lvl="1"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Increase marketability of corporation’s shares</a:t>
            </a:r>
          </a:p>
          <a:p>
            <a:pPr marL="1200150" lvl="2" indent="-514350">
              <a:lnSpc>
                <a:spcPct val="100000"/>
              </a:lnSpc>
              <a:spcBef>
                <a:spcPts val="1200"/>
              </a:spcBef>
              <a:buFont typeface="+mj-lt"/>
              <a:buAutoNum type="alphaLcPeriod"/>
            </a:pPr>
            <a:r>
              <a:rPr lang="en-US" altLang="en-US" sz="2600" cap="none" dirty="0">
                <a:latin typeface="Calibri" panose="020F0502020204030204" pitchFamily="34" charset="0"/>
                <a:cs typeface="Calibri" panose="020F0502020204030204" pitchFamily="34" charset="0"/>
              </a:rPr>
              <a:t>when the number of shares outstanding increases, the market price per share decreases. </a:t>
            </a:r>
            <a:r>
              <a:rPr lang="en-US" altLang="zh-CN" sz="2600" cap="none" dirty="0">
                <a:latin typeface="Calibri" panose="020F0502020204030204" pitchFamily="34" charset="0"/>
                <a:cs typeface="Calibri" panose="020F0502020204030204" pitchFamily="34" charset="0"/>
              </a:rPr>
              <a:t>Decreasing the market price of the shares makes it easier for smaller investors to purchase the shares</a:t>
            </a:r>
            <a:r>
              <a:rPr lang="en-US" altLang="en-US" sz="2600" cap="none" dirty="0">
                <a:latin typeface="Calibri" panose="020F0502020204030204" pitchFamily="34" charset="0"/>
                <a:cs typeface="Calibri" panose="020F0502020204030204" pitchFamily="34" charset="0"/>
              </a:rPr>
              <a:t> </a:t>
            </a:r>
          </a:p>
          <a:p>
            <a:pPr lvl="1" indent="-457200">
              <a:lnSpc>
                <a:spcPct val="100000"/>
              </a:lnSpc>
              <a:spcBef>
                <a:spcPts val="1200"/>
              </a:spcBef>
              <a:buFont typeface="+mj-lt"/>
              <a:buAutoNum type="arabicPeriod"/>
            </a:pPr>
            <a:r>
              <a:rPr lang="en-US" altLang="en-US" sz="2800" cap="none" dirty="0">
                <a:latin typeface="Calibri" panose="020F0502020204030204" pitchFamily="34" charset="0"/>
                <a:cs typeface="Calibri" panose="020F0502020204030204" pitchFamily="34" charset="0"/>
              </a:rPr>
              <a:t>Emphasize a portion of shareholders’ equity has been permanently reinvested in business</a:t>
            </a:r>
          </a:p>
        </p:txBody>
      </p:sp>
      <p:sp>
        <p:nvSpPr>
          <p:cNvPr id="8" name="Title "/>
          <p:cNvSpPr>
            <a:spLocks noGrp="1"/>
          </p:cNvSpPr>
          <p:nvPr>
            <p:ph type="title" idx="4294967295"/>
          </p:nvPr>
        </p:nvSpPr>
        <p:spPr>
          <a:xfrm>
            <a:off x="533400" y="152400"/>
            <a:ext cx="100536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2)</a:t>
            </a:r>
          </a:p>
        </p:txBody>
      </p:sp>
    </p:spTree>
    <p:extLst>
      <p:ext uri="{BB962C8B-B14F-4D97-AF65-F5344CB8AC3E}">
        <p14:creationId xmlns:p14="http://schemas.microsoft.com/office/powerpoint/2010/main" val="21644603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457200" y="1219200"/>
            <a:ext cx="10744200" cy="4724400"/>
          </a:xfrm>
          <a:prstGeom prst="rect">
            <a:avLst/>
          </a:prstGeom>
        </p:spPr>
        <p:txBody>
          <a:bodyPr/>
          <a:lstStyle/>
          <a:p>
            <a:pPr marL="577850" lvl="1" indent="-342900">
              <a:lnSpc>
                <a:spcPct val="100000"/>
              </a:lnSpc>
              <a:spcBef>
                <a:spcPts val="1200"/>
              </a:spcBef>
              <a:buClr>
                <a:srgbClr val="800000"/>
              </a:buClr>
              <a:buSzPct val="100000"/>
              <a:defRPr/>
            </a:pPr>
            <a:r>
              <a:rPr lang="en-US" altLang="en-US" sz="2800" b="1" cap="none" dirty="0">
                <a:latin typeface="Calibri" panose="020F0502020204030204" pitchFamily="34" charset="0"/>
                <a:cs typeface="Calibri" panose="020F0502020204030204" pitchFamily="34" charset="0"/>
              </a:rPr>
              <a:t>Small share dividend </a:t>
            </a:r>
            <a:r>
              <a:rPr lang="en-US" altLang="en-US" sz="2800" cap="none" dirty="0">
                <a:latin typeface="Calibri" panose="020F0502020204030204" pitchFamily="34" charset="0"/>
                <a:cs typeface="Calibri" panose="020F0502020204030204" pitchFamily="34" charset="0"/>
              </a:rPr>
              <a:t>(less than 20–25% of corporation’s issued shares, </a:t>
            </a:r>
            <a:r>
              <a:rPr lang="en-US" altLang="en-US" sz="2800" b="1" cap="none" dirty="0">
                <a:solidFill>
                  <a:srgbClr val="990000"/>
                </a:solidFill>
                <a:latin typeface="Calibri" panose="020F0502020204030204" pitchFamily="34" charset="0"/>
                <a:cs typeface="Calibri" panose="020F0502020204030204" pitchFamily="34" charset="0"/>
              </a:rPr>
              <a:t>recorded at fair market value</a:t>
            </a:r>
            <a:r>
              <a:rPr lang="en-US" altLang="en-US" sz="2800" cap="none" dirty="0">
                <a:latin typeface="Calibri" panose="020F0502020204030204" pitchFamily="34" charset="0"/>
                <a:cs typeface="Calibri" panose="020F0502020204030204" pitchFamily="34" charset="0"/>
              </a:rPr>
              <a:t>)</a:t>
            </a:r>
          </a:p>
          <a:p>
            <a:pPr lvl="2" indent="-339725">
              <a:lnSpc>
                <a:spcPct val="100000"/>
              </a:lnSpc>
              <a:spcBef>
                <a:spcPts val="1200"/>
              </a:spcBef>
              <a:buClr>
                <a:srgbClr val="800000"/>
              </a:buClr>
              <a:buSzPct val="80000"/>
              <a:buFont typeface="Wingdings" panose="05000000000000000000" pitchFamily="2" charset="2"/>
              <a:buChar char="§"/>
              <a:defRPr/>
            </a:pPr>
            <a:r>
              <a:rPr lang="en-US" altLang="en-US" sz="2800" cap="none" dirty="0">
                <a:latin typeface="Calibri" panose="020F0502020204030204" pitchFamily="34" charset="0"/>
                <a:cs typeface="Calibri" panose="020F0502020204030204" pitchFamily="34" charset="0"/>
              </a:rPr>
              <a:t>Accounting based on assumption that a small share dividend will have little effect on market price of outstanding shares</a:t>
            </a:r>
            <a:endParaRPr lang="en-US" altLang="en-US" cap="none" dirty="0">
              <a:latin typeface="Calibri" panose="020F0502020204030204" pitchFamily="34" charset="0"/>
              <a:cs typeface="Calibri" panose="020F0502020204030204" pitchFamily="34" charset="0"/>
            </a:endParaRPr>
          </a:p>
          <a:p>
            <a:pPr marL="577850" lvl="1" indent="-342900">
              <a:lnSpc>
                <a:spcPct val="100000"/>
              </a:lnSpc>
              <a:spcBef>
                <a:spcPts val="1200"/>
              </a:spcBef>
              <a:buClr>
                <a:srgbClr val="800000"/>
              </a:buClr>
              <a:buSzPct val="100000"/>
              <a:defRPr/>
            </a:pPr>
            <a:r>
              <a:rPr lang="en-US" altLang="en-US" sz="2800" b="1" cap="none" dirty="0">
                <a:latin typeface="Calibri" panose="020F0502020204030204" pitchFamily="34" charset="0"/>
                <a:cs typeface="Calibri" panose="020F0502020204030204" pitchFamily="34" charset="0"/>
              </a:rPr>
              <a:t>Large share dividend </a:t>
            </a:r>
            <a:r>
              <a:rPr lang="en-US" altLang="en-US" sz="2800" cap="none" dirty="0">
                <a:latin typeface="Calibri" panose="020F0502020204030204" pitchFamily="34" charset="0"/>
                <a:cs typeface="Calibri" panose="020F0502020204030204" pitchFamily="34" charset="0"/>
              </a:rPr>
              <a:t>(greater than 20–25% of issued share, </a:t>
            </a:r>
            <a:r>
              <a:rPr lang="en-US" altLang="en-US" sz="2800" b="1" cap="none" dirty="0">
                <a:solidFill>
                  <a:srgbClr val="990000"/>
                </a:solidFill>
                <a:latin typeface="Calibri" panose="020F0502020204030204" pitchFamily="34" charset="0"/>
                <a:cs typeface="Calibri" panose="020F0502020204030204" pitchFamily="34" charset="0"/>
              </a:rPr>
              <a:t>recorded at par value, not covered</a:t>
            </a:r>
            <a:r>
              <a:rPr lang="en-US" altLang="en-US" sz="2800" cap="none" dirty="0">
                <a:latin typeface="Calibri" panose="020F0502020204030204" pitchFamily="34" charset="0"/>
                <a:cs typeface="Calibri" panose="020F0502020204030204" pitchFamily="34" charset="0"/>
              </a:rPr>
              <a:t>)</a:t>
            </a:r>
          </a:p>
        </p:txBody>
      </p:sp>
      <p:sp>
        <p:nvSpPr>
          <p:cNvPr id="8" name="Title "/>
          <p:cNvSpPr>
            <a:spLocks noGrp="1"/>
          </p:cNvSpPr>
          <p:nvPr>
            <p:ph type="title" idx="4294967295"/>
          </p:nvPr>
        </p:nvSpPr>
        <p:spPr>
          <a:xfrm>
            <a:off x="533400" y="152400"/>
            <a:ext cx="92916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2)</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095211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300162" y="1066800"/>
            <a:ext cx="9520238" cy="3048000"/>
          </a:xfrm>
          <a:prstGeom prst="rect">
            <a:avLst/>
          </a:prstGeom>
        </p:spPr>
        <p:txBody>
          <a:bodyPr>
            <a:normAutofit/>
          </a:bodyPr>
          <a:lstStyle/>
          <a:p>
            <a:pPr marL="0" indent="0">
              <a:lnSpc>
                <a:spcPct val="100000"/>
              </a:lnSpc>
              <a:spcBef>
                <a:spcPts val="1200"/>
              </a:spcBef>
              <a:buClr>
                <a:srgbClr val="990000"/>
              </a:buClr>
              <a:buNone/>
            </a:pPr>
            <a:r>
              <a:rPr lang="en-US" sz="2400" b="1" cap="none" dirty="0">
                <a:latin typeface="Calibri" panose="020F0502020204030204" pitchFamily="34" charset="0"/>
                <a:cs typeface="Calibri" panose="020F0502020204030204" pitchFamily="34" charset="0"/>
              </a:rPr>
              <a:t>Illustration: </a:t>
            </a:r>
            <a:r>
              <a:rPr lang="en-US" altLang="zh-CN" sz="2400" cap="none" dirty="0" err="1">
                <a:latin typeface="Calibri" panose="020F0502020204030204" pitchFamily="34" charset="0"/>
                <a:cs typeface="Calibri" panose="020F0502020204030204" pitchFamily="34" charset="0"/>
              </a:rPr>
              <a:t>D</a:t>
            </a:r>
            <a:r>
              <a:rPr lang="en-US" altLang="en-US" sz="2400" cap="none" dirty="0" err="1">
                <a:latin typeface="Calibri" panose="020F0502020204030204" pitchFamily="34" charset="0"/>
                <a:cs typeface="Calibri" panose="020F0502020204030204" pitchFamily="34" charset="0"/>
              </a:rPr>
              <a:t>an</a:t>
            </a:r>
            <a:r>
              <a:rPr lang="en-US" altLang="zh-CN" sz="2400" cap="none" dirty="0" err="1">
                <a:latin typeface="Calibri" panose="020F0502020204030204" pitchFamily="34" charset="0"/>
                <a:cs typeface="Calibri" panose="020F0502020204030204" pitchFamily="34" charset="0"/>
              </a:rPr>
              <a:t>S</a:t>
            </a:r>
            <a:r>
              <a:rPr lang="en-US" altLang="en-US" sz="2400" cap="none" dirty="0" err="1">
                <a:latin typeface="Calibri" panose="020F0502020204030204" pitchFamily="34" charset="0"/>
                <a:cs typeface="Calibri" panose="020F0502020204030204" pitchFamily="34" charset="0"/>
              </a:rPr>
              <a:t>hui</a:t>
            </a:r>
            <a:r>
              <a:rPr lang="en-US" altLang="en-US" sz="2400" cap="none" dirty="0">
                <a:latin typeface="Calibri" panose="020F0502020204030204" pitchFamily="34" charset="0"/>
                <a:cs typeface="Calibri" panose="020F0502020204030204" pitchFamily="34" charset="0"/>
              </a:rPr>
              <a:t> ltd. declares a 10% share dividend on its 50,000 shares of NT$100 par value ordinary shares. The </a:t>
            </a:r>
            <a:r>
              <a:rPr lang="en-US" altLang="en-US" sz="2400" b="1" cap="none" dirty="0">
                <a:solidFill>
                  <a:srgbClr val="990000"/>
                </a:solidFill>
                <a:latin typeface="Calibri" panose="020F0502020204030204" pitchFamily="34" charset="0"/>
                <a:cs typeface="Calibri" panose="020F0502020204030204" pitchFamily="34" charset="0"/>
              </a:rPr>
              <a:t>current fair market value </a:t>
            </a:r>
            <a:r>
              <a:rPr lang="en-US" altLang="en-US" sz="2400" cap="none" dirty="0">
                <a:latin typeface="Calibri" panose="020F0502020204030204" pitchFamily="34" charset="0"/>
                <a:cs typeface="Calibri" panose="020F0502020204030204" pitchFamily="34" charset="0"/>
              </a:rPr>
              <a:t>of its shares is NT$150 per share. Record the entry on the declaration date:</a:t>
            </a:r>
          </a:p>
          <a:p>
            <a:pPr marL="457200" indent="-457200">
              <a:lnSpc>
                <a:spcPct val="100000"/>
              </a:lnSpc>
              <a:spcBef>
                <a:spcPts val="600"/>
              </a:spcBef>
              <a:buNone/>
              <a:tabLst>
                <a:tab pos="7027863" algn="r"/>
                <a:tab pos="8347075" algn="r"/>
              </a:tabLst>
            </a:pPr>
            <a:endParaRPr lang="en-US" sz="2400" cap="none" dirty="0">
              <a:latin typeface="Calibri" panose="020F0502020204030204" pitchFamily="34" charset="0"/>
              <a:cs typeface="Calibri" panose="020F0502020204030204" pitchFamily="34" charset="0"/>
            </a:endParaRPr>
          </a:p>
          <a:p>
            <a:pPr marL="457200" indent="-457200">
              <a:lnSpc>
                <a:spcPct val="100000"/>
              </a:lnSpc>
              <a:spcBef>
                <a:spcPts val="600"/>
              </a:spcBef>
              <a:buNone/>
              <a:tabLst>
                <a:tab pos="7027863" algn="r"/>
                <a:tab pos="8347075" algn="r"/>
              </a:tabLst>
            </a:pPr>
            <a:r>
              <a:rPr lang="en-US" sz="2400" cap="none" dirty="0">
                <a:latin typeface="Calibri" panose="020F0502020204030204" pitchFamily="34" charset="0"/>
                <a:cs typeface="Calibri" panose="020F0502020204030204" pitchFamily="34" charset="0"/>
              </a:rPr>
              <a:t>Share dividends 	750,000</a:t>
            </a:r>
          </a:p>
          <a:p>
            <a:pPr marL="457200" indent="-457200">
              <a:lnSpc>
                <a:spcPct val="100000"/>
              </a:lnSpc>
              <a:spcBef>
                <a:spcPts val="600"/>
              </a:spcBef>
              <a:buNone/>
              <a:tabLst>
                <a:tab pos="7027863" algn="r"/>
                <a:tab pos="8347075" algn="r"/>
              </a:tabLst>
            </a:pPr>
            <a:r>
              <a:rPr lang="en-US" sz="2400" cap="none" dirty="0">
                <a:latin typeface="Calibri" panose="020F0502020204030204" pitchFamily="34" charset="0"/>
                <a:cs typeface="Calibri" panose="020F0502020204030204" pitchFamily="34" charset="0"/>
              </a:rPr>
              <a:t>	Ordinary share dividends distributable 		500,000</a:t>
            </a:r>
          </a:p>
          <a:p>
            <a:pPr marL="457200" indent="-457200">
              <a:lnSpc>
                <a:spcPct val="100000"/>
              </a:lnSpc>
              <a:spcBef>
                <a:spcPts val="600"/>
              </a:spcBef>
              <a:buNone/>
              <a:tabLst>
                <a:tab pos="7027863" algn="r"/>
                <a:tab pos="8347075" algn="r"/>
              </a:tabLst>
            </a:pPr>
            <a:r>
              <a:rPr lang="en-US" sz="2400" cap="none" dirty="0">
                <a:latin typeface="Calibri" panose="020F0502020204030204" pitchFamily="34" charset="0"/>
                <a:cs typeface="Calibri" panose="020F0502020204030204" pitchFamily="34" charset="0"/>
              </a:rPr>
              <a:t>	Share premium—ordinary 		250,000</a:t>
            </a:r>
          </a:p>
        </p:txBody>
      </p:sp>
      <p:sp>
        <p:nvSpPr>
          <p:cNvPr id="8" name="Title "/>
          <p:cNvSpPr>
            <a:spLocks noGrp="1"/>
          </p:cNvSpPr>
          <p:nvPr>
            <p:ph type="title" idx="4294967295"/>
          </p:nvPr>
        </p:nvSpPr>
        <p:spPr>
          <a:xfrm>
            <a:off x="538162" y="147276"/>
            <a:ext cx="8682038" cy="646331"/>
          </a:xfrm>
          <a:prstGeom prst="rect">
            <a:avLst/>
          </a:prstGeom>
        </p:spPr>
        <p:txBody>
          <a:bodyPr wrap="square">
            <a:spAutoFit/>
          </a:bodyPr>
          <a:lstStyle/>
          <a:p>
            <a:pPr algn="l"/>
            <a:r>
              <a:rPr lang="en-GB" sz="4000" b="1" cap="none" dirty="0">
                <a:solidFill>
                  <a:schemeClr val="accent1"/>
                </a:solidFill>
                <a:latin typeface="Calibri" panose="020F0502020204030204" pitchFamily="34" charset="0"/>
                <a:ea typeface="Source Sans Pro" charset="0"/>
                <a:cs typeface="Calibri" panose="020F0502020204030204" pitchFamily="34" charset="0"/>
              </a:rPr>
              <a:t>Entries for share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2)</a:t>
            </a:r>
            <a:endParaRPr lang="en-US" sz="2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034229544"/>
              </p:ext>
            </p:extLst>
          </p:nvPr>
        </p:nvGraphicFramePr>
        <p:xfrm>
          <a:off x="1371600" y="4735231"/>
          <a:ext cx="8685560" cy="1109979"/>
        </p:xfrm>
        <a:graphic>
          <a:graphicData uri="http://schemas.openxmlformats.org/drawingml/2006/table">
            <a:tbl>
              <a:tblPr>
                <a:tableStyleId>{5C22544A-7EE6-4342-B048-85BDC9FD1C3A}</a:tableStyleId>
              </a:tblPr>
              <a:tblGrid>
                <a:gridCol w="6782655">
                  <a:extLst>
                    <a:ext uri="{9D8B030D-6E8A-4147-A177-3AD203B41FA5}">
                      <a16:colId xmlns:a16="http://schemas.microsoft.com/office/drawing/2014/main" val="20000"/>
                    </a:ext>
                  </a:extLst>
                </a:gridCol>
                <a:gridCol w="1902905">
                  <a:extLst>
                    <a:ext uri="{9D8B030D-6E8A-4147-A177-3AD203B41FA5}">
                      <a16:colId xmlns:a16="http://schemas.microsoft.com/office/drawing/2014/main" val="20001"/>
                    </a:ext>
                  </a:extLst>
                </a:gridCol>
              </a:tblGrid>
              <a:tr h="320040">
                <a:tc>
                  <a:txBody>
                    <a:bodyPr/>
                    <a:lstStyle/>
                    <a:p>
                      <a:pPr algn="l" fontAlgn="b"/>
                      <a:r>
                        <a:rPr lang="en-US" sz="2400" u="none" strike="noStrike" dirty="0">
                          <a:effectLst/>
                          <a:latin typeface="Calibri" panose="020F0502020204030204" pitchFamily="34" charset="0"/>
                          <a:cs typeface="Calibri" panose="020F0502020204030204" pitchFamily="34" charset="0"/>
                        </a:rPr>
                        <a:t>Share capital</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274320" marR="4233" marT="4233" marB="0" anchor="b">
                    <a:noFill/>
                  </a:tcPr>
                </a:tc>
                <a:tc>
                  <a:txBody>
                    <a:bodyPr/>
                    <a:lstStyle/>
                    <a:p>
                      <a:pPr algn="r" fontAlgn="b"/>
                      <a:r>
                        <a:rPr lang="en-US" sz="2400" u="none" strike="noStrike" dirty="0">
                          <a:effectLst/>
                          <a:latin typeface="Calibri" panose="020F0502020204030204" pitchFamily="34" charset="0"/>
                          <a:cs typeface="Calibri" panose="020F0502020204030204" pitchFamily="34" charset="0"/>
                        </a:rPr>
                        <a:t>NT$5,000,000</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320040">
                <a:tc>
                  <a:txBody>
                    <a:bodyPr/>
                    <a:lstStyle/>
                    <a:p>
                      <a:pPr algn="l" fontAlgn="b"/>
                      <a:r>
                        <a:rPr lang="en-US" sz="2400" b="1" u="none" strike="noStrike" dirty="0">
                          <a:solidFill>
                            <a:srgbClr val="990000"/>
                          </a:solidFill>
                          <a:effectLst/>
                          <a:latin typeface="Calibri" panose="020F0502020204030204" pitchFamily="34" charset="0"/>
                          <a:cs typeface="Calibri" panose="020F0502020204030204" pitchFamily="34" charset="0"/>
                        </a:rPr>
                        <a:t>     Ordinary share dividends distributable </a:t>
                      </a:r>
                      <a:endParaRPr lang="en-US" sz="2400" b="1" i="0" u="none" strike="noStrike" dirty="0">
                        <a:solidFill>
                          <a:srgbClr val="990000"/>
                        </a:solidFill>
                        <a:effectLst/>
                        <a:latin typeface="Calibri" panose="020F0502020204030204" pitchFamily="34" charset="0"/>
                        <a:cs typeface="Calibri" panose="020F0502020204030204" pitchFamily="34" charset="0"/>
                      </a:endParaRPr>
                    </a:p>
                  </a:txBody>
                  <a:tcPr marL="274320" marR="4233" marT="4233" marB="0" anchor="b">
                    <a:noFill/>
                  </a:tcPr>
                </a:tc>
                <a:tc>
                  <a:txBody>
                    <a:bodyPr/>
                    <a:lstStyle/>
                    <a:p>
                      <a:pPr algn="r" fontAlgn="b"/>
                      <a:r>
                        <a:rPr lang="en-US" sz="2400" b="1" u="none" strike="noStrike" dirty="0">
                          <a:solidFill>
                            <a:srgbClr val="990000"/>
                          </a:solidFill>
                          <a:effectLst/>
                          <a:latin typeface="Calibri" panose="020F0502020204030204" pitchFamily="34" charset="0"/>
                          <a:cs typeface="Calibri" panose="020F0502020204030204" pitchFamily="34" charset="0"/>
                        </a:rPr>
                        <a:t>500,000</a:t>
                      </a:r>
                      <a:endParaRPr lang="en-US" sz="24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4233" marB="0" anchor="b">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0040">
                <a:tc>
                  <a:txBody>
                    <a:bodyPr/>
                    <a:lstStyle/>
                    <a:p>
                      <a:pPr algn="l" fontAlgn="b"/>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2400" u="none" strike="noStrike" dirty="0">
                          <a:effectLst/>
                          <a:latin typeface="Calibri" panose="020F0502020204030204" pitchFamily="34" charset="0"/>
                          <a:cs typeface="Calibri" panose="020F0502020204030204" pitchFamily="34" charset="0"/>
                        </a:rPr>
                        <a:t>NT$5,500,000</a:t>
                      </a:r>
                      <a:endParaRPr lang="en-US" sz="24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28575" cap="flat" cmpd="sng" algn="ctr">
                      <a:solidFill>
                        <a:schemeClr val="tx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12" name="Straight Connector 11"/>
          <p:cNvCxnSpPr>
            <a:cxnSpLocks/>
          </p:cNvCxnSpPr>
          <p:nvPr/>
        </p:nvCxnSpPr>
        <p:spPr>
          <a:xfrm>
            <a:off x="990600" y="4101082"/>
            <a:ext cx="96287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LOBL"/>
          <p:cNvSpPr>
            <a:spLocks noGrp="1"/>
          </p:cNvSpPr>
          <p:nvPr>
            <p:ph sz="quarter" idx="4294967295"/>
          </p:nvPr>
        </p:nvSpPr>
        <p:spPr>
          <a:xfrm>
            <a:off x="1295400" y="4228410"/>
            <a:ext cx="8986838" cy="457200"/>
          </a:xfrm>
          <a:prstGeom prst="rect">
            <a:avLst/>
          </a:prstGeom>
        </p:spPr>
        <p:txBody>
          <a:bodyPr/>
          <a:lstStyle/>
          <a:p>
            <a:pPr marL="0" indent="0">
              <a:lnSpc>
                <a:spcPct val="100000"/>
              </a:lnSpc>
              <a:spcBef>
                <a:spcPts val="1200"/>
              </a:spcBef>
              <a:buClr>
                <a:srgbClr val="990000"/>
              </a:buClr>
              <a:buNone/>
            </a:pPr>
            <a:r>
              <a:rPr lang="en-US" sz="2400" b="1" cap="none" dirty="0">
                <a:latin typeface="Calibri" panose="020F0502020204030204" pitchFamily="34" charset="0"/>
                <a:cs typeface="Calibri" panose="020F0502020204030204" pitchFamily="34" charset="0"/>
              </a:rPr>
              <a:t>Equity section statement presentation:</a:t>
            </a:r>
            <a:endParaRPr lang="en-US" sz="2400" cap="none" dirty="0">
              <a:latin typeface="Calibri" panose="020F0502020204030204" pitchFamily="34" charset="0"/>
              <a:cs typeface="Calibri" panose="020F0502020204030204" pitchFamily="34" charset="0"/>
            </a:endParaRPr>
          </a:p>
        </p:txBody>
      </p:sp>
      <p:sp>
        <p:nvSpPr>
          <p:cNvPr id="3" name="TextBox 2"/>
          <p:cNvSpPr txBox="1"/>
          <p:nvPr/>
        </p:nvSpPr>
        <p:spPr>
          <a:xfrm>
            <a:off x="9786427" y="2295253"/>
            <a:ext cx="1915545"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Fair market value</a:t>
            </a:r>
          </a:p>
          <a:p>
            <a:r>
              <a:rPr lang="en-US" dirty="0">
                <a:latin typeface="Calibri" panose="020F0502020204030204" pitchFamily="34" charset="0"/>
                <a:cs typeface="Calibri" panose="020F0502020204030204" pitchFamily="34" charset="0"/>
              </a:rPr>
              <a:t>150* 50000*10% = 750000</a:t>
            </a:r>
          </a:p>
        </p:txBody>
      </p:sp>
      <p:sp>
        <p:nvSpPr>
          <p:cNvPr id="4" name="Left Arrow 3"/>
          <p:cNvSpPr/>
          <p:nvPr/>
        </p:nvSpPr>
        <p:spPr>
          <a:xfrm>
            <a:off x="8763000" y="2855490"/>
            <a:ext cx="914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3067922"/>
            <a:ext cx="1143000" cy="646331"/>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An equity account</a:t>
            </a:r>
          </a:p>
        </p:txBody>
      </p:sp>
      <p:sp>
        <p:nvSpPr>
          <p:cNvPr id="10" name="Right Arrow 9"/>
          <p:cNvSpPr/>
          <p:nvPr/>
        </p:nvSpPr>
        <p:spPr>
          <a:xfrm>
            <a:off x="1371600" y="3322938"/>
            <a:ext cx="381000" cy="1060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922ED1-5CE6-40F0-A789-0CFB4B16BF7B}"/>
              </a:ext>
            </a:extLst>
          </p:cNvPr>
          <p:cNvSpPr txBox="1"/>
          <p:nvPr/>
        </p:nvSpPr>
        <p:spPr>
          <a:xfrm>
            <a:off x="952500" y="2228348"/>
            <a:ext cx="1905000" cy="461665"/>
          </a:xfrm>
          <a:prstGeom prst="rect">
            <a:avLst/>
          </a:prstGeom>
          <a:noFill/>
        </p:spPr>
        <p:txBody>
          <a:bodyPr wrap="square" rtlCol="0">
            <a:spAutoFit/>
          </a:bodyPr>
          <a:lstStyle/>
          <a:p>
            <a:r>
              <a:rPr lang="en-US" sz="2400" b="1" dirty="0">
                <a:solidFill>
                  <a:srgbClr val="990000"/>
                </a:solidFill>
                <a:latin typeface="Calibri" panose="020F0502020204030204" pitchFamily="34" charset="0"/>
                <a:cs typeface="Calibri" panose="020F0502020204030204" pitchFamily="34" charset="0"/>
              </a:rPr>
              <a:t>Journal entry</a:t>
            </a:r>
          </a:p>
        </p:txBody>
      </p:sp>
      <p:sp>
        <p:nvSpPr>
          <p:cNvPr id="14" name="TextBox 13">
            <a:extLst>
              <a:ext uri="{FF2B5EF4-FFF2-40B4-BE49-F238E27FC236}">
                <a16:creationId xmlns:a16="http://schemas.microsoft.com/office/drawing/2014/main" id="{7131DF2A-6DD4-45F6-8B9B-67B44B567D4E}"/>
              </a:ext>
            </a:extLst>
          </p:cNvPr>
          <p:cNvSpPr txBox="1"/>
          <p:nvPr/>
        </p:nvSpPr>
        <p:spPr>
          <a:xfrm>
            <a:off x="3657600" y="2295253"/>
            <a:ext cx="19050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Calibri" panose="020F0502020204030204" pitchFamily="34" charset="0"/>
                <a:cs typeface="Calibri" panose="020F0502020204030204" pitchFamily="34" charset="0"/>
              </a:rPr>
              <a:t>It decreases retained earnings and equity</a:t>
            </a:r>
          </a:p>
        </p:txBody>
      </p:sp>
      <p:cxnSp>
        <p:nvCxnSpPr>
          <p:cNvPr id="16" name="Straight Arrow Connector 15">
            <a:extLst>
              <a:ext uri="{FF2B5EF4-FFF2-40B4-BE49-F238E27FC236}">
                <a16:creationId xmlns:a16="http://schemas.microsoft.com/office/drawing/2014/main" id="{69C26AFE-8ED3-4202-AC5D-1406ADF24A4C}"/>
              </a:ext>
            </a:extLst>
          </p:cNvPr>
          <p:cNvCxnSpPr>
            <a:stCxn id="14" idx="1"/>
          </p:cNvCxnSpPr>
          <p:nvPr/>
        </p:nvCxnSpPr>
        <p:spPr>
          <a:xfrm flipH="1">
            <a:off x="3429002" y="2756918"/>
            <a:ext cx="228598" cy="9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A6C271-FF51-4B25-B474-801C00552EBC}"/>
              </a:ext>
            </a:extLst>
          </p:cNvPr>
          <p:cNvSpPr txBox="1"/>
          <p:nvPr/>
        </p:nvSpPr>
        <p:spPr>
          <a:xfrm>
            <a:off x="5860819" y="3719917"/>
            <a:ext cx="168298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Calibri" panose="020F0502020204030204" pitchFamily="34" charset="0"/>
                <a:cs typeface="Calibri" panose="020F0502020204030204" pitchFamily="34" charset="0"/>
              </a:rPr>
              <a:t>They increase equity</a:t>
            </a:r>
          </a:p>
        </p:txBody>
      </p:sp>
      <p:cxnSp>
        <p:nvCxnSpPr>
          <p:cNvPr id="19" name="Straight Arrow Connector 18">
            <a:extLst>
              <a:ext uri="{FF2B5EF4-FFF2-40B4-BE49-F238E27FC236}">
                <a16:creationId xmlns:a16="http://schemas.microsoft.com/office/drawing/2014/main" id="{CCEA6BC4-5894-40FB-8D26-0F9AEDF4F45A}"/>
              </a:ext>
            </a:extLst>
          </p:cNvPr>
          <p:cNvCxnSpPr>
            <a:cxnSpLocks/>
          </p:cNvCxnSpPr>
          <p:nvPr/>
        </p:nvCxnSpPr>
        <p:spPr>
          <a:xfrm>
            <a:off x="5562600" y="3528048"/>
            <a:ext cx="298219" cy="24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21C881B-9471-4293-B6A0-BFA3DC2E1D37}"/>
              </a:ext>
            </a:extLst>
          </p:cNvPr>
          <p:cNvCxnSpPr/>
          <p:nvPr/>
        </p:nvCxnSpPr>
        <p:spPr>
          <a:xfrm>
            <a:off x="5105400" y="3890665"/>
            <a:ext cx="755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5D8741-C18C-451F-853A-F76894311197}"/>
              </a:ext>
            </a:extLst>
          </p:cNvPr>
          <p:cNvSpPr txBox="1"/>
          <p:nvPr/>
        </p:nvSpPr>
        <p:spPr>
          <a:xfrm>
            <a:off x="741205" y="5965122"/>
            <a:ext cx="10095227"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alibri" panose="020F0502020204030204" pitchFamily="34" charset="0"/>
                <a:cs typeface="Calibri" panose="020F0502020204030204" pitchFamily="34" charset="0"/>
              </a:rPr>
              <a:t>Note: Ordinary share dividends distributable is not a liability because assets will not be used to pay the dividends.</a:t>
            </a:r>
          </a:p>
        </p:txBody>
      </p:sp>
    </p:spTree>
    <p:extLst>
      <p:ext uri="{BB962C8B-B14F-4D97-AF65-F5344CB8AC3E}">
        <p14:creationId xmlns:p14="http://schemas.microsoft.com/office/powerpoint/2010/main" val="32032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95400"/>
            <a:ext cx="9601200" cy="3265770"/>
          </a:xfrm>
          <a:prstGeom prst="rect">
            <a:avLst/>
          </a:prstGeom>
        </p:spPr>
        <p:txBody>
          <a:bodyPr/>
          <a:lstStyle/>
          <a:p>
            <a:pPr marL="0" indent="0">
              <a:lnSpc>
                <a:spcPct val="100000"/>
              </a:lnSpc>
              <a:spcBef>
                <a:spcPts val="1200"/>
              </a:spcBef>
              <a:buClr>
                <a:srgbClr val="990000"/>
              </a:buClr>
              <a:buNone/>
            </a:pPr>
            <a:r>
              <a:rPr lang="en-US" sz="2400" b="1" cap="none" dirty="0">
                <a:latin typeface="Calibri" panose="020F0502020204030204" pitchFamily="34" charset="0"/>
                <a:cs typeface="Calibri" panose="020F0502020204030204" pitchFamily="34" charset="0"/>
              </a:rPr>
              <a:t>Illustration: </a:t>
            </a:r>
            <a:r>
              <a:rPr lang="en-US" sz="2400" cap="none" dirty="0">
                <a:latin typeface="Calibri" panose="020F0502020204030204" pitchFamily="34" charset="0"/>
                <a:cs typeface="Calibri" panose="020F0502020204030204" pitchFamily="34" charset="0"/>
              </a:rPr>
              <a:t>When </a:t>
            </a:r>
            <a:r>
              <a:rPr lang="en-US" altLang="zh-CN" sz="2400" cap="none" dirty="0" err="1">
                <a:latin typeface="Calibri" panose="020F0502020204030204" pitchFamily="34" charset="0"/>
                <a:cs typeface="Calibri" panose="020F0502020204030204" pitchFamily="34" charset="0"/>
              </a:rPr>
              <a:t>D</a:t>
            </a:r>
            <a:r>
              <a:rPr lang="en-US" sz="2400" cap="none" dirty="0" err="1">
                <a:latin typeface="Calibri" panose="020F0502020204030204" pitchFamily="34" charset="0"/>
                <a:cs typeface="Calibri" panose="020F0502020204030204" pitchFamily="34" charset="0"/>
              </a:rPr>
              <a:t>an</a:t>
            </a:r>
            <a:r>
              <a:rPr lang="en-US" altLang="zh-CN" sz="2400" cap="none" dirty="0" err="1">
                <a:latin typeface="Calibri" panose="020F0502020204030204" pitchFamily="34" charset="0"/>
                <a:cs typeface="Calibri" panose="020F0502020204030204" pitchFamily="34" charset="0"/>
              </a:rPr>
              <a:t>S</a:t>
            </a:r>
            <a:r>
              <a:rPr lang="en-US" sz="2400" cap="none" dirty="0" err="1">
                <a:latin typeface="Calibri" panose="020F0502020204030204" pitchFamily="34" charset="0"/>
                <a:cs typeface="Calibri" panose="020F0502020204030204" pitchFamily="34" charset="0"/>
              </a:rPr>
              <a:t>hui</a:t>
            </a:r>
            <a:r>
              <a:rPr lang="en-US" sz="2400" cap="none" dirty="0">
                <a:latin typeface="Calibri" panose="020F0502020204030204" pitchFamily="34" charset="0"/>
                <a:cs typeface="Calibri" panose="020F0502020204030204" pitchFamily="34" charset="0"/>
              </a:rPr>
              <a:t> issues the dividend shares, it debits ordinary share dividends distributable and credits share capital—ordinary as follows.</a:t>
            </a:r>
            <a:endParaRPr lang="en-US" altLang="en-US" sz="2400" cap="none" dirty="0">
              <a:latin typeface="Calibri" panose="020F0502020204030204" pitchFamily="34" charset="0"/>
              <a:cs typeface="Calibri" panose="020F0502020204030204" pitchFamily="34" charset="0"/>
            </a:endParaRPr>
          </a:p>
          <a:p>
            <a:pPr marL="457200" indent="-457200">
              <a:lnSpc>
                <a:spcPct val="100000"/>
              </a:lnSpc>
              <a:spcBef>
                <a:spcPts val="1800"/>
              </a:spcBef>
              <a:buNone/>
              <a:tabLst>
                <a:tab pos="7027863" algn="r"/>
                <a:tab pos="8347075" algn="r"/>
              </a:tabLst>
            </a:pPr>
            <a:r>
              <a:rPr lang="en-US" sz="2400" cap="none" dirty="0">
                <a:latin typeface="Calibri" panose="020F0502020204030204" pitchFamily="34" charset="0"/>
                <a:cs typeface="Calibri" panose="020F0502020204030204" pitchFamily="34" charset="0"/>
              </a:rPr>
              <a:t>Ordinary share dividends distributable 	500,000</a:t>
            </a:r>
          </a:p>
          <a:p>
            <a:pPr marL="457200" indent="-457200">
              <a:lnSpc>
                <a:spcPct val="100000"/>
              </a:lnSpc>
              <a:spcBef>
                <a:spcPts val="600"/>
              </a:spcBef>
              <a:buNone/>
              <a:tabLst>
                <a:tab pos="7204075" algn="r"/>
                <a:tab pos="8347075" algn="r"/>
              </a:tabLst>
            </a:pPr>
            <a:r>
              <a:rPr lang="en-US" sz="2400" cap="none" dirty="0">
                <a:latin typeface="Calibri" panose="020F0502020204030204" pitchFamily="34" charset="0"/>
                <a:cs typeface="Calibri" panose="020F0502020204030204" pitchFamily="34" charset="0"/>
              </a:rPr>
              <a:t>	Share capital—ordinary 		500,000</a:t>
            </a:r>
          </a:p>
        </p:txBody>
      </p:sp>
      <p:sp>
        <p:nvSpPr>
          <p:cNvPr id="8" name="Title "/>
          <p:cNvSpPr>
            <a:spLocks noGrp="1"/>
          </p:cNvSpPr>
          <p:nvPr>
            <p:ph type="title" idx="4294967295"/>
          </p:nvPr>
        </p:nvSpPr>
        <p:spPr>
          <a:xfrm>
            <a:off x="609600" y="152400"/>
            <a:ext cx="8682038" cy="646331"/>
          </a:xfrm>
          <a:prstGeom prst="rect">
            <a:avLst/>
          </a:prstGeom>
        </p:spPr>
        <p:txBody>
          <a:bodyPr wrap="square">
            <a:spAutoFit/>
          </a:bodyPr>
          <a:lstStyle/>
          <a:p>
            <a:pPr algn="l"/>
            <a:r>
              <a:rPr lang="en-GB" sz="4000" b="1" cap="none" dirty="0">
                <a:solidFill>
                  <a:schemeClr val="accent1"/>
                </a:solidFill>
                <a:latin typeface="Calibri" panose="020F0502020204030204" pitchFamily="34" charset="0"/>
                <a:ea typeface="Source Sans Pro" charset="0"/>
                <a:cs typeface="Calibri" panose="020F0502020204030204" pitchFamily="34" charset="0"/>
              </a:rPr>
              <a:t>Entries for share dividends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2)</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3672849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8" name="Title "/>
          <p:cNvSpPr>
            <a:spLocks noGrp="1"/>
          </p:cNvSpPr>
          <p:nvPr>
            <p:ph type="title" idx="4294967295"/>
          </p:nvPr>
        </p:nvSpPr>
        <p:spPr>
          <a:xfrm>
            <a:off x="609600" y="195425"/>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Effects of share dividends</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3917012698"/>
              </p:ext>
            </p:extLst>
          </p:nvPr>
        </p:nvGraphicFramePr>
        <p:xfrm>
          <a:off x="1447800" y="990600"/>
          <a:ext cx="8991600" cy="3969512"/>
        </p:xfrm>
        <a:graphic>
          <a:graphicData uri="http://schemas.openxmlformats.org/drawingml/2006/table">
            <a:tbl>
              <a:tblPr>
                <a:tableStyleId>{5C22544A-7EE6-4342-B048-85BDC9FD1C3A}</a:tableStyleId>
              </a:tblPr>
              <a:tblGrid>
                <a:gridCol w="3617848">
                  <a:extLst>
                    <a:ext uri="{9D8B030D-6E8A-4147-A177-3AD203B41FA5}">
                      <a16:colId xmlns:a16="http://schemas.microsoft.com/office/drawing/2014/main" val="20000"/>
                    </a:ext>
                  </a:extLst>
                </a:gridCol>
                <a:gridCol w="1849122">
                  <a:extLst>
                    <a:ext uri="{9D8B030D-6E8A-4147-A177-3AD203B41FA5}">
                      <a16:colId xmlns:a16="http://schemas.microsoft.com/office/drawing/2014/main" val="20001"/>
                    </a:ext>
                  </a:extLst>
                </a:gridCol>
                <a:gridCol w="80397">
                  <a:extLst>
                    <a:ext uri="{9D8B030D-6E8A-4147-A177-3AD203B41FA5}">
                      <a16:colId xmlns:a16="http://schemas.microsoft.com/office/drawing/2014/main" val="20002"/>
                    </a:ext>
                  </a:extLst>
                </a:gridCol>
                <a:gridCol w="1527536">
                  <a:extLst>
                    <a:ext uri="{9D8B030D-6E8A-4147-A177-3AD203B41FA5}">
                      <a16:colId xmlns:a16="http://schemas.microsoft.com/office/drawing/2014/main" val="20003"/>
                    </a:ext>
                  </a:extLst>
                </a:gridCol>
                <a:gridCol w="160793">
                  <a:extLst>
                    <a:ext uri="{9D8B030D-6E8A-4147-A177-3AD203B41FA5}">
                      <a16:colId xmlns:a16="http://schemas.microsoft.com/office/drawing/2014/main" val="20004"/>
                    </a:ext>
                  </a:extLst>
                </a:gridCol>
                <a:gridCol w="1755904">
                  <a:extLst>
                    <a:ext uri="{9D8B030D-6E8A-4147-A177-3AD203B41FA5}">
                      <a16:colId xmlns:a16="http://schemas.microsoft.com/office/drawing/2014/main" val="20005"/>
                    </a:ext>
                  </a:extLst>
                </a:gridCol>
              </a:tblGrid>
              <a:tr h="182245">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 </a:t>
                      </a:r>
                    </a:p>
                  </a:txBody>
                  <a:tcPr marL="4233" marR="182880"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Before </a:t>
                      </a:r>
                    </a:p>
                    <a:p>
                      <a:pPr algn="ctr" fontAlgn="b"/>
                      <a:r>
                        <a:rPr lang="en-US" sz="2200" b="1" u="none" strike="noStrike" dirty="0">
                          <a:effectLst/>
                          <a:latin typeface="Calibri" panose="020F0502020204030204" pitchFamily="34" charset="0"/>
                          <a:cs typeface="Calibri" panose="020F0502020204030204" pitchFamily="34" charset="0"/>
                        </a:rPr>
                        <a:t>Dividend</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R w="12700" cmpd="sng">
                      <a:noFill/>
                    </a:lnR>
                    <a:lnB w="19050" cap="flat" cmpd="sng" algn="ctr">
                      <a:solidFill>
                        <a:schemeClr val="tx1"/>
                      </a:solidFill>
                      <a:prstDash val="solid"/>
                      <a:round/>
                      <a:headEnd type="none" w="med" len="med"/>
                      <a:tailEnd type="none" w="med" len="med"/>
                    </a:lnB>
                    <a:noFill/>
                  </a:tcPr>
                </a:tc>
                <a:tc>
                  <a:txBody>
                    <a:bodyPr/>
                    <a:lstStyle/>
                    <a:p>
                      <a:endParaRPr lang="en-US" sz="2200" b="1" dirty="0">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Change</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B w="19050" cap="flat" cmpd="sng" algn="ctr">
                      <a:solidFill>
                        <a:schemeClr val="tx1"/>
                      </a:solidFill>
                      <a:prstDash val="solid"/>
                      <a:round/>
                      <a:headEnd type="none" w="med" len="med"/>
                      <a:tailEnd type="none" w="med" len="med"/>
                    </a:lnB>
                    <a:noFill/>
                  </a:tcPr>
                </a:tc>
                <a:tc>
                  <a:txBody>
                    <a:bodyPr/>
                    <a:lstStyle/>
                    <a:p>
                      <a:pPr algn="ctr" fontAlgn="b"/>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After </a:t>
                      </a:r>
                    </a:p>
                    <a:p>
                      <a:pPr algn="ctr" fontAlgn="b"/>
                      <a:r>
                        <a:rPr lang="en-US" sz="2200" b="1" u="none" strike="noStrike" dirty="0">
                          <a:effectLst/>
                          <a:latin typeface="Calibri" panose="020F0502020204030204" pitchFamily="34" charset="0"/>
                          <a:cs typeface="Calibri" panose="020F0502020204030204" pitchFamily="34" charset="0"/>
                        </a:rPr>
                        <a:t>Dividend</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Equity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Share capital—ordinary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NT$5,500,000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Share premium—ordinary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200" b="0" i="0" u="none" strike="noStrike" dirty="0">
                          <a:solidFill>
                            <a:srgbClr val="000000"/>
                          </a:solidFill>
                          <a:effectLst/>
                          <a:latin typeface="Calibri" panose="020F0502020204030204" pitchFamily="34" charset="0"/>
                          <a:cs typeface="Calibri" panose="020F0502020204030204" pitchFamily="34" charset="0"/>
                        </a:rPr>
                        <a:t>—</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250,000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250,000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Total share capital</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+750,000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5,750,000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Retained earnings</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18288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3,000,000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−750,000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2,250,000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Total equity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5871">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Outstanding shares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13716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3716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3716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0">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T="3657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3657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36576"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Par value per share</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9144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NT$100.00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NT$100.00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
        <p:nvSpPr>
          <p:cNvPr id="3" name="TextBox 2"/>
          <p:cNvSpPr txBox="1"/>
          <p:nvPr/>
        </p:nvSpPr>
        <p:spPr>
          <a:xfrm>
            <a:off x="990600" y="5257800"/>
            <a:ext cx="9753600" cy="646331"/>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latin typeface="Calibri" panose="020F0502020204030204" pitchFamily="34" charset="0"/>
                <a:cs typeface="Calibri" panose="020F0502020204030204" pitchFamily="34" charset="0"/>
              </a:rPr>
              <a:t>Transfers a portion of retained earnings to share capital and share premium. No change on total equity. No effect on the par or stated value per share. Total number of outstanding shares increases.</a:t>
            </a:r>
          </a:p>
        </p:txBody>
      </p:sp>
    </p:spTree>
    <p:extLst>
      <p:ext uri="{BB962C8B-B14F-4D97-AF65-F5344CB8AC3E}">
        <p14:creationId xmlns:p14="http://schemas.microsoft.com/office/powerpoint/2010/main" val="20666589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descr="Answer is C. Market price per share should be assigned to the dividend shares.&#10;"/>
          <p:cNvSpPr>
            <a:spLocks noGrp="1"/>
          </p:cNvSpPr>
          <p:nvPr>
            <p:ph sz="quarter" idx="4294967295"/>
          </p:nvPr>
        </p:nvSpPr>
        <p:spPr>
          <a:xfrm>
            <a:off x="1300162" y="1219200"/>
            <a:ext cx="9291638" cy="4800600"/>
          </a:xfrm>
          <a:prstGeom prst="rect">
            <a:avLst/>
          </a:prstGeom>
        </p:spPr>
        <p:txBody>
          <a:bodyPr>
            <a:normAutofit fontScale="85000" lnSpcReduction="10000"/>
          </a:bodyPr>
          <a:lstStyle/>
          <a:p>
            <a:pPr marL="0" lvl="1" indent="0">
              <a:spcBef>
                <a:spcPts val="1200"/>
              </a:spcBef>
              <a:buNone/>
            </a:pPr>
            <a:r>
              <a:rPr lang="en-US" sz="3200" b="1" cap="none" dirty="0">
                <a:solidFill>
                  <a:srgbClr val="990000"/>
                </a:solidFill>
                <a:latin typeface="Calibri" panose="020F0502020204030204" pitchFamily="34" charset="0"/>
                <a:cs typeface="Calibri" panose="020F0502020204030204" pitchFamily="34" charset="0"/>
              </a:rPr>
              <a:t>Review question</a:t>
            </a:r>
            <a:endParaRPr lang="en-US" sz="2800" b="1" cap="none" dirty="0">
              <a:solidFill>
                <a:srgbClr val="990000"/>
              </a:solidFill>
              <a:latin typeface="Calibri" panose="020F0502020204030204" pitchFamily="34" charset="0"/>
              <a:cs typeface="Calibri" panose="020F0502020204030204" pitchFamily="34" charset="0"/>
            </a:endParaRPr>
          </a:p>
          <a:p>
            <a:pPr marL="0" lvl="1" indent="0">
              <a:spcBef>
                <a:spcPts val="1200"/>
              </a:spcBef>
              <a:buNone/>
            </a:pPr>
            <a:r>
              <a:rPr lang="en-US" sz="2800" cap="none" dirty="0">
                <a:latin typeface="Calibri" panose="020F0502020204030204" pitchFamily="34" charset="0"/>
                <a:cs typeface="Calibri" panose="020F0502020204030204" pitchFamily="34" charset="0"/>
              </a:rPr>
              <a:t>Which of the following statements about small share dividends is </a:t>
            </a:r>
            <a:r>
              <a:rPr lang="en-US" sz="2800" b="1" cap="none" dirty="0">
                <a:latin typeface="Calibri" panose="020F0502020204030204" pitchFamily="34" charset="0"/>
                <a:cs typeface="Calibri" panose="020F0502020204030204" pitchFamily="34" charset="0"/>
              </a:rPr>
              <a:t>true</a:t>
            </a:r>
            <a:r>
              <a:rPr lang="en-US" sz="2800" cap="none" dirty="0">
                <a:latin typeface="Calibri" panose="020F0502020204030204" pitchFamily="34" charset="0"/>
                <a:cs typeface="Calibri" panose="020F0502020204030204" pitchFamily="34" charset="0"/>
              </a:rPr>
              <a:t>?</a:t>
            </a:r>
          </a:p>
          <a:p>
            <a:pPr marL="914400" lvl="1" indent="-457200">
              <a:spcBef>
                <a:spcPts val="1200"/>
              </a:spcBef>
              <a:buFont typeface="Wingdings" pitchFamily="2" charset="2"/>
              <a:buAutoNum type="alphaLcPeriod"/>
            </a:pPr>
            <a:r>
              <a:rPr lang="en-US" sz="2800" cap="none" dirty="0">
                <a:latin typeface="Calibri" panose="020F0502020204030204" pitchFamily="34" charset="0"/>
                <a:cs typeface="Calibri" panose="020F0502020204030204" pitchFamily="34" charset="0"/>
              </a:rPr>
              <a:t>A debit to retained earnings should be made for the par value of the shares issued.</a:t>
            </a:r>
          </a:p>
          <a:p>
            <a:pPr marL="914400" lvl="1" indent="-457200">
              <a:spcBef>
                <a:spcPts val="1200"/>
              </a:spcBef>
              <a:buFont typeface="Wingdings" pitchFamily="2" charset="2"/>
              <a:buAutoNum type="alphaLcPeriod"/>
            </a:pPr>
            <a:r>
              <a:rPr lang="en-US" sz="2800" cap="none" dirty="0">
                <a:latin typeface="Calibri" panose="020F0502020204030204" pitchFamily="34" charset="0"/>
                <a:cs typeface="Calibri" panose="020F0502020204030204" pitchFamily="34" charset="0"/>
              </a:rPr>
              <a:t>A small share dividend decreases total equity.</a:t>
            </a:r>
          </a:p>
          <a:p>
            <a:pPr marL="914400" lvl="1" indent="-457200">
              <a:spcBef>
                <a:spcPts val="1200"/>
              </a:spcBef>
              <a:buFont typeface="Wingdings" pitchFamily="2" charset="2"/>
              <a:buAutoNum type="alphaLcPeriod"/>
            </a:pPr>
            <a:r>
              <a:rPr lang="en-US" sz="2800" cap="none" dirty="0">
                <a:latin typeface="Calibri" panose="020F0502020204030204" pitchFamily="34" charset="0"/>
                <a:cs typeface="Calibri" panose="020F0502020204030204" pitchFamily="34" charset="0"/>
              </a:rPr>
              <a:t>Market price per share should be assigned to the dividend shares.</a:t>
            </a:r>
          </a:p>
          <a:p>
            <a:pPr marL="914400" lvl="1" indent="-457200">
              <a:spcBef>
                <a:spcPts val="1200"/>
              </a:spcBef>
              <a:buFont typeface="Wingdings" pitchFamily="2" charset="2"/>
              <a:buAutoNum type="alphaLcPeriod"/>
            </a:pPr>
            <a:r>
              <a:rPr lang="en-US" sz="2800" cap="none" dirty="0">
                <a:latin typeface="Calibri" panose="020F0502020204030204" pitchFamily="34" charset="0"/>
                <a:cs typeface="Calibri" panose="020F0502020204030204" pitchFamily="34" charset="0"/>
              </a:rPr>
              <a:t>A small share dividend ordinarily will have an effect on par value per share.</a:t>
            </a:r>
            <a:endParaRPr lang="en-US" altLang="en-US" sz="2800" cap="none" dirty="0">
              <a:latin typeface="Calibri" panose="020F0502020204030204" pitchFamily="34" charset="0"/>
              <a:cs typeface="Calibri" panose="020F0502020204030204" pitchFamily="34" charset="0"/>
            </a:endParaRPr>
          </a:p>
        </p:txBody>
      </p:sp>
      <p:sp>
        <p:nvSpPr>
          <p:cNvPr id="9" name="Notched Right Arrow 8"/>
          <p:cNvSpPr/>
          <p:nvPr/>
        </p:nvSpPr>
        <p:spPr bwMode="auto">
          <a:xfrm>
            <a:off x="1219200" y="3962400"/>
            <a:ext cx="554182" cy="457200"/>
          </a:xfrm>
          <a:prstGeom prst="notchedRightArrow">
            <a:avLst/>
          </a:prstGeom>
          <a:solidFill>
            <a:srgbClr val="196E78"/>
          </a:solidFill>
          <a:ln w="28575" cap="sq" cmpd="sng" algn="ctr">
            <a:solidFill>
              <a:schemeClr val="tx1"/>
            </a:solidFill>
            <a:prstDash val="solid"/>
            <a:round/>
            <a:headEnd type="none" w="sm" len="sm"/>
            <a:tailEnd type="none" w="sm" len="sm"/>
          </a:ln>
          <a:effectLst/>
        </p:spPr>
        <p:txBody>
          <a:bodyPr/>
          <a:lstStyle/>
          <a:p>
            <a:endParaRPr lang="en-US" altLang="en-US" sz="2400" dirty="0">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609600" y="1567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Share dividends </a:t>
            </a:r>
          </a:p>
        </p:txBody>
      </p:sp>
    </p:spTree>
    <p:extLst>
      <p:ext uri="{BB962C8B-B14F-4D97-AF65-F5344CB8AC3E}">
        <p14:creationId xmlns:p14="http://schemas.microsoft.com/office/powerpoint/2010/main" val="217058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43000" y="1219200"/>
            <a:ext cx="9525000" cy="4495800"/>
          </a:xfrm>
          <a:prstGeom prst="rect">
            <a:avLst/>
          </a:prstGeom>
        </p:spPr>
        <p:txBody>
          <a:bodyPr>
            <a:normAutofit lnSpcReduction="10000"/>
          </a:bodyPr>
          <a:lstStyle/>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Issuance of additional shares to shareholders according to their percentage ownership</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Reduction in par or stated value per share</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Increase in number of shares outstanding</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Reduces market value of shares</a:t>
            </a:r>
          </a:p>
          <a:p>
            <a:pPr marL="574675" lvl="1" indent="-346075">
              <a:lnSpc>
                <a:spcPct val="100000"/>
              </a:lnSpc>
              <a:spcBef>
                <a:spcPts val="1200"/>
              </a:spcBef>
              <a:buClrTx/>
            </a:pPr>
            <a:r>
              <a:rPr lang="en-US" altLang="en-US" sz="2800" cap="none" dirty="0">
                <a:latin typeface="Calibri" panose="020F0502020204030204" pitchFamily="34" charset="0"/>
                <a:cs typeface="Calibri" panose="020F0502020204030204" pitchFamily="34" charset="0"/>
              </a:rPr>
              <a:t>No journal entry recorded, no </a:t>
            </a:r>
            <a:r>
              <a:rPr lang="en-GB" altLang="en-US" sz="2800" cap="none" dirty="0">
                <a:latin typeface="Calibri" panose="020F0502020204030204" pitchFamily="34" charset="0"/>
                <a:cs typeface="Calibri" panose="020F0502020204030204" pitchFamily="34" charset="0"/>
              </a:rPr>
              <a:t>effect on the balances in any equity accounts</a:t>
            </a:r>
          </a:p>
          <a:p>
            <a:pPr marL="574675" lvl="1" indent="-346075">
              <a:lnSpc>
                <a:spcPct val="100000"/>
              </a:lnSpc>
              <a:spcBef>
                <a:spcPts val="1200"/>
              </a:spcBef>
              <a:buClrTx/>
            </a:pPr>
            <a:r>
              <a:rPr lang="en-GB" altLang="en-US" sz="2800" cap="none" dirty="0">
                <a:latin typeface="Calibri" panose="020F0502020204030204" pitchFamily="34" charset="0"/>
                <a:cs typeface="Calibri" panose="020F0502020204030204" pitchFamily="34" charset="0"/>
              </a:rPr>
              <a:t>No effect on share capital, share premium, retained earnings, or total equity.</a:t>
            </a:r>
            <a:endParaRPr lang="en-US" altLang="en-US" cap="none" dirty="0">
              <a:latin typeface="Calibri" panose="020F0502020204030204" pitchFamily="34" charset="0"/>
              <a:cs typeface="Calibri" panose="020F0502020204030204" pitchFamily="34" charset="0"/>
            </a:endParaRPr>
          </a:p>
          <a:p>
            <a:pPr marL="0" lvl="1" indent="0">
              <a:lnSpc>
                <a:spcPct val="100000"/>
              </a:lnSpc>
              <a:spcBef>
                <a:spcPts val="1200"/>
              </a:spcBef>
              <a:buNone/>
            </a:pPr>
            <a:endParaRPr lang="en-US" sz="2800" cap="none" dirty="0">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p>
        </p:txBody>
      </p:sp>
    </p:spTree>
    <p:extLst>
      <p:ext uri="{BB962C8B-B14F-4D97-AF65-F5344CB8AC3E}">
        <p14:creationId xmlns:p14="http://schemas.microsoft.com/office/powerpoint/2010/main" val="4088689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31181" y="1161365"/>
            <a:ext cx="8529638" cy="609600"/>
          </a:xfrm>
          <a:prstGeom prst="rect">
            <a:avLst/>
          </a:prstGeom>
        </p:spPr>
        <p:txBody>
          <a:bodyPr>
            <a:normAutofit/>
          </a:bodyPr>
          <a:lstStyle/>
          <a:p>
            <a:pPr>
              <a:lnSpc>
                <a:spcPct val="100000"/>
              </a:lnSpc>
              <a:spcBef>
                <a:spcPts val="1200"/>
              </a:spcBef>
              <a:buClr>
                <a:schemeClr val="accent2"/>
              </a:buClr>
              <a:buSzPct val="75000"/>
              <a:buNone/>
            </a:pPr>
            <a:r>
              <a:rPr lang="en-US" altLang="en-US" sz="2800" b="1" cap="none" dirty="0">
                <a:solidFill>
                  <a:srgbClr val="000000"/>
                </a:solidFill>
                <a:latin typeface="Calibri" panose="020F0502020204030204" pitchFamily="34" charset="0"/>
                <a:cs typeface="Calibri" panose="020F0502020204030204" pitchFamily="34" charset="0"/>
              </a:rPr>
              <a:t>Effect of 4-for-1 stock split for shareholders</a:t>
            </a: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81200" y="1981200"/>
            <a:ext cx="7315200" cy="3847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549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1676400" y="1066800"/>
            <a:ext cx="8610600" cy="8899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488" tIns="44450" rIns="90488" bIns="44450">
            <a:spAutoFit/>
          </a:bodyPr>
          <a:lstStyle/>
          <a:p>
            <a:pPr>
              <a:spcBef>
                <a:spcPts val="1200"/>
              </a:spcBef>
              <a:buClr>
                <a:schemeClr val="accent2"/>
              </a:buClr>
              <a:buSzPct val="75000"/>
              <a:defRPr/>
            </a:pPr>
            <a:r>
              <a:rPr lang="en-US" sz="2600" b="1" dirty="0">
                <a:solidFill>
                  <a:srgbClr val="000000"/>
                </a:solidFill>
                <a:latin typeface="Calibri" panose="020F0502020204030204" pitchFamily="34" charset="0"/>
                <a:cs typeface="Calibri" panose="020F0502020204030204" pitchFamily="34" charset="0"/>
              </a:rPr>
              <a:t>Effects for </a:t>
            </a:r>
            <a:r>
              <a:rPr lang="en-US" altLang="zh-CN" sz="2600" b="1" dirty="0" err="1">
                <a:solidFill>
                  <a:srgbClr val="000000"/>
                </a:solidFill>
                <a:latin typeface="Calibri" panose="020F0502020204030204" pitchFamily="34" charset="0"/>
                <a:cs typeface="Calibri" panose="020F0502020204030204" pitchFamily="34" charset="0"/>
              </a:rPr>
              <a:t>D</a:t>
            </a:r>
            <a:r>
              <a:rPr lang="en-US" sz="2600" b="1" dirty="0" err="1">
                <a:solidFill>
                  <a:srgbClr val="000000"/>
                </a:solidFill>
                <a:latin typeface="Calibri" panose="020F0502020204030204" pitchFamily="34" charset="0"/>
                <a:cs typeface="Calibri" panose="020F0502020204030204" pitchFamily="34" charset="0"/>
              </a:rPr>
              <a:t>an</a:t>
            </a:r>
            <a:r>
              <a:rPr lang="en-US" altLang="zh-CN" sz="2600" b="1" dirty="0" err="1">
                <a:solidFill>
                  <a:srgbClr val="000000"/>
                </a:solidFill>
                <a:latin typeface="Calibri" panose="020F0502020204030204" pitchFamily="34" charset="0"/>
                <a:cs typeface="Calibri" panose="020F0502020204030204" pitchFamily="34" charset="0"/>
              </a:rPr>
              <a:t>S</a:t>
            </a:r>
            <a:r>
              <a:rPr lang="en-US" sz="2600" b="1" dirty="0" err="1">
                <a:solidFill>
                  <a:srgbClr val="000000"/>
                </a:solidFill>
                <a:latin typeface="Calibri" panose="020F0502020204030204" pitchFamily="34" charset="0"/>
                <a:cs typeface="Calibri" panose="020F0502020204030204" pitchFamily="34" charset="0"/>
              </a:rPr>
              <a:t>hui</a:t>
            </a:r>
            <a:r>
              <a:rPr lang="en-US" sz="2600" b="1" dirty="0">
                <a:solidFill>
                  <a:srgbClr val="000000"/>
                </a:solidFill>
                <a:latin typeface="Calibri" panose="020F0502020204030204" pitchFamily="34" charset="0"/>
                <a:cs typeface="Calibri" panose="020F0502020204030204" pitchFamily="34" charset="0"/>
              </a:rPr>
              <a:t> ltd., Assuming that it splits its 50,000 ordinary shares on a 2-for-1 basis.</a:t>
            </a: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510412189"/>
              </p:ext>
            </p:extLst>
          </p:nvPr>
        </p:nvGraphicFramePr>
        <p:xfrm>
          <a:off x="1681717" y="2133599"/>
          <a:ext cx="8991600" cy="3599688"/>
        </p:xfrm>
        <a:graphic>
          <a:graphicData uri="http://schemas.openxmlformats.org/drawingml/2006/table">
            <a:tbl>
              <a:tblPr>
                <a:tableStyleId>{5C22544A-7EE6-4342-B048-85BDC9FD1C3A}</a:tableStyleId>
              </a:tblPr>
              <a:tblGrid>
                <a:gridCol w="3819441">
                  <a:extLst>
                    <a:ext uri="{9D8B030D-6E8A-4147-A177-3AD203B41FA5}">
                      <a16:colId xmlns:a16="http://schemas.microsoft.com/office/drawing/2014/main" val="20000"/>
                    </a:ext>
                  </a:extLst>
                </a:gridCol>
                <a:gridCol w="1909720">
                  <a:extLst>
                    <a:ext uri="{9D8B030D-6E8A-4147-A177-3AD203B41FA5}">
                      <a16:colId xmlns:a16="http://schemas.microsoft.com/office/drawing/2014/main" val="20001"/>
                    </a:ext>
                  </a:extLst>
                </a:gridCol>
                <a:gridCol w="79572">
                  <a:extLst>
                    <a:ext uri="{9D8B030D-6E8A-4147-A177-3AD203B41FA5}">
                      <a16:colId xmlns:a16="http://schemas.microsoft.com/office/drawing/2014/main" val="20002"/>
                    </a:ext>
                  </a:extLst>
                </a:gridCol>
                <a:gridCol w="1352719">
                  <a:extLst>
                    <a:ext uri="{9D8B030D-6E8A-4147-A177-3AD203B41FA5}">
                      <a16:colId xmlns:a16="http://schemas.microsoft.com/office/drawing/2014/main" val="20003"/>
                    </a:ext>
                  </a:extLst>
                </a:gridCol>
                <a:gridCol w="79572">
                  <a:extLst>
                    <a:ext uri="{9D8B030D-6E8A-4147-A177-3AD203B41FA5}">
                      <a16:colId xmlns:a16="http://schemas.microsoft.com/office/drawing/2014/main" val="20004"/>
                    </a:ext>
                  </a:extLst>
                </a:gridCol>
                <a:gridCol w="1750576">
                  <a:extLst>
                    <a:ext uri="{9D8B030D-6E8A-4147-A177-3AD203B41FA5}">
                      <a16:colId xmlns:a16="http://schemas.microsoft.com/office/drawing/2014/main" val="20005"/>
                    </a:ext>
                  </a:extLst>
                </a:gridCol>
              </a:tblGrid>
              <a:tr h="182245">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 </a:t>
                      </a:r>
                    </a:p>
                  </a:txBody>
                  <a:tcPr marL="4233" marR="182880"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Before </a:t>
                      </a:r>
                    </a:p>
                    <a:p>
                      <a:pPr algn="ctr" fontAlgn="b"/>
                      <a:r>
                        <a:rPr lang="en-US" sz="2200" b="1" u="none" strike="noStrike" dirty="0">
                          <a:effectLst/>
                          <a:latin typeface="Calibri" panose="020F0502020204030204" pitchFamily="34" charset="0"/>
                          <a:cs typeface="Calibri" panose="020F0502020204030204" pitchFamily="34" charset="0"/>
                        </a:rPr>
                        <a:t>Share Split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R w="12700" cmpd="sng">
                      <a:noFill/>
                    </a:lnR>
                    <a:lnB w="19050" cap="flat" cmpd="sng" algn="ctr">
                      <a:solidFill>
                        <a:schemeClr val="tx1"/>
                      </a:solidFill>
                      <a:prstDash val="solid"/>
                      <a:round/>
                      <a:headEnd type="none" w="med" len="med"/>
                      <a:tailEnd type="none" w="med" len="med"/>
                    </a:lnB>
                    <a:noFill/>
                  </a:tcPr>
                </a:tc>
                <a:tc>
                  <a:txBody>
                    <a:bodyPr/>
                    <a:lstStyle/>
                    <a:p>
                      <a:endParaRPr lang="en-US" sz="2200" b="1" dirty="0">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Change</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B w="19050" cap="flat" cmpd="sng" algn="ctr">
                      <a:solidFill>
                        <a:schemeClr val="tx1"/>
                      </a:solidFill>
                      <a:prstDash val="solid"/>
                      <a:round/>
                      <a:headEnd type="none" w="med" len="med"/>
                      <a:tailEnd type="none" w="med" len="med"/>
                    </a:lnB>
                    <a:noFill/>
                  </a:tcPr>
                </a:tc>
                <a:tc>
                  <a:txBody>
                    <a:bodyPr/>
                    <a:lstStyle/>
                    <a:p>
                      <a:pPr algn="ctr" fontAlgn="b"/>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2700" cmpd="sng">
                      <a:noFill/>
                    </a:lnB>
                    <a:noFill/>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After </a:t>
                      </a:r>
                    </a:p>
                    <a:p>
                      <a:pPr algn="ctr" fontAlgn="b"/>
                      <a:r>
                        <a:rPr lang="en-US" sz="2200" b="1" u="none" strike="noStrike" dirty="0">
                          <a:effectLst/>
                          <a:latin typeface="Calibri" panose="020F0502020204030204" pitchFamily="34" charset="0"/>
                          <a:cs typeface="Calibri" panose="020F0502020204030204" pitchFamily="34" charset="0"/>
                        </a:rPr>
                        <a:t>Share Split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Equity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1151">
                <a:tc>
                  <a:txBody>
                    <a:bodyPr/>
                    <a:lstStyle/>
                    <a:p>
                      <a:pPr algn="l" fontAlgn="b"/>
                      <a:r>
                        <a:rPr lang="en-US" sz="2200" u="none" strike="noStrike" dirty="0">
                          <a:effectLst/>
                          <a:latin typeface="Calibri" panose="020F0502020204030204" pitchFamily="34" charset="0"/>
                          <a:cs typeface="Calibri" panose="020F0502020204030204" pitchFamily="34" charset="0"/>
                        </a:rPr>
                        <a:t>Share capital—ordinary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NT$ –0–</a:t>
                      </a: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NT$5,000,000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Share premium—ordinary</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36576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–0–</a:t>
                      </a: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–0–</a:t>
                      </a: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US" sz="2200" u="none" strike="noStrike" dirty="0">
                          <a:effectLst/>
                          <a:latin typeface="Calibri" panose="020F0502020204030204" pitchFamily="34" charset="0"/>
                          <a:cs typeface="Calibri" panose="020F0502020204030204" pitchFamily="34" charset="0"/>
                        </a:rPr>
                        <a:t>Retained earnings</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3,000,000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3,000,000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Total equity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 –0–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NT$8,000,000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54864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Outstanding shares </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9144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+50,000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100,000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84328">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82245">
                <a:tc>
                  <a:txBody>
                    <a:bodyPr/>
                    <a:lstStyle/>
                    <a:p>
                      <a:pPr algn="l" fontAlgn="b"/>
                      <a:r>
                        <a:rPr lang="en-US" sz="2200" b="1" u="none" strike="noStrike" dirty="0">
                          <a:solidFill>
                            <a:srgbClr val="990000"/>
                          </a:solidFill>
                          <a:effectLst/>
                          <a:latin typeface="Calibri" panose="020F0502020204030204" pitchFamily="34" charset="0"/>
                          <a:cs typeface="Calibri" panose="020F0502020204030204" pitchFamily="34" charset="0"/>
                        </a:rPr>
                        <a:t>Par value per share</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T="9144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NT$100.00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200" b="1" u="none" strike="noStrike" dirty="0">
                          <a:solidFill>
                            <a:srgbClr val="990000"/>
                          </a:solidFill>
                          <a:effectLst/>
                          <a:latin typeface="Calibri" panose="020F0502020204030204" pitchFamily="34" charset="0"/>
                          <a:cs typeface="Calibri" panose="020F0502020204030204" pitchFamily="34" charset="0"/>
                        </a:rPr>
                        <a:t>NT$50.00</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13"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Accounting for share splits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spTree>
    <p:extLst>
      <p:ext uri="{BB962C8B-B14F-4D97-AF65-F5344CB8AC3E}">
        <p14:creationId xmlns:p14="http://schemas.microsoft.com/office/powerpoint/2010/main" val="621585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926393" y="1102354"/>
            <a:ext cx="10210800" cy="489878"/>
          </a:xfrm>
          <a:prstGeom prst="rect">
            <a:avLst/>
          </a:prstGeom>
          <a:ln/>
        </p:spPr>
        <p:style>
          <a:lnRef idx="1">
            <a:schemeClr val="accent4"/>
          </a:lnRef>
          <a:fillRef idx="2">
            <a:schemeClr val="accent4"/>
          </a:fillRef>
          <a:effectRef idx="1">
            <a:schemeClr val="accent4"/>
          </a:effectRef>
          <a:fontRef idx="minor">
            <a:schemeClr val="dk1"/>
          </a:fontRef>
        </p:style>
        <p:txBody>
          <a:bodyPr wrap="square" lIns="90488" tIns="44450" rIns="90488" bIns="44450">
            <a:spAutoFit/>
          </a:bodyPr>
          <a:lstStyle/>
          <a:p>
            <a:pPr>
              <a:spcBef>
                <a:spcPts val="1200"/>
              </a:spcBef>
              <a:buClr>
                <a:schemeClr val="accent2"/>
              </a:buClr>
              <a:buSzPct val="75000"/>
              <a:defRPr/>
            </a:pPr>
            <a:r>
              <a:rPr lang="en-US" sz="2600" b="1" dirty="0">
                <a:solidFill>
                  <a:srgbClr val="000000"/>
                </a:solidFill>
                <a:latin typeface="Calibri" panose="020F0502020204030204" pitchFamily="34" charset="0"/>
                <a:cs typeface="Calibri" panose="020F0502020204030204" pitchFamily="34" charset="0"/>
              </a:rPr>
              <a:t>Differences between the effects of share dividends and share splits</a:t>
            </a:r>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79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13" name="Title "/>
          <p:cNvSpPr>
            <a:spLocks noGrp="1"/>
          </p:cNvSpPr>
          <p:nvPr>
            <p:ph type="title" idx="4294967295"/>
          </p:nvPr>
        </p:nvSpPr>
        <p:spPr>
          <a:xfrm>
            <a:off x="513934" y="194701"/>
            <a:ext cx="10746415" cy="590931"/>
          </a:xfrm>
          <a:prstGeom prst="rect">
            <a:avLst/>
          </a:prstGeom>
        </p:spPr>
        <p:txBody>
          <a:bodyPr wrap="square">
            <a:spAutoFit/>
          </a:bodyPr>
          <a:lstStyle/>
          <a:p>
            <a:pPr algn="l"/>
            <a:r>
              <a:rPr lang="en-US" b="1" cap="none" dirty="0">
                <a:solidFill>
                  <a:schemeClr val="accent1"/>
                </a:solidFill>
                <a:latin typeface="Calibri" panose="020F0502020204030204" pitchFamily="34" charset="0"/>
                <a:ea typeface="Source Sans Pro" charset="0"/>
                <a:cs typeface="Calibri" panose="020F0502020204030204" pitchFamily="34" charset="0"/>
              </a:rPr>
              <a:t>Comparison between Share Dividend and Share Split</a:t>
            </a:r>
          </a:p>
        </p:txBody>
      </p:sp>
      <p:pic>
        <p:nvPicPr>
          <p:cNvPr id="4" name="Picture 3">
            <a:extLst>
              <a:ext uri="{FF2B5EF4-FFF2-40B4-BE49-F238E27FC236}">
                <a16:creationId xmlns:a16="http://schemas.microsoft.com/office/drawing/2014/main" id="{B675383B-9E66-4AB7-AAD4-DAE31937F222}"/>
              </a:ext>
            </a:extLst>
          </p:cNvPr>
          <p:cNvPicPr>
            <a:picLocks noChangeAspect="1"/>
          </p:cNvPicPr>
          <p:nvPr/>
        </p:nvPicPr>
        <p:blipFill>
          <a:blip r:embed="rId3"/>
          <a:stretch>
            <a:fillRect/>
          </a:stretch>
        </p:blipFill>
        <p:spPr>
          <a:xfrm>
            <a:off x="546172" y="2225675"/>
            <a:ext cx="11099656" cy="2362200"/>
          </a:xfrm>
          <a:prstGeom prst="rect">
            <a:avLst/>
          </a:prstGeom>
        </p:spPr>
      </p:pic>
    </p:spTree>
    <p:extLst>
      <p:ext uri="{BB962C8B-B14F-4D97-AF65-F5344CB8AC3E}">
        <p14:creationId xmlns:p14="http://schemas.microsoft.com/office/powerpoint/2010/main" val="3150546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1183DD-68EF-51CE-0656-3929F8E1EBD3}"/>
              </a:ext>
            </a:extLst>
          </p:cNvPr>
          <p:cNvSpPr>
            <a:spLocks noGrp="1"/>
          </p:cNvSpPr>
          <p:nvPr>
            <p:ph type="title"/>
          </p:nvPr>
        </p:nvSpPr>
        <p:spPr>
          <a:xfrm>
            <a:off x="685150" y="0"/>
            <a:ext cx="10820401" cy="849312"/>
          </a:xfrm>
        </p:spPr>
        <p:txBody>
          <a:bodyPr>
            <a:normAutofit/>
          </a:bodyPr>
          <a:lstStyle/>
          <a:p>
            <a:r>
              <a:rPr lang="en-US" dirty="0">
                <a:solidFill>
                  <a:srgbClr val="FF0000"/>
                </a:solidFill>
              </a:rPr>
              <a:t>Debt and Equity Financing Example</a:t>
            </a:r>
            <a:endParaRPr lang="en-IN" dirty="0">
              <a:solidFill>
                <a:srgbClr val="FF0000"/>
              </a:solidFill>
            </a:endParaRPr>
          </a:p>
        </p:txBody>
      </p:sp>
      <p:sp>
        <p:nvSpPr>
          <p:cNvPr id="12" name="Content Placeholder 11">
            <a:extLst>
              <a:ext uri="{FF2B5EF4-FFF2-40B4-BE49-F238E27FC236}">
                <a16:creationId xmlns:a16="http://schemas.microsoft.com/office/drawing/2014/main" id="{AD5FF13F-5793-ED3E-6E29-19449ABCBDDD}"/>
              </a:ext>
            </a:extLst>
          </p:cNvPr>
          <p:cNvSpPr>
            <a:spLocks noGrp="1"/>
          </p:cNvSpPr>
          <p:nvPr>
            <p:ph sz="quarter" idx="12"/>
          </p:nvPr>
        </p:nvSpPr>
        <p:spPr/>
        <p:txBody>
          <a:bodyPr>
            <a:noAutofit/>
          </a:bodyPr>
          <a:lstStyle/>
          <a:p>
            <a:pPr marL="0" indent="0">
              <a:spcAft>
                <a:spcPts val="600"/>
              </a:spcAft>
              <a:buNone/>
            </a:pPr>
            <a:r>
              <a:rPr lang="en-US" sz="2600" b="1" dirty="0"/>
              <a:t>Illustration</a:t>
            </a:r>
            <a:r>
              <a:rPr lang="en-US" sz="2600" dirty="0"/>
              <a:t>: Microsystems is considering two plans for financing the construction of a new €5 million plant. Plan A involves issuance of 200,000 ordinary shares at the current market price of €25 per share. Plan B involves issuance of €5 million, 8% bonds at face value. Income before interest and taxes on the new plant will be €1.5 million. Income taxes are expected to be 30%. Microsystems currently has 100,000 ordinary shares outstanding. </a:t>
            </a:r>
          </a:p>
          <a:p>
            <a:pPr marL="0" indent="0">
              <a:spcAft>
                <a:spcPts val="600"/>
              </a:spcAft>
              <a:buNone/>
            </a:pPr>
            <a:r>
              <a:rPr lang="en-US" sz="2600" dirty="0"/>
              <a:t>The alternative effects on the return on common shareholders’ equity are shown in the next Illustration.</a:t>
            </a:r>
          </a:p>
        </p:txBody>
      </p:sp>
      <p:sp>
        <p:nvSpPr>
          <p:cNvPr id="14" name="Content Placeholder 5">
            <a:extLst>
              <a:ext uri="{FF2B5EF4-FFF2-40B4-BE49-F238E27FC236}">
                <a16:creationId xmlns:a16="http://schemas.microsoft.com/office/drawing/2014/main" id="{BDDE2973-5874-C424-B2DD-B7A63ED4477C}"/>
              </a:ext>
            </a:extLst>
          </p:cNvPr>
          <p:cNvSpPr>
            <a:spLocks noGrp="1"/>
          </p:cNvSpPr>
          <p:nvPr>
            <p:ph sz="quarter" idx="25"/>
          </p:nvPr>
        </p:nvSpPr>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Tree>
    <p:extLst>
      <p:ext uri="{BB962C8B-B14F-4D97-AF65-F5344CB8AC3E}">
        <p14:creationId xmlns:p14="http://schemas.microsoft.com/office/powerpoint/2010/main" val="3444622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066800" y="1219200"/>
            <a:ext cx="9829800" cy="3810000"/>
          </a:xfrm>
          <a:prstGeom prst="rect">
            <a:avLst/>
          </a:prstGeom>
        </p:spPr>
        <p:txBody>
          <a:bodyPr>
            <a:noAutofit/>
          </a:bodyPr>
          <a:lstStyle/>
          <a:p>
            <a:pPr marL="0" indent="0">
              <a:lnSpc>
                <a:spcPct val="100000"/>
              </a:lnSpc>
              <a:spcBef>
                <a:spcPts val="1200"/>
              </a:spcBef>
              <a:buNone/>
            </a:pPr>
            <a:r>
              <a:rPr lang="en-US" sz="2800" cap="none" dirty="0">
                <a:latin typeface="Calibri" panose="020F0502020204030204" pitchFamily="34" charset="0"/>
                <a:cs typeface="Calibri" panose="020F0502020204030204" pitchFamily="34" charset="0"/>
              </a:rPr>
              <a:t>Sing CD has had five years of record earnings. Due to this success, the market price of its 500,000 shares of £2 par value ordinary shares has tripled from £15 per share to £45. During this period, </a:t>
            </a:r>
            <a:r>
              <a:rPr lang="en-GB" sz="2800" cap="none" dirty="0">
                <a:latin typeface="Calibri" panose="020F0502020204030204" pitchFamily="34" charset="0"/>
                <a:cs typeface="Calibri" panose="020F0502020204030204" pitchFamily="34" charset="0"/>
              </a:rPr>
              <a:t>the sum of share capital and share premium</a:t>
            </a:r>
            <a:r>
              <a:rPr lang="en-US" sz="2800" cap="none" dirty="0">
                <a:latin typeface="Calibri" panose="020F0502020204030204" pitchFamily="34" charset="0"/>
                <a:cs typeface="Calibri" panose="020F0502020204030204" pitchFamily="34" charset="0"/>
              </a:rPr>
              <a:t> remained the same at £2,000,000. Retained earnings increased from £1,500,000 to £10,000,000. CEO </a:t>
            </a:r>
            <a:r>
              <a:rPr lang="en-US" altLang="zh-CN" sz="2800" cap="none" dirty="0">
                <a:latin typeface="Calibri" panose="020F0502020204030204" pitchFamily="34" charset="0"/>
                <a:cs typeface="Calibri" panose="020F0502020204030204" pitchFamily="34" charset="0"/>
              </a:rPr>
              <a:t>J</a:t>
            </a:r>
            <a:r>
              <a:rPr lang="en-US" sz="2800" cap="none" dirty="0">
                <a:latin typeface="Calibri" panose="020F0502020204030204" pitchFamily="34" charset="0"/>
                <a:cs typeface="Calibri" panose="020F0502020204030204" pitchFamily="34" charset="0"/>
              </a:rPr>
              <a:t>oan </a:t>
            </a:r>
            <a:r>
              <a:rPr lang="en-US" altLang="zh-CN" sz="2800" cap="none" dirty="0">
                <a:latin typeface="Calibri" panose="020F0502020204030204" pitchFamily="34" charset="0"/>
                <a:cs typeface="Calibri" panose="020F0502020204030204" pitchFamily="34" charset="0"/>
              </a:rPr>
              <a:t>E</a:t>
            </a:r>
            <a:r>
              <a:rPr lang="en-US" sz="2800" cap="none" dirty="0">
                <a:latin typeface="Calibri" panose="020F0502020204030204" pitchFamily="34" charset="0"/>
                <a:cs typeface="Calibri" panose="020F0502020204030204" pitchFamily="34" charset="0"/>
              </a:rPr>
              <a:t>lbert is considering either a 10% share dividend or a 2-for-1 share split. She asks you to show the before-and-after effects of each option on retained earnings, total equity, shares outstanding, and par value per share.</a:t>
            </a:r>
          </a:p>
        </p:txBody>
      </p:sp>
      <p:sp>
        <p:nvSpPr>
          <p:cNvPr id="8" name="Title 2"/>
          <p:cNvSpPr>
            <a:spLocks noGrp="1"/>
          </p:cNvSpPr>
          <p:nvPr>
            <p:ph type="title"/>
          </p:nvPr>
        </p:nvSpPr>
        <p:spPr>
          <a:xfrm>
            <a:off x="609600" y="152400"/>
            <a:ext cx="8839200" cy="646331"/>
          </a:xfrm>
        </p:spPr>
        <p:txBody>
          <a:bodyPr wrap="square">
            <a:spAutoFit/>
          </a:bodyPr>
          <a:lstStyle/>
          <a:p>
            <a:pPr algn="l"/>
            <a:r>
              <a:rPr lang="en-US" b="1" cap="none" dirty="0">
                <a:ea typeface="Source Sans Pro" charset="0"/>
              </a:rPr>
              <a:t>Do it! 3</a:t>
            </a:r>
            <a:r>
              <a:rPr lang="en-US" altLang="zh-CN" b="1" cap="none" dirty="0">
                <a:ea typeface="Source Sans Pro" charset="0"/>
              </a:rPr>
              <a:t>B</a:t>
            </a:r>
            <a:r>
              <a:rPr lang="en-US" b="1" cap="none" dirty="0">
                <a:ea typeface="Source Sans Pro" charset="0"/>
              </a:rPr>
              <a:t>: share dividends and splits </a:t>
            </a:r>
            <a:r>
              <a:rPr lang="en-US" sz="2000" cap="none" dirty="0">
                <a:ea typeface="Source Sans Pro" charset="0"/>
              </a:rPr>
              <a:t>(1 of 2)</a:t>
            </a:r>
            <a:endParaRPr lang="en-US" sz="2000" cap="none" dirty="0"/>
          </a:p>
        </p:txBody>
      </p:sp>
    </p:spTree>
    <p:extLst>
      <p:ext uri="{BB962C8B-B14F-4D97-AF65-F5344CB8AC3E}">
        <p14:creationId xmlns:p14="http://schemas.microsoft.com/office/powerpoint/2010/main" val="9298928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OBL"/>
          <p:cNvSpPr>
            <a:spLocks noGrp="1"/>
          </p:cNvSpPr>
          <p:nvPr>
            <p:ph sz="quarter" idx="4294967295"/>
          </p:nvPr>
        </p:nvSpPr>
        <p:spPr>
          <a:xfrm>
            <a:off x="1376218" y="977012"/>
            <a:ext cx="9144000" cy="2002461"/>
          </a:xfrm>
          <a:prstGeom prst="rect">
            <a:avLst/>
          </a:prstGeom>
          <a:solidFill>
            <a:schemeClr val="bg2"/>
          </a:solidFill>
        </p:spPr>
        <p:txBody>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Sing CD has had five years of record earnings. Due to this success, the market price of its 500,000 shares of £2 par value ordinary shares has tripled from £15 per share to £45. CEO </a:t>
            </a:r>
            <a:r>
              <a:rPr lang="en-US" altLang="zh-CN" sz="2400" cap="none" dirty="0">
                <a:latin typeface="Calibri" panose="020F0502020204030204" pitchFamily="34" charset="0"/>
                <a:cs typeface="Calibri" panose="020F0502020204030204" pitchFamily="34" charset="0"/>
              </a:rPr>
              <a:t>J</a:t>
            </a:r>
            <a:r>
              <a:rPr lang="en-US" sz="2400" cap="none" dirty="0">
                <a:latin typeface="Calibri" panose="020F0502020204030204" pitchFamily="34" charset="0"/>
                <a:cs typeface="Calibri" panose="020F0502020204030204" pitchFamily="34" charset="0"/>
              </a:rPr>
              <a:t>oan </a:t>
            </a:r>
            <a:r>
              <a:rPr lang="en-US" altLang="zh-CN" sz="2400" cap="none" dirty="0">
                <a:latin typeface="Calibri" panose="020F0502020204030204" pitchFamily="34" charset="0"/>
                <a:cs typeface="Calibri" panose="020F0502020204030204" pitchFamily="34" charset="0"/>
              </a:rPr>
              <a:t>E</a:t>
            </a:r>
            <a:r>
              <a:rPr lang="en-US" sz="2400" cap="none" dirty="0">
                <a:latin typeface="Calibri" panose="020F0502020204030204" pitchFamily="34" charset="0"/>
                <a:cs typeface="Calibri" panose="020F0502020204030204" pitchFamily="34" charset="0"/>
              </a:rPr>
              <a:t>lbert is considering either a 10% share dividend or a 2-for-1 share split.</a:t>
            </a: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2474288022"/>
              </p:ext>
            </p:extLst>
          </p:nvPr>
        </p:nvGraphicFramePr>
        <p:xfrm>
          <a:off x="1371600" y="3143335"/>
          <a:ext cx="8686799" cy="2876465"/>
        </p:xfrm>
        <a:graphic>
          <a:graphicData uri="http://schemas.openxmlformats.org/drawingml/2006/table">
            <a:tbl>
              <a:tblPr>
                <a:tableStyleId>{5C22544A-7EE6-4342-B048-85BDC9FD1C3A}</a:tableStyleId>
              </a:tblPr>
              <a:tblGrid>
                <a:gridCol w="3443220">
                  <a:extLst>
                    <a:ext uri="{9D8B030D-6E8A-4147-A177-3AD203B41FA5}">
                      <a16:colId xmlns:a16="http://schemas.microsoft.com/office/drawing/2014/main" val="20000"/>
                    </a:ext>
                  </a:extLst>
                </a:gridCol>
                <a:gridCol w="1604285">
                  <a:extLst>
                    <a:ext uri="{9D8B030D-6E8A-4147-A177-3AD203B41FA5}">
                      <a16:colId xmlns:a16="http://schemas.microsoft.com/office/drawing/2014/main" val="20001"/>
                    </a:ext>
                  </a:extLst>
                </a:gridCol>
                <a:gridCol w="215362">
                  <a:extLst>
                    <a:ext uri="{9D8B030D-6E8A-4147-A177-3AD203B41FA5}">
                      <a16:colId xmlns:a16="http://schemas.microsoft.com/office/drawing/2014/main" val="20002"/>
                    </a:ext>
                  </a:extLst>
                </a:gridCol>
                <a:gridCol w="1604285">
                  <a:extLst>
                    <a:ext uri="{9D8B030D-6E8A-4147-A177-3AD203B41FA5}">
                      <a16:colId xmlns:a16="http://schemas.microsoft.com/office/drawing/2014/main" val="20003"/>
                    </a:ext>
                  </a:extLst>
                </a:gridCol>
                <a:gridCol w="215362">
                  <a:extLst>
                    <a:ext uri="{9D8B030D-6E8A-4147-A177-3AD203B41FA5}">
                      <a16:colId xmlns:a16="http://schemas.microsoft.com/office/drawing/2014/main" val="20004"/>
                    </a:ext>
                  </a:extLst>
                </a:gridCol>
                <a:gridCol w="1604285">
                  <a:extLst>
                    <a:ext uri="{9D8B030D-6E8A-4147-A177-3AD203B41FA5}">
                      <a16:colId xmlns:a16="http://schemas.microsoft.com/office/drawing/2014/main" val="20005"/>
                    </a:ext>
                  </a:extLst>
                </a:gridCol>
              </a:tblGrid>
              <a:tr h="182245">
                <a:tc>
                  <a:txBody>
                    <a:bodyPr/>
                    <a:lstStyle/>
                    <a:p>
                      <a:pPr algn="l" fontAlgn="b"/>
                      <a:r>
                        <a:rPr lang="en-US" sz="2300" b="0" i="0" u="none" strike="noStrike" dirty="0">
                          <a:solidFill>
                            <a:srgbClr val="000000"/>
                          </a:solidFill>
                          <a:effectLst/>
                          <a:latin typeface="Calibri" panose="020F0502020204030204" pitchFamily="34" charset="0"/>
                          <a:cs typeface="Calibri" panose="020F0502020204030204" pitchFamily="34" charset="0"/>
                        </a:rPr>
                        <a:t> </a:t>
                      </a:r>
                    </a:p>
                  </a:txBody>
                  <a:tcPr marL="4233" marR="18288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300" b="1" u="none" strike="noStrike" dirty="0">
                          <a:effectLst/>
                          <a:latin typeface="Calibri" panose="020F0502020204030204" pitchFamily="34" charset="0"/>
                          <a:cs typeface="Calibri" panose="020F0502020204030204" pitchFamily="34" charset="0"/>
                        </a:rPr>
                        <a:t>Original </a:t>
                      </a:r>
                    </a:p>
                    <a:p>
                      <a:pPr algn="ctr" fontAlgn="b"/>
                      <a:r>
                        <a:rPr lang="en-US" sz="2300" b="1" u="none" strike="noStrike" dirty="0">
                          <a:effectLst/>
                          <a:latin typeface="Calibri" panose="020F0502020204030204" pitchFamily="34" charset="0"/>
                          <a:cs typeface="Calibri" panose="020F0502020204030204" pitchFamily="34" charset="0"/>
                        </a:rPr>
                        <a:t>Balances</a:t>
                      </a: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300" b="1" dirty="0">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300" b="1" u="none" strike="noStrike" dirty="0">
                          <a:effectLst/>
                          <a:latin typeface="Calibri" panose="020F0502020204030204" pitchFamily="34" charset="0"/>
                          <a:cs typeface="Calibri" panose="020F0502020204030204" pitchFamily="34" charset="0"/>
                        </a:rPr>
                        <a:t>After </a:t>
                      </a:r>
                    </a:p>
                    <a:p>
                      <a:pPr algn="ctr" fontAlgn="b"/>
                      <a:r>
                        <a:rPr lang="en-US" sz="2300" b="1" u="none" strike="noStrike" dirty="0">
                          <a:effectLst/>
                          <a:latin typeface="Calibri" panose="020F0502020204030204" pitchFamily="34" charset="0"/>
                          <a:cs typeface="Calibri" panose="020F0502020204030204" pitchFamily="34" charset="0"/>
                        </a:rPr>
                        <a:t>Dividend</a:t>
                      </a: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r>
                        <a:rPr lang="en-US" sz="2300" b="1" u="none" strike="noStrike" dirty="0">
                          <a:effectLst/>
                          <a:latin typeface="Calibri" panose="020F0502020204030204" pitchFamily="34" charset="0"/>
                          <a:cs typeface="Calibri" panose="020F0502020204030204" pitchFamily="34" charset="0"/>
                        </a:rPr>
                        <a:t>After </a:t>
                      </a:r>
                    </a:p>
                    <a:p>
                      <a:pPr algn="ctr" fontAlgn="b"/>
                      <a:r>
                        <a:rPr lang="en-US" sz="2300" b="1" u="none" strike="noStrike" dirty="0">
                          <a:effectLst/>
                          <a:latin typeface="Calibri" panose="020F0502020204030204" pitchFamily="34" charset="0"/>
                          <a:cs typeface="Calibri" panose="020F0502020204030204" pitchFamily="34" charset="0"/>
                        </a:rPr>
                        <a:t>Split</a:t>
                      </a: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u="none" strike="noStrike" dirty="0">
                          <a:effectLst/>
                          <a:latin typeface="Calibri" panose="020F0502020204030204" pitchFamily="34" charset="0"/>
                          <a:cs typeface="Calibri" panose="020F0502020204030204" pitchFamily="34" charset="0"/>
                        </a:rPr>
                        <a:t>Share capital/premium</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dirty="0">
                          <a:effectLst/>
                          <a:latin typeface="Calibri" panose="020F0502020204030204" pitchFamily="34" charset="0"/>
                          <a:cs typeface="Calibri" panose="020F0502020204030204" pitchFamily="34" charset="0"/>
                        </a:rPr>
                        <a:t>£2,000,000</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dirty="0">
                          <a:effectLst/>
                          <a:latin typeface="Calibri" panose="020F0502020204030204" pitchFamily="34" charset="0"/>
                          <a:cs typeface="Calibri" panose="020F0502020204030204" pitchFamily="34" charset="0"/>
                        </a:rPr>
                        <a:t>£4,250,000</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dirty="0">
                          <a:effectLst/>
                          <a:latin typeface="Calibri" panose="020F0502020204030204" pitchFamily="34" charset="0"/>
                          <a:cs typeface="Calibri" panose="020F0502020204030204" pitchFamily="34" charset="0"/>
                        </a:rPr>
                        <a:t>£2,000,000</a:t>
                      </a:r>
                      <a:endParaRPr lang="en-US" sz="23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Retained earnings </a:t>
                      </a: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10,000,000</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7,750,000</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10,000,000</a:t>
                      </a:r>
                    </a:p>
                  </a:txBody>
                  <a:tcPr marL="4233" marR="4233" marT="18288" marB="18288"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Total equity </a:t>
                      </a:r>
                    </a:p>
                  </a:txBody>
                  <a:tcPr marL="0"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£12,000,000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£12,000,000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£12,000,000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864">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0" marT="0"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Shares outstanding</a:t>
                      </a:r>
                    </a:p>
                  </a:txBody>
                  <a:tcPr marL="4233" marT="137160"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500,000</a:t>
                      </a: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3716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550,000</a:t>
                      </a: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37160" marB="18288" anchor="b">
                    <a:lnL w="12700" cmpd="sng">
                      <a:noFill/>
                    </a:lnL>
                    <a:lnR w="12700" cmpd="sng">
                      <a:noFill/>
                    </a:lnR>
                    <a:lnT w="12700" cmpd="sng">
                      <a:noFill/>
                    </a:lnT>
                    <a:lnB w="571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1,000,000</a:t>
                      </a:r>
                    </a:p>
                  </a:txBody>
                  <a:tcPr marL="4233" marR="4233" marT="137160" marB="18288"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T="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1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36576"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Par value per share</a:t>
                      </a:r>
                    </a:p>
                  </a:txBody>
                  <a:tcPr marL="4233" marT="18288" marB="18288"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£2.00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$2.00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300" u="none" strike="noStrike" kern="1200" dirty="0">
                        <a:solidFill>
                          <a:schemeClr val="dk1"/>
                        </a:solidFill>
                        <a:effectLst/>
                        <a:latin typeface="Calibri" panose="020F0502020204030204" pitchFamily="34" charset="0"/>
                        <a:ea typeface="+mn-ea"/>
                        <a:cs typeface="Calibri" panose="020F0502020204030204" pitchFamily="34" charset="0"/>
                      </a:endParaRPr>
                    </a:p>
                  </a:txBody>
                  <a:tcPr marL="4233" marR="4233" marT="18288" marB="18288" anchor="b">
                    <a:lnL w="12700" cmpd="sng">
                      <a:noFill/>
                    </a:lnL>
                    <a:lnR w="12700" cmpd="sng">
                      <a:noFill/>
                    </a:lnR>
                    <a:lnT w="571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r>
                        <a:rPr lang="en-US" sz="2300" u="none" strike="noStrike" kern="1200" dirty="0">
                          <a:solidFill>
                            <a:schemeClr val="dk1"/>
                          </a:solidFill>
                          <a:effectLst/>
                          <a:latin typeface="Calibri" panose="020F0502020204030204" pitchFamily="34" charset="0"/>
                          <a:ea typeface="+mn-ea"/>
                          <a:cs typeface="Calibri" panose="020F0502020204030204" pitchFamily="34" charset="0"/>
                        </a:rPr>
                        <a:t>$1.00</a:t>
                      </a:r>
                    </a:p>
                  </a:txBody>
                  <a:tcPr marL="4233" marR="4233" marT="18288" marB="18288" anchor="b">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24" name="Title 2"/>
          <p:cNvSpPr>
            <a:spLocks noGrp="1"/>
          </p:cNvSpPr>
          <p:nvPr>
            <p:ph type="title"/>
          </p:nvPr>
        </p:nvSpPr>
        <p:spPr>
          <a:xfrm>
            <a:off x="609600" y="146207"/>
            <a:ext cx="8839200" cy="646331"/>
          </a:xfrm>
        </p:spPr>
        <p:txBody>
          <a:bodyPr wrap="square">
            <a:spAutoFit/>
          </a:bodyPr>
          <a:lstStyle/>
          <a:p>
            <a:pPr algn="l"/>
            <a:r>
              <a:rPr lang="en-US" b="1" cap="none" dirty="0">
                <a:ea typeface="Source Sans Pro" charset="0"/>
              </a:rPr>
              <a:t>Do it! 3</a:t>
            </a:r>
            <a:r>
              <a:rPr lang="en-US" altLang="zh-CN" b="1" cap="none" dirty="0">
                <a:ea typeface="Source Sans Pro" charset="0"/>
              </a:rPr>
              <a:t>B</a:t>
            </a:r>
            <a:r>
              <a:rPr lang="en-US" b="1" cap="none" dirty="0">
                <a:ea typeface="Source Sans Pro" charset="0"/>
              </a:rPr>
              <a:t>: share dividends and splits </a:t>
            </a:r>
            <a:r>
              <a:rPr lang="en-US" sz="2000" cap="none" dirty="0">
                <a:ea typeface="Source Sans Pro" charset="0"/>
              </a:rPr>
              <a:t>(2 of 2)</a:t>
            </a:r>
            <a:endParaRPr lang="en-US" sz="2000" cap="none" dirty="0"/>
          </a:p>
        </p:txBody>
      </p:sp>
    </p:spTree>
    <p:extLst>
      <p:ext uri="{BB962C8B-B14F-4D97-AF65-F5344CB8AC3E}">
        <p14:creationId xmlns:p14="http://schemas.microsoft.com/office/powerpoint/2010/main" val="2077626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p:cNvSpPr>
            <a:spLocks noGrp="1"/>
          </p:cNvSpPr>
          <p:nvPr>
            <p:ph type="title"/>
          </p:nvPr>
        </p:nvSpPr>
        <p:spPr>
          <a:xfrm>
            <a:off x="1828800" y="1828800"/>
            <a:ext cx="8534400" cy="2667000"/>
          </a:xfrm>
          <a:prstGeom prst="rect">
            <a:avLst/>
          </a:prstGeom>
        </p:spPr>
        <p:txBody>
          <a:bodyPr>
            <a:noAutofit/>
          </a:bodyPr>
          <a:lstStyle/>
          <a:p>
            <a:pPr>
              <a:lnSpc>
                <a:spcPct val="100000"/>
              </a:lnSpc>
              <a:spcBef>
                <a:spcPts val="600"/>
              </a:spcBef>
            </a:pPr>
            <a:r>
              <a:rPr lang="en-IN" b="1" cap="none" dirty="0">
                <a:solidFill>
                  <a:srgbClr val="931B21"/>
                </a:solidFill>
              </a:rPr>
              <a:t>Learning objective 4</a:t>
            </a:r>
            <a:br>
              <a:rPr lang="en-IN" b="1" cap="none" dirty="0">
                <a:solidFill>
                  <a:srgbClr val="931B21"/>
                </a:solidFill>
              </a:rPr>
            </a:br>
            <a:r>
              <a:rPr lang="en-US" b="1" cap="none" dirty="0">
                <a:solidFill>
                  <a:schemeClr val="accent1"/>
                </a:solidFill>
              </a:rPr>
              <a:t>discuss how equity is reported and analyzed</a:t>
            </a:r>
          </a:p>
        </p:txBody>
      </p:sp>
      <p:sp>
        <p:nvSpPr>
          <p:cNvPr id="5" name="Slide Number Placeholder "/>
          <p:cNvSpPr>
            <a:spLocks noGrp="1"/>
          </p:cNvSpPr>
          <p:nvPr>
            <p:ph type="sldNum" sz="quarter" idx="10"/>
          </p:nvPr>
        </p:nvSpPr>
        <p:spPr/>
        <p:txBody>
          <a:bodyPr/>
          <a:lstStyle/>
          <a:p>
            <a:fld id="{67B19427-F580-D146-B60E-4CADEE75497F}" type="slidenum">
              <a:rPr lang="en-US" smtClean="0"/>
              <a:pPr/>
              <a:t>82</a:t>
            </a:fld>
            <a:endParaRPr lang="en-US" dirty="0"/>
          </a:p>
        </p:txBody>
      </p:sp>
      <p:sp>
        <p:nvSpPr>
          <p:cNvPr id="6" name="Footer Placeholder "/>
          <p:cNvSpPr>
            <a:spLocks noGrp="1"/>
          </p:cNvSpPr>
          <p:nvPr>
            <p:ph type="ftr" sz="quarter" idx="11"/>
          </p:nvPr>
        </p:nvSpPr>
        <p:spPr/>
        <p:txBody>
          <a:bodyPr/>
          <a:lstStyle/>
          <a:p>
            <a:r>
              <a:rPr lang="en-US" dirty="0"/>
              <a:t> </a:t>
            </a:r>
          </a:p>
        </p:txBody>
      </p:sp>
      <p:sp>
        <p:nvSpPr>
          <p:cNvPr id="7" name="Rectangle 6"/>
          <p:cNvSpPr/>
          <p:nvPr/>
        </p:nvSpPr>
        <p:spPr>
          <a:xfrm>
            <a:off x="58271" y="152400"/>
            <a:ext cx="121158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803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83</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192096" y="1143000"/>
            <a:ext cx="9399703" cy="4800600"/>
          </a:xfrm>
          <a:prstGeom prst="rect">
            <a:avLst/>
          </a:prstGeom>
        </p:spPr>
        <p:txBody>
          <a:bodyPr/>
          <a:lstStyle/>
          <a:p>
            <a:pPr marL="0" lvl="1" indent="0">
              <a:lnSpc>
                <a:spcPct val="100000"/>
              </a:lnSpc>
              <a:spcBef>
                <a:spcPts val="1200"/>
              </a:spcBef>
              <a:buClr>
                <a:srgbClr val="990000"/>
              </a:buClr>
              <a:buNone/>
            </a:pPr>
            <a:r>
              <a:rPr lang="en-US" altLang="en-US" sz="3200" b="1" cap="none" dirty="0">
                <a:solidFill>
                  <a:srgbClr val="990000"/>
                </a:solidFill>
                <a:latin typeface="Calibri" panose="020F0502020204030204" pitchFamily="34" charset="0"/>
                <a:cs typeface="Calibri" panose="020F0502020204030204" pitchFamily="34" charset="0"/>
              </a:rPr>
              <a:t>Retained earnings </a:t>
            </a:r>
          </a:p>
          <a:p>
            <a:pPr marL="0" lvl="1" indent="0">
              <a:lnSpc>
                <a:spcPct val="100000"/>
              </a:lnSpc>
              <a:spcBef>
                <a:spcPts val="1200"/>
              </a:spcBef>
              <a:buClr>
                <a:srgbClr val="990000"/>
              </a:buClr>
              <a:buNone/>
            </a:pPr>
            <a:r>
              <a:rPr lang="en-US" altLang="en-US" sz="2800" cap="none" dirty="0">
                <a:latin typeface="Calibri" panose="020F0502020204030204" pitchFamily="34" charset="0"/>
                <a:cs typeface="Calibri" panose="020F0502020204030204" pitchFamily="34" charset="0"/>
              </a:rPr>
              <a:t>Includes all </a:t>
            </a:r>
            <a:r>
              <a:rPr lang="en-US" altLang="en-US" sz="2800" cap="none">
                <a:latin typeface="Calibri" panose="020F0502020204030204" pitchFamily="34" charset="0"/>
                <a:cs typeface="Calibri" panose="020F0502020204030204" pitchFamily="34" charset="0"/>
              </a:rPr>
              <a:t>the past net </a:t>
            </a:r>
            <a:r>
              <a:rPr lang="en-US" altLang="en-US" sz="2800" cap="none" dirty="0">
                <a:latin typeface="Calibri" panose="020F0502020204030204" pitchFamily="34" charset="0"/>
                <a:cs typeface="Calibri" panose="020F0502020204030204" pitchFamily="34" charset="0"/>
              </a:rPr>
              <a:t>income that a company retains in the business.</a:t>
            </a:r>
            <a:endParaRPr lang="en-US" altLang="en-US" sz="2800" cap="none" dirty="0">
              <a:solidFill>
                <a:srgbClr val="000000"/>
              </a:solidFill>
              <a:latin typeface="Calibri" panose="020F0502020204030204" pitchFamily="34" charset="0"/>
              <a:cs typeface="Calibri" panose="020F0502020204030204" pitchFamily="34" charset="0"/>
            </a:endParaRPr>
          </a:p>
          <a:p>
            <a:pPr marL="574675" lvl="1" indent="-346075">
              <a:lnSpc>
                <a:spcPct val="100000"/>
              </a:lnSpc>
              <a:spcBef>
                <a:spcPts val="1200"/>
              </a:spcBef>
              <a:buClr>
                <a:srgbClr val="990000"/>
              </a:buClr>
            </a:pPr>
            <a:r>
              <a:rPr lang="en-US" altLang="en-US" sz="2800" cap="none" dirty="0">
                <a:solidFill>
                  <a:srgbClr val="000000"/>
                </a:solidFill>
                <a:latin typeface="Calibri" panose="020F0502020204030204" pitchFamily="34" charset="0"/>
                <a:cs typeface="Calibri" panose="020F0502020204030204" pitchFamily="34" charset="0"/>
              </a:rPr>
              <a:t>Part of shareholders’ claim on total assets of corporation</a:t>
            </a:r>
          </a:p>
          <a:p>
            <a:pPr marL="574675" lvl="1" indent="-346075">
              <a:lnSpc>
                <a:spcPct val="100000"/>
              </a:lnSpc>
              <a:spcBef>
                <a:spcPts val="1200"/>
              </a:spcBef>
              <a:buClr>
                <a:srgbClr val="990000"/>
              </a:buClr>
            </a:pPr>
            <a:r>
              <a:rPr lang="en-US" sz="2800" cap="none" dirty="0">
                <a:solidFill>
                  <a:srgbClr val="000000"/>
                </a:solidFill>
                <a:latin typeface="Calibri" panose="020F0502020204030204" pitchFamily="34" charset="0"/>
                <a:cs typeface="Calibri" panose="020F0502020204030204" pitchFamily="34" charset="0"/>
              </a:rPr>
              <a:t>Does not represent a claim on any specific asset</a:t>
            </a:r>
          </a:p>
          <a:p>
            <a:pPr marL="574675" lvl="1" indent="-346075">
              <a:lnSpc>
                <a:spcPct val="100000"/>
              </a:lnSpc>
              <a:spcBef>
                <a:spcPts val="1200"/>
              </a:spcBef>
              <a:buClr>
                <a:srgbClr val="990000"/>
              </a:buClr>
            </a:pPr>
            <a:r>
              <a:rPr lang="en-US" sz="2800" cap="none" dirty="0">
                <a:solidFill>
                  <a:srgbClr val="000000"/>
                </a:solidFill>
                <a:latin typeface="Calibri" panose="020F0502020204030204" pitchFamily="34" charset="0"/>
                <a:cs typeface="Calibri" panose="020F0502020204030204" pitchFamily="34" charset="0"/>
              </a:rPr>
              <a:t>Amount cannot be associated with the balance of any asset account</a:t>
            </a:r>
            <a:endParaRPr lang="en-US" altLang="en-US" sz="2800" cap="none" dirty="0">
              <a:solidFill>
                <a:srgbClr val="000000"/>
              </a:solidFill>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Reporting and analyzing equity</a:t>
            </a:r>
          </a:p>
        </p:txBody>
      </p:sp>
    </p:spTree>
    <p:extLst>
      <p:ext uri="{BB962C8B-B14F-4D97-AF65-F5344CB8AC3E}">
        <p14:creationId xmlns:p14="http://schemas.microsoft.com/office/powerpoint/2010/main" val="36173291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84</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991706" y="1095895"/>
            <a:ext cx="10134601" cy="1905000"/>
          </a:xfrm>
          <a:prstGeom prst="rect">
            <a:avLst/>
          </a:prstGeom>
        </p:spPr>
        <p:txBody>
          <a:bodyPr/>
          <a:lstStyle/>
          <a:p>
            <a:pPr marL="574675" lvl="1" indent="-346075">
              <a:lnSpc>
                <a:spcPct val="100000"/>
              </a:lnSpc>
              <a:spcBef>
                <a:spcPts val="600"/>
              </a:spcBef>
              <a:buClr>
                <a:srgbClr val="990000"/>
              </a:buClr>
            </a:pPr>
            <a:r>
              <a:rPr lang="en-US" sz="2800" cap="none" dirty="0">
                <a:solidFill>
                  <a:srgbClr val="000000"/>
                </a:solidFill>
                <a:latin typeface="Calibri" panose="020F0502020204030204" pitchFamily="34" charset="0"/>
                <a:cs typeface="Calibri" panose="020F0502020204030204" pitchFamily="34" charset="0"/>
              </a:rPr>
              <a:t>If cumulative losses exceed cumulative income over a company’s life, a debit balance in retained earnings results</a:t>
            </a:r>
          </a:p>
          <a:p>
            <a:pPr marL="574675" lvl="1" indent="-346075">
              <a:lnSpc>
                <a:spcPct val="100000"/>
              </a:lnSpc>
              <a:spcBef>
                <a:spcPts val="600"/>
              </a:spcBef>
              <a:buClr>
                <a:srgbClr val="990000"/>
              </a:buClr>
            </a:pPr>
            <a:r>
              <a:rPr lang="en-US" altLang="en-US" sz="2800" cap="none" dirty="0">
                <a:solidFill>
                  <a:srgbClr val="000000"/>
                </a:solidFill>
                <a:latin typeface="Calibri" panose="020F0502020204030204" pitchFamily="34" charset="0"/>
                <a:cs typeface="Calibri" panose="020F0502020204030204" pitchFamily="34" charset="0"/>
              </a:rPr>
              <a:t>Debit balance is identified as a deficit</a:t>
            </a:r>
          </a:p>
          <a:p>
            <a:pPr marL="574675" lvl="1" indent="-346075">
              <a:lnSpc>
                <a:spcPct val="100000"/>
              </a:lnSpc>
              <a:spcBef>
                <a:spcPts val="600"/>
              </a:spcBef>
              <a:buClr>
                <a:srgbClr val="990000"/>
              </a:buClr>
            </a:pPr>
            <a:endParaRPr lang="en-US" altLang="en-US" sz="2800" cap="none" dirty="0">
              <a:solidFill>
                <a:srgbClr val="000000"/>
              </a:solidFill>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(1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2" name="Table 1" descr="Table is screen readable."/>
          <p:cNvGraphicFramePr>
            <a:graphicFrameLocks noGrp="1"/>
          </p:cNvGraphicFramePr>
          <p:nvPr>
            <p:extLst>
              <p:ext uri="{D42A27DB-BD31-4B8C-83A1-F6EECF244321}">
                <p14:modId xmlns:p14="http://schemas.microsoft.com/office/powerpoint/2010/main" val="3666443297"/>
              </p:ext>
            </p:extLst>
          </p:nvPr>
        </p:nvGraphicFramePr>
        <p:xfrm>
          <a:off x="2286001" y="2971800"/>
          <a:ext cx="6781799" cy="487680"/>
        </p:xfrm>
        <a:graphic>
          <a:graphicData uri="http://schemas.openxmlformats.org/drawingml/2006/table">
            <a:tbl>
              <a:tblPr>
                <a:tableStyleId>{5C22544A-7EE6-4342-B048-85BDC9FD1C3A}</a:tableStyleId>
              </a:tblPr>
              <a:tblGrid>
                <a:gridCol w="6781799">
                  <a:extLst>
                    <a:ext uri="{9D8B030D-6E8A-4147-A177-3AD203B41FA5}">
                      <a16:colId xmlns:a16="http://schemas.microsoft.com/office/drawing/2014/main" val="20000"/>
                    </a:ext>
                  </a:extLst>
                </a:gridCol>
              </a:tblGrid>
              <a:tr h="0">
                <a:tc>
                  <a:txBody>
                    <a:bodyPr/>
                    <a:lstStyle/>
                    <a:p>
                      <a:pPr algn="ctr" fontAlgn="b"/>
                      <a:r>
                        <a:rPr lang="en-GB" sz="2600" b="1" i="0" u="none" strike="noStrike" dirty="0">
                          <a:solidFill>
                            <a:srgbClr val="000000"/>
                          </a:solidFill>
                          <a:effectLst/>
                          <a:latin typeface="Calibri" panose="020F0502020204030204" pitchFamily="34" charset="0"/>
                        </a:rPr>
                        <a:t>Statement of Financial Position (partial)</a:t>
                      </a:r>
                      <a:endParaRPr lang="en-US" sz="2600" b="1" i="0" u="none" strike="noStrike" dirty="0">
                        <a:solidFill>
                          <a:srgbClr val="000000"/>
                        </a:solidFill>
                        <a:effectLst/>
                        <a:latin typeface="Calibri" panose="020F0502020204030204" pitchFamily="34" charset="0"/>
                      </a:endParaRPr>
                    </a:p>
                  </a:txBody>
                  <a:tcPr marL="4233" marR="0"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descr="Table is screen readable."/>
          <p:cNvGraphicFramePr>
            <a:graphicFrameLocks noGrp="1"/>
          </p:cNvGraphicFramePr>
          <p:nvPr>
            <p:extLst>
              <p:ext uri="{D42A27DB-BD31-4B8C-83A1-F6EECF244321}">
                <p14:modId xmlns:p14="http://schemas.microsoft.com/office/powerpoint/2010/main" val="3348459863"/>
              </p:ext>
            </p:extLst>
          </p:nvPr>
        </p:nvGraphicFramePr>
        <p:xfrm>
          <a:off x="2286001" y="3505201"/>
          <a:ext cx="6781799" cy="1643379"/>
        </p:xfrm>
        <a:graphic>
          <a:graphicData uri="http://schemas.openxmlformats.org/drawingml/2006/table">
            <a:tbl>
              <a:tblPr>
                <a:tableStyleId>{5C22544A-7EE6-4342-B048-85BDC9FD1C3A}</a:tableStyleId>
              </a:tblPr>
              <a:tblGrid>
                <a:gridCol w="5272941">
                  <a:extLst>
                    <a:ext uri="{9D8B030D-6E8A-4147-A177-3AD203B41FA5}">
                      <a16:colId xmlns:a16="http://schemas.microsoft.com/office/drawing/2014/main" val="20000"/>
                    </a:ext>
                  </a:extLst>
                </a:gridCol>
                <a:gridCol w="1508858">
                  <a:extLst>
                    <a:ext uri="{9D8B030D-6E8A-4147-A177-3AD203B41FA5}">
                      <a16:colId xmlns:a16="http://schemas.microsoft.com/office/drawing/2014/main" val="20001"/>
                    </a:ext>
                  </a:extLst>
                </a:gridCol>
              </a:tblGrid>
              <a:tr h="0">
                <a:tc>
                  <a:txBody>
                    <a:bodyPr/>
                    <a:lstStyle/>
                    <a:p>
                      <a:pPr algn="l" fontAlgn="b"/>
                      <a:r>
                        <a:rPr lang="en-US" sz="2600" u="none" strike="noStrike" dirty="0">
                          <a:effectLst/>
                          <a:latin typeface="Calibri" panose="020F0502020204030204" pitchFamily="34" charset="0"/>
                          <a:cs typeface="Calibri" panose="020F0502020204030204" pitchFamily="34" charset="0"/>
                        </a:rPr>
                        <a:t>Equity</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R="274320" marB="0"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Share capital—ordinary</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27432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0" i="0" u="none" strike="noStrike" dirty="0">
                          <a:solidFill>
                            <a:srgbClr val="000000"/>
                          </a:solidFill>
                          <a:effectLst/>
                          <a:latin typeface="Calibri" panose="020F0502020204030204" pitchFamily="34" charset="0"/>
                          <a:cs typeface="Calibri" panose="020F0502020204030204" pitchFamily="34" charset="0"/>
                        </a:rPr>
                        <a:t>€800,000</a:t>
                      </a:r>
                    </a:p>
                  </a:txBody>
                  <a:tcPr marL="4233" marR="4233"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algn="l" fontAlgn="b"/>
                      <a:r>
                        <a:rPr lang="en-US" sz="2600" b="1" u="none" strike="noStrike" dirty="0">
                          <a:solidFill>
                            <a:srgbClr val="990000"/>
                          </a:solidFill>
                          <a:effectLst/>
                          <a:latin typeface="Calibri" panose="020F0502020204030204" pitchFamily="34" charset="0"/>
                          <a:cs typeface="Calibri" panose="020F0502020204030204" pitchFamily="34" charset="0"/>
                        </a:rPr>
                        <a:t>Retained earnings (deficit)</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27432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b="1" u="none" strike="noStrike" dirty="0">
                          <a:solidFill>
                            <a:srgbClr val="990000"/>
                          </a:solidFill>
                          <a:effectLst/>
                          <a:latin typeface="Calibri" panose="020F0502020204030204" pitchFamily="34" charset="0"/>
                          <a:cs typeface="Calibri" panose="020F0502020204030204" pitchFamily="34" charset="0"/>
                        </a:rPr>
                        <a:t>(50,000)</a:t>
                      </a:r>
                      <a:endParaRPr lang="en-US" sz="26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4233" marB="0" anchor="b">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600" u="none" strike="noStrike" dirty="0">
                          <a:effectLst/>
                          <a:latin typeface="Calibri" panose="020F0502020204030204" pitchFamily="34" charset="0"/>
                          <a:cs typeface="Calibri" panose="020F0502020204030204" pitchFamily="34" charset="0"/>
                        </a:rPr>
                        <a:t>Total equity </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57200" marR="274320"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600" u="none" strike="noStrike" dirty="0">
                          <a:effectLst/>
                          <a:latin typeface="Calibri" panose="020F0502020204030204" pitchFamily="34" charset="0"/>
                          <a:cs typeface="Calibri" panose="020F0502020204030204" pitchFamily="34" charset="0"/>
                        </a:rPr>
                        <a:t>€750,000</a:t>
                      </a:r>
                      <a:endParaRPr lang="en-US" sz="2600" b="0" i="0" u="none" strike="noStrike" dirty="0">
                        <a:solidFill>
                          <a:srgbClr val="000000"/>
                        </a:solidFill>
                        <a:effectLst/>
                        <a:latin typeface="Calibri" panose="020F0502020204030204" pitchFamily="34" charset="0"/>
                        <a:cs typeface="Calibri" panose="020F0502020204030204" pitchFamily="34" charset="0"/>
                      </a:endParaRPr>
                    </a:p>
                  </a:txBody>
                  <a:tcPr marL="4233" marR="82296" marT="4233" marB="0" anchor="b">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9428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85</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600200" y="1143000"/>
            <a:ext cx="9144000" cy="2514600"/>
          </a:xfrm>
          <a:prstGeom prst="rect">
            <a:avLst/>
          </a:prstGeom>
        </p:spPr>
        <p:txBody>
          <a:bodyPr>
            <a:normAutofit/>
          </a:bodyPr>
          <a:lstStyle/>
          <a:p>
            <a:pPr marL="4763" lvl="1" indent="0">
              <a:lnSpc>
                <a:spcPct val="100000"/>
              </a:lnSpc>
              <a:spcBef>
                <a:spcPts val="1200"/>
              </a:spcBef>
              <a:buNone/>
            </a:pPr>
            <a:r>
              <a:rPr lang="en-US" sz="2600" cap="none" dirty="0">
                <a:latin typeface="Calibri" panose="020F0502020204030204" pitchFamily="34" charset="0"/>
                <a:cs typeface="Calibri" panose="020F0502020204030204" pitchFamily="34" charset="0"/>
              </a:rPr>
              <a:t>In some cases there may be </a:t>
            </a:r>
            <a:r>
              <a:rPr lang="en-US" sz="2600" b="1" cap="none" dirty="0">
                <a:solidFill>
                  <a:srgbClr val="C00000"/>
                </a:solidFill>
                <a:latin typeface="Calibri" panose="020F0502020204030204" pitchFamily="34" charset="0"/>
                <a:cs typeface="Calibri" panose="020F0502020204030204" pitchFamily="34" charset="0"/>
              </a:rPr>
              <a:t>retained earnings restrictions</a:t>
            </a:r>
            <a:r>
              <a:rPr lang="en-US" sz="2600" cap="none" dirty="0">
                <a:latin typeface="Calibri" panose="020F0502020204030204" pitchFamily="34" charset="0"/>
                <a:cs typeface="Calibri" panose="020F0502020204030204" pitchFamily="34" charset="0"/>
              </a:rPr>
              <a:t>. </a:t>
            </a:r>
          </a:p>
          <a:p>
            <a:pPr marL="574675" lvl="1" indent="-346075">
              <a:lnSpc>
                <a:spcPct val="100000"/>
              </a:lnSpc>
              <a:spcBef>
                <a:spcPts val="1200"/>
              </a:spcBef>
              <a:buClr>
                <a:srgbClr val="990000"/>
              </a:buClr>
            </a:pPr>
            <a:r>
              <a:rPr lang="en-US" sz="2600" cap="none" dirty="0">
                <a:latin typeface="Calibri" panose="020F0502020204030204" pitchFamily="34" charset="0"/>
                <a:cs typeface="Calibri" panose="020F0502020204030204" pitchFamily="34" charset="0"/>
              </a:rPr>
              <a:t>These make a portion of the retained earnings balance currently unavailable for dividends</a:t>
            </a:r>
          </a:p>
          <a:p>
            <a:pPr marL="574675" lvl="1" indent="-346075">
              <a:lnSpc>
                <a:spcPct val="100000"/>
              </a:lnSpc>
              <a:spcBef>
                <a:spcPts val="1200"/>
              </a:spcBef>
              <a:buClr>
                <a:srgbClr val="990000"/>
              </a:buClr>
            </a:pPr>
            <a:r>
              <a:rPr lang="en-US" sz="2600" cap="none" dirty="0">
                <a:latin typeface="Calibri" panose="020F0502020204030204" pitchFamily="34" charset="0"/>
                <a:cs typeface="Calibri" panose="020F0502020204030204" pitchFamily="34" charset="0"/>
              </a:rPr>
              <a:t>Companies generally disclose </a:t>
            </a:r>
            <a:r>
              <a:rPr lang="en-US" sz="2600" b="1" cap="none" dirty="0">
                <a:solidFill>
                  <a:srgbClr val="C00000"/>
                </a:solidFill>
                <a:latin typeface="Calibri" panose="020F0502020204030204" pitchFamily="34" charset="0"/>
                <a:cs typeface="Calibri" panose="020F0502020204030204" pitchFamily="34" charset="0"/>
              </a:rPr>
              <a:t>retained earnings restrictions</a:t>
            </a:r>
            <a:r>
              <a:rPr lang="en-US" sz="2600" b="1" cap="none" dirty="0">
                <a:latin typeface="Calibri" panose="020F0502020204030204" pitchFamily="34" charset="0"/>
                <a:cs typeface="Calibri" panose="020F0502020204030204" pitchFamily="34" charset="0"/>
              </a:rPr>
              <a:t> </a:t>
            </a:r>
            <a:r>
              <a:rPr lang="en-US" sz="2600" cap="none" dirty="0">
                <a:latin typeface="Calibri" panose="020F0502020204030204" pitchFamily="34" charset="0"/>
                <a:cs typeface="Calibri" panose="020F0502020204030204" pitchFamily="34" charset="0"/>
              </a:rPr>
              <a:t>in the notes to the financial statements.</a:t>
            </a: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(2 of 3)</a:t>
            </a: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3168727453"/>
              </p:ext>
            </p:extLst>
          </p:nvPr>
        </p:nvGraphicFramePr>
        <p:xfrm>
          <a:off x="1788651" y="3810000"/>
          <a:ext cx="8771860" cy="1920240"/>
        </p:xfrm>
        <a:graphic>
          <a:graphicData uri="http://schemas.openxmlformats.org/drawingml/2006/table">
            <a:tbl>
              <a:tblPr>
                <a:tableStyleId>{5C22544A-7EE6-4342-B048-85BDC9FD1C3A}</a:tableStyleId>
              </a:tblPr>
              <a:tblGrid>
                <a:gridCol w="8771860">
                  <a:extLst>
                    <a:ext uri="{9D8B030D-6E8A-4147-A177-3AD203B41FA5}">
                      <a16:colId xmlns:a16="http://schemas.microsoft.com/office/drawing/2014/main" val="20000"/>
                    </a:ext>
                  </a:extLst>
                </a:gridCol>
              </a:tblGrid>
              <a:tr h="404894">
                <a:tc>
                  <a:txBody>
                    <a:bodyPr/>
                    <a:lstStyle/>
                    <a:p>
                      <a:pPr algn="ctr" fontAlgn="b"/>
                      <a:r>
                        <a:rPr lang="en-US" sz="1800" b="1" u="none" strike="noStrike" dirty="0">
                          <a:effectLst/>
                          <a:latin typeface="Calibri" panose="020F0502020204030204" pitchFamily="34" charset="0"/>
                          <a:cs typeface="Calibri" panose="020F0502020204030204" pitchFamily="34" charset="0"/>
                        </a:rPr>
                        <a:t>Tektronix Inc.</a:t>
                      </a:r>
                      <a:br>
                        <a:rPr lang="en-US" sz="1800" b="1" u="none" strike="noStrike" dirty="0">
                          <a:effectLst/>
                          <a:latin typeface="Calibri" panose="020F0502020204030204" pitchFamily="34" charset="0"/>
                          <a:cs typeface="Calibri" panose="020F0502020204030204" pitchFamily="34" charset="0"/>
                        </a:rPr>
                      </a:br>
                      <a:r>
                        <a:rPr lang="en-US" sz="1800" b="1" u="none" strike="noStrike" dirty="0">
                          <a:effectLst/>
                          <a:latin typeface="Calibri" panose="020F0502020204030204" pitchFamily="34" charset="0"/>
                          <a:cs typeface="Calibri" panose="020F0502020204030204" pitchFamily="34" charset="0"/>
                        </a:rPr>
                        <a:t>Notes to the Financial Statements</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4233" marR="4233" anchor="b">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735682">
                <a:tc>
                  <a:txBody>
                    <a:bodyPr/>
                    <a:lstStyle/>
                    <a:p>
                      <a:pPr algn="just" fontAlgn="b"/>
                      <a:r>
                        <a:rPr lang="en-US" sz="1800" u="none" strike="noStrike" dirty="0">
                          <a:effectLst/>
                          <a:latin typeface="Calibri" panose="020F0502020204030204" pitchFamily="34" charset="0"/>
                          <a:cs typeface="Calibri" panose="020F0502020204030204" pitchFamily="34" charset="0"/>
                        </a:rPr>
                        <a:t>Certain of the Company’s debt agreements require compliance with debt covenants. Management</a:t>
                      </a:r>
                      <a:r>
                        <a:rPr lang="en-US" sz="1800" u="none" strike="noStrike" baseline="0" dirty="0">
                          <a:effectLst/>
                          <a:latin typeface="Calibri" panose="020F0502020204030204" pitchFamily="34" charset="0"/>
                          <a:cs typeface="Calibri" panose="020F0502020204030204" pitchFamily="34" charset="0"/>
                        </a:rPr>
                        <a:t> </a:t>
                      </a:r>
                      <a:r>
                        <a:rPr lang="en-US" sz="1800" u="none" strike="noStrike" dirty="0">
                          <a:effectLst/>
                          <a:latin typeface="Calibri" panose="020F0502020204030204" pitchFamily="34" charset="0"/>
                          <a:cs typeface="Calibri" panose="020F0502020204030204" pitchFamily="34" charset="0"/>
                        </a:rPr>
                        <a:t>believes that the Company is in compliance with such requirements. The Company had unrestricted</a:t>
                      </a:r>
                      <a:r>
                        <a:rPr lang="en-US" sz="1800" u="none" strike="noStrike" baseline="0" dirty="0">
                          <a:effectLst/>
                          <a:latin typeface="Calibri" panose="020F0502020204030204" pitchFamily="34" charset="0"/>
                          <a:cs typeface="Calibri" panose="020F0502020204030204" pitchFamily="34" charset="0"/>
                        </a:rPr>
                        <a:t> </a:t>
                      </a:r>
                      <a:r>
                        <a:rPr lang="en-US" sz="1800" u="none" strike="noStrike" dirty="0">
                          <a:effectLst/>
                          <a:latin typeface="Calibri" panose="020F0502020204030204" pitchFamily="34" charset="0"/>
                          <a:cs typeface="Calibri" panose="020F0502020204030204" pitchFamily="34" charset="0"/>
                        </a:rPr>
                        <a:t>retained earnings of $223.8 million after meeting those requirements.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R="137160" marT="91440" marB="9144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83367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86</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11" name="Title "/>
          <p:cNvSpPr>
            <a:spLocks noGrp="1"/>
          </p:cNvSpPr>
          <p:nvPr>
            <p:ph type="title" idx="4294967295"/>
          </p:nvPr>
        </p:nvSpPr>
        <p:spPr>
          <a:xfrm>
            <a:off x="533400" y="141608"/>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Retained earnings </a:t>
            </a:r>
            <a:r>
              <a:rPr lang="en-US" sz="2000" cap="none" dirty="0">
                <a:solidFill>
                  <a:schemeClr val="accent1"/>
                </a:solidFill>
                <a:latin typeface="Calibri" panose="020F0502020204030204" pitchFamily="34" charset="0"/>
                <a:ea typeface="Source Sans Pro" charset="0"/>
                <a:cs typeface="Calibri" panose="020F0502020204030204" pitchFamily="34" charset="0"/>
              </a:rPr>
              <a:t>(3 of 3)</a:t>
            </a:r>
            <a:endParaRPr lang="en-US" sz="4000" b="1" cap="none" dirty="0">
              <a:solidFill>
                <a:schemeClr val="accent1"/>
              </a:solidFill>
              <a:latin typeface="Calibri" panose="020F0502020204030204" pitchFamily="34" charset="0"/>
              <a:ea typeface="Source Sans Pro" charset="0"/>
              <a:cs typeface="Calibri" panose="020F0502020204030204" pitchFamily="34" charset="0"/>
            </a:endParaRP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3829598123"/>
              </p:ext>
            </p:extLst>
          </p:nvPr>
        </p:nvGraphicFramePr>
        <p:xfrm>
          <a:off x="2270051" y="3111792"/>
          <a:ext cx="7770255" cy="2466848"/>
        </p:xfrm>
        <a:graphic>
          <a:graphicData uri="http://schemas.openxmlformats.org/drawingml/2006/table">
            <a:tbl>
              <a:tblPr>
                <a:tableStyleId>{5C22544A-7EE6-4342-B048-85BDC9FD1C3A}</a:tableStyleId>
              </a:tblPr>
              <a:tblGrid>
                <a:gridCol w="6388496">
                  <a:extLst>
                    <a:ext uri="{9D8B030D-6E8A-4147-A177-3AD203B41FA5}">
                      <a16:colId xmlns:a16="http://schemas.microsoft.com/office/drawing/2014/main" val="20000"/>
                    </a:ext>
                  </a:extLst>
                </a:gridCol>
                <a:gridCol w="1381759">
                  <a:extLst>
                    <a:ext uri="{9D8B030D-6E8A-4147-A177-3AD203B41FA5}">
                      <a16:colId xmlns:a16="http://schemas.microsoft.com/office/drawing/2014/main" val="20001"/>
                    </a:ext>
                  </a:extLst>
                </a:gridCol>
              </a:tblGrid>
              <a:tr h="0">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Balance, January</a:t>
                      </a:r>
                      <a:r>
                        <a:rPr lang="en-US" sz="2200" b="0" i="0" u="none" strike="noStrike" baseline="0" dirty="0">
                          <a:solidFill>
                            <a:srgbClr val="000000"/>
                          </a:solidFill>
                          <a:effectLst/>
                          <a:latin typeface="Calibri" panose="020F0502020204030204" pitchFamily="34" charset="0"/>
                          <a:cs typeface="Calibri" panose="020F0502020204030204" pitchFamily="34" charset="0"/>
                        </a:rPr>
                        <a:t> 1</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a:t>
                      </a:r>
                      <a:r>
                        <a:rPr lang="en-US" sz="2200" b="0" i="0" u="none" strike="noStrike" dirty="0">
                          <a:solidFill>
                            <a:srgbClr val="000000"/>
                          </a:solidFill>
                          <a:effectLst/>
                          <a:latin typeface="Calibri" panose="020F0502020204030204" pitchFamily="34" charset="0"/>
                          <a:cs typeface="Calibri" panose="020F0502020204030204" pitchFamily="34" charset="0"/>
                        </a:rPr>
                        <a:t>1,050,000</a:t>
                      </a:r>
                    </a:p>
                  </a:txBody>
                  <a:tcPr marL="4233" marR="0" marB="18288" anchor="b">
                    <a:noFill/>
                  </a:tcPr>
                </a:tc>
                <a:extLst>
                  <a:ext uri="{0D108BD9-81ED-4DB2-BD59-A6C34878D82A}">
                    <a16:rowId xmlns:a16="http://schemas.microsoft.com/office/drawing/2014/main" val="10000"/>
                  </a:ext>
                </a:extLst>
              </a:tr>
              <a:tr h="0">
                <a:tc>
                  <a:txBody>
                    <a:bodyPr/>
                    <a:lstStyle/>
                    <a:p>
                      <a:pPr algn="l" fontAlgn="b"/>
                      <a:r>
                        <a:rPr lang="en-US" sz="2200" u="none" strike="noStrike" dirty="0">
                          <a:effectLst/>
                          <a:latin typeface="Calibri" panose="020F0502020204030204" pitchFamily="34" charset="0"/>
                          <a:cs typeface="Calibri" panose="020F0502020204030204" pitchFamily="34" charset="0"/>
                        </a:rPr>
                        <a:t>Add: Net income</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410,000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algn="l" fontAlgn="b"/>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1,460,000</a:t>
                      </a:r>
                    </a:p>
                  </a:txBody>
                  <a:tcPr marL="4233" marR="0" marB="18288"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0">
                <a:tc>
                  <a:txBody>
                    <a:bodyPr/>
                    <a:lstStyle/>
                    <a:p>
                      <a:pPr algn="l" fontAlgn="b"/>
                      <a:r>
                        <a:rPr lang="en-US" sz="2200" b="0" i="0" u="none" strike="noStrike" dirty="0">
                          <a:solidFill>
                            <a:srgbClr val="000000"/>
                          </a:solidFill>
                          <a:effectLst/>
                          <a:latin typeface="Calibri" panose="020F0502020204030204" pitchFamily="34" charset="0"/>
                          <a:cs typeface="Calibri" panose="020F0502020204030204" pitchFamily="34" charset="0"/>
                        </a:rPr>
                        <a:t>Less: Cash Dividends</a:t>
                      </a:r>
                    </a:p>
                  </a:txBody>
                  <a:tcPr marR="640080" marB="18288" anchor="b">
                    <a:noFill/>
                  </a:tcPr>
                </a:tc>
                <a:tc>
                  <a:txBody>
                    <a:bodyPr/>
                    <a:lstStyle/>
                    <a:p>
                      <a:pPr algn="r" fontAlgn="b"/>
                      <a:r>
                        <a:rPr lang="en-US" sz="2200" b="0" i="0" u="none" strike="noStrike" dirty="0">
                          <a:solidFill>
                            <a:srgbClr val="000000"/>
                          </a:solidFill>
                          <a:effectLst/>
                          <a:latin typeface="Calibri" panose="020F0502020204030204" pitchFamily="34" charset="0"/>
                          <a:cs typeface="Calibri" panose="020F0502020204030204" pitchFamily="34" charset="0"/>
                        </a:rPr>
                        <a:t>100,000</a:t>
                      </a:r>
                    </a:p>
                  </a:txBody>
                  <a:tcPr marL="4233" marR="0" marB="18288" anchor="b">
                    <a:noFill/>
                  </a:tcPr>
                </a:tc>
                <a:extLst>
                  <a:ext uri="{0D108BD9-81ED-4DB2-BD59-A6C34878D82A}">
                    <a16:rowId xmlns:a16="http://schemas.microsoft.com/office/drawing/2014/main" val="10003"/>
                  </a:ext>
                </a:extLst>
              </a:tr>
              <a:tr h="0">
                <a:tc>
                  <a:txBody>
                    <a:bodyPr/>
                    <a:lstStyle/>
                    <a:p>
                      <a:pPr marL="627063" indent="0" algn="l" fontAlgn="b"/>
                      <a:r>
                        <a:rPr lang="en-US" sz="2200" u="none" strike="noStrike" dirty="0">
                          <a:effectLst/>
                          <a:latin typeface="Calibri" panose="020F0502020204030204" pitchFamily="34" charset="0"/>
                          <a:cs typeface="Calibri" panose="020F0502020204030204" pitchFamily="34" charset="0"/>
                        </a:rPr>
                        <a:t>Share Dividends</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b="0" i="0" u="none" strike="noStrike" dirty="0">
                          <a:solidFill>
                            <a:schemeClr val="dk1"/>
                          </a:solidFill>
                          <a:effectLst/>
                          <a:latin typeface="Calibri" panose="020F0502020204030204" pitchFamily="34" charset="0"/>
                          <a:cs typeface="Calibri" panose="020F0502020204030204" pitchFamily="34" charset="0"/>
                        </a:rPr>
                        <a:t>200,000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0">
                <a:tc>
                  <a:txBody>
                    <a:bodyPr/>
                    <a:lstStyle/>
                    <a:p>
                      <a:pPr algn="l" fontAlgn="b"/>
                      <a:r>
                        <a:rPr lang="en-US" sz="2200" u="none" strike="noStrike" dirty="0">
                          <a:effectLst/>
                          <a:latin typeface="Calibri" panose="020F0502020204030204" pitchFamily="34" charset="0"/>
                          <a:cs typeface="Calibri" panose="020F0502020204030204" pitchFamily="34" charset="0"/>
                        </a:rPr>
                        <a:t>Balance, December 31</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R="640080" marB="18288" anchor="b">
                    <a:noFill/>
                  </a:tcPr>
                </a:tc>
                <a:tc>
                  <a:txBody>
                    <a:bodyPr/>
                    <a:lstStyle/>
                    <a:p>
                      <a:pPr algn="r" fontAlgn="b"/>
                      <a:r>
                        <a:rPr lang="en-US" sz="2200" u="none" strike="noStrike" dirty="0">
                          <a:effectLst/>
                          <a:latin typeface="Calibri" panose="020F0502020204030204" pitchFamily="34" charset="0"/>
                          <a:cs typeface="Calibri" panose="020F0502020204030204" pitchFamily="34" charset="0"/>
                        </a:rPr>
                        <a:t>€1,160,000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0" marB="18288"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R="640080" marT="27432" marB="18288" anchor="b">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0" marT="27432" marB="18288"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9" name="Table 8" descr="Table is screen readable."/>
          <p:cNvGraphicFramePr>
            <a:graphicFrameLocks noGrp="1"/>
          </p:cNvGraphicFramePr>
          <p:nvPr>
            <p:extLst>
              <p:ext uri="{D42A27DB-BD31-4B8C-83A1-F6EECF244321}">
                <p14:modId xmlns:p14="http://schemas.microsoft.com/office/powerpoint/2010/main" val="3066342457"/>
              </p:ext>
            </p:extLst>
          </p:nvPr>
        </p:nvGraphicFramePr>
        <p:xfrm>
          <a:off x="2274802" y="1905000"/>
          <a:ext cx="7859798" cy="1143000"/>
        </p:xfrm>
        <a:graphic>
          <a:graphicData uri="http://schemas.openxmlformats.org/drawingml/2006/table">
            <a:tbl>
              <a:tblPr>
                <a:tableStyleId>{5C22544A-7EE6-4342-B048-85BDC9FD1C3A}</a:tableStyleId>
              </a:tblPr>
              <a:tblGrid>
                <a:gridCol w="7859798">
                  <a:extLst>
                    <a:ext uri="{9D8B030D-6E8A-4147-A177-3AD203B41FA5}">
                      <a16:colId xmlns:a16="http://schemas.microsoft.com/office/drawing/2014/main" val="20000"/>
                    </a:ext>
                  </a:extLst>
                </a:gridCol>
              </a:tblGrid>
              <a:tr h="0">
                <a:tc>
                  <a:txBody>
                    <a:bodyPr/>
                    <a:lstStyle/>
                    <a:p>
                      <a:pPr algn="ctr" fontAlgn="b">
                        <a:tabLst/>
                      </a:pPr>
                      <a:r>
                        <a:rPr lang="en-US" sz="2200" b="1" i="0" u="none" strike="noStrike" dirty="0">
                          <a:solidFill>
                            <a:srgbClr val="000000"/>
                          </a:solidFill>
                          <a:effectLst/>
                          <a:latin typeface="Calibri" panose="020F0502020204030204" pitchFamily="34" charset="0"/>
                        </a:rPr>
                        <a:t>Graber SA</a:t>
                      </a:r>
                    </a:p>
                    <a:p>
                      <a:pPr algn="ctr" fontAlgn="b">
                        <a:tabLst/>
                      </a:pPr>
                      <a:r>
                        <a:rPr lang="en-US" sz="2200" b="1" i="0" u="none" strike="noStrike" dirty="0">
                          <a:solidFill>
                            <a:srgbClr val="000000"/>
                          </a:solidFill>
                          <a:effectLst/>
                          <a:latin typeface="Calibri" panose="020F0502020204030204" pitchFamily="34" charset="0"/>
                        </a:rPr>
                        <a:t>Statement of Retained Earnings</a:t>
                      </a:r>
                    </a:p>
                    <a:p>
                      <a:pPr algn="ctr" fontAlgn="b">
                        <a:tabLst/>
                      </a:pPr>
                      <a:r>
                        <a:rPr lang="en-US" sz="2200" b="1" i="0" u="none" strike="noStrike" dirty="0">
                          <a:solidFill>
                            <a:srgbClr val="000000"/>
                          </a:solidFill>
                          <a:effectLst/>
                          <a:latin typeface="Calibri" panose="020F0502020204030204" pitchFamily="34" charset="0"/>
                        </a:rPr>
                        <a:t>For the Year Ended December</a:t>
                      </a:r>
                      <a:r>
                        <a:rPr lang="en-US" sz="2200" b="1" i="0" u="none" strike="noStrike" baseline="0" dirty="0">
                          <a:solidFill>
                            <a:srgbClr val="000000"/>
                          </a:solidFill>
                          <a:effectLst/>
                          <a:latin typeface="Calibri" panose="020F0502020204030204" pitchFamily="34" charset="0"/>
                        </a:rPr>
                        <a:t> 31, 2020</a:t>
                      </a:r>
                      <a:endParaRPr lang="en-US" sz="2200" b="1" i="0" u="none" strike="noStrike" dirty="0">
                        <a:solidFill>
                          <a:srgbClr val="000000"/>
                        </a:solidFill>
                        <a:effectLst/>
                        <a:latin typeface="Calibri" panose="020F0502020204030204" pitchFamily="34" charset="0"/>
                      </a:endParaRPr>
                    </a:p>
                  </a:txBody>
                  <a:tcPr marL="4233" marR="9144" marT="91440" anchor="b">
                    <a:solidFill>
                      <a:schemeClr val="bg1">
                        <a:lumMod val="85000"/>
                      </a:schemeClr>
                    </a:solidFill>
                  </a:tcPr>
                </a:tc>
                <a:extLst>
                  <a:ext uri="{0D108BD9-81ED-4DB2-BD59-A6C34878D82A}">
                    <a16:rowId xmlns:a16="http://schemas.microsoft.com/office/drawing/2014/main" val="10000"/>
                  </a:ext>
                </a:extLst>
              </a:tr>
            </a:tbl>
          </a:graphicData>
        </a:graphic>
      </p:graphicFrame>
      <p:sp>
        <p:nvSpPr>
          <p:cNvPr id="12" name="LOBL"/>
          <p:cNvSpPr>
            <a:spLocks noGrp="1"/>
          </p:cNvSpPr>
          <p:nvPr>
            <p:ph sz="quarter" idx="4294967295"/>
          </p:nvPr>
        </p:nvSpPr>
        <p:spPr>
          <a:xfrm>
            <a:off x="1833562" y="1143000"/>
            <a:ext cx="8529638" cy="533400"/>
          </a:xfrm>
          <a:prstGeom prst="rect">
            <a:avLst/>
          </a:prstGeom>
        </p:spPr>
        <p:txBody>
          <a:bodyPr/>
          <a:lstStyle/>
          <a:p>
            <a:pPr marL="0" lvl="1" indent="0">
              <a:lnSpc>
                <a:spcPct val="100000"/>
              </a:lnSpc>
              <a:spcBef>
                <a:spcPts val="1200"/>
              </a:spcBef>
              <a:buClr>
                <a:srgbClr val="990000"/>
              </a:buClr>
              <a:buNone/>
            </a:pPr>
            <a:r>
              <a:rPr lang="en-US" sz="2600" cap="none" dirty="0">
                <a:latin typeface="Calibri" panose="020F0502020204030204" pitchFamily="34" charset="0"/>
                <a:cs typeface="Calibri" panose="020F0502020204030204" pitchFamily="34" charset="0"/>
              </a:rPr>
              <a:t>Statement for </a:t>
            </a:r>
            <a:r>
              <a:rPr lang="en-US" altLang="zh-CN" sz="2600" cap="none" dirty="0">
                <a:latin typeface="Calibri" panose="020F0502020204030204" pitchFamily="34" charset="0"/>
                <a:cs typeface="Calibri" panose="020F0502020204030204" pitchFamily="34" charset="0"/>
              </a:rPr>
              <a:t>G</a:t>
            </a:r>
            <a:r>
              <a:rPr lang="en-US" sz="2600" cap="none" dirty="0">
                <a:latin typeface="Calibri" panose="020F0502020204030204" pitchFamily="34" charset="0"/>
                <a:cs typeface="Calibri" panose="020F0502020204030204" pitchFamily="34" charset="0"/>
              </a:rPr>
              <a:t>raber SA, based on assumed data.</a:t>
            </a:r>
            <a:endParaRPr lang="en-US" altLang="en-US" sz="2600" cap="none"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0873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87</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graphicFrame>
        <p:nvGraphicFramePr>
          <p:cNvPr id="4" name="Table 3" descr="Table is screen readable."/>
          <p:cNvGraphicFramePr>
            <a:graphicFrameLocks noGrp="1"/>
          </p:cNvGraphicFramePr>
          <p:nvPr>
            <p:extLst>
              <p:ext uri="{D42A27DB-BD31-4B8C-83A1-F6EECF244321}">
                <p14:modId xmlns:p14="http://schemas.microsoft.com/office/powerpoint/2010/main" val="833106005"/>
              </p:ext>
            </p:extLst>
          </p:nvPr>
        </p:nvGraphicFramePr>
        <p:xfrm>
          <a:off x="1450533" y="990600"/>
          <a:ext cx="9217467" cy="644313"/>
        </p:xfrm>
        <a:graphic>
          <a:graphicData uri="http://schemas.openxmlformats.org/drawingml/2006/table">
            <a:tbl>
              <a:tblPr>
                <a:tableStyleId>{5C22544A-7EE6-4342-B048-85BDC9FD1C3A}</a:tableStyleId>
              </a:tblPr>
              <a:tblGrid>
                <a:gridCol w="9217467">
                  <a:extLst>
                    <a:ext uri="{9D8B030D-6E8A-4147-A177-3AD203B41FA5}">
                      <a16:colId xmlns:a16="http://schemas.microsoft.com/office/drawing/2014/main" val="20000"/>
                    </a:ext>
                  </a:extLst>
                </a:gridCol>
              </a:tblGrid>
              <a:tr h="644313">
                <a:tc>
                  <a:txBody>
                    <a:bodyPr/>
                    <a:lstStyle/>
                    <a:p>
                      <a:pPr algn="ctr" fontAlgn="b"/>
                      <a:r>
                        <a:rPr lang="en-US" sz="1700" b="1" i="0" u="none" strike="noStrike" dirty="0">
                          <a:solidFill>
                            <a:srgbClr val="000000"/>
                          </a:solidFill>
                          <a:effectLst/>
                          <a:latin typeface="Calibri" panose="020F0502020204030204" pitchFamily="34" charset="0"/>
                          <a:cs typeface="Calibri" panose="020F0502020204030204" pitchFamily="34" charset="0"/>
                        </a:rPr>
                        <a:t>Graber SA</a:t>
                      </a:r>
                    </a:p>
                    <a:p>
                      <a:pPr algn="ctr" fontAlgn="b"/>
                      <a:r>
                        <a:rPr lang="en-US" sz="1700" b="1" i="0" u="none" strike="noStrike" dirty="0">
                          <a:solidFill>
                            <a:srgbClr val="000000"/>
                          </a:solidFill>
                          <a:effectLst/>
                          <a:latin typeface="Calibri" panose="020F0502020204030204" pitchFamily="34" charset="0"/>
                          <a:cs typeface="Calibri" panose="020F0502020204030204" pitchFamily="34" charset="0"/>
                        </a:rPr>
                        <a:t>Statement of Financial Position (partial)</a:t>
                      </a:r>
                    </a:p>
                  </a:txBody>
                  <a:tcPr marL="4233" marR="4233" marT="4233" anchor="b"/>
                </a:tc>
                <a:extLst>
                  <a:ext uri="{0D108BD9-81ED-4DB2-BD59-A6C34878D82A}">
                    <a16:rowId xmlns:a16="http://schemas.microsoft.com/office/drawing/2014/main" val="10000"/>
                  </a:ext>
                </a:extLst>
              </a:tr>
            </a:tbl>
          </a:graphicData>
        </a:graphic>
      </p:graphicFrame>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Statement of financial position</a:t>
            </a:r>
          </a:p>
        </p:txBody>
      </p:sp>
      <p:graphicFrame>
        <p:nvGraphicFramePr>
          <p:cNvPr id="13" name="Table 12" descr="Table is screen readable."/>
          <p:cNvGraphicFramePr>
            <a:graphicFrameLocks noGrp="1"/>
          </p:cNvGraphicFramePr>
          <p:nvPr>
            <p:extLst>
              <p:ext uri="{D42A27DB-BD31-4B8C-83A1-F6EECF244321}">
                <p14:modId xmlns:p14="http://schemas.microsoft.com/office/powerpoint/2010/main" val="2946363880"/>
              </p:ext>
            </p:extLst>
          </p:nvPr>
        </p:nvGraphicFramePr>
        <p:xfrm>
          <a:off x="1450533" y="1634913"/>
          <a:ext cx="9216762" cy="4613486"/>
        </p:xfrm>
        <a:graphic>
          <a:graphicData uri="http://schemas.openxmlformats.org/drawingml/2006/table">
            <a:tbl>
              <a:tblPr>
                <a:tableStyleId>{5C22544A-7EE6-4342-B048-85BDC9FD1C3A}</a:tableStyleId>
              </a:tblPr>
              <a:tblGrid>
                <a:gridCol w="6520124">
                  <a:extLst>
                    <a:ext uri="{9D8B030D-6E8A-4147-A177-3AD203B41FA5}">
                      <a16:colId xmlns:a16="http://schemas.microsoft.com/office/drawing/2014/main" val="20000"/>
                    </a:ext>
                  </a:extLst>
                </a:gridCol>
                <a:gridCol w="1173074">
                  <a:extLst>
                    <a:ext uri="{9D8B030D-6E8A-4147-A177-3AD203B41FA5}">
                      <a16:colId xmlns:a16="http://schemas.microsoft.com/office/drawing/2014/main" val="20001"/>
                    </a:ext>
                  </a:extLst>
                </a:gridCol>
                <a:gridCol w="350490">
                  <a:extLst>
                    <a:ext uri="{9D8B030D-6E8A-4147-A177-3AD203B41FA5}">
                      <a16:colId xmlns:a16="http://schemas.microsoft.com/office/drawing/2014/main" val="20002"/>
                    </a:ext>
                  </a:extLst>
                </a:gridCol>
                <a:gridCol w="1173074">
                  <a:extLst>
                    <a:ext uri="{9D8B030D-6E8A-4147-A177-3AD203B41FA5}">
                      <a16:colId xmlns:a16="http://schemas.microsoft.com/office/drawing/2014/main" val="20003"/>
                    </a:ext>
                  </a:extLst>
                </a:gridCol>
              </a:tblGrid>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Equity</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0"/>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   Share capital—preference, 9% €100 par value,</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36576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1"/>
                  </a:ext>
                </a:extLst>
              </a:tr>
              <a:tr h="626463">
                <a:tc>
                  <a:txBody>
                    <a:bodyPr/>
                    <a:lstStyle/>
                    <a:p>
                      <a:pPr marL="228600" indent="-228600" algn="l" fontAlgn="b"/>
                      <a:r>
                        <a:rPr lang="en-GB" sz="1700" u="none" strike="noStrike" dirty="0">
                          <a:effectLst/>
                          <a:latin typeface="Calibri" panose="020F0502020204030204" pitchFamily="34" charset="0"/>
                          <a:cs typeface="Calibri" panose="020F0502020204030204" pitchFamily="34" charset="0"/>
                        </a:rPr>
                        <a:t>    cumulative, callable at €120, 10,000 shares</a:t>
                      </a:r>
                      <a:br>
                        <a:rPr lang="en-US" sz="1700" u="none" strike="noStrike" dirty="0">
                          <a:effectLst/>
                          <a:latin typeface="Calibri" panose="020F0502020204030204" pitchFamily="34" charset="0"/>
                          <a:cs typeface="Calibri" panose="020F0502020204030204" pitchFamily="34" charset="0"/>
                        </a:rPr>
                      </a:br>
                      <a:r>
                        <a:rPr lang="en-GB" sz="1700" u="none" strike="noStrike" dirty="0">
                          <a:effectLst/>
                          <a:latin typeface="Calibri" panose="020F0502020204030204" pitchFamily="34" charset="0"/>
                          <a:cs typeface="Calibri" panose="020F0502020204030204" pitchFamily="34" charset="0"/>
                        </a:rPr>
                        <a:t>authorized, 6,000 shares issued and outstanding</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   600,000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2"/>
                  </a:ext>
                </a:extLst>
              </a:tr>
              <a:tr h="896474">
                <a:tc>
                  <a:txBody>
                    <a:bodyPr/>
                    <a:lstStyle/>
                    <a:p>
                      <a:pPr marL="228600" indent="-228600" algn="l" fontAlgn="b"/>
                      <a:r>
                        <a:rPr lang="en-GB" sz="1700" u="none" strike="noStrike" dirty="0">
                          <a:effectLst/>
                          <a:latin typeface="Calibri" panose="020F0502020204030204" pitchFamily="34" charset="0"/>
                          <a:cs typeface="Calibri" panose="020F0502020204030204" pitchFamily="34" charset="0"/>
                        </a:rPr>
                        <a:t>Share capital—ordinary, no-par, €5 stated</a:t>
                      </a:r>
                      <a:br>
                        <a:rPr lang="en-US" sz="1700" u="none" strike="noStrike" dirty="0">
                          <a:effectLst/>
                          <a:latin typeface="Calibri" panose="020F0502020204030204" pitchFamily="34" charset="0"/>
                          <a:cs typeface="Calibri" panose="020F0502020204030204" pitchFamily="34" charset="0"/>
                        </a:rPr>
                      </a:br>
                      <a:r>
                        <a:rPr lang="en-US" sz="1700" u="none" strike="noStrike" dirty="0">
                          <a:effectLst/>
                          <a:latin typeface="Calibri" panose="020F0502020204030204" pitchFamily="34" charset="0"/>
                          <a:cs typeface="Calibri" panose="020F0502020204030204" pitchFamily="34" charset="0"/>
                        </a:rPr>
                        <a:t>value, 500,000 shares authorized,</a:t>
                      </a:r>
                    </a:p>
                    <a:p>
                      <a:pPr marL="228600" indent="-228600" algn="l" fontAlgn="b"/>
                      <a:r>
                        <a:rPr lang="en-GB" sz="1700" u="none" strike="noStrike" dirty="0">
                          <a:effectLst/>
                          <a:latin typeface="Calibri" panose="020F0502020204030204" pitchFamily="34" charset="0"/>
                          <a:cs typeface="Calibri" panose="020F0502020204030204" pitchFamily="34" charset="0"/>
                        </a:rPr>
                        <a:t>    400,000 shares issued and 390,000 outstanding</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€2,000,000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extLst>
                  <a:ext uri="{0D108BD9-81ED-4DB2-BD59-A6C34878D82A}">
                    <a16:rowId xmlns:a16="http://schemas.microsoft.com/office/drawing/2014/main" val="10003"/>
                  </a:ext>
                </a:extLst>
              </a:tr>
              <a:tr h="302062">
                <a:tc>
                  <a:txBody>
                    <a:bodyPr/>
                    <a:lstStyle/>
                    <a:p>
                      <a:pPr algn="l" fontAlgn="b"/>
                      <a:r>
                        <a:rPr lang="en-US" sz="1700" b="1" u="none" strike="noStrike" dirty="0">
                          <a:solidFill>
                            <a:srgbClr val="990000"/>
                          </a:solidFill>
                          <a:effectLst/>
                          <a:latin typeface="Calibri" panose="020F0502020204030204" pitchFamily="34" charset="0"/>
                          <a:cs typeface="Calibri" panose="020F0502020204030204" pitchFamily="34" charset="0"/>
                        </a:rPr>
                        <a:t>Ordinary share dividends distributable</a:t>
                      </a:r>
                      <a:endParaRPr lang="en-US" sz="1700" b="1" i="0" u="none" strike="noStrike" dirty="0">
                        <a:solidFill>
                          <a:srgbClr val="99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b="1" u="none" strike="noStrike" dirty="0">
                          <a:solidFill>
                            <a:srgbClr val="990000"/>
                          </a:solidFill>
                          <a:effectLst/>
                          <a:latin typeface="Calibri" panose="020F0502020204030204" pitchFamily="34" charset="0"/>
                          <a:cs typeface="Calibri" panose="020F0502020204030204" pitchFamily="34" charset="0"/>
                        </a:rPr>
                        <a:t>50,000</a:t>
                      </a:r>
                      <a:endParaRPr lang="en-US" sz="17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2,050,000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Share premium—preference</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30,000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10005"/>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Share premium—ordinary </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548640" marR="4233" marT="4233" marB="0" anchor="b">
                    <a:noFill/>
                  </a:tcPr>
                </a:tc>
                <a:tc>
                  <a:txBody>
                    <a:bodyPr/>
                    <a:lstStyle/>
                    <a:p>
                      <a:pPr algn="r" fontAlgn="b"/>
                      <a:r>
                        <a:rPr lang="en-US" sz="1700" u="none" strike="noStrike" dirty="0">
                          <a:effectLst/>
                          <a:latin typeface="Calibri" panose="020F0502020204030204" pitchFamily="34" charset="0"/>
                          <a:cs typeface="Calibri" panose="020F0502020204030204" pitchFamily="34" charset="0"/>
                        </a:rPr>
                        <a:t>1,050,000</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B w="19050" cap="flat" cmpd="sng" algn="ctr">
                      <a:solidFill>
                        <a:schemeClr val="tx1"/>
                      </a:solidFill>
                      <a:prstDash val="solid"/>
                      <a:round/>
                      <a:headEnd type="none" w="med" len="med"/>
                      <a:tailEnd type="none" w="med" len="med"/>
                    </a:ln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1,080,000</a:t>
                      </a:r>
                    </a:p>
                  </a:txBody>
                  <a:tcPr marL="4233" marR="4233" marT="4233" marB="0" anchor="b">
                    <a:noFill/>
                  </a:tcPr>
                </a:tc>
                <a:extLst>
                  <a:ext uri="{0D108BD9-81ED-4DB2-BD59-A6C34878D82A}">
                    <a16:rowId xmlns:a16="http://schemas.microsoft.com/office/drawing/2014/main" val="10006"/>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Retained earnings (</a:t>
                      </a:r>
                      <a:r>
                        <a:rPr lang="en-GB" sz="1700" u="none" strike="noStrike" dirty="0">
                          <a:solidFill>
                            <a:srgbClr val="990000"/>
                          </a:solidFill>
                          <a:effectLst/>
                          <a:latin typeface="Calibri" panose="020F0502020204030204" pitchFamily="34" charset="0"/>
                          <a:cs typeface="Calibri" panose="020F0502020204030204" pitchFamily="34" charset="0"/>
                        </a:rPr>
                        <a:t>see Note R</a:t>
                      </a:r>
                      <a:r>
                        <a:rPr lang="en-GB" sz="1700" u="none" strike="noStrike" dirty="0">
                          <a:effectLst/>
                          <a:latin typeface="Calibri" panose="020F0502020204030204" pitchFamily="34" charset="0"/>
                          <a:cs typeface="Calibri" panose="020F0502020204030204" pitchFamily="34" charset="0"/>
                        </a:rPr>
                        <a:t>)</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73152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1,160,000</a:t>
                      </a:r>
                    </a:p>
                  </a:txBody>
                  <a:tcPr marL="4233" marR="4233" marT="4233" marB="0" anchor="b">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7"/>
                  </a:ext>
                </a:extLst>
              </a:tr>
              <a:tr h="302062">
                <a:tc>
                  <a:txBody>
                    <a:bodyPr/>
                    <a:lstStyle/>
                    <a:p>
                      <a:pPr algn="l" fontAlgn="b"/>
                      <a:r>
                        <a:rPr lang="en-GB" sz="1700" u="none" strike="noStrike" dirty="0">
                          <a:effectLst/>
                          <a:latin typeface="Calibri" panose="020F0502020204030204" pitchFamily="34" charset="0"/>
                          <a:cs typeface="Calibri" panose="020F0502020204030204" pitchFamily="34" charset="0"/>
                        </a:rPr>
                        <a:t>Less: Treasury shares (10,000 shares)</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73152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80,000</a:t>
                      </a:r>
                    </a:p>
                  </a:txBody>
                  <a:tcPr marL="4233" marR="4233" marT="4233" marB="0" anchor="b">
                    <a:lnT w="1270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02062">
                <a:tc>
                  <a:txBody>
                    <a:bodyPr/>
                    <a:lstStyle/>
                    <a:p>
                      <a:pPr algn="l" fontAlgn="b"/>
                      <a:r>
                        <a:rPr lang="en-US" sz="1700" u="none" strike="noStrike" dirty="0">
                          <a:effectLst/>
                          <a:latin typeface="Calibri" panose="020F0502020204030204" pitchFamily="34" charset="0"/>
                          <a:cs typeface="Calibri" panose="020F0502020204030204" pitchFamily="34" charset="0"/>
                        </a:rPr>
                        <a:t>                   Total equity</a:t>
                      </a:r>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r>
                        <a:rPr lang="en-US" sz="1700" b="0" i="0" u="none" strike="noStrike" dirty="0">
                          <a:solidFill>
                            <a:srgbClr val="000000"/>
                          </a:solidFill>
                          <a:effectLst/>
                          <a:latin typeface="Calibri" panose="020F0502020204030204" pitchFamily="34" charset="0"/>
                          <a:cs typeface="Calibri" panose="020F0502020204030204" pitchFamily="34" charset="0"/>
                        </a:rPr>
                        <a:t>€4,810,000</a:t>
                      </a:r>
                    </a:p>
                  </a:txBody>
                  <a:tcPr marL="4233" marR="4233" marT="4233"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74785">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182880" marR="4233" marT="27432" marB="0" anchor="b">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27432" marB="0" anchor="b">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599268">
                <a:tc>
                  <a:txBody>
                    <a:bodyPr/>
                    <a:lstStyle/>
                    <a:p>
                      <a:pPr algn="l" fontAlgn="b"/>
                      <a:r>
                        <a:rPr lang="en-GB" sz="1700" u="none" strike="noStrike" dirty="0">
                          <a:solidFill>
                            <a:srgbClr val="990000"/>
                          </a:solidFill>
                          <a:effectLst/>
                          <a:latin typeface="Calibri" panose="020F0502020204030204" pitchFamily="34" charset="0"/>
                          <a:cs typeface="Calibri" panose="020F0502020204030204" pitchFamily="34" charset="0"/>
                        </a:rPr>
                        <a:t>Note R: Retained earnings is restricted for the cost of treasury shares, €80,000.</a:t>
                      </a:r>
                      <a:endParaRPr lang="en-US" sz="1700" b="0" i="0" u="none" strike="noStrike" dirty="0">
                        <a:solidFill>
                          <a:srgbClr val="990000"/>
                        </a:solidFill>
                        <a:effectLst/>
                        <a:latin typeface="Calibri" panose="020F0502020204030204" pitchFamily="34" charset="0"/>
                        <a:cs typeface="Calibri" panose="020F0502020204030204" pitchFamily="34" charset="0"/>
                      </a:endParaRPr>
                    </a:p>
                  </a:txBody>
                  <a:tcPr marL="182880"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l"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noFill/>
                  </a:tcPr>
                </a:tc>
                <a:tc>
                  <a:txBody>
                    <a:bodyPr/>
                    <a:lstStyle/>
                    <a:p>
                      <a:pPr algn="r" fontAlgn="b"/>
                      <a:endParaRPr lang="en-US" sz="17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4233" marB="0" anchor="b">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934690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88</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838200" y="1219200"/>
            <a:ext cx="10058400" cy="4800600"/>
          </a:xfrm>
          <a:prstGeom prst="rect">
            <a:avLst/>
          </a:prstGeom>
        </p:spPr>
        <p:txBody>
          <a:bodyPr>
            <a:normAutofit/>
          </a:bodyPr>
          <a:lstStyle/>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Jennifer NV has issued 300,000 shares of €3 par value ordinary shares. It is authorized to issue 600,000 shares. The </a:t>
            </a:r>
            <a:r>
              <a:rPr lang="en-GB" sz="2600" cap="none" dirty="0">
                <a:latin typeface="Calibri" panose="020F0502020204030204" pitchFamily="34" charset="0"/>
                <a:cs typeface="Calibri" panose="020F0502020204030204" pitchFamily="34" charset="0"/>
              </a:rPr>
              <a:t>share premium on the ordinary shares</a:t>
            </a:r>
            <a:r>
              <a:rPr lang="en-US" sz="2600" cap="none" dirty="0">
                <a:latin typeface="Calibri" panose="020F0502020204030204" pitchFamily="34" charset="0"/>
                <a:cs typeface="Calibri" panose="020F0502020204030204" pitchFamily="34" charset="0"/>
              </a:rPr>
              <a:t> is €380,000. The corporation has reacquired 15,000 shares at a cost of €50,000 and is currently holding those shares. Treasury shares were reissued in prior years for €72,000 more than their cost. The corporation also has 4,000 shares issued and outstanding of 8%, €100 par value preference shares. It authorized 10,000 shares. The </a:t>
            </a:r>
            <a:r>
              <a:rPr lang="en-GB" sz="2600" cap="none" dirty="0">
                <a:latin typeface="Calibri" panose="020F0502020204030204" pitchFamily="34" charset="0"/>
                <a:cs typeface="Calibri" panose="020F0502020204030204" pitchFamily="34" charset="0"/>
              </a:rPr>
              <a:t>share premium on the preference shares</a:t>
            </a:r>
            <a:r>
              <a:rPr lang="en-US" sz="2600" cap="none" dirty="0">
                <a:latin typeface="Calibri" panose="020F0502020204030204" pitchFamily="34" charset="0"/>
                <a:cs typeface="Calibri" panose="020F0502020204030204" pitchFamily="34" charset="0"/>
              </a:rPr>
              <a:t> is €25,000. Retained earnings is €610,000.</a:t>
            </a:r>
          </a:p>
          <a:p>
            <a:pPr marL="0" indent="0">
              <a:lnSpc>
                <a:spcPct val="100000"/>
              </a:lnSpc>
              <a:spcBef>
                <a:spcPts val="1200"/>
              </a:spcBef>
              <a:buNone/>
            </a:pPr>
            <a:endParaRPr lang="en-US" sz="2600" cap="none" dirty="0">
              <a:latin typeface="Calibri" panose="020F0502020204030204" pitchFamily="34" charset="0"/>
              <a:cs typeface="Calibri" panose="020F0502020204030204" pitchFamily="34" charset="0"/>
            </a:endParaRPr>
          </a:p>
          <a:p>
            <a:pPr marL="0" indent="0">
              <a:lnSpc>
                <a:spcPct val="100000"/>
              </a:lnSpc>
              <a:spcBef>
                <a:spcPts val="1200"/>
              </a:spcBef>
              <a:buNone/>
            </a:pPr>
            <a:r>
              <a:rPr lang="en-US" sz="2600" cap="none" dirty="0">
                <a:latin typeface="Calibri" panose="020F0502020204030204" pitchFamily="34" charset="0"/>
                <a:cs typeface="Calibri" panose="020F0502020204030204" pitchFamily="34" charset="0"/>
              </a:rPr>
              <a:t>Prepare the </a:t>
            </a:r>
            <a:r>
              <a:rPr lang="en-GB" sz="2600" cap="none" dirty="0">
                <a:latin typeface="Calibri" panose="020F0502020204030204" pitchFamily="34" charset="0"/>
                <a:cs typeface="Calibri" panose="020F0502020204030204" pitchFamily="34" charset="0"/>
              </a:rPr>
              <a:t>equity section of the statement of financial position.</a:t>
            </a:r>
            <a:endParaRPr lang="en-US" altLang="en-US" sz="2600" cap="none" dirty="0">
              <a:latin typeface="Calibri" panose="020F0502020204030204" pitchFamily="34" charset="0"/>
              <a:cs typeface="Calibri" panose="020F0502020204030204" pitchFamily="34" charset="0"/>
            </a:endParaRPr>
          </a:p>
        </p:txBody>
      </p:sp>
      <p:sp>
        <p:nvSpPr>
          <p:cNvPr id="11" name="Title 2"/>
          <p:cNvSpPr>
            <a:spLocks noGrp="1"/>
          </p:cNvSpPr>
          <p:nvPr>
            <p:ph type="title"/>
          </p:nvPr>
        </p:nvSpPr>
        <p:spPr>
          <a:xfrm>
            <a:off x="533400" y="161675"/>
            <a:ext cx="8534400" cy="646331"/>
          </a:xfrm>
        </p:spPr>
        <p:txBody>
          <a:bodyPr>
            <a:spAutoFit/>
          </a:bodyPr>
          <a:lstStyle/>
          <a:p>
            <a:pPr algn="l"/>
            <a:r>
              <a:rPr lang="en-US" b="1" cap="none" dirty="0">
                <a:ea typeface="Source Sans Pro" charset="0"/>
              </a:rPr>
              <a:t>Do it! 4</a:t>
            </a:r>
            <a:r>
              <a:rPr lang="en-US" altLang="zh-CN" b="1" cap="none" dirty="0">
                <a:ea typeface="Source Sans Pro" charset="0"/>
              </a:rPr>
              <a:t>A</a:t>
            </a:r>
            <a:r>
              <a:rPr lang="en-US" b="1" cap="none" dirty="0">
                <a:ea typeface="Source Sans Pro" charset="0"/>
              </a:rPr>
              <a:t>: equity section </a:t>
            </a:r>
            <a:r>
              <a:rPr lang="en-US" sz="2000" cap="none" dirty="0">
                <a:ea typeface="Source Sans Pro" charset="0"/>
              </a:rPr>
              <a:t>(1 of 2)</a:t>
            </a:r>
            <a:endParaRPr lang="en-US" sz="2000" cap="none" dirty="0"/>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BF2835D-9E63-2662-7FB7-E2B748B0E2D4}"/>
                  </a:ext>
                </a:extLst>
              </p14:cNvPr>
              <p14:cNvContentPartPr/>
              <p14:nvPr/>
            </p14:nvContentPartPr>
            <p14:xfrm>
              <a:off x="3538496" y="3370989"/>
              <a:ext cx="7137000" cy="133200"/>
            </p14:xfrm>
          </p:contentPart>
        </mc:Choice>
        <mc:Fallback>
          <p:pic>
            <p:nvPicPr>
              <p:cNvPr id="2" name="墨迹 1">
                <a:extLst>
                  <a:ext uri="{FF2B5EF4-FFF2-40B4-BE49-F238E27FC236}">
                    <a16:creationId xmlns:a16="http://schemas.microsoft.com/office/drawing/2014/main" id="{FBF2835D-9E63-2662-7FB7-E2B748B0E2D4}"/>
                  </a:ext>
                </a:extLst>
              </p:cNvPr>
              <p:cNvPicPr/>
              <p:nvPr/>
            </p:nvPicPr>
            <p:blipFill>
              <a:blip r:embed="rId4"/>
              <a:stretch>
                <a:fillRect/>
              </a:stretch>
            </p:blipFill>
            <p:spPr>
              <a:xfrm>
                <a:off x="3484496" y="3263349"/>
                <a:ext cx="72446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墨迹 2">
                <a:extLst>
                  <a:ext uri="{FF2B5EF4-FFF2-40B4-BE49-F238E27FC236}">
                    <a16:creationId xmlns:a16="http://schemas.microsoft.com/office/drawing/2014/main" id="{A2C6BA27-8D53-F65F-D6F9-D3DEBA5FE51C}"/>
                  </a:ext>
                </a:extLst>
              </p14:cNvPr>
              <p14:cNvContentPartPr/>
              <p14:nvPr/>
            </p14:nvContentPartPr>
            <p14:xfrm>
              <a:off x="3075176" y="1412229"/>
              <a:ext cx="4250880" cy="96480"/>
            </p14:xfrm>
          </p:contentPart>
        </mc:Choice>
        <mc:Fallback>
          <p:pic>
            <p:nvPicPr>
              <p:cNvPr id="3" name="墨迹 2">
                <a:extLst>
                  <a:ext uri="{FF2B5EF4-FFF2-40B4-BE49-F238E27FC236}">
                    <a16:creationId xmlns:a16="http://schemas.microsoft.com/office/drawing/2014/main" id="{A2C6BA27-8D53-F65F-D6F9-D3DEBA5FE51C}"/>
                  </a:ext>
                </a:extLst>
              </p:cNvPr>
              <p:cNvPicPr/>
              <p:nvPr/>
            </p:nvPicPr>
            <p:blipFill>
              <a:blip r:embed="rId6"/>
              <a:stretch>
                <a:fillRect/>
              </a:stretch>
            </p:blipFill>
            <p:spPr>
              <a:xfrm>
                <a:off x="3021536" y="1304229"/>
                <a:ext cx="43585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墨迹 3">
                <a:extLst>
                  <a:ext uri="{FF2B5EF4-FFF2-40B4-BE49-F238E27FC236}">
                    <a16:creationId xmlns:a16="http://schemas.microsoft.com/office/drawing/2014/main" id="{852CE23B-E890-B0AA-A7F9-81CF0DB7E780}"/>
                  </a:ext>
                </a:extLst>
              </p14:cNvPr>
              <p14:cNvContentPartPr/>
              <p14:nvPr/>
            </p14:nvContentPartPr>
            <p14:xfrm>
              <a:off x="8004296" y="4036629"/>
              <a:ext cx="2936160" cy="37440"/>
            </p14:xfrm>
          </p:contentPart>
        </mc:Choice>
        <mc:Fallback>
          <p:pic>
            <p:nvPicPr>
              <p:cNvPr id="4" name="墨迹 3">
                <a:extLst>
                  <a:ext uri="{FF2B5EF4-FFF2-40B4-BE49-F238E27FC236}">
                    <a16:creationId xmlns:a16="http://schemas.microsoft.com/office/drawing/2014/main" id="{852CE23B-E890-B0AA-A7F9-81CF0DB7E780}"/>
                  </a:ext>
                </a:extLst>
              </p:cNvPr>
              <p:cNvPicPr/>
              <p:nvPr/>
            </p:nvPicPr>
            <p:blipFill>
              <a:blip r:embed="rId8"/>
              <a:stretch>
                <a:fillRect/>
              </a:stretch>
            </p:blipFill>
            <p:spPr>
              <a:xfrm>
                <a:off x="7998176" y="4030509"/>
                <a:ext cx="29484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墨迹 7">
                <a:extLst>
                  <a:ext uri="{FF2B5EF4-FFF2-40B4-BE49-F238E27FC236}">
                    <a16:creationId xmlns:a16="http://schemas.microsoft.com/office/drawing/2014/main" id="{1EF567FB-8DFB-A541-6692-08C07B829FC0}"/>
                  </a:ext>
                </a:extLst>
              </p14:cNvPr>
              <p14:cNvContentPartPr/>
              <p14:nvPr/>
            </p14:nvContentPartPr>
            <p14:xfrm>
              <a:off x="914096" y="4035549"/>
              <a:ext cx="4871880" cy="489960"/>
            </p14:xfrm>
          </p:contentPart>
        </mc:Choice>
        <mc:Fallback>
          <p:pic>
            <p:nvPicPr>
              <p:cNvPr id="8" name="墨迹 7">
                <a:extLst>
                  <a:ext uri="{FF2B5EF4-FFF2-40B4-BE49-F238E27FC236}">
                    <a16:creationId xmlns:a16="http://schemas.microsoft.com/office/drawing/2014/main" id="{1EF567FB-8DFB-A541-6692-08C07B829FC0}"/>
                  </a:ext>
                </a:extLst>
              </p:cNvPr>
              <p:cNvPicPr/>
              <p:nvPr/>
            </p:nvPicPr>
            <p:blipFill>
              <a:blip r:embed="rId10"/>
              <a:stretch>
                <a:fillRect/>
              </a:stretch>
            </p:blipFill>
            <p:spPr>
              <a:xfrm>
                <a:off x="907976" y="4029429"/>
                <a:ext cx="4884120" cy="50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0" name="墨迹 9">
                <a:extLst>
                  <a:ext uri="{FF2B5EF4-FFF2-40B4-BE49-F238E27FC236}">
                    <a16:creationId xmlns:a16="http://schemas.microsoft.com/office/drawing/2014/main" id="{6E3262BB-0EE3-924F-9319-F6022E463C39}"/>
                  </a:ext>
                </a:extLst>
              </p14:cNvPr>
              <p14:cNvContentPartPr/>
              <p14:nvPr/>
            </p14:nvContentPartPr>
            <p14:xfrm>
              <a:off x="5901536" y="2032869"/>
              <a:ext cx="4834440" cy="69120"/>
            </p14:xfrm>
          </p:contentPart>
        </mc:Choice>
        <mc:Fallback>
          <p:pic>
            <p:nvPicPr>
              <p:cNvPr id="10" name="墨迹 9">
                <a:extLst>
                  <a:ext uri="{FF2B5EF4-FFF2-40B4-BE49-F238E27FC236}">
                    <a16:creationId xmlns:a16="http://schemas.microsoft.com/office/drawing/2014/main" id="{6E3262BB-0EE3-924F-9319-F6022E463C39}"/>
                  </a:ext>
                </a:extLst>
              </p:cNvPr>
              <p:cNvPicPr/>
              <p:nvPr/>
            </p:nvPicPr>
            <p:blipFill>
              <a:blip r:embed="rId12"/>
              <a:stretch>
                <a:fillRect/>
              </a:stretch>
            </p:blipFill>
            <p:spPr>
              <a:xfrm>
                <a:off x="5892896" y="2024229"/>
                <a:ext cx="4852080" cy="86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2" name="墨迹 11">
                <a:extLst>
                  <a:ext uri="{FF2B5EF4-FFF2-40B4-BE49-F238E27FC236}">
                    <a16:creationId xmlns:a16="http://schemas.microsoft.com/office/drawing/2014/main" id="{A821F66A-E043-C518-60D2-7D4ACE0BD7DB}"/>
                  </a:ext>
                </a:extLst>
              </p14:cNvPr>
              <p14:cNvContentPartPr/>
              <p14:nvPr/>
            </p14:nvContentPartPr>
            <p14:xfrm>
              <a:off x="842816" y="2004789"/>
              <a:ext cx="2711520" cy="534960"/>
            </p14:xfrm>
          </p:contentPart>
        </mc:Choice>
        <mc:Fallback>
          <p:pic>
            <p:nvPicPr>
              <p:cNvPr id="12" name="墨迹 11">
                <a:extLst>
                  <a:ext uri="{FF2B5EF4-FFF2-40B4-BE49-F238E27FC236}">
                    <a16:creationId xmlns:a16="http://schemas.microsoft.com/office/drawing/2014/main" id="{A821F66A-E043-C518-60D2-7D4ACE0BD7DB}"/>
                  </a:ext>
                </a:extLst>
              </p:cNvPr>
              <p:cNvPicPr/>
              <p:nvPr/>
            </p:nvPicPr>
            <p:blipFill>
              <a:blip r:embed="rId14"/>
              <a:stretch>
                <a:fillRect/>
              </a:stretch>
            </p:blipFill>
            <p:spPr>
              <a:xfrm>
                <a:off x="833816" y="1996149"/>
                <a:ext cx="2729160" cy="552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3" name="墨迹 12">
                <a:extLst>
                  <a:ext uri="{FF2B5EF4-FFF2-40B4-BE49-F238E27FC236}">
                    <a16:creationId xmlns:a16="http://schemas.microsoft.com/office/drawing/2014/main" id="{FEB0B8D6-CE30-95B4-391A-ECB82DA9896B}"/>
                  </a:ext>
                </a:extLst>
              </p14:cNvPr>
              <p14:cNvContentPartPr/>
              <p14:nvPr/>
            </p14:nvContentPartPr>
            <p14:xfrm>
              <a:off x="7992056" y="2753229"/>
              <a:ext cx="2572560" cy="145080"/>
            </p14:xfrm>
          </p:contentPart>
        </mc:Choice>
        <mc:Fallback>
          <p:pic>
            <p:nvPicPr>
              <p:cNvPr id="13" name="墨迹 12">
                <a:extLst>
                  <a:ext uri="{FF2B5EF4-FFF2-40B4-BE49-F238E27FC236}">
                    <a16:creationId xmlns:a16="http://schemas.microsoft.com/office/drawing/2014/main" id="{FEB0B8D6-CE30-95B4-391A-ECB82DA9896B}"/>
                  </a:ext>
                </a:extLst>
              </p:cNvPr>
              <p:cNvPicPr/>
              <p:nvPr/>
            </p:nvPicPr>
            <p:blipFill>
              <a:blip r:embed="rId16"/>
              <a:stretch>
                <a:fillRect/>
              </a:stretch>
            </p:blipFill>
            <p:spPr>
              <a:xfrm>
                <a:off x="7983056" y="2699229"/>
                <a:ext cx="2590200" cy="2527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14" name="墨迹 13">
                <a:extLst>
                  <a:ext uri="{FF2B5EF4-FFF2-40B4-BE49-F238E27FC236}">
                    <a16:creationId xmlns:a16="http://schemas.microsoft.com/office/drawing/2014/main" id="{3250D4A9-10BA-23CC-4BD4-C16ADE502F44}"/>
                  </a:ext>
                </a:extLst>
              </p14:cNvPr>
              <p14:cNvContentPartPr/>
              <p14:nvPr/>
            </p14:nvContentPartPr>
            <p14:xfrm>
              <a:off x="926336" y="2635509"/>
              <a:ext cx="5693760" cy="789120"/>
            </p14:xfrm>
          </p:contentPart>
        </mc:Choice>
        <mc:Fallback>
          <p:pic>
            <p:nvPicPr>
              <p:cNvPr id="14" name="墨迹 13">
                <a:extLst>
                  <a:ext uri="{FF2B5EF4-FFF2-40B4-BE49-F238E27FC236}">
                    <a16:creationId xmlns:a16="http://schemas.microsoft.com/office/drawing/2014/main" id="{3250D4A9-10BA-23CC-4BD4-C16ADE502F44}"/>
                  </a:ext>
                </a:extLst>
              </p:cNvPr>
              <p:cNvPicPr/>
              <p:nvPr/>
            </p:nvPicPr>
            <p:blipFill>
              <a:blip r:embed="rId18"/>
              <a:stretch>
                <a:fillRect/>
              </a:stretch>
            </p:blipFill>
            <p:spPr>
              <a:xfrm>
                <a:off x="917336" y="2581869"/>
                <a:ext cx="5711400" cy="896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墨迹 14">
                <a:extLst>
                  <a:ext uri="{FF2B5EF4-FFF2-40B4-BE49-F238E27FC236}">
                    <a16:creationId xmlns:a16="http://schemas.microsoft.com/office/drawing/2014/main" id="{D2CACBF5-B39A-4C06-91E2-BF518A5AFA79}"/>
                  </a:ext>
                </a:extLst>
              </p14:cNvPr>
              <p14:cNvContentPartPr/>
              <p14:nvPr/>
            </p14:nvContentPartPr>
            <p14:xfrm>
              <a:off x="6127616" y="4452789"/>
              <a:ext cx="3841920" cy="24840"/>
            </p14:xfrm>
          </p:contentPart>
        </mc:Choice>
        <mc:Fallback>
          <p:pic>
            <p:nvPicPr>
              <p:cNvPr id="15" name="墨迹 14">
                <a:extLst>
                  <a:ext uri="{FF2B5EF4-FFF2-40B4-BE49-F238E27FC236}">
                    <a16:creationId xmlns:a16="http://schemas.microsoft.com/office/drawing/2014/main" id="{D2CACBF5-B39A-4C06-91E2-BF518A5AFA79}"/>
                  </a:ext>
                </a:extLst>
              </p:cNvPr>
              <p:cNvPicPr/>
              <p:nvPr/>
            </p:nvPicPr>
            <p:blipFill>
              <a:blip r:embed="rId20"/>
              <a:stretch>
                <a:fillRect/>
              </a:stretch>
            </p:blipFill>
            <p:spPr>
              <a:xfrm>
                <a:off x="6121496" y="4446669"/>
                <a:ext cx="3854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墨迹 15">
                <a:extLst>
                  <a:ext uri="{FF2B5EF4-FFF2-40B4-BE49-F238E27FC236}">
                    <a16:creationId xmlns:a16="http://schemas.microsoft.com/office/drawing/2014/main" id="{B606E60F-178F-9F2F-AE60-0FBFDBD9157E}"/>
                  </a:ext>
                </a:extLst>
              </p14:cNvPr>
              <p14:cNvContentPartPr/>
              <p14:nvPr/>
            </p14:nvContentPartPr>
            <p14:xfrm>
              <a:off x="7445216" y="2244189"/>
              <a:ext cx="2770920" cy="13320"/>
            </p14:xfrm>
          </p:contentPart>
        </mc:Choice>
        <mc:Fallback>
          <p:pic>
            <p:nvPicPr>
              <p:cNvPr id="16" name="墨迹 15">
                <a:extLst>
                  <a:ext uri="{FF2B5EF4-FFF2-40B4-BE49-F238E27FC236}">
                    <a16:creationId xmlns:a16="http://schemas.microsoft.com/office/drawing/2014/main" id="{B606E60F-178F-9F2F-AE60-0FBFDBD9157E}"/>
                  </a:ext>
                </a:extLst>
              </p:cNvPr>
              <p:cNvPicPr/>
              <p:nvPr/>
            </p:nvPicPr>
            <p:blipFill>
              <a:blip r:embed="rId22"/>
              <a:stretch>
                <a:fillRect/>
              </a:stretch>
            </p:blipFill>
            <p:spPr>
              <a:xfrm>
                <a:off x="7391576" y="2136549"/>
                <a:ext cx="28785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墨迹 16">
                <a:extLst>
                  <a:ext uri="{FF2B5EF4-FFF2-40B4-BE49-F238E27FC236}">
                    <a16:creationId xmlns:a16="http://schemas.microsoft.com/office/drawing/2014/main" id="{3DB58F8E-B74F-136C-E0D1-04BC2BABEEFF}"/>
                  </a:ext>
                </a:extLst>
              </p14:cNvPr>
              <p14:cNvContentPartPr/>
              <p14:nvPr/>
            </p14:nvContentPartPr>
            <p14:xfrm>
              <a:off x="961976" y="2671869"/>
              <a:ext cx="2245680" cy="24120"/>
            </p14:xfrm>
          </p:contentPart>
        </mc:Choice>
        <mc:Fallback>
          <p:pic>
            <p:nvPicPr>
              <p:cNvPr id="17" name="墨迹 16">
                <a:extLst>
                  <a:ext uri="{FF2B5EF4-FFF2-40B4-BE49-F238E27FC236}">
                    <a16:creationId xmlns:a16="http://schemas.microsoft.com/office/drawing/2014/main" id="{3DB58F8E-B74F-136C-E0D1-04BC2BABEEFF}"/>
                  </a:ext>
                </a:extLst>
              </p:cNvPr>
              <p:cNvPicPr/>
              <p:nvPr/>
            </p:nvPicPr>
            <p:blipFill>
              <a:blip r:embed="rId24"/>
              <a:stretch>
                <a:fillRect/>
              </a:stretch>
            </p:blipFill>
            <p:spPr>
              <a:xfrm>
                <a:off x="907976" y="2563869"/>
                <a:ext cx="2353320" cy="239760"/>
              </a:xfrm>
              <a:prstGeom prst="rect">
                <a:avLst/>
              </a:prstGeom>
            </p:spPr>
          </p:pic>
        </mc:Fallback>
      </mc:AlternateContent>
    </p:spTree>
    <p:extLst>
      <p:ext uri="{BB962C8B-B14F-4D97-AF65-F5344CB8AC3E}">
        <p14:creationId xmlns:p14="http://schemas.microsoft.com/office/powerpoint/2010/main" val="13858641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descr="Table is screen readable."/>
          <p:cNvGraphicFramePr>
            <a:graphicFrameLocks noGrp="1"/>
          </p:cNvGraphicFramePr>
          <p:nvPr>
            <p:extLst>
              <p:ext uri="{D42A27DB-BD31-4B8C-83A1-F6EECF244321}">
                <p14:modId xmlns:p14="http://schemas.microsoft.com/office/powerpoint/2010/main" val="3140008566"/>
              </p:ext>
            </p:extLst>
          </p:nvPr>
        </p:nvGraphicFramePr>
        <p:xfrm>
          <a:off x="1524001" y="2104256"/>
          <a:ext cx="8793305" cy="3440145"/>
        </p:xfrm>
        <a:graphic>
          <a:graphicData uri="http://schemas.openxmlformats.org/drawingml/2006/table">
            <a:tbl>
              <a:tblPr>
                <a:tableStyleId>{5C22544A-7EE6-4342-B048-85BDC9FD1C3A}</a:tableStyleId>
              </a:tblPr>
              <a:tblGrid>
                <a:gridCol w="6262704">
                  <a:extLst>
                    <a:ext uri="{9D8B030D-6E8A-4147-A177-3AD203B41FA5}">
                      <a16:colId xmlns:a16="http://schemas.microsoft.com/office/drawing/2014/main" val="20000"/>
                    </a:ext>
                  </a:extLst>
                </a:gridCol>
                <a:gridCol w="1031409">
                  <a:extLst>
                    <a:ext uri="{9D8B030D-6E8A-4147-A177-3AD203B41FA5}">
                      <a16:colId xmlns:a16="http://schemas.microsoft.com/office/drawing/2014/main" val="20001"/>
                    </a:ext>
                  </a:extLst>
                </a:gridCol>
                <a:gridCol w="373298">
                  <a:extLst>
                    <a:ext uri="{9D8B030D-6E8A-4147-A177-3AD203B41FA5}">
                      <a16:colId xmlns:a16="http://schemas.microsoft.com/office/drawing/2014/main" val="20002"/>
                    </a:ext>
                  </a:extLst>
                </a:gridCol>
                <a:gridCol w="1125894">
                  <a:extLst>
                    <a:ext uri="{9D8B030D-6E8A-4147-A177-3AD203B41FA5}">
                      <a16:colId xmlns:a16="http://schemas.microsoft.com/office/drawing/2014/main" val="20003"/>
                    </a:ext>
                  </a:extLst>
                </a:gridCol>
              </a:tblGrid>
              <a:tr h="176284">
                <a:tc>
                  <a:txBody>
                    <a:bodyPr/>
                    <a:lstStyle/>
                    <a:p>
                      <a:pPr algn="l" fontAlgn="b"/>
                      <a:r>
                        <a:rPr lang="en-US" sz="1800" u="none" strike="noStrike" dirty="0">
                          <a:effectLst/>
                          <a:latin typeface="Calibri" panose="020F0502020204030204" pitchFamily="34" charset="0"/>
                          <a:cs typeface="Calibri" panose="020F0502020204030204" pitchFamily="34" charset="0"/>
                        </a:rPr>
                        <a:t>Equity</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76284">
                <a:tc>
                  <a:txBody>
                    <a:bodyPr/>
                    <a:lstStyle/>
                    <a:p>
                      <a:pPr lvl="0" algn="l" fontAlgn="b"/>
                      <a:r>
                        <a:rPr lang="en-GB" sz="1800" b="0" i="0" u="none" strike="noStrike" dirty="0">
                          <a:solidFill>
                            <a:srgbClr val="000000"/>
                          </a:solidFill>
                          <a:effectLst/>
                          <a:latin typeface="Calibri" panose="020F0502020204030204" pitchFamily="34" charset="0"/>
                          <a:cs typeface="Calibri" panose="020F0502020204030204" pitchFamily="34" charset="0"/>
                        </a:rPr>
                        <a:t>         Share capital, preference 8%, €100 par value, 10,000 shares     </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76284">
                <a:tc>
                  <a:txBody>
                    <a:bodyPr/>
                    <a:lstStyle/>
                    <a:p>
                      <a:pPr algn="l" fontAlgn="b"/>
                      <a:r>
                        <a:rPr lang="en-GB" sz="1800" b="0" i="0" u="none" strike="noStrike" dirty="0">
                          <a:solidFill>
                            <a:srgbClr val="000000"/>
                          </a:solidFill>
                          <a:effectLst/>
                          <a:latin typeface="Calibri" panose="020F0502020204030204" pitchFamily="34" charset="0"/>
                          <a:cs typeface="Calibri" panose="020F0502020204030204" pitchFamily="34" charset="0"/>
                        </a:rPr>
                        <a:t>          authorized, 4,000 shares issued and outstanding</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   400,000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76284">
                <a:tc>
                  <a:txBody>
                    <a:bodyPr/>
                    <a:lstStyle/>
                    <a:p>
                      <a:pPr marL="228600" indent="-228600" algn="l" fontAlgn="b"/>
                      <a:r>
                        <a:rPr lang="en-GB" sz="1800" b="0" i="0" u="none" strike="noStrike" dirty="0">
                          <a:solidFill>
                            <a:srgbClr val="000000"/>
                          </a:solidFill>
                          <a:effectLst/>
                          <a:latin typeface="Calibri" panose="020F0502020204030204" pitchFamily="34" charset="0"/>
                          <a:cs typeface="Calibri" panose="020F0502020204030204" pitchFamily="34" charset="0"/>
                        </a:rPr>
                        <a:t>  Share capital, ordinary, €3 par value, 600,000 shares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76284">
                <a:tc>
                  <a:txBody>
                    <a:bodyPr/>
                    <a:lstStyle/>
                    <a:p>
                      <a:pPr marL="228600" indent="-228600" algn="l" fontAlgn="b"/>
                      <a:r>
                        <a:rPr lang="en-GB" sz="1800" b="0" i="0" u="none" strike="noStrike" dirty="0">
                          <a:solidFill>
                            <a:srgbClr val="000000"/>
                          </a:solidFill>
                          <a:effectLst/>
                          <a:latin typeface="Calibri" panose="020F0502020204030204" pitchFamily="34" charset="0"/>
                          <a:cs typeface="Calibri" panose="020F0502020204030204" pitchFamily="34" charset="0"/>
                        </a:rPr>
                        <a:t>      authorized, 300,000 shares issued, and 285,000</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shares outstanding</a:t>
                      </a: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900,000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80182">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premium—preference</a:t>
                      </a: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€ 25,000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premium—ordinary</a:t>
                      </a: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380,000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endParaRPr lang="en-GB" dirty="0">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   Share premium—treasury</a:t>
                      </a:r>
                    </a:p>
                  </a:txBody>
                  <a:tcPr marL="36576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72,000</a:t>
                      </a:r>
                    </a:p>
                  </a:txBody>
                  <a:tcPr marL="4095" marR="4095" marT="4095"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GB" dirty="0">
                          <a:latin typeface="Calibri" panose="020F0502020204030204" pitchFamily="34" charset="0"/>
                          <a:cs typeface="Calibri" panose="020F0502020204030204" pitchFamily="34" charset="0"/>
                        </a:rPr>
                        <a:t>477,000</a:t>
                      </a: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Retained earnings</a:t>
                      </a: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610,000</a:t>
                      </a:r>
                    </a:p>
                  </a:txBody>
                  <a:tcPr marL="4095" marR="4095" marT="4095"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76284">
                <a:tc>
                  <a:txBody>
                    <a:bodyPr/>
                    <a:lstStyle/>
                    <a:p>
                      <a:pPr algn="l" fontAlgn="b"/>
                      <a:r>
                        <a:rPr lang="en-GB" sz="1800" b="0" i="0" u="none" strike="noStrike" dirty="0">
                          <a:solidFill>
                            <a:srgbClr val="000000"/>
                          </a:solidFill>
                          <a:effectLst/>
                          <a:latin typeface="Calibri" panose="020F0502020204030204" pitchFamily="34" charset="0"/>
                          <a:cs typeface="Calibri" panose="020F0502020204030204" pitchFamily="34" charset="0"/>
                        </a:rPr>
                        <a:t>Less: Treasury shares (15,000 shares)</a:t>
                      </a:r>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54864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50,000</a:t>
                      </a:r>
                    </a:p>
                  </a:txBody>
                  <a:tcPr marL="4095" marR="4095" marT="4095"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76284">
                <a:tc>
                  <a:txBody>
                    <a:bodyPr/>
                    <a:lstStyle/>
                    <a:p>
                      <a:pPr algn="l" fontAlgn="b"/>
                      <a:r>
                        <a:rPr lang="en-US" sz="1800" b="0" i="0" u="none" strike="noStrike" dirty="0">
                          <a:solidFill>
                            <a:srgbClr val="000000"/>
                          </a:solidFill>
                          <a:effectLst/>
                          <a:latin typeface="Calibri" panose="020F0502020204030204" pitchFamily="34" charset="0"/>
                          <a:cs typeface="Calibri" panose="020F0502020204030204" pitchFamily="34" charset="0"/>
                        </a:rPr>
                        <a:t>Total equity</a:t>
                      </a:r>
                    </a:p>
                  </a:txBody>
                  <a:tcPr marL="182880"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8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409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800" b="0" i="0" u="none" strike="noStrike" dirty="0">
                          <a:solidFill>
                            <a:srgbClr val="000000"/>
                          </a:solidFill>
                          <a:effectLst/>
                          <a:latin typeface="Calibri" panose="020F0502020204030204" pitchFamily="34" charset="0"/>
                          <a:cs typeface="Calibri" panose="020F0502020204030204" pitchFamily="34" charset="0"/>
                        </a:rPr>
                        <a:t>€2,337,000</a:t>
                      </a:r>
                    </a:p>
                  </a:txBody>
                  <a:tcPr marL="4095" marR="4095" marT="4095"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55773">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182880"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00" b="0" i="0" u="none" strike="noStrike" dirty="0">
                        <a:solidFill>
                          <a:srgbClr val="000000"/>
                        </a:solidFill>
                        <a:effectLst/>
                        <a:latin typeface="Calibri" panose="020F0502020204030204" pitchFamily="34" charset="0"/>
                        <a:cs typeface="Calibri" panose="020F0502020204030204" pitchFamily="34" charset="0"/>
                      </a:endParaRPr>
                    </a:p>
                  </a:txBody>
                  <a:tcPr marL="4095" marR="4095" marT="18288"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
        <p:nvSpPr>
          <p:cNvPr id="6" name="Slide Number Placeholder "/>
          <p:cNvSpPr>
            <a:spLocks noGrp="1"/>
          </p:cNvSpPr>
          <p:nvPr>
            <p:ph type="sldNum" sz="quarter" idx="10"/>
          </p:nvPr>
        </p:nvSpPr>
        <p:spPr>
          <a:xfrm>
            <a:off x="7996649" y="6356351"/>
            <a:ext cx="2366551"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89</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a:xfrm>
            <a:off x="4572000" y="6356351"/>
            <a:ext cx="3067050" cy="365125"/>
          </a:xfrm>
        </p:spPr>
        <p:txBody>
          <a:bodyPr/>
          <a:lstStyle/>
          <a:p>
            <a:r>
              <a:rPr lang="en-US" dirty="0">
                <a:latin typeface="Calibri" panose="020F0502020204030204" pitchFamily="34" charset="0"/>
                <a:cs typeface="Calibri" panose="020F0502020204030204" pitchFamily="34" charset="0"/>
              </a:rPr>
              <a:t> </a:t>
            </a:r>
          </a:p>
        </p:txBody>
      </p:sp>
      <p:sp>
        <p:nvSpPr>
          <p:cNvPr id="21" name="Title 2"/>
          <p:cNvSpPr>
            <a:spLocks noGrp="1"/>
          </p:cNvSpPr>
          <p:nvPr>
            <p:ph type="title"/>
          </p:nvPr>
        </p:nvSpPr>
        <p:spPr>
          <a:xfrm>
            <a:off x="533400" y="136524"/>
            <a:ext cx="8534400" cy="646331"/>
          </a:xfrm>
        </p:spPr>
        <p:txBody>
          <a:bodyPr>
            <a:spAutoFit/>
          </a:bodyPr>
          <a:lstStyle/>
          <a:p>
            <a:pPr algn="l"/>
            <a:r>
              <a:rPr lang="en-US" b="1" cap="none" dirty="0">
                <a:ea typeface="Source Sans Pro" charset="0"/>
              </a:rPr>
              <a:t>Do it! 4</a:t>
            </a:r>
            <a:r>
              <a:rPr lang="en-US" altLang="zh-CN" b="1" cap="none" dirty="0">
                <a:ea typeface="Source Sans Pro" charset="0"/>
              </a:rPr>
              <a:t>A</a:t>
            </a:r>
            <a:r>
              <a:rPr lang="en-US" b="1" cap="none" dirty="0">
                <a:ea typeface="Source Sans Pro" charset="0"/>
              </a:rPr>
              <a:t>: equity section </a:t>
            </a:r>
            <a:r>
              <a:rPr lang="en-US" sz="2000" cap="none" dirty="0">
                <a:ea typeface="Source Sans Pro" charset="0"/>
              </a:rPr>
              <a:t>(2 of 2)</a:t>
            </a:r>
            <a:endParaRPr lang="en-US" sz="2000" cap="none" dirty="0"/>
          </a:p>
        </p:txBody>
      </p:sp>
      <p:graphicFrame>
        <p:nvGraphicFramePr>
          <p:cNvPr id="3" name="Table 2" descr="Table is screen readable."/>
          <p:cNvGraphicFramePr>
            <a:graphicFrameLocks noGrp="1"/>
          </p:cNvGraphicFramePr>
          <p:nvPr>
            <p:extLst>
              <p:ext uri="{D42A27DB-BD31-4B8C-83A1-F6EECF244321}">
                <p14:modId xmlns:p14="http://schemas.microsoft.com/office/powerpoint/2010/main" val="437729494"/>
              </p:ext>
            </p:extLst>
          </p:nvPr>
        </p:nvGraphicFramePr>
        <p:xfrm>
          <a:off x="1569895" y="1447287"/>
          <a:ext cx="8793305" cy="598455"/>
        </p:xfrm>
        <a:graphic>
          <a:graphicData uri="http://schemas.openxmlformats.org/drawingml/2006/table">
            <a:tbl>
              <a:tblPr>
                <a:tableStyleId>{5C22544A-7EE6-4342-B048-85BDC9FD1C3A}</a:tableStyleId>
              </a:tblPr>
              <a:tblGrid>
                <a:gridCol w="8793305">
                  <a:extLst>
                    <a:ext uri="{9D8B030D-6E8A-4147-A177-3AD203B41FA5}">
                      <a16:colId xmlns:a16="http://schemas.microsoft.com/office/drawing/2014/main" val="20000"/>
                    </a:ext>
                  </a:extLst>
                </a:gridCol>
              </a:tblGrid>
              <a:tr h="176284">
                <a:tc>
                  <a:txBody>
                    <a:bodyPr/>
                    <a:lstStyle/>
                    <a:p>
                      <a:pPr algn="ctr"/>
                      <a:r>
                        <a:rPr lang="en-GB" sz="1800" b="1" i="0" u="none" strike="noStrike" kern="1200" baseline="0" dirty="0">
                          <a:solidFill>
                            <a:schemeClr val="dk1"/>
                          </a:solidFill>
                          <a:latin typeface="Calibri" panose="020F0502020204030204" pitchFamily="34" charset="0"/>
                          <a:ea typeface="+mn-ea"/>
                          <a:cs typeface="Calibri" panose="020F0502020204030204" pitchFamily="34" charset="0"/>
                        </a:rPr>
                        <a:t>Jennifer NV</a:t>
                      </a:r>
                    </a:p>
                    <a:p>
                      <a:pPr algn="ctr"/>
                      <a:r>
                        <a:rPr lang="en-GB" sz="1800" b="1" i="0" u="none" strike="noStrike" kern="1200" baseline="0" dirty="0">
                          <a:solidFill>
                            <a:schemeClr val="dk1"/>
                          </a:solidFill>
                          <a:latin typeface="Calibri" panose="020F0502020204030204" pitchFamily="34" charset="0"/>
                          <a:ea typeface="+mn-ea"/>
                          <a:cs typeface="Calibri" panose="020F0502020204030204" pitchFamily="34" charset="0"/>
                        </a:rPr>
                        <a:t>Statement of financial position (partial)</a:t>
                      </a:r>
                      <a:endParaRPr lang="en-US" sz="1800" b="1" i="0" u="none" strike="noStrike" dirty="0">
                        <a:solidFill>
                          <a:srgbClr val="000000"/>
                        </a:solidFill>
                        <a:effectLst/>
                        <a:latin typeface="Calibri" panose="020F0502020204030204" pitchFamily="34" charset="0"/>
                        <a:cs typeface="Calibri" panose="020F0502020204030204" pitchFamily="34" charset="0"/>
                      </a:endParaRPr>
                    </a:p>
                  </a:txBody>
                  <a:tcPr marL="4095" marR="182880" marT="4095"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39741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142201-9687-9747-9DC1-59B582AF64A8}"/>
              </a:ext>
            </a:extLst>
          </p:cNvPr>
          <p:cNvSpPr>
            <a:spLocks noGrp="1"/>
          </p:cNvSpPr>
          <p:nvPr>
            <p:ph type="title"/>
          </p:nvPr>
        </p:nvSpPr>
        <p:spPr>
          <a:xfrm>
            <a:off x="685799" y="148054"/>
            <a:ext cx="10820401" cy="849312"/>
          </a:xfrm>
        </p:spPr>
        <p:txBody>
          <a:bodyPr/>
          <a:lstStyle/>
          <a:p>
            <a:r>
              <a:rPr lang="en-US" dirty="0">
                <a:solidFill>
                  <a:srgbClr val="FF0000"/>
                </a:solidFill>
              </a:rPr>
              <a:t>Financing Effects on Earnings</a:t>
            </a:r>
            <a:endParaRPr lang="en-IN" dirty="0">
              <a:solidFill>
                <a:srgbClr val="FF0000"/>
              </a:solidFill>
            </a:endParaRPr>
          </a:p>
        </p:txBody>
      </p:sp>
      <p:graphicFrame>
        <p:nvGraphicFramePr>
          <p:cNvPr id="8" name="Table 8">
            <a:extLst>
              <a:ext uri="{FF2B5EF4-FFF2-40B4-BE49-F238E27FC236}">
                <a16:creationId xmlns:a16="http://schemas.microsoft.com/office/drawing/2014/main" id="{6A0E4DAE-D054-B6B8-7631-DB50CD115B4E}"/>
              </a:ext>
            </a:extLst>
          </p:cNvPr>
          <p:cNvGraphicFramePr>
            <a:graphicFrameLocks noGrp="1"/>
          </p:cNvGraphicFramePr>
          <p:nvPr>
            <p:ph type="tbl" sz="quarter" idx="19"/>
            <p:extLst>
              <p:ext uri="{D42A27DB-BD31-4B8C-83A1-F6EECF244321}">
                <p14:modId xmlns:p14="http://schemas.microsoft.com/office/powerpoint/2010/main" val="3715119487"/>
              </p:ext>
            </p:extLst>
          </p:nvPr>
        </p:nvGraphicFramePr>
        <p:xfrm>
          <a:off x="2175512" y="1463105"/>
          <a:ext cx="7898699" cy="3200400"/>
        </p:xfrm>
        <a:graphic>
          <a:graphicData uri="http://schemas.openxmlformats.org/drawingml/2006/table">
            <a:tbl>
              <a:tblPr firstRow="1" bandRow="1">
                <a:tableStyleId>{2D5ABB26-0587-4C30-8999-92F81FD0307C}</a:tableStyleId>
              </a:tblPr>
              <a:tblGrid>
                <a:gridCol w="4310295">
                  <a:extLst>
                    <a:ext uri="{9D8B030D-6E8A-4147-A177-3AD203B41FA5}">
                      <a16:colId xmlns:a16="http://schemas.microsoft.com/office/drawing/2014/main" val="1613420773"/>
                    </a:ext>
                  </a:extLst>
                </a:gridCol>
                <a:gridCol w="1814744">
                  <a:extLst>
                    <a:ext uri="{9D8B030D-6E8A-4147-A177-3AD203B41FA5}">
                      <a16:colId xmlns:a16="http://schemas.microsoft.com/office/drawing/2014/main" val="3396561829"/>
                    </a:ext>
                  </a:extLst>
                </a:gridCol>
                <a:gridCol w="1773660">
                  <a:extLst>
                    <a:ext uri="{9D8B030D-6E8A-4147-A177-3AD203B41FA5}">
                      <a16:colId xmlns:a16="http://schemas.microsoft.com/office/drawing/2014/main" val="3171068943"/>
                    </a:ext>
                  </a:extLst>
                </a:gridCol>
              </a:tblGrid>
              <a:tr h="232770">
                <a:tc>
                  <a:txBody>
                    <a:bodyPr/>
                    <a:lstStyle/>
                    <a:p>
                      <a:endParaRPr lang="en-IN" sz="1800" dirty="0"/>
                    </a:p>
                  </a:txBody>
                  <a:tcPr anchor="ctr">
                    <a:lnR>
                      <a:noFill/>
                    </a:lnR>
                  </a:tcPr>
                </a:tc>
                <a:tc>
                  <a:txBody>
                    <a:bodyPr/>
                    <a:lstStyle/>
                    <a:p>
                      <a:pPr algn="ctr"/>
                      <a:r>
                        <a:rPr lang="en-IN" sz="1800" b="1" dirty="0"/>
                        <a:t>Plan A</a:t>
                      </a:r>
                    </a:p>
                    <a:p>
                      <a:pPr algn="ctr"/>
                      <a:r>
                        <a:rPr lang="en-IN" sz="1800" b="1" u="sng" dirty="0"/>
                        <a:t>Issue Shares</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dirty="0"/>
                        <a:t>Plan B</a:t>
                      </a:r>
                    </a:p>
                    <a:p>
                      <a:pPr algn="ctr"/>
                      <a:r>
                        <a:rPr lang="en-IN" sz="1800" b="1" u="sng" dirty="0"/>
                        <a:t>Issue Bonds</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8638514"/>
                  </a:ext>
                </a:extLst>
              </a:tr>
              <a:tr h="232770">
                <a:tc>
                  <a:txBody>
                    <a:bodyPr/>
                    <a:lstStyle/>
                    <a:p>
                      <a:r>
                        <a:rPr lang="en-IN" sz="1800" dirty="0"/>
                        <a:t>Income before interest and taxes</a:t>
                      </a:r>
                    </a:p>
                  </a:txBody>
                  <a:tcPr anchor="ctr"/>
                </a:tc>
                <a:tc>
                  <a:txBody>
                    <a:bodyPr/>
                    <a:lstStyle/>
                    <a:p>
                      <a:pPr algn="r"/>
                      <a:r>
                        <a:rPr lang="en-IN" sz="1800" dirty="0"/>
                        <a:t>€1,500,000</a:t>
                      </a:r>
                    </a:p>
                  </a:txBody>
                  <a:tcPr anchor="ctr">
                    <a:lnT w="12700" cap="flat" cmpd="sng" algn="ctr">
                      <a:noFill/>
                      <a:prstDash val="solid"/>
                      <a:round/>
                      <a:headEnd type="none" w="med" len="med"/>
                      <a:tailEnd type="none" w="med" len="med"/>
                    </a:lnT>
                    <a:lnB>
                      <a:noFill/>
                    </a:lnB>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IN" sz="1800" dirty="0"/>
                        <a:t>€1,500,000</a:t>
                      </a:r>
                    </a:p>
                  </a:txBody>
                  <a:tcPr anchor="ct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563591894"/>
                  </a:ext>
                </a:extLst>
              </a:tr>
              <a:tr h="232770">
                <a:tc>
                  <a:txBody>
                    <a:bodyPr/>
                    <a:lstStyle/>
                    <a:p>
                      <a:r>
                        <a:rPr lang="en-IN" sz="1800" dirty="0"/>
                        <a:t>Interest (8% × €5,000,000)</a:t>
                      </a:r>
                    </a:p>
                  </a:txBody>
                  <a:tcPr anchor="ctr">
                    <a:lnR>
                      <a:noFill/>
                    </a:lnR>
                  </a:tcPr>
                </a:tc>
                <a:tc>
                  <a:txBody>
                    <a:bodyPr/>
                    <a:lstStyle/>
                    <a:p>
                      <a:pPr algn="r"/>
                      <a:r>
                        <a:rPr lang="en-IN" sz="1800" u="sng" dirty="0"/>
                        <a:t>                   —</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u="sng" dirty="0"/>
                        <a:t>       400,000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992808"/>
                  </a:ext>
                </a:extLst>
              </a:tr>
              <a:tr h="232770">
                <a:tc>
                  <a:txBody>
                    <a:bodyPr/>
                    <a:lstStyle/>
                    <a:p>
                      <a:r>
                        <a:rPr lang="en-IN" sz="1800" dirty="0"/>
                        <a:t>Income before income taxes</a:t>
                      </a:r>
                    </a:p>
                  </a:txBody>
                  <a:tcPr anchor="ctr"/>
                </a:tc>
                <a:tc>
                  <a:txBody>
                    <a:bodyPr/>
                    <a:lstStyle/>
                    <a:p>
                      <a:pPr algn="r"/>
                      <a:r>
                        <a:rPr lang="en-IN" sz="1800" dirty="0"/>
                        <a:t>1,500,000</a:t>
                      </a:r>
                    </a:p>
                  </a:txBody>
                  <a:tcPr anchor="ctr">
                    <a:lnT w="12700" cap="flat" cmpd="sng" algn="ctr">
                      <a:noFill/>
                      <a:prstDash val="solid"/>
                      <a:round/>
                      <a:headEnd type="none" w="med" len="med"/>
                      <a:tailEnd type="none" w="med" len="med"/>
                    </a:lnT>
                    <a:lnB>
                      <a:noFill/>
                    </a:lnB>
                  </a:tcPr>
                </a:tc>
                <a:tc>
                  <a:txBody>
                    <a:bodyPr/>
                    <a:lstStyle/>
                    <a:p>
                      <a:pPr algn="r"/>
                      <a:r>
                        <a:rPr lang="en-IN" sz="1800" dirty="0"/>
                        <a:t>1,100,000</a:t>
                      </a:r>
                    </a:p>
                  </a:txBody>
                  <a:tcPr anchor="ctr">
                    <a:lnT w="12700" cap="flat" cmpd="sng" algn="ctr">
                      <a:noFill/>
                      <a:prstDash val="solid"/>
                      <a:round/>
                      <a:headEnd type="none" w="med" len="med"/>
                      <a:tailEnd type="none" w="med" len="med"/>
                    </a:lnT>
                    <a:lnB>
                      <a:noFill/>
                    </a:lnB>
                  </a:tcPr>
                </a:tc>
                <a:extLst>
                  <a:ext uri="{0D108BD9-81ED-4DB2-BD59-A6C34878D82A}">
                    <a16:rowId xmlns:a16="http://schemas.microsoft.com/office/drawing/2014/main" val="2549532618"/>
                  </a:ext>
                </a:extLst>
              </a:tr>
              <a:tr h="232770">
                <a:tc>
                  <a:txBody>
                    <a:bodyPr/>
                    <a:lstStyle/>
                    <a:p>
                      <a:r>
                        <a:rPr lang="en-IN" sz="1800" dirty="0"/>
                        <a:t>Income tax expense (30%)</a:t>
                      </a:r>
                    </a:p>
                  </a:txBody>
                  <a:tcPr anchor="ctr">
                    <a:lnR>
                      <a:noFill/>
                    </a:lnR>
                  </a:tcPr>
                </a:tc>
                <a:tc>
                  <a:txBody>
                    <a:bodyPr/>
                    <a:lstStyle/>
                    <a:p>
                      <a:pPr algn="r"/>
                      <a:r>
                        <a:rPr lang="en-IN" sz="1800" u="sng" dirty="0"/>
                        <a:t>        450,000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IN" sz="1800" u="sng" dirty="0"/>
                        <a:t>       330,000</a:t>
                      </a:r>
                    </a:p>
                  </a:txBody>
                  <a:tcPr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855180"/>
                  </a:ext>
                </a:extLst>
              </a:tr>
              <a:tr h="232770">
                <a:tc>
                  <a:txBody>
                    <a:bodyPr/>
                    <a:lstStyle/>
                    <a:p>
                      <a:r>
                        <a:rPr lang="en-IN" sz="1800" dirty="0"/>
                        <a:t>Net income</a:t>
                      </a:r>
                    </a:p>
                  </a:txBody>
                  <a:tcPr anchor="ctr"/>
                </a:tc>
                <a:tc>
                  <a:txBody>
                    <a:bodyPr/>
                    <a:lstStyle/>
                    <a:p>
                      <a:pPr algn="r"/>
                      <a:r>
                        <a:rPr lang="en-IN" sz="1800" u="dbl" baseline="0" dirty="0"/>
                        <a:t> € 1,050,000</a:t>
                      </a:r>
                    </a:p>
                  </a:txBody>
                  <a:tcPr anchor="ctr">
                    <a:lnT w="12700" cap="flat" cmpd="sng" algn="ctr">
                      <a:noFill/>
                      <a:prstDash val="solid"/>
                      <a:round/>
                      <a:headEnd type="none" w="med" len="med"/>
                      <a:tailEnd type="none" w="med" len="med"/>
                    </a:lnT>
                  </a:tcPr>
                </a:tc>
                <a:tc>
                  <a:txBody>
                    <a:bodyPr/>
                    <a:lstStyle/>
                    <a:p>
                      <a:pPr algn="r"/>
                      <a:r>
                        <a:rPr lang="en-IN" sz="1800" u="dbl" baseline="0" dirty="0"/>
                        <a:t>    € 770,000</a:t>
                      </a:r>
                    </a:p>
                  </a:txBody>
                  <a:tcPr anchor="ctr">
                    <a:lnT w="12700" cap="flat" cmpd="sng" algn="ctr">
                      <a:noFill/>
                      <a:prstDash val="solid"/>
                      <a:round/>
                      <a:headEnd type="none" w="med" len="med"/>
                      <a:tailEnd type="none" w="med" len="med"/>
                    </a:lnT>
                  </a:tcPr>
                </a:tc>
                <a:extLst>
                  <a:ext uri="{0D108BD9-81ED-4DB2-BD59-A6C34878D82A}">
                    <a16:rowId xmlns:a16="http://schemas.microsoft.com/office/drawing/2014/main" val="3660679923"/>
                  </a:ext>
                </a:extLst>
              </a:tr>
              <a:tr h="232770">
                <a:tc>
                  <a:txBody>
                    <a:bodyPr/>
                    <a:lstStyle/>
                    <a:p>
                      <a:r>
                        <a:rPr lang="en-IN" sz="1800" dirty="0"/>
                        <a:t>Outstanding shares</a:t>
                      </a:r>
                    </a:p>
                  </a:txBody>
                  <a:tcPr anchor="ctr"/>
                </a:tc>
                <a:tc>
                  <a:txBody>
                    <a:bodyPr/>
                    <a:lstStyle/>
                    <a:p>
                      <a:pPr algn="r"/>
                      <a:r>
                        <a:rPr lang="en-IN" sz="1800" dirty="0"/>
                        <a:t>300,000</a:t>
                      </a:r>
                    </a:p>
                  </a:txBody>
                  <a:tcPr anchor="ctr"/>
                </a:tc>
                <a:tc>
                  <a:txBody>
                    <a:bodyPr/>
                    <a:lstStyle/>
                    <a:p>
                      <a:pPr algn="r"/>
                      <a:r>
                        <a:rPr lang="en-IN" sz="1800" dirty="0"/>
                        <a:t>100,000</a:t>
                      </a:r>
                    </a:p>
                  </a:txBody>
                  <a:tcPr anchor="ctr"/>
                </a:tc>
                <a:extLst>
                  <a:ext uri="{0D108BD9-81ED-4DB2-BD59-A6C34878D82A}">
                    <a16:rowId xmlns:a16="http://schemas.microsoft.com/office/drawing/2014/main" val="3790094383"/>
                  </a:ext>
                </a:extLst>
              </a:tr>
              <a:tr h="232770">
                <a:tc>
                  <a:txBody>
                    <a:bodyPr/>
                    <a:lstStyle/>
                    <a:p>
                      <a:r>
                        <a:rPr lang="en-IN" sz="1800" b="1" dirty="0">
                          <a:solidFill>
                            <a:schemeClr val="accent2"/>
                          </a:solidFill>
                        </a:rPr>
                        <a:t>Earnings per share</a:t>
                      </a:r>
                    </a:p>
                  </a:txBody>
                  <a:tcPr anchor="ctr"/>
                </a:tc>
                <a:tc>
                  <a:txBody>
                    <a:bodyPr/>
                    <a:lstStyle/>
                    <a:p>
                      <a:pPr algn="r"/>
                      <a:r>
                        <a:rPr lang="en-IN" sz="1800" b="1" u="dbl" baseline="0" dirty="0">
                          <a:solidFill>
                            <a:srgbClr val="FF0000"/>
                          </a:solidFill>
                        </a:rPr>
                        <a:t>            €3.50</a:t>
                      </a:r>
                    </a:p>
                  </a:txBody>
                  <a:tcPr anchor="ctr"/>
                </a:tc>
                <a:tc>
                  <a:txBody>
                    <a:bodyPr/>
                    <a:lstStyle/>
                    <a:p>
                      <a:pPr algn="r"/>
                      <a:r>
                        <a:rPr lang="en-IN" sz="1800" b="1" u="dbl" baseline="0" dirty="0">
                          <a:solidFill>
                            <a:srgbClr val="FF0000"/>
                          </a:solidFill>
                        </a:rPr>
                        <a:t>           €7.70</a:t>
                      </a:r>
                    </a:p>
                  </a:txBody>
                  <a:tcPr anchor="ctr"/>
                </a:tc>
                <a:extLst>
                  <a:ext uri="{0D108BD9-81ED-4DB2-BD59-A6C34878D82A}">
                    <a16:rowId xmlns:a16="http://schemas.microsoft.com/office/drawing/2014/main" val="3689055203"/>
                  </a:ext>
                </a:extLst>
              </a:tr>
            </a:tbl>
          </a:graphicData>
        </a:graphic>
      </p:graphicFrame>
      <p:sp>
        <p:nvSpPr>
          <p:cNvPr id="3" name="Content Placeholder 2">
            <a:extLst>
              <a:ext uri="{FF2B5EF4-FFF2-40B4-BE49-F238E27FC236}">
                <a16:creationId xmlns:a16="http://schemas.microsoft.com/office/drawing/2014/main" id="{E740EDC5-A850-6034-9D53-2A8C6349896D}"/>
              </a:ext>
            </a:extLst>
          </p:cNvPr>
          <p:cNvSpPr>
            <a:spLocks noGrp="1"/>
          </p:cNvSpPr>
          <p:nvPr>
            <p:ph sz="quarter" idx="12"/>
          </p:nvPr>
        </p:nvSpPr>
        <p:spPr>
          <a:xfrm>
            <a:off x="2282067" y="4819243"/>
            <a:ext cx="7377546" cy="458006"/>
          </a:xfrm>
        </p:spPr>
        <p:txBody>
          <a:bodyPr>
            <a:normAutofit fontScale="85000" lnSpcReduction="10000"/>
          </a:bodyPr>
          <a:lstStyle/>
          <a:p>
            <a:pPr marL="0" indent="0">
              <a:buNone/>
            </a:pPr>
            <a:r>
              <a:rPr lang="en-CA" sz="2000" b="1" dirty="0"/>
              <a:t>Illustration 11.18: </a:t>
            </a:r>
            <a:r>
              <a:rPr lang="en-CA" sz="2000" dirty="0"/>
              <a:t>Effects on earnings per share─ equity vs. debt</a:t>
            </a:r>
          </a:p>
        </p:txBody>
      </p:sp>
      <p:sp>
        <p:nvSpPr>
          <p:cNvPr id="12" name="Content Placeholder 5">
            <a:extLst>
              <a:ext uri="{FF2B5EF4-FFF2-40B4-BE49-F238E27FC236}">
                <a16:creationId xmlns:a16="http://schemas.microsoft.com/office/drawing/2014/main" id="{AC256AED-EE3C-7504-6C23-5C13EE071653}"/>
              </a:ext>
            </a:extLst>
          </p:cNvPr>
          <p:cNvSpPr>
            <a:spLocks noGrp="1"/>
          </p:cNvSpPr>
          <p:nvPr>
            <p:ph sz="quarter" idx="25"/>
          </p:nvPr>
        </p:nvSpPr>
        <p:spPr>
          <a:xfrm>
            <a:off x="9509125" y="6492876"/>
            <a:ext cx="749300" cy="365125"/>
          </a:xfrm>
        </p:spPr>
        <p:txBody>
          <a:bodyPr>
            <a:normAutofit/>
          </a:bodyPr>
          <a:lstStyle/>
          <a:p>
            <a:r>
              <a:rPr lang="en-US" dirty="0">
                <a:latin typeface="Calibri" panose="020F0502020204030204" pitchFamily="34" charset="0"/>
                <a:cs typeface="Calibri" panose="020F0502020204030204" pitchFamily="34" charset="0"/>
              </a:rPr>
              <a:t>L</a:t>
            </a:r>
            <a:r>
              <a:rPr lang="en-US" sz="1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 4</a:t>
            </a:r>
          </a:p>
        </p:txBody>
      </p:sp>
      <p:sp>
        <p:nvSpPr>
          <p:cNvPr id="2" name="Rectangle: Rounded Corners 1">
            <a:extLst>
              <a:ext uri="{FF2B5EF4-FFF2-40B4-BE49-F238E27FC236}">
                <a16:creationId xmlns:a16="http://schemas.microsoft.com/office/drawing/2014/main" id="{CC48316C-C2D2-D951-8348-824D372B4889}"/>
              </a:ext>
            </a:extLst>
          </p:cNvPr>
          <p:cNvSpPr/>
          <p:nvPr/>
        </p:nvSpPr>
        <p:spPr>
          <a:xfrm>
            <a:off x="7310025" y="3163907"/>
            <a:ext cx="2706460" cy="309239"/>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155A76-E878-9EB8-70BA-9E3D2403DBF2}"/>
              </a:ext>
            </a:extLst>
          </p:cNvPr>
          <p:cNvSpPr txBox="1"/>
          <p:nvPr/>
        </p:nvSpPr>
        <p:spPr>
          <a:xfrm>
            <a:off x="5354713" y="3152018"/>
            <a:ext cx="1482571" cy="369332"/>
          </a:xfrm>
          <a:prstGeom prst="rect">
            <a:avLst/>
          </a:prstGeom>
          <a:noFill/>
        </p:spPr>
        <p:txBody>
          <a:bodyPr wrap="square" rtlCol="0">
            <a:spAutoFit/>
          </a:bodyPr>
          <a:lstStyle/>
          <a:p>
            <a:r>
              <a:rPr lang="en-US" dirty="0">
                <a:solidFill>
                  <a:srgbClr val="FF0000"/>
                </a:solidFill>
              </a:rPr>
              <a:t>Tax lower</a:t>
            </a:r>
          </a:p>
        </p:txBody>
      </p:sp>
      <p:sp>
        <p:nvSpPr>
          <p:cNvPr id="7" name="TextBox 6">
            <a:extLst>
              <a:ext uri="{FF2B5EF4-FFF2-40B4-BE49-F238E27FC236}">
                <a16:creationId xmlns:a16="http://schemas.microsoft.com/office/drawing/2014/main" id="{5A063619-44B0-0AB7-6FC3-0F8E8FCCCAA2}"/>
              </a:ext>
            </a:extLst>
          </p:cNvPr>
          <p:cNvSpPr txBox="1"/>
          <p:nvPr/>
        </p:nvSpPr>
        <p:spPr>
          <a:xfrm>
            <a:off x="5359154" y="3938885"/>
            <a:ext cx="2248278" cy="369332"/>
          </a:xfrm>
          <a:prstGeom prst="rect">
            <a:avLst/>
          </a:prstGeom>
          <a:noFill/>
        </p:spPr>
        <p:txBody>
          <a:bodyPr wrap="square" rtlCol="0">
            <a:spAutoFit/>
          </a:bodyPr>
          <a:lstStyle/>
          <a:p>
            <a:r>
              <a:rPr lang="en-US" dirty="0">
                <a:solidFill>
                  <a:srgbClr val="FF0000"/>
                </a:solidFill>
              </a:rPr>
              <a:t>No share dilution</a:t>
            </a:r>
          </a:p>
        </p:txBody>
      </p:sp>
      <p:sp>
        <p:nvSpPr>
          <p:cNvPr id="9" name="TextBox 8">
            <a:extLst>
              <a:ext uri="{FF2B5EF4-FFF2-40B4-BE49-F238E27FC236}">
                <a16:creationId xmlns:a16="http://schemas.microsoft.com/office/drawing/2014/main" id="{69CE4A2A-72D0-0731-63D2-1B904E8CA843}"/>
              </a:ext>
            </a:extLst>
          </p:cNvPr>
          <p:cNvSpPr txBox="1"/>
          <p:nvPr/>
        </p:nvSpPr>
        <p:spPr>
          <a:xfrm>
            <a:off x="5527462" y="4379534"/>
            <a:ext cx="2248278" cy="369332"/>
          </a:xfrm>
          <a:prstGeom prst="rect">
            <a:avLst/>
          </a:prstGeom>
          <a:noFill/>
        </p:spPr>
        <p:txBody>
          <a:bodyPr wrap="square" rtlCol="0">
            <a:spAutoFit/>
          </a:bodyPr>
          <a:lstStyle/>
          <a:p>
            <a:r>
              <a:rPr lang="en-US" dirty="0">
                <a:solidFill>
                  <a:srgbClr val="FF0000"/>
                </a:solidFill>
              </a:rPr>
              <a:t>Higher EPS</a:t>
            </a:r>
          </a:p>
        </p:txBody>
      </p:sp>
      <p:sp>
        <p:nvSpPr>
          <p:cNvPr id="10" name="TextBox 9">
            <a:extLst>
              <a:ext uri="{FF2B5EF4-FFF2-40B4-BE49-F238E27FC236}">
                <a16:creationId xmlns:a16="http://schemas.microsoft.com/office/drawing/2014/main" id="{04BDE499-3D4E-73B3-FDF4-29B7BD893EC0}"/>
              </a:ext>
            </a:extLst>
          </p:cNvPr>
          <p:cNvSpPr txBox="1"/>
          <p:nvPr/>
        </p:nvSpPr>
        <p:spPr>
          <a:xfrm>
            <a:off x="5129066" y="2440039"/>
            <a:ext cx="2849000" cy="369332"/>
          </a:xfrm>
          <a:prstGeom prst="rect">
            <a:avLst/>
          </a:prstGeom>
          <a:noFill/>
        </p:spPr>
        <p:txBody>
          <a:bodyPr wrap="square" rtlCol="0">
            <a:spAutoFit/>
          </a:bodyPr>
          <a:lstStyle/>
          <a:p>
            <a:r>
              <a:rPr lang="en-US" dirty="0">
                <a:solidFill>
                  <a:srgbClr val="FF0000"/>
                </a:solidFill>
              </a:rPr>
              <a:t>Higher interest expense</a:t>
            </a:r>
          </a:p>
        </p:txBody>
      </p:sp>
      <p:sp>
        <p:nvSpPr>
          <p:cNvPr id="11" name="Rectangle: Rounded Corners 1">
            <a:extLst>
              <a:ext uri="{FF2B5EF4-FFF2-40B4-BE49-F238E27FC236}">
                <a16:creationId xmlns:a16="http://schemas.microsoft.com/office/drawing/2014/main" id="{A016EEC6-FD7B-2AFF-61A7-62312D057AE1}"/>
              </a:ext>
            </a:extLst>
          </p:cNvPr>
          <p:cNvSpPr/>
          <p:nvPr/>
        </p:nvSpPr>
        <p:spPr>
          <a:xfrm>
            <a:off x="7310025" y="3938885"/>
            <a:ext cx="2764186" cy="355288"/>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3319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90</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33562" y="1066800"/>
            <a:ext cx="8529638" cy="2647849"/>
          </a:xfrm>
          <a:prstGeom prst="rect">
            <a:avLst/>
          </a:prstGeom>
        </p:spPr>
        <p:txBody>
          <a:bodyPr>
            <a:normAutofit fontScale="92500" lnSpcReduction="20000"/>
          </a:bodyPr>
          <a:lstStyle/>
          <a:p>
            <a:pPr marL="4763" lvl="1" indent="0">
              <a:spcBef>
                <a:spcPts val="1200"/>
              </a:spcBef>
              <a:buNone/>
            </a:pPr>
            <a:r>
              <a:rPr lang="en-US" altLang="en-US" sz="3200" b="1" cap="none" dirty="0">
                <a:latin typeface="Calibri" panose="020F0502020204030204" pitchFamily="34" charset="0"/>
                <a:cs typeface="Calibri" panose="020F0502020204030204" pitchFamily="34" charset="0"/>
              </a:rPr>
              <a:t>Return on ordinary shareholders’ equity</a:t>
            </a:r>
          </a:p>
          <a:p>
            <a:pPr marL="574675" lvl="1" indent="-346075">
              <a:spcBef>
                <a:spcPts val="1200"/>
              </a:spcBef>
              <a:buClr>
                <a:srgbClr val="800000"/>
              </a:buClr>
              <a:buSzPct val="100000"/>
            </a:pPr>
            <a:r>
              <a:rPr lang="en-US" sz="2400" cap="none" dirty="0">
                <a:latin typeface="Calibri" panose="020F0502020204030204" pitchFamily="34" charset="0"/>
                <a:cs typeface="Calibri" panose="020F0502020204030204" pitchFamily="34" charset="0"/>
              </a:rPr>
              <a:t>Indicates how many euros of net income the company earned for each euro invested by ordinary shareholders</a:t>
            </a:r>
          </a:p>
          <a:p>
            <a:pPr marL="0" lvl="1" indent="0">
              <a:spcBef>
                <a:spcPts val="1200"/>
              </a:spcBef>
              <a:buClr>
                <a:srgbClr val="800000"/>
              </a:buClr>
              <a:buSzPct val="100000"/>
              <a:buNone/>
            </a:pPr>
            <a:r>
              <a:rPr lang="en-US" sz="2400" b="1" cap="none" dirty="0">
                <a:solidFill>
                  <a:srgbClr val="990000"/>
                </a:solidFill>
                <a:latin typeface="Calibri" panose="020F0502020204030204" pitchFamily="34" charset="0"/>
                <a:cs typeface="Calibri" panose="020F0502020204030204" pitchFamily="34" charset="0"/>
              </a:rPr>
              <a:t>Carrefour’s (FRA)</a:t>
            </a:r>
            <a:r>
              <a:rPr lang="en-US" sz="2400" cap="none" dirty="0">
                <a:latin typeface="Calibri" panose="020F0502020204030204" pitchFamily="34" charset="0"/>
                <a:cs typeface="Calibri" panose="020F0502020204030204" pitchFamily="34" charset="0"/>
              </a:rPr>
              <a:t> beginning and ending ordinary shareholders’ equity </a:t>
            </a:r>
            <a:r>
              <a:rPr lang="en-GB" sz="2400" cap="none" dirty="0">
                <a:latin typeface="Calibri" panose="020F0502020204030204" pitchFamily="34" charset="0"/>
                <a:cs typeface="Calibri" panose="020F0502020204030204" pitchFamily="34" charset="0"/>
              </a:rPr>
              <a:t>was €8,047 and €8,597 million</a:t>
            </a:r>
            <a:r>
              <a:rPr lang="en-US" sz="2400" cap="none" dirty="0">
                <a:latin typeface="Calibri" panose="020F0502020204030204" pitchFamily="34" charset="0"/>
                <a:cs typeface="Calibri" panose="020F0502020204030204" pitchFamily="34" charset="0"/>
              </a:rPr>
              <a:t> respectively. Net income was €1,263 million, </a:t>
            </a:r>
            <a:r>
              <a:rPr lang="en-GB" sz="2400" cap="none" dirty="0">
                <a:latin typeface="Calibri" panose="020F0502020204030204" pitchFamily="34" charset="0"/>
                <a:cs typeface="Calibri" panose="020F0502020204030204" pitchFamily="34" charset="0"/>
              </a:rPr>
              <a:t>no preference shares were outstanding.</a:t>
            </a:r>
            <a:endParaRPr lang="en-US" sz="2400" cap="none" dirty="0">
              <a:latin typeface="Calibri" panose="020F0502020204030204" pitchFamily="34" charset="0"/>
              <a:cs typeface="Calibri" panose="020F0502020204030204" pitchFamily="34" charset="0"/>
            </a:endParaRPr>
          </a:p>
        </p:txBody>
      </p:sp>
      <p:sp>
        <p:nvSpPr>
          <p:cNvPr id="11" name="Title "/>
          <p:cNvSpPr>
            <a:spLocks noGrp="1"/>
          </p:cNvSpPr>
          <p:nvPr>
            <p:ph type="title" idx="4294967295"/>
          </p:nvPr>
        </p:nvSpPr>
        <p:spPr>
          <a:xfrm>
            <a:off x="533400" y="152400"/>
            <a:ext cx="8682038" cy="646331"/>
          </a:xfrm>
          <a:prstGeom prst="rect">
            <a:avLst/>
          </a:prstGeom>
        </p:spPr>
        <p:txBody>
          <a:bodyPr wrap="square">
            <a:spAutoFit/>
          </a:bodyPr>
          <a:lstStyle/>
          <a:p>
            <a:pPr algn="l"/>
            <a:r>
              <a:rPr lang="en-US" sz="4000" b="1" cap="none" dirty="0">
                <a:solidFill>
                  <a:schemeClr val="accent1"/>
                </a:solidFill>
                <a:latin typeface="Calibri" panose="020F0502020204030204" pitchFamily="34" charset="0"/>
                <a:ea typeface="Source Sans Pro" charset="0"/>
                <a:cs typeface="Calibri" panose="020F0502020204030204" pitchFamily="34" charset="0"/>
              </a:rPr>
              <a:t>Analysis</a:t>
            </a:r>
          </a:p>
        </p:txBody>
      </p:sp>
      <p:graphicFrame>
        <p:nvGraphicFramePr>
          <p:cNvPr id="8" name="Table 7" descr="Table is screen readable."/>
          <p:cNvGraphicFramePr>
            <a:graphicFrameLocks noGrp="1"/>
          </p:cNvGraphicFramePr>
          <p:nvPr>
            <p:extLst>
              <p:ext uri="{D42A27DB-BD31-4B8C-83A1-F6EECF244321}">
                <p14:modId xmlns:p14="http://schemas.microsoft.com/office/powerpoint/2010/main" val="1212714539"/>
              </p:ext>
            </p:extLst>
          </p:nvPr>
        </p:nvGraphicFramePr>
        <p:xfrm>
          <a:off x="1894368" y="3873935"/>
          <a:ext cx="8474096" cy="1938528"/>
        </p:xfrm>
        <a:graphic>
          <a:graphicData uri="http://schemas.openxmlformats.org/drawingml/2006/table">
            <a:tbl>
              <a:tblPr>
                <a:tableStyleId>{5C22544A-7EE6-4342-B048-85BDC9FD1C3A}</a:tableStyleId>
              </a:tblPr>
              <a:tblGrid>
                <a:gridCol w="2465366">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2550054">
                  <a:extLst>
                    <a:ext uri="{9D8B030D-6E8A-4147-A177-3AD203B41FA5}">
                      <a16:colId xmlns:a16="http://schemas.microsoft.com/office/drawing/2014/main" val="20002"/>
                    </a:ext>
                  </a:extLst>
                </a:gridCol>
                <a:gridCol w="403543">
                  <a:extLst>
                    <a:ext uri="{9D8B030D-6E8A-4147-A177-3AD203B41FA5}">
                      <a16:colId xmlns:a16="http://schemas.microsoft.com/office/drawing/2014/main" val="20003"/>
                    </a:ext>
                  </a:extLst>
                </a:gridCol>
                <a:gridCol w="2651590">
                  <a:extLst>
                    <a:ext uri="{9D8B030D-6E8A-4147-A177-3AD203B41FA5}">
                      <a16:colId xmlns:a16="http://schemas.microsoft.com/office/drawing/2014/main" val="20004"/>
                    </a:ext>
                  </a:extLst>
                </a:gridCol>
              </a:tblGrid>
              <a:tr h="0">
                <a:tc>
                  <a:txBody>
                    <a:bodyPr/>
                    <a:lstStyle/>
                    <a:p>
                      <a:pPr algn="ctr" fontAlgn="b"/>
                      <a:r>
                        <a:rPr lang="en-US" sz="2200" b="1" u="none" strike="noStrike" dirty="0">
                          <a:effectLst/>
                          <a:latin typeface="Calibri" panose="020F0502020204030204" pitchFamily="34" charset="0"/>
                          <a:cs typeface="Calibri" panose="020F0502020204030204" pitchFamily="34" charset="0"/>
                        </a:rPr>
                        <a:t>Net Income</a:t>
                      </a:r>
                      <a:r>
                        <a:rPr lang="en-US" sz="2200" b="1" u="none" strike="noStrike" baseline="0" dirty="0">
                          <a:effectLst/>
                          <a:latin typeface="Calibri" panose="020F0502020204030204" pitchFamily="34" charset="0"/>
                          <a:cs typeface="Calibri" panose="020F0502020204030204" pitchFamily="34" charset="0"/>
                        </a:rPr>
                        <a:t> minus</a:t>
                      </a:r>
                    </a:p>
                    <a:p>
                      <a:pPr algn="ctr" fontAlgn="b"/>
                      <a:r>
                        <a:rPr lang="en-US" sz="2200" b="1" i="0" u="none" strike="noStrike" baseline="0" dirty="0">
                          <a:solidFill>
                            <a:srgbClr val="000000"/>
                          </a:solidFill>
                          <a:effectLst/>
                          <a:latin typeface="Calibri" panose="020F0502020204030204" pitchFamily="34" charset="0"/>
                          <a:cs typeface="Calibri" panose="020F0502020204030204" pitchFamily="34" charset="0"/>
                        </a:rPr>
                        <a:t>Preference Dividends</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R="4233" marT="91440" marB="91440"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t>
                      </a:r>
                      <a:endParaRPr lang="en-US" sz="2200" b="1"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effectLst/>
                          <a:latin typeface="Calibri" panose="020F0502020204030204" pitchFamily="34" charset="0"/>
                          <a:cs typeface="Calibri" panose="020F0502020204030204" pitchFamily="34" charset="0"/>
                        </a:rPr>
                        <a:t>Average Ordinary Shareholders’</a:t>
                      </a:r>
                      <a:r>
                        <a:rPr lang="en-US" sz="2200" b="1" i="0" u="none" strike="noStrike" dirty="0">
                          <a:solidFill>
                            <a:srgbClr val="000000"/>
                          </a:solidFill>
                          <a:effectLst/>
                          <a:latin typeface="Calibri" panose="020F0502020204030204" pitchFamily="34" charset="0"/>
                          <a:cs typeface="Calibri" panose="020F0502020204030204" pitchFamily="34" charset="0"/>
                        </a:rPr>
                        <a:t> </a:t>
                      </a:r>
                    </a:p>
                    <a:p>
                      <a:pPr algn="ctr" fontAlgn="b"/>
                      <a:r>
                        <a:rPr lang="en-US" sz="2200" b="1" i="0" u="none" strike="noStrike" dirty="0">
                          <a:solidFill>
                            <a:srgbClr val="000000"/>
                          </a:solidFill>
                          <a:effectLst/>
                          <a:latin typeface="Calibri" panose="020F0502020204030204" pitchFamily="34" charset="0"/>
                          <a:cs typeface="Calibri" panose="020F0502020204030204" pitchFamily="34" charset="0"/>
                        </a:rPr>
                        <a:t>Equity</a:t>
                      </a:r>
                    </a:p>
                  </a:txBody>
                  <a:tcPr marL="4233" marR="4233"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fontAlgn="b"/>
                      <a:r>
                        <a:rPr lang="en-US" sz="2200" b="1" u="none" strike="noStrike" dirty="0">
                          <a:solidFill>
                            <a:srgbClr val="990000"/>
                          </a:solidFill>
                          <a:effectLst/>
                          <a:latin typeface="Calibri" panose="020F0502020204030204" pitchFamily="34" charset="0"/>
                          <a:cs typeface="Calibri" panose="020F0502020204030204" pitchFamily="34" charset="0"/>
                        </a:rPr>
                        <a:t>Return on Ordinary Shareholders’ Equity</a:t>
                      </a:r>
                      <a:endParaRPr lang="en-US" sz="2200" b="1" i="0" u="none" strike="noStrike" dirty="0">
                        <a:solidFill>
                          <a:srgbClr val="990000"/>
                        </a:solidFill>
                        <a:effectLst/>
                        <a:latin typeface="Calibri" panose="020F0502020204030204" pitchFamily="34" charset="0"/>
                        <a:cs typeface="Calibri" panose="020F0502020204030204" pitchFamily="34" charset="0"/>
                      </a:endParaRPr>
                    </a:p>
                  </a:txBody>
                  <a:tcPr marL="4233" marR="4233" marT="91440" marB="91440"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904">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(€1,263 - €0)</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L="4233" marR="4233" marT="91440" marB="91440" anchor="ctr">
                    <a:lnL w="19050" cap="flat" cmpd="sng" algn="ctr">
                      <a:solidFill>
                        <a:schemeClr val="tx1"/>
                      </a:solidFill>
                      <a:prstDash val="solid"/>
                      <a:round/>
                      <a:headEnd type="none" w="med" len="med"/>
                      <a:tailEnd type="none" w="med" len="med"/>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u="none" strike="noStrike" kern="1200" dirty="0">
                          <a:solidFill>
                            <a:schemeClr val="dk1"/>
                          </a:solidFill>
                          <a:effectLst/>
                          <a:latin typeface="Calibri" panose="020F0502020204030204" pitchFamily="34" charset="0"/>
                          <a:ea typeface="+mn-ea"/>
                          <a:cs typeface="Calibri" panose="020F0502020204030204" pitchFamily="34" charset="0"/>
                        </a:rPr>
                        <a:t>(€8,047 + €8,597)</a:t>
                      </a:r>
                    </a:p>
                  </a:txBody>
                  <a:tcPr marL="4233" marR="4233" marT="9144" marB="9144"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u="none" strike="noStrike" dirty="0">
                          <a:effectLst/>
                          <a:latin typeface="Calibri" panose="020F0502020204030204" pitchFamily="34" charset="0"/>
                          <a:cs typeface="Calibri" panose="020F0502020204030204" pitchFamily="34" charset="0"/>
                        </a:rPr>
                        <a:t>=</a:t>
                      </a:r>
                      <a:endParaRPr lang="en-US" sz="2200" b="0" i="0" u="none" strike="noStrike" dirty="0">
                        <a:solidFill>
                          <a:srgbClr val="000000"/>
                        </a:solidFill>
                        <a:effectLst/>
                        <a:latin typeface="Calibri" panose="020F0502020204030204" pitchFamily="34" charset="0"/>
                        <a:cs typeface="Calibri" panose="020F0502020204030204" pitchFamily="34" charset="0"/>
                      </a:endParaRPr>
                    </a:p>
                  </a:txBody>
                  <a:tcPr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ctr"/>
                      <a:r>
                        <a:rPr lang="en-US" sz="2200" b="1" i="0" u="none" strike="noStrike" dirty="0">
                          <a:solidFill>
                            <a:srgbClr val="990000"/>
                          </a:solidFill>
                          <a:effectLst/>
                          <a:latin typeface="Calibri" panose="020F0502020204030204" pitchFamily="34" charset="0"/>
                          <a:cs typeface="Calibri" panose="020F0502020204030204" pitchFamily="34" charset="0"/>
                        </a:rPr>
                        <a:t>15.2%</a:t>
                      </a:r>
                    </a:p>
                  </a:txBody>
                  <a:tcPr marL="4233" marR="4233" marT="91440" marB="91440" anchor="ctr">
                    <a:lnL w="12700" cmpd="sng">
                      <a:noFill/>
                    </a:lnL>
                    <a:lnR w="19050" cap="flat" cmpd="sng" algn="ctr">
                      <a:solidFill>
                        <a:schemeClr val="tx1"/>
                      </a:solid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4904">
                <a:tc vMerge="1">
                  <a:txBody>
                    <a:bodyPr/>
                    <a:lstStyle/>
                    <a:p>
                      <a:endParaRPr lang="en-US"/>
                    </a:p>
                  </a:txBody>
                  <a:tcPr/>
                </a:tc>
                <a:tc vMerge="1">
                  <a:txBody>
                    <a:bodyPr/>
                    <a:lstStyle/>
                    <a:p>
                      <a:endParaRPr lang="en-US"/>
                    </a:p>
                  </a:txBody>
                  <a:tcPr/>
                </a:tc>
                <a:tc>
                  <a:txBody>
                    <a:bodyPr/>
                    <a:lstStyle/>
                    <a:p>
                      <a:pPr algn="ctr"/>
                      <a:r>
                        <a:rPr lang="en-US" sz="2200" u="none" strike="noStrike" kern="1200" dirty="0">
                          <a:solidFill>
                            <a:schemeClr val="dk1"/>
                          </a:solidFill>
                          <a:effectLst/>
                          <a:latin typeface="Calibri" panose="020F0502020204030204" pitchFamily="34" charset="0"/>
                          <a:ea typeface="+mn-ea"/>
                          <a:cs typeface="Calibri" panose="020F0502020204030204" pitchFamily="34" charset="0"/>
                        </a:rPr>
                        <a:t>2</a:t>
                      </a:r>
                    </a:p>
                  </a:txBody>
                  <a:tcPr marL="4233" marR="4233" marT="9144" marB="9144"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437826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685800" y="228600"/>
            <a:ext cx="11125200" cy="646331"/>
          </a:xfrm>
        </p:spPr>
        <p:txBody>
          <a:bodyPr wrap="square">
            <a:spAutoFit/>
          </a:bodyPr>
          <a:lstStyle/>
          <a:p>
            <a:pPr algn="l"/>
            <a:r>
              <a:rPr lang="en-US" b="1" cap="none" dirty="0">
                <a:ea typeface="Source Sans Pro" charset="0"/>
              </a:rPr>
              <a:t>Do it! 4</a:t>
            </a:r>
            <a:r>
              <a:rPr lang="en-US" altLang="zh-CN" b="1" cap="none" dirty="0">
                <a:ea typeface="Source Sans Pro" charset="0"/>
              </a:rPr>
              <a:t>B</a:t>
            </a:r>
            <a:r>
              <a:rPr lang="en-US" b="1" cap="none" dirty="0">
                <a:ea typeface="Source Sans Pro" charset="0"/>
              </a:rPr>
              <a:t>: return on shareholders’ equity </a:t>
            </a:r>
            <a:r>
              <a:rPr lang="en-US" sz="2000" cap="none" dirty="0">
                <a:ea typeface="Source Sans Pro" charset="0"/>
              </a:rPr>
              <a:t>(1 of 2)</a:t>
            </a:r>
            <a:endParaRPr lang="en-US" sz="2000" cap="none" dirty="0"/>
          </a:p>
        </p:txBody>
      </p:sp>
      <p:sp>
        <p:nvSpPr>
          <p:cNvPr id="6" name="Slide Number Placeholder "/>
          <p:cNvSpPr>
            <a:spLocks noGrp="1"/>
          </p:cNvSpPr>
          <p:nvPr>
            <p:ph type="sldNum" sz="quarter" idx="10"/>
          </p:nvPr>
        </p:nvSpPr>
        <p:spPr/>
        <p:txBody>
          <a:bodyPr/>
          <a:lstStyle/>
          <a:p>
            <a:fld id="{67B19427-F580-D146-B60E-4CADEE75497F}" type="slidenum">
              <a:rPr lang="en-US" smtClean="0">
                <a:latin typeface="Calibri" panose="020F0502020204030204" pitchFamily="34" charset="0"/>
                <a:cs typeface="Calibri" panose="020F0502020204030204" pitchFamily="34" charset="0"/>
              </a:rPr>
              <a:pPr/>
              <a:t>91</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500245" y="1179053"/>
            <a:ext cx="9296400" cy="1300716"/>
          </a:xfrm>
          <a:prstGeom prst="rect">
            <a:avLst/>
          </a:prstGeom>
        </p:spPr>
        <p:txBody>
          <a:bodyPr/>
          <a:lstStyle/>
          <a:p>
            <a:pPr marL="0" indent="0">
              <a:lnSpc>
                <a:spcPct val="100000"/>
              </a:lnSpc>
              <a:spcBef>
                <a:spcPts val="1200"/>
              </a:spcBef>
              <a:buNone/>
            </a:pPr>
            <a:r>
              <a:rPr lang="en-US" sz="2400" cap="none" dirty="0">
                <a:latin typeface="Calibri" panose="020F0502020204030204" pitchFamily="34" charset="0"/>
                <a:cs typeface="Calibri" panose="020F0502020204030204" pitchFamily="34" charset="0"/>
              </a:rPr>
              <a:t>On </a:t>
            </a:r>
            <a:r>
              <a:rPr lang="en-US" altLang="zh-CN" sz="2400" cap="none" dirty="0">
                <a:latin typeface="Calibri" panose="020F0502020204030204" pitchFamily="34" charset="0"/>
                <a:cs typeface="Calibri" panose="020F0502020204030204" pitchFamily="34" charset="0"/>
              </a:rPr>
              <a:t>J</a:t>
            </a:r>
            <a:r>
              <a:rPr lang="en-US" sz="2400" cap="none" dirty="0">
                <a:latin typeface="Calibri" panose="020F0502020204030204" pitchFamily="34" charset="0"/>
                <a:cs typeface="Calibri" panose="020F0502020204030204" pitchFamily="34" charset="0"/>
              </a:rPr>
              <a:t>anuary 1, 2020, </a:t>
            </a:r>
            <a:r>
              <a:rPr lang="en-US" altLang="zh-CN" sz="2400" cap="none" dirty="0">
                <a:latin typeface="Calibri" panose="020F0502020204030204" pitchFamily="34" charset="0"/>
                <a:cs typeface="Calibri" panose="020F0502020204030204" pitchFamily="34" charset="0"/>
              </a:rPr>
              <a:t>S</a:t>
            </a:r>
            <a:r>
              <a:rPr lang="en-US" sz="2400" cap="none" dirty="0">
                <a:latin typeface="Calibri" panose="020F0502020204030204" pitchFamily="34" charset="0"/>
                <a:cs typeface="Calibri" panose="020F0502020204030204" pitchFamily="34" charset="0"/>
              </a:rPr>
              <a:t>iena purchased 2,000 treasury shares. Other information regarding </a:t>
            </a:r>
            <a:r>
              <a:rPr lang="en-US" altLang="zh-CN" sz="2400" cap="none" dirty="0">
                <a:latin typeface="Calibri" panose="020F0502020204030204" pitchFamily="34" charset="0"/>
                <a:cs typeface="Calibri" panose="020F0502020204030204" pitchFamily="34" charset="0"/>
              </a:rPr>
              <a:t>S</a:t>
            </a:r>
            <a:r>
              <a:rPr lang="en-US" sz="2400" cap="none" dirty="0">
                <a:latin typeface="Calibri" panose="020F0502020204030204" pitchFamily="34" charset="0"/>
                <a:cs typeface="Calibri" panose="020F0502020204030204" pitchFamily="34" charset="0"/>
              </a:rPr>
              <a:t>iena is provided below</a:t>
            </a:r>
            <a:r>
              <a:rPr lang="en-US" altLang="en-US" sz="2400" cap="none" dirty="0">
                <a:latin typeface="Calibri" panose="020F0502020204030204" pitchFamily="34" charset="0"/>
                <a:cs typeface="Calibri" panose="020F0502020204030204" pitchFamily="34" charset="0"/>
              </a:rPr>
              <a:t>.</a:t>
            </a:r>
          </a:p>
        </p:txBody>
      </p:sp>
      <p:graphicFrame>
        <p:nvGraphicFramePr>
          <p:cNvPr id="9" name="Table 8" descr="Table is screen readable."/>
          <p:cNvGraphicFramePr>
            <a:graphicFrameLocks noGrp="1"/>
          </p:cNvGraphicFramePr>
          <p:nvPr>
            <p:extLst>
              <p:ext uri="{D42A27DB-BD31-4B8C-83A1-F6EECF244321}">
                <p14:modId xmlns:p14="http://schemas.microsoft.com/office/powerpoint/2010/main" val="2511765188"/>
              </p:ext>
            </p:extLst>
          </p:nvPr>
        </p:nvGraphicFramePr>
        <p:xfrm>
          <a:off x="1524000" y="2291316"/>
          <a:ext cx="8955088" cy="2838024"/>
        </p:xfrm>
        <a:graphic>
          <a:graphicData uri="http://schemas.openxmlformats.org/drawingml/2006/table">
            <a:tbl>
              <a:tblPr>
                <a:tableStyleId>{5C22544A-7EE6-4342-B048-85BDC9FD1C3A}</a:tableStyleId>
              </a:tblPr>
              <a:tblGrid>
                <a:gridCol w="6299752">
                  <a:extLst>
                    <a:ext uri="{9D8B030D-6E8A-4147-A177-3AD203B41FA5}">
                      <a16:colId xmlns:a16="http://schemas.microsoft.com/office/drawing/2014/main" val="20000"/>
                    </a:ext>
                  </a:extLst>
                </a:gridCol>
                <a:gridCol w="1249065">
                  <a:extLst>
                    <a:ext uri="{9D8B030D-6E8A-4147-A177-3AD203B41FA5}">
                      <a16:colId xmlns:a16="http://schemas.microsoft.com/office/drawing/2014/main" val="20001"/>
                    </a:ext>
                  </a:extLst>
                </a:gridCol>
                <a:gridCol w="157206">
                  <a:extLst>
                    <a:ext uri="{9D8B030D-6E8A-4147-A177-3AD203B41FA5}">
                      <a16:colId xmlns:a16="http://schemas.microsoft.com/office/drawing/2014/main" val="20002"/>
                    </a:ext>
                  </a:extLst>
                </a:gridCol>
                <a:gridCol w="1249065">
                  <a:extLst>
                    <a:ext uri="{9D8B030D-6E8A-4147-A177-3AD203B41FA5}">
                      <a16:colId xmlns:a16="http://schemas.microsoft.com/office/drawing/2014/main" val="20003"/>
                    </a:ext>
                  </a:extLst>
                </a:gridCol>
              </a:tblGrid>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300" b="1" i="0" u="sng" strike="noStrike" dirty="0">
                        <a:solidFill>
                          <a:srgbClr val="000000"/>
                        </a:solidFill>
                        <a:effectLst/>
                        <a:latin typeface="Calibri" panose="020F0502020204030204" pitchFamily="34" charset="0"/>
                        <a:cs typeface="Calibri" panose="020F0502020204030204" pitchFamily="34" charset="0"/>
                      </a:endParaRPr>
                    </a:p>
                  </a:txBody>
                  <a:tcPr marR="182880"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2019</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90000"/>
                        </a:lnSpc>
                      </a:pP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2020</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Net income</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marL="0" algn="l" defTabSz="914400" rtl="0" eaLnBrk="1" fontAlgn="b" latinLnBrk="0" hangingPunct="1"/>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preference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ordinary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2,000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1,600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GB" sz="2300" b="0" i="0" u="none" strike="noStrike" kern="1200" baseline="0" dirty="0">
                          <a:solidFill>
                            <a:schemeClr val="dk1"/>
                          </a:solidFill>
                          <a:effectLst/>
                          <a:latin typeface="Calibri" panose="020F0502020204030204" pitchFamily="34" charset="0"/>
                          <a:ea typeface="+mn-ea"/>
                          <a:cs typeface="Calibri" panose="020F0502020204030204" pitchFamily="34" charset="0"/>
                        </a:rPr>
                        <a:t>Weighted-average number of shares outstanding </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8,000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beginning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ending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1800" b="0" i="0" u="none" strike="noStrike" kern="1200" baseline="0" dirty="0">
                          <a:solidFill>
                            <a:schemeClr val="dk1"/>
                          </a:solidFill>
                          <a:latin typeface="Calibri" panose="020F0502020204030204" pitchFamily="34" charset="0"/>
                          <a:ea typeface="+mn-ea"/>
                          <a:cs typeface="Calibri" panose="020F0502020204030204" pitchFamily="34" charset="0"/>
                        </a:rPr>
                        <a:t>*Adjusted for purchase of treasury shares.</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4" name="LOBL"/>
          <p:cNvSpPr>
            <a:spLocks noGrp="1"/>
          </p:cNvSpPr>
          <p:nvPr>
            <p:ph sz="quarter" idx="4294967295"/>
          </p:nvPr>
        </p:nvSpPr>
        <p:spPr>
          <a:xfrm>
            <a:off x="1500245" y="5257800"/>
            <a:ext cx="8841141" cy="533400"/>
          </a:xfrm>
          <a:prstGeom prst="rect">
            <a:avLst/>
          </a:prstGeom>
        </p:spPr>
        <p:txBody>
          <a:bodyPr>
            <a:normAutofit/>
          </a:bodyPr>
          <a:lstStyle/>
          <a:p>
            <a:pPr marL="0" indent="0">
              <a:lnSpc>
                <a:spcPct val="100000"/>
              </a:lnSpc>
              <a:spcBef>
                <a:spcPts val="1200"/>
              </a:spcBef>
              <a:buNone/>
            </a:pPr>
            <a:r>
              <a:rPr lang="en-US" sz="2300" cap="none" dirty="0">
                <a:latin typeface="Calibri" panose="020F0502020204030204" pitchFamily="34" charset="0"/>
                <a:cs typeface="Calibri" panose="020F0502020204030204" pitchFamily="34" charset="0"/>
              </a:rPr>
              <a:t>Compute return on ordinary shareholders’ equity for each year.</a:t>
            </a:r>
            <a:endParaRPr lang="en-US" altLang="en-US" sz="2300" cap="none" dirty="0">
              <a:latin typeface="Calibri" panose="020F0502020204030204" pitchFamily="34" charset="0"/>
              <a:cs typeface="Calibri" panose="020F0502020204030204" pitchFamily="34" charset="0"/>
            </a:endParaRPr>
          </a:p>
        </p:txBody>
      </p:sp>
      <p:sp>
        <p:nvSpPr>
          <p:cNvPr id="2" name="TextBox 1"/>
          <p:cNvSpPr txBox="1"/>
          <p:nvPr/>
        </p:nvSpPr>
        <p:spPr>
          <a:xfrm>
            <a:off x="10354806" y="4055584"/>
            <a:ext cx="2369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
        <p:nvSpPr>
          <p:cNvPr id="11" name="TextBox 10"/>
          <p:cNvSpPr txBox="1"/>
          <p:nvPr/>
        </p:nvSpPr>
        <p:spPr>
          <a:xfrm>
            <a:off x="10354806" y="3707156"/>
            <a:ext cx="23699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388482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descr="Table is screen readable."/>
          <p:cNvGraphicFramePr>
            <a:graphicFrameLocks noGrp="1"/>
          </p:cNvGraphicFramePr>
          <p:nvPr>
            <p:extLst>
              <p:ext uri="{D42A27DB-BD31-4B8C-83A1-F6EECF244321}">
                <p14:modId xmlns:p14="http://schemas.microsoft.com/office/powerpoint/2010/main" val="3023716626"/>
              </p:ext>
            </p:extLst>
          </p:nvPr>
        </p:nvGraphicFramePr>
        <p:xfrm>
          <a:off x="1920948" y="4343400"/>
          <a:ext cx="8389286" cy="1417320"/>
        </p:xfrm>
        <a:graphic>
          <a:graphicData uri="http://schemas.openxmlformats.org/drawingml/2006/table">
            <a:tbl>
              <a:tblPr>
                <a:tableStyleId>{5C22544A-7EE6-4342-B048-85BDC9FD1C3A}</a:tableStyleId>
              </a:tblPr>
              <a:tblGrid>
                <a:gridCol w="3000853">
                  <a:extLst>
                    <a:ext uri="{9D8B030D-6E8A-4147-A177-3AD203B41FA5}">
                      <a16:colId xmlns:a16="http://schemas.microsoft.com/office/drawing/2014/main" val="20000"/>
                    </a:ext>
                  </a:extLst>
                </a:gridCol>
                <a:gridCol w="1422024">
                  <a:extLst>
                    <a:ext uri="{9D8B030D-6E8A-4147-A177-3AD203B41FA5}">
                      <a16:colId xmlns:a16="http://schemas.microsoft.com/office/drawing/2014/main" val="20001"/>
                    </a:ext>
                  </a:extLst>
                </a:gridCol>
                <a:gridCol w="3000853">
                  <a:extLst>
                    <a:ext uri="{9D8B030D-6E8A-4147-A177-3AD203B41FA5}">
                      <a16:colId xmlns:a16="http://schemas.microsoft.com/office/drawing/2014/main" val="20002"/>
                    </a:ext>
                  </a:extLst>
                </a:gridCol>
                <a:gridCol w="965556">
                  <a:extLst>
                    <a:ext uri="{9D8B030D-6E8A-4147-A177-3AD203B41FA5}">
                      <a16:colId xmlns:a16="http://schemas.microsoft.com/office/drawing/2014/main" val="20003"/>
                    </a:ext>
                  </a:extLst>
                </a:gridCol>
              </a:tblGrid>
              <a:tr h="0">
                <a:tc>
                  <a:txBody>
                    <a:bodyPr/>
                    <a:lstStyle/>
                    <a:p>
                      <a:pPr algn="ctr" fontAlgn="b"/>
                      <a:r>
                        <a:rPr lang="en-US" sz="2300" b="1" i="0" u="sng" strike="noStrike" dirty="0">
                          <a:solidFill>
                            <a:schemeClr val="tx1"/>
                          </a:solidFill>
                          <a:effectLst/>
                          <a:latin typeface="Calibri" panose="020F0502020204030204" pitchFamily="34" charset="0"/>
                          <a:cs typeface="Calibri" panose="020F0502020204030204" pitchFamily="34" charset="0"/>
                        </a:rPr>
                        <a:t>2019</a:t>
                      </a:r>
                    </a:p>
                  </a:txBody>
                  <a:tcPr marL="4233" marR="4233"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1" i="0" u="none" strike="noStrike" dirty="0">
                        <a:solidFill>
                          <a:schemeClr val="tx1"/>
                        </a:solidFill>
                        <a:effectLst/>
                        <a:latin typeface="Calibri" panose="020F0502020204030204" pitchFamily="34" charset="0"/>
                        <a:cs typeface="Calibri" panose="020F0502020204030204" pitchFamily="34" charset="0"/>
                      </a:endParaRPr>
                    </a:p>
                  </a:txBody>
                  <a:tcPr marL="182880" marR="457200" marT="91440" marB="91440"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300" b="1" i="0" u="sng" strike="noStrike" dirty="0">
                          <a:solidFill>
                            <a:schemeClr val="tx1"/>
                          </a:solidFill>
                          <a:effectLst/>
                          <a:latin typeface="Calibri" panose="020F0502020204030204" pitchFamily="34" charset="0"/>
                          <a:cs typeface="Calibri" panose="020F0502020204030204" pitchFamily="34" charset="0"/>
                        </a:rPr>
                        <a:t>2020</a:t>
                      </a:r>
                    </a:p>
                  </a:txBody>
                  <a:tcPr marL="4233" marR="4233"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T="91440" marB="91440"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fontAlgn="b"/>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(€110,000 – €10,000)</a:t>
                      </a:r>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L="4233" marR="4233" anchor="ctr">
                    <a:lnL w="12700" cmpd="sng">
                      <a:noFill/>
                    </a:lnL>
                    <a:lnR w="12700" cmpd="sng">
                      <a:noFill/>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b"/>
                      <a:r>
                        <a:rPr lang="en-US" sz="2300" b="0" i="0" u="none" strike="noStrike" dirty="0">
                          <a:solidFill>
                            <a:schemeClr val="tx1"/>
                          </a:solidFill>
                          <a:effectLst/>
                          <a:latin typeface="Calibri" panose="020F0502020204030204" pitchFamily="34" charset="0"/>
                          <a:cs typeface="Calibri" panose="020F0502020204030204" pitchFamily="34" charset="0"/>
                        </a:rPr>
                        <a:t>= 20%</a:t>
                      </a:r>
                    </a:p>
                  </a:txBody>
                  <a:tcPr marL="182880" marR="457200" marT="91440" marB="91440"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(€110,000 – €10,000)</a:t>
                      </a:r>
                      <a:endParaRPr lang="en-US" sz="2300" b="0" i="0" u="none" strike="noStrike" dirty="0">
                        <a:solidFill>
                          <a:schemeClr val="tx1"/>
                        </a:solidFill>
                        <a:effectLst/>
                        <a:latin typeface="Calibri" panose="020F0502020204030204" pitchFamily="34" charset="0"/>
                        <a:cs typeface="Calibri" panose="020F0502020204030204" pitchFamily="34" charset="0"/>
                      </a:endParaRPr>
                    </a:p>
                  </a:txBody>
                  <a:tcPr marL="4233" marR="4233"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fontAlgn="b"/>
                      <a:r>
                        <a:rPr lang="en-US" sz="2300" b="0" i="0" u="none" strike="noStrike" dirty="0">
                          <a:solidFill>
                            <a:schemeClr val="tx1"/>
                          </a:solidFill>
                          <a:effectLst/>
                          <a:latin typeface="Calibri" panose="020F0502020204030204" pitchFamily="34" charset="0"/>
                          <a:cs typeface="Calibri" panose="020F0502020204030204" pitchFamily="34" charset="0"/>
                        </a:rPr>
                        <a:t>= 25%</a:t>
                      </a:r>
                    </a:p>
                  </a:txBody>
                  <a:tcPr marT="91440" marB="91440" anchor="ctr">
                    <a:lnL w="12700" cmpd="sng">
                      <a:noFill/>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(€500,000 + €500,000)/2</a:t>
                      </a:r>
                      <a:endParaRPr lang="en-US" sz="2300" b="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4233" marR="4233" anchor="ctr">
                    <a:lnL w="12700" cmpd="sng">
                      <a:noFill/>
                    </a:lnL>
                    <a:lnR w="12700" cmpd="sng">
                      <a:noFill/>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2000" b="0" i="0" u="none" strike="noStrike" dirty="0">
                        <a:solidFill>
                          <a:srgbClr val="000000"/>
                        </a:solidFill>
                        <a:effectLst/>
                        <a:latin typeface="Calibri" panose="020F0502020204030204" pitchFamily="34" charset="0"/>
                      </a:endParaRPr>
                    </a:p>
                  </a:txBody>
                  <a:tcPr marL="182880" marR="182880" marT="91440" marB="9144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300" b="0" i="0" u="none" strike="noStrike" kern="1200" baseline="0" dirty="0">
                          <a:solidFill>
                            <a:schemeClr val="tx1"/>
                          </a:solidFill>
                          <a:latin typeface="Calibri" panose="020F0502020204030204" pitchFamily="34" charset="0"/>
                          <a:ea typeface="+mn-ea"/>
                          <a:cs typeface="Calibri" panose="020F0502020204030204" pitchFamily="34" charset="0"/>
                        </a:rPr>
                        <a:t>(€400,000 + €400,000)/2</a:t>
                      </a:r>
                      <a:endParaRPr lang="en-US" sz="2300" b="0" u="none" strike="noStrike" kern="1200" dirty="0">
                        <a:solidFill>
                          <a:schemeClr val="tx1"/>
                        </a:solidFill>
                        <a:effectLst/>
                        <a:latin typeface="Calibri" panose="020F0502020204030204" pitchFamily="34" charset="0"/>
                        <a:ea typeface="+mn-ea"/>
                        <a:cs typeface="Calibri" panose="020F0502020204030204" pitchFamily="34" charset="0"/>
                      </a:endParaRPr>
                    </a:p>
                  </a:txBody>
                  <a:tcPr marL="4233" marR="4233" marB="9144" anchor="ctr">
                    <a:lnL w="12700" cmpd="sng">
                      <a:noFill/>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fontAlgn="ctr"/>
                      <a:endParaRPr lang="en-US" sz="2000" b="1" i="0" u="none" strike="noStrike" dirty="0">
                        <a:solidFill>
                          <a:srgbClr val="990000"/>
                        </a:solidFill>
                        <a:effectLst/>
                        <a:latin typeface="Calibri" panose="020F0502020204030204" pitchFamily="34" charset="0"/>
                      </a:endParaRPr>
                    </a:p>
                  </a:txBody>
                  <a:tcPr marL="4233" marR="4233" marT="91440" marB="91440" anchor="ctr">
                    <a:lnL w="12700" cmpd="sng">
                      <a:noFill/>
                    </a:lnL>
                    <a:lnR w="19050" cap="flat" cmpd="sng" algn="ctr">
                      <a:noFill/>
                      <a:prstDash val="solid"/>
                      <a:round/>
                      <a:headEnd type="none" w="med" len="med"/>
                      <a:tailEnd type="none" w="med" len="med"/>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Slide Number Placeholder "/>
          <p:cNvSpPr>
            <a:spLocks noGrp="1"/>
          </p:cNvSpPr>
          <p:nvPr>
            <p:ph type="sldNum" sz="quarter" idx="10"/>
          </p:nvPr>
        </p:nvSpPr>
        <p:spPr>
          <a:xfrm>
            <a:off x="10591800" y="6446837"/>
            <a:ext cx="764215" cy="365125"/>
          </a:xfrm>
        </p:spPr>
        <p:txBody>
          <a:bodyPr/>
          <a:lstStyle/>
          <a:p>
            <a:fld id="{67B19427-F580-D146-B60E-4CADEE75497F}" type="slidenum">
              <a:rPr lang="en-US" smtClean="0">
                <a:latin typeface="Calibri" panose="020F0502020204030204" pitchFamily="34" charset="0"/>
                <a:cs typeface="Calibri" panose="020F0502020204030204" pitchFamily="34" charset="0"/>
              </a:rPr>
              <a:pPr/>
              <a:t>92</a:t>
            </a:fld>
            <a:endParaRPr lang="en-US" dirty="0">
              <a:latin typeface="Calibri" panose="020F0502020204030204" pitchFamily="34" charset="0"/>
              <a:cs typeface="Calibri" panose="020F0502020204030204" pitchFamily="34" charset="0"/>
            </a:endParaRPr>
          </a:p>
        </p:txBody>
      </p:sp>
      <p:sp>
        <p:nvSpPr>
          <p:cNvPr id="5" name="Footer Placeholder "/>
          <p:cNvSpPr>
            <a:spLocks noGrp="1"/>
          </p:cNvSpPr>
          <p:nvPr>
            <p:ph type="ftr" sz="quarter" idx="11"/>
          </p:nvPr>
        </p:nvSpPr>
        <p:spPr/>
        <p:txBody>
          <a:bodyPr/>
          <a:lstStyle/>
          <a:p>
            <a:r>
              <a:rPr lang="en-US" dirty="0">
                <a:latin typeface="Calibri" panose="020F0502020204030204" pitchFamily="34" charset="0"/>
                <a:cs typeface="Calibri" panose="020F0502020204030204" pitchFamily="34" charset="0"/>
              </a:rPr>
              <a:t> </a:t>
            </a:r>
          </a:p>
        </p:txBody>
      </p:sp>
      <p:sp>
        <p:nvSpPr>
          <p:cNvPr id="7" name="LOBL"/>
          <p:cNvSpPr>
            <a:spLocks noGrp="1"/>
          </p:cNvSpPr>
          <p:nvPr>
            <p:ph sz="quarter" idx="4294967295"/>
          </p:nvPr>
        </p:nvSpPr>
        <p:spPr>
          <a:xfrm>
            <a:off x="1841163" y="4038600"/>
            <a:ext cx="8528013" cy="533400"/>
          </a:xfrm>
          <a:prstGeom prst="rect">
            <a:avLst/>
          </a:prstGeom>
        </p:spPr>
        <p:txBody>
          <a:bodyPr>
            <a:normAutofit/>
          </a:bodyPr>
          <a:lstStyle/>
          <a:p>
            <a:pPr marL="0" indent="0">
              <a:lnSpc>
                <a:spcPct val="100000"/>
              </a:lnSpc>
              <a:spcBef>
                <a:spcPts val="1200"/>
              </a:spcBef>
              <a:buNone/>
            </a:pPr>
            <a:r>
              <a:rPr lang="en-US" sz="2300" cap="none" dirty="0">
                <a:latin typeface="Calibri" panose="020F0502020204030204" pitchFamily="34" charset="0"/>
                <a:cs typeface="Calibri" panose="020F0502020204030204" pitchFamily="34" charset="0"/>
              </a:rPr>
              <a:t>Compute return on ordinary shareholders' equity for each year.</a:t>
            </a:r>
            <a:endParaRPr lang="en-US" altLang="en-US" sz="2300" cap="none" dirty="0">
              <a:latin typeface="Calibri" panose="020F0502020204030204" pitchFamily="34" charset="0"/>
              <a:cs typeface="Calibri" panose="020F0502020204030204" pitchFamily="34" charset="0"/>
            </a:endParaRPr>
          </a:p>
        </p:txBody>
      </p:sp>
      <p:sp>
        <p:nvSpPr>
          <p:cNvPr id="19" name="TextBox 18"/>
          <p:cNvSpPr txBox="1"/>
          <p:nvPr/>
        </p:nvSpPr>
        <p:spPr>
          <a:xfrm>
            <a:off x="10363200" y="2831068"/>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graphicFrame>
        <p:nvGraphicFramePr>
          <p:cNvPr id="20" name="Table 19" descr="Table is screen readable."/>
          <p:cNvGraphicFramePr>
            <a:graphicFrameLocks noGrp="1"/>
          </p:cNvGraphicFramePr>
          <p:nvPr>
            <p:extLst>
              <p:ext uri="{D42A27DB-BD31-4B8C-83A1-F6EECF244321}">
                <p14:modId xmlns:p14="http://schemas.microsoft.com/office/powerpoint/2010/main" val="1381045731"/>
              </p:ext>
            </p:extLst>
          </p:nvPr>
        </p:nvGraphicFramePr>
        <p:xfrm>
          <a:off x="1447800" y="1143000"/>
          <a:ext cx="9031289" cy="2838024"/>
        </p:xfrm>
        <a:graphic>
          <a:graphicData uri="http://schemas.openxmlformats.org/drawingml/2006/table">
            <a:tbl>
              <a:tblPr>
                <a:tableStyleId>{5C22544A-7EE6-4342-B048-85BDC9FD1C3A}</a:tableStyleId>
              </a:tblPr>
              <a:tblGrid>
                <a:gridCol w="6353358">
                  <a:extLst>
                    <a:ext uri="{9D8B030D-6E8A-4147-A177-3AD203B41FA5}">
                      <a16:colId xmlns:a16="http://schemas.microsoft.com/office/drawing/2014/main" val="20000"/>
                    </a:ext>
                  </a:extLst>
                </a:gridCol>
                <a:gridCol w="1259694">
                  <a:extLst>
                    <a:ext uri="{9D8B030D-6E8A-4147-A177-3AD203B41FA5}">
                      <a16:colId xmlns:a16="http://schemas.microsoft.com/office/drawing/2014/main" val="20001"/>
                    </a:ext>
                  </a:extLst>
                </a:gridCol>
                <a:gridCol w="158543">
                  <a:extLst>
                    <a:ext uri="{9D8B030D-6E8A-4147-A177-3AD203B41FA5}">
                      <a16:colId xmlns:a16="http://schemas.microsoft.com/office/drawing/2014/main" val="20002"/>
                    </a:ext>
                  </a:extLst>
                </a:gridCol>
                <a:gridCol w="1259694">
                  <a:extLst>
                    <a:ext uri="{9D8B030D-6E8A-4147-A177-3AD203B41FA5}">
                      <a16:colId xmlns:a16="http://schemas.microsoft.com/office/drawing/2014/main" val="20003"/>
                    </a:ext>
                  </a:extLst>
                </a:gridCol>
              </a:tblGrid>
              <a:tr h="18224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2300" b="1" i="0" u="sng" strike="noStrike" dirty="0">
                        <a:solidFill>
                          <a:srgbClr val="000000"/>
                        </a:solidFill>
                        <a:effectLst/>
                        <a:latin typeface="Calibri" panose="020F0502020204030204" pitchFamily="34" charset="0"/>
                        <a:cs typeface="Calibri" panose="020F0502020204030204" pitchFamily="34" charset="0"/>
                      </a:endParaRPr>
                    </a:p>
                  </a:txBody>
                  <a:tcPr marR="182880" marT="4233"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2019</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90000"/>
                        </a:lnSpc>
                      </a:pPr>
                      <a:endParaRPr lang="en-US" sz="2300" b="1" i="0" u="none" strike="noStrike" dirty="0">
                        <a:solidFill>
                          <a:srgbClr val="000000"/>
                        </a:solidFill>
                        <a:effectLst/>
                        <a:latin typeface="Calibri" panose="020F0502020204030204" pitchFamily="34" charset="0"/>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fontAlgn="b">
                        <a:lnSpc>
                          <a:spcPct val="90000"/>
                        </a:lnSpc>
                      </a:pPr>
                      <a:r>
                        <a:rPr lang="en-US" sz="2300" b="1" i="0" u="none" strike="noStrike" dirty="0">
                          <a:solidFill>
                            <a:srgbClr val="000000"/>
                          </a:solidFill>
                          <a:effectLst/>
                          <a:latin typeface="Calibri" panose="020F0502020204030204" pitchFamily="34" charset="0"/>
                          <a:cs typeface="Calibri" panose="020F0502020204030204" pitchFamily="34" charset="0"/>
                        </a:rPr>
                        <a:t>2020</a:t>
                      </a:r>
                    </a:p>
                  </a:txBody>
                  <a:tcPr marL="4233" marR="27432" marT="4233" marB="0" anchor="b">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Net income</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€110,000</a:t>
                      </a:r>
                    </a:p>
                  </a:txBody>
                  <a:tcPr marL="4233" marR="27432" marT="4233"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82245">
                <a:tc>
                  <a:txBody>
                    <a:bodyPr/>
                    <a:lstStyle/>
                    <a:p>
                      <a:pPr marL="0" algn="l" defTabSz="914400" rtl="0" eaLnBrk="1" fontAlgn="b" latinLnBrk="0" hangingPunct="1"/>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preference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Dividends on ordinary shares</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2,000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1,600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82245">
                <a:tc>
                  <a:txBody>
                    <a:bodyPr/>
                    <a:lstStyle/>
                    <a:p>
                      <a:pPr algn="l" fontAlgn="b"/>
                      <a:r>
                        <a:rPr lang="en-GB" sz="2300" b="0" i="0" u="none" strike="noStrike" kern="1200" baseline="0" dirty="0">
                          <a:solidFill>
                            <a:schemeClr val="dk1"/>
                          </a:solidFill>
                          <a:effectLst/>
                          <a:latin typeface="Calibri" panose="020F0502020204030204" pitchFamily="34" charset="0"/>
                          <a:ea typeface="+mn-ea"/>
                          <a:cs typeface="Calibri" panose="020F0502020204030204" pitchFamily="34" charset="0"/>
                        </a:rPr>
                        <a:t>Weighted-average number of shares outstanding </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10,000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8,000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beginning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82245">
                <a:tc>
                  <a:txBody>
                    <a:bodyPr/>
                    <a:lstStyle/>
                    <a:p>
                      <a:pPr algn="l"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Ordinary shareholders’ equity, ending of year</a:t>
                      </a: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500,000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rPr>
                        <a:t>400,000</a:t>
                      </a: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2245">
                <a:tc>
                  <a:txBody>
                    <a:bodyPr/>
                    <a:lstStyle/>
                    <a:p>
                      <a:pPr algn="l" fontAlgn="b"/>
                      <a:r>
                        <a:rPr lang="en-US" sz="1800" b="0" i="0" u="none" strike="noStrike" kern="1200" baseline="0" dirty="0">
                          <a:solidFill>
                            <a:schemeClr val="dk1"/>
                          </a:solidFill>
                          <a:latin typeface="Calibri" panose="020F0502020204030204" pitchFamily="34" charset="0"/>
                          <a:ea typeface="+mn-ea"/>
                          <a:cs typeface="Calibri" panose="020F0502020204030204" pitchFamily="34" charset="0"/>
                        </a:rPr>
                        <a:t>*Adjusted for purchase of treasury shares.</a:t>
                      </a:r>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9144" marR="9144" marT="4233"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2300" b="0" i="0" u="none" strike="noStrike" kern="1200" baseline="0" dirty="0">
                        <a:solidFill>
                          <a:schemeClr val="dk1"/>
                        </a:solidFill>
                        <a:effectLst/>
                        <a:latin typeface="Calibri" panose="020F0502020204030204" pitchFamily="34" charset="0"/>
                        <a:ea typeface="+mn-ea"/>
                        <a:cs typeface="Calibri" panose="020F0502020204030204" pitchFamily="34" charset="0"/>
                      </a:endParaRPr>
                    </a:p>
                  </a:txBody>
                  <a:tcPr marL="4233" marR="27432" marT="4233" marB="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21" name="TextBox 20"/>
          <p:cNvSpPr txBox="1"/>
          <p:nvPr/>
        </p:nvSpPr>
        <p:spPr>
          <a:xfrm>
            <a:off x="10363200" y="2514600"/>
            <a:ext cx="22860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t>
            </a:r>
          </a:p>
        </p:txBody>
      </p:sp>
      <p:sp>
        <p:nvSpPr>
          <p:cNvPr id="22" name="Title 2"/>
          <p:cNvSpPr>
            <a:spLocks noGrp="1"/>
          </p:cNvSpPr>
          <p:nvPr>
            <p:ph type="title"/>
          </p:nvPr>
        </p:nvSpPr>
        <p:spPr>
          <a:xfrm>
            <a:off x="541461" y="228600"/>
            <a:ext cx="11127415" cy="646331"/>
          </a:xfrm>
        </p:spPr>
        <p:txBody>
          <a:bodyPr wrap="square">
            <a:spAutoFit/>
          </a:bodyPr>
          <a:lstStyle/>
          <a:p>
            <a:pPr algn="l"/>
            <a:r>
              <a:rPr lang="en-US" b="1" cap="none" dirty="0">
                <a:ea typeface="Source Sans Pro" charset="0"/>
              </a:rPr>
              <a:t>Do it! 4</a:t>
            </a:r>
            <a:r>
              <a:rPr lang="en-US" altLang="zh-CN" b="1" cap="none" dirty="0">
                <a:ea typeface="Source Sans Pro" charset="0"/>
              </a:rPr>
              <a:t>B</a:t>
            </a:r>
            <a:r>
              <a:rPr lang="en-US" b="1" cap="none" dirty="0">
                <a:ea typeface="Source Sans Pro" charset="0"/>
              </a:rPr>
              <a:t>: return on shareholders’ equity </a:t>
            </a:r>
            <a:r>
              <a:rPr lang="en-US" sz="2000" cap="none" dirty="0">
                <a:ea typeface="Source Sans Pro" charset="0"/>
              </a:rPr>
              <a:t>(2 of 2)</a:t>
            </a:r>
            <a:endParaRPr lang="en-US" sz="2000" b="1" cap="none" dirty="0"/>
          </a:p>
        </p:txBody>
      </p:sp>
    </p:spTree>
    <p:extLst>
      <p:ext uri="{BB962C8B-B14F-4D97-AF65-F5344CB8AC3E}">
        <p14:creationId xmlns:p14="http://schemas.microsoft.com/office/powerpoint/2010/main" val="3034133075"/>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30624</TotalTime>
  <Words>7705</Words>
  <Application>Microsoft Office PowerPoint</Application>
  <PresentationFormat>宽屏</PresentationFormat>
  <Paragraphs>1150</Paragraphs>
  <Slides>92</Slides>
  <Notes>83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92</vt:i4>
      </vt:variant>
    </vt:vector>
  </HeadingPairs>
  <TitlesOfParts>
    <vt:vector size="103" baseType="lpstr">
      <vt:lpstr>Inter</vt:lpstr>
      <vt:lpstr>Liberation Sans</vt:lpstr>
      <vt:lpstr>Arial</vt:lpstr>
      <vt:lpstr>Calibri</vt:lpstr>
      <vt:lpstr>Comic Sans MS</vt:lpstr>
      <vt:lpstr>Source Sans Pro</vt:lpstr>
      <vt:lpstr>Times New Roman</vt:lpstr>
      <vt:lpstr>Tw Cen MT</vt:lpstr>
      <vt:lpstr>Wingdings</vt:lpstr>
      <vt:lpstr>Opener</vt:lpstr>
      <vt:lpstr>水滴</vt:lpstr>
      <vt:lpstr>PowerPoint 演示文稿</vt:lpstr>
      <vt:lpstr>Bonds</vt:lpstr>
      <vt:lpstr>Bond Discount Amortization Schedule</vt:lpstr>
      <vt:lpstr>Amortizing Bond Discount - Journal</vt:lpstr>
      <vt:lpstr>Bond Premium Amortization Schedule</vt:lpstr>
      <vt:lpstr>Amortizing Bond Premium - Journal</vt:lpstr>
      <vt:lpstr>Bond Financing Advantages</vt:lpstr>
      <vt:lpstr>Debt and Equity Financing Example</vt:lpstr>
      <vt:lpstr>Financing Effects on Earnings</vt:lpstr>
      <vt:lpstr> </vt:lpstr>
      <vt:lpstr>Chapter 12 - Outline</vt:lpstr>
      <vt:lpstr>Learning objective 1 Discuss the major characteristics of a corporation</vt:lpstr>
      <vt:lpstr>Three forms of business</vt:lpstr>
      <vt:lpstr>The corporate form of organization</vt:lpstr>
      <vt:lpstr>Characteristics of corporation (1 of 5)</vt:lpstr>
      <vt:lpstr>Characteristics of corporation (2 of 5)</vt:lpstr>
      <vt:lpstr>Characteristics of corporation (3 of 5)</vt:lpstr>
      <vt:lpstr>Characteristics of corporation (4 of 5)</vt:lpstr>
      <vt:lpstr>Characteristics of corporation (5 of 5)</vt:lpstr>
      <vt:lpstr>Forming a corporation</vt:lpstr>
      <vt:lpstr>Shareholder rights</vt:lpstr>
      <vt:lpstr>Share issue considerations</vt:lpstr>
      <vt:lpstr>Share issue considerations </vt:lpstr>
      <vt:lpstr>Illustration: authorized, issued, outstanding, and treasury stock</vt:lpstr>
      <vt:lpstr>Share issue considerations</vt:lpstr>
      <vt:lpstr>Corporate capital (1 of 3)</vt:lpstr>
      <vt:lpstr>Corporate capital (2 of 3)</vt:lpstr>
      <vt:lpstr>Corporate capital (3 of 3)</vt:lpstr>
      <vt:lpstr>Retained earnings</vt:lpstr>
      <vt:lpstr>Do it! 1B: corporate capital</vt:lpstr>
      <vt:lpstr>Learning objective 2 explain how to account for ordinary, preference, and treasury shares</vt:lpstr>
      <vt:lpstr>Accounting for share transactions</vt:lpstr>
      <vt:lpstr>Accounting for ordinary shares</vt:lpstr>
      <vt:lpstr>Issuing par value ordinary shares for cash (1 of 3)</vt:lpstr>
      <vt:lpstr>Issuing par value ordinary shares for cash (2 of 3)</vt:lpstr>
      <vt:lpstr>Issuing par value ordinary shares for cash (3 of 3)</vt:lpstr>
      <vt:lpstr>Issuing no-par ordinary shares (1 of 2)</vt:lpstr>
      <vt:lpstr>Issuing no-par ordinary shares (2 of 2)</vt:lpstr>
      <vt:lpstr>Issuing ordinary shares for services or non-cash assets</vt:lpstr>
      <vt:lpstr>Issuing ordinary shares for services</vt:lpstr>
      <vt:lpstr>Issue ordinary shares for non-cash assets</vt:lpstr>
      <vt:lpstr>Accounting for preference shares (1 of 2)</vt:lpstr>
      <vt:lpstr>Accounting for preference shares (2 of 2)</vt:lpstr>
      <vt:lpstr>Do it! 2: issuance of shares (1 of 3)</vt:lpstr>
      <vt:lpstr>Do it! 2: issuance of shares (2 of 3)</vt:lpstr>
      <vt:lpstr>Do it! 2: issuance of shares (3 of 3)</vt:lpstr>
      <vt:lpstr>Accounting for treasury shares</vt:lpstr>
      <vt:lpstr>Illustration: authorized, issued, outstanding, and treasury stock</vt:lpstr>
      <vt:lpstr>Purchase of treasury shares (1 of 3)</vt:lpstr>
      <vt:lpstr>Purchase of treasury shares (2 of 3)</vt:lpstr>
      <vt:lpstr>Purchase of treasury shares (3 of 3)</vt:lpstr>
      <vt:lpstr>Sale of treasury shares above cost</vt:lpstr>
      <vt:lpstr>Sale of treasury shares below cost (1 of 2)</vt:lpstr>
      <vt:lpstr>Sale of treasury shares below cost (2 of 2)</vt:lpstr>
      <vt:lpstr>Do it! 2B: treasury shares</vt:lpstr>
      <vt:lpstr>Learning objective 3 explain how to account for cash dividends, share dividends, and share splits</vt:lpstr>
      <vt:lpstr>Dividends and splits</vt:lpstr>
      <vt:lpstr>Accounting for cash dividends (1 of 3)</vt:lpstr>
      <vt:lpstr>Accounting for cash dividends (2 of 3)</vt:lpstr>
      <vt:lpstr>Accounting for cash dividends (3 of 3)</vt:lpstr>
      <vt:lpstr>Dividend preferences (1 of 3)</vt:lpstr>
      <vt:lpstr>Dividend preferences (2 of 3)</vt:lpstr>
      <vt:lpstr>Dividend preferences (3 of 3)</vt:lpstr>
      <vt:lpstr>Allocating cash dividends (1 of 3)</vt:lpstr>
      <vt:lpstr>Allocating cash dividends (2 of 3)</vt:lpstr>
      <vt:lpstr>Allocating cash dividends (3 of 3)</vt:lpstr>
      <vt:lpstr>Do it! 3A: dividends on preference and ordinary shares (1 of 3)</vt:lpstr>
      <vt:lpstr>Do it! 3A: dividends on preference and ordinary shares (2 of 3)</vt:lpstr>
      <vt:lpstr>Do it! 3A: dividends on preference and ordinary shares (3 of 3)</vt:lpstr>
      <vt:lpstr>Accounting for share dividends (1 of 2)</vt:lpstr>
      <vt:lpstr>Accounting for share dividends (2 of 2)</vt:lpstr>
      <vt:lpstr>Entries for share dividends (1 of 2)</vt:lpstr>
      <vt:lpstr>Entries for share dividends (2 of 2)</vt:lpstr>
      <vt:lpstr>Effects of share dividends</vt:lpstr>
      <vt:lpstr>Share dividends </vt:lpstr>
      <vt:lpstr>Accounting for share splits (1 of 3)</vt:lpstr>
      <vt:lpstr>Accounting for share splits (2 of 3)</vt:lpstr>
      <vt:lpstr>Accounting for share splits (3 of 3)</vt:lpstr>
      <vt:lpstr>Comparison between Share Dividend and Share Split</vt:lpstr>
      <vt:lpstr>Do it! 3B: share dividends and splits (1 of 2)</vt:lpstr>
      <vt:lpstr>Do it! 3B: share dividends and splits (2 of 2)</vt:lpstr>
      <vt:lpstr>Learning objective 4 discuss how equity is reported and analyzed</vt:lpstr>
      <vt:lpstr>Reporting and analyzing equity</vt:lpstr>
      <vt:lpstr>Retained earnings (1 of 3)</vt:lpstr>
      <vt:lpstr>Retained earnings (2 of 3)</vt:lpstr>
      <vt:lpstr>Retained earnings (3 of 3)</vt:lpstr>
      <vt:lpstr>Statement of financial position</vt:lpstr>
      <vt:lpstr>Do it! 4A: equity section (1 of 2)</vt:lpstr>
      <vt:lpstr>Do it! 4A: equity section (2 of 2)</vt:lpstr>
      <vt:lpstr>Analysis</vt:lpstr>
      <vt:lpstr>Do it! 4B: return on shareholders’ equity (1 of 2)</vt:lpstr>
      <vt:lpstr>Do it! 4B: return on shareholders’ equity (2 of 2)</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Number Chapter Title</dc:title>
  <dc:creator>Garvin, Megan - Hoboken</dc:creator>
  <cp:lastModifiedBy>Menger Gilmour</cp:lastModifiedBy>
  <cp:revision>3158</cp:revision>
  <cp:lastPrinted>2020-09-06T16:19:11Z</cp:lastPrinted>
  <dcterms:created xsi:type="dcterms:W3CDTF">2017-04-21T14:49:46Z</dcterms:created>
  <dcterms:modified xsi:type="dcterms:W3CDTF">2024-05-06T08:22:05Z</dcterms:modified>
</cp:coreProperties>
</file>