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04"/>
  </p:notesMasterIdLst>
  <p:sldIdLst>
    <p:sldId id="457" r:id="rId5"/>
    <p:sldId id="998" r:id="rId6"/>
    <p:sldId id="1082" r:id="rId7"/>
    <p:sldId id="1586" r:id="rId8"/>
    <p:sldId id="1487" r:id="rId9"/>
    <p:sldId id="1624" r:id="rId10"/>
    <p:sldId id="1417" r:id="rId11"/>
    <p:sldId id="1536" r:id="rId12"/>
    <p:sldId id="1537" r:id="rId13"/>
    <p:sldId id="1538" r:id="rId14"/>
    <p:sldId id="1539" r:id="rId15"/>
    <p:sldId id="1488" r:id="rId16"/>
    <p:sldId id="1496" r:id="rId17"/>
    <p:sldId id="1540" r:id="rId18"/>
    <p:sldId id="1093" r:id="rId19"/>
    <p:sldId id="1627" r:id="rId20"/>
    <p:sldId id="1628" r:id="rId21"/>
    <p:sldId id="1629" r:id="rId22"/>
    <p:sldId id="1630" r:id="rId23"/>
    <p:sldId id="1631" r:id="rId24"/>
    <p:sldId id="1632" r:id="rId25"/>
    <p:sldId id="1094" r:id="rId26"/>
    <p:sldId id="1587" r:id="rId27"/>
    <p:sldId id="1446" r:id="rId28"/>
    <p:sldId id="1543" r:id="rId29"/>
    <p:sldId id="1544" r:id="rId30"/>
    <p:sldId id="1545" r:id="rId31"/>
    <p:sldId id="1546" r:id="rId32"/>
    <p:sldId id="1547" r:id="rId33"/>
    <p:sldId id="1633" r:id="rId34"/>
    <p:sldId id="1550" r:id="rId35"/>
    <p:sldId id="1634" r:id="rId36"/>
    <p:sldId id="1551" r:id="rId37"/>
    <p:sldId id="1552" r:id="rId38"/>
    <p:sldId id="1635" r:id="rId39"/>
    <p:sldId id="1553" r:id="rId40"/>
    <p:sldId id="1636" r:id="rId41"/>
    <p:sldId id="1637" r:id="rId42"/>
    <p:sldId id="1554" r:id="rId43"/>
    <p:sldId id="1625" r:id="rId44"/>
    <p:sldId id="1638" r:id="rId45"/>
    <p:sldId id="1588" r:id="rId46"/>
    <p:sldId id="1626" r:id="rId47"/>
    <p:sldId id="1639" r:id="rId48"/>
    <p:sldId id="1555" r:id="rId49"/>
    <p:sldId id="1556" r:id="rId50"/>
    <p:sldId id="1557" r:id="rId51"/>
    <p:sldId id="1558" r:id="rId52"/>
    <p:sldId id="1589" r:id="rId53"/>
    <p:sldId id="1559" r:id="rId54"/>
    <p:sldId id="1560" r:id="rId55"/>
    <p:sldId id="1590" r:id="rId56"/>
    <p:sldId id="1561" r:id="rId57"/>
    <p:sldId id="1562" r:id="rId58"/>
    <p:sldId id="1506" r:id="rId59"/>
    <p:sldId id="1641" r:id="rId60"/>
    <p:sldId id="1642" r:id="rId61"/>
    <p:sldId id="1640" r:id="rId62"/>
    <p:sldId id="1643" r:id="rId63"/>
    <p:sldId id="1644" r:id="rId64"/>
    <p:sldId id="1645" r:id="rId65"/>
    <p:sldId id="1507" r:id="rId66"/>
    <p:sldId id="1646" r:id="rId67"/>
    <p:sldId id="1563" r:id="rId68"/>
    <p:sldId id="1564" r:id="rId69"/>
    <p:sldId id="1647" r:id="rId70"/>
    <p:sldId id="1648" r:id="rId71"/>
    <p:sldId id="1649" r:id="rId72"/>
    <p:sldId id="1653" r:id="rId73"/>
    <p:sldId id="1654" r:id="rId74"/>
    <p:sldId id="1605" r:id="rId75"/>
    <p:sldId id="1650" r:id="rId76"/>
    <p:sldId id="1651" r:id="rId77"/>
    <p:sldId id="1565" r:id="rId78"/>
    <p:sldId id="1592" r:id="rId79"/>
    <p:sldId id="1386" r:id="rId80"/>
    <p:sldId id="1567" r:id="rId81"/>
    <p:sldId id="1652" r:id="rId82"/>
    <p:sldId id="1568" r:id="rId83"/>
    <p:sldId id="1566" r:id="rId84"/>
    <p:sldId id="1126" r:id="rId85"/>
    <p:sldId id="1528" r:id="rId86"/>
    <p:sldId id="1403" r:id="rId87"/>
    <p:sldId id="1530" r:id="rId88"/>
    <p:sldId id="1574" r:id="rId89"/>
    <p:sldId id="1575" r:id="rId90"/>
    <p:sldId id="1576" r:id="rId91"/>
    <p:sldId id="1577" r:id="rId92"/>
    <p:sldId id="1531" r:id="rId93"/>
    <p:sldId id="1578" r:id="rId94"/>
    <p:sldId id="1579" r:id="rId95"/>
    <p:sldId id="1580" r:id="rId96"/>
    <p:sldId id="1595" r:id="rId97"/>
    <p:sldId id="1607" r:id="rId98"/>
    <p:sldId id="1594" r:id="rId99"/>
    <p:sldId id="1569" r:id="rId100"/>
    <p:sldId id="1251" r:id="rId101"/>
    <p:sldId id="1570" r:id="rId102"/>
    <p:sldId id="1608"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 Wendy" initials="LW" lastIdx="3" clrIdx="0">
    <p:extLst>
      <p:ext uri="{19B8F6BF-5375-455C-9EA6-DF929625EA0E}">
        <p15:presenceInfo xmlns:p15="http://schemas.microsoft.com/office/powerpoint/2012/main" userId="S::welai@wiley.com::a5371048-0c99-493d-8b6a-2e0d44ed8f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121"/>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0" autoAdjust="0"/>
    <p:restoredTop sz="96233" autoAdjust="0"/>
  </p:normalViewPr>
  <p:slideViewPr>
    <p:cSldViewPr snapToGrid="0" snapToObjects="1">
      <p:cViewPr varScale="1">
        <p:scale>
          <a:sx n="54" d="100"/>
          <a:sy n="54" d="100"/>
        </p:scale>
        <p:origin x="632" y="52"/>
      </p:cViewPr>
      <p:guideLst>
        <p:guide orient="horz" pos="2160"/>
        <p:guide pos="2880"/>
      </p:guideLst>
    </p:cSldViewPr>
  </p:slideViewPr>
  <p:outlineViewPr>
    <p:cViewPr>
      <p:scale>
        <a:sx n="33" d="100"/>
        <a:sy n="33" d="100"/>
      </p:scale>
      <p:origin x="0" y="-59400"/>
    </p:cViewPr>
  </p:outlineViewPr>
  <p:notesTextViewPr>
    <p:cViewPr>
      <p:scale>
        <a:sx n="85" d="100"/>
        <a:sy n="85" d="100"/>
      </p:scale>
      <p:origin x="0" y="0"/>
    </p:cViewPr>
  </p:notesTextViewPr>
  <p:sorterViewPr>
    <p:cViewPr>
      <p:scale>
        <a:sx n="80" d="100"/>
        <a:sy n="80" d="100"/>
      </p:scale>
      <p:origin x="0" y="-10380"/>
    </p:cViewPr>
  </p:sorterViewPr>
  <p:gridSpacing cx="45000" cy="450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viewProps" Target="view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ableStyles" Target="tableStyle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18:55.49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9T06:23:33.49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1,'23'1,"0"1,42 10,-36-6,32 3,76-5,21 3,-133-5,1 2,-1 1,0 1,28 11,-34-10,0-2,-1 0,2-1,-1-1,20 0,100-4,-71 0,782 0,-665 17,-29-1,3-13,-62-2,99 12,294 52,-380-53,72 10,-155-16,251 35,-187-31,101-3,943-10,-639 5,-265 16,-19-1,703-15,-437-3,969 2,-1049-35,-262 18,-92 12,529-40,-521 45,206-10,-86-10,211-26,-360 42,432-45,-288 33,-7 0,-10 15,-64 1,112-12,-103 1,142 2,-228 9,0 0,0-1,0 0,12-3,0-3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9T06:23:50.50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1,'746'0,"-466"17,-25 0,287-16,-245-3,-42 19,-32-1,76-14,17 0,-3 20,0 29,-233-39,112 3,81-16,-144 0,-57 0,451 13,5 10,3-23,-243-1,2427 2,-2296-16,-67 1,823 12,-608 5,783-2,-1301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9T06:23:52.91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1,'248'-1,"301"4,299 74,-498-37,1063 41,4072-84,-2961 5,-499-2,-1234-28,-385-4,246-10,-67 43,-236 1,-313-2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8:15.886"/>
    </inkml:context>
    <inkml:brush xml:id="br0">
      <inkml:brushProperty name="width" value="0.035" units="cm"/>
      <inkml:brushProperty name="height" value="0.035" units="cm"/>
    </inkml:brush>
  </inkml:definitions>
  <inkml:trace contextRef="#ctx0" brushRef="#br0">596 135 24575,'1452'-21'-766,"-1394"19"766,347-10 0,-2375 14-2610,1430-3 2255,1450-15 1325,-272 2-773,424-49-473,-1031 59 260,-27 2 43,-18 0 143,-199 9 1369,117-1-711,-269 13-718,-568 28-832,6-22 64,2333-28 628,-726 3 20,-850 0 68,-598 12 217,578-3-407,-711 55 91,856-57 41,45-7 0,1 0 0,-1 0 0,0 0 0,0 0 0,0 0 0,0 0 0,0 0 0,0 0 0,0 0 0,0 1 0,0-1 0,0 0 0,1 0 0,-1 0 0,0 0 0,0 0 0,0 0 0,0 0 0,0 0 0,0 0 0,0 0 0,0 0 0,0 0 0,0 0 0,0 0 0,0 0 0,0 1 0,0-1 0,0 0 0,0 0 0,0 0 0,0 0 0,0 0 0,0 0 0,0 0 0,0 0 0,0 0 0,0 0 0,0 1 0,0-1 0,0 0 0,0 0 0,0 0 0,0 0 0,0 0 0,0 0 0,0 0 0,0 0 0,0 0 0,0 0 0,0 1 0,0-1 0,0 0 0,25 3 0,430 1-376,-281-5-492,95 1 616,331-4 423,-304-21-375,-201 11-5016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8:27.353"/>
    </inkml:context>
    <inkml:brush xml:id="br0">
      <inkml:brushProperty name="width" value="0.035" units="cm"/>
      <inkml:brushProperty name="height" value="0.035" units="cm"/>
    </inkml:brush>
  </inkml:definitions>
  <inkml:trace contextRef="#ctx0" brushRef="#br0">0 8 24575,'1'6'0,"1"0"0,-1 0 0,1 0 0,0 0 0,1 0 0,-1-1 0,1 1 0,0-1 0,1 0 0,4 6 0,1 3 0,5 12 0,0 1 0,-2-1 0,-1 2 0,-1 0 0,-1 0 0,-1 1 0,-2 0 0,-1 0 0,-2 0 0,0 1 0,-2 30 0,-3 5 0,1-38 0,0 1 0,2 0 0,1-1 0,10 51 0,-9-71 0,0 1 0,0-1 0,0 0 0,1 0 0,1-1 0,-1 1 0,1-1 0,0 0 0,0 0 0,1 0 0,8 6 0,6 4 0,1-1 0,25 13 0,-39-24 0,0 0 0,1 0 0,-1-1 0,1-1 0,-1 1 0,1-1 0,0 0 0,0-1 0,0 0 0,0 0 0,11-1 0,-6-1 0,-1 0 0,0-2 0,0 1 0,0-2 0,-1 1 0,23-12 0,48-28 0,153-108 0,-132 80 0,-6 6-118,583-401-1129,-601 408-5579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8:29.922"/>
    </inkml:context>
    <inkml:brush xml:id="br0">
      <inkml:brushProperty name="width" value="0.035" units="cm"/>
      <inkml:brushProperty name="height" value="0.035" units="cm"/>
    </inkml:brush>
  </inkml:definitions>
  <inkml:trace contextRef="#ctx0" brushRef="#br0">2 334 24575,'0'-31'0,"-1"5"0,1 0 0,2 0 0,8-47 0,-9 66 0,1 1 0,0-1 0,0 1 0,1 0 0,-1 0 0,1 0 0,1 0 0,-1 0 0,1 1 0,0-1 0,1 1 0,-1 0 0,1 0 0,0 1 0,0 0 0,0 0 0,1 0 0,-1 0 0,13-5 0,6 0 0,1 1 0,0 1 0,0 2 0,0 0 0,1 2 0,-1 1 0,1 0 0,0 2 0,27 4 0,-45-3 0,0 0 0,0 0 0,0 1 0,0 0 0,0 1 0,0 0 0,-1 0 0,1 0 0,-1 1 0,0 0 0,0 1 0,0 0 0,-1 0 0,0 0 0,0 0 0,0 1 0,0 0 0,-1 1 0,9 12 0,-8-8 0,-1 0 0,1 0 0,-2 1 0,0-1 0,0 1 0,-1 0 0,0 0 0,-1 0 0,0 1 0,-1-1 0,-1 0 0,-1 22 0,-1-23 0,-1-1 0,0 1 0,0-1 0,-1 0 0,0 0 0,-1 0 0,-7 12 0,-12 25 0,14-20 0,1 0 0,2 1 0,1 0 0,0 0 0,3 1 0,-2 52 0,6 50-1365,0-142-5461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8:30.913"/>
    </inkml:context>
    <inkml:brush xml:id="br0">
      <inkml:brushProperty name="width" value="0.035" units="cm"/>
      <inkml:brushProperty name="height" value="0.035" units="cm"/>
    </inkml:brush>
  </inkml:definitions>
  <inkml:trace contextRef="#ctx0" brushRef="#br0">1 50 24575,'0'6'0,"5"7"0,8 2 0,2-8 0,3-10 0,5-5 0,-1-7 0,0 0 0,-3-4 0,1 2 0,-3 3-8191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8:33.718"/>
    </inkml:context>
    <inkml:brush xml:id="br0">
      <inkml:brushProperty name="width" value="0.035" units="cm"/>
      <inkml:brushProperty name="height" value="0.035" units="cm"/>
    </inkml:brush>
  </inkml:definitions>
  <inkml:trace contextRef="#ctx0" brushRef="#br0">110 828 24575,'-1'-61'0,"3"-73"0,-1 124 0,1 0 0,0 0 0,1 0 0,0 1 0,0-1 0,1 1 0,0 0 0,1 0 0,0 0 0,0 0 0,1 1 0,0 0 0,0 0 0,1 1 0,0 0 0,10-8 0,31-29 0,-19 17 0,60-46 0,-34 40 0,0 1 0,2 3 0,83-29 0,-44 26 0,139-28 0,-54 27 0,190-8 0,184 27 0,-541 14 0,-1 1 0,1 0 0,0 0 0,27 8 0,-35-7 0,0 1 0,-1 0 0,1-1 0,0 2 0,-1-1 0,1 1 0,-1 0 0,0 0 0,-1 0 0,1 1 0,-1-1 0,8 11 0,109 164 0,-106-154 0,0-1 0,-2 2 0,-1 0 0,-1 0 0,-1 1 0,11 47 0,-12-27 0,-2 1 0,-2 0 0,-1 60 0,-7 721 0,3-823 0,0 0 0,0 0 0,-1-1 0,0 1 0,0 0 0,0 0 0,-1-1 0,0 1 0,-2 6 0,2-9 0,0-1 0,0 1 0,0-1 0,0 1 0,0-1 0,0 0 0,0 0 0,-1 0 0,1 0 0,-1-1 0,1 1 0,-1-1 0,0 1 0,0-1 0,0 0 0,1 0 0,-1 0 0,0 0 0,-5 0 0,-116 14 0,90-9 0,0-2 0,0-1 0,0-1 0,-65-6 0,79 1 0,0-1 0,0 0 0,1-1 0,0-1 0,0-1 0,1-1 0,0 0 0,0-2 0,-30-20 0,41 25 0,-20-14 0,1-1 0,1-1 0,-40-44 0,55 51 0,2-1 0,-1 0 0,2-1 0,0 0 0,1 0 0,-8-31 0,-4-11 0,2 11 0,-19-83 0,34 125 0,1 0 0,-1 1 0,0-1 0,-1 0 0,1 1 0,-1-1 0,0 1 0,0-1 0,-1 1 0,1 0 0,-1 0 0,0 0 0,0 0 0,0 1 0,0-1 0,-1 1 0,1 0 0,-1 0 0,0 0 0,0 0 0,0 1 0,-1-1 0,1 1 0,0 0 0,-1 1 0,1-1 0,-1 1 0,0 0 0,0 0 0,-8-1 0,-26-1 0,0 2 0,-67 7 0,-78 19 0,95-7 0,53-10 0,0-1 0,-63 3 0,-196-10 0,106-1 0,177 0 0,1 1 0,0-1 0,0-1 0,0 0 0,0-1 0,0 0 0,-11-5 0,1-2 0,0 0 0,-26-19 0,-119-76-1365,144 92-5461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30:01.922"/>
    </inkml:context>
    <inkml:brush xml:id="br0">
      <inkml:brushProperty name="width" value="0.035" units="cm"/>
      <inkml:brushProperty name="height" value="0.03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14844 569 24575,'0'0'0,"-12"0"0,-16 0 0,-19 0 0,-24 0 0,-15 0 0,-18 0 0,-18-7 0,-3 1 0,-13-1 0,6 2 0,-2 1 0,15 1 0,8 2 0,-1 1 0,5-1 0,9 2 0,9-1 0,2 0 0,6 0 0,-1 1 0,-3-1 0,-4 0 0,-10 0 0,3 0 0,-8 0 0,0 0 0,-14 0 0,0 0 0,-4 0 0,-11 0 0,-15-7 0,-16 0 0,-7 0 0,4 2 0,-1-6 0,9 1 0,7 2 0,7 2 0,6 1 0,4 3 0,10 1 0,14 1 0,7 0 0,6 0 0,9 1 0,1-1 0,6 0 0,6 0 0,-3 0 0,2 0 0,-10-6 0,2 0 0,9-1 0,-9 2 0,-3 1 0,-5 1 0,-2 2 0,10 0 0,-7 1 0,-1 1 0,-3-1 0,-8 0 0,12 0 0,-7-6 0,1-1 0,6 0 0,-1 1 0,0 2 0,-1 2 0,-1 0 0,11 2 0,-20 0 0,-1 0 0,3 0 0,1 0 0,-18 1 0,0-1 0,1 0 0,-4 0 0,-1 0 0,3 0 0,11 0 0,-7 0 0,3 0 0,3 7 0,-11 0 0,3 0 0,3-2 0,17-1 0,-2-1 0,3 5 0,0-1 0,-7-1 0,-7 6 0,-6-1 0,-1 5 0,3-3 0,4 5 0,-2-3 0,2-3 0,-3 3 0,8-3 0,-3-3 0,3 4 0,-5-1 0,-6-3 0,2-3 0,3-2 0,3 4 0,10 0 0,-10-2 0,1 0 0,1-3 0,2-1 0,-12-1 0,1-1 0,2 0 0,10 0 0,10-1 0,4 1 0,7 0 0,6 0 0,5 0 0,4 0 0,8 0 0,1 0 0,8 0 0,-2 0 0,6 0 0,-3 0 0,3 0 0,3 0 0,23 0 0,31 0 0,41-7 0,40-6 0,38 0 0,43 0 0,15-3 0,40 3-1388,-6 2 1784,12-3-594,-4 2 198,1-10 0,-21 2 0,-13 2 0,-20 5 0,-23 4 0,-19 4 0,-10 2 0,-18 2 0,-6 2 0,-5 0 0,-8-1 0,-7-5 0,8-1 1389,15 0-1786,11 1 595,10 1-198,19 1 0,30 2 0,29 1 0,-15-1-852,24 2 1096,1-1-366,-1 0 122,6 0 0,9 0 0,-15 1-1424,-11-1 1831,-18 0-611,-25 0-112,-26 0 407,-25 0-137,-24 0 46,-14 0 788,-8 0-1013,-3 0 1793,0 0-1984,2 0 973,14 0-657,3 0 150,22 0-50,5 0 0,11 0 0,14 0 0,19 0 0,11 6 0,13 1 0,38-1 0,21-1-1536,-13 13 1975,-3-2-658,25 5 219,-16-2 0,-30-4 0,-22-5 0,-13 3-354,-7-2 455,-6-3-152,1-2 51,-3-3 0,-3-1 0,4-2 0,11 0 0,-2 0 0,12-1 0,-4 1 0,7 0 0,-5 6 0,7 1 0,-1 0 0,-6-2 0,-1-1 0,5-1 0,-6-1 0,21-2 0,7 0 0,0 0 0,-16 0 0,-12-1 0,-12 1 0,-9 0 0,-12 0 0,-17 0 0,-8 0 0,-13 0 0,3-7 1512,-5 0-1944,-13 0 1026,-4 2-702,-12 1 162,-3 1-54,-6-5 0,-6 0 0,-24 1 0,-22 4 0,-6 1 0,-46-2 0,-30 2 0,-13-6 0,-61 1 0,-38 1 0,-19 1-1370,-10 1 1761,-19 2-586,17 1 195,7 0 0,28 1 0,28 1 0,11-1-177,19 0 227,20 0-75,24 1 25,7-1 0,16 0 0,-1 0 0,3 0 1359,6 0-1747,-13 0 770,-6 0-436,-9 0 81,-6 0-27,-4 0 0,-15 0 0,-9 0 0,-7 0 0,-4 0 0,-15 0 0,6 0 0,-13 0 0,-5 0 0,-10 0 0,-10 0-628,12 0 807,-5 0-268,2 0 89,-5 0 0,-19 0 0,-6 0 0,-5 0 0,12 0 0,2 0 0,1 0 0,-1 0 0,-1 0 0,4 0 0,-1 0 0,19-7 0,-1 0 0,-2 0 0,0 2 0,-11 0 0,-6 3 0,-12 0 0,-42 2 0,-4 0-1693,-11 0 2177,28 0-726,-8 1 242,-8-14 0,-5-1 0,6 1 0,30 2 0,-7 3 0,2 3 0,17 2 0,5 2 0,11 1 0,2 0-576,-13-6 741,-2 0-248,-23-14 83,12 2 0,-31-6 0,-9-3-1593,-3-9 2048,-6-2-682,5 5 227,0 1 0,-15-6 0,-9 1 0,26-1 0,27 7 0,31 9 0,33 7 0,32 6 0,34 5 524,32 3-674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30:11.562"/>
    </inkml:context>
    <inkml:brush xml:id="br0">
      <inkml:brushProperty name="width" value="0.035" units="cm"/>
      <inkml:brushProperty name="height" value="0.035" units="cm"/>
      <inkml:brushProperty name="color" value="#AE198D"/>
      <inkml:brushProperty name="inkEffects" value="galaxy"/>
      <inkml:brushProperty name="anchorX" value="15690.13086"/>
      <inkml:brushProperty name="anchorY" value="1414.84058"/>
      <inkml:brushProperty name="scaleFactor" value="0.5"/>
    </inkml:brush>
  </inkml:definitions>
  <inkml:trace contextRef="#ctx0" brushRef="#br0">1 71 24575,'0'0'0,"0"5"0,0 9 0,0 6 0,0 6 0,0 4 0,6-5 0,8 2 0,6-6 0,13 1 0,10-6 0,9-3 0,1-5 0,17-4 0,10-2 0,3-1 0,5-2 0,4-6 0,17-7 0,-5-7 0,-5 1 0,-8-10 0,-9-2 0,-7-10 0,-60 32 0,27-23 0,5-3 0,-8 3 0,-13 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18:58.795"/>
    </inkml:context>
    <inkml:brush xml:id="br0">
      <inkml:brushProperty name="width" value="0.035" units="cm"/>
      <inkml:brushProperty name="height" value="0.035" units="cm"/>
      <inkml:brushProperty name="color" value="#E71224"/>
    </inkml:brush>
  </inkml:definitions>
  <inkml:trace contextRef="#ctx0" brushRef="#br0">1 714 24575,'1'1'0,"1"-1"0,0 0 0,-1 1 0,1 0 0,-1-1 0,1 1 0,-1 0 0,1 0 0,-1 0 0,1 0 0,-1 0 0,0 0 0,0 0 0,0 1 0,1-1 0,-1 0 0,1 4 0,17 26 0,-18-29 0,23 54 0,-2 1 0,27 111 0,-36-120 0,73 249 0,-84-290 0,0 0 0,1 0 0,-1 0 0,1-1 0,1 1 0,4 7 0,-6-12 0,-1 0 0,1 0 0,-1-1 0,1 1 0,0-1 0,0 1 0,0-1 0,0 0 0,0 1 0,0-1 0,0 0 0,0-1 0,1 1 0,-1 0 0,0 0 0,0-1 0,1 0 0,-1 1 0,0-1 0,1 0 0,-1 0 0,1 0 0,-1 0 0,3-1 0,3-1 0,0 0 0,0 0 0,-1 0 0,1-1 0,0-1 0,-1 1 0,13-9 0,55-45 0,-70 53 0,130-112 0,48-41-351,318-231-1424,21 31 1314,-284 203-1446,-48 35 894,-47 32-1671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30:13.749"/>
    </inkml:context>
    <inkml:brush xml:id="br0">
      <inkml:brushProperty name="width" value="0.035" units="cm"/>
      <inkml:brushProperty name="height" value="0.035" units="cm"/>
      <inkml:brushProperty name="color" value="#AE198D"/>
      <inkml:brushProperty name="inkEffects" value="galaxy"/>
      <inkml:brushProperty name="anchorX" value="13480.06641"/>
      <inkml:brushProperty name="anchorY" value="638.5517"/>
      <inkml:brushProperty name="scaleFactor" value="0.5"/>
    </inkml:brush>
  </inkml:definitions>
  <inkml:trace contextRef="#ctx0" brushRef="#br0">142 205 24575,'0'0'0,"0"6"0,0 9 0,0 5 0,0 6 0,0 4 0,6-4 0,-3-25 0,-2 1 0,0 0 0,1 0 0,-1 0 0,1 0 0,0 0 0,0 0 0,-1 0 0,4 1 0,-1-1 0,0 1 0,1-1 0,-1 0 0,0 0 0,8 1 0,34 6 0,16-11 0,13-10 0,11-2 0,2-13 0,3-4 0,-4-3 0,-4 4 0,-5 1 0,-5-1 0,-10 1 0,-3 5 0,-7 0 0,-7 5 0,-12-1 0,-4 5 0,-3 3 0,-6-2 0,-13 10 0,-6 8 0,-10 4 0,-9 0 0,-14 0 0,-5 4 0,-3 5 0,-7 6 0,0-3 0,-4-3 0,-5 2 0,-4 2 0,-3-4 0,-9-3 0,-2 3 0,0-4 0,8 3 0,1-2 0,8 3 0,7-3 0,6-2 0,5 2 0,-10-2 0,2-3 0,-6-2 0,2-3 0,4-2 0,10-8 0,33 5 0,0 0 0,0 0 0,0 0 0,1-1 0,-1 1 0,0-1 0,-3-2 0,4 2 0,0 0 0,0 1 0,1-1 0,-1 0 0,1 0 0,-1 0 0,1 0 0,-2-4 0,-6-20 0,6-5 0,2-1 0,3-2 0,0-1 0,0 20 0,-2 15 0,0 0 0,0 1 0,0-1 0,0 0 0,0 0 0,0 0 0,0 0 0,0 0 0,0 0 0,0 0 0,0 0 0,0 0 0,0 0 0,0 0 0,0 0 0,1-1 0,-1 1 0,0 0 0,0 0 0,0 0 0,0 0 0,0 0 0,0 0 0,0 0 0,0 0 0,0 0 0,0 0 0,0 0 0,0 0 0,0 0 0,0 0 0,1 20 0,0 10 0,6 1 0,0 8 0,7 1 0,-2 6 0,5 0 0,-2-3 0,4 5 0,3-9 0,3-10 0,-3-2 0,2-9 0,2-5 0,8-6 0,9-4 0,8-2 0,14-1 0,4-1 0,10 0 0,20-1 0,6-11 0,-8-8 0,5-13 0,-14-4 0,0-9 0,-14 0 0,-53 30 0,20-19 0,11-14 0,-16 4 0,-6 3 0,-10 4 0,-1 9 0,-6 9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30:23.084"/>
    </inkml:context>
    <inkml:brush xml:id="br0">
      <inkml:brushProperty name="width" value="0.035" units="cm"/>
      <inkml:brushProperty name="height" value="0.035" units="cm"/>
      <inkml:brushProperty name="color" value="#AE198D"/>
      <inkml:brushProperty name="inkEffects" value="galaxy"/>
      <inkml:brushProperty name="anchorX" value="11330.1709"/>
      <inkml:brushProperty name="anchorY" value="-123.95562"/>
      <inkml:brushProperty name="scaleFactor" value="0.5"/>
    </inkml:brush>
  </inkml:definitions>
  <inkml:trace contextRef="#ctx0" brushRef="#br0">1555 766 24575,'0'0'0,"-12"0"0,-10 0 0,-18 0 0,-18 0 0,-16 0 0,-12 0 0,-9 0 0,-11 0 0,-2 0 0,-1 0 0,7 0 0,4 0 0,8-7 0,7-6 0,7-7 0,5-6 0,10-4 0,9-2 0,7-8 0,6-1 0,4-7 0,9 2 0,1-6 0,7 4 0,6 2 0,4 5 0,5 2 0,5 32 0,-1 0 0,0 1 0,1 0 0,3-11 0,-3 13 0,1-2 0,0 1 0,0 0 0,7-9 0,-3 8 0,-2 0 0,2 1 0,-1 0 0,10-6 0,4 2 0,-3 1 0,24-6 0,68-17 0,-1 7 0,36 6 0,19 6 0,10 5 0,19 5-764,14 1 982,-16 2-327,-12 0 109,-16 0 0,-25 7 0,-36 6 0,-27 0 0,-66-12 0,-1 1 0,0-1 0,0 1 0,10 6 0,-14-7 0,0-1 0,-1 1 0,0-1 0,0 1 0,0 0 0,0 0 0,0 0 0,0 0 0,-1 0 0,3 3 0,-2-3 0,0 0 0,-1 0 0,0 0 0,0 1 0,0-1 0,-1 0 0,1 0 0,-1 1 0,1-1 0,-1 3 0,2 25 0,-6 8 764,-1 2-982,0 0 327,0-1-109,-11 6 0,-6-9 0,17-32 0,1 0 0,0 0 0,-1 0 0,0 0 0,-7 4 0,-33 18 0,-9-1 0,-6-6 0,-5 9 0,-8-6 0,-21-3 0,-8 1 0,-5-4 0,-1-5 0,-6 3 0,2-3 0,2 4 0,16-3 0,17-1 0,15-4 0,19-2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7:31:04.003"/>
    </inkml:context>
    <inkml:brush xml:id="br0">
      <inkml:brushProperty name="width" value="0.035" units="cm"/>
      <inkml:brushProperty name="height" value="0.035" units="cm"/>
      <inkml:brushProperty name="color" value="#AE198D"/>
      <inkml:brushProperty name="inkEffects" value="galaxy"/>
      <inkml:brushProperty name="anchorX" value="12971.00977"/>
      <inkml:brushProperty name="anchorY" value="822.84711"/>
      <inkml:brushProperty name="scaleFactor" value="0.5"/>
    </inkml:brush>
  </inkml:definitions>
  <inkml:trace contextRef="#ctx0" brushRef="#br0">1875 6341 24575,'0'0'0,"-17"0"0,-25 0 0,-19-19 0,-22-21 0,-46-60 0,-28-57 0,-30-46-2984,-15-28 3836,-21-67-1278,25 6-1912,8-57 3006,32-9-1002,41-6 334,39 3 0,45 1 0,36 268 0,19-163 0,-5 159 0,48-154 0,-33 165 0,3 1 0,45-81 0,-22 67 0,108-140 0,115-83 0,116-18-4242,38 33 5454,28 33-1818,1 47 606,-17 58 0,-74 55 0,-57 46-1763,-77 35 2267,-210 32-435,-1-1 0,0 2 0,55 10 0,-69-10-85,-4 1-1,1 1 0,-1 0 0,1 1 1,-1 0-1,0 1 0,-1 0 0,17 11 0,-16-13 240,-3 1-1,0 2 1,-1-1-1,0 1 0,0 0 1,0 0-1,-1 0 1,1 1-1,4 8 0,-1 0-324,-3-2 0,0 0-1,-1 0 1,0 0 0,5 27-1,-1 6 257,2 73-1,-4 114-153,-8 45 2663,-23 74-3423,-15 28 465,-47 75 488,-29 57-3613,-12-23 4370,-42 66-1425,-5-28 475,-33 10 0,6-49 0,17-68 0,15-58 0,15-65-1759,24-67 2261,15-53-672,17-39 147,20-41 2297,61-78-2597,-27 24 0,2-2 5197,17-19-6174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7:31:07.410"/>
    </inkml:context>
    <inkml:brush xml:id="br0">
      <inkml:brushProperty name="width" value="0.035" units="cm"/>
      <inkml:brushProperty name="height" value="0.035" units="cm"/>
      <inkml:brushProperty name="color" value="#AE198D"/>
      <inkml:brushProperty name="inkEffects" value="galaxy"/>
      <inkml:brushProperty name="anchorX" value="11889.47656"/>
      <inkml:brushProperty name="anchorY" value="-725.97644"/>
      <inkml:brushProperty name="scaleFactor" value="0.5"/>
    </inkml:brush>
  </inkml:definitions>
  <inkml:trace contextRef="#ctx0" brushRef="#br0">692 4917 24575,'0'0'0,"-6"-11"0,-15-17 0,-6-13 0,-19-17 0,-3-21 0,-14-19 0,2-48 0,4-25 0,12-111-2167,13-69 2786,12-18-4274,10-24 4611,5-2-1434,25-16 478,9 58 0,27 17 0,30 35 0,8 39-1832,-62 191 2093,45-72 1,34-36-524,-76 132 262,43-45 0,-53 67-43,0 1 0,41-29-1,-28 24 63,58-29-1,-61 40-27,62-22 0,-53 27 9,73-12 0,110 10 0,35 39 112,-183-5-128,119 34 0,47 36 32,-193-61-16,-1 0 0,64 47 0,-75-45 0,-1 3 0,62 67 0,-66-65 0,0 6 0,31 48 0,-46-54 0,-1-1 0,-1 1 0,16 46 0,-18-38 0,-3 0 0,12 69 0,-18-60 0,-2-1 0,-3 64 0,-11-46 0,1-6 0,-20 72 0,0-39 0,-46 109 0,-91 139 0,-105 80-1335,-28-6 1717,-65 16-3301,-41 1 3698,1-32-1169,41-62 390,57-69 0,69-63-1407,75-70 1809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7:31:11.280"/>
    </inkml:context>
    <inkml:brush xml:id="br0">
      <inkml:brushProperty name="width" value="0.035" units="cm"/>
      <inkml:brushProperty name="height" value="0.035" units="cm"/>
      <inkml:brushProperty name="color" value="#AE198D"/>
      <inkml:brushProperty name="inkEffects" value="galaxy"/>
      <inkml:brushProperty name="anchorX" value="13426.71094"/>
      <inkml:brushProperty name="anchorY" value="-194.36583"/>
      <inkml:brushProperty name="scaleFactor" value="0.5"/>
    </inkml:brush>
  </inkml:definitions>
  <inkml:trace contextRef="#ctx0" brushRef="#br0">0 270 24575,'0'0'0,"11"0"0,51-13 0,25-8 0,58-6 0,69 2 0,10-2-1918,37 6 2466,30-9-822,-5 6-1604,12-3 2414,-17 7-804,-1 4 268,-45 6 0,-52 4-651,-56 3 837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19:12.377"/>
    </inkml:context>
    <inkml:brush xml:id="br0">
      <inkml:brushProperty name="width" value="0.035" units="cm"/>
      <inkml:brushProperty name="height" value="0.035" units="cm"/>
      <inkml:brushProperty name="color" value="#E71224"/>
    </inkml:brush>
  </inkml:definitions>
  <inkml:trace contextRef="#ctx0" brushRef="#br0">730 898 24575,'-481'0'0,"462"1"0,-1-2 0,1 0 0,-37-8 0,51 8 0,-1-1 0,0 0 0,1 0 0,0 0 0,-1-1 0,1 0 0,0 0 0,0 0 0,0-1 0,1 0 0,-1 0 0,1 0 0,0 0 0,0-1 0,1 1 0,-1-1 0,-3-7 0,0-2 0,1-1 0,0 0 0,1 0 0,1-1 0,0 0 0,-2-23 0,-2-98 0,8 130 0,0-5 0,0 0 0,0 1 0,1-1 0,1 0 0,0 0 0,1 1 0,0-1 0,0 1 0,2 0 0,-1 0 0,1 0 0,1 1 0,0 0 0,0 0 0,1 0 0,0 1 0,1 0 0,0 0 0,0 1 0,1 0 0,13-9 0,2 1 0,2 1 0,0 1 0,0 1 0,39-13 0,120-29 0,-172 52 0,188-46-221,2 8 1,270-18-1,166 41 221,-554 20 0,0 4 0,92 18 0,-133-15 0,0 1 0,-1 3 0,-1 2 0,0 1 0,65 36 0,-92-43-7,-1 0 0,0 0 1,-1 2-1,0 0 0,0 0 1,18 23-1,-25-27 50,-1 1 0,0 1-1,0-1 1,0 1 0,-1-1 0,0 1-1,-1 1 1,0-1 0,-1 0 0,0 1 0,0-1-1,-1 1 1,1 9 0,-2-7-39,-1-1 1,0 0-1,0 0 1,-1 0-1,0 0 0,-1 0 1,-1 0-1,1 0 1,-2-1-1,1 0 0,-2 0 1,1 0-1,-1 0 1,-1-1-1,1 0 1,-2 0-1,1-1 0,-1 0 1,0 0-1,-1-1 1,0 0-1,0-1 0,-1 0 1,-15 8-1,-40 14-4,-2-3 0,-1-2 0,0-4 0,-2-2 0,-94 9 0,-527 22 48,-1-48-313,341-3-883,303 3-5678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0:53.979"/>
    </inkml:context>
    <inkml:brush xml:id="br0">
      <inkml:brushProperty name="width" value="0.035" units="cm"/>
      <inkml:brushProperty name="height" value="0.035" units="cm"/>
      <inkml:brushProperty name="color" value="#E71224"/>
    </inkml:brush>
  </inkml:definitions>
  <inkml:trace contextRef="#ctx0" brushRef="#br0">991 792 24575,'-453'0'0,"441"0"0,-1-1 0,0 0 0,1-1 0,-1-1 0,1 0 0,0 0 0,-12-6 0,2-1 0,1 0 0,-35-26 0,28 19 0,-43-18 0,45 23 0,1-1 0,-38-26 0,56 34 0,0-1 0,0 1 0,1-1 0,0-1 0,0 1 0,1-1 0,0 0 0,0 0 0,1-1 0,0 1 0,0-1 0,-5-15 0,-1-9 0,1 1 0,2-1 0,2 0 0,1-1 0,1 1 0,2-44 0,1 70 0,1-1 0,0 1 0,1-1 0,-1 1 0,1-1 0,1 1 0,-1 0 0,1 0 0,0 0 0,0 0 0,1 1 0,5-7 0,-3 5 0,1 0 0,0 0 0,0 1 0,1 0 0,-1 1 0,1 0 0,15-7 0,7-1 0,2 2 0,-1 1 0,62-11 0,-75 18 0,30-7 0,0 2 0,1 2 0,0 3 0,0 1 0,-1 3 0,59 8 0,-42 3 0,-1 4 0,72 26 0,-125-38 0,0 1 0,0 1 0,0-1 0,-1 2 0,0-1 0,0 2 0,-1-1 0,0 1 0,16 18 0,-11-8 0,0 2 0,0 0 0,20 42 0,-30-51 0,1 0 0,-2 1 0,1-1 0,-2 1 0,1-1 0,0 21 0,-3 73 0,-2-64 0,2-30 0,-1 0 0,0 0 0,-1 0 0,0 0 0,0-1 0,-6 15 0,6-21 0,0 1 0,0-1 0,-1 0 0,1 0 0,-1 0 0,0 0 0,0 0 0,0 0 0,0-1 0,-1 0 0,1 1 0,-1-1 0,0-1 0,0 1 0,0 0 0,0-1 0,-6 3 0,-19 3 67,-41 9 0,-11 2-1566,49-8-5327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1:28.098"/>
    </inkml:context>
    <inkml:brush xml:id="br0">
      <inkml:brushProperty name="width" value="0.035" units="cm"/>
      <inkml:brushProperty name="height" value="0.035" units="cm"/>
      <inkml:brushProperty name="color" value="#E71224"/>
    </inkml:brush>
  </inkml:definitions>
  <inkml:trace contextRef="#ctx0" brushRef="#br0">880 1 24575,'-492'0'0,"484"0"0,-12 0 0,-1 1 0,-22 3 0,37-3 0,0 0 0,1 1 0,-1-1 0,0 1 0,1 1 0,-1-1 0,1 1 0,0 0 0,0 0 0,0 0 0,-8 7 0,6-2 0,0 0 0,0 0 0,1 1 0,0 0 0,1 0 0,0 0 0,0 0 0,1 1 0,0 0 0,0 0 0,1 0 0,-2 17 0,2-4 0,1 0 0,0 0 0,2 0 0,5 39 0,-4-57 0,1 1 0,-1-1 0,1 1 0,1-1 0,-1 0 0,0 0 0,1 0 0,0 0 0,0 0 0,1-1 0,0 1 0,-1-1 0,1 0 0,7 5 0,-6-5 0,0 1 0,0 0 0,-1 0 0,0 1 0,0-1 0,0 1 0,0 0 0,-1 0 0,4 10 0,-5-11 0,0 1 0,-1 0 0,0 0 0,0 0 0,0 0 0,-1 0 0,0-1 0,-1 13 0,0-15 0,1 1 0,-1-1 0,0 0 0,-1 0 0,1 0 0,-1 0 0,1 0 0,-1-1 0,0 1 0,0 0 0,0-1 0,0 1 0,0-1 0,-1 0 0,1 0 0,-1 0 0,-4 3 0,-5 2 0,0-1 0,0-1 0,-1 0 0,0-1 0,0 0 0,0-1 0,0 0 0,0-1 0,-1-1 0,-14 0 0,-8 2 0,34-3 0,0 0 0,0 0 0,0 1 0,0-1 0,1 1 0,-1-1 0,0 1 0,0-1 0,1 1 0,-4 1 0,5-1 0,0-1 0,0 0 0,0 0 0,-1 0 0,1 1 0,0-1 0,0 0 0,0 0 0,0 1 0,0-1 0,0 0 0,0 0 0,-1 1 0,1-1 0,0 0 0,0 1 0,0-1 0,0 0 0,0 0 0,0 1 0,0-1 0,0 0 0,1 0 0,-1 1 0,0-1 0,0 0 0,0 1 0,0-1 0,0 0 0,0 0 0,0 1 0,1-1 0,-1 0 0,0 0 0,0 0 0,0 1 0,0-1 0,1 0 0,2 3 0,1 0 0,0-1 0,-1 1 0,1-1 0,0 0 0,0 0 0,7 2 0,48 14 0,0-3 0,83 11 0,-19-4 0,-114-21 0,-1 1 0,1 1 0,-1-1 0,1 1 0,-1 1 0,8 4 0,-13-6 0,0 0 0,0 0 0,-1 0 0,1 1 0,-1-1 0,1 1 0,-1-1 0,0 1 0,0 0 0,0 0 0,0 0 0,-1 0 0,1 0 0,-1 0 0,0 1 0,0-1 0,2 6 0,-1 3 0,-1 1 0,0-1 0,0 0 0,-1 1 0,-1-1 0,0 0 0,-1 1 0,-4 16 0,3-21 0,1-1 0,-1 1 0,0-1 0,0 0 0,-1 0 0,0 0 0,0-1 0,-1 1 0,0-1 0,0 0 0,0 0 0,-1-1 0,0 1 0,-7 5 0,-7 1 0,-28 12 0,32-17 0,-1 1 0,2 1 0,-21 15 0,32-21 0,-1 1 0,1 0 0,0 0 0,1 0 0,-1 1 0,1-1 0,0 1 0,0 0 0,0 0 0,0 0 0,1 0 0,0 0 0,0 0 0,1 1 0,-2 5 0,0 4 0,1 1 0,1-1 0,0 0 0,2 22 0,-1-33 0,1 0 0,-1 0 0,1 0 0,0 0 0,0 0 0,0 0 0,0 0 0,1-1 0,-1 1 0,1 0 0,0-1 0,0 1 0,1-1 0,-1 0 0,1 0 0,-1 0 0,1 0 0,0 0 0,0 0 0,1-1 0,4 4 0,3-1 0,0-1 0,0-1 0,0 0 0,0 0 0,1-1 0,14 1 0,73-1 0,-74-2 0,8 0 0,334-7 0,-324 5 0,73-14 0,-103 13 0,0 0 0,0-1 0,-1 0 0,1-1 0,-1 0 0,0-1 0,-1-1 0,1 1 0,-1-2 0,10-8 0,-17 11 7,0 1 0,0-1 0,-1 0 0,1 0 0,-1 0 1,0 0-1,-1 0 0,1-1 0,-1 1 0,0-1 0,0 0 0,-1 0 0,0 0 0,0 0 0,0 0 0,-1-9 0,0-1-255,-1 1 1,-1-1-1,0 0 1,-1 1-1,-5-16 1,-1 2-6579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1:30.580"/>
    </inkml:context>
    <inkml:brush xml:id="br0">
      <inkml:brushProperty name="width" value="0.035" units="cm"/>
      <inkml:brushProperty name="height" value="0.035" units="cm"/>
      <inkml:brushProperty name="color" value="#E71224"/>
    </inkml:brush>
  </inkml:definitions>
  <inkml:trace contextRef="#ctx0" brushRef="#br0">1 438 24575,'0'-6'0,"1"-1"0,0 1 0,1-1 0,-1 1 0,1 0 0,0-1 0,1 1 0,0 0 0,3-6 0,36-52 0,-34 53 0,4-6 0,26-36 0,1 1 0,58-58 0,-89 104 0,0-1 0,0 2 0,0-1 0,1 1 0,0 0 0,0 1 0,0 0 0,0 1 0,1 0 0,-1 0 0,1 1 0,13-2 0,13 1 0,0 1 0,39 4 0,-38-1 0,-12-1 0,-1 1 0,0 1 0,1 1 0,45 13 0,-63-14 0,0 1 0,0 0 0,0 0 0,-1 0 0,1 1 0,-1 0 0,0 0 0,0 0 0,0 1 0,-1 0 0,0 0 0,0 1 0,0 0 0,0-1 0,-1 1 0,0 1 0,0-1 0,-1 1 0,0-1 0,4 12 0,-4-10 0,-2 0 0,1 0 0,-1 0 0,0-1 0,0 1 0,-1 0 0,0 0 0,-1 0 0,1 0 0,-2 0 0,1 0 0,-1 0 0,0-1 0,-1 1 0,1-1 0,-2 1 0,-5 9 0,-5 5 0,-1-1 0,-1-1 0,-1 0 0,-20 17 0,-13 22 0,40-45 0,-1-1 0,-1 0 0,0-1 0,0 0 0,-1-1 0,-22 15 0,-2-6 0,21-12 0,1 1 0,-27 20 0,37-26 0,1 1 0,0 0 0,0 0 0,1 1 0,-1-1 0,1 1 0,0-1 0,0 1 0,1 0 0,-1 0 0,1 1 0,0-1 0,-2 8 0,3-5-114,-1 1 1,2-1-1,-1 0 0,1 1 0,0-1 1,1 1-1,0-1 0,0 0 0,0 1 1,1-1-1,6 15 0,1-1-6712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1:31.847"/>
    </inkml:context>
    <inkml:brush xml:id="br0">
      <inkml:brushProperty name="width" value="0.035" units="cm"/>
      <inkml:brushProperty name="height" value="0.035" units="cm"/>
      <inkml:brushProperty name="color" value="#E71224"/>
    </inkml:brush>
  </inkml:definitions>
  <inkml:trace contextRef="#ctx0" brushRef="#br0">0 56 24575,'0'5'0,"0"8"0,6 1 0,7-1 0,7-3 0,6-3 0,-1-9 0,-6-9 0,-5-9 0,-5-6 0,-5-5 0,-2 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1:52.154"/>
    </inkml:context>
    <inkml:brush xml:id="br0">
      <inkml:brushProperty name="width" value="0.035" units="cm"/>
      <inkml:brushProperty name="height" value="0.035" units="cm"/>
      <inkml:brushProperty name="color" value="#E71224"/>
    </inkml:brush>
  </inkml:definitions>
  <inkml:trace contextRef="#ctx0" brushRef="#br0">1 195 24575,'22'0'0,"14"0"0,44 0 0,55 0 0,82 0 0,60 0-2567,74 0 2567,38-6-2371,54-13 2371,8-9-3125,-17-10 3125,-65 0 0,-68 2 0,-85 6-128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06:21:59.312"/>
    </inkml:context>
    <inkml:brush xml:id="br0">
      <inkml:brushProperty name="width" value="0.035" units="cm"/>
      <inkml:brushProperty name="height" value="0.035" units="cm"/>
      <inkml:brushProperty name="color" value="#E71224"/>
    </inkml:brush>
  </inkml:definitions>
  <inkml:trace contextRef="#ctx0" brushRef="#br0">0 71 24575,'1'-1'0,"-1"0"0,0 0 0,1 0 0,-1 0 0,0 0 0,1 0 0,-1 1 0,1-1 0,0 0 0,-1 0 0,1 1 0,-1-1 0,1 0 0,0 1 0,0-1 0,-1 0 0,1 1 0,0-1 0,1 0 0,21-10 0,-5 5 0,1 1 0,-1 1 0,1 1 0,0 0 0,23 0 0,111-5 0,67 2-325,1779 0-4247,-1222 9 4816,-499-3-499,79 0-1356,-259 0-61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5/7/2024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dirty="0"/>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1</a:t>
            </a:fld>
            <a:endParaRPr lang="en-US" dirty="0"/>
          </a:p>
        </p:txBody>
      </p:sp>
    </p:spTree>
    <p:extLst>
      <p:ext uri="{BB962C8B-B14F-4D97-AF65-F5344CB8AC3E}">
        <p14:creationId xmlns:p14="http://schemas.microsoft.com/office/powerpoint/2010/main" val="11809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Non-cash activities are disclosed even though it does not involve cash. There is no cash impact, but this is still disclosed. </a:t>
            </a:r>
          </a:p>
        </p:txBody>
      </p:sp>
      <p:sp>
        <p:nvSpPr>
          <p:cNvPr id="4" name="Slide Number Placeholder 3"/>
          <p:cNvSpPr>
            <a:spLocks noGrp="1"/>
          </p:cNvSpPr>
          <p:nvPr>
            <p:ph type="sldNum" sz="quarter" idx="5"/>
          </p:nvPr>
        </p:nvSpPr>
        <p:spPr/>
        <p:txBody>
          <a:bodyPr/>
          <a:lstStyle/>
          <a:p>
            <a:fld id="{688C51AE-C483-2D4F-8F27-8D6A8821F4E1}" type="slidenum">
              <a:rPr lang="en-US" smtClean="0"/>
              <a:t>20</a:t>
            </a:fld>
            <a:endParaRPr lang="en-US" dirty="0"/>
          </a:p>
        </p:txBody>
      </p:sp>
    </p:spTree>
    <p:extLst>
      <p:ext uri="{BB962C8B-B14F-4D97-AF65-F5344CB8AC3E}">
        <p14:creationId xmlns:p14="http://schemas.microsoft.com/office/powerpoint/2010/main" val="1923097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Indirect method is more widely adopted. </a:t>
            </a:r>
          </a:p>
        </p:txBody>
      </p:sp>
      <p:sp>
        <p:nvSpPr>
          <p:cNvPr id="4" name="Slide Number Placeholder 3"/>
          <p:cNvSpPr>
            <a:spLocks noGrp="1"/>
          </p:cNvSpPr>
          <p:nvPr>
            <p:ph type="sldNum" sz="quarter" idx="5"/>
          </p:nvPr>
        </p:nvSpPr>
        <p:spPr/>
        <p:txBody>
          <a:bodyPr/>
          <a:lstStyle/>
          <a:p>
            <a:fld id="{688C51AE-C483-2D4F-8F27-8D6A8821F4E1}" type="slidenum">
              <a:rPr lang="en-US" smtClean="0"/>
              <a:t>21</a:t>
            </a:fld>
            <a:endParaRPr lang="en-US" dirty="0"/>
          </a:p>
        </p:txBody>
      </p:sp>
    </p:spTree>
    <p:extLst>
      <p:ext uri="{BB962C8B-B14F-4D97-AF65-F5344CB8AC3E}">
        <p14:creationId xmlns:p14="http://schemas.microsoft.com/office/powerpoint/2010/main" val="50048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26</a:t>
            </a:fld>
            <a:endParaRPr lang="en-US" dirty="0"/>
          </a:p>
        </p:txBody>
      </p:sp>
    </p:spTree>
    <p:extLst>
      <p:ext uri="{BB962C8B-B14F-4D97-AF65-F5344CB8AC3E}">
        <p14:creationId xmlns:p14="http://schemas.microsoft.com/office/powerpoint/2010/main" val="1684354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 … is based on accrual basis. We are shifting accrual basis to cash basis by making necessary adjustments. </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29</a:t>
            </a:fld>
            <a:endParaRPr lang="en-US" dirty="0"/>
          </a:p>
        </p:txBody>
      </p:sp>
    </p:spTree>
    <p:extLst>
      <p:ext uri="{BB962C8B-B14F-4D97-AF65-F5344CB8AC3E}">
        <p14:creationId xmlns:p14="http://schemas.microsoft.com/office/powerpoint/2010/main" val="2868117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 … is based on accrual basis. We are shifting accrual basis to cash basis by making necessary adjustments. </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30</a:t>
            </a:fld>
            <a:endParaRPr lang="en-US" dirty="0"/>
          </a:p>
        </p:txBody>
      </p:sp>
    </p:spTree>
    <p:extLst>
      <p:ext uri="{BB962C8B-B14F-4D97-AF65-F5344CB8AC3E}">
        <p14:creationId xmlns:p14="http://schemas.microsoft.com/office/powerpoint/2010/main" val="139899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Depr</a:t>
            </a:r>
            <a:r>
              <a:rPr lang="en-US" dirty="0"/>
              <a:t> &amp; amortization: allocation of cost over useful life. They do not involve actual cash outflow. They reduce NI but not the cash balance. So when computing, you add back. </a:t>
            </a:r>
          </a:p>
          <a:p>
            <a:r>
              <a:rPr lang="en-US" dirty="0"/>
              <a:t>NI involves these items. </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31</a:t>
            </a:fld>
            <a:endParaRPr lang="en-US" dirty="0"/>
          </a:p>
        </p:txBody>
      </p:sp>
    </p:spTree>
    <p:extLst>
      <p:ext uri="{BB962C8B-B14F-4D97-AF65-F5344CB8AC3E}">
        <p14:creationId xmlns:p14="http://schemas.microsoft.com/office/powerpoint/2010/main" val="2901830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 … is based on accrual basis. We are shifting accrual basis to cash basis by making necessary adjustments. </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32</a:t>
            </a:fld>
            <a:endParaRPr lang="en-US" dirty="0"/>
          </a:p>
        </p:txBody>
      </p:sp>
    </p:spTree>
    <p:extLst>
      <p:ext uri="{BB962C8B-B14F-4D97-AF65-F5344CB8AC3E}">
        <p14:creationId xmlns:p14="http://schemas.microsoft.com/office/powerpoint/2010/main" val="1842801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NI (accrual) to cash basis… gains and losses may involve cash; but these are reported in the investing section. </a:t>
            </a:r>
          </a:p>
          <a:p>
            <a:endParaRPr lang="en-US" dirty="0"/>
          </a:p>
          <a:p>
            <a:r>
              <a:rPr lang="en-US" dirty="0"/>
              <a:t>The accounting number in gains and losses are added and subtracted to compute net income. We are doing the indirect method, which is computing CFO (CF from operating). Thus, </a:t>
            </a:r>
          </a:p>
          <a:p>
            <a:r>
              <a:rPr lang="en-US" dirty="0"/>
              <a:t>Losses reduce NI … so you add back. </a:t>
            </a:r>
          </a:p>
          <a:p>
            <a:r>
              <a:rPr lang="en-US" dirty="0"/>
              <a:t>Gains increase NI … so deduct. </a:t>
            </a:r>
          </a:p>
        </p:txBody>
      </p:sp>
      <p:sp>
        <p:nvSpPr>
          <p:cNvPr id="4" name="Slide Number Placeholder 3"/>
          <p:cNvSpPr>
            <a:spLocks noGrp="1"/>
          </p:cNvSpPr>
          <p:nvPr>
            <p:ph type="sldNum" sz="quarter" idx="5"/>
          </p:nvPr>
        </p:nvSpPr>
        <p:spPr/>
        <p:txBody>
          <a:bodyPr/>
          <a:lstStyle/>
          <a:p>
            <a:fld id="{688C51AE-C483-2D4F-8F27-8D6A8821F4E1}" type="slidenum">
              <a:rPr lang="en-US" smtClean="0"/>
              <a:t>33</a:t>
            </a:fld>
            <a:endParaRPr lang="en-US" dirty="0"/>
          </a:p>
        </p:txBody>
      </p:sp>
    </p:spTree>
    <p:extLst>
      <p:ext uri="{BB962C8B-B14F-4D97-AF65-F5344CB8AC3E}">
        <p14:creationId xmlns:p14="http://schemas.microsoft.com/office/powerpoint/2010/main" val="338586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34</a:t>
            </a:fld>
            <a:endParaRPr lang="en-US" dirty="0"/>
          </a:p>
        </p:txBody>
      </p:sp>
    </p:spTree>
    <p:extLst>
      <p:ext uri="{BB962C8B-B14F-4D97-AF65-F5344CB8AC3E}">
        <p14:creationId xmlns:p14="http://schemas.microsoft.com/office/powerpoint/2010/main" val="3739986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Adjust changes to non-cash current assets and current liabilities. </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35</a:t>
            </a:fld>
            <a:endParaRPr lang="en-US" dirty="0"/>
          </a:p>
        </p:txBody>
      </p:sp>
    </p:spTree>
    <p:extLst>
      <p:ext uri="{BB962C8B-B14F-4D97-AF65-F5344CB8AC3E}">
        <p14:creationId xmlns:p14="http://schemas.microsoft.com/office/powerpoint/2010/main" val="284948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a:t>
            </a:fld>
            <a:endParaRPr lang="en-US" dirty="0"/>
          </a:p>
        </p:txBody>
      </p:sp>
    </p:spTree>
    <p:extLst>
      <p:ext uri="{BB962C8B-B14F-4D97-AF65-F5344CB8AC3E}">
        <p14:creationId xmlns:p14="http://schemas.microsoft.com/office/powerpoint/2010/main" val="1383500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36</a:t>
            </a:fld>
            <a:endParaRPr lang="en-US" dirty="0"/>
          </a:p>
        </p:txBody>
      </p:sp>
    </p:spTree>
    <p:extLst>
      <p:ext uri="{BB962C8B-B14F-4D97-AF65-F5344CB8AC3E}">
        <p14:creationId xmlns:p14="http://schemas.microsoft.com/office/powerpoint/2010/main" val="1396571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a:t>
            </a:r>
          </a:p>
          <a:p>
            <a:pPr marL="171450" indent="-171450">
              <a:buFont typeface="Arial" panose="020B0604020202020204" pitchFamily="34" charset="0"/>
              <a:buChar char="•"/>
            </a:pPr>
            <a:r>
              <a:rPr lang="en-US" dirty="0"/>
              <a:t>decreases mean cash has been received … this increases actual cash, but does not affect NI (revenue was recognized when sale was made, not when cash received) … thus decrease must be added to NI. </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39</a:t>
            </a:fld>
            <a:endParaRPr lang="en-US" dirty="0"/>
          </a:p>
        </p:txBody>
      </p:sp>
    </p:spTree>
    <p:extLst>
      <p:ext uri="{BB962C8B-B14F-4D97-AF65-F5344CB8AC3E}">
        <p14:creationId xmlns:p14="http://schemas.microsoft.com/office/powerpoint/2010/main" val="540743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increase mean more sales on credit and not reception of cash… increases NI but not cash … thus increase must be deducted from NI. </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40</a:t>
            </a:fld>
            <a:endParaRPr lang="en-US" dirty="0"/>
          </a:p>
        </p:txBody>
      </p:sp>
    </p:spTree>
    <p:extLst>
      <p:ext uri="{BB962C8B-B14F-4D97-AF65-F5344CB8AC3E}">
        <p14:creationId xmlns:p14="http://schemas.microsoft.com/office/powerpoint/2010/main" val="3234356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purchases are all made on cash. Purchases made on credit will be dealt later with account payable.</a:t>
            </a:r>
          </a:p>
        </p:txBody>
      </p:sp>
      <p:sp>
        <p:nvSpPr>
          <p:cNvPr id="4" name="Slide Number Placeholder 3"/>
          <p:cNvSpPr>
            <a:spLocks noGrp="1"/>
          </p:cNvSpPr>
          <p:nvPr>
            <p:ph type="sldNum" sz="quarter" idx="5"/>
          </p:nvPr>
        </p:nvSpPr>
        <p:spPr/>
        <p:txBody>
          <a:bodyPr/>
          <a:lstStyle/>
          <a:p>
            <a:fld id="{688C51AE-C483-2D4F-8F27-8D6A8821F4E1}" type="slidenum">
              <a:rPr lang="en-US" smtClean="0"/>
              <a:t>42</a:t>
            </a:fld>
            <a:endParaRPr lang="en-US" dirty="0"/>
          </a:p>
        </p:txBody>
      </p:sp>
    </p:spTree>
    <p:extLst>
      <p:ext uri="{BB962C8B-B14F-4D97-AF65-F5344CB8AC3E}">
        <p14:creationId xmlns:p14="http://schemas.microsoft.com/office/powerpoint/2010/main" val="202312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Inv: </a:t>
            </a:r>
          </a:p>
        </p:txBody>
      </p:sp>
      <p:sp>
        <p:nvSpPr>
          <p:cNvPr id="4" name="Slide Number Placeholder 3"/>
          <p:cNvSpPr>
            <a:spLocks noGrp="1"/>
          </p:cNvSpPr>
          <p:nvPr>
            <p:ph type="sldNum" sz="quarter" idx="5"/>
          </p:nvPr>
        </p:nvSpPr>
        <p:spPr/>
        <p:txBody>
          <a:bodyPr/>
          <a:lstStyle/>
          <a:p>
            <a:fld id="{688C51AE-C483-2D4F-8F27-8D6A8821F4E1}" type="slidenum">
              <a:rPr lang="en-US" smtClean="0"/>
              <a:t>43</a:t>
            </a:fld>
            <a:endParaRPr lang="en-US" dirty="0"/>
          </a:p>
        </p:txBody>
      </p:sp>
    </p:spTree>
    <p:extLst>
      <p:ext uri="{BB962C8B-B14F-4D97-AF65-F5344CB8AC3E}">
        <p14:creationId xmlns:p14="http://schemas.microsoft.com/office/powerpoint/2010/main" val="234940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Prepaid</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45</a:t>
            </a:fld>
            <a:endParaRPr lang="en-US" dirty="0"/>
          </a:p>
        </p:txBody>
      </p:sp>
    </p:spTree>
    <p:extLst>
      <p:ext uri="{BB962C8B-B14F-4D97-AF65-F5344CB8AC3E}">
        <p14:creationId xmlns:p14="http://schemas.microsoft.com/office/powerpoint/2010/main" val="1726905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46</a:t>
            </a:fld>
            <a:endParaRPr lang="en-US" dirty="0"/>
          </a:p>
        </p:txBody>
      </p:sp>
    </p:spTree>
    <p:extLst>
      <p:ext uri="{BB962C8B-B14F-4D97-AF65-F5344CB8AC3E}">
        <p14:creationId xmlns:p14="http://schemas.microsoft.com/office/powerpoint/2010/main" val="2136158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 in A/P … cash has not left company yet. </a:t>
            </a:r>
          </a:p>
          <a:p>
            <a:r>
              <a:rPr lang="en-US" dirty="0"/>
              <a:t>E.g., receives material of $10,000 … has not paid supplier. Increase in $10,000 is increases AP and is an expense. Cash has not been paid yet. Thus, need to add back. </a:t>
            </a:r>
          </a:p>
          <a:p>
            <a:endParaRPr lang="en-US" dirty="0"/>
          </a:p>
          <a:p>
            <a:r>
              <a:rPr lang="en-US" dirty="0"/>
              <a:t>Decrease in A/P … company pays off … expenses were recognized in when incurred … but cash has left when AP decrease… thus, need to deduct decrease to match.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had 10,000 in AP .. Paid 4000 … payment of 4000 is cash outflow. </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48</a:t>
            </a:fld>
            <a:endParaRPr lang="en-US" dirty="0"/>
          </a:p>
        </p:txBody>
      </p:sp>
    </p:spTree>
    <p:extLst>
      <p:ext uri="{BB962C8B-B14F-4D97-AF65-F5344CB8AC3E}">
        <p14:creationId xmlns:p14="http://schemas.microsoft.com/office/powerpoint/2010/main" val="1620833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50</a:t>
            </a:fld>
            <a:endParaRPr lang="en-US" dirty="0"/>
          </a:p>
        </p:txBody>
      </p:sp>
    </p:spTree>
    <p:extLst>
      <p:ext uri="{BB962C8B-B14F-4D97-AF65-F5344CB8AC3E}">
        <p14:creationId xmlns:p14="http://schemas.microsoft.com/office/powerpoint/2010/main" val="132407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51</a:t>
            </a:fld>
            <a:endParaRPr lang="en-US" dirty="0"/>
          </a:p>
        </p:txBody>
      </p:sp>
    </p:spTree>
    <p:extLst>
      <p:ext uri="{BB962C8B-B14F-4D97-AF65-F5344CB8AC3E}">
        <p14:creationId xmlns:p14="http://schemas.microsoft.com/office/powerpoint/2010/main" val="119908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5</a:t>
            </a:fld>
            <a:endParaRPr lang="en-US" dirty="0"/>
          </a:p>
        </p:txBody>
      </p:sp>
    </p:spTree>
    <p:extLst>
      <p:ext uri="{BB962C8B-B14F-4D97-AF65-F5344CB8AC3E}">
        <p14:creationId xmlns:p14="http://schemas.microsoft.com/office/powerpoint/2010/main" val="183653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52</a:t>
            </a:fld>
            <a:endParaRPr lang="en-US" dirty="0"/>
          </a:p>
        </p:txBody>
      </p:sp>
    </p:spTree>
    <p:extLst>
      <p:ext uri="{BB962C8B-B14F-4D97-AF65-F5344CB8AC3E}">
        <p14:creationId xmlns:p14="http://schemas.microsoft.com/office/powerpoint/2010/main" val="848326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54</a:t>
            </a:fld>
            <a:endParaRPr lang="en-US" dirty="0"/>
          </a:p>
        </p:txBody>
      </p:sp>
    </p:spTree>
    <p:extLst>
      <p:ext uri="{BB962C8B-B14F-4D97-AF65-F5344CB8AC3E}">
        <p14:creationId xmlns:p14="http://schemas.microsoft.com/office/powerpoint/2010/main" val="297919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entry, since does not affect cash flow. </a:t>
            </a:r>
          </a:p>
        </p:txBody>
      </p:sp>
      <p:sp>
        <p:nvSpPr>
          <p:cNvPr id="4" name="Slide Number Placeholder 3"/>
          <p:cNvSpPr>
            <a:spLocks noGrp="1"/>
          </p:cNvSpPr>
          <p:nvPr>
            <p:ph type="sldNum" sz="quarter" idx="5"/>
          </p:nvPr>
        </p:nvSpPr>
        <p:spPr/>
        <p:txBody>
          <a:bodyPr/>
          <a:lstStyle/>
          <a:p>
            <a:fld id="{688C51AE-C483-2D4F-8F27-8D6A8821F4E1}" type="slidenum">
              <a:rPr lang="en-US" smtClean="0"/>
              <a:t>56</a:t>
            </a:fld>
            <a:endParaRPr lang="en-US" dirty="0"/>
          </a:p>
        </p:txBody>
      </p:sp>
    </p:spTree>
    <p:extLst>
      <p:ext uri="{BB962C8B-B14F-4D97-AF65-F5344CB8AC3E}">
        <p14:creationId xmlns:p14="http://schemas.microsoft.com/office/powerpoint/2010/main" val="87077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65</a:t>
            </a:fld>
            <a:endParaRPr lang="en-US" dirty="0"/>
          </a:p>
        </p:txBody>
      </p:sp>
    </p:spTree>
    <p:extLst>
      <p:ext uri="{BB962C8B-B14F-4D97-AF65-F5344CB8AC3E}">
        <p14:creationId xmlns:p14="http://schemas.microsoft.com/office/powerpoint/2010/main" val="1881052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67</a:t>
            </a:fld>
            <a:endParaRPr lang="en-US" dirty="0"/>
          </a:p>
        </p:txBody>
      </p:sp>
    </p:spTree>
    <p:extLst>
      <p:ext uri="{BB962C8B-B14F-4D97-AF65-F5344CB8AC3E}">
        <p14:creationId xmlns:p14="http://schemas.microsoft.com/office/powerpoint/2010/main" val="304687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68</a:t>
            </a:fld>
            <a:endParaRPr lang="en-US" dirty="0"/>
          </a:p>
        </p:txBody>
      </p:sp>
    </p:spTree>
    <p:extLst>
      <p:ext uri="{BB962C8B-B14F-4D97-AF65-F5344CB8AC3E}">
        <p14:creationId xmlns:p14="http://schemas.microsoft.com/office/powerpoint/2010/main" val="2371712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 at cash inflow and outflow from operating … look into each account. </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82</a:t>
            </a:fld>
            <a:endParaRPr lang="en-US" dirty="0"/>
          </a:p>
        </p:txBody>
      </p:sp>
    </p:spTree>
    <p:extLst>
      <p:ext uri="{BB962C8B-B14F-4D97-AF65-F5344CB8AC3E}">
        <p14:creationId xmlns:p14="http://schemas.microsoft.com/office/powerpoint/2010/main" val="4278403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Directly look into cash inflow and outflow</a:t>
            </a:r>
          </a:p>
        </p:txBody>
      </p:sp>
      <p:sp>
        <p:nvSpPr>
          <p:cNvPr id="4" name="Slide Number Placeholder 3"/>
          <p:cNvSpPr>
            <a:spLocks noGrp="1"/>
          </p:cNvSpPr>
          <p:nvPr>
            <p:ph type="sldNum" sz="quarter" idx="5"/>
          </p:nvPr>
        </p:nvSpPr>
        <p:spPr/>
        <p:txBody>
          <a:bodyPr/>
          <a:lstStyle/>
          <a:p>
            <a:fld id="{688C51AE-C483-2D4F-8F27-8D6A8821F4E1}" type="slidenum">
              <a:rPr lang="en-US" smtClean="0"/>
              <a:t>83</a:t>
            </a:fld>
            <a:endParaRPr lang="en-US" dirty="0"/>
          </a:p>
        </p:txBody>
      </p:sp>
    </p:spTree>
    <p:extLst>
      <p:ext uri="{BB962C8B-B14F-4D97-AF65-F5344CB8AC3E}">
        <p14:creationId xmlns:p14="http://schemas.microsoft.com/office/powerpoint/2010/main" val="2081506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6</a:t>
            </a:fld>
            <a:endParaRPr lang="en-US" dirty="0"/>
          </a:p>
        </p:txBody>
      </p:sp>
    </p:spTree>
    <p:extLst>
      <p:ext uri="{BB962C8B-B14F-4D97-AF65-F5344CB8AC3E}">
        <p14:creationId xmlns:p14="http://schemas.microsoft.com/office/powerpoint/2010/main" val="116478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Cash coming in and out from company’s primary business operations. </a:t>
            </a:r>
          </a:p>
          <a:p>
            <a:endParaRPr lang="en-US" dirty="0"/>
          </a:p>
          <a:p>
            <a:r>
              <a:rPr lang="en-US" dirty="0"/>
              <a:t>Interest &amp; dividends: simply know that these are from income statement (int rev, div </a:t>
            </a:r>
            <a:r>
              <a:rPr lang="en-US" dirty="0" err="1"/>
              <a:t>renv</a:t>
            </a:r>
            <a:r>
              <a:rPr lang="en-US" dirty="0"/>
              <a:t>, int exp etc.)</a:t>
            </a:r>
          </a:p>
          <a:p>
            <a:endParaRPr lang="en-US" dirty="0"/>
          </a:p>
          <a:p>
            <a:r>
              <a:rPr lang="en-US" dirty="0"/>
              <a:t>Note that </a:t>
            </a:r>
            <a:r>
              <a:rPr lang="en-US" dirty="0" err="1"/>
              <a:t>depr</a:t>
            </a:r>
            <a:r>
              <a:rPr lang="en-US" dirty="0"/>
              <a:t> is not included because there is no cash payment for </a:t>
            </a:r>
            <a:r>
              <a:rPr lang="en-US" dirty="0" err="1"/>
              <a:t>depr</a:t>
            </a:r>
            <a:r>
              <a:rPr lang="en-US" dirty="0"/>
              <a:t> exp </a:t>
            </a:r>
          </a:p>
        </p:txBody>
      </p:sp>
      <p:sp>
        <p:nvSpPr>
          <p:cNvPr id="4" name="Slide Number Placeholder 3"/>
          <p:cNvSpPr>
            <a:spLocks noGrp="1"/>
          </p:cNvSpPr>
          <p:nvPr>
            <p:ph type="sldNum" sz="quarter" idx="5"/>
          </p:nvPr>
        </p:nvSpPr>
        <p:spPr/>
        <p:txBody>
          <a:bodyPr/>
          <a:lstStyle/>
          <a:p>
            <a:fld id="{688C51AE-C483-2D4F-8F27-8D6A8821F4E1}" type="slidenum">
              <a:rPr lang="en-US" smtClean="0"/>
              <a:t>8</a:t>
            </a:fld>
            <a:endParaRPr lang="en-US" dirty="0"/>
          </a:p>
        </p:txBody>
      </p:sp>
    </p:spTree>
    <p:extLst>
      <p:ext uri="{BB962C8B-B14F-4D97-AF65-F5344CB8AC3E}">
        <p14:creationId xmlns:p14="http://schemas.microsoft.com/office/powerpoint/2010/main" val="199850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Company’s investments in the future. Cash spent on long-term assets and cash received from selling these assets. </a:t>
            </a:r>
          </a:p>
        </p:txBody>
      </p:sp>
      <p:sp>
        <p:nvSpPr>
          <p:cNvPr id="4" name="Slide Number Placeholder 3"/>
          <p:cNvSpPr>
            <a:spLocks noGrp="1"/>
          </p:cNvSpPr>
          <p:nvPr>
            <p:ph type="sldNum" sz="quarter" idx="5"/>
          </p:nvPr>
        </p:nvSpPr>
        <p:spPr/>
        <p:txBody>
          <a:bodyPr/>
          <a:lstStyle/>
          <a:p>
            <a:fld id="{688C51AE-C483-2D4F-8F27-8D6A8821F4E1}" type="slidenum">
              <a:rPr lang="en-US" smtClean="0"/>
              <a:t>9</a:t>
            </a:fld>
            <a:endParaRPr lang="en-US" dirty="0"/>
          </a:p>
        </p:txBody>
      </p:sp>
    </p:spTree>
    <p:extLst>
      <p:ext uri="{BB962C8B-B14F-4D97-AF65-F5344CB8AC3E}">
        <p14:creationId xmlns:p14="http://schemas.microsoft.com/office/powerpoint/2010/main" val="315140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Cash transactions related to borrowing money, repaying debt, selling shares, paying dividends. </a:t>
            </a:r>
          </a:p>
          <a:p>
            <a:endParaRPr lang="en-US" dirty="0"/>
          </a:p>
          <a:p>
            <a:r>
              <a:rPr lang="en-US" dirty="0"/>
              <a:t>Dividends are not an expense and have no impact on net income. </a:t>
            </a:r>
          </a:p>
        </p:txBody>
      </p:sp>
      <p:sp>
        <p:nvSpPr>
          <p:cNvPr id="4" name="Slide Number Placeholder 3"/>
          <p:cNvSpPr>
            <a:spLocks noGrp="1"/>
          </p:cNvSpPr>
          <p:nvPr>
            <p:ph type="sldNum" sz="quarter" idx="5"/>
          </p:nvPr>
        </p:nvSpPr>
        <p:spPr/>
        <p:txBody>
          <a:bodyPr/>
          <a:lstStyle/>
          <a:p>
            <a:fld id="{688C51AE-C483-2D4F-8F27-8D6A8821F4E1}" type="slidenum">
              <a:rPr lang="en-US" smtClean="0"/>
              <a:t>10</a:t>
            </a:fld>
            <a:endParaRPr lang="en-US" dirty="0"/>
          </a:p>
        </p:txBody>
      </p:sp>
    </p:spTree>
    <p:extLst>
      <p:ext uri="{BB962C8B-B14F-4D97-AF65-F5344CB8AC3E}">
        <p14:creationId xmlns:p14="http://schemas.microsoft.com/office/powerpoint/2010/main" val="416698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Dividend paid is not an expense. </a:t>
            </a:r>
          </a:p>
        </p:txBody>
      </p:sp>
      <p:sp>
        <p:nvSpPr>
          <p:cNvPr id="4" name="Slide Number Placeholder 3"/>
          <p:cNvSpPr>
            <a:spLocks noGrp="1"/>
          </p:cNvSpPr>
          <p:nvPr>
            <p:ph type="sldNum" sz="quarter" idx="5"/>
          </p:nvPr>
        </p:nvSpPr>
        <p:spPr/>
        <p:txBody>
          <a:bodyPr/>
          <a:lstStyle/>
          <a:p>
            <a:fld id="{688C51AE-C483-2D4F-8F27-8D6A8821F4E1}" type="slidenum">
              <a:rPr lang="en-US" smtClean="0"/>
              <a:t>18</a:t>
            </a:fld>
            <a:endParaRPr lang="en-US" dirty="0"/>
          </a:p>
        </p:txBody>
      </p:sp>
    </p:spTree>
    <p:extLst>
      <p:ext uri="{BB962C8B-B14F-4D97-AF65-F5344CB8AC3E}">
        <p14:creationId xmlns:p14="http://schemas.microsoft.com/office/powerpoint/2010/main" val="4174189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19</a:t>
            </a:fld>
            <a:endParaRPr lang="en-US" dirty="0"/>
          </a:p>
        </p:txBody>
      </p:sp>
    </p:spTree>
    <p:extLst>
      <p:ext uri="{BB962C8B-B14F-4D97-AF65-F5344CB8AC3E}">
        <p14:creationId xmlns:p14="http://schemas.microsoft.com/office/powerpoint/2010/main" val="3380918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9" y="464185"/>
            <a:ext cx="8470670" cy="1066801"/>
          </a:xfrm>
          <a:prstGeom prst="rect">
            <a:avLst/>
          </a:prstGeom>
        </p:spPr>
        <p:txBody>
          <a:bodyPr anchor="t">
            <a:normAutofit/>
          </a:bodyPr>
          <a:lstStyle>
            <a:lvl1pPr algn="ctr">
              <a:defRPr sz="6200" b="0" i="0">
                <a:solidFill>
                  <a:schemeClr val="tx1"/>
                </a:solidFill>
                <a:latin typeface="Calibri" panose="020F0502020204030204" pitchFamily="34" charset="0"/>
                <a:cs typeface="Calibri" panose="020F0502020204030204" pitchFamily="34"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1788" y="1414249"/>
            <a:ext cx="8470900" cy="603504"/>
          </a:xfrm>
          <a:prstGeom prst="rect">
            <a:avLst/>
          </a:prstGeom>
        </p:spPr>
        <p:txBody>
          <a:bodyPr>
            <a:noAutofit/>
          </a:bodyPr>
          <a:lstStyle>
            <a:lvl1pPr marL="0" indent="0" algn="ctr">
              <a:buNone/>
              <a:defRPr sz="2400" b="0" i="0">
                <a:solidFill>
                  <a:schemeClr val="tx1"/>
                </a:solidFill>
                <a:latin typeface="Calibri Light" panose="020F0302020204030204" pitchFamily="34" charset="0"/>
                <a:cs typeface="Calibri Light" panose="020F0302020204030204" pitchFamily="34" charset="0"/>
              </a:defRPr>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1788" y="2234394"/>
            <a:ext cx="8470900" cy="668222"/>
          </a:xfrm>
          <a:prstGeom prst="rect">
            <a:avLst/>
          </a:prstGeom>
        </p:spPr>
        <p:txBody>
          <a:bodyPr>
            <a:normAutofit/>
          </a:bodyPr>
          <a:lstStyle>
            <a:lvl1pPr marL="0" indent="0" algn="ctr">
              <a:buNone/>
              <a:defRPr sz="3300" b="0" i="0">
                <a:solidFill>
                  <a:schemeClr val="accent3"/>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909878"/>
            <a:ext cx="8470900" cy="533400"/>
          </a:xfrm>
          <a:prstGeom prst="rect">
            <a:avLst/>
          </a:prstGeom>
        </p:spPr>
        <p:txBody>
          <a:bodyPr>
            <a:noAutofit/>
          </a:bodyPr>
          <a:lstStyle>
            <a:lvl1pPr marL="0" indent="0" algn="ctr">
              <a:buNone/>
              <a:defRPr sz="2300" b="1" i="0" spc="450">
                <a:solidFill>
                  <a:schemeClr val="accent2"/>
                </a:solidFill>
                <a:latin typeface="Calibri" panose="020F0502020204030204" pitchFamily="34" charset="0"/>
                <a:cs typeface="Calibri" panose="020F0502020204030204" pitchFamily="34" charset="0"/>
              </a:defRPr>
            </a:lvl1pPr>
          </a:lstStyle>
          <a:p>
            <a:pPr lvl="0"/>
            <a:r>
              <a:rPr lang="en-US" dirty="0"/>
              <a:t>CHAPTER 1</a:t>
            </a:r>
          </a:p>
        </p:txBody>
      </p:sp>
      <p:sp>
        <p:nvSpPr>
          <p:cNvPr id="3" name="CT"/>
          <p:cNvSpPr>
            <a:spLocks noGrp="1"/>
          </p:cNvSpPr>
          <p:nvPr>
            <p:ph type="subTitle" idx="1" hasCustomPrompt="1"/>
          </p:nvPr>
        </p:nvSpPr>
        <p:spPr>
          <a:xfrm>
            <a:off x="332509" y="4226859"/>
            <a:ext cx="8470670" cy="1367117"/>
          </a:xfrm>
          <a:prstGeom prst="rect">
            <a:avLst/>
          </a:prstGeom>
        </p:spPr>
        <p:txBody>
          <a:bodyPr anchor="ctr">
            <a:normAutofit/>
          </a:bodyPr>
          <a:lstStyle>
            <a:lvl1pPr marL="0" indent="0" algn="ctr">
              <a:buNone/>
              <a:defRPr sz="3800" b="0" i="0">
                <a:solidFill>
                  <a:schemeClr val="accent3"/>
                </a:solidFill>
                <a:latin typeface="Calibri Light" panose="020F0302020204030204" pitchFamily="34" charset="0"/>
                <a:cs typeface="Calibri Light" panose="020F03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Chapter Title</a:t>
            </a:r>
          </a:p>
        </p:txBody>
      </p:sp>
      <p:pic>
        <p:nvPicPr>
          <p:cNvPr id="6" name="Logo" descr="Wiley logo">
            <a:extLst>
              <a:ext uri="{FF2B5EF4-FFF2-40B4-BE49-F238E27FC236}">
                <a16:creationId xmlns:a16="http://schemas.microsoft.com/office/drawing/2014/main" id="{076F5C57-EF05-B54E-BD97-6E0EACCBC874}"/>
              </a:ext>
            </a:extLst>
          </p:cNvPr>
          <p:cNvPicPr>
            <a:picLocks noChangeAspect="1"/>
          </p:cNvPicPr>
          <p:nvPr userDrawn="1"/>
        </p:nvPicPr>
        <p:blipFill>
          <a:blip r:embed="rId2"/>
          <a:stretch>
            <a:fillRect/>
          </a:stretch>
        </p:blipFill>
        <p:spPr>
          <a:xfrm>
            <a:off x="340822" y="6501724"/>
            <a:ext cx="914400" cy="192617"/>
          </a:xfrm>
          <a:prstGeom prst="rect">
            <a:avLst/>
          </a:prstGeom>
        </p:spPr>
      </p:pic>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1104274" y="5902292"/>
            <a:ext cx="7349282" cy="277812"/>
          </a:xfrm>
          <a:prstGeom prst="rect">
            <a:avLst/>
          </a:prstGeom>
        </p:spPr>
        <p:txBody>
          <a:bodyPr>
            <a:noAutofit/>
          </a:bodyPr>
          <a:lstStyle>
            <a:lvl1pPr marL="0" indent="0" algn="r">
              <a:buNone/>
              <a:defRPr sz="1200"/>
            </a:lvl1pPr>
            <a:lvl2pPr marL="253746" indent="0">
              <a:buNone/>
              <a:defRPr sz="900"/>
            </a:lvl2pPr>
            <a:lvl3pPr marL="480060" indent="0">
              <a:buNone/>
              <a:defRPr sz="900"/>
            </a:lvl3pPr>
            <a:lvl4pPr marL="685800" indent="0">
              <a:buNone/>
              <a:defRPr sz="900"/>
            </a:lvl4pPr>
            <a:lvl5pPr marL="891540" indent="0">
              <a:buNone/>
              <a:defRPr sz="900"/>
            </a:lvl5pPr>
          </a:lstStyle>
          <a:p>
            <a:pPr lvl="0"/>
            <a:r>
              <a:rPr lang="en-US" dirty="0"/>
              <a:t>Invisible animation alert</a:t>
            </a:r>
          </a:p>
        </p:txBody>
      </p:sp>
      <p:grpSp>
        <p:nvGrpSpPr>
          <p:cNvPr id="10" name="Decorative">
            <a:extLst>
              <a:ext uri="{FF2B5EF4-FFF2-40B4-BE49-F238E27FC236}">
                <a16:creationId xmlns:a16="http://schemas.microsoft.com/office/drawing/2014/main" id="{03EE7FB3-778B-8D48-B422-96226F5FE35E}"/>
              </a:ext>
              <a:ext uri="{C183D7F6-B498-43B3-948B-1728B52AA6E4}">
                <adec:decorative xmlns:adec="http://schemas.microsoft.com/office/drawing/2017/decorative" val="1"/>
              </a:ext>
            </a:extLst>
          </p:cNvPr>
          <p:cNvGrpSpPr/>
          <p:nvPr userDrawn="1"/>
        </p:nvGrpSpPr>
        <p:grpSpPr>
          <a:xfrm>
            <a:off x="0" y="3081528"/>
            <a:ext cx="9144000" cy="347472"/>
            <a:chOff x="0" y="3089817"/>
            <a:chExt cx="12192000" cy="347472"/>
          </a:xfrm>
        </p:grpSpPr>
        <p:sp>
          <p:nvSpPr>
            <p:cNvPr id="12" name="Rectangle">
              <a:extLst>
                <a:ext uri="{FF2B5EF4-FFF2-40B4-BE49-F238E27FC236}">
                  <a16:creationId xmlns:a16="http://schemas.microsoft.com/office/drawing/2014/main" id="{2A78E3D0-E07D-7E4F-92F5-2C47C124D0A7}"/>
                </a:ext>
              </a:extLst>
            </p:cNvPr>
            <p:cNvSpPr/>
            <p:nvPr userDrawn="1"/>
          </p:nvSpPr>
          <p:spPr>
            <a:xfrm>
              <a:off x="347472" y="3089817"/>
              <a:ext cx="11497056" cy="3474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a:extLst>
                <a:ext uri="{FF2B5EF4-FFF2-40B4-BE49-F238E27FC236}">
                  <a16:creationId xmlns:a16="http://schemas.microsoft.com/office/drawing/2014/main" id="{CA4B4EE4-0763-C24B-BE56-9BEDAE60F35A}"/>
                </a:ext>
              </a:extLst>
            </p:cNvPr>
            <p:cNvSpPr/>
            <p:nvPr userDrawn="1"/>
          </p:nvSpPr>
          <p:spPr>
            <a:xfrm>
              <a:off x="0"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a:extLst>
                <a:ext uri="{FF2B5EF4-FFF2-40B4-BE49-F238E27FC236}">
                  <a16:creationId xmlns:a16="http://schemas.microsoft.com/office/drawing/2014/main" id="{8C5FBFDD-ED67-F54F-8ACE-25B8836B078A}"/>
                </a:ext>
              </a:extLst>
            </p:cNvPr>
            <p:cNvSpPr/>
            <p:nvPr userDrawn="1"/>
          </p:nvSpPr>
          <p:spPr>
            <a:xfrm>
              <a:off x="11844528"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8" name="Content Placeholder 7">
            <a:extLst>
              <a:ext uri="{FF2B5EF4-FFF2-40B4-BE49-F238E27FC236}">
                <a16:creationId xmlns:a16="http://schemas.microsoft.com/office/drawing/2014/main" id="{40FC85D4-D1C1-4949-8EB6-FD89BE1E8441}"/>
              </a:ext>
            </a:extLst>
          </p:cNvPr>
          <p:cNvSpPr>
            <a:spLocks noGrp="1"/>
          </p:cNvSpPr>
          <p:nvPr>
            <p:ph sz="quarter" idx="29"/>
          </p:nvPr>
        </p:nvSpPr>
        <p:spPr>
          <a:xfrm>
            <a:off x="1936935" y="6488420"/>
            <a:ext cx="5575487" cy="239504"/>
          </a:xfrm>
        </p:spPr>
        <p:txBody>
          <a:bodyPr anchor="ctr">
            <a:noAutofit/>
          </a:bodyPr>
          <a:lstStyle>
            <a:lvl1pPr marL="0" indent="0" algn="ctr">
              <a:buNone/>
              <a:defRPr sz="2000"/>
            </a:lvl1pPr>
          </a:lstStyle>
          <a:p>
            <a:pPr lvl="0"/>
            <a:endParaRPr lang="en-IN" dirty="0"/>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83B3636F-78D9-9148-B35D-52D7D42EA7F4}"/>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514350" y="1428962"/>
            <a:ext cx="3937720" cy="4748271"/>
          </a:xfrm>
        </p:spPr>
        <p:txBody>
          <a:bodyPr>
            <a:normAutofit/>
          </a:bodyPr>
          <a:lstStyle>
            <a:lvl1pPr>
              <a:spcBef>
                <a:spcPts val="1000"/>
              </a:spcBef>
              <a:defRPr sz="2800"/>
            </a:lvl1p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7" y="1428959"/>
            <a:ext cx="3937721" cy="4748270"/>
          </a:xfrm>
        </p:spPr>
        <p:txBody>
          <a:bodyPr>
            <a:normAutofit/>
          </a:bodyPr>
          <a:lstStyle>
            <a:lvl1pPr>
              <a:spcBef>
                <a:spcPts val="1000"/>
              </a:spcBef>
              <a:defRPr sz="2800"/>
            </a:lvl1pPr>
          </a:lstStyle>
          <a:p>
            <a:pPr lvl="0"/>
            <a:r>
              <a:rPr lang="en-US" dirty="0"/>
              <a:t>Click to add text or image</a:t>
            </a:r>
          </a:p>
        </p:txBody>
      </p:sp>
      <p:sp>
        <p:nvSpPr>
          <p:cNvPr id="5" name="LON">
            <a:extLst>
              <a:ext uri="{FF2B5EF4-FFF2-40B4-BE49-F238E27FC236}">
                <a16:creationId xmlns:a16="http://schemas.microsoft.com/office/drawing/2014/main" id="{A725B5C3-1318-4741-974D-0B7CF6161515}"/>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A6C7F85B-BC4F-4CCD-AD82-0D58D65FC838}"/>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63668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3AFB408D-6820-9042-9000-649FF974466C}"/>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1">
            <a:extLst>
              <a:ext uri="{FF2B5EF4-FFF2-40B4-BE49-F238E27FC236}">
                <a16:creationId xmlns:a16="http://schemas.microsoft.com/office/drawing/2014/main" id="{602FBEB7-44EC-2D40-9945-803059A4C6EA}"/>
              </a:ext>
            </a:extLst>
          </p:cNvPr>
          <p:cNvSpPr>
            <a:spLocks noGrp="1"/>
          </p:cNvSpPr>
          <p:nvPr>
            <p:ph sz="quarter" idx="14" hasCustomPrompt="1"/>
          </p:nvPr>
        </p:nvSpPr>
        <p:spPr>
          <a:xfrm>
            <a:off x="514350" y="1428962"/>
            <a:ext cx="3937720" cy="4748271"/>
          </a:xfrm>
        </p:spPr>
        <p:txBody>
          <a:bodyPr>
            <a:normAutofit/>
          </a:bodyPr>
          <a:lstStyle>
            <a:lvl1pPr>
              <a:spcBef>
                <a:spcPts val="1000"/>
              </a:spcBef>
              <a:defRPr sz="2800"/>
            </a:lvl1pPr>
          </a:lstStyle>
          <a:p>
            <a:pPr lvl="0"/>
            <a:r>
              <a:rPr lang="en-US" dirty="0"/>
              <a:t>Click to add text or image</a:t>
            </a:r>
          </a:p>
        </p:txBody>
      </p:sp>
      <p:sp>
        <p:nvSpPr>
          <p:cNvPr id="5" name="Content Placeholder 2">
            <a:extLst>
              <a:ext uri="{FF2B5EF4-FFF2-40B4-BE49-F238E27FC236}">
                <a16:creationId xmlns:a16="http://schemas.microsoft.com/office/drawing/2014/main" id="{9F8BF1B7-F842-E74B-B834-BDC9C251578B}"/>
              </a:ext>
            </a:extLst>
          </p:cNvPr>
          <p:cNvSpPr>
            <a:spLocks noGrp="1"/>
          </p:cNvSpPr>
          <p:nvPr>
            <p:ph sz="quarter" idx="15" hasCustomPrompt="1"/>
          </p:nvPr>
        </p:nvSpPr>
        <p:spPr>
          <a:xfrm>
            <a:off x="4691557" y="1428959"/>
            <a:ext cx="3937721" cy="4748270"/>
          </a:xfrm>
        </p:spPr>
        <p:txBody>
          <a:bodyPr>
            <a:normAutofit/>
          </a:bodyPr>
          <a:lstStyle>
            <a:lvl1pPr>
              <a:spcBef>
                <a:spcPts val="1000"/>
              </a:spcBef>
              <a:defRPr sz="2800"/>
            </a:lvl1pPr>
          </a:lstStyle>
          <a:p>
            <a:pPr lvl="0"/>
            <a:r>
              <a:rPr lang="en-US" dirty="0"/>
              <a:t>Click to add text or image</a:t>
            </a:r>
          </a:p>
        </p:txBody>
      </p:sp>
      <p:sp>
        <p:nvSpPr>
          <p:cNvPr id="6" name="LON">
            <a:extLst>
              <a:ext uri="{FF2B5EF4-FFF2-40B4-BE49-F238E27FC236}">
                <a16:creationId xmlns:a16="http://schemas.microsoft.com/office/drawing/2014/main" id="{7DCFB52C-D625-D243-8958-45EDAF5BFF95}"/>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7" name="TextBox 6">
            <a:extLst>
              <a:ext uri="{FF2B5EF4-FFF2-40B4-BE49-F238E27FC236}">
                <a16:creationId xmlns:a16="http://schemas.microsoft.com/office/drawing/2014/main" id="{FB31B359-E2E9-4CDD-952C-F12124C42E10}"/>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594497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40BF27C0-B6AB-BD4B-AABA-D3C2A2B71E1F}"/>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514349" y="1428962"/>
            <a:ext cx="3930651"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506417" y="5827721"/>
            <a:ext cx="3938587" cy="446087"/>
          </a:xfrm>
          <a:prstGeom prst="rect">
            <a:avLst/>
          </a:prstGeom>
        </p:spPr>
        <p:txBody>
          <a:bodyPr>
            <a:noAutofit/>
          </a:bodyPr>
          <a:lstStyle>
            <a:lvl1pPr marL="0" indent="0">
              <a:spcBef>
                <a:spcPts val="1000"/>
              </a:spcBef>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7" y="1428962"/>
            <a:ext cx="3938587"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7" y="5827721"/>
            <a:ext cx="3946523" cy="454025"/>
          </a:xfrm>
          <a:prstGeom prst="rect">
            <a:avLst/>
          </a:prstGeom>
        </p:spPr>
        <p:txBody>
          <a:bodyPr>
            <a:normAutofit/>
          </a:bodyPr>
          <a:lstStyle>
            <a:lvl1pPr marL="0" indent="0">
              <a:spcBef>
                <a:spcPts val="1000"/>
              </a:spcBef>
              <a:buNone/>
              <a:defRPr sz="2000"/>
            </a:lvl1pPr>
          </a:lstStyle>
          <a:p>
            <a:pPr lvl="0"/>
            <a:r>
              <a:rPr lang="en-US" dirty="0"/>
              <a:t>Click to add text</a:t>
            </a:r>
          </a:p>
        </p:txBody>
      </p:sp>
    </p:spTree>
    <p:extLst>
      <p:ext uri="{BB962C8B-B14F-4D97-AF65-F5344CB8AC3E}">
        <p14:creationId xmlns:p14="http://schemas.microsoft.com/office/powerpoint/2010/main" val="3712043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4 Content Holders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4290BFF-2C6A-D547-A81E-0388CF5245F4}"/>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1">
            <a:extLst>
              <a:ext uri="{FF2B5EF4-FFF2-40B4-BE49-F238E27FC236}">
                <a16:creationId xmlns:a16="http://schemas.microsoft.com/office/drawing/2014/main" id="{A61BB724-08A0-CA4B-86A7-9CD3F1CBDBBA}"/>
              </a:ext>
            </a:extLst>
          </p:cNvPr>
          <p:cNvSpPr>
            <a:spLocks noGrp="1"/>
          </p:cNvSpPr>
          <p:nvPr>
            <p:ph sz="quarter" idx="12" hasCustomPrompt="1"/>
          </p:nvPr>
        </p:nvSpPr>
        <p:spPr>
          <a:xfrm>
            <a:off x="514349" y="1428962"/>
            <a:ext cx="3930651"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5" name="Content Placeholder 2">
            <a:extLst>
              <a:ext uri="{FF2B5EF4-FFF2-40B4-BE49-F238E27FC236}">
                <a16:creationId xmlns:a16="http://schemas.microsoft.com/office/drawing/2014/main" id="{CC954E9B-6B7D-9943-93F9-F54702C2DB03}"/>
              </a:ext>
            </a:extLst>
          </p:cNvPr>
          <p:cNvSpPr>
            <a:spLocks noGrp="1"/>
          </p:cNvSpPr>
          <p:nvPr>
            <p:ph sz="quarter" idx="14" hasCustomPrompt="1"/>
          </p:nvPr>
        </p:nvSpPr>
        <p:spPr>
          <a:xfrm>
            <a:off x="506417" y="5827721"/>
            <a:ext cx="3938587" cy="446087"/>
          </a:xfrm>
          <a:prstGeom prst="rect">
            <a:avLst/>
          </a:prstGeom>
        </p:spPr>
        <p:txBody>
          <a:bodyPr>
            <a:noAutofit/>
          </a:bodyPr>
          <a:lstStyle>
            <a:lvl1pPr marL="0" indent="0">
              <a:spcBef>
                <a:spcPts val="1000"/>
              </a:spcBef>
              <a:buNone/>
              <a:defRPr sz="2000"/>
            </a:lvl1pPr>
          </a:lstStyle>
          <a:p>
            <a:pPr lvl="0"/>
            <a:r>
              <a:rPr lang="en-US" dirty="0"/>
              <a:t>Click to add text</a:t>
            </a:r>
          </a:p>
        </p:txBody>
      </p:sp>
      <p:sp>
        <p:nvSpPr>
          <p:cNvPr id="6" name="Content Placeholder 3">
            <a:extLst>
              <a:ext uri="{FF2B5EF4-FFF2-40B4-BE49-F238E27FC236}">
                <a16:creationId xmlns:a16="http://schemas.microsoft.com/office/drawing/2014/main" id="{F8777C0D-2E2E-C04D-9E08-C88A9C06FE34}"/>
              </a:ext>
            </a:extLst>
          </p:cNvPr>
          <p:cNvSpPr>
            <a:spLocks noGrp="1"/>
          </p:cNvSpPr>
          <p:nvPr>
            <p:ph sz="quarter" idx="13" hasCustomPrompt="1"/>
          </p:nvPr>
        </p:nvSpPr>
        <p:spPr>
          <a:xfrm>
            <a:off x="4691067" y="1428962"/>
            <a:ext cx="3938587"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7" name="Content Placeholder 4">
            <a:extLst>
              <a:ext uri="{FF2B5EF4-FFF2-40B4-BE49-F238E27FC236}">
                <a16:creationId xmlns:a16="http://schemas.microsoft.com/office/drawing/2014/main" id="{C50F43EC-4CB6-6B43-B882-87CAEAB1725D}"/>
              </a:ext>
            </a:extLst>
          </p:cNvPr>
          <p:cNvSpPr>
            <a:spLocks noGrp="1"/>
          </p:cNvSpPr>
          <p:nvPr>
            <p:ph sz="quarter" idx="15" hasCustomPrompt="1"/>
          </p:nvPr>
        </p:nvSpPr>
        <p:spPr>
          <a:xfrm>
            <a:off x="4691067" y="5827721"/>
            <a:ext cx="3946523" cy="454025"/>
          </a:xfrm>
          <a:prstGeom prst="rect">
            <a:avLst/>
          </a:prstGeom>
        </p:spPr>
        <p:txBody>
          <a:bodyPr>
            <a:normAutofit/>
          </a:bodyPr>
          <a:lstStyle>
            <a:lvl1pPr marL="0" indent="0">
              <a:spcBef>
                <a:spcPts val="1000"/>
              </a:spcBef>
              <a:buNone/>
              <a:defRPr sz="2000"/>
            </a:lvl1pPr>
          </a:lstStyle>
          <a:p>
            <a:pPr lvl="0"/>
            <a:r>
              <a:rPr lang="en-US" dirty="0"/>
              <a:t>Click to add text</a:t>
            </a:r>
          </a:p>
        </p:txBody>
      </p:sp>
      <p:sp>
        <p:nvSpPr>
          <p:cNvPr id="8" name="LON">
            <a:extLst>
              <a:ext uri="{FF2B5EF4-FFF2-40B4-BE49-F238E27FC236}">
                <a16:creationId xmlns:a16="http://schemas.microsoft.com/office/drawing/2014/main" id="{69F1331E-9F95-5949-BE4C-14B3D76FECD3}"/>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9" name="TextBox 8">
            <a:extLst>
              <a:ext uri="{FF2B5EF4-FFF2-40B4-BE49-F238E27FC236}">
                <a16:creationId xmlns:a16="http://schemas.microsoft.com/office/drawing/2014/main" id="{3A9D7B1E-2FA8-4BAB-A79F-AB4447329975}"/>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1642098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5E1C3346-7CF8-9B4A-BD6A-35B50027FBAF}"/>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513859" y="1428965"/>
            <a:ext cx="3931142"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513859" y="1935371"/>
            <a:ext cx="3931142" cy="431552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4" y="1428965"/>
            <a:ext cx="3938096"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4" y="1935371"/>
            <a:ext cx="3938096" cy="4315526"/>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7" name="LON">
            <a:extLst>
              <a:ext uri="{FF2B5EF4-FFF2-40B4-BE49-F238E27FC236}">
                <a16:creationId xmlns:a16="http://schemas.microsoft.com/office/drawing/2014/main" id="{34CE8F77-32D2-4B7F-99F2-CDA7191C55FF}"/>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9" name="Slide Number Placeholder 5">
            <a:extLst>
              <a:ext uri="{FF2B5EF4-FFF2-40B4-BE49-F238E27FC236}">
                <a16:creationId xmlns:a16="http://schemas.microsoft.com/office/drawing/2014/main" id="{7B021B92-08B3-4D93-8BD4-054764C7BB2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bg1"/>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89151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and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FDD509C-8B93-D544-88C0-7CD6884F24A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lumn head 1">
            <a:extLst>
              <a:ext uri="{FF2B5EF4-FFF2-40B4-BE49-F238E27FC236}">
                <a16:creationId xmlns:a16="http://schemas.microsoft.com/office/drawing/2014/main" id="{04A8AB45-DE11-9D47-9A87-DE01CC6C7A94}"/>
              </a:ext>
            </a:extLst>
          </p:cNvPr>
          <p:cNvSpPr>
            <a:spLocks noGrp="1"/>
          </p:cNvSpPr>
          <p:nvPr>
            <p:ph sz="quarter" idx="12" hasCustomPrompt="1"/>
          </p:nvPr>
        </p:nvSpPr>
        <p:spPr>
          <a:xfrm>
            <a:off x="513859" y="1428965"/>
            <a:ext cx="3931142"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5" name="Content Placeholder 1">
            <a:extLst>
              <a:ext uri="{FF2B5EF4-FFF2-40B4-BE49-F238E27FC236}">
                <a16:creationId xmlns:a16="http://schemas.microsoft.com/office/drawing/2014/main" id="{3638B8CA-8FB4-124A-B747-BFC3A8F99C57}"/>
              </a:ext>
            </a:extLst>
          </p:cNvPr>
          <p:cNvSpPr>
            <a:spLocks noGrp="1"/>
          </p:cNvSpPr>
          <p:nvPr>
            <p:ph sz="quarter" idx="13" hasCustomPrompt="1"/>
          </p:nvPr>
        </p:nvSpPr>
        <p:spPr>
          <a:xfrm>
            <a:off x="513859" y="1935371"/>
            <a:ext cx="3931142" cy="431552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6" name="Column head 2">
            <a:extLst>
              <a:ext uri="{FF2B5EF4-FFF2-40B4-BE49-F238E27FC236}">
                <a16:creationId xmlns:a16="http://schemas.microsoft.com/office/drawing/2014/main" id="{89A878F9-05D5-F440-A197-801316926493}"/>
              </a:ext>
            </a:extLst>
          </p:cNvPr>
          <p:cNvSpPr>
            <a:spLocks noGrp="1"/>
          </p:cNvSpPr>
          <p:nvPr>
            <p:ph sz="quarter" idx="14" hasCustomPrompt="1"/>
          </p:nvPr>
        </p:nvSpPr>
        <p:spPr>
          <a:xfrm>
            <a:off x="4691064" y="1428965"/>
            <a:ext cx="3938096"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7" name="Content Placeholder 2">
            <a:extLst>
              <a:ext uri="{FF2B5EF4-FFF2-40B4-BE49-F238E27FC236}">
                <a16:creationId xmlns:a16="http://schemas.microsoft.com/office/drawing/2014/main" id="{7A848487-A351-BA43-B5FD-CEE81DF8C694}"/>
              </a:ext>
            </a:extLst>
          </p:cNvPr>
          <p:cNvSpPr>
            <a:spLocks noGrp="1"/>
          </p:cNvSpPr>
          <p:nvPr>
            <p:ph sz="quarter" idx="15" hasCustomPrompt="1"/>
          </p:nvPr>
        </p:nvSpPr>
        <p:spPr>
          <a:xfrm>
            <a:off x="4691064" y="1935371"/>
            <a:ext cx="3938096" cy="4315526"/>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8" name="LON">
            <a:extLst>
              <a:ext uri="{FF2B5EF4-FFF2-40B4-BE49-F238E27FC236}">
                <a16:creationId xmlns:a16="http://schemas.microsoft.com/office/drawing/2014/main" id="{34E5444F-F94C-9E41-8173-33D4D5358C79}"/>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9" name="TextBox 8">
            <a:extLst>
              <a:ext uri="{FF2B5EF4-FFF2-40B4-BE49-F238E27FC236}">
                <a16:creationId xmlns:a16="http://schemas.microsoft.com/office/drawing/2014/main" id="{39498382-9665-4F29-B1AC-8AAC72ADA96C}"/>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0" name="Slide Number Placeholder 5">
            <a:extLst>
              <a:ext uri="{FF2B5EF4-FFF2-40B4-BE49-F238E27FC236}">
                <a16:creationId xmlns:a16="http://schemas.microsoft.com/office/drawing/2014/main" id="{34E28E0D-3E94-4B34-BC41-AD8EA7D91AB9}"/>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73684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0" name="Title">
            <a:extLst>
              <a:ext uri="{FF2B5EF4-FFF2-40B4-BE49-F238E27FC236}">
                <a16:creationId xmlns:a16="http://schemas.microsoft.com/office/drawing/2014/main" id="{1076D4CD-F0B4-124B-8113-705D33B57F73}"/>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513858" y="1428958"/>
            <a:ext cx="2571750" cy="505354"/>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513861" y="1942783"/>
            <a:ext cx="2571749" cy="4139671"/>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281908"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273969" y="1942782"/>
            <a:ext cx="2571750" cy="414866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9961"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7900" y="1942778"/>
            <a:ext cx="2571750" cy="4148668"/>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9" name="Slide Number Placeholder 5">
            <a:extLst>
              <a:ext uri="{FF2B5EF4-FFF2-40B4-BE49-F238E27FC236}">
                <a16:creationId xmlns:a16="http://schemas.microsoft.com/office/drawing/2014/main" id="{E40F790B-18CE-4624-9ACC-9202277A04A1}"/>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12" name="TextBox 11">
            <a:extLst>
              <a:ext uri="{FF2B5EF4-FFF2-40B4-BE49-F238E27FC236}">
                <a16:creationId xmlns:a16="http://schemas.microsoft.com/office/drawing/2014/main" id="{090106A6-B577-4BFF-84FA-590A86497F9F}"/>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8" name="LON">
            <a:extLst>
              <a:ext uri="{FF2B5EF4-FFF2-40B4-BE49-F238E27FC236}">
                <a16:creationId xmlns:a16="http://schemas.microsoft.com/office/drawing/2014/main" id="{E4F5BB76-FEF2-43FA-9B24-0808D16A7D6C}"/>
              </a:ext>
            </a:extLst>
          </p:cNvPr>
          <p:cNvSpPr>
            <a:spLocks noGrp="1"/>
          </p:cNvSpPr>
          <p:nvPr>
            <p:ph sz="quarter" idx="24"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Tree>
    <p:extLst>
      <p:ext uri="{BB962C8B-B14F-4D97-AF65-F5344CB8AC3E}">
        <p14:creationId xmlns:p14="http://schemas.microsoft.com/office/powerpoint/2010/main" val="3289958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and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C2D902C-F7C9-9440-939D-D84A4F9609C9}"/>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lumn head 1">
            <a:extLst>
              <a:ext uri="{FF2B5EF4-FFF2-40B4-BE49-F238E27FC236}">
                <a16:creationId xmlns:a16="http://schemas.microsoft.com/office/drawing/2014/main" id="{4B0A01FF-A48B-6A48-BC18-7D841F6DB0DE}"/>
              </a:ext>
            </a:extLst>
          </p:cNvPr>
          <p:cNvSpPr>
            <a:spLocks noGrp="1"/>
          </p:cNvSpPr>
          <p:nvPr>
            <p:ph sz="quarter" idx="12" hasCustomPrompt="1"/>
          </p:nvPr>
        </p:nvSpPr>
        <p:spPr>
          <a:xfrm>
            <a:off x="513858" y="1428958"/>
            <a:ext cx="2571750" cy="505354"/>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5" name="Content Placeholder 1">
            <a:extLst>
              <a:ext uri="{FF2B5EF4-FFF2-40B4-BE49-F238E27FC236}">
                <a16:creationId xmlns:a16="http://schemas.microsoft.com/office/drawing/2014/main" id="{31840C35-E932-D64D-BA71-52B92790B46D}"/>
              </a:ext>
            </a:extLst>
          </p:cNvPr>
          <p:cNvSpPr>
            <a:spLocks noGrp="1"/>
          </p:cNvSpPr>
          <p:nvPr>
            <p:ph sz="quarter" idx="13" hasCustomPrompt="1"/>
          </p:nvPr>
        </p:nvSpPr>
        <p:spPr>
          <a:xfrm>
            <a:off x="513861" y="1942783"/>
            <a:ext cx="2571749" cy="4139671"/>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6" name="Column head 2">
            <a:extLst>
              <a:ext uri="{FF2B5EF4-FFF2-40B4-BE49-F238E27FC236}">
                <a16:creationId xmlns:a16="http://schemas.microsoft.com/office/drawing/2014/main" id="{5371FDD0-8EDD-5440-B66F-B0A5309AF881}"/>
              </a:ext>
            </a:extLst>
          </p:cNvPr>
          <p:cNvSpPr>
            <a:spLocks noGrp="1"/>
          </p:cNvSpPr>
          <p:nvPr>
            <p:ph sz="quarter" idx="14" hasCustomPrompt="1"/>
          </p:nvPr>
        </p:nvSpPr>
        <p:spPr>
          <a:xfrm>
            <a:off x="3281908"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7" name="Content Placeholder 2">
            <a:extLst>
              <a:ext uri="{FF2B5EF4-FFF2-40B4-BE49-F238E27FC236}">
                <a16:creationId xmlns:a16="http://schemas.microsoft.com/office/drawing/2014/main" id="{CA1520A6-1299-6A49-9EFD-A4F91B187A2C}"/>
              </a:ext>
            </a:extLst>
          </p:cNvPr>
          <p:cNvSpPr>
            <a:spLocks noGrp="1"/>
          </p:cNvSpPr>
          <p:nvPr>
            <p:ph sz="quarter" idx="15" hasCustomPrompt="1"/>
          </p:nvPr>
        </p:nvSpPr>
        <p:spPr>
          <a:xfrm>
            <a:off x="3273969" y="1942782"/>
            <a:ext cx="2571750" cy="414866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8" name="Column head 3">
            <a:extLst>
              <a:ext uri="{FF2B5EF4-FFF2-40B4-BE49-F238E27FC236}">
                <a16:creationId xmlns:a16="http://schemas.microsoft.com/office/drawing/2014/main" id="{12B5E08D-BE68-7B40-A805-F20B8744BF3B}"/>
              </a:ext>
            </a:extLst>
          </p:cNvPr>
          <p:cNvSpPr>
            <a:spLocks noGrp="1"/>
          </p:cNvSpPr>
          <p:nvPr>
            <p:ph sz="quarter" idx="16" hasCustomPrompt="1"/>
          </p:nvPr>
        </p:nvSpPr>
        <p:spPr>
          <a:xfrm>
            <a:off x="6049961"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9" name="Content Placeholder 3">
            <a:extLst>
              <a:ext uri="{FF2B5EF4-FFF2-40B4-BE49-F238E27FC236}">
                <a16:creationId xmlns:a16="http://schemas.microsoft.com/office/drawing/2014/main" id="{B0F303C0-853B-7547-BA06-107EE6C8AD4F}"/>
              </a:ext>
            </a:extLst>
          </p:cNvPr>
          <p:cNvSpPr>
            <a:spLocks noGrp="1"/>
          </p:cNvSpPr>
          <p:nvPr>
            <p:ph sz="quarter" idx="17" hasCustomPrompt="1"/>
          </p:nvPr>
        </p:nvSpPr>
        <p:spPr>
          <a:xfrm>
            <a:off x="6057900" y="1942778"/>
            <a:ext cx="2571750" cy="4148668"/>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0" name="LON">
            <a:extLst>
              <a:ext uri="{FF2B5EF4-FFF2-40B4-BE49-F238E27FC236}">
                <a16:creationId xmlns:a16="http://schemas.microsoft.com/office/drawing/2014/main" id="{F6284ABA-7D4B-8C45-8812-6CB27464D04D}"/>
              </a:ext>
            </a:extLst>
          </p:cNvPr>
          <p:cNvSpPr>
            <a:spLocks noGrp="1"/>
          </p:cNvSpPr>
          <p:nvPr>
            <p:ph sz="quarter" idx="18"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11" name="TextBox 10">
            <a:extLst>
              <a:ext uri="{FF2B5EF4-FFF2-40B4-BE49-F238E27FC236}">
                <a16:creationId xmlns:a16="http://schemas.microsoft.com/office/drawing/2014/main" id="{0A72AF82-68ED-4D25-A86B-F83CE9152C53}"/>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2" name="Slide Number Placeholder 5">
            <a:extLst>
              <a:ext uri="{FF2B5EF4-FFF2-40B4-BE49-F238E27FC236}">
                <a16:creationId xmlns:a16="http://schemas.microsoft.com/office/drawing/2014/main" id="{34FDEF95-B78C-4243-96CC-E6AC650BB2A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782429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DE690358-CC3E-564C-966E-C1C7CED8699F}"/>
              </a:ext>
            </a:extLst>
          </p:cNvPr>
          <p:cNvSpPr>
            <a:spLocks noGrp="1"/>
          </p:cNvSpPr>
          <p:nvPr>
            <p:ph type="title" hasCustomPrompt="1"/>
          </p:nvPr>
        </p:nvSpPr>
        <p:spPr>
          <a:xfrm>
            <a:off x="513860" y="460255"/>
            <a:ext cx="8115792" cy="849312"/>
          </a:xfrm>
        </p:spPr>
        <p:txBody>
          <a:bodyPr/>
          <a:lstStyle>
            <a:lvl1pPr>
              <a:defRPr b="1"/>
            </a:lvl1pPr>
          </a:lstStyle>
          <a:p>
            <a:r>
              <a:rPr lang="en-US" dirty="0"/>
              <a:t>Click to Add Title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567468" y="2048945"/>
            <a:ext cx="3500717" cy="2056865"/>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Font typeface="Wingdings" panose="05000000000000000000" pitchFamily="2" charset="2"/>
              <a:buChar char="§"/>
              <a:defRPr sz="2600"/>
            </a:lvl2pPr>
          </a:lstStyle>
          <a:p>
            <a:pPr lvl="0"/>
            <a:r>
              <a:rPr lang="en-US" dirty="0"/>
              <a:t>Object</a:t>
            </a:r>
          </a:p>
          <a:p>
            <a:pPr lvl="1"/>
            <a:endParaRPr lang="en-US" dirty="0"/>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231542"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95617"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59691"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223764"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567468" y="4105803"/>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231542" y="4105804"/>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95617" y="4105810"/>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59691" y="4105279"/>
            <a:ext cx="1405889" cy="1465263"/>
          </a:xfrm>
          <a:prstGeom prst="rect">
            <a:avLst/>
          </a:prstGeom>
        </p:spPr>
        <p:txBody>
          <a:bodyPr>
            <a:normAutofit/>
          </a:bodyPr>
          <a:lstStyle>
            <a:lvl1pPr marL="0" indent="0">
              <a:spcBef>
                <a:spcPts val="1000"/>
              </a:spcBef>
              <a:buNone/>
              <a:defRPr sz="2800"/>
            </a:lvl1pPr>
            <a:lvl2pPr marL="342900" indent="0">
              <a:buNone/>
              <a:defRPr/>
            </a:lvl2pPr>
            <a:lvl3pPr marL="685800" indent="0">
              <a:buNone/>
              <a:defRPr/>
            </a:lvl3pPr>
            <a:lvl4pPr marL="1028700" indent="0">
              <a:buNone/>
              <a:defRPr/>
            </a:lvl4pPr>
            <a:lvl5pPr marL="13716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223764" y="4105279"/>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5" name="TextBox 14">
            <a:extLst>
              <a:ext uri="{FF2B5EF4-FFF2-40B4-BE49-F238E27FC236}">
                <a16:creationId xmlns:a16="http://schemas.microsoft.com/office/drawing/2014/main" id="{D768CFE9-4328-4787-B0E8-5FF15083795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6" name="Slide Number Placeholder 5">
            <a:extLst>
              <a:ext uri="{FF2B5EF4-FFF2-40B4-BE49-F238E27FC236}">
                <a16:creationId xmlns:a16="http://schemas.microsoft.com/office/drawing/2014/main" id="{007EE89D-4DE0-47D0-87C8-688989504A29}"/>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3" name="Content Placeholder 2">
            <a:extLst>
              <a:ext uri="{FF2B5EF4-FFF2-40B4-BE49-F238E27FC236}">
                <a16:creationId xmlns:a16="http://schemas.microsoft.com/office/drawing/2014/main" id="{86CA27CE-D6C3-4EEB-9001-18901536D94D}"/>
              </a:ext>
            </a:extLst>
          </p:cNvPr>
          <p:cNvSpPr>
            <a:spLocks noGrp="1"/>
          </p:cNvSpPr>
          <p:nvPr>
            <p:ph sz="quarter" idx="23"/>
          </p:nvPr>
        </p:nvSpPr>
        <p:spPr>
          <a:xfrm>
            <a:off x="8734266" y="4105810"/>
            <a:ext cx="904020" cy="14652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LON">
            <a:extLst>
              <a:ext uri="{FF2B5EF4-FFF2-40B4-BE49-F238E27FC236}">
                <a16:creationId xmlns:a16="http://schemas.microsoft.com/office/drawing/2014/main" id="{059DC061-C5D7-4BD3-B5B5-2143E6CDC4DC}"/>
              </a:ext>
            </a:extLst>
          </p:cNvPr>
          <p:cNvSpPr>
            <a:spLocks noGrp="1"/>
          </p:cNvSpPr>
          <p:nvPr>
            <p:ph sz="quarter" idx="24"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Tree>
    <p:extLst>
      <p:ext uri="{BB962C8B-B14F-4D97-AF65-F5344CB8AC3E}">
        <p14:creationId xmlns:p14="http://schemas.microsoft.com/office/powerpoint/2010/main" val="4158608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lus Multiple Content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AD6E398D-3129-0449-B2FB-A6A4CCA4C1A4}"/>
              </a:ext>
            </a:extLst>
          </p:cNvPr>
          <p:cNvSpPr>
            <a:spLocks noGrp="1"/>
          </p:cNvSpPr>
          <p:nvPr>
            <p:ph type="title" hasCustomPrompt="1"/>
          </p:nvPr>
        </p:nvSpPr>
        <p:spPr>
          <a:xfrm>
            <a:off x="513860" y="460255"/>
            <a:ext cx="8115792" cy="849312"/>
          </a:xfrm>
        </p:spPr>
        <p:txBody>
          <a:bodyPr/>
          <a:lstStyle>
            <a:lvl1pPr>
              <a:defRPr b="1"/>
            </a:lvl1pPr>
          </a:lstStyle>
          <a:p>
            <a:r>
              <a:rPr lang="en-US" dirty="0"/>
              <a:t>Click to Add Title</a:t>
            </a:r>
          </a:p>
        </p:txBody>
      </p:sp>
      <p:sp>
        <p:nvSpPr>
          <p:cNvPr id="4" name="Content Placeholder 1">
            <a:extLst>
              <a:ext uri="{FF2B5EF4-FFF2-40B4-BE49-F238E27FC236}">
                <a16:creationId xmlns:a16="http://schemas.microsoft.com/office/drawing/2014/main" id="{136D1C9A-76C2-9744-910E-29C1A9984DF8}"/>
              </a:ext>
            </a:extLst>
          </p:cNvPr>
          <p:cNvSpPr>
            <a:spLocks noGrp="1"/>
          </p:cNvSpPr>
          <p:nvPr>
            <p:ph sz="quarter" idx="12" hasCustomPrompt="1"/>
          </p:nvPr>
        </p:nvSpPr>
        <p:spPr>
          <a:xfrm>
            <a:off x="567468"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5" name="Content Placeholder 2">
            <a:extLst>
              <a:ext uri="{FF2B5EF4-FFF2-40B4-BE49-F238E27FC236}">
                <a16:creationId xmlns:a16="http://schemas.microsoft.com/office/drawing/2014/main" id="{3EAAB49E-29C7-254B-959D-DD70B6EF767B}"/>
              </a:ext>
            </a:extLst>
          </p:cNvPr>
          <p:cNvSpPr>
            <a:spLocks noGrp="1"/>
          </p:cNvSpPr>
          <p:nvPr>
            <p:ph sz="quarter" idx="13" hasCustomPrompt="1"/>
          </p:nvPr>
        </p:nvSpPr>
        <p:spPr>
          <a:xfrm>
            <a:off x="2231542"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6" name="Content Placeholder 3">
            <a:extLst>
              <a:ext uri="{FF2B5EF4-FFF2-40B4-BE49-F238E27FC236}">
                <a16:creationId xmlns:a16="http://schemas.microsoft.com/office/drawing/2014/main" id="{82AB166E-28C2-7047-9713-7D034F50D03D}"/>
              </a:ext>
            </a:extLst>
          </p:cNvPr>
          <p:cNvSpPr>
            <a:spLocks noGrp="1"/>
          </p:cNvSpPr>
          <p:nvPr>
            <p:ph sz="quarter" idx="14" hasCustomPrompt="1"/>
          </p:nvPr>
        </p:nvSpPr>
        <p:spPr>
          <a:xfrm>
            <a:off x="3895617"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7" name="Content Placeholder 4">
            <a:extLst>
              <a:ext uri="{FF2B5EF4-FFF2-40B4-BE49-F238E27FC236}">
                <a16:creationId xmlns:a16="http://schemas.microsoft.com/office/drawing/2014/main" id="{98A4D256-B5AF-FF4C-AC0B-526E40A60193}"/>
              </a:ext>
            </a:extLst>
          </p:cNvPr>
          <p:cNvSpPr>
            <a:spLocks noGrp="1"/>
          </p:cNvSpPr>
          <p:nvPr>
            <p:ph sz="quarter" idx="15" hasCustomPrompt="1"/>
          </p:nvPr>
        </p:nvSpPr>
        <p:spPr>
          <a:xfrm>
            <a:off x="5559691"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8" name="Content Placeholder 5">
            <a:extLst>
              <a:ext uri="{FF2B5EF4-FFF2-40B4-BE49-F238E27FC236}">
                <a16:creationId xmlns:a16="http://schemas.microsoft.com/office/drawing/2014/main" id="{68AD2C22-047C-6249-858D-098EEC0D53E0}"/>
              </a:ext>
            </a:extLst>
          </p:cNvPr>
          <p:cNvSpPr>
            <a:spLocks noGrp="1"/>
          </p:cNvSpPr>
          <p:nvPr>
            <p:ph sz="quarter" idx="16" hasCustomPrompt="1"/>
          </p:nvPr>
        </p:nvSpPr>
        <p:spPr>
          <a:xfrm>
            <a:off x="7223764"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9" name="Content Placeholder 6">
            <a:extLst>
              <a:ext uri="{FF2B5EF4-FFF2-40B4-BE49-F238E27FC236}">
                <a16:creationId xmlns:a16="http://schemas.microsoft.com/office/drawing/2014/main" id="{A739E962-1130-9749-ABD5-213A7E47522A}"/>
              </a:ext>
            </a:extLst>
          </p:cNvPr>
          <p:cNvSpPr>
            <a:spLocks noGrp="1"/>
          </p:cNvSpPr>
          <p:nvPr>
            <p:ph sz="quarter" idx="17" hasCustomPrompt="1"/>
          </p:nvPr>
        </p:nvSpPr>
        <p:spPr>
          <a:xfrm>
            <a:off x="567468" y="4105803"/>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0" name="Content Placeholder 7">
            <a:extLst>
              <a:ext uri="{FF2B5EF4-FFF2-40B4-BE49-F238E27FC236}">
                <a16:creationId xmlns:a16="http://schemas.microsoft.com/office/drawing/2014/main" id="{4A53092C-2D37-1D45-B69F-2202835431B6}"/>
              </a:ext>
            </a:extLst>
          </p:cNvPr>
          <p:cNvSpPr>
            <a:spLocks noGrp="1"/>
          </p:cNvSpPr>
          <p:nvPr>
            <p:ph sz="quarter" idx="18" hasCustomPrompt="1"/>
          </p:nvPr>
        </p:nvSpPr>
        <p:spPr>
          <a:xfrm>
            <a:off x="2231542" y="4105804"/>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1" name="Content Placeholder 8">
            <a:extLst>
              <a:ext uri="{FF2B5EF4-FFF2-40B4-BE49-F238E27FC236}">
                <a16:creationId xmlns:a16="http://schemas.microsoft.com/office/drawing/2014/main" id="{9C1DE770-7F00-0E48-988B-9BE952F2C70E}"/>
              </a:ext>
            </a:extLst>
          </p:cNvPr>
          <p:cNvSpPr>
            <a:spLocks noGrp="1"/>
          </p:cNvSpPr>
          <p:nvPr>
            <p:ph sz="quarter" idx="19" hasCustomPrompt="1"/>
          </p:nvPr>
        </p:nvSpPr>
        <p:spPr>
          <a:xfrm>
            <a:off x="3895617" y="4105810"/>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2" name="Content Placeholder 9">
            <a:extLst>
              <a:ext uri="{FF2B5EF4-FFF2-40B4-BE49-F238E27FC236}">
                <a16:creationId xmlns:a16="http://schemas.microsoft.com/office/drawing/2014/main" id="{90D86BCA-285A-FA45-A956-A1ADB4CFBBEA}"/>
              </a:ext>
            </a:extLst>
          </p:cNvPr>
          <p:cNvSpPr>
            <a:spLocks noGrp="1"/>
          </p:cNvSpPr>
          <p:nvPr>
            <p:ph sz="quarter" idx="20" hasCustomPrompt="1"/>
          </p:nvPr>
        </p:nvSpPr>
        <p:spPr>
          <a:xfrm>
            <a:off x="5559691" y="4105279"/>
            <a:ext cx="1405889" cy="1465263"/>
          </a:xfrm>
          <a:prstGeom prst="rect">
            <a:avLst/>
          </a:prstGeom>
        </p:spPr>
        <p:txBody>
          <a:bodyPr>
            <a:normAutofit/>
          </a:bodyPr>
          <a:lstStyle>
            <a:lvl1pPr marL="0" indent="0">
              <a:spcBef>
                <a:spcPts val="1000"/>
              </a:spcBef>
              <a:buNone/>
              <a:defRPr sz="2800"/>
            </a:lvl1pPr>
            <a:lvl2pPr marL="342900" indent="0">
              <a:buNone/>
              <a:defRPr/>
            </a:lvl2pPr>
            <a:lvl3pPr marL="685800" indent="0">
              <a:buNone/>
              <a:defRPr/>
            </a:lvl3pPr>
            <a:lvl4pPr marL="1028700" indent="0">
              <a:buNone/>
              <a:defRPr/>
            </a:lvl4pPr>
            <a:lvl5pPr marL="1371600" indent="0">
              <a:buNone/>
              <a:defRPr/>
            </a:lvl5pPr>
          </a:lstStyle>
          <a:p>
            <a:pPr lvl="0"/>
            <a:r>
              <a:rPr lang="en-US" dirty="0"/>
              <a:t>Object</a:t>
            </a:r>
          </a:p>
        </p:txBody>
      </p:sp>
      <p:sp>
        <p:nvSpPr>
          <p:cNvPr id="13" name="Content Placeholder 10">
            <a:extLst>
              <a:ext uri="{FF2B5EF4-FFF2-40B4-BE49-F238E27FC236}">
                <a16:creationId xmlns:a16="http://schemas.microsoft.com/office/drawing/2014/main" id="{CADF4259-D095-6B45-B487-51FF116AB723}"/>
              </a:ext>
            </a:extLst>
          </p:cNvPr>
          <p:cNvSpPr>
            <a:spLocks noGrp="1"/>
          </p:cNvSpPr>
          <p:nvPr>
            <p:ph sz="quarter" idx="21" hasCustomPrompt="1"/>
          </p:nvPr>
        </p:nvSpPr>
        <p:spPr>
          <a:xfrm>
            <a:off x="7223764" y="4105279"/>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5" name="LON">
            <a:extLst>
              <a:ext uri="{FF2B5EF4-FFF2-40B4-BE49-F238E27FC236}">
                <a16:creationId xmlns:a16="http://schemas.microsoft.com/office/drawing/2014/main" id="{703C0522-40C1-E542-962A-16F7DBF88E78}"/>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14" name="TextBox 13">
            <a:extLst>
              <a:ext uri="{FF2B5EF4-FFF2-40B4-BE49-F238E27FC236}">
                <a16:creationId xmlns:a16="http://schemas.microsoft.com/office/drawing/2014/main" id="{AC25FBA0-3C4F-4F80-9131-024518E4BC43}"/>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6" name="Slide Number Placeholder 5">
            <a:extLst>
              <a:ext uri="{FF2B5EF4-FFF2-40B4-BE49-F238E27FC236}">
                <a16:creationId xmlns:a16="http://schemas.microsoft.com/office/drawing/2014/main" id="{4E2824FA-EF58-467D-A01A-4F767F9A4F5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27577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020" y="3239350"/>
            <a:ext cx="8470670" cy="1792150"/>
          </a:xfrm>
          <a:prstGeom prst="rect">
            <a:avLst/>
          </a:prstGeom>
        </p:spPr>
        <p:txBody>
          <a:bodyPr anchor="ctr">
            <a:normAutofit/>
          </a:bodyPr>
          <a:lstStyle>
            <a:lvl1pPr algn="ctr">
              <a:defRPr sz="6200" b="0" i="0">
                <a:solidFill>
                  <a:schemeClr val="tx1"/>
                </a:solidFill>
                <a:latin typeface="Calibri" panose="020F0502020204030204" pitchFamily="34" charset="0"/>
                <a:cs typeface="Calibri" panose="020F0502020204030204" pitchFamily="34"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4599978"/>
            <a:ext cx="8470900" cy="606829"/>
          </a:xfrm>
          <a:prstGeom prst="rect">
            <a:avLst/>
          </a:prstGeom>
        </p:spPr>
        <p:txBody>
          <a:bodyPr>
            <a:noAutofit/>
          </a:bodyPr>
          <a:lstStyle>
            <a:lvl1pPr marL="0" indent="0" algn="ctr">
              <a:buNone/>
              <a:defRPr sz="2400" b="0" i="0">
                <a:solidFill>
                  <a:schemeClr val="tx1"/>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Third Edition</a:t>
            </a:r>
          </a:p>
        </p:txBody>
      </p:sp>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469543"/>
            <a:ext cx="8470900" cy="492622"/>
          </a:xfrm>
          <a:prstGeom prst="rect">
            <a:avLst/>
          </a:prstGeom>
        </p:spPr>
        <p:txBody>
          <a:bodyPr>
            <a:noAutofit/>
          </a:bodyPr>
          <a:lstStyle>
            <a:lvl1pPr marL="0" indent="0" algn="ctr">
              <a:buNone/>
              <a:defRPr sz="2300" b="1" spc="450">
                <a:solidFill>
                  <a:schemeClr val="accent2"/>
                </a:solidFill>
              </a:defRPr>
            </a:lvl1pPr>
            <a:lvl2pPr marL="253746" indent="0" algn="ctr">
              <a:buNone/>
              <a:defRPr>
                <a:solidFill>
                  <a:schemeClr val="accent1"/>
                </a:solidFill>
              </a:defRPr>
            </a:lvl2pPr>
            <a:lvl3pPr marL="480060" indent="0" algn="ctr">
              <a:buNone/>
              <a:defRPr>
                <a:solidFill>
                  <a:schemeClr val="accent1"/>
                </a:solidFill>
              </a:defRPr>
            </a:lvl3pPr>
            <a:lvl4pPr marL="685800" indent="0" algn="ctr">
              <a:buNone/>
              <a:defRPr>
                <a:solidFill>
                  <a:schemeClr val="accent1"/>
                </a:solidFill>
              </a:defRPr>
            </a:lvl4pPr>
            <a:lvl5pPr marL="89154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921829"/>
            <a:ext cx="8470900" cy="1748433"/>
          </a:xfrm>
          <a:prstGeom prst="rect">
            <a:avLst/>
          </a:prstGeom>
        </p:spPr>
        <p:txBody>
          <a:bodyPr anchor="ctr">
            <a:normAutofit/>
          </a:bodyPr>
          <a:lstStyle>
            <a:lvl1pPr marL="0" indent="0" algn="ctr">
              <a:buNone/>
              <a:defRPr sz="3800" b="0" i="0">
                <a:solidFill>
                  <a:schemeClr val="accent3"/>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Click to Edit Chapter Title</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497560"/>
            <a:ext cx="8470900" cy="622213"/>
          </a:xfrm>
          <a:prstGeom prst="rect">
            <a:avLst/>
          </a:prstGeom>
        </p:spPr>
        <p:txBody>
          <a:bodyPr>
            <a:normAutofit/>
          </a:bodyPr>
          <a:lstStyle>
            <a:lvl1pPr marL="0" indent="0" algn="ctr">
              <a:buNone/>
              <a:defRPr sz="3300" b="0" i="0">
                <a:solidFill>
                  <a:schemeClr val="accent3"/>
                </a:solidFill>
                <a:latin typeface="Calibri Light" panose="020F0302020204030204" pitchFamily="34" charset="0"/>
                <a:cs typeface="Calibri Light" panose="020F0302020204030204" pitchFamily="34" charset="0"/>
              </a:defRPr>
            </a:lvl1pPr>
            <a:lvl2pPr marL="253746" indent="0" algn="ctr">
              <a:buNone/>
              <a:defRPr>
                <a:solidFill>
                  <a:schemeClr val="accent2"/>
                </a:solidFill>
              </a:defRPr>
            </a:lvl2pPr>
            <a:lvl3pPr marL="480060" indent="0" algn="ctr">
              <a:buNone/>
              <a:defRPr>
                <a:solidFill>
                  <a:schemeClr val="accent2"/>
                </a:solidFill>
              </a:defRPr>
            </a:lvl3pPr>
            <a:lvl4pPr marL="685800" indent="0" algn="ctr">
              <a:buNone/>
              <a:defRPr>
                <a:solidFill>
                  <a:schemeClr val="accent2"/>
                </a:solidFill>
              </a:defRPr>
            </a:lvl4pPr>
            <a:lvl5pPr marL="891540" indent="0" algn="ctr">
              <a:buNone/>
              <a:defRPr>
                <a:solidFill>
                  <a:schemeClr val="accent2"/>
                </a:solidFill>
              </a:defRPr>
            </a:lvl5pPr>
          </a:lstStyle>
          <a:p>
            <a:pPr lvl="0"/>
            <a:r>
              <a:rPr lang="en-US" dirty="0"/>
              <a:t>David Klein</a:t>
            </a:r>
          </a:p>
        </p:txBody>
      </p:sp>
      <p:pic>
        <p:nvPicPr>
          <p:cNvPr id="17" name="Logo" descr="Wiley logo">
            <a:extLst>
              <a:ext uri="{FF2B5EF4-FFF2-40B4-BE49-F238E27FC236}">
                <a16:creationId xmlns:a16="http://schemas.microsoft.com/office/drawing/2014/main" id="{D7441CC0-C6C2-7D4E-8BAB-BB146CD80CC2}"/>
              </a:ext>
            </a:extLst>
          </p:cNvPr>
          <p:cNvPicPr>
            <a:picLocks noChangeAspect="1"/>
          </p:cNvPicPr>
          <p:nvPr userDrawn="1"/>
        </p:nvPicPr>
        <p:blipFill>
          <a:blip r:embed="rId2"/>
          <a:stretch>
            <a:fillRect/>
          </a:stretch>
        </p:blipFill>
        <p:spPr>
          <a:xfrm>
            <a:off x="340822" y="6513299"/>
            <a:ext cx="914400" cy="192617"/>
          </a:xfrm>
          <a:prstGeom prst="rect">
            <a:avLst/>
          </a:prstGeom>
        </p:spPr>
      </p:pic>
      <p:sp>
        <p:nvSpPr>
          <p:cNvPr id="18" name="Invisible animation alert">
            <a:extLst>
              <a:ext uri="{FF2B5EF4-FFF2-40B4-BE49-F238E27FC236}">
                <a16:creationId xmlns:a16="http://schemas.microsoft.com/office/drawing/2014/main" id="{EA806F02-AA3F-8D46-97DD-5954EEE9E3EF}"/>
              </a:ext>
            </a:extLst>
          </p:cNvPr>
          <p:cNvSpPr>
            <a:spLocks noGrp="1"/>
          </p:cNvSpPr>
          <p:nvPr>
            <p:ph sz="quarter" idx="28" hasCustomPrompt="1"/>
          </p:nvPr>
        </p:nvSpPr>
        <p:spPr>
          <a:xfrm>
            <a:off x="1453897" y="6530050"/>
            <a:ext cx="7349282" cy="277812"/>
          </a:xfrm>
          <a:prstGeom prst="rect">
            <a:avLst/>
          </a:prstGeom>
        </p:spPr>
        <p:txBody>
          <a:bodyPr>
            <a:noAutofit/>
          </a:bodyPr>
          <a:lstStyle>
            <a:lvl1pPr marL="0" indent="0" algn="r">
              <a:buNone/>
              <a:defRPr sz="1200"/>
            </a:lvl1pPr>
            <a:lvl2pPr marL="253746" indent="0">
              <a:buNone/>
              <a:defRPr sz="900"/>
            </a:lvl2pPr>
            <a:lvl3pPr marL="480060" indent="0">
              <a:buNone/>
              <a:defRPr sz="900"/>
            </a:lvl3pPr>
            <a:lvl4pPr marL="685800" indent="0">
              <a:buNone/>
              <a:defRPr sz="900"/>
            </a:lvl4pPr>
            <a:lvl5pPr marL="891540" indent="0">
              <a:buNone/>
              <a:defRPr sz="900"/>
            </a:lvl5pPr>
          </a:lstStyle>
          <a:p>
            <a:pPr lvl="0"/>
            <a:r>
              <a:rPr lang="en-US" dirty="0"/>
              <a:t>Invisible animation alert</a:t>
            </a:r>
          </a:p>
        </p:txBody>
      </p:sp>
      <p:grpSp>
        <p:nvGrpSpPr>
          <p:cNvPr id="9" name="Decorative">
            <a:extLst>
              <a:ext uri="{FF2B5EF4-FFF2-40B4-BE49-F238E27FC236}">
                <a16:creationId xmlns:a16="http://schemas.microsoft.com/office/drawing/2014/main" id="{EB8A6A9A-221C-6048-A34B-24FA446C5C9B}"/>
              </a:ext>
              <a:ext uri="{C183D7F6-B498-43B3-948B-1728B52AA6E4}">
                <adec:decorative xmlns:adec="http://schemas.microsoft.com/office/drawing/2017/decorative" val="1"/>
              </a:ext>
            </a:extLst>
          </p:cNvPr>
          <p:cNvGrpSpPr/>
          <p:nvPr userDrawn="1"/>
        </p:nvGrpSpPr>
        <p:grpSpPr>
          <a:xfrm>
            <a:off x="0" y="2891878"/>
            <a:ext cx="9144000" cy="347472"/>
            <a:chOff x="0" y="3089817"/>
            <a:chExt cx="12192000" cy="347472"/>
          </a:xfrm>
        </p:grpSpPr>
        <p:sp>
          <p:nvSpPr>
            <p:cNvPr id="11" name="Rectangle">
              <a:extLst>
                <a:ext uri="{FF2B5EF4-FFF2-40B4-BE49-F238E27FC236}">
                  <a16:creationId xmlns:a16="http://schemas.microsoft.com/office/drawing/2014/main" id="{8728953C-D98C-3E49-B412-3C134A34E34E}"/>
                </a:ext>
              </a:extLst>
            </p:cNvPr>
            <p:cNvSpPr/>
            <p:nvPr userDrawn="1"/>
          </p:nvSpPr>
          <p:spPr>
            <a:xfrm>
              <a:off x="347472" y="3089817"/>
              <a:ext cx="11497056" cy="3474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a:extLst>
                <a:ext uri="{FF2B5EF4-FFF2-40B4-BE49-F238E27FC236}">
                  <a16:creationId xmlns:a16="http://schemas.microsoft.com/office/drawing/2014/main" id="{CD12045F-A611-3641-8B5D-71236DD109E0}"/>
                </a:ext>
              </a:extLst>
            </p:cNvPr>
            <p:cNvSpPr/>
            <p:nvPr userDrawn="1"/>
          </p:nvSpPr>
          <p:spPr>
            <a:xfrm>
              <a:off x="0"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a:extLst>
                <a:ext uri="{FF2B5EF4-FFF2-40B4-BE49-F238E27FC236}">
                  <a16:creationId xmlns:a16="http://schemas.microsoft.com/office/drawing/2014/main" id="{1D403840-98C9-B747-AE17-28C05EE6E322}"/>
                </a:ext>
              </a:extLst>
            </p:cNvPr>
            <p:cNvSpPr/>
            <p:nvPr userDrawn="1"/>
          </p:nvSpPr>
          <p:spPr>
            <a:xfrm>
              <a:off x="11844528"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Tree>
    <p:extLst>
      <p:ext uri="{BB962C8B-B14F-4D97-AF65-F5344CB8AC3E}">
        <p14:creationId xmlns:p14="http://schemas.microsoft.com/office/powerpoint/2010/main" val="2825624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lus question and answer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625A-A2BD-A14C-8E2D-2D92535588BD}"/>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513862" y="1424064"/>
            <a:ext cx="8115301" cy="4932287"/>
          </a:xfrm>
          <a:prstGeom prst="rect">
            <a:avLst/>
          </a:prstGeom>
        </p:spPr>
        <p:txBody>
          <a:bodyPr/>
          <a:lstStyle>
            <a:lvl1pPr marL="0" indent="0">
              <a:spcBef>
                <a:spcPts val="1000"/>
              </a:spcBef>
              <a:buNone/>
              <a:defRPr sz="2800"/>
            </a:lvl1pPr>
            <a:lvl2pPr marL="610362" indent="-342900">
              <a:spcBef>
                <a:spcPts val="1000"/>
              </a:spcBef>
              <a:buClr>
                <a:schemeClr val="accent2"/>
              </a:buClr>
              <a:buFont typeface="+mj-lt"/>
              <a:buAutoNum type="alphaLcPeriod"/>
              <a:defRPr sz="2400"/>
            </a:lvl2pPr>
          </a:lstStyle>
          <a:p>
            <a:pPr lvl="0"/>
            <a:r>
              <a:rPr lang="en-US" dirty="0"/>
              <a:t>Click to add question</a:t>
            </a:r>
          </a:p>
          <a:p>
            <a:pPr lvl="1"/>
            <a:r>
              <a:rPr lang="en-US" dirty="0"/>
              <a:t>Click to add answer</a:t>
            </a:r>
          </a:p>
        </p:txBody>
      </p:sp>
      <p:sp>
        <p:nvSpPr>
          <p:cNvPr id="4" name="Slide Number Placeholder 5">
            <a:extLst>
              <a:ext uri="{FF2B5EF4-FFF2-40B4-BE49-F238E27FC236}">
                <a16:creationId xmlns:a16="http://schemas.microsoft.com/office/drawing/2014/main" id="{AD7CA041-68C4-4F11-909B-B4F58ADB30C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bg1"/>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294945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lus question and answer list with LO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1D2F9AD-A5DB-9949-B229-2FB3D8D60D1E}"/>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4" name="Content Placeholder">
            <a:extLst>
              <a:ext uri="{FF2B5EF4-FFF2-40B4-BE49-F238E27FC236}">
                <a16:creationId xmlns:a16="http://schemas.microsoft.com/office/drawing/2014/main" id="{448A82C7-035B-9448-8BF0-EEC3EDCE504D}"/>
              </a:ext>
            </a:extLst>
          </p:cNvPr>
          <p:cNvSpPr>
            <a:spLocks noGrp="1"/>
          </p:cNvSpPr>
          <p:nvPr>
            <p:ph sz="quarter" idx="12" hasCustomPrompt="1"/>
          </p:nvPr>
        </p:nvSpPr>
        <p:spPr>
          <a:xfrm>
            <a:off x="513862" y="1424064"/>
            <a:ext cx="8115301" cy="4932287"/>
          </a:xfrm>
          <a:prstGeom prst="rect">
            <a:avLst/>
          </a:prstGeom>
        </p:spPr>
        <p:txBody>
          <a:bodyPr/>
          <a:lstStyle>
            <a:lvl1pPr marL="0" indent="0">
              <a:spcBef>
                <a:spcPts val="1000"/>
              </a:spcBef>
              <a:buNone/>
              <a:defRPr sz="2800"/>
            </a:lvl1pPr>
            <a:lvl2pPr marL="610362" indent="-342900">
              <a:spcBef>
                <a:spcPts val="1000"/>
              </a:spcBef>
              <a:buClr>
                <a:schemeClr val="accent2"/>
              </a:buClr>
              <a:buFont typeface="+mj-lt"/>
              <a:buAutoNum type="alphaLcPeriod"/>
              <a:defRPr sz="2400"/>
            </a:lvl2pPr>
          </a:lstStyle>
          <a:p>
            <a:pPr lvl="0"/>
            <a:r>
              <a:rPr lang="en-US" dirty="0"/>
              <a:t>Click to add question</a:t>
            </a:r>
          </a:p>
          <a:p>
            <a:pPr lvl="1"/>
            <a:r>
              <a:rPr lang="en-US" dirty="0"/>
              <a:t>Click to add answer</a:t>
            </a:r>
          </a:p>
        </p:txBody>
      </p:sp>
      <p:sp>
        <p:nvSpPr>
          <p:cNvPr id="5" name="LON">
            <a:extLst>
              <a:ext uri="{FF2B5EF4-FFF2-40B4-BE49-F238E27FC236}">
                <a16:creationId xmlns:a16="http://schemas.microsoft.com/office/drawing/2014/main" id="{F1660F36-E56F-4D4C-9087-F66CAA865B8A}"/>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C4823772-0109-45F5-83EE-EE1B821D62AC}"/>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A52C63BA-B474-4F1E-A0A9-9CA6D55DB4F5}"/>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767338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513862" y="1424070"/>
            <a:ext cx="8115301" cy="3327819"/>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513862" y="4961468"/>
            <a:ext cx="8115301" cy="406400"/>
          </a:xfrm>
          <a:prstGeom prst="rect">
            <a:avLst/>
          </a:prstGeom>
        </p:spPr>
        <p:txBody>
          <a:bodyPr>
            <a:normAutofit/>
          </a:bodyPr>
          <a:lstStyle>
            <a:lvl1pPr marL="0" indent="0">
              <a:spcBef>
                <a:spcPts val="1000"/>
              </a:spcBef>
              <a:buNone/>
              <a:defRPr sz="22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513862" y="5367869"/>
            <a:ext cx="8115301" cy="582082"/>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513862" y="5949950"/>
            <a:ext cx="8115301" cy="323850"/>
          </a:xfrm>
          <a:prstGeom prst="rect">
            <a:avLst/>
          </a:prstGeom>
        </p:spPr>
        <p:txBody>
          <a:bodyPr>
            <a:noAutofit/>
          </a:bodyPr>
          <a:lstStyle>
            <a:lvl1pPr marL="0" indent="0">
              <a:spcBef>
                <a:spcPts val="1000"/>
              </a:spcBef>
              <a:buNone/>
              <a:defRPr sz="1800"/>
            </a:lvl1pPr>
          </a:lstStyle>
          <a:p>
            <a:pPr lvl="0"/>
            <a:r>
              <a:rPr lang="en-US" dirty="0"/>
              <a:t>Click to add figure source note</a:t>
            </a:r>
          </a:p>
        </p:txBody>
      </p:sp>
      <p:sp>
        <p:nvSpPr>
          <p:cNvPr id="2" name="Title 1">
            <a:extLst>
              <a:ext uri="{FF2B5EF4-FFF2-40B4-BE49-F238E27FC236}">
                <a16:creationId xmlns:a16="http://schemas.microsoft.com/office/drawing/2014/main" id="{F39E8F1D-6463-024C-A2F4-06E1DBEE69F3}"/>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7" name="TextBox 6">
            <a:extLst>
              <a:ext uri="{FF2B5EF4-FFF2-40B4-BE49-F238E27FC236}">
                <a16:creationId xmlns:a16="http://schemas.microsoft.com/office/drawing/2014/main" id="{5BE3E827-6CC3-4A54-A0A4-CF9D97BCF327}"/>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Slide Number Placeholder 5">
            <a:extLst>
              <a:ext uri="{FF2B5EF4-FFF2-40B4-BE49-F238E27FC236}">
                <a16:creationId xmlns:a16="http://schemas.microsoft.com/office/drawing/2014/main" id="{88405E62-AB70-4184-9250-34E45617E0F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482689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with L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EB4B85-2048-3B45-8B14-CAE77DC08DB7}"/>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3" name="Content Placeholder">
            <a:extLst>
              <a:ext uri="{FF2B5EF4-FFF2-40B4-BE49-F238E27FC236}">
                <a16:creationId xmlns:a16="http://schemas.microsoft.com/office/drawing/2014/main" id="{16E541C9-040D-314F-8E50-4191C968D159}"/>
              </a:ext>
            </a:extLst>
          </p:cNvPr>
          <p:cNvSpPr>
            <a:spLocks noGrp="1"/>
          </p:cNvSpPr>
          <p:nvPr>
            <p:ph sz="quarter" idx="12" hasCustomPrompt="1"/>
          </p:nvPr>
        </p:nvSpPr>
        <p:spPr>
          <a:xfrm>
            <a:off x="513862" y="1424070"/>
            <a:ext cx="8115301" cy="3327819"/>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4" name="Figure title">
            <a:extLst>
              <a:ext uri="{FF2B5EF4-FFF2-40B4-BE49-F238E27FC236}">
                <a16:creationId xmlns:a16="http://schemas.microsoft.com/office/drawing/2014/main" id="{5D414B6C-FA21-5043-9ECF-2439DCF316C0}"/>
              </a:ext>
            </a:extLst>
          </p:cNvPr>
          <p:cNvSpPr>
            <a:spLocks noGrp="1"/>
          </p:cNvSpPr>
          <p:nvPr>
            <p:ph sz="quarter" idx="13" hasCustomPrompt="1"/>
          </p:nvPr>
        </p:nvSpPr>
        <p:spPr>
          <a:xfrm>
            <a:off x="513862" y="4961468"/>
            <a:ext cx="8115301" cy="406400"/>
          </a:xfrm>
          <a:prstGeom prst="rect">
            <a:avLst/>
          </a:prstGeom>
        </p:spPr>
        <p:txBody>
          <a:bodyPr>
            <a:normAutofit/>
          </a:bodyPr>
          <a:lstStyle>
            <a:lvl1pPr marL="0" indent="0">
              <a:spcBef>
                <a:spcPts val="1000"/>
              </a:spcBef>
              <a:buNone/>
              <a:defRPr sz="2200" b="1"/>
            </a:lvl1pPr>
          </a:lstStyle>
          <a:p>
            <a:pPr lvl="0"/>
            <a:r>
              <a:rPr lang="en-US" b="1" dirty="0"/>
              <a:t>Click to add figure title</a:t>
            </a:r>
            <a:endParaRPr lang="en-US" dirty="0"/>
          </a:p>
        </p:txBody>
      </p:sp>
      <p:sp>
        <p:nvSpPr>
          <p:cNvPr id="5" name="Figure caption">
            <a:extLst>
              <a:ext uri="{FF2B5EF4-FFF2-40B4-BE49-F238E27FC236}">
                <a16:creationId xmlns:a16="http://schemas.microsoft.com/office/drawing/2014/main" id="{B8D626BF-C27F-4C4A-AA75-D719F7E18C8D}"/>
              </a:ext>
            </a:extLst>
          </p:cNvPr>
          <p:cNvSpPr>
            <a:spLocks noGrp="1"/>
          </p:cNvSpPr>
          <p:nvPr>
            <p:ph sz="quarter" idx="14" hasCustomPrompt="1"/>
          </p:nvPr>
        </p:nvSpPr>
        <p:spPr>
          <a:xfrm>
            <a:off x="513862" y="5367869"/>
            <a:ext cx="8115301" cy="582082"/>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6" name="Figure source note">
            <a:extLst>
              <a:ext uri="{FF2B5EF4-FFF2-40B4-BE49-F238E27FC236}">
                <a16:creationId xmlns:a16="http://schemas.microsoft.com/office/drawing/2014/main" id="{776019B9-9FBC-7341-988E-16B1099AB57A}"/>
              </a:ext>
            </a:extLst>
          </p:cNvPr>
          <p:cNvSpPr>
            <a:spLocks noGrp="1"/>
          </p:cNvSpPr>
          <p:nvPr>
            <p:ph sz="quarter" idx="15" hasCustomPrompt="1"/>
          </p:nvPr>
        </p:nvSpPr>
        <p:spPr>
          <a:xfrm>
            <a:off x="513862" y="5949950"/>
            <a:ext cx="8115301" cy="323850"/>
          </a:xfrm>
          <a:prstGeom prst="rect">
            <a:avLst/>
          </a:prstGeom>
        </p:spPr>
        <p:txBody>
          <a:bodyPr>
            <a:noAutofit/>
          </a:bodyPr>
          <a:lstStyle>
            <a:lvl1pPr marL="0" indent="0">
              <a:spcBef>
                <a:spcPts val="1000"/>
              </a:spcBef>
              <a:buNone/>
              <a:defRPr sz="1800"/>
            </a:lvl1pPr>
          </a:lstStyle>
          <a:p>
            <a:pPr lvl="0"/>
            <a:r>
              <a:rPr lang="en-US" dirty="0"/>
              <a:t>Click to add figure source note</a:t>
            </a:r>
          </a:p>
        </p:txBody>
      </p:sp>
      <p:sp>
        <p:nvSpPr>
          <p:cNvPr id="8" name="LON">
            <a:extLst>
              <a:ext uri="{FF2B5EF4-FFF2-40B4-BE49-F238E27FC236}">
                <a16:creationId xmlns:a16="http://schemas.microsoft.com/office/drawing/2014/main" id="{4A286827-D739-3A44-A6A8-39E27D636477}"/>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9" name="TextBox 8">
            <a:extLst>
              <a:ext uri="{FF2B5EF4-FFF2-40B4-BE49-F238E27FC236}">
                <a16:creationId xmlns:a16="http://schemas.microsoft.com/office/drawing/2014/main" id="{AC7E3357-4B72-4607-A5AB-DA5DD7687367}"/>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0" name="Slide Number Placeholder 5">
            <a:extLst>
              <a:ext uri="{FF2B5EF4-FFF2-40B4-BE49-F238E27FC236}">
                <a16:creationId xmlns:a16="http://schemas.microsoft.com/office/drawing/2014/main" id="{72DA27D1-4A5D-4E0A-B702-9957878083A5}"/>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491257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513862" y="4961468"/>
            <a:ext cx="8115301" cy="431800"/>
          </a:xfrm>
          <a:prstGeom prst="rect">
            <a:avLst/>
          </a:prstGeom>
        </p:spPr>
        <p:txBody>
          <a:bodyPr>
            <a:normAutofit/>
          </a:bodyPr>
          <a:lstStyle>
            <a:lvl1pPr>
              <a:spcBef>
                <a:spcPts val="1000"/>
              </a:spcBef>
              <a:defRPr sz="22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513862" y="804340"/>
            <a:ext cx="8115301" cy="4055005"/>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513862" y="5393268"/>
            <a:ext cx="8115301" cy="507470"/>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513862" y="5957366"/>
            <a:ext cx="8115301" cy="296863"/>
          </a:xfrm>
          <a:prstGeom prst="rect">
            <a:avLst/>
          </a:prstGeom>
        </p:spPr>
        <p:txBody>
          <a:bodyPr>
            <a:noAutofit/>
          </a:bodyPr>
          <a:lstStyle>
            <a:lvl1pPr marL="0" indent="0">
              <a:spcBef>
                <a:spcPts val="1000"/>
              </a:spcBef>
              <a:buFont typeface="Arial" panose="020B0604020202020204" pitchFamily="34" charset="0"/>
              <a:buNone/>
              <a:defRPr sz="1800"/>
            </a:lvl1pPr>
          </a:lstStyle>
          <a:p>
            <a:pPr lvl="0"/>
            <a:r>
              <a:rPr lang="en-US" dirty="0"/>
              <a:t>Click to add figure source note</a:t>
            </a:r>
          </a:p>
        </p:txBody>
      </p:sp>
      <p:sp>
        <p:nvSpPr>
          <p:cNvPr id="7" name="TextBox 6">
            <a:extLst>
              <a:ext uri="{FF2B5EF4-FFF2-40B4-BE49-F238E27FC236}">
                <a16:creationId xmlns:a16="http://schemas.microsoft.com/office/drawing/2014/main" id="{3DFFAD49-00BE-490A-83AA-0F10A450A718}"/>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Slide Number Placeholder 5">
            <a:extLst>
              <a:ext uri="{FF2B5EF4-FFF2-40B4-BE49-F238E27FC236}">
                <a16:creationId xmlns:a16="http://schemas.microsoft.com/office/drawing/2014/main" id="{1271A4E5-8683-4C5B-B47A-D82064D033F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052460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16A8D3AC-0293-C94C-A7F5-941ADBAAC1BE}"/>
              </a:ext>
            </a:extLst>
          </p:cNvPr>
          <p:cNvSpPr>
            <a:spLocks noGrp="1"/>
          </p:cNvSpPr>
          <p:nvPr>
            <p:ph type="title" hasCustomPrompt="1"/>
          </p:nvPr>
        </p:nvSpPr>
        <p:spPr>
          <a:xfrm>
            <a:off x="513862" y="4961468"/>
            <a:ext cx="8115301" cy="431800"/>
          </a:xfrm>
          <a:prstGeom prst="rect">
            <a:avLst/>
          </a:prstGeom>
        </p:spPr>
        <p:txBody>
          <a:bodyPr>
            <a:normAutofit/>
          </a:bodyPr>
          <a:lstStyle>
            <a:lvl1pPr>
              <a:spcBef>
                <a:spcPts val="1000"/>
              </a:spcBef>
              <a:defRPr sz="2200" b="1">
                <a:solidFill>
                  <a:schemeClr val="tx1"/>
                </a:solidFill>
              </a:defRPr>
            </a:lvl1pPr>
          </a:lstStyle>
          <a:p>
            <a:r>
              <a:rPr lang="en-US" dirty="0"/>
              <a:t>Click to add figure title</a:t>
            </a:r>
          </a:p>
        </p:txBody>
      </p:sp>
      <p:sp>
        <p:nvSpPr>
          <p:cNvPr id="4" name="Content Placeholder">
            <a:extLst>
              <a:ext uri="{FF2B5EF4-FFF2-40B4-BE49-F238E27FC236}">
                <a16:creationId xmlns:a16="http://schemas.microsoft.com/office/drawing/2014/main" id="{0BC8778B-3655-0B4E-B132-287C2BA78698}"/>
              </a:ext>
            </a:extLst>
          </p:cNvPr>
          <p:cNvSpPr>
            <a:spLocks noGrp="1"/>
          </p:cNvSpPr>
          <p:nvPr>
            <p:ph sz="quarter" idx="12" hasCustomPrompt="1"/>
          </p:nvPr>
        </p:nvSpPr>
        <p:spPr>
          <a:xfrm>
            <a:off x="513862" y="804340"/>
            <a:ext cx="8115301" cy="4055005"/>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5" name="Figure caption">
            <a:extLst>
              <a:ext uri="{FF2B5EF4-FFF2-40B4-BE49-F238E27FC236}">
                <a16:creationId xmlns:a16="http://schemas.microsoft.com/office/drawing/2014/main" id="{C6724138-0C2B-314B-9E27-32AC7A35CD3D}"/>
              </a:ext>
            </a:extLst>
          </p:cNvPr>
          <p:cNvSpPr>
            <a:spLocks noGrp="1"/>
          </p:cNvSpPr>
          <p:nvPr>
            <p:ph sz="quarter" idx="13" hasCustomPrompt="1"/>
          </p:nvPr>
        </p:nvSpPr>
        <p:spPr>
          <a:xfrm>
            <a:off x="513862" y="5393268"/>
            <a:ext cx="8115301" cy="507470"/>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6" name="Figure source note">
            <a:extLst>
              <a:ext uri="{FF2B5EF4-FFF2-40B4-BE49-F238E27FC236}">
                <a16:creationId xmlns:a16="http://schemas.microsoft.com/office/drawing/2014/main" id="{762E42E8-BA46-E94A-A4E2-2ADD1513927F}"/>
              </a:ext>
            </a:extLst>
          </p:cNvPr>
          <p:cNvSpPr>
            <a:spLocks noGrp="1"/>
          </p:cNvSpPr>
          <p:nvPr>
            <p:ph sz="quarter" idx="14" hasCustomPrompt="1"/>
          </p:nvPr>
        </p:nvSpPr>
        <p:spPr>
          <a:xfrm>
            <a:off x="513862" y="5957366"/>
            <a:ext cx="8115301" cy="296863"/>
          </a:xfrm>
          <a:prstGeom prst="rect">
            <a:avLst/>
          </a:prstGeom>
        </p:spPr>
        <p:txBody>
          <a:bodyPr>
            <a:noAutofit/>
          </a:bodyPr>
          <a:lstStyle>
            <a:lvl1pPr marL="0" indent="0">
              <a:spcBef>
                <a:spcPts val="1000"/>
              </a:spcBef>
              <a:buFont typeface="Arial" panose="020B0604020202020204" pitchFamily="34" charset="0"/>
              <a:buNone/>
              <a:defRPr sz="1800"/>
            </a:lvl1pPr>
          </a:lstStyle>
          <a:p>
            <a:pPr lvl="0"/>
            <a:r>
              <a:rPr lang="en-US" dirty="0"/>
              <a:t>Click to add figure source note</a:t>
            </a:r>
          </a:p>
        </p:txBody>
      </p:sp>
      <p:sp>
        <p:nvSpPr>
          <p:cNvPr id="7" name="LON">
            <a:extLst>
              <a:ext uri="{FF2B5EF4-FFF2-40B4-BE49-F238E27FC236}">
                <a16:creationId xmlns:a16="http://schemas.microsoft.com/office/drawing/2014/main" id="{E52E7061-3BA2-2443-8969-408C5477EC90}"/>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8" name="TextBox 7">
            <a:extLst>
              <a:ext uri="{FF2B5EF4-FFF2-40B4-BE49-F238E27FC236}">
                <a16:creationId xmlns:a16="http://schemas.microsoft.com/office/drawing/2014/main" id="{6BEC7499-F99F-4844-A73A-E2404EF3142B}"/>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Slide Number Placeholder 5">
            <a:extLst>
              <a:ext uri="{FF2B5EF4-FFF2-40B4-BE49-F238E27FC236}">
                <a16:creationId xmlns:a16="http://schemas.microsoft.com/office/drawing/2014/main" id="{C0961037-6C16-43D5-AC69-7D355CF107F8}"/>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4291960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513862" y="5740407"/>
            <a:ext cx="8115301" cy="431801"/>
          </a:xfrm>
          <a:prstGeom prst="rect">
            <a:avLst/>
          </a:prstGeom>
        </p:spPr>
        <p:txBody>
          <a:bodyPr>
            <a:normAutofit/>
          </a:bodyPr>
          <a:lstStyle>
            <a:lvl1pPr algn="ctr">
              <a:defRPr sz="18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513862" y="804333"/>
            <a:ext cx="8115301" cy="4751916"/>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4" name="TextBox 3">
            <a:extLst>
              <a:ext uri="{FF2B5EF4-FFF2-40B4-BE49-F238E27FC236}">
                <a16:creationId xmlns:a16="http://schemas.microsoft.com/office/drawing/2014/main" id="{11024517-DD7D-4957-90B2-22D34857311B}"/>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5" name="Slide Number Placeholder 5">
            <a:extLst>
              <a:ext uri="{FF2B5EF4-FFF2-40B4-BE49-F238E27FC236}">
                <a16:creationId xmlns:a16="http://schemas.microsoft.com/office/drawing/2014/main" id="{E034F074-E0C6-4BFA-9C71-54C39B0DC5E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7756567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plus figure title with LON">
    <p:spTree>
      <p:nvGrpSpPr>
        <p:cNvPr id="1" name=""/>
        <p:cNvGrpSpPr/>
        <p:nvPr/>
      </p:nvGrpSpPr>
      <p:grpSpPr>
        <a:xfrm>
          <a:off x="0" y="0"/>
          <a:ext cx="0" cy="0"/>
          <a:chOff x="0" y="0"/>
          <a:chExt cx="0" cy="0"/>
        </a:xfrm>
      </p:grpSpPr>
      <p:sp>
        <p:nvSpPr>
          <p:cNvPr id="3" name="Title ">
            <a:extLst>
              <a:ext uri="{FF2B5EF4-FFF2-40B4-BE49-F238E27FC236}">
                <a16:creationId xmlns:a16="http://schemas.microsoft.com/office/drawing/2014/main" id="{EE0C413A-E9D2-874E-B667-7D52A7C6D63E}"/>
              </a:ext>
            </a:extLst>
          </p:cNvPr>
          <p:cNvSpPr>
            <a:spLocks noGrp="1"/>
          </p:cNvSpPr>
          <p:nvPr>
            <p:ph type="title"/>
          </p:nvPr>
        </p:nvSpPr>
        <p:spPr>
          <a:xfrm>
            <a:off x="513862" y="5740407"/>
            <a:ext cx="8115301" cy="431801"/>
          </a:xfrm>
          <a:prstGeom prst="rect">
            <a:avLst/>
          </a:prstGeom>
        </p:spPr>
        <p:txBody>
          <a:bodyPr>
            <a:normAutofit/>
          </a:bodyPr>
          <a:lstStyle>
            <a:lvl1pPr algn="ctr">
              <a:defRPr sz="1800">
                <a:solidFill>
                  <a:schemeClr val="tx1"/>
                </a:solidFill>
              </a:defRPr>
            </a:lvl1pPr>
          </a:lstStyle>
          <a:p>
            <a:r>
              <a:rPr lang="en-US" dirty="0"/>
              <a:t>Click to edit Master title style</a:t>
            </a:r>
          </a:p>
        </p:txBody>
      </p:sp>
      <p:sp>
        <p:nvSpPr>
          <p:cNvPr id="4" name="Content Placeholder">
            <a:extLst>
              <a:ext uri="{FF2B5EF4-FFF2-40B4-BE49-F238E27FC236}">
                <a16:creationId xmlns:a16="http://schemas.microsoft.com/office/drawing/2014/main" id="{E0790748-4FDE-2740-9056-03023766B8FD}"/>
              </a:ext>
            </a:extLst>
          </p:cNvPr>
          <p:cNvSpPr>
            <a:spLocks noGrp="1"/>
          </p:cNvSpPr>
          <p:nvPr>
            <p:ph sz="quarter" idx="12" hasCustomPrompt="1"/>
          </p:nvPr>
        </p:nvSpPr>
        <p:spPr>
          <a:xfrm>
            <a:off x="513862" y="804333"/>
            <a:ext cx="8115301" cy="4751916"/>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5" name="LON">
            <a:extLst>
              <a:ext uri="{FF2B5EF4-FFF2-40B4-BE49-F238E27FC236}">
                <a16:creationId xmlns:a16="http://schemas.microsoft.com/office/drawing/2014/main" id="{605772DC-A4D5-384D-9F48-D64BD7545E62}"/>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8795E301-487F-46B7-8D3B-CC7145CB218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4258929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1908551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514351" y="460259"/>
            <a:ext cx="8115301" cy="448733"/>
          </a:xfrm>
          <a:prstGeom prst="rect">
            <a:avLst/>
          </a:prstGeom>
        </p:spPr>
        <p:txBody>
          <a:bodyPr anchor="ctr">
            <a:normAutofit/>
          </a:bodyPr>
          <a:lstStyle>
            <a:lvl1pPr>
              <a:defRPr sz="1875" b="1">
                <a:solidFill>
                  <a:schemeClr val="tx2"/>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0" y="908989"/>
            <a:ext cx="9144000" cy="576072"/>
          </a:xfrm>
          <a:prstGeom prst="rect">
            <a:avLst/>
          </a:prstGeom>
          <a:solidFill>
            <a:srgbClr val="E2F3F8"/>
          </a:solidFill>
        </p:spPr>
        <p:txBody>
          <a:bodyPr tIns="228600" anchor="t">
            <a:normAutofit/>
          </a:bodyPr>
          <a:lstStyle>
            <a:lvl1pPr marL="514350"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485062"/>
            <a:ext cx="9144000" cy="576072"/>
          </a:xfrm>
          <a:prstGeom prst="rect">
            <a:avLst/>
          </a:prstGeom>
          <a:solidFill>
            <a:srgbClr val="E2F3F8"/>
          </a:solidFill>
        </p:spPr>
        <p:txBody>
          <a:bodyPr bIns="137160" anchor="t">
            <a:normAutofit/>
          </a:bodyPr>
          <a:lstStyle>
            <a:lvl1pPr marL="514350" indent="0">
              <a:buNone/>
              <a:defRPr sz="2800"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513862" y="2441984"/>
            <a:ext cx="8115301" cy="3795530"/>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8" name="LON">
            <a:extLst>
              <a:ext uri="{FF2B5EF4-FFF2-40B4-BE49-F238E27FC236}">
                <a16:creationId xmlns:a16="http://schemas.microsoft.com/office/drawing/2014/main" id="{0165F52E-6DB2-1947-9EBF-D8C707B6D127}"/>
              </a:ext>
            </a:extLst>
          </p:cNvPr>
          <p:cNvSpPr>
            <a:spLocks noGrp="1"/>
          </p:cNvSpPr>
          <p:nvPr>
            <p:ph sz="quarter" idx="16" hasCustomPrompt="1"/>
          </p:nvPr>
        </p:nvSpPr>
        <p:spPr>
          <a:xfrm>
            <a:off x="7984966" y="6501421"/>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10" name="TextBox 9">
            <a:extLst>
              <a:ext uri="{FF2B5EF4-FFF2-40B4-BE49-F238E27FC236}">
                <a16:creationId xmlns:a16="http://schemas.microsoft.com/office/drawing/2014/main" id="{D2F23F0A-7BBC-4B09-9120-0ACB05B02CDD}"/>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1" name="Slide Number Placeholder 5">
            <a:extLst>
              <a:ext uri="{FF2B5EF4-FFF2-40B4-BE49-F238E27FC236}">
                <a16:creationId xmlns:a16="http://schemas.microsoft.com/office/drawing/2014/main" id="{525D0B92-A301-4657-A9BE-119C2B301B3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Picture Placeholder 3">
            <a:extLst>
              <a:ext uri="{FF2B5EF4-FFF2-40B4-BE49-F238E27FC236}">
                <a16:creationId xmlns:a16="http://schemas.microsoft.com/office/drawing/2014/main" id="{8D18A044-F3FC-4436-9131-8EAFA122E5BA}"/>
              </a:ext>
            </a:extLst>
          </p:cNvPr>
          <p:cNvSpPr>
            <a:spLocks noGrp="1"/>
          </p:cNvSpPr>
          <p:nvPr>
            <p:ph type="pic" sz="quarter" idx="17"/>
          </p:nvPr>
        </p:nvSpPr>
        <p:spPr>
          <a:xfrm>
            <a:off x="5476875" y="3316288"/>
            <a:ext cx="2689225" cy="1139825"/>
          </a:xfrm>
        </p:spPr>
        <p:txBody>
          <a:bodyPr/>
          <a:lstStyle/>
          <a:p>
            <a:endParaRPr lang="en-IN" dirty="0"/>
          </a:p>
        </p:txBody>
      </p:sp>
      <p:sp>
        <p:nvSpPr>
          <p:cNvPr id="12" name="Content Placeholder 11">
            <a:extLst>
              <a:ext uri="{FF2B5EF4-FFF2-40B4-BE49-F238E27FC236}">
                <a16:creationId xmlns:a16="http://schemas.microsoft.com/office/drawing/2014/main" id="{420A5094-D975-49EB-B2AC-619DCA221B7F}"/>
              </a:ext>
            </a:extLst>
          </p:cNvPr>
          <p:cNvSpPr>
            <a:spLocks noGrp="1"/>
          </p:cNvSpPr>
          <p:nvPr>
            <p:ph sz="quarter" idx="18"/>
          </p:nvPr>
        </p:nvSpPr>
        <p:spPr>
          <a:xfrm>
            <a:off x="609600" y="4837113"/>
            <a:ext cx="3810000" cy="77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600"/>
            <a:ext cx="5830888" cy="532341"/>
          </a:xfrm>
          <a:prstGeom prst="rect">
            <a:avLst/>
          </a:prstGeom>
        </p:spPr>
        <p:txBody>
          <a:bodyPr>
            <a:noAutofit/>
          </a:bodyPr>
          <a:lstStyle>
            <a:lvl1pPr marL="0" indent="0" algn="ctr">
              <a:buNone/>
              <a:defRPr sz="2300" b="1" spc="225">
                <a:solidFill>
                  <a:schemeClr val="accent2"/>
                </a:solidFill>
              </a:defRPr>
            </a:lvl1pPr>
            <a:lvl2pPr marL="253746" indent="0" algn="ctr">
              <a:buNone/>
              <a:defRPr>
                <a:solidFill>
                  <a:schemeClr val="accent1"/>
                </a:solidFill>
              </a:defRPr>
            </a:lvl2pPr>
            <a:lvl3pPr marL="480060" indent="0" algn="ctr">
              <a:buNone/>
              <a:defRPr>
                <a:solidFill>
                  <a:schemeClr val="accent1"/>
                </a:solidFill>
              </a:defRPr>
            </a:lvl3pPr>
            <a:lvl4pPr marL="685800" indent="0" algn="ctr">
              <a:buNone/>
              <a:defRPr>
                <a:solidFill>
                  <a:schemeClr val="accent1"/>
                </a:solidFill>
              </a:defRPr>
            </a:lvl4pPr>
            <a:lvl5pPr marL="89154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4"/>
            <a:ext cx="5830888" cy="2286001"/>
          </a:xfrm>
          <a:prstGeom prst="rect">
            <a:avLst/>
          </a:prstGeom>
        </p:spPr>
        <p:txBody>
          <a:bodyPr anchor="ctr">
            <a:normAutofit/>
          </a:bodyPr>
          <a:lstStyle>
            <a:lvl1pPr marL="0" indent="0" algn="ctr">
              <a:buNone/>
              <a:defRPr sz="3800" b="0" i="0">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9" y="3506267"/>
            <a:ext cx="8470670" cy="1522941"/>
          </a:xfrm>
          <a:prstGeom prst="rect">
            <a:avLst/>
          </a:prstGeom>
        </p:spPr>
        <p:txBody>
          <a:bodyPr anchor="ctr">
            <a:normAutofit/>
          </a:bodyPr>
          <a:lstStyle>
            <a:lvl1pPr algn="ctr">
              <a:defRPr sz="6200" b="0" i="0">
                <a:solidFill>
                  <a:schemeClr val="tx1"/>
                </a:solidFill>
                <a:latin typeface="Calibri" panose="020F0502020204030204" pitchFamily="34" charset="0"/>
                <a:cs typeface="Calibri" panose="020F0502020204030204" pitchFamily="34"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4789320"/>
            <a:ext cx="8470900" cy="674306"/>
          </a:xfrm>
          <a:prstGeom prst="rect">
            <a:avLst/>
          </a:prstGeom>
        </p:spPr>
        <p:txBody>
          <a:bodyPr>
            <a:noAutofit/>
          </a:bodyPr>
          <a:lstStyle>
            <a:lvl1pPr marL="0" indent="0" algn="ctr">
              <a:buNone/>
              <a:defRPr sz="2400" b="0" i="0">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600878"/>
            <a:ext cx="8470900" cy="547398"/>
          </a:xfrm>
          <a:prstGeom prst="rect">
            <a:avLst/>
          </a:prstGeom>
        </p:spPr>
        <p:txBody>
          <a:bodyPr>
            <a:normAutofit/>
          </a:bodyPr>
          <a:lstStyle>
            <a:lvl1pPr marL="0" indent="0" algn="ctr">
              <a:buNone/>
              <a:defRPr sz="3300" b="0" i="0">
                <a:solidFill>
                  <a:schemeClr val="accent3"/>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David Klein</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2" y="251263"/>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1500"/>
            </a:lvl1pPr>
          </a:lstStyle>
          <a:p>
            <a:r>
              <a:rPr lang="en-US" dirty="0"/>
              <a:t>Click to</a:t>
            </a:r>
            <a:br>
              <a:rPr lang="en-US" dirty="0"/>
            </a:br>
            <a:r>
              <a:rPr lang="en-US" dirty="0"/>
              <a:t>Add Cover Image</a:t>
            </a:r>
          </a:p>
        </p:txBody>
      </p:sp>
      <p:pic>
        <p:nvPicPr>
          <p:cNvPr id="20" name="Logo" descr="Wiley logo">
            <a:extLst>
              <a:ext uri="{FF2B5EF4-FFF2-40B4-BE49-F238E27FC236}">
                <a16:creationId xmlns:a16="http://schemas.microsoft.com/office/drawing/2014/main" id="{DAEB67BC-A31C-704E-B58E-BAA223487402}"/>
              </a:ext>
            </a:extLst>
          </p:cNvPr>
          <p:cNvPicPr>
            <a:picLocks noChangeAspect="1"/>
          </p:cNvPicPr>
          <p:nvPr userDrawn="1"/>
        </p:nvPicPr>
        <p:blipFill>
          <a:blip r:embed="rId2"/>
          <a:stretch>
            <a:fillRect/>
          </a:stretch>
        </p:blipFill>
        <p:spPr>
          <a:xfrm>
            <a:off x="340822" y="6501724"/>
            <a:ext cx="914400" cy="192617"/>
          </a:xfrm>
          <a:prstGeom prst="rect">
            <a:avLst/>
          </a:prstGeom>
        </p:spPr>
      </p:pic>
      <p:sp>
        <p:nvSpPr>
          <p:cNvPr id="21" name="Invisible animation alert">
            <a:extLst>
              <a:ext uri="{FF2B5EF4-FFF2-40B4-BE49-F238E27FC236}">
                <a16:creationId xmlns:a16="http://schemas.microsoft.com/office/drawing/2014/main" id="{995F79C4-4323-0345-9D75-F40C6CDED105}"/>
              </a:ext>
            </a:extLst>
          </p:cNvPr>
          <p:cNvSpPr>
            <a:spLocks noGrp="1"/>
          </p:cNvSpPr>
          <p:nvPr>
            <p:ph sz="quarter" idx="29" hasCustomPrompt="1"/>
          </p:nvPr>
        </p:nvSpPr>
        <p:spPr>
          <a:xfrm>
            <a:off x="1453897" y="6530050"/>
            <a:ext cx="7349282" cy="277812"/>
          </a:xfrm>
          <a:prstGeom prst="rect">
            <a:avLst/>
          </a:prstGeom>
        </p:spPr>
        <p:txBody>
          <a:bodyPr>
            <a:noAutofit/>
          </a:bodyPr>
          <a:lstStyle>
            <a:lvl1pPr marL="0" indent="0" algn="r">
              <a:buNone/>
              <a:defRPr sz="1200"/>
            </a:lvl1pPr>
            <a:lvl2pPr marL="253746" indent="0">
              <a:buNone/>
              <a:defRPr sz="900"/>
            </a:lvl2pPr>
            <a:lvl3pPr marL="480060" indent="0">
              <a:buNone/>
              <a:defRPr sz="900"/>
            </a:lvl3pPr>
            <a:lvl4pPr marL="685800" indent="0">
              <a:buNone/>
              <a:defRPr sz="900"/>
            </a:lvl4pPr>
            <a:lvl5pPr marL="891540" indent="0">
              <a:buNone/>
              <a:defRPr sz="900"/>
            </a:lvl5pPr>
          </a:lstStyle>
          <a:p>
            <a:pPr lvl="0"/>
            <a:r>
              <a:rPr lang="en-US" dirty="0"/>
              <a:t>Invisible animation alert</a:t>
            </a:r>
          </a:p>
        </p:txBody>
      </p:sp>
      <p:grpSp>
        <p:nvGrpSpPr>
          <p:cNvPr id="12" name="Decorative">
            <a:extLst>
              <a:ext uri="{FF2B5EF4-FFF2-40B4-BE49-F238E27FC236}">
                <a16:creationId xmlns:a16="http://schemas.microsoft.com/office/drawing/2014/main" id="{9333E768-1E6A-5946-86E8-E384A09C91A6}"/>
              </a:ext>
              <a:ext uri="{C183D7F6-B498-43B3-948B-1728B52AA6E4}">
                <adec:decorative xmlns:adec="http://schemas.microsoft.com/office/drawing/2017/decorative" val="1"/>
              </a:ext>
            </a:extLst>
          </p:cNvPr>
          <p:cNvGrpSpPr/>
          <p:nvPr userDrawn="1"/>
        </p:nvGrpSpPr>
        <p:grpSpPr>
          <a:xfrm>
            <a:off x="0" y="3075637"/>
            <a:ext cx="9144000" cy="347472"/>
            <a:chOff x="0" y="3089817"/>
            <a:chExt cx="12192000" cy="347472"/>
          </a:xfrm>
        </p:grpSpPr>
        <p:sp>
          <p:nvSpPr>
            <p:cNvPr id="14" name="Rectangle">
              <a:extLst>
                <a:ext uri="{FF2B5EF4-FFF2-40B4-BE49-F238E27FC236}">
                  <a16:creationId xmlns:a16="http://schemas.microsoft.com/office/drawing/2014/main" id="{6A9D3241-01B8-CF4F-A8DE-ED3E0B403D8E}"/>
                </a:ext>
              </a:extLst>
            </p:cNvPr>
            <p:cNvSpPr/>
            <p:nvPr userDrawn="1"/>
          </p:nvSpPr>
          <p:spPr>
            <a:xfrm>
              <a:off x="347472" y="3089817"/>
              <a:ext cx="11497056" cy="3474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a:extLst>
                <a:ext uri="{FF2B5EF4-FFF2-40B4-BE49-F238E27FC236}">
                  <a16:creationId xmlns:a16="http://schemas.microsoft.com/office/drawing/2014/main" id="{6ED2EEB2-DB69-744E-9E6C-C6C37A29636E}"/>
                </a:ext>
              </a:extLst>
            </p:cNvPr>
            <p:cNvSpPr/>
            <p:nvPr userDrawn="1"/>
          </p:nvSpPr>
          <p:spPr>
            <a:xfrm>
              <a:off x="0"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a:extLst>
                <a:ext uri="{FF2B5EF4-FFF2-40B4-BE49-F238E27FC236}">
                  <a16:creationId xmlns:a16="http://schemas.microsoft.com/office/drawing/2014/main" id="{306368B5-3288-AC43-8ED2-6589E5D1F9D1}"/>
                </a:ext>
              </a:extLst>
            </p:cNvPr>
            <p:cNvSpPr/>
            <p:nvPr userDrawn="1"/>
          </p:nvSpPr>
          <p:spPr>
            <a:xfrm>
              <a:off x="11844528"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Tree>
    <p:extLst>
      <p:ext uri="{BB962C8B-B14F-4D97-AF65-F5344CB8AC3E}">
        <p14:creationId xmlns:p14="http://schemas.microsoft.com/office/powerpoint/2010/main" val="33266618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C8D211-EE64-A49E-6F40-43A88335DE53}"/>
              </a:ext>
            </a:extLst>
          </p:cNvPr>
          <p:cNvSpPr/>
          <p:nvPr userDrawn="1"/>
        </p:nvSpPr>
        <p:spPr>
          <a:xfrm>
            <a:off x="0" y="-12081"/>
            <a:ext cx="9144000" cy="1505065"/>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A56CA-493A-3643-B396-BE97A7E9E9A7}"/>
              </a:ext>
            </a:extLst>
          </p:cNvPr>
          <p:cNvSpPr>
            <a:spLocks noGrp="1"/>
          </p:cNvSpPr>
          <p:nvPr>
            <p:ph type="title"/>
          </p:nvPr>
        </p:nvSpPr>
        <p:spPr/>
        <p:txBody>
          <a:bodyPr/>
          <a:lstStyle>
            <a:lvl1pPr>
              <a:defRPr b="1">
                <a:solidFill>
                  <a:schemeClr val="bg1"/>
                </a:solidFill>
              </a:defRPr>
            </a:lvl1pPr>
          </a:lstStyle>
          <a:p>
            <a:r>
              <a:rPr lang="en-US" dirty="0"/>
              <a:t>Click to edit Master title style</a:t>
            </a:r>
            <a:endParaRPr lang="en-IN" dirty="0"/>
          </a:p>
        </p:txBody>
      </p:sp>
      <p:sp>
        <p:nvSpPr>
          <p:cNvPr id="6" name="Content Placeholder 5">
            <a:extLst>
              <a:ext uri="{FF2B5EF4-FFF2-40B4-BE49-F238E27FC236}">
                <a16:creationId xmlns:a16="http://schemas.microsoft.com/office/drawing/2014/main" id="{9D0C43E4-6914-9962-E923-2079668AA487}"/>
              </a:ext>
            </a:extLst>
          </p:cNvPr>
          <p:cNvSpPr>
            <a:spLocks noGrp="1"/>
          </p:cNvSpPr>
          <p:nvPr>
            <p:ph sz="quarter" idx="10"/>
          </p:nvPr>
        </p:nvSpPr>
        <p:spPr>
          <a:xfrm>
            <a:off x="514350" y="1679575"/>
            <a:ext cx="8115300" cy="2627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Content Placeholder 7">
            <a:extLst>
              <a:ext uri="{FF2B5EF4-FFF2-40B4-BE49-F238E27FC236}">
                <a16:creationId xmlns:a16="http://schemas.microsoft.com/office/drawing/2014/main" id="{3D40DEE4-EE99-6D9F-9E01-F55870187152}"/>
              </a:ext>
            </a:extLst>
          </p:cNvPr>
          <p:cNvSpPr>
            <a:spLocks noGrp="1"/>
          </p:cNvSpPr>
          <p:nvPr>
            <p:ph sz="quarter" idx="11"/>
          </p:nvPr>
        </p:nvSpPr>
        <p:spPr>
          <a:xfrm>
            <a:off x="514350" y="4494213"/>
            <a:ext cx="4259263" cy="790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Picture Placeholder 9">
            <a:extLst>
              <a:ext uri="{FF2B5EF4-FFF2-40B4-BE49-F238E27FC236}">
                <a16:creationId xmlns:a16="http://schemas.microsoft.com/office/drawing/2014/main" id="{054DD5AE-B1FE-9469-888F-A37FBFE70B98}"/>
              </a:ext>
            </a:extLst>
          </p:cNvPr>
          <p:cNvSpPr>
            <a:spLocks noGrp="1"/>
          </p:cNvSpPr>
          <p:nvPr>
            <p:ph type="pic" sz="quarter" idx="12"/>
          </p:nvPr>
        </p:nvSpPr>
        <p:spPr>
          <a:xfrm>
            <a:off x="5103813" y="4603750"/>
            <a:ext cx="2084387" cy="681038"/>
          </a:xfrm>
        </p:spPr>
        <p:txBody>
          <a:bodyPr/>
          <a:lstStyle/>
          <a:p>
            <a:endParaRPr lang="en-IN"/>
          </a:p>
        </p:txBody>
      </p:sp>
      <p:sp>
        <p:nvSpPr>
          <p:cNvPr id="12" name="Table Placeholder 11">
            <a:extLst>
              <a:ext uri="{FF2B5EF4-FFF2-40B4-BE49-F238E27FC236}">
                <a16:creationId xmlns:a16="http://schemas.microsoft.com/office/drawing/2014/main" id="{881DA401-4FE8-230F-BBAF-88A62BF55EBC}"/>
              </a:ext>
            </a:extLst>
          </p:cNvPr>
          <p:cNvSpPr>
            <a:spLocks noGrp="1"/>
          </p:cNvSpPr>
          <p:nvPr>
            <p:ph type="tbl" sz="quarter" idx="13"/>
          </p:nvPr>
        </p:nvSpPr>
        <p:spPr>
          <a:xfrm>
            <a:off x="6731000" y="5581650"/>
            <a:ext cx="2084388" cy="563563"/>
          </a:xfrm>
        </p:spPr>
        <p:txBody>
          <a:bodyPr/>
          <a:lstStyle/>
          <a:p>
            <a:endParaRPr lang="en-IN"/>
          </a:p>
        </p:txBody>
      </p:sp>
      <p:sp>
        <p:nvSpPr>
          <p:cNvPr id="5" name="Content Placeholder 4">
            <a:extLst>
              <a:ext uri="{FF2B5EF4-FFF2-40B4-BE49-F238E27FC236}">
                <a16:creationId xmlns:a16="http://schemas.microsoft.com/office/drawing/2014/main" id="{7849EE88-1B3B-302C-C6D2-77CF43D9C0D1}"/>
              </a:ext>
            </a:extLst>
          </p:cNvPr>
          <p:cNvSpPr>
            <a:spLocks noGrp="1"/>
          </p:cNvSpPr>
          <p:nvPr>
            <p:ph sz="quarter" idx="17"/>
          </p:nvPr>
        </p:nvSpPr>
        <p:spPr>
          <a:xfrm>
            <a:off x="7737475" y="4873625"/>
            <a:ext cx="892175" cy="708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DF9996A2-90BC-DC5B-BDA7-F5B8A4ED916D}"/>
              </a:ext>
            </a:extLst>
          </p:cNvPr>
          <p:cNvSpPr>
            <a:spLocks noGrp="1"/>
          </p:cNvSpPr>
          <p:nvPr>
            <p:ph sz="quarter" idx="18"/>
          </p:nvPr>
        </p:nvSpPr>
        <p:spPr>
          <a:xfrm>
            <a:off x="8734425" y="4795838"/>
            <a:ext cx="34925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2529724C-CE9F-8CBB-2E7E-560EE43F9F19}"/>
              </a:ext>
            </a:extLst>
          </p:cNvPr>
          <p:cNvSpPr>
            <a:spLocks noGrp="1"/>
          </p:cNvSpPr>
          <p:nvPr>
            <p:ph sz="quarter" idx="19"/>
          </p:nvPr>
        </p:nvSpPr>
        <p:spPr>
          <a:xfrm>
            <a:off x="8734425" y="5840413"/>
            <a:ext cx="409575" cy="60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10">
            <a:extLst>
              <a:ext uri="{FF2B5EF4-FFF2-40B4-BE49-F238E27FC236}">
                <a16:creationId xmlns:a16="http://schemas.microsoft.com/office/drawing/2014/main" id="{D3CD9B8A-0A87-FB74-54D1-F7A87FEB16D8}"/>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313930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4961351"/>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Content Placeholder 10">
            <a:extLst>
              <a:ext uri="{FF2B5EF4-FFF2-40B4-BE49-F238E27FC236}">
                <a16:creationId xmlns:a16="http://schemas.microsoft.com/office/drawing/2014/main" id="{29FB4C54-C527-A678-CE18-A3D55E969FB1}"/>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104483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4961351"/>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Content Placeholder 10">
            <a:extLst>
              <a:ext uri="{FF2B5EF4-FFF2-40B4-BE49-F238E27FC236}">
                <a16:creationId xmlns:a16="http://schemas.microsoft.com/office/drawing/2014/main" id="{29FB4C54-C527-A678-CE18-A3D55E969FB1}"/>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
        <p:nvSpPr>
          <p:cNvPr id="5" name="Rectangle 4">
            <a:extLst>
              <a:ext uri="{FF2B5EF4-FFF2-40B4-BE49-F238E27FC236}">
                <a16:creationId xmlns:a16="http://schemas.microsoft.com/office/drawing/2014/main" id="{48BFB9D5-C765-C61A-432B-87737A28FA7D}"/>
              </a:ext>
            </a:extLst>
          </p:cNvPr>
          <p:cNvSpPr/>
          <p:nvPr userDrawn="1"/>
        </p:nvSpPr>
        <p:spPr>
          <a:xfrm>
            <a:off x="0" y="-1865"/>
            <a:ext cx="9144000" cy="1296240"/>
          </a:xfrm>
          <a:prstGeom prst="rect">
            <a:avLst/>
          </a:prstGeom>
          <a:solidFill>
            <a:srgbClr val="192B67"/>
          </a:solidFill>
          <a:ln>
            <a:solidFill>
              <a:srgbClr val="192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98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1570147"/>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Picture Placeholder 4">
            <a:extLst>
              <a:ext uri="{FF2B5EF4-FFF2-40B4-BE49-F238E27FC236}">
                <a16:creationId xmlns:a16="http://schemas.microsoft.com/office/drawing/2014/main" id="{4CDFFEEB-26F7-1034-8205-54ADC802197B}"/>
              </a:ext>
            </a:extLst>
          </p:cNvPr>
          <p:cNvSpPr>
            <a:spLocks noGrp="1"/>
          </p:cNvSpPr>
          <p:nvPr>
            <p:ph type="pic" sz="quarter" idx="17"/>
          </p:nvPr>
        </p:nvSpPr>
        <p:spPr>
          <a:xfrm>
            <a:off x="592138" y="3352800"/>
            <a:ext cx="2724150" cy="1452563"/>
          </a:xfrm>
        </p:spPr>
        <p:txBody>
          <a:bodyPr/>
          <a:lstStyle/>
          <a:p>
            <a:endParaRPr lang="en-IN"/>
          </a:p>
        </p:txBody>
      </p:sp>
      <p:sp>
        <p:nvSpPr>
          <p:cNvPr id="10" name="Content Placeholder 9">
            <a:extLst>
              <a:ext uri="{FF2B5EF4-FFF2-40B4-BE49-F238E27FC236}">
                <a16:creationId xmlns:a16="http://schemas.microsoft.com/office/drawing/2014/main" id="{503BF99F-8696-8326-AC32-3FCDE4CDB6C4}"/>
              </a:ext>
            </a:extLst>
          </p:cNvPr>
          <p:cNvSpPr>
            <a:spLocks noGrp="1"/>
          </p:cNvSpPr>
          <p:nvPr>
            <p:ph sz="quarter" idx="18"/>
          </p:nvPr>
        </p:nvSpPr>
        <p:spPr>
          <a:xfrm>
            <a:off x="592138" y="5164138"/>
            <a:ext cx="8037512" cy="1233487"/>
          </a:xfrm>
        </p:spPr>
        <p:txBody>
          <a:bodyPr/>
          <a:lstStyle>
            <a:lvl1pPr marL="219456" indent="-219456">
              <a:lnSpc>
                <a:spcPct val="100000"/>
              </a:lnSpc>
              <a:spcBef>
                <a:spcPts val="624"/>
              </a:spcBef>
              <a:defRPr lang="en-US" sz="2800" kern="1200" dirty="0">
                <a:solidFill>
                  <a:schemeClr val="tx1"/>
                </a:solidFill>
                <a:latin typeface="+mn-lt"/>
                <a:ea typeface="+mn-ea"/>
                <a:cs typeface="+mn-cs"/>
              </a:defRPr>
            </a:lvl1pPr>
            <a:lvl2pPr>
              <a:lnSpc>
                <a:spcPct val="100000"/>
              </a:lnSpc>
              <a:spcBef>
                <a:spcPts val="624"/>
              </a:spcBef>
              <a:defRPr lang="en-US" sz="2600" kern="1200" dirty="0">
                <a:solidFill>
                  <a:schemeClr val="tx1"/>
                </a:solidFill>
                <a:latin typeface="+mn-lt"/>
                <a:ea typeface="+mn-ea"/>
                <a:cs typeface="+mn-cs"/>
              </a:defRPr>
            </a:lvl2pPr>
            <a:lvl3pPr>
              <a:lnSpc>
                <a:spcPct val="100000"/>
              </a:lnSpc>
              <a:spcBef>
                <a:spcPts val="624"/>
              </a:spcBef>
              <a:defRPr lang="en-US" sz="2400" kern="1200" dirty="0">
                <a:solidFill>
                  <a:schemeClr val="tx1"/>
                </a:solidFill>
                <a:latin typeface="+mn-lt"/>
                <a:ea typeface="+mn-ea"/>
                <a:cs typeface="+mn-cs"/>
              </a:defRPr>
            </a:lvl3pPr>
            <a:lvl4pPr>
              <a:defRPr/>
            </a:lvl4pPr>
            <a:lvl5pPr>
              <a:lnSpc>
                <a:spcPct val="100000"/>
              </a:lnSpc>
              <a:spcBef>
                <a:spcPts val="624"/>
              </a:spcBef>
              <a:defRPr/>
            </a:lvl5pPr>
          </a:lstStyle>
          <a:p>
            <a:pPr marL="457200" lvl="0" indent="-457200" algn="l" defTabSz="685800" rtl="0" eaLnBrk="1" latinLnBrk="0" hangingPunct="1">
              <a:lnSpc>
                <a:spcPct val="100000"/>
              </a:lnSpc>
              <a:spcBef>
                <a:spcPts val="624"/>
              </a:spcBef>
              <a:buClr>
                <a:schemeClr val="accent2"/>
              </a:buClr>
              <a:buFont typeface="Arial" panose="020B0604020202020204" pitchFamily="34" charset="0"/>
              <a:buChar char="•"/>
            </a:pPr>
            <a:r>
              <a:rPr lang="en-US" dirty="0"/>
              <a:t>Click to edit Master text styles</a:t>
            </a:r>
          </a:p>
          <a:p>
            <a:pPr marL="896938" lvl="1" indent="-452438" algn="l" defTabSz="685800" rtl="0" eaLnBrk="1" latinLnBrk="0" hangingPunct="1">
              <a:lnSpc>
                <a:spcPct val="100000"/>
              </a:lnSpc>
              <a:spcBef>
                <a:spcPts val="624"/>
              </a:spcBef>
              <a:buClr>
                <a:schemeClr val="accent2"/>
              </a:buClr>
              <a:buSzPct val="80000"/>
              <a:buFont typeface="Wingdings" panose="05000000000000000000" pitchFamily="2" charset="2"/>
              <a:buChar char="§"/>
            </a:pPr>
            <a:r>
              <a:rPr lang="en-US" dirty="0"/>
              <a:t>Second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Third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Fourth level</a:t>
            </a:r>
          </a:p>
          <a:p>
            <a:pPr lvl="4"/>
            <a:r>
              <a:rPr lang="en-US" dirty="0"/>
              <a:t>Fifth level</a:t>
            </a:r>
            <a:endParaRPr lang="en-IN" dirty="0"/>
          </a:p>
        </p:txBody>
      </p:sp>
      <p:sp>
        <p:nvSpPr>
          <p:cNvPr id="9" name="Table Placeholder 8">
            <a:extLst>
              <a:ext uri="{FF2B5EF4-FFF2-40B4-BE49-F238E27FC236}">
                <a16:creationId xmlns:a16="http://schemas.microsoft.com/office/drawing/2014/main" id="{3534DBD3-BCA1-EFE4-6430-757B7E88427F}"/>
              </a:ext>
            </a:extLst>
          </p:cNvPr>
          <p:cNvSpPr>
            <a:spLocks noGrp="1"/>
          </p:cNvSpPr>
          <p:nvPr>
            <p:ph type="tbl" sz="quarter" idx="19"/>
          </p:nvPr>
        </p:nvSpPr>
        <p:spPr>
          <a:xfrm>
            <a:off x="3908425" y="3352800"/>
            <a:ext cx="1163638" cy="1233488"/>
          </a:xfrm>
        </p:spPr>
        <p:txBody>
          <a:bodyPr/>
          <a:lstStyle/>
          <a:p>
            <a:endParaRPr lang="en-IN"/>
          </a:p>
        </p:txBody>
      </p:sp>
      <p:sp>
        <p:nvSpPr>
          <p:cNvPr id="12" name="Content Placeholder 11">
            <a:extLst>
              <a:ext uri="{FF2B5EF4-FFF2-40B4-BE49-F238E27FC236}">
                <a16:creationId xmlns:a16="http://schemas.microsoft.com/office/drawing/2014/main" id="{F7164A6B-908F-C683-8207-4F7FBC698204}"/>
              </a:ext>
            </a:extLst>
          </p:cNvPr>
          <p:cNvSpPr>
            <a:spLocks noGrp="1"/>
          </p:cNvSpPr>
          <p:nvPr>
            <p:ph sz="quarter" idx="20" hasCustomPrompt="1"/>
          </p:nvPr>
        </p:nvSpPr>
        <p:spPr>
          <a:xfrm>
            <a:off x="5322888" y="3352800"/>
            <a:ext cx="1163637" cy="1314450"/>
          </a:xfrm>
        </p:spPr>
        <p:txBody>
          <a:bodyPr/>
          <a:lstStyle/>
          <a:p>
            <a:pPr lvl="0"/>
            <a:r>
              <a:rPr lang="en-US" dirty="0"/>
              <a:t>Click to edit </a:t>
            </a:r>
            <a:r>
              <a:rPr lang="en-US" dirty="0" err="1"/>
              <a:t>Mastertext</a:t>
            </a:r>
            <a:r>
              <a:rPr lang="en-US" dirty="0"/>
              <a: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a:extLst>
              <a:ext uri="{FF2B5EF4-FFF2-40B4-BE49-F238E27FC236}">
                <a16:creationId xmlns:a16="http://schemas.microsoft.com/office/drawing/2014/main" id="{BF905240-517B-4D24-4FE6-3E1EF75A34EE}"/>
              </a:ext>
            </a:extLst>
          </p:cNvPr>
          <p:cNvSpPr>
            <a:spLocks noGrp="1"/>
          </p:cNvSpPr>
          <p:nvPr>
            <p:ph sz="quarter" idx="21"/>
          </p:nvPr>
        </p:nvSpPr>
        <p:spPr>
          <a:xfrm>
            <a:off x="6667500" y="3352800"/>
            <a:ext cx="941388" cy="1452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Picture Placeholder 15">
            <a:extLst>
              <a:ext uri="{FF2B5EF4-FFF2-40B4-BE49-F238E27FC236}">
                <a16:creationId xmlns:a16="http://schemas.microsoft.com/office/drawing/2014/main" id="{819DCB6B-51F2-DCE9-A801-FFA5957EC688}"/>
              </a:ext>
            </a:extLst>
          </p:cNvPr>
          <p:cNvSpPr>
            <a:spLocks noGrp="1"/>
          </p:cNvSpPr>
          <p:nvPr>
            <p:ph type="pic" sz="quarter" idx="22"/>
          </p:nvPr>
        </p:nvSpPr>
        <p:spPr>
          <a:xfrm>
            <a:off x="7789863" y="3352800"/>
            <a:ext cx="941387" cy="1452563"/>
          </a:xfrm>
        </p:spPr>
        <p:txBody>
          <a:bodyPr/>
          <a:lstStyle/>
          <a:p>
            <a:endParaRPr lang="en-IN"/>
          </a:p>
        </p:txBody>
      </p:sp>
      <p:sp>
        <p:nvSpPr>
          <p:cNvPr id="11" name="Content Placeholder 10">
            <a:extLst>
              <a:ext uri="{FF2B5EF4-FFF2-40B4-BE49-F238E27FC236}">
                <a16:creationId xmlns:a16="http://schemas.microsoft.com/office/drawing/2014/main" id="{257F106F-C4AA-667D-9CFE-E44D7933D603}"/>
              </a:ext>
            </a:extLst>
          </p:cNvPr>
          <p:cNvSpPr>
            <a:spLocks noGrp="1"/>
          </p:cNvSpPr>
          <p:nvPr>
            <p:ph sz="quarter" idx="23"/>
          </p:nvPr>
        </p:nvSpPr>
        <p:spPr>
          <a:xfrm>
            <a:off x="7985125" y="4398963"/>
            <a:ext cx="895350" cy="109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a:extLst>
              <a:ext uri="{FF2B5EF4-FFF2-40B4-BE49-F238E27FC236}">
                <a16:creationId xmlns:a16="http://schemas.microsoft.com/office/drawing/2014/main" id="{EE36D992-6310-72BF-1EFC-A45406EBBB76}"/>
              </a:ext>
            </a:extLst>
          </p:cNvPr>
          <p:cNvSpPr>
            <a:spLocks noGrp="1"/>
          </p:cNvSpPr>
          <p:nvPr>
            <p:ph sz="quarter" idx="24"/>
          </p:nvPr>
        </p:nvSpPr>
        <p:spPr>
          <a:xfrm>
            <a:off x="8816975" y="4287838"/>
            <a:ext cx="404813" cy="1379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10">
            <a:extLst>
              <a:ext uri="{FF2B5EF4-FFF2-40B4-BE49-F238E27FC236}">
                <a16:creationId xmlns:a16="http://schemas.microsoft.com/office/drawing/2014/main" id="{A4D1EF5A-541A-35B2-9389-A83F8359C6A7}"/>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156240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lus 1 column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E3FF190-56AE-0B4D-86D2-C76B1C4C4811}"/>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a:extLst>
              <a:ext uri="{FF2B5EF4-FFF2-40B4-BE49-F238E27FC236}">
                <a16:creationId xmlns:a16="http://schemas.microsoft.com/office/drawing/2014/main" id="{D4BD2D34-5403-5E4F-8B40-56327BFEB86B}"/>
              </a:ext>
            </a:extLst>
          </p:cNvPr>
          <p:cNvSpPr>
            <a:spLocks noGrp="1"/>
          </p:cNvSpPr>
          <p:nvPr>
            <p:ph sz="quarter" idx="12" hasCustomPrompt="1"/>
          </p:nvPr>
        </p:nvSpPr>
        <p:spPr>
          <a:xfrm>
            <a:off x="513862" y="1424065"/>
            <a:ext cx="8115301" cy="4961351"/>
          </a:xfrm>
          <a:prstGeom prst="rect">
            <a:avLst/>
          </a:prstGeom>
        </p:spPr>
        <p:txBody>
          <a:bodyPr>
            <a:normAutofit/>
          </a:bodyPr>
          <a:lstStyle>
            <a:lvl1pPr marL="0" indent="0">
              <a:spcBef>
                <a:spcPts val="1000"/>
              </a:spcBef>
              <a:buFont typeface="Arial" panose="020B0604020202020204" pitchFamily="34" charset="0"/>
              <a:buNone/>
              <a:defRPr sz="2800"/>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text or image</a:t>
            </a:r>
          </a:p>
        </p:txBody>
      </p:sp>
      <p:sp>
        <p:nvSpPr>
          <p:cNvPr id="8" name="Slide Number Placeholder 5">
            <a:extLst>
              <a:ext uri="{FF2B5EF4-FFF2-40B4-BE49-F238E27FC236}">
                <a16:creationId xmlns:a16="http://schemas.microsoft.com/office/drawing/2014/main" id="{D42DF01E-C353-4DCB-AB8F-8E9E6685746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9" name="LON">
            <a:extLst>
              <a:ext uri="{FF2B5EF4-FFF2-40B4-BE49-F238E27FC236}">
                <a16:creationId xmlns:a16="http://schemas.microsoft.com/office/drawing/2014/main" id="{736A2011-FD29-4BA8-B1B7-4BEE7E6355A0}"/>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7" name="TextBox 6">
            <a:extLst>
              <a:ext uri="{FF2B5EF4-FFF2-40B4-BE49-F238E27FC236}">
                <a16:creationId xmlns:a16="http://schemas.microsoft.com/office/drawing/2014/main" id="{D5690F73-0E7D-42E3-BC4B-82078DA05887}"/>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13216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9431E7A4-C9C8-F34D-B1BD-4D02B4DFAF0A}"/>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513862" y="1428958"/>
            <a:ext cx="8115301" cy="4927394"/>
          </a:xfrm>
        </p:spPr>
        <p:txBody>
          <a:bodyPr numCol="2" spcCol="457200">
            <a:normAutofit/>
          </a:bodyPr>
          <a:lstStyle>
            <a:lvl1pPr marL="385763" indent="-385763">
              <a:spcBef>
                <a:spcPts val="1000"/>
              </a:spcBef>
              <a:buFont typeface="+mj-lt"/>
              <a:buAutoNum type="arabicPeriod"/>
              <a:defRPr sz="2800"/>
            </a:lvl1pPr>
          </a:lstStyle>
          <a:p>
            <a:pPr lvl="0"/>
            <a:r>
              <a:rPr lang="en-US" dirty="0"/>
              <a:t>Click to add text or image</a:t>
            </a:r>
          </a:p>
        </p:txBody>
      </p:sp>
      <p:sp>
        <p:nvSpPr>
          <p:cNvPr id="4" name="Slide Number Placeholder 5">
            <a:extLst>
              <a:ext uri="{FF2B5EF4-FFF2-40B4-BE49-F238E27FC236}">
                <a16:creationId xmlns:a16="http://schemas.microsoft.com/office/drawing/2014/main" id="{27D9ABF2-791F-41D1-BEFE-39648C12777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LON">
            <a:extLst>
              <a:ext uri="{FF2B5EF4-FFF2-40B4-BE49-F238E27FC236}">
                <a16:creationId xmlns:a16="http://schemas.microsoft.com/office/drawing/2014/main" id="{E85E7169-A807-43D3-9D70-D0BABC5A2436}"/>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F5EFBB2E-A1F8-4B02-9EDA-C217775307DE}"/>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145FC24C-2D07-1245-BB5E-7A50D0AE115A}"/>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a:extLst>
              <a:ext uri="{FF2B5EF4-FFF2-40B4-BE49-F238E27FC236}">
                <a16:creationId xmlns:a16="http://schemas.microsoft.com/office/drawing/2014/main" id="{40D17E47-229C-5E4C-A647-00CFE969C39A}"/>
              </a:ext>
            </a:extLst>
          </p:cNvPr>
          <p:cNvSpPr>
            <a:spLocks noGrp="1"/>
          </p:cNvSpPr>
          <p:nvPr>
            <p:ph sz="quarter" idx="12" hasCustomPrompt="1"/>
          </p:nvPr>
        </p:nvSpPr>
        <p:spPr>
          <a:xfrm>
            <a:off x="513862" y="1428958"/>
            <a:ext cx="8115301" cy="4927394"/>
          </a:xfrm>
        </p:spPr>
        <p:txBody>
          <a:bodyPr numCol="2" spcCol="457200">
            <a:normAutofit/>
          </a:bodyPr>
          <a:lstStyle>
            <a:lvl1pPr marL="385763" indent="-385763">
              <a:spcBef>
                <a:spcPts val="1000"/>
              </a:spcBef>
              <a:buFont typeface="+mj-lt"/>
              <a:buAutoNum type="arabicPeriod"/>
              <a:defRPr sz="2800"/>
            </a:lvl1pPr>
          </a:lstStyle>
          <a:p>
            <a:pPr lvl="0"/>
            <a:r>
              <a:rPr lang="en-US" dirty="0"/>
              <a:t>Click to add text or image</a:t>
            </a:r>
          </a:p>
        </p:txBody>
      </p:sp>
      <p:sp>
        <p:nvSpPr>
          <p:cNvPr id="5" name="LON">
            <a:extLst>
              <a:ext uri="{FF2B5EF4-FFF2-40B4-BE49-F238E27FC236}">
                <a16:creationId xmlns:a16="http://schemas.microsoft.com/office/drawing/2014/main" id="{24D4F3B7-367D-C343-B199-03EF10B1E7D4}"/>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6" name="Slide Number Placeholder 5">
            <a:extLst>
              <a:ext uri="{FF2B5EF4-FFF2-40B4-BE49-F238E27FC236}">
                <a16:creationId xmlns:a16="http://schemas.microsoft.com/office/drawing/2014/main" id="{55540277-D031-40E9-9B78-22FA1367ADD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7" name="TextBox 6">
            <a:extLst>
              <a:ext uri="{FF2B5EF4-FFF2-40B4-BE49-F238E27FC236}">
                <a16:creationId xmlns:a16="http://schemas.microsoft.com/office/drawing/2014/main" id="{D4E906A9-C981-48BF-8F28-821EFFE5B41A}"/>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408534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513862" y="460255"/>
            <a:ext cx="8115302"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513861" y="1452563"/>
            <a:ext cx="8115301"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grpSp>
        <p:nvGrpSpPr>
          <p:cNvPr id="13" name="Decorative">
            <a:extLst>
              <a:ext uri="{FF2B5EF4-FFF2-40B4-BE49-F238E27FC236}">
                <a16:creationId xmlns:a16="http://schemas.microsoft.com/office/drawing/2014/main" id="{CCA493B3-CA46-AE42-92E0-65E2C321C4EE}"/>
              </a:ext>
              <a:ext uri="{C183D7F6-B498-43B3-948B-1728B52AA6E4}">
                <adec:decorative xmlns:adec="http://schemas.microsoft.com/office/drawing/2017/decorative" val="1"/>
              </a:ext>
            </a:extLst>
          </p:cNvPr>
          <p:cNvGrpSpPr/>
          <p:nvPr userDrawn="1"/>
        </p:nvGrpSpPr>
        <p:grpSpPr>
          <a:xfrm>
            <a:off x="0" y="6446652"/>
            <a:ext cx="9144000" cy="457200"/>
            <a:chOff x="0" y="6437034"/>
            <a:chExt cx="12192000" cy="457200"/>
          </a:xfrm>
        </p:grpSpPr>
        <p:sp>
          <p:nvSpPr>
            <p:cNvPr id="9" name="Rectangle">
              <a:extLst>
                <a:ext uri="{FF2B5EF4-FFF2-40B4-BE49-F238E27FC236}">
                  <a16:creationId xmlns:a16="http://schemas.microsoft.com/office/drawing/2014/main" id="{1435C606-734A-6E44-8696-5C3FDC502060}"/>
                </a:ext>
              </a:extLst>
            </p:cNvPr>
            <p:cNvSpPr/>
            <p:nvPr userDrawn="1"/>
          </p:nvSpPr>
          <p:spPr>
            <a:xfrm>
              <a:off x="457200" y="6437034"/>
              <a:ext cx="112776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a:extLst>
                <a:ext uri="{FF2B5EF4-FFF2-40B4-BE49-F238E27FC236}">
                  <a16:creationId xmlns:a16="http://schemas.microsoft.com/office/drawing/2014/main" id="{3F0CDFAC-CEDE-EC48-B4AF-B38FC99BC062}"/>
                </a:ext>
              </a:extLst>
            </p:cNvPr>
            <p:cNvSpPr/>
            <p:nvPr userDrawn="1"/>
          </p:nvSpPr>
          <p:spPr>
            <a:xfrm>
              <a:off x="0" y="6437034"/>
              <a:ext cx="4572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a:extLst>
                <a:ext uri="{FF2B5EF4-FFF2-40B4-BE49-F238E27FC236}">
                  <a16:creationId xmlns:a16="http://schemas.microsoft.com/office/drawing/2014/main" id="{8653603B-C5BF-254D-A851-223464C33766}"/>
                </a:ext>
              </a:extLst>
            </p:cNvPr>
            <p:cNvSpPr/>
            <p:nvPr userDrawn="1"/>
          </p:nvSpPr>
          <p:spPr>
            <a:xfrm>
              <a:off x="11734800" y="6437034"/>
              <a:ext cx="4572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5" name="Logo" descr="Wiley logo">
            <a:extLst>
              <a:ext uri="{FF2B5EF4-FFF2-40B4-BE49-F238E27FC236}">
                <a16:creationId xmlns:a16="http://schemas.microsoft.com/office/drawing/2014/main" id="{7C7EE61F-0A99-B444-AF52-6D916C599FBA}"/>
              </a:ext>
            </a:extLst>
          </p:cNvPr>
          <p:cNvPicPr>
            <a:picLocks noChangeAspect="1"/>
          </p:cNvPicPr>
          <p:nvPr userDrawn="1"/>
        </p:nvPicPr>
        <p:blipFill>
          <a:blip r:embed="rId32"/>
          <a:stretch>
            <a:fillRect/>
          </a:stretch>
        </p:blipFill>
        <p:spPr>
          <a:xfrm>
            <a:off x="513861" y="6567368"/>
            <a:ext cx="914400" cy="192617"/>
          </a:xfrm>
          <a:prstGeom prst="rect">
            <a:avLst/>
          </a:prstGeom>
        </p:spPr>
      </p:pic>
      <p:sp>
        <p:nvSpPr>
          <p:cNvPr id="12" name="TextBox 11">
            <a:extLst>
              <a:ext uri="{FF2B5EF4-FFF2-40B4-BE49-F238E27FC236}">
                <a16:creationId xmlns:a16="http://schemas.microsoft.com/office/drawing/2014/main" id="{608B8392-502A-CF6E-FDF1-EBB663540CE7}"/>
              </a:ext>
            </a:extLst>
          </p:cNvPr>
          <p:cNvSpPr txBox="1"/>
          <p:nvPr userDrawn="1"/>
        </p:nvSpPr>
        <p:spPr>
          <a:xfrm>
            <a:off x="2286000" y="6477000"/>
            <a:ext cx="44958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Calibri" panose="020F0502020204030204" pitchFamily="34" charset="0"/>
              </a:rPr>
              <a:t>Copyright © John Wiley &amp; Sons, Inc.</a:t>
            </a:r>
            <a:endParaRPr lang="en-US" sz="1400" dirty="0">
              <a:solidFill>
                <a:schemeClr val="bg1"/>
              </a:solidFill>
            </a:endParaRPr>
          </a:p>
        </p:txBody>
      </p:sp>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86" r:id="rId3"/>
    <p:sldLayoutId id="2147483687" r:id="rId4"/>
    <p:sldLayoutId id="2147483713" r:id="rId5"/>
    <p:sldLayoutId id="2147483711" r:id="rId6"/>
    <p:sldLayoutId id="2147483699" r:id="rId7"/>
    <p:sldLayoutId id="2147483688" r:id="rId8"/>
    <p:sldLayoutId id="2147483700" r:id="rId9"/>
    <p:sldLayoutId id="2147483676" r:id="rId10"/>
    <p:sldLayoutId id="2147483701" r:id="rId11"/>
    <p:sldLayoutId id="2147483689" r:id="rId12"/>
    <p:sldLayoutId id="2147483702" r:id="rId13"/>
    <p:sldLayoutId id="2147483690" r:id="rId14"/>
    <p:sldLayoutId id="2147483703" r:id="rId15"/>
    <p:sldLayoutId id="2147483692" r:id="rId16"/>
    <p:sldLayoutId id="2147483704" r:id="rId17"/>
    <p:sldLayoutId id="2147483693" r:id="rId18"/>
    <p:sldLayoutId id="2147483705" r:id="rId19"/>
    <p:sldLayoutId id="2147483691" r:id="rId20"/>
    <p:sldLayoutId id="2147483706" r:id="rId21"/>
    <p:sldLayoutId id="2147483694" r:id="rId22"/>
    <p:sldLayoutId id="2147483707" r:id="rId23"/>
    <p:sldLayoutId id="2147483695" r:id="rId24"/>
    <p:sldLayoutId id="2147483708" r:id="rId25"/>
    <p:sldLayoutId id="2147483696" r:id="rId26"/>
    <p:sldLayoutId id="2147483709" r:id="rId27"/>
    <p:sldLayoutId id="2147483710" r:id="rId28"/>
    <p:sldLayoutId id="2147483698" r:id="rId29"/>
    <p:sldLayoutId id="2147483712" r:id="rId30"/>
  </p:sldLayoutIdLst>
  <p:hf sldNum="0" hdr="0" dt="0"/>
  <p:txStyles>
    <p:titleStyle>
      <a:lvl1pPr algn="l" defTabSz="685800" rtl="0" eaLnBrk="1" latinLnBrk="0" hangingPunct="1">
        <a:lnSpc>
          <a:spcPct val="90000"/>
        </a:lnSpc>
        <a:spcBef>
          <a:spcPct val="0"/>
        </a:spcBef>
        <a:buNone/>
        <a:defRPr sz="4000" b="0" i="0" kern="1200">
          <a:solidFill>
            <a:schemeClr val="accent2"/>
          </a:solidFill>
          <a:latin typeface="+mj-lt"/>
          <a:ea typeface="+mj-ea"/>
          <a:cs typeface="Calibri" panose="020F0502020204030204" pitchFamily="34" charset="0"/>
        </a:defRPr>
      </a:lvl1pPr>
    </p:titleStyle>
    <p:bodyStyle>
      <a:lvl1pPr marL="219456" indent="-219456" algn="l" defTabSz="685800" rtl="0" eaLnBrk="1" latinLnBrk="0" hangingPunct="1">
        <a:lnSpc>
          <a:spcPct val="90000"/>
        </a:lnSpc>
        <a:spcBef>
          <a:spcPts val="75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17220" indent="-219456" algn="l" defTabSz="685800" rtl="0" eaLnBrk="1" latinLnBrk="0" hangingPunct="1">
        <a:lnSpc>
          <a:spcPct val="900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2pPr>
      <a:lvl3pPr marL="908685" indent="-192024" algn="l" defTabSz="685800" rtl="0" eaLnBrk="1" latinLnBrk="0" hangingPunct="1">
        <a:lnSpc>
          <a:spcPct val="90000"/>
        </a:lnSpc>
        <a:spcBef>
          <a:spcPts val="375"/>
        </a:spcBef>
        <a:buClr>
          <a:schemeClr val="accent2"/>
        </a:buClr>
        <a:buFont typeface="Arial" panose="020B0604020202020204" pitchFamily="34" charset="0"/>
        <a:buChar char="•"/>
        <a:defRPr sz="2200" kern="1200">
          <a:solidFill>
            <a:schemeClr val="tx1"/>
          </a:solidFill>
          <a:latin typeface="+mn-lt"/>
          <a:ea typeface="+mn-ea"/>
          <a:cs typeface="+mn-cs"/>
        </a:defRPr>
      </a:lvl3pPr>
      <a:lvl4pPr marL="1131570" indent="-171450" algn="l" defTabSz="685800" rtl="0" eaLnBrk="1" latinLnBrk="0" hangingPunct="1">
        <a:lnSpc>
          <a:spcPct val="90000"/>
        </a:lnSpc>
        <a:spcBef>
          <a:spcPts val="375"/>
        </a:spcBef>
        <a:buClr>
          <a:schemeClr val="accent2"/>
        </a:buClr>
        <a:buFont typeface="Arial" panose="020B0604020202020204" pitchFamily="34" charset="0"/>
        <a:buChar char="•"/>
        <a:defRPr sz="1800" kern="1200">
          <a:solidFill>
            <a:schemeClr val="tx1"/>
          </a:solidFill>
          <a:latin typeface="+mn-lt"/>
          <a:ea typeface="+mn-ea"/>
          <a:cs typeface="+mn-cs"/>
        </a:defRPr>
      </a:lvl4pPr>
      <a:lvl5pPr marL="1345883" indent="-150876" algn="l" defTabSz="685800" rtl="0" eaLnBrk="1" latinLnBrk="0" hangingPunct="1">
        <a:lnSpc>
          <a:spcPct val="90000"/>
        </a:lnSpc>
        <a:spcBef>
          <a:spcPts val="375"/>
        </a:spcBef>
        <a:buClr>
          <a:schemeClr val="accent2"/>
        </a:buClr>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23.png"/><Relationship Id="rId26" Type="http://schemas.openxmlformats.org/officeDocument/2006/relationships/image" Target="../media/image27.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31.png"/><Relationship Id="rId42" Type="http://schemas.openxmlformats.org/officeDocument/2006/relationships/image" Target="../media/image35.png"/><Relationship Id="rId7" Type="http://schemas.openxmlformats.org/officeDocument/2006/relationships/customXml" Target="../ink/ink3.xml"/><Relationship Id="rId2" Type="http://schemas.openxmlformats.org/officeDocument/2006/relationships/image" Target="../media/image15.png"/><Relationship Id="rId16" Type="http://schemas.openxmlformats.org/officeDocument/2006/relationships/image" Target="../media/image22.png"/><Relationship Id="rId20" Type="http://schemas.openxmlformats.org/officeDocument/2006/relationships/image" Target="../media/image24.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30.xml"/><Relationship Id="rId6" Type="http://schemas.openxmlformats.org/officeDocument/2006/relationships/image" Target="../media/image17.png"/><Relationship Id="rId11" Type="http://schemas.openxmlformats.org/officeDocument/2006/relationships/customXml" Target="../ink/ink5.xml"/><Relationship Id="rId24" Type="http://schemas.openxmlformats.org/officeDocument/2006/relationships/image" Target="../media/image26.png"/><Relationship Id="rId32" Type="http://schemas.openxmlformats.org/officeDocument/2006/relationships/image" Target="../media/image30.png"/><Relationship Id="rId37" Type="http://schemas.openxmlformats.org/officeDocument/2006/relationships/customXml" Target="../ink/ink18.xml"/><Relationship Id="rId40" Type="http://schemas.openxmlformats.org/officeDocument/2006/relationships/image" Target="../media/image34.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8.png"/><Relationship Id="rId36"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36.png"/><Relationship Id="rId4" Type="http://schemas.openxmlformats.org/officeDocument/2006/relationships/image" Target="../media/image16.png"/><Relationship Id="rId9" Type="http://schemas.openxmlformats.org/officeDocument/2006/relationships/customXml" Target="../ink/ink4.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3.xml"/><Relationship Id="rId30" Type="http://schemas.openxmlformats.org/officeDocument/2006/relationships/image" Target="../media/image29.png"/><Relationship Id="rId35" Type="http://schemas.openxmlformats.org/officeDocument/2006/relationships/customXml" Target="../ink/ink17.xml"/><Relationship Id="rId43" Type="http://schemas.openxmlformats.org/officeDocument/2006/relationships/customXml" Target="../ink/ink21.xml"/><Relationship Id="rId8" Type="http://schemas.openxmlformats.org/officeDocument/2006/relationships/image" Target="../media/image18.png"/><Relationship Id="rId3" Type="http://schemas.openxmlformats.org/officeDocument/2006/relationships/customXml" Target="../ink/ink1.xml"/><Relationship Id="rId12" Type="http://schemas.openxmlformats.org/officeDocument/2006/relationships/image" Target="../media/image2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39.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1.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customXml" Target="../ink/ink22.xml"/><Relationship Id="rId1" Type="http://schemas.openxmlformats.org/officeDocument/2006/relationships/slideLayout" Target="../slideLayouts/slideLayout6.xml"/><Relationship Id="rId6" Type="http://schemas.openxmlformats.org/officeDocument/2006/relationships/customXml" Target="../ink/ink24.xml"/><Relationship Id="rId5" Type="http://schemas.openxmlformats.org/officeDocument/2006/relationships/image" Target="../media/image47.png"/><Relationship Id="rId4" Type="http://schemas.openxmlformats.org/officeDocument/2006/relationships/customXml" Target="../ink/ink23.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C5EEFAE5-F1E1-43AC-9776-CC1BA719C881}"/>
              </a:ext>
            </a:extLst>
          </p:cNvPr>
          <p:cNvSpPr>
            <a:spLocks noGrp="1"/>
          </p:cNvSpPr>
          <p:nvPr>
            <p:ph type="ctrTitle"/>
          </p:nvPr>
        </p:nvSpPr>
        <p:spPr>
          <a:xfrm>
            <a:off x="332509" y="338755"/>
            <a:ext cx="8470670" cy="1341596"/>
          </a:xfrm>
        </p:spPr>
        <p:txBody>
          <a:bodyPr>
            <a:noAutofit/>
          </a:bodyPr>
          <a:lstStyle/>
          <a:p>
            <a:pPr>
              <a:lnSpc>
                <a:spcPct val="100000"/>
              </a:lnSpc>
            </a:pPr>
            <a:r>
              <a:rPr lang="en-US" sz="5400" dirty="0">
                <a:latin typeface="Calibri" pitchFamily="34" charset="0"/>
              </a:rPr>
              <a:t>Financial Accounting</a:t>
            </a:r>
            <a:endParaRPr lang="en-IN" sz="5400" dirty="0"/>
          </a:p>
        </p:txBody>
      </p:sp>
      <p:sp>
        <p:nvSpPr>
          <p:cNvPr id="16" name="Subtitle 15">
            <a:extLst>
              <a:ext uri="{FF2B5EF4-FFF2-40B4-BE49-F238E27FC236}">
                <a16:creationId xmlns:a16="http://schemas.microsoft.com/office/drawing/2014/main" id="{35318545-96F9-4BD6-917E-204635EAB2DB}"/>
              </a:ext>
            </a:extLst>
          </p:cNvPr>
          <p:cNvSpPr>
            <a:spLocks noGrp="1"/>
          </p:cNvSpPr>
          <p:nvPr>
            <p:ph type="subTitle" idx="1"/>
          </p:nvPr>
        </p:nvSpPr>
        <p:spPr>
          <a:xfrm>
            <a:off x="340821" y="1680351"/>
            <a:ext cx="8470670" cy="579791"/>
          </a:xfrm>
        </p:spPr>
        <p:txBody>
          <a:bodyPr>
            <a:normAutofit/>
          </a:bodyPr>
          <a:lstStyle/>
          <a:p>
            <a:pPr>
              <a:lnSpc>
                <a:spcPct val="100000"/>
              </a:lnSpc>
            </a:pPr>
            <a:r>
              <a:rPr lang="en-US" sz="2800" dirty="0">
                <a:latin typeface="Calibri" panose="020F0502020204030204" pitchFamily="34" charset="0"/>
                <a:cs typeface="Calibri" panose="020F0502020204030204" pitchFamily="34" charset="0"/>
              </a:rPr>
              <a:t>IFRS 5</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Edition</a:t>
            </a:r>
          </a:p>
        </p:txBody>
      </p:sp>
      <p:sp>
        <p:nvSpPr>
          <p:cNvPr id="17" name="Content Placeholder 16">
            <a:extLst>
              <a:ext uri="{FF2B5EF4-FFF2-40B4-BE49-F238E27FC236}">
                <a16:creationId xmlns:a16="http://schemas.microsoft.com/office/drawing/2014/main" id="{6D6F9A41-82B0-4801-A978-EBFF13E9A989}"/>
              </a:ext>
            </a:extLst>
          </p:cNvPr>
          <p:cNvSpPr>
            <a:spLocks noGrp="1"/>
          </p:cNvSpPr>
          <p:nvPr>
            <p:ph sz="quarter" idx="24"/>
          </p:nvPr>
        </p:nvSpPr>
        <p:spPr>
          <a:xfrm>
            <a:off x="336550" y="2359282"/>
            <a:ext cx="8470900" cy="603504"/>
          </a:xfrm>
        </p:spPr>
        <p:txBody>
          <a:bodyPr/>
          <a:lstStyle/>
          <a:p>
            <a:pPr>
              <a:lnSpc>
                <a:spcPct val="100000"/>
              </a:lnSpc>
            </a:pPr>
            <a:r>
              <a:rPr lang="en-US" sz="3400" dirty="0"/>
              <a:t>Weygandt ● Kimmel</a:t>
            </a:r>
          </a:p>
        </p:txBody>
      </p:sp>
      <p:sp>
        <p:nvSpPr>
          <p:cNvPr id="18" name="Content Placeholder 17">
            <a:extLst>
              <a:ext uri="{FF2B5EF4-FFF2-40B4-BE49-F238E27FC236}">
                <a16:creationId xmlns:a16="http://schemas.microsoft.com/office/drawing/2014/main" id="{1B8636B7-78E2-4643-B342-446D928DC8B1}"/>
              </a:ext>
            </a:extLst>
          </p:cNvPr>
          <p:cNvSpPr>
            <a:spLocks noGrp="1"/>
          </p:cNvSpPr>
          <p:nvPr>
            <p:ph sz="quarter" idx="25"/>
          </p:nvPr>
        </p:nvSpPr>
        <p:spPr>
          <a:xfrm>
            <a:off x="336550" y="3544629"/>
            <a:ext cx="8470900" cy="668222"/>
          </a:xfrm>
        </p:spPr>
        <p:txBody>
          <a:bodyPr>
            <a:normAutofit/>
          </a:bodyPr>
          <a:lstStyle/>
          <a:p>
            <a:pPr>
              <a:lnSpc>
                <a:spcPct val="100000"/>
              </a:lnSpc>
            </a:pPr>
            <a:r>
              <a:rPr lang="en-US" sz="3200" b="1" spc="200" dirty="0">
                <a:solidFill>
                  <a:schemeClr val="accent2"/>
                </a:solidFill>
                <a:latin typeface="Calibri" panose="020F0502020204030204" pitchFamily="34" charset="0"/>
                <a:cs typeface="Calibri" panose="020F0502020204030204" pitchFamily="34" charset="0"/>
              </a:rPr>
              <a:t>Chapter 14</a:t>
            </a:r>
          </a:p>
        </p:txBody>
      </p:sp>
      <p:sp>
        <p:nvSpPr>
          <p:cNvPr id="19" name="Content Placeholder 18">
            <a:extLst>
              <a:ext uri="{FF2B5EF4-FFF2-40B4-BE49-F238E27FC236}">
                <a16:creationId xmlns:a16="http://schemas.microsoft.com/office/drawing/2014/main" id="{30A53EF8-8921-4E18-AD00-1CD137A56C16}"/>
              </a:ext>
            </a:extLst>
          </p:cNvPr>
          <p:cNvSpPr>
            <a:spLocks noGrp="1"/>
          </p:cNvSpPr>
          <p:nvPr>
            <p:ph sz="quarter" idx="26"/>
          </p:nvPr>
        </p:nvSpPr>
        <p:spPr>
          <a:xfrm>
            <a:off x="336550" y="4644248"/>
            <a:ext cx="8470900" cy="1093611"/>
          </a:xfrm>
        </p:spPr>
        <p:txBody>
          <a:bodyPr/>
          <a:lstStyle/>
          <a:p>
            <a:r>
              <a:rPr lang="en-US" sz="4000" b="0" spc="0" dirty="0">
                <a:solidFill>
                  <a:schemeClr val="accent3"/>
                </a:solidFill>
              </a:rPr>
              <a:t>Statement of Cash Flows</a:t>
            </a:r>
          </a:p>
        </p:txBody>
      </p:sp>
      <p:sp>
        <p:nvSpPr>
          <p:cNvPr id="20" name="Content Placeholder 19">
            <a:extLst>
              <a:ext uri="{FF2B5EF4-FFF2-40B4-BE49-F238E27FC236}">
                <a16:creationId xmlns:a16="http://schemas.microsoft.com/office/drawing/2014/main" id="{24B2E272-E59A-4FB8-8035-4B6B789B647E}"/>
              </a:ext>
            </a:extLst>
          </p:cNvPr>
          <p:cNvSpPr>
            <a:spLocks noGrp="1"/>
          </p:cNvSpPr>
          <p:nvPr>
            <p:ph sz="quarter" idx="28"/>
          </p:nvPr>
        </p:nvSpPr>
        <p:spPr>
          <a:xfrm>
            <a:off x="897359" y="5883242"/>
            <a:ext cx="7349282" cy="277812"/>
          </a:xfrm>
        </p:spPr>
        <p:txBody>
          <a:bodyPr/>
          <a:lstStyle/>
          <a:p>
            <a:pPr algn="l"/>
            <a:r>
              <a:rPr lang="en-US" dirty="0">
                <a:solidFill>
                  <a:schemeClr val="bg1"/>
                </a:solidFill>
              </a:rPr>
              <a:t>This slide deck contains animations. Please disable animations if they cause issues with your device.</a:t>
            </a:r>
          </a:p>
        </p:txBody>
      </p:sp>
      <p:sp>
        <p:nvSpPr>
          <p:cNvPr id="8" name="TextBox 7">
            <a:extLst>
              <a:ext uri="{FF2B5EF4-FFF2-40B4-BE49-F238E27FC236}">
                <a16:creationId xmlns:a16="http://schemas.microsoft.com/office/drawing/2014/main" id="{065FB038-875E-A619-C8A6-856201F3C879}"/>
              </a:ext>
            </a:extLst>
          </p:cNvPr>
          <p:cNvSpPr txBox="1"/>
          <p:nvPr/>
        </p:nvSpPr>
        <p:spPr>
          <a:xfrm>
            <a:off x="2301498" y="6477000"/>
            <a:ext cx="44958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solidFill>
                  <a:schemeClr val="accent6">
                    <a:lumMod val="75000"/>
                  </a:schemeClr>
                </a:solidFill>
                <a:effectLst/>
                <a:latin typeface="Calibri" panose="020F0502020204030204" pitchFamily="34" charset="0"/>
              </a:rPr>
              <a:t>Copyright © John Wiley &amp; Sons, Inc.</a:t>
            </a:r>
            <a:endParaRPr lang="en-US" sz="1400" dirty="0">
              <a:solidFill>
                <a:schemeClr val="accent6">
                  <a:lumMod val="75000"/>
                </a:schemeClr>
              </a:solidFill>
            </a:endParaRPr>
          </a:p>
        </p:txBody>
      </p:sp>
    </p:spTree>
    <p:extLst>
      <p:ext uri="{BB962C8B-B14F-4D97-AF65-F5344CB8AC3E}">
        <p14:creationId xmlns:p14="http://schemas.microsoft.com/office/powerpoint/2010/main" val="167802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BA47-5149-020F-62CF-836058D070C4}"/>
              </a:ext>
            </a:extLst>
          </p:cNvPr>
          <p:cNvSpPr>
            <a:spLocks noGrp="1"/>
          </p:cNvSpPr>
          <p:nvPr>
            <p:ph type="title"/>
          </p:nvPr>
        </p:nvSpPr>
        <p:spPr>
          <a:xfrm>
            <a:off x="514353" y="460255"/>
            <a:ext cx="8466685" cy="849312"/>
          </a:xfrm>
        </p:spPr>
        <p:txBody>
          <a:bodyPr>
            <a:noAutofit/>
          </a:bodyPr>
          <a:lstStyle/>
          <a:p>
            <a:r>
              <a:rPr lang="en-US" dirty="0"/>
              <a:t>Classification of Cash Flows - Financing</a:t>
            </a:r>
            <a:endParaRPr lang="en-IN" dirty="0"/>
          </a:p>
        </p:txBody>
      </p:sp>
      <p:sp>
        <p:nvSpPr>
          <p:cNvPr id="3" name="Content Placeholder 2">
            <a:extLst>
              <a:ext uri="{FF2B5EF4-FFF2-40B4-BE49-F238E27FC236}">
                <a16:creationId xmlns:a16="http://schemas.microsoft.com/office/drawing/2014/main" id="{07DB0548-F48D-1BDA-194C-2D7C274D3CB7}"/>
              </a:ext>
            </a:extLst>
          </p:cNvPr>
          <p:cNvSpPr>
            <a:spLocks noGrp="1"/>
          </p:cNvSpPr>
          <p:nvPr>
            <p:ph sz="quarter" idx="12"/>
          </p:nvPr>
        </p:nvSpPr>
        <p:spPr>
          <a:xfrm>
            <a:off x="513862" y="1237252"/>
            <a:ext cx="8115301" cy="849312"/>
          </a:xfrm>
        </p:spPr>
        <p:txBody>
          <a:bodyPr>
            <a:noAutofit/>
          </a:bodyPr>
          <a:lstStyle/>
          <a:p>
            <a:pPr marL="0" indent="0">
              <a:buNone/>
            </a:pPr>
            <a:r>
              <a:rPr lang="en-US" sz="2400" b="1" dirty="0">
                <a:solidFill>
                  <a:schemeClr val="accent2"/>
                </a:solidFill>
              </a:rPr>
              <a:t>Financing activities</a:t>
            </a:r>
            <a:r>
              <a:rPr lang="en-US" sz="2400" b="1" dirty="0"/>
              <a:t>—Changes in non-current liabilities and equity</a:t>
            </a:r>
          </a:p>
        </p:txBody>
      </p:sp>
      <p:sp>
        <p:nvSpPr>
          <p:cNvPr id="6" name="Content Placeholder 5">
            <a:extLst>
              <a:ext uri="{FF2B5EF4-FFF2-40B4-BE49-F238E27FC236}">
                <a16:creationId xmlns:a16="http://schemas.microsoft.com/office/drawing/2014/main" id="{F5243639-8607-D04D-2E98-1E044DB485AB}"/>
              </a:ext>
            </a:extLst>
          </p:cNvPr>
          <p:cNvSpPr>
            <a:spLocks noGrp="1"/>
          </p:cNvSpPr>
          <p:nvPr>
            <p:ph sz="quarter" idx="18"/>
          </p:nvPr>
        </p:nvSpPr>
        <p:spPr>
          <a:xfrm>
            <a:off x="447283" y="2094448"/>
            <a:ext cx="8037512" cy="3147508"/>
          </a:xfrm>
        </p:spPr>
        <p:txBody>
          <a:bodyPr>
            <a:noAutofit/>
          </a:bodyPr>
          <a:lstStyle/>
          <a:p>
            <a:pPr marL="0" indent="0">
              <a:buNone/>
            </a:pPr>
            <a:r>
              <a:rPr lang="en-US" sz="2400" b="1" dirty="0"/>
              <a:t>Cash inflows:</a:t>
            </a:r>
          </a:p>
          <a:p>
            <a:pPr marL="0" indent="354013">
              <a:buNone/>
            </a:pPr>
            <a:r>
              <a:rPr lang="en-US" sz="2400" dirty="0"/>
              <a:t>From sale of ordinary shares.</a:t>
            </a:r>
          </a:p>
          <a:p>
            <a:pPr marL="354013" indent="0">
              <a:buNone/>
            </a:pPr>
            <a:r>
              <a:rPr lang="en-US" sz="2400" dirty="0"/>
              <a:t>From issuance of long-debt (bonds and notes).</a:t>
            </a:r>
          </a:p>
          <a:p>
            <a:pPr marL="0" indent="0">
              <a:buNone/>
            </a:pPr>
            <a:r>
              <a:rPr lang="en-US" sz="2400" b="1" dirty="0"/>
              <a:t>Cash outflows:</a:t>
            </a:r>
          </a:p>
          <a:p>
            <a:pPr marL="0" indent="354013">
              <a:buNone/>
            </a:pPr>
            <a:r>
              <a:rPr lang="en-US" sz="2400" dirty="0"/>
              <a:t>To shareholders as </a:t>
            </a:r>
            <a:r>
              <a:rPr lang="en-US" sz="2400" dirty="0">
                <a:highlight>
                  <a:srgbClr val="FFFF00"/>
                </a:highlight>
              </a:rPr>
              <a:t>dividends.</a:t>
            </a:r>
          </a:p>
          <a:p>
            <a:pPr marL="354013" indent="0">
              <a:buNone/>
            </a:pPr>
            <a:r>
              <a:rPr lang="en-US" sz="2400" dirty="0"/>
              <a:t>To redeem long-term debt or reacquire</a:t>
            </a:r>
          </a:p>
          <a:p>
            <a:pPr marL="354013" indent="0">
              <a:buNone/>
            </a:pPr>
            <a:r>
              <a:rPr lang="en-US" sz="2400" dirty="0"/>
              <a:t>ordinary shares (treasury shares).</a:t>
            </a:r>
          </a:p>
        </p:txBody>
      </p:sp>
      <p:pic>
        <p:nvPicPr>
          <p:cNvPr id="9" name="Picture Placeholder 8" descr="An illustration depicting the classification of cash flows is labeled, Financing activities, and presents a building with two signs hovering above the building labeled as share and bond.">
            <a:extLst>
              <a:ext uri="{FF2B5EF4-FFF2-40B4-BE49-F238E27FC236}">
                <a16:creationId xmlns:a16="http://schemas.microsoft.com/office/drawing/2014/main" id="{EE45500A-2F8B-81D4-E62C-6EDD567CCA32}"/>
              </a:ext>
            </a:extLst>
          </p:cNvPr>
          <p:cNvPicPr>
            <a:picLocks noGrp="1" noChangeAspect="1"/>
          </p:cNvPicPr>
          <p:nvPr>
            <p:ph type="pic" sz="quarter" idx="17"/>
          </p:nvPr>
        </p:nvPicPr>
        <p:blipFill rotWithShape="1">
          <a:blip r:embed="rId3"/>
          <a:stretch/>
        </p:blipFill>
        <p:spPr>
          <a:xfrm>
            <a:off x="6463206" y="3471664"/>
            <a:ext cx="2330199" cy="22613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Content Placeholder 5">
            <a:extLst>
              <a:ext uri="{FF2B5EF4-FFF2-40B4-BE49-F238E27FC236}">
                <a16:creationId xmlns:a16="http://schemas.microsoft.com/office/drawing/2014/main" id="{3F2F5A0E-EF5C-9EE8-6748-A4D786E243D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
        <p:nvSpPr>
          <p:cNvPr id="10" name="TextBox 9">
            <a:extLst>
              <a:ext uri="{FF2B5EF4-FFF2-40B4-BE49-F238E27FC236}">
                <a16:creationId xmlns:a16="http://schemas.microsoft.com/office/drawing/2014/main" id="{A2401356-765E-37B9-5E76-D57B391E60BB}"/>
              </a:ext>
            </a:extLst>
          </p:cNvPr>
          <p:cNvSpPr txBox="1"/>
          <p:nvPr/>
        </p:nvSpPr>
        <p:spPr>
          <a:xfrm>
            <a:off x="739742" y="5757835"/>
            <a:ext cx="4624250" cy="646331"/>
          </a:xfrm>
          <a:prstGeom prst="rect">
            <a:avLst/>
          </a:prstGeom>
          <a:noFill/>
        </p:spPr>
        <p:txBody>
          <a:bodyPr wrap="square">
            <a:spAutoFit/>
          </a:bodyPr>
          <a:lstStyle/>
          <a:p>
            <a:r>
              <a:rPr lang="en-US" altLang="zh-CN" dirty="0"/>
              <a:t>Note from the two slides ago, receiving dividend is operating cash flow.</a:t>
            </a:r>
            <a:endParaRPr lang="en-US" dirty="0"/>
          </a:p>
        </p:txBody>
      </p:sp>
    </p:spTree>
    <p:extLst>
      <p:ext uri="{BB962C8B-B14F-4D97-AF65-F5344CB8AC3E}">
        <p14:creationId xmlns:p14="http://schemas.microsoft.com/office/powerpoint/2010/main" val="137886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EE8FB-CAAE-5E4E-B674-01D5B1DFE7F0}"/>
              </a:ext>
            </a:extLst>
          </p:cNvPr>
          <p:cNvSpPr>
            <a:spLocks noGrp="1"/>
          </p:cNvSpPr>
          <p:nvPr>
            <p:ph type="title"/>
          </p:nvPr>
        </p:nvSpPr>
        <p:spPr>
          <a:xfrm>
            <a:off x="514353" y="460255"/>
            <a:ext cx="8115301" cy="1051674"/>
          </a:xfrm>
        </p:spPr>
        <p:txBody>
          <a:bodyPr>
            <a:noAutofit/>
          </a:bodyPr>
          <a:lstStyle/>
          <a:p>
            <a:r>
              <a:rPr lang="en-US" dirty="0"/>
              <a:t>Format of the Statement of Cash Flows</a:t>
            </a:r>
            <a:endParaRPr lang="en-IN" dirty="0"/>
          </a:p>
        </p:txBody>
      </p:sp>
      <p:sp>
        <p:nvSpPr>
          <p:cNvPr id="6" name="Content Placeholder 5">
            <a:extLst>
              <a:ext uri="{FF2B5EF4-FFF2-40B4-BE49-F238E27FC236}">
                <a16:creationId xmlns:a16="http://schemas.microsoft.com/office/drawing/2014/main" id="{B2D8E4E1-B33E-7B27-97DA-A0FBCF935431}"/>
              </a:ext>
            </a:extLst>
          </p:cNvPr>
          <p:cNvSpPr>
            <a:spLocks noGrp="1"/>
          </p:cNvSpPr>
          <p:nvPr>
            <p:ph sz="quarter" idx="12"/>
          </p:nvPr>
        </p:nvSpPr>
        <p:spPr>
          <a:xfrm>
            <a:off x="513863" y="1738265"/>
            <a:ext cx="4343272" cy="3826793"/>
          </a:xfrm>
        </p:spPr>
        <p:txBody>
          <a:bodyPr>
            <a:normAutofit/>
          </a:bodyPr>
          <a:lstStyle/>
          <a:p>
            <a:pPr marL="0" indent="0">
              <a:spcAft>
                <a:spcPts val="1800"/>
              </a:spcAft>
              <a:buNone/>
            </a:pPr>
            <a:r>
              <a:rPr lang="en-IN" b="1" dirty="0"/>
              <a:t>Order of Presentation:</a:t>
            </a:r>
          </a:p>
          <a:p>
            <a:pPr marL="514350" indent="-514350">
              <a:buFont typeface="+mj-lt"/>
              <a:buAutoNum type="arabicPeriod"/>
            </a:pPr>
            <a:r>
              <a:rPr lang="en-IN" dirty="0"/>
              <a:t>Operating activities.</a:t>
            </a:r>
          </a:p>
          <a:p>
            <a:pPr marL="514350" indent="-514350">
              <a:buFont typeface="+mj-lt"/>
              <a:buAutoNum type="arabicPeriod"/>
            </a:pPr>
            <a:r>
              <a:rPr lang="en-IN" dirty="0"/>
              <a:t>Investing activities.</a:t>
            </a:r>
          </a:p>
          <a:p>
            <a:pPr marL="514350" indent="-514350">
              <a:buFont typeface="+mj-lt"/>
              <a:buAutoNum type="arabicPeriod"/>
            </a:pPr>
            <a:r>
              <a:rPr lang="en-IN" dirty="0"/>
              <a:t>Financing activities.</a:t>
            </a:r>
          </a:p>
        </p:txBody>
      </p:sp>
      <p:pic>
        <p:nvPicPr>
          <p:cNvPr id="17" name="Picture Placeholder 16" descr="An illustration presents a curly bracket pointing to two text boxes labeled, Direct Method and Indirect Method.">
            <a:extLst>
              <a:ext uri="{FF2B5EF4-FFF2-40B4-BE49-F238E27FC236}">
                <a16:creationId xmlns:a16="http://schemas.microsoft.com/office/drawing/2014/main" id="{9B77B696-6975-28F7-3D7A-45C247B4AF08}"/>
              </a:ext>
            </a:extLst>
          </p:cNvPr>
          <p:cNvPicPr>
            <a:picLocks noGrp="1" noChangeAspect="1"/>
          </p:cNvPicPr>
          <p:nvPr>
            <p:ph type="pic" sz="quarter" idx="17"/>
          </p:nvPr>
        </p:nvPicPr>
        <p:blipFill rotWithShape="1">
          <a:blip r:embed="rId2"/>
          <a:stretch/>
        </p:blipFill>
        <p:spPr>
          <a:xfrm>
            <a:off x="5043174" y="1960977"/>
            <a:ext cx="2758440" cy="975360"/>
          </a:xfrm>
          <a:prstGeom prst="rect">
            <a:avLst/>
          </a:prstGeom>
        </p:spPr>
      </p:pic>
      <p:sp>
        <p:nvSpPr>
          <p:cNvPr id="13" name="Content Placeholder 5">
            <a:extLst>
              <a:ext uri="{FF2B5EF4-FFF2-40B4-BE49-F238E27FC236}">
                <a16:creationId xmlns:a16="http://schemas.microsoft.com/office/drawing/2014/main" id="{EC429707-AFA4-5DA8-FAD4-62602855F9F7}"/>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87726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B02D1-45FE-DF2B-E569-18A117EB9B4E}"/>
              </a:ext>
            </a:extLst>
          </p:cNvPr>
          <p:cNvSpPr>
            <a:spLocks noGrp="1"/>
          </p:cNvSpPr>
          <p:nvPr>
            <p:ph type="title"/>
          </p:nvPr>
        </p:nvSpPr>
        <p:spPr/>
        <p:txBody>
          <a:bodyPr>
            <a:normAutofit/>
          </a:bodyPr>
          <a:lstStyle/>
          <a:p>
            <a:r>
              <a:rPr lang="en-US" dirty="0"/>
              <a:t>Statement of Cash Flow Example</a:t>
            </a:r>
            <a:endParaRPr lang="en-IN" dirty="0"/>
          </a:p>
        </p:txBody>
      </p:sp>
      <p:pic>
        <p:nvPicPr>
          <p:cNvPr id="4" name="Picture Placeholder 3" descr="An illustration of a statement of cash flows. The statement presents a three-line heading consisting of the name of the company, Company Name; the type of statement, Statement of Cash Flows; and the time period the statement covers, For the Period Covered. There are three columns in this statement, the first presenting labels and the other two presenting the respective numeric amounts. There are three sections in this statement: Cash flows from operating activities, Cash flows from investing activities, and Cash flows from financing activities. The cash flows from operating activities section contains one item for which the label, (List of individual items) appears slightly indented under the section label, with its amount of X X appearing in the first of the two numeric columns. The subtotal appears in the second numeric column as X X X with the label, Net cash provided (used) by operating activities appearing in the first column. The cash flows from investing activities section contains one item for which the label, (List of individual inflows and outflows) appears slightly indented under the section label, with its amount of X X appearing in the first of the two numeric columns. The subtotal appears in the second numeric column as X X X with the label, Net cash provided (used) by investing activities appearing in the first column. The cash flows from financing activities section contains one item for which the label, (List of individual inflows and outflows) appears slightly indented under the section label, with its amount of X X appearing in the first of the two numeric columns. The subtotal appears in the second numeric column as X X X with the label, Net cash provided (used) by financing activities appearing in the first column. The next line presents, Net increase (decrease) in cash. Its total of X X X appears in the second numeric column as the sum of amounts from each of the three sections. Immediately below net increase (decrease) in cash, Cash at beginning of period is presented as X X X. It is then added to the Cash at end of period in cash amount of X X X to arrive at the bottom line labeled Note x x, Non-cash investing and financing activities (List of individual non-cash transactions) with a total in the second numeric column of X X X.">
            <a:extLst>
              <a:ext uri="{FF2B5EF4-FFF2-40B4-BE49-F238E27FC236}">
                <a16:creationId xmlns:a16="http://schemas.microsoft.com/office/drawing/2014/main" id="{4465841E-2FCD-B62E-A809-603DAC4C7182}"/>
              </a:ext>
            </a:extLst>
          </p:cNvPr>
          <p:cNvPicPr>
            <a:picLocks noGrp="1" noChangeAspect="1"/>
          </p:cNvPicPr>
          <p:nvPr>
            <p:ph type="pic" sz="quarter" idx="17"/>
          </p:nvPr>
        </p:nvPicPr>
        <p:blipFill rotWithShape="1">
          <a:blip r:embed="rId2"/>
          <a:stretch/>
        </p:blipFill>
        <p:spPr>
          <a:xfrm>
            <a:off x="1219200" y="1183425"/>
            <a:ext cx="6705600" cy="4733926"/>
          </a:xfrm>
          <a:prstGeom prst="rect">
            <a:avLst/>
          </a:prstGeom>
        </p:spPr>
      </p:pic>
      <p:sp>
        <p:nvSpPr>
          <p:cNvPr id="6" name="Content Placeholder 5">
            <a:extLst>
              <a:ext uri="{FF2B5EF4-FFF2-40B4-BE49-F238E27FC236}">
                <a16:creationId xmlns:a16="http://schemas.microsoft.com/office/drawing/2014/main" id="{2D697E10-C31D-86F5-6D1C-4ED06D20474C}"/>
              </a:ext>
            </a:extLst>
          </p:cNvPr>
          <p:cNvSpPr>
            <a:spLocks noGrp="1"/>
          </p:cNvSpPr>
          <p:nvPr>
            <p:ph sz="quarter" idx="12"/>
          </p:nvPr>
        </p:nvSpPr>
        <p:spPr>
          <a:xfrm>
            <a:off x="513862" y="5840090"/>
            <a:ext cx="8115301" cy="465523"/>
          </a:xfrm>
        </p:spPr>
        <p:txBody>
          <a:bodyPr>
            <a:normAutofit/>
          </a:bodyPr>
          <a:lstStyle/>
          <a:p>
            <a:pPr marL="0" indent="0">
              <a:buNone/>
            </a:pPr>
            <a:r>
              <a:rPr lang="en-US" sz="2000" b="1" dirty="0"/>
              <a:t>Illustration 14.3:</a:t>
            </a:r>
            <a:r>
              <a:rPr lang="en-US" sz="2000" dirty="0"/>
              <a:t> Format of statement of cash flows </a:t>
            </a:r>
          </a:p>
        </p:txBody>
      </p:sp>
      <p:sp>
        <p:nvSpPr>
          <p:cNvPr id="14" name="Content Placeholder 5">
            <a:extLst>
              <a:ext uri="{FF2B5EF4-FFF2-40B4-BE49-F238E27FC236}">
                <a16:creationId xmlns:a16="http://schemas.microsoft.com/office/drawing/2014/main" id="{6134D48E-2DE8-6A24-673E-CAF24ACDDC3A}"/>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8660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A987824-7D9A-329E-03A2-C4C8571D1030}"/>
              </a:ext>
            </a:extLst>
          </p:cNvPr>
          <p:cNvSpPr>
            <a:spLocks noGrp="1"/>
          </p:cNvSpPr>
          <p:nvPr>
            <p:ph type="title"/>
          </p:nvPr>
        </p:nvSpPr>
        <p:spPr/>
        <p:txBody>
          <a:bodyPr/>
          <a:lstStyle/>
          <a:p>
            <a:r>
              <a:rPr lang="en-US" dirty="0"/>
              <a:t>DO IT! 1: Cash Flow Activities</a:t>
            </a:r>
            <a:endParaRPr lang="en-IN" dirty="0"/>
          </a:p>
        </p:txBody>
      </p:sp>
      <p:sp>
        <p:nvSpPr>
          <p:cNvPr id="14" name="Content Placeholder 13">
            <a:extLst>
              <a:ext uri="{FF2B5EF4-FFF2-40B4-BE49-F238E27FC236}">
                <a16:creationId xmlns:a16="http://schemas.microsoft.com/office/drawing/2014/main" id="{82D556F3-A706-3A28-C622-5BC02C2E7516}"/>
              </a:ext>
            </a:extLst>
          </p:cNvPr>
          <p:cNvSpPr>
            <a:spLocks noGrp="1"/>
          </p:cNvSpPr>
          <p:nvPr>
            <p:ph sz="quarter" idx="10"/>
          </p:nvPr>
        </p:nvSpPr>
        <p:spPr>
          <a:xfrm>
            <a:off x="514350" y="1679575"/>
            <a:ext cx="8115300" cy="4347599"/>
          </a:xfrm>
        </p:spPr>
        <p:txBody>
          <a:bodyPr>
            <a:normAutofit/>
          </a:bodyPr>
          <a:lstStyle/>
          <a:p>
            <a:pPr marL="0" indent="0">
              <a:lnSpc>
                <a:spcPct val="100000"/>
              </a:lnSpc>
              <a:spcBef>
                <a:spcPts val="624"/>
              </a:spcBef>
              <a:spcAft>
                <a:spcPts val="1800"/>
              </a:spcAft>
              <a:buNone/>
            </a:pPr>
            <a:r>
              <a:rPr lang="en-US" sz="2400" dirty="0"/>
              <a:t>Classify each of these transactions by type of cash flow activity. Hu Na Ltd. had these transactions:</a:t>
            </a:r>
          </a:p>
          <a:p>
            <a:pPr marL="442913" indent="-442913">
              <a:lnSpc>
                <a:spcPct val="100000"/>
              </a:lnSpc>
              <a:spcBef>
                <a:spcPts val="624"/>
              </a:spcBef>
              <a:buFont typeface="+mj-lt"/>
              <a:buAutoNum type="arabicPeriod"/>
            </a:pPr>
            <a:r>
              <a:rPr lang="en-US" sz="2400" dirty="0"/>
              <a:t>Issued 100,000 HK$50 par value ordinary shares for HK$8,000,000 cash. </a:t>
            </a:r>
          </a:p>
          <a:p>
            <a:pPr marL="442913" indent="-442913">
              <a:lnSpc>
                <a:spcPct val="100000"/>
              </a:lnSpc>
              <a:spcBef>
                <a:spcPts val="624"/>
              </a:spcBef>
              <a:buFont typeface="+mj-lt"/>
              <a:buAutoNum type="arabicPeriod"/>
            </a:pPr>
            <a:r>
              <a:rPr lang="en-US" sz="2400" dirty="0"/>
              <a:t>Borrowed HK$2,000,000 from Castle Bank, signing a 5-year note bearing 8% interest. </a:t>
            </a:r>
          </a:p>
          <a:p>
            <a:pPr marL="442913" indent="-442913">
              <a:lnSpc>
                <a:spcPct val="100000"/>
              </a:lnSpc>
              <a:spcBef>
                <a:spcPts val="624"/>
              </a:spcBef>
              <a:buFont typeface="+mj-lt"/>
              <a:buAutoNum type="arabicPeriod"/>
            </a:pPr>
            <a:r>
              <a:rPr lang="en-US" sz="2400" dirty="0"/>
              <a:t>Purchased two semi-trailer trucks for HK$1,700,000 cash. </a:t>
            </a:r>
          </a:p>
          <a:p>
            <a:pPr marL="442913" indent="-442913">
              <a:lnSpc>
                <a:spcPct val="100000"/>
              </a:lnSpc>
              <a:spcBef>
                <a:spcPts val="624"/>
              </a:spcBef>
              <a:buFont typeface="+mj-lt"/>
              <a:buAutoNum type="arabicPeriod"/>
            </a:pPr>
            <a:r>
              <a:rPr lang="en-US" sz="2400" dirty="0"/>
              <a:t>Paid employees HK$120,000 for salaries and wages. </a:t>
            </a:r>
          </a:p>
          <a:p>
            <a:pPr marL="442913" indent="-442913">
              <a:lnSpc>
                <a:spcPct val="100000"/>
              </a:lnSpc>
              <a:spcBef>
                <a:spcPts val="624"/>
              </a:spcBef>
              <a:buFont typeface="+mj-lt"/>
              <a:buAutoNum type="arabicPeriod"/>
            </a:pPr>
            <a:r>
              <a:rPr lang="en-US" sz="2400" dirty="0"/>
              <a:t>Collected HK$200,000 cash for services performed.</a:t>
            </a:r>
          </a:p>
        </p:txBody>
      </p:sp>
      <p:sp>
        <p:nvSpPr>
          <p:cNvPr id="10" name="Content Placeholder 5">
            <a:extLst>
              <a:ext uri="{FF2B5EF4-FFF2-40B4-BE49-F238E27FC236}">
                <a16:creationId xmlns:a16="http://schemas.microsoft.com/office/drawing/2014/main" id="{C9C64B30-C5BD-B88F-F324-FB1845FC9DBF}"/>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35931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A987824-7D9A-329E-03A2-C4C8571D1030}"/>
              </a:ext>
            </a:extLst>
          </p:cNvPr>
          <p:cNvSpPr>
            <a:spLocks noGrp="1"/>
          </p:cNvSpPr>
          <p:nvPr>
            <p:ph type="title"/>
          </p:nvPr>
        </p:nvSpPr>
        <p:spPr>
          <a:xfrm>
            <a:off x="513862" y="262550"/>
            <a:ext cx="8115302" cy="1047017"/>
          </a:xfrm>
        </p:spPr>
        <p:txBody>
          <a:bodyPr>
            <a:noAutofit/>
          </a:bodyPr>
          <a:lstStyle/>
          <a:p>
            <a:r>
              <a:rPr lang="en-US" dirty="0"/>
              <a:t>DO IT! 1: Cash Flow Activities – Solution</a:t>
            </a:r>
            <a:endParaRPr lang="en-IN" dirty="0"/>
          </a:p>
        </p:txBody>
      </p:sp>
      <p:sp>
        <p:nvSpPr>
          <p:cNvPr id="14" name="Content Placeholder 13">
            <a:extLst>
              <a:ext uri="{FF2B5EF4-FFF2-40B4-BE49-F238E27FC236}">
                <a16:creationId xmlns:a16="http://schemas.microsoft.com/office/drawing/2014/main" id="{82D556F3-A706-3A28-C622-5BC02C2E7516}"/>
              </a:ext>
            </a:extLst>
          </p:cNvPr>
          <p:cNvSpPr>
            <a:spLocks noGrp="1"/>
          </p:cNvSpPr>
          <p:nvPr>
            <p:ph sz="quarter" idx="10"/>
          </p:nvPr>
        </p:nvSpPr>
        <p:spPr>
          <a:xfrm>
            <a:off x="514349" y="1679575"/>
            <a:ext cx="8430475" cy="4630690"/>
          </a:xfrm>
        </p:spPr>
        <p:txBody>
          <a:bodyPr>
            <a:normAutofit/>
          </a:bodyPr>
          <a:lstStyle/>
          <a:p>
            <a:pPr marL="0" indent="0">
              <a:lnSpc>
                <a:spcPct val="100000"/>
              </a:lnSpc>
              <a:spcBef>
                <a:spcPts val="624"/>
              </a:spcBef>
              <a:spcAft>
                <a:spcPts val="1200"/>
              </a:spcAft>
              <a:buNone/>
            </a:pPr>
            <a:r>
              <a:rPr lang="en-US" sz="2400" dirty="0"/>
              <a:t>Classify each of these transactions by type of cash flow activity. Hu Na Ltd. had these transactions:</a:t>
            </a:r>
          </a:p>
          <a:p>
            <a:pPr marL="442913" indent="-442913">
              <a:lnSpc>
                <a:spcPct val="100000"/>
              </a:lnSpc>
              <a:spcBef>
                <a:spcPts val="624"/>
              </a:spcBef>
              <a:buFont typeface="+mj-lt"/>
              <a:buAutoNum type="arabicPeriod"/>
            </a:pPr>
            <a:r>
              <a:rPr lang="en-US" sz="2400" dirty="0"/>
              <a:t>Issued 100,000 HK$50 par value ordinary shares for HK$8,000,000 cash.   </a:t>
            </a:r>
            <a:r>
              <a:rPr lang="en-US" sz="2400" b="1" dirty="0"/>
              <a:t>Financing</a:t>
            </a:r>
          </a:p>
          <a:p>
            <a:pPr marL="442913" indent="-442913">
              <a:lnSpc>
                <a:spcPct val="100000"/>
              </a:lnSpc>
              <a:spcBef>
                <a:spcPts val="624"/>
              </a:spcBef>
              <a:buFont typeface="+mj-lt"/>
              <a:buAutoNum type="arabicPeriod"/>
            </a:pPr>
            <a:r>
              <a:rPr lang="en-US" sz="2400" dirty="0"/>
              <a:t>Borrowed HK$2,000,000 from Castle Bank, signing a 5-year note bearing 8% interest.  </a:t>
            </a:r>
            <a:r>
              <a:rPr lang="en-US" sz="2400" b="1" dirty="0"/>
              <a:t>Financing</a:t>
            </a:r>
          </a:p>
          <a:p>
            <a:pPr marL="442913" indent="-442913">
              <a:lnSpc>
                <a:spcPct val="100000"/>
              </a:lnSpc>
              <a:spcBef>
                <a:spcPts val="624"/>
              </a:spcBef>
              <a:buFont typeface="+mj-lt"/>
              <a:buAutoNum type="arabicPeriod"/>
            </a:pPr>
            <a:r>
              <a:rPr lang="en-US" sz="2400" dirty="0"/>
              <a:t>Purchased two semi-trailer trucks for HK$1,700,000 cash. </a:t>
            </a:r>
            <a:r>
              <a:rPr lang="en-US" sz="2400" b="1" dirty="0"/>
              <a:t>Investing</a:t>
            </a:r>
          </a:p>
          <a:p>
            <a:pPr marL="442913" indent="-442913">
              <a:lnSpc>
                <a:spcPct val="100000"/>
              </a:lnSpc>
              <a:spcBef>
                <a:spcPts val="624"/>
              </a:spcBef>
              <a:buFont typeface="+mj-lt"/>
              <a:buAutoNum type="arabicPeriod"/>
            </a:pPr>
            <a:r>
              <a:rPr lang="en-US" sz="2400" dirty="0"/>
              <a:t>Paid employees HK$120,000 for salaries and wages.  </a:t>
            </a:r>
            <a:r>
              <a:rPr lang="en-US" sz="2400" b="1" dirty="0"/>
              <a:t>Operating</a:t>
            </a:r>
          </a:p>
          <a:p>
            <a:pPr marL="442913" indent="-442913">
              <a:lnSpc>
                <a:spcPct val="100000"/>
              </a:lnSpc>
              <a:spcBef>
                <a:spcPts val="624"/>
              </a:spcBef>
              <a:buFont typeface="+mj-lt"/>
              <a:buAutoNum type="arabicPeriod"/>
            </a:pPr>
            <a:r>
              <a:rPr lang="en-US" sz="2400" dirty="0"/>
              <a:t>Collected HK$200,000 cash for services performed.  </a:t>
            </a:r>
            <a:r>
              <a:rPr lang="en-US" sz="2400" b="1" dirty="0"/>
              <a:t>Operating</a:t>
            </a:r>
          </a:p>
        </p:txBody>
      </p:sp>
      <p:sp>
        <p:nvSpPr>
          <p:cNvPr id="10" name="Content Placeholder 5">
            <a:extLst>
              <a:ext uri="{FF2B5EF4-FFF2-40B4-BE49-F238E27FC236}">
                <a16:creationId xmlns:a16="http://schemas.microsoft.com/office/drawing/2014/main" id="{F374D9EF-7F99-678C-998A-E4CF3CF07552}"/>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470485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2884-C92C-CBC9-6AF1-A29A7FFA79EE}"/>
              </a:ext>
            </a:extLst>
          </p:cNvPr>
          <p:cNvSpPr>
            <a:spLocks noGrp="1"/>
          </p:cNvSpPr>
          <p:nvPr>
            <p:ph type="title"/>
          </p:nvPr>
        </p:nvSpPr>
        <p:spPr>
          <a:xfrm>
            <a:off x="514350" y="2599905"/>
            <a:ext cx="8115301" cy="1658191"/>
          </a:xfrm>
        </p:spPr>
        <p:txBody>
          <a:bodyPr>
            <a:noAutofit/>
          </a:bodyPr>
          <a:lstStyle/>
          <a:p>
            <a:r>
              <a:rPr lang="en-GB" dirty="0"/>
              <a:t>Learning Objective 2</a:t>
            </a:r>
            <a:br>
              <a:rPr lang="en-GB" dirty="0"/>
            </a:br>
            <a:r>
              <a:rPr lang="en-US" dirty="0"/>
              <a:t>Prepare a Statement of Cash Flows Using the Indirect Method.</a:t>
            </a:r>
            <a:endParaRPr lang="en-IN" dirty="0"/>
          </a:p>
        </p:txBody>
      </p:sp>
      <p:sp>
        <p:nvSpPr>
          <p:cNvPr id="7" name="Content Placeholder 5">
            <a:extLst>
              <a:ext uri="{FF2B5EF4-FFF2-40B4-BE49-F238E27FC236}">
                <a16:creationId xmlns:a16="http://schemas.microsoft.com/office/drawing/2014/main" id="{ABF4E629-382C-E98C-6612-118D324C53A4}"/>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42534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a:xfrm>
            <a:off x="514353" y="460255"/>
            <a:ext cx="8115301" cy="1241796"/>
          </a:xfrm>
        </p:spPr>
        <p:txBody>
          <a:bodyPr>
            <a:normAutofit/>
          </a:bodyPr>
          <a:lstStyle/>
          <a:p>
            <a:r>
              <a:rPr lang="en-US" dirty="0"/>
              <a:t>Cash flow overview</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774479"/>
            <a:ext cx="8115301" cy="4610937"/>
          </a:xfrm>
        </p:spPr>
        <p:txBody>
          <a:bodyPr>
            <a:normAutofit/>
          </a:bodyPr>
          <a:lstStyle/>
          <a:p>
            <a:pPr marL="0" indent="0">
              <a:lnSpc>
                <a:spcPct val="110000"/>
              </a:lnSpc>
              <a:buNone/>
            </a:pPr>
            <a:r>
              <a:rPr lang="en-US" dirty="0"/>
              <a:t>Compare </a:t>
            </a:r>
            <a:r>
              <a:rPr lang="en-US" dirty="0">
                <a:solidFill>
                  <a:srgbClr val="FF0000"/>
                </a:solidFill>
              </a:rPr>
              <a:t>inflow</a:t>
            </a:r>
            <a:r>
              <a:rPr lang="en-US" dirty="0"/>
              <a:t> and </a:t>
            </a:r>
            <a:r>
              <a:rPr lang="en-US" dirty="0">
                <a:solidFill>
                  <a:srgbClr val="FF0000"/>
                </a:solidFill>
              </a:rPr>
              <a:t>outflow</a:t>
            </a:r>
            <a:r>
              <a:rPr lang="en-US" dirty="0"/>
              <a:t> to compute </a:t>
            </a:r>
            <a:r>
              <a:rPr lang="en-US" i="1" dirty="0">
                <a:solidFill>
                  <a:srgbClr val="FF0000"/>
                </a:solidFill>
              </a:rPr>
              <a:t>net cash flow</a:t>
            </a:r>
          </a:p>
          <a:p>
            <a:pPr>
              <a:lnSpc>
                <a:spcPct val="110000"/>
              </a:lnSpc>
            </a:pPr>
            <a:endParaRPr lang="en-US" dirty="0">
              <a:solidFill>
                <a:srgbClr val="FF0000"/>
              </a:solidFill>
            </a:endParaRPr>
          </a:p>
          <a:p>
            <a:pPr>
              <a:lnSpc>
                <a:spcPct val="110000"/>
              </a:lnSpc>
            </a:pPr>
            <a:r>
              <a:rPr lang="en-US" dirty="0"/>
              <a:t>Operating Activities</a:t>
            </a:r>
          </a:p>
          <a:p>
            <a:pPr>
              <a:lnSpc>
                <a:spcPct val="110000"/>
              </a:lnSpc>
            </a:pPr>
            <a:r>
              <a:rPr lang="en-US" dirty="0"/>
              <a:t>Investing Activities</a:t>
            </a:r>
          </a:p>
          <a:p>
            <a:pPr>
              <a:lnSpc>
                <a:spcPct val="110000"/>
              </a:lnSpc>
            </a:pPr>
            <a:r>
              <a:rPr lang="en-US" dirty="0"/>
              <a:t>Financing Activities</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838106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B02D1-45FE-DF2B-E569-18A117EB9B4E}"/>
              </a:ext>
            </a:extLst>
          </p:cNvPr>
          <p:cNvSpPr>
            <a:spLocks noGrp="1"/>
          </p:cNvSpPr>
          <p:nvPr>
            <p:ph type="title"/>
          </p:nvPr>
        </p:nvSpPr>
        <p:spPr/>
        <p:txBody>
          <a:bodyPr>
            <a:normAutofit/>
          </a:bodyPr>
          <a:lstStyle/>
          <a:p>
            <a:r>
              <a:rPr lang="en-US" dirty="0"/>
              <a:t>Classification of Cash Flows</a:t>
            </a:r>
            <a:endParaRPr lang="en-IN" dirty="0"/>
          </a:p>
        </p:txBody>
      </p:sp>
      <p:pic>
        <p:nvPicPr>
          <p:cNvPr id="7" name="Picture Placeholder 6" descr="An illustration lists the classification of cash flow in three textboxes. The textbox on the left titled, Operating Activities, presents a list as follows: Income Statement Activities. The textbox in the middle titled, Investing Activities, presents a list as follows: Changes in Investments and Non-current Assets. The textbox on the right titled, Financing Activities, presents a list as follows: Changes in Non-current Liabilities and Equity.">
            <a:extLst>
              <a:ext uri="{FF2B5EF4-FFF2-40B4-BE49-F238E27FC236}">
                <a16:creationId xmlns:a16="http://schemas.microsoft.com/office/drawing/2014/main" id="{3182E97B-F18B-0DBD-880D-2B3223A9AC74}"/>
              </a:ext>
            </a:extLst>
          </p:cNvPr>
          <p:cNvPicPr>
            <a:picLocks noGrp="1" noChangeAspect="1"/>
          </p:cNvPicPr>
          <p:nvPr>
            <p:ph type="pic" sz="quarter" idx="17"/>
          </p:nvPr>
        </p:nvPicPr>
        <p:blipFill rotWithShape="1">
          <a:blip r:embed="rId2"/>
          <a:stretch/>
        </p:blipFill>
        <p:spPr>
          <a:xfrm>
            <a:off x="685800" y="1513922"/>
            <a:ext cx="7772400" cy="4087091"/>
          </a:xfrm>
          <a:prstGeom prst="rect">
            <a:avLst/>
          </a:prstGeom>
        </p:spPr>
      </p:pic>
      <p:sp>
        <p:nvSpPr>
          <p:cNvPr id="14" name="Content Placeholder 5">
            <a:extLst>
              <a:ext uri="{FF2B5EF4-FFF2-40B4-BE49-F238E27FC236}">
                <a16:creationId xmlns:a16="http://schemas.microsoft.com/office/drawing/2014/main" id="{7042619C-5C7A-8E35-DDD2-7CAAC0CA25D7}"/>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
        <p:nvSpPr>
          <p:cNvPr id="2" name="TextBox 1">
            <a:extLst>
              <a:ext uri="{FF2B5EF4-FFF2-40B4-BE49-F238E27FC236}">
                <a16:creationId xmlns:a16="http://schemas.microsoft.com/office/drawing/2014/main" id="{ACEC3FED-2134-556F-E3BB-089A680FC550}"/>
              </a:ext>
            </a:extLst>
          </p:cNvPr>
          <p:cNvSpPr txBox="1"/>
          <p:nvPr/>
        </p:nvSpPr>
        <p:spPr>
          <a:xfrm>
            <a:off x="3553098" y="5159412"/>
            <a:ext cx="2534194" cy="369332"/>
          </a:xfrm>
          <a:prstGeom prst="rect">
            <a:avLst/>
          </a:prstGeom>
          <a:noFill/>
        </p:spPr>
        <p:txBody>
          <a:bodyPr wrap="square" rtlCol="0">
            <a:spAutoFit/>
          </a:bodyPr>
          <a:lstStyle/>
          <a:p>
            <a:r>
              <a:rPr lang="en-US" dirty="0"/>
              <a:t>Buying/selling PPE, etc.</a:t>
            </a:r>
          </a:p>
        </p:txBody>
      </p:sp>
      <p:sp>
        <p:nvSpPr>
          <p:cNvPr id="3" name="TextBox 2">
            <a:extLst>
              <a:ext uri="{FF2B5EF4-FFF2-40B4-BE49-F238E27FC236}">
                <a16:creationId xmlns:a16="http://schemas.microsoft.com/office/drawing/2014/main" id="{959018EC-954A-89FE-2020-A82704EDD7BD}"/>
              </a:ext>
            </a:extLst>
          </p:cNvPr>
          <p:cNvSpPr txBox="1"/>
          <p:nvPr/>
        </p:nvSpPr>
        <p:spPr>
          <a:xfrm>
            <a:off x="6200231" y="5159412"/>
            <a:ext cx="2534194" cy="646331"/>
          </a:xfrm>
          <a:prstGeom prst="rect">
            <a:avLst/>
          </a:prstGeom>
          <a:noFill/>
        </p:spPr>
        <p:txBody>
          <a:bodyPr wrap="square" rtlCol="0">
            <a:spAutoFit/>
          </a:bodyPr>
          <a:lstStyle/>
          <a:p>
            <a:r>
              <a:rPr lang="en-US" dirty="0"/>
              <a:t>Issue bond, stock, paying dividend, etc.</a:t>
            </a:r>
          </a:p>
        </p:txBody>
      </p:sp>
    </p:spTree>
    <p:extLst>
      <p:ext uri="{BB962C8B-B14F-4D97-AF65-F5344CB8AC3E}">
        <p14:creationId xmlns:p14="http://schemas.microsoft.com/office/powerpoint/2010/main" val="51599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a:xfrm>
            <a:off x="514353" y="460255"/>
            <a:ext cx="8115301" cy="1241796"/>
          </a:xfrm>
        </p:spPr>
        <p:txBody>
          <a:bodyPr>
            <a:normAutofit/>
          </a:bodyPr>
          <a:lstStyle/>
          <a:p>
            <a:r>
              <a:rPr lang="en-US" dirty="0"/>
              <a:t>Highlights</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774479"/>
            <a:ext cx="8115301" cy="4610937"/>
          </a:xfrm>
        </p:spPr>
        <p:txBody>
          <a:bodyPr>
            <a:normAutofit fontScale="77500" lnSpcReduction="20000"/>
          </a:bodyPr>
          <a:lstStyle/>
          <a:p>
            <a:pPr marL="0" indent="0">
              <a:lnSpc>
                <a:spcPct val="110000"/>
              </a:lnSpc>
              <a:buNone/>
            </a:pPr>
            <a:r>
              <a:rPr lang="en-US" b="1" dirty="0"/>
              <a:t>Operating activities</a:t>
            </a:r>
          </a:p>
          <a:p>
            <a:pPr>
              <a:lnSpc>
                <a:spcPct val="110000"/>
              </a:lnSpc>
            </a:pPr>
            <a:r>
              <a:rPr lang="en-US" dirty="0"/>
              <a:t>Interest received from investments</a:t>
            </a:r>
          </a:p>
          <a:p>
            <a:pPr>
              <a:lnSpc>
                <a:spcPct val="110000"/>
              </a:lnSpc>
            </a:pPr>
            <a:r>
              <a:rPr lang="en-US" dirty="0"/>
              <a:t>Interest paid on bonds or notes payable</a:t>
            </a:r>
          </a:p>
          <a:p>
            <a:pPr>
              <a:lnSpc>
                <a:spcPct val="110000"/>
              </a:lnSpc>
            </a:pPr>
            <a:r>
              <a:rPr lang="en-US" dirty="0"/>
              <a:t>Dividends from investments</a:t>
            </a:r>
          </a:p>
          <a:p>
            <a:pPr marL="0" indent="0">
              <a:lnSpc>
                <a:spcPct val="110000"/>
              </a:lnSpc>
              <a:buNone/>
            </a:pPr>
            <a:r>
              <a:rPr lang="en-US" dirty="0">
                <a:solidFill>
                  <a:srgbClr val="FF0000"/>
                </a:solidFill>
              </a:rPr>
              <a:t>Why</a:t>
            </a:r>
            <a:r>
              <a:rPr lang="en-US" dirty="0"/>
              <a:t>? Because each is a cash flow from activities reported in income statement (interest revenue, interest expense, dividend revenue)</a:t>
            </a:r>
          </a:p>
          <a:p>
            <a:pPr marL="0" indent="0">
              <a:lnSpc>
                <a:spcPct val="110000"/>
              </a:lnSpc>
              <a:buNone/>
            </a:pPr>
            <a:endParaRPr lang="en-US" dirty="0"/>
          </a:p>
          <a:p>
            <a:pPr marL="0" indent="0">
              <a:lnSpc>
                <a:spcPct val="110000"/>
              </a:lnSpc>
              <a:buNone/>
            </a:pPr>
            <a:r>
              <a:rPr lang="en-US" b="1" dirty="0"/>
              <a:t>Financing activities </a:t>
            </a:r>
          </a:p>
          <a:p>
            <a:pPr>
              <a:lnSpc>
                <a:spcPct val="110000"/>
              </a:lnSpc>
            </a:pPr>
            <a:r>
              <a:rPr lang="en-US" dirty="0"/>
              <a:t>Dividends paid to stockholders</a:t>
            </a:r>
          </a:p>
          <a:p>
            <a:pPr marL="0" indent="0">
              <a:lnSpc>
                <a:spcPct val="110000"/>
              </a:lnSpc>
              <a:buNone/>
            </a:pPr>
            <a:r>
              <a:rPr lang="en-US" dirty="0">
                <a:solidFill>
                  <a:srgbClr val="FF0000"/>
                </a:solidFill>
              </a:rPr>
              <a:t>Why</a:t>
            </a:r>
            <a:r>
              <a:rPr lang="en-US" dirty="0"/>
              <a:t>? Dividends are not an expense. Therefore, paying dividends has no effect on net income. </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58856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B02D1-45FE-DF2B-E569-18A117EB9B4E}"/>
              </a:ext>
            </a:extLst>
          </p:cNvPr>
          <p:cNvSpPr>
            <a:spLocks noGrp="1"/>
          </p:cNvSpPr>
          <p:nvPr>
            <p:ph type="title"/>
          </p:nvPr>
        </p:nvSpPr>
        <p:spPr/>
        <p:txBody>
          <a:bodyPr>
            <a:normAutofit/>
          </a:bodyPr>
          <a:lstStyle/>
          <a:p>
            <a:r>
              <a:rPr lang="en-US" dirty="0"/>
              <a:t>Statement of Cash Flow Example</a:t>
            </a:r>
            <a:endParaRPr lang="en-IN" dirty="0"/>
          </a:p>
        </p:txBody>
      </p:sp>
      <p:pic>
        <p:nvPicPr>
          <p:cNvPr id="4" name="Picture Placeholder 3" descr="An illustration of a statement of cash flows. The statement presents a three-line heading consisting of the name of the company, Company Name; the type of statement, Statement of Cash Flows; and the time period the statement covers, For the Period Covered. There are three columns in this statement, the first presenting labels and the other two presenting the respective numeric amounts. There are three sections in this statement: Cash flows from operating activities, Cash flows from investing activities, and Cash flows from financing activities. The cash flows from operating activities section contains one item for which the label, (List of individual items) appears slightly indented under the section label, with its amount of X X appearing in the first of the two numeric columns. The subtotal appears in the second numeric column as X X X with the label, Net cash provided (used) by operating activities appearing in the first column. The cash flows from investing activities section contains one item for which the label, (List of individual inflows and outflows) appears slightly indented under the section label, with its amount of X X appearing in the first of the two numeric columns. The subtotal appears in the second numeric column as X X X with the label, Net cash provided (used) by investing activities appearing in the first column. The cash flows from financing activities section contains one item for which the label, (List of individual inflows and outflows) appears slightly indented under the section label, with its amount of X X appearing in the first of the two numeric columns. The subtotal appears in the second numeric column as X X X with the label, Net cash provided (used) by financing activities appearing in the first column. The next line presents, Net increase (decrease) in cash. Its total of X X X appears in the second numeric column as the sum of amounts from each of the three sections. Immediately below net increase (decrease) in cash, Cash at beginning of period is presented as X X X. It is then added to the Cash at end of period in cash amount of X X X to arrive at the bottom line labeled Note x x, Non-cash investing and financing activities (List of individual non-cash transactions) with a total in the second numeric column of X X X.">
            <a:extLst>
              <a:ext uri="{FF2B5EF4-FFF2-40B4-BE49-F238E27FC236}">
                <a16:creationId xmlns:a16="http://schemas.microsoft.com/office/drawing/2014/main" id="{4465841E-2FCD-B62E-A809-603DAC4C7182}"/>
              </a:ext>
            </a:extLst>
          </p:cNvPr>
          <p:cNvPicPr>
            <a:picLocks noGrp="1" noChangeAspect="1"/>
          </p:cNvPicPr>
          <p:nvPr>
            <p:ph type="pic" sz="quarter" idx="17"/>
          </p:nvPr>
        </p:nvPicPr>
        <p:blipFill rotWithShape="1">
          <a:blip r:embed="rId3"/>
          <a:stretch/>
        </p:blipFill>
        <p:spPr>
          <a:xfrm>
            <a:off x="1219200" y="1183425"/>
            <a:ext cx="6705600" cy="4733926"/>
          </a:xfrm>
          <a:prstGeom prst="rect">
            <a:avLst/>
          </a:prstGeom>
        </p:spPr>
      </p:pic>
      <p:sp>
        <p:nvSpPr>
          <p:cNvPr id="6" name="Content Placeholder 5">
            <a:extLst>
              <a:ext uri="{FF2B5EF4-FFF2-40B4-BE49-F238E27FC236}">
                <a16:creationId xmlns:a16="http://schemas.microsoft.com/office/drawing/2014/main" id="{2D697E10-C31D-86F5-6D1C-4ED06D20474C}"/>
              </a:ext>
            </a:extLst>
          </p:cNvPr>
          <p:cNvSpPr>
            <a:spLocks noGrp="1"/>
          </p:cNvSpPr>
          <p:nvPr>
            <p:ph sz="quarter" idx="12"/>
          </p:nvPr>
        </p:nvSpPr>
        <p:spPr>
          <a:xfrm>
            <a:off x="513862" y="5840090"/>
            <a:ext cx="8115301" cy="465523"/>
          </a:xfrm>
        </p:spPr>
        <p:txBody>
          <a:bodyPr>
            <a:normAutofit/>
          </a:bodyPr>
          <a:lstStyle/>
          <a:p>
            <a:pPr marL="0" indent="0">
              <a:buNone/>
            </a:pPr>
            <a:r>
              <a:rPr lang="en-US" sz="2000" b="1" dirty="0"/>
              <a:t>Illustration 14.3:</a:t>
            </a:r>
            <a:r>
              <a:rPr lang="en-US" sz="2000" dirty="0"/>
              <a:t> Format of statement of cash flows </a:t>
            </a:r>
          </a:p>
        </p:txBody>
      </p:sp>
      <p:sp>
        <p:nvSpPr>
          <p:cNvPr id="14" name="Content Placeholder 5">
            <a:extLst>
              <a:ext uri="{FF2B5EF4-FFF2-40B4-BE49-F238E27FC236}">
                <a16:creationId xmlns:a16="http://schemas.microsoft.com/office/drawing/2014/main" id="{6134D48E-2DE8-6A24-673E-CAF24ACDDC3A}"/>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
        <p:nvSpPr>
          <p:cNvPr id="2" name="Rectangle 1">
            <a:extLst>
              <a:ext uri="{FF2B5EF4-FFF2-40B4-BE49-F238E27FC236}">
                <a16:creationId xmlns:a16="http://schemas.microsoft.com/office/drawing/2014/main" id="{E342660E-F495-441E-9AB3-F8395860B296}"/>
              </a:ext>
            </a:extLst>
          </p:cNvPr>
          <p:cNvSpPr/>
          <p:nvPr/>
        </p:nvSpPr>
        <p:spPr>
          <a:xfrm>
            <a:off x="1864426" y="2232562"/>
            <a:ext cx="5391397" cy="197130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89ACBF4-1830-A9B8-B73D-296BAB247C5A}"/>
              </a:ext>
            </a:extLst>
          </p:cNvPr>
          <p:cNvSpPr/>
          <p:nvPr/>
        </p:nvSpPr>
        <p:spPr>
          <a:xfrm>
            <a:off x="1864425" y="4203866"/>
            <a:ext cx="5391397" cy="20187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EE3F9E-86EA-F6AE-3CD5-A1FAD4CD2FAE}"/>
              </a:ext>
            </a:extLst>
          </p:cNvPr>
          <p:cNvSpPr/>
          <p:nvPr/>
        </p:nvSpPr>
        <p:spPr>
          <a:xfrm>
            <a:off x="1864424" y="4403765"/>
            <a:ext cx="5391397" cy="4655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6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0726BD-4489-5124-3DF9-4CD38D53EF4A}"/>
              </a:ext>
            </a:extLst>
          </p:cNvPr>
          <p:cNvSpPr>
            <a:spLocks noGrp="1"/>
          </p:cNvSpPr>
          <p:nvPr>
            <p:ph type="title"/>
          </p:nvPr>
        </p:nvSpPr>
        <p:spPr/>
        <p:txBody>
          <a:bodyPr/>
          <a:lstStyle/>
          <a:p>
            <a:r>
              <a:rPr lang="en-IN" dirty="0"/>
              <a:t>Chapter Outline</a:t>
            </a:r>
          </a:p>
        </p:txBody>
      </p:sp>
      <p:sp>
        <p:nvSpPr>
          <p:cNvPr id="3" name="Content Placeholder 2">
            <a:extLst>
              <a:ext uri="{FF2B5EF4-FFF2-40B4-BE49-F238E27FC236}">
                <a16:creationId xmlns:a16="http://schemas.microsoft.com/office/drawing/2014/main" id="{1234F12A-2957-682C-AD63-B1498A91FB3A}"/>
              </a:ext>
            </a:extLst>
          </p:cNvPr>
          <p:cNvSpPr>
            <a:spLocks noGrp="1"/>
          </p:cNvSpPr>
          <p:nvPr>
            <p:ph sz="quarter" idx="12"/>
          </p:nvPr>
        </p:nvSpPr>
        <p:spPr/>
        <p:txBody>
          <a:bodyPr>
            <a:normAutofit/>
          </a:bodyPr>
          <a:lstStyle/>
          <a:p>
            <a:pPr marL="0" indent="0">
              <a:lnSpc>
                <a:spcPct val="110000"/>
              </a:lnSpc>
              <a:buNone/>
            </a:pPr>
            <a:r>
              <a:rPr lang="en-US" b="1" dirty="0">
                <a:solidFill>
                  <a:schemeClr val="accent2"/>
                </a:solidFill>
              </a:rPr>
              <a:t>Learning Objectives</a:t>
            </a:r>
          </a:p>
          <a:p>
            <a:pPr marL="717550" indent="-717550">
              <a:lnSpc>
                <a:spcPct val="110000"/>
              </a:lnSpc>
              <a:buNone/>
            </a:pPr>
            <a:r>
              <a:rPr lang="en-US" b="1" dirty="0">
                <a:solidFill>
                  <a:schemeClr val="accent2"/>
                </a:solidFill>
              </a:rPr>
              <a:t>LO 1</a:t>
            </a:r>
            <a:r>
              <a:rPr lang="en-US" dirty="0"/>
              <a:t> Discuss the usefulness and format of the statement of cash flows.</a:t>
            </a:r>
          </a:p>
          <a:p>
            <a:pPr marL="717550" indent="-717550">
              <a:lnSpc>
                <a:spcPct val="110000"/>
              </a:lnSpc>
              <a:buNone/>
            </a:pPr>
            <a:r>
              <a:rPr lang="en-US" b="1" dirty="0">
                <a:solidFill>
                  <a:schemeClr val="accent2"/>
                </a:solidFill>
              </a:rPr>
              <a:t>LO 2</a:t>
            </a:r>
            <a:r>
              <a:rPr lang="en-US" b="0" baseline="0" dirty="0">
                <a:solidFill>
                  <a:schemeClr val="tx1"/>
                </a:solidFill>
              </a:rPr>
              <a:t> </a:t>
            </a:r>
            <a:r>
              <a:rPr lang="en-US" dirty="0"/>
              <a:t>Prepare a statement of cash flows using the indirect method.</a:t>
            </a:r>
          </a:p>
          <a:p>
            <a:pPr marL="717550" indent="-717550">
              <a:lnSpc>
                <a:spcPct val="110000"/>
              </a:lnSpc>
              <a:buNone/>
            </a:pPr>
            <a:r>
              <a:rPr lang="en-US" b="1" dirty="0">
                <a:solidFill>
                  <a:schemeClr val="accent2"/>
                </a:solidFill>
              </a:rPr>
              <a:t>LO 3</a:t>
            </a:r>
            <a:r>
              <a:rPr lang="en-US" b="0" baseline="0" dirty="0">
                <a:solidFill>
                  <a:schemeClr val="tx1"/>
                </a:solidFill>
              </a:rPr>
              <a:t> T</a:t>
            </a:r>
            <a:r>
              <a:rPr lang="en-US" dirty="0"/>
              <a:t>he direct method. </a:t>
            </a:r>
          </a:p>
          <a:p>
            <a:pPr marL="717550" indent="-717550">
              <a:lnSpc>
                <a:spcPct val="110000"/>
              </a:lnSpc>
              <a:buNone/>
            </a:pPr>
            <a:r>
              <a:rPr lang="en-US" b="1" dirty="0">
                <a:solidFill>
                  <a:schemeClr val="accent2"/>
                </a:solidFill>
              </a:rPr>
              <a:t>LO 4</a:t>
            </a:r>
            <a:r>
              <a:rPr lang="en-US" b="0" baseline="0" dirty="0">
                <a:solidFill>
                  <a:schemeClr val="tx1"/>
                </a:solidFill>
              </a:rPr>
              <a:t> </a:t>
            </a:r>
            <a:r>
              <a:rPr lang="en-US" dirty="0"/>
              <a:t>Analyze the statement of cash flows.</a:t>
            </a:r>
          </a:p>
        </p:txBody>
      </p:sp>
    </p:spTree>
    <p:extLst>
      <p:ext uri="{BB962C8B-B14F-4D97-AF65-F5344CB8AC3E}">
        <p14:creationId xmlns:p14="http://schemas.microsoft.com/office/powerpoint/2010/main" val="3113446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a:xfrm>
            <a:off x="514353" y="460255"/>
            <a:ext cx="8115301" cy="1241796"/>
          </a:xfrm>
        </p:spPr>
        <p:txBody>
          <a:bodyPr>
            <a:normAutofit/>
          </a:bodyPr>
          <a:lstStyle/>
          <a:p>
            <a:r>
              <a:rPr lang="en-US" dirty="0"/>
              <a:t>Significant non-cash activities</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774479"/>
            <a:ext cx="8115301" cy="4610937"/>
          </a:xfrm>
        </p:spPr>
        <p:txBody>
          <a:bodyPr>
            <a:normAutofit fontScale="85000" lnSpcReduction="20000"/>
          </a:bodyPr>
          <a:lstStyle/>
          <a:p>
            <a:pPr marL="0" indent="0">
              <a:lnSpc>
                <a:spcPct val="110000"/>
              </a:lnSpc>
              <a:buNone/>
            </a:pPr>
            <a:r>
              <a:rPr lang="en-US" dirty="0"/>
              <a:t>Not all of a company’s significant activities involve cash. Examples: </a:t>
            </a:r>
          </a:p>
          <a:p>
            <a:pPr marL="514350" indent="-514350">
              <a:lnSpc>
                <a:spcPct val="110000"/>
              </a:lnSpc>
              <a:buFont typeface="+mj-lt"/>
              <a:buAutoNum type="arabicPeriod"/>
            </a:pPr>
            <a:r>
              <a:rPr lang="en-US" dirty="0"/>
              <a:t>Issuance of shares to purchase assets</a:t>
            </a:r>
          </a:p>
          <a:p>
            <a:pPr marL="514350" indent="-514350">
              <a:lnSpc>
                <a:spcPct val="110000"/>
              </a:lnSpc>
              <a:buFont typeface="+mj-lt"/>
              <a:buAutoNum type="arabicPeriod"/>
            </a:pPr>
            <a:r>
              <a:rPr lang="en-US" dirty="0"/>
              <a:t>Conversion of bonds into ordinary shares</a:t>
            </a:r>
          </a:p>
          <a:p>
            <a:pPr marL="514350" indent="-514350">
              <a:lnSpc>
                <a:spcPct val="110000"/>
              </a:lnSpc>
              <a:buFont typeface="+mj-lt"/>
              <a:buAutoNum type="arabicPeriod"/>
            </a:pPr>
            <a:r>
              <a:rPr lang="en-US" dirty="0"/>
              <a:t>Issuance of debt to purchase assets </a:t>
            </a:r>
          </a:p>
          <a:p>
            <a:pPr marL="514350" indent="-514350">
              <a:lnSpc>
                <a:spcPct val="110000"/>
              </a:lnSpc>
              <a:buFont typeface="+mj-lt"/>
              <a:buAutoNum type="arabicPeriod"/>
            </a:pPr>
            <a:r>
              <a:rPr lang="en-US" dirty="0"/>
              <a:t>Exchange of plant assets </a:t>
            </a:r>
          </a:p>
          <a:p>
            <a:pPr marL="514350" indent="-514350">
              <a:lnSpc>
                <a:spcPct val="110000"/>
              </a:lnSpc>
              <a:buFont typeface="+mj-lt"/>
              <a:buAutoNum type="arabicPeriod"/>
            </a:pPr>
            <a:endParaRPr lang="en-US" dirty="0"/>
          </a:p>
          <a:p>
            <a:pPr marL="0" indent="0">
              <a:lnSpc>
                <a:spcPct val="110000"/>
              </a:lnSpc>
              <a:buNone/>
            </a:pPr>
            <a:r>
              <a:rPr lang="en-US" dirty="0"/>
              <a:t>Companies report significant activities that do not affect cash in either a </a:t>
            </a:r>
          </a:p>
          <a:p>
            <a:pPr>
              <a:lnSpc>
                <a:spcPct val="110000"/>
              </a:lnSpc>
            </a:pPr>
            <a:r>
              <a:rPr lang="en-US" b="1" dirty="0"/>
              <a:t>Supplementary schedule</a:t>
            </a:r>
          </a:p>
          <a:p>
            <a:pPr>
              <a:lnSpc>
                <a:spcPct val="110000"/>
              </a:lnSpc>
            </a:pPr>
            <a:r>
              <a:rPr lang="en-US" b="1" dirty="0"/>
              <a:t>Separate note </a:t>
            </a:r>
            <a:r>
              <a:rPr lang="en-US" dirty="0"/>
              <a:t>to the financial statements</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29228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EE8FB-CAAE-5E4E-B674-01D5B1DFE7F0}"/>
              </a:ext>
            </a:extLst>
          </p:cNvPr>
          <p:cNvSpPr>
            <a:spLocks noGrp="1"/>
          </p:cNvSpPr>
          <p:nvPr>
            <p:ph type="title"/>
          </p:nvPr>
        </p:nvSpPr>
        <p:spPr>
          <a:xfrm>
            <a:off x="514353" y="460255"/>
            <a:ext cx="8115301" cy="1051674"/>
          </a:xfrm>
        </p:spPr>
        <p:txBody>
          <a:bodyPr>
            <a:noAutofit/>
          </a:bodyPr>
          <a:lstStyle/>
          <a:p>
            <a:r>
              <a:rPr lang="en-US" dirty="0"/>
              <a:t>Format of the Statement of Cash Flows</a:t>
            </a:r>
            <a:endParaRPr lang="en-IN" dirty="0"/>
          </a:p>
        </p:txBody>
      </p:sp>
      <p:sp>
        <p:nvSpPr>
          <p:cNvPr id="6" name="Content Placeholder 5">
            <a:extLst>
              <a:ext uri="{FF2B5EF4-FFF2-40B4-BE49-F238E27FC236}">
                <a16:creationId xmlns:a16="http://schemas.microsoft.com/office/drawing/2014/main" id="{B2D8E4E1-B33E-7B27-97DA-A0FBCF935431}"/>
              </a:ext>
            </a:extLst>
          </p:cNvPr>
          <p:cNvSpPr>
            <a:spLocks noGrp="1"/>
          </p:cNvSpPr>
          <p:nvPr>
            <p:ph sz="quarter" idx="12"/>
          </p:nvPr>
        </p:nvSpPr>
        <p:spPr>
          <a:xfrm>
            <a:off x="513863" y="1738265"/>
            <a:ext cx="4343272" cy="3826793"/>
          </a:xfrm>
        </p:spPr>
        <p:txBody>
          <a:bodyPr>
            <a:normAutofit/>
          </a:bodyPr>
          <a:lstStyle/>
          <a:p>
            <a:pPr marL="0" indent="0">
              <a:spcAft>
                <a:spcPts val="1800"/>
              </a:spcAft>
              <a:buNone/>
            </a:pPr>
            <a:r>
              <a:rPr lang="en-IN" b="1" dirty="0"/>
              <a:t>Order of Presentation:</a:t>
            </a:r>
          </a:p>
          <a:p>
            <a:pPr marL="514350" indent="-514350">
              <a:buFont typeface="+mj-lt"/>
              <a:buAutoNum type="arabicPeriod"/>
            </a:pPr>
            <a:r>
              <a:rPr lang="en-IN" dirty="0"/>
              <a:t>Operating activities.</a:t>
            </a:r>
          </a:p>
          <a:p>
            <a:pPr marL="514350" indent="-514350">
              <a:buFont typeface="+mj-lt"/>
              <a:buAutoNum type="arabicPeriod"/>
            </a:pPr>
            <a:r>
              <a:rPr lang="en-IN" dirty="0"/>
              <a:t>Investing activities.</a:t>
            </a:r>
          </a:p>
          <a:p>
            <a:pPr marL="514350" indent="-514350">
              <a:buFont typeface="+mj-lt"/>
              <a:buAutoNum type="arabicPeriod"/>
            </a:pPr>
            <a:r>
              <a:rPr lang="en-IN" dirty="0"/>
              <a:t>Financing activities.</a:t>
            </a:r>
          </a:p>
        </p:txBody>
      </p:sp>
      <p:pic>
        <p:nvPicPr>
          <p:cNvPr id="17" name="Picture Placeholder 16" descr="An illustration presents a curly bracket pointing to two text boxes labeled, Direct Method and Indirect Method.">
            <a:extLst>
              <a:ext uri="{FF2B5EF4-FFF2-40B4-BE49-F238E27FC236}">
                <a16:creationId xmlns:a16="http://schemas.microsoft.com/office/drawing/2014/main" id="{9B77B696-6975-28F7-3D7A-45C247B4AF08}"/>
              </a:ext>
            </a:extLst>
          </p:cNvPr>
          <p:cNvPicPr>
            <a:picLocks noGrp="1" noChangeAspect="1"/>
          </p:cNvPicPr>
          <p:nvPr>
            <p:ph type="pic" sz="quarter" idx="17"/>
          </p:nvPr>
        </p:nvPicPr>
        <p:blipFill rotWithShape="1">
          <a:blip r:embed="rId3"/>
          <a:stretch/>
        </p:blipFill>
        <p:spPr>
          <a:xfrm>
            <a:off x="4128774" y="2293486"/>
            <a:ext cx="2758440" cy="975360"/>
          </a:xfrm>
          <a:prstGeom prst="rect">
            <a:avLst/>
          </a:prstGeom>
        </p:spPr>
      </p:pic>
      <p:sp>
        <p:nvSpPr>
          <p:cNvPr id="13" name="Content Placeholder 5">
            <a:extLst>
              <a:ext uri="{FF2B5EF4-FFF2-40B4-BE49-F238E27FC236}">
                <a16:creationId xmlns:a16="http://schemas.microsoft.com/office/drawing/2014/main" id="{EC429707-AFA4-5DA8-FAD4-62602855F9F7}"/>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80781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a:xfrm>
            <a:off x="514353" y="460255"/>
            <a:ext cx="8115301" cy="1241796"/>
          </a:xfrm>
        </p:spPr>
        <p:txBody>
          <a:bodyPr>
            <a:normAutofit/>
          </a:bodyPr>
          <a:lstStyle/>
          <a:p>
            <a:r>
              <a:rPr lang="en-US" dirty="0"/>
              <a:t>Preparing the Statement of Cash Flows</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774479"/>
            <a:ext cx="8115301" cy="4610937"/>
          </a:xfrm>
        </p:spPr>
        <p:txBody>
          <a:bodyPr>
            <a:normAutofit fontScale="92500"/>
          </a:bodyPr>
          <a:lstStyle/>
          <a:p>
            <a:pPr marL="0" indent="0">
              <a:lnSpc>
                <a:spcPct val="110000"/>
              </a:lnSpc>
              <a:buNone/>
            </a:pPr>
            <a:r>
              <a:rPr lang="en-US" b="1" dirty="0"/>
              <a:t>Three sources</a:t>
            </a:r>
            <a:r>
              <a:rPr lang="en-US" dirty="0"/>
              <a:t> of information:</a:t>
            </a:r>
          </a:p>
          <a:p>
            <a:pPr marL="442913" indent="-442913">
              <a:lnSpc>
                <a:spcPct val="110000"/>
              </a:lnSpc>
              <a:buFont typeface="+mj-lt"/>
              <a:buAutoNum type="arabicPeriod"/>
            </a:pPr>
            <a:r>
              <a:rPr lang="en-US" dirty="0">
                <a:solidFill>
                  <a:srgbClr val="FF0000"/>
                </a:solidFill>
              </a:rPr>
              <a:t>Current income statement</a:t>
            </a:r>
          </a:p>
          <a:p>
            <a:pPr marL="882651" lvl="1" indent="-442913">
              <a:lnSpc>
                <a:spcPct val="110000"/>
              </a:lnSpc>
              <a:buFont typeface="+mj-lt"/>
              <a:buAutoNum type="arabicPeriod"/>
            </a:pPr>
            <a:r>
              <a:rPr lang="en-US" dirty="0"/>
              <a:t>Revenue and expenses: determine CF from operating</a:t>
            </a:r>
          </a:p>
          <a:p>
            <a:pPr marL="442913" indent="-442913">
              <a:lnSpc>
                <a:spcPct val="110000"/>
              </a:lnSpc>
              <a:buFont typeface="+mj-lt"/>
              <a:buAutoNum type="arabicPeriod"/>
            </a:pPr>
            <a:r>
              <a:rPr lang="en-US" dirty="0">
                <a:solidFill>
                  <a:srgbClr val="FF0000"/>
                </a:solidFill>
              </a:rPr>
              <a:t>Comparative statements of financial position</a:t>
            </a:r>
          </a:p>
          <a:p>
            <a:pPr marL="882651" lvl="1" indent="-442913">
              <a:lnSpc>
                <a:spcPct val="110000"/>
              </a:lnSpc>
              <a:buFont typeface="+mj-lt"/>
              <a:buAutoNum type="arabicPeriod"/>
            </a:pPr>
            <a:r>
              <a:rPr lang="en-US" dirty="0"/>
              <a:t>Compare current year to previous year – i.e., look at changes to identify cash flow </a:t>
            </a:r>
          </a:p>
          <a:p>
            <a:pPr marL="442913" indent="-442913">
              <a:lnSpc>
                <a:spcPct val="110000"/>
              </a:lnSpc>
              <a:buFont typeface="+mj-lt"/>
              <a:buAutoNum type="arabicPeriod"/>
            </a:pPr>
            <a:r>
              <a:rPr lang="en-US" dirty="0">
                <a:solidFill>
                  <a:srgbClr val="FF0000"/>
                </a:solidFill>
              </a:rPr>
              <a:t>Additional information</a:t>
            </a:r>
          </a:p>
          <a:p>
            <a:pPr marL="882651" lvl="1" indent="-442913">
              <a:lnSpc>
                <a:spcPct val="110000"/>
              </a:lnSpc>
              <a:buFont typeface="+mj-lt"/>
              <a:buAutoNum type="arabicPeriod"/>
            </a:pPr>
            <a:r>
              <a:rPr lang="en-US" dirty="0"/>
              <a:t>Sometimes, additional information is needed to determine inflow and outflow of cash</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1768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3498E0-3139-32B7-77D1-4FFF63F2ACBE}"/>
              </a:ext>
            </a:extLst>
          </p:cNvPr>
          <p:cNvSpPr>
            <a:spLocks noGrp="1"/>
          </p:cNvSpPr>
          <p:nvPr>
            <p:ph type="title"/>
          </p:nvPr>
        </p:nvSpPr>
        <p:spPr/>
        <p:txBody>
          <a:bodyPr>
            <a:normAutofit/>
          </a:bodyPr>
          <a:lstStyle/>
          <a:p>
            <a:r>
              <a:rPr lang="en-IN" dirty="0"/>
              <a:t>Preparation – Step 1</a:t>
            </a:r>
          </a:p>
        </p:txBody>
      </p:sp>
      <p:sp>
        <p:nvSpPr>
          <p:cNvPr id="6" name="Content Placeholder 5">
            <a:extLst>
              <a:ext uri="{FF2B5EF4-FFF2-40B4-BE49-F238E27FC236}">
                <a16:creationId xmlns:a16="http://schemas.microsoft.com/office/drawing/2014/main" id="{8E1F5C55-E5F8-C229-D9B5-A07B5D40BB6A}"/>
              </a:ext>
            </a:extLst>
          </p:cNvPr>
          <p:cNvSpPr>
            <a:spLocks noGrp="1"/>
          </p:cNvSpPr>
          <p:nvPr>
            <p:ph sz="quarter" idx="12"/>
          </p:nvPr>
        </p:nvSpPr>
        <p:spPr>
          <a:xfrm>
            <a:off x="619124" y="2367138"/>
            <a:ext cx="8115301" cy="758696"/>
          </a:xfrm>
        </p:spPr>
        <p:txBody>
          <a:bodyPr>
            <a:normAutofit/>
          </a:bodyPr>
          <a:lstStyle/>
          <a:p>
            <a:pPr marL="0" indent="0">
              <a:buNone/>
            </a:pPr>
            <a:r>
              <a:rPr lang="en-US" b="1" dirty="0"/>
              <a:t>Cash flow from operating activities (CFO)</a:t>
            </a:r>
          </a:p>
        </p:txBody>
      </p:sp>
      <p:sp>
        <p:nvSpPr>
          <p:cNvPr id="9" name="Content Placeholder 8">
            <a:extLst>
              <a:ext uri="{FF2B5EF4-FFF2-40B4-BE49-F238E27FC236}">
                <a16:creationId xmlns:a16="http://schemas.microsoft.com/office/drawing/2014/main" id="{68EAA0DB-A0AF-8120-2AF8-94F2E79DBE52}"/>
              </a:ext>
            </a:extLst>
          </p:cNvPr>
          <p:cNvSpPr>
            <a:spLocks noGrp="1"/>
          </p:cNvSpPr>
          <p:nvPr>
            <p:ph sz="quarter" idx="18"/>
          </p:nvPr>
        </p:nvSpPr>
        <p:spPr>
          <a:xfrm>
            <a:off x="447283" y="5621991"/>
            <a:ext cx="8287142" cy="731243"/>
          </a:xfrm>
        </p:spPr>
        <p:txBody>
          <a:bodyPr>
            <a:normAutofit/>
          </a:bodyPr>
          <a:lstStyle/>
          <a:p>
            <a:pPr marL="0" indent="0">
              <a:buNone/>
            </a:pPr>
            <a:r>
              <a:rPr lang="en-US" sz="2000" b="1" dirty="0"/>
              <a:t>Illustration 14.4 (Partial): </a:t>
            </a:r>
            <a:r>
              <a:rPr lang="en-US" sz="2000" dirty="0"/>
              <a:t>Three major steps in preparing the statement of cash flows </a:t>
            </a:r>
          </a:p>
        </p:txBody>
      </p:sp>
      <p:sp>
        <p:nvSpPr>
          <p:cNvPr id="14" name="Content Placeholder 5">
            <a:extLst>
              <a:ext uri="{FF2B5EF4-FFF2-40B4-BE49-F238E27FC236}">
                <a16:creationId xmlns:a16="http://schemas.microsoft.com/office/drawing/2014/main" id="{695C1974-1A95-5604-AC35-9D7830D170A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689443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fontScale="90000"/>
          </a:bodyPr>
          <a:lstStyle/>
          <a:p>
            <a:r>
              <a:rPr lang="en-US" dirty="0"/>
              <a:t>Indirect and Direct Methods in operating cash flow</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p:txBody>
          <a:bodyPr>
            <a:normAutofit/>
          </a:bodyPr>
          <a:lstStyle/>
          <a:p>
            <a:pPr marL="0" indent="0">
              <a:lnSpc>
                <a:spcPct val="110000"/>
              </a:lnSpc>
              <a:buNone/>
            </a:pPr>
            <a:r>
              <a:rPr lang="en-US" dirty="0"/>
              <a:t>Companies </a:t>
            </a:r>
            <a:r>
              <a:rPr lang="en-US" b="1" dirty="0"/>
              <a:t>must convert net income from an accrual basis to a cash basis</a:t>
            </a:r>
            <a:r>
              <a:rPr lang="en-US" dirty="0"/>
              <a:t> using either of two methods.</a:t>
            </a:r>
          </a:p>
          <a:p>
            <a:pPr marL="514350" indent="-514350">
              <a:lnSpc>
                <a:spcPct val="110000"/>
              </a:lnSpc>
              <a:buFont typeface="+mj-lt"/>
              <a:buAutoNum type="arabicPeriod"/>
            </a:pPr>
            <a:r>
              <a:rPr lang="en-US" b="1" dirty="0"/>
              <a:t>Indirect method</a:t>
            </a:r>
            <a:r>
              <a:rPr lang="en-US" dirty="0"/>
              <a:t> adjusts net income for items that do not affect cash.</a:t>
            </a:r>
          </a:p>
          <a:p>
            <a:pPr marL="514350" indent="-514350">
              <a:lnSpc>
                <a:spcPct val="110000"/>
              </a:lnSpc>
              <a:buFont typeface="+mj-lt"/>
              <a:buAutoNum type="arabicPeriod"/>
            </a:pPr>
            <a:r>
              <a:rPr lang="en-US" b="1" dirty="0"/>
              <a:t>Direct</a:t>
            </a:r>
            <a:r>
              <a:rPr lang="en-US" dirty="0"/>
              <a:t> </a:t>
            </a:r>
            <a:r>
              <a:rPr lang="en-US" b="1" dirty="0"/>
              <a:t>method</a:t>
            </a:r>
            <a:r>
              <a:rPr lang="en-US" dirty="0"/>
              <a:t> shows operating cash receipts and payments.</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743026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Methods Adopted by Companies</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p:txBody>
          <a:bodyPr>
            <a:normAutofit/>
          </a:bodyPr>
          <a:lstStyle/>
          <a:p>
            <a:pPr marL="0" indent="0">
              <a:lnSpc>
                <a:spcPct val="110000"/>
              </a:lnSpc>
              <a:buNone/>
            </a:pPr>
            <a:r>
              <a:rPr lang="en-US" dirty="0"/>
              <a:t>Companies </a:t>
            </a:r>
            <a:r>
              <a:rPr lang="en-US" b="1" dirty="0"/>
              <a:t>favor the indirect method</a:t>
            </a:r>
            <a:r>
              <a:rPr lang="en-US" dirty="0"/>
              <a:t> for two reasons:</a:t>
            </a:r>
          </a:p>
          <a:p>
            <a:pPr marL="514350" indent="-514350">
              <a:lnSpc>
                <a:spcPct val="110000"/>
              </a:lnSpc>
              <a:buFont typeface="+mj-lt"/>
              <a:buAutoNum type="arabicPeriod"/>
            </a:pPr>
            <a:r>
              <a:rPr lang="en-US" dirty="0"/>
              <a:t>It is easier and less costly to prepare. </a:t>
            </a:r>
          </a:p>
          <a:p>
            <a:pPr marL="514350" indent="-514350">
              <a:lnSpc>
                <a:spcPct val="110000"/>
              </a:lnSpc>
              <a:buFont typeface="+mj-lt"/>
              <a:buAutoNum type="arabicPeriod"/>
            </a:pPr>
            <a:r>
              <a:rPr lang="en-US" dirty="0"/>
              <a:t>It focuses on differences between net income and net cash flow from operating activities</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360422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6DE3-B813-DB84-9E80-DAE71DA4AF5F}"/>
              </a:ext>
            </a:extLst>
          </p:cNvPr>
          <p:cNvSpPr>
            <a:spLocks noGrp="1"/>
          </p:cNvSpPr>
          <p:nvPr>
            <p:ph type="title"/>
          </p:nvPr>
        </p:nvSpPr>
        <p:spPr/>
        <p:txBody>
          <a:bodyPr>
            <a:normAutofit/>
          </a:bodyPr>
          <a:lstStyle/>
          <a:p>
            <a:r>
              <a:rPr lang="en-US" dirty="0"/>
              <a:t>Indirect Method Illustrated</a:t>
            </a:r>
            <a:endParaRPr lang="en-IN" dirty="0"/>
          </a:p>
        </p:txBody>
      </p:sp>
      <p:sp>
        <p:nvSpPr>
          <p:cNvPr id="3" name="Content Placeholder 2">
            <a:extLst>
              <a:ext uri="{FF2B5EF4-FFF2-40B4-BE49-F238E27FC236}">
                <a16:creationId xmlns:a16="http://schemas.microsoft.com/office/drawing/2014/main" id="{7D029FB9-F533-0609-2329-814445CC20AB}"/>
              </a:ext>
            </a:extLst>
          </p:cNvPr>
          <p:cNvSpPr>
            <a:spLocks noGrp="1"/>
          </p:cNvSpPr>
          <p:nvPr>
            <p:ph sz="quarter" idx="12"/>
          </p:nvPr>
        </p:nvSpPr>
        <p:spPr>
          <a:xfrm>
            <a:off x="513862" y="1424065"/>
            <a:ext cx="3198059" cy="2990619"/>
          </a:xfrm>
        </p:spPr>
        <p:txBody>
          <a:bodyPr>
            <a:normAutofit/>
          </a:bodyPr>
          <a:lstStyle/>
          <a:p>
            <a:pPr marL="0" indent="0">
              <a:lnSpc>
                <a:spcPct val="110000"/>
              </a:lnSpc>
              <a:buNone/>
            </a:pPr>
            <a:r>
              <a:rPr lang="en-US" sz="2000" b="1" dirty="0"/>
              <a:t>Illustration 14.5 (Partial): </a:t>
            </a:r>
            <a:r>
              <a:rPr lang="en-US" sz="2000" dirty="0"/>
              <a:t>Comparative statements of financial position, income statement, and additional information for Computer Services International</a:t>
            </a:r>
          </a:p>
        </p:txBody>
      </p:sp>
      <p:pic>
        <p:nvPicPr>
          <p:cNvPr id="10" name="Table Placeholder 9" descr="An illustration of comparative statements of financial position. The statement presents a three-line heading consisting of the name of the company, Computer Services International; the type of statement, Comparative Statements of Financial Position; and the date at which the statement is prepared, December 31. There are 4 columns presented, the first presenting account names, and the other three column headers as: 2025; 2024; and Change in Account Balance Increase or Decrease. This illustration has a section for Assets, with 2 subsections listed below. The first subsection, Property, plant, and equipment, is presented in the first column. The following account names are listed in this section slightly indented with the respective amounts listed in the numeric columns: Land: 2025, Euro 130,000; 2024, Euro 20,000; Change in Account Balance Increase or Decrease, Euro 110,000 Increase; Buildings: 2025, 160,000; 2024, 40,000; Change in Account Balance Increase or Decrease, 120,000 Increase; Accumulated depreciation-buildings: 2025, negative 11,000 (shown in parenthesis); 2024, negative 5,000 (shown in parenthesis); Change in Account Balance Increase or Decrease, 60,000 Increase; Equipment: 2025, 27,000; 2024, 10,000; Change in Account Balance Increase or Decrease, 17,000 Increase; Accumulated depreciation-equipment: 2025, negative 3,000 (shown in parenthesis); 2024, negative 1,000 (shown in parenthesis); Change in Account Balance Increase or Decrease, 2,000 Increase; The second subsection, Current assets, is presented in the first column. The following account names are listed in this section slightly indented with the respective amounts listed in the numeric columns: Prepaid expenses: 2025, 5,000; 2024, 1,000; Change in Account Balance Increase or Decrease, 4,000 Increase; Inventory: 2025, 15,000; 2024, 10,000; Change in Account Balance Increase or Decrease, 5,000 Increase; Accounts receivable: 2025, 20,000; 2024, 30,000; Change in Account Balance Increase or Decrease, 10,000 Decrease; Cash: 2025, 55,000; 2024, 33,000; Change in Account Balance Increase or Decrease, 22,000 Increase; The total is presented in the numeric columns as: 2025, Euro 398,000; 2024, Euro 138,000; Change in Account Balance Increase or Decrease, no data, with the label, Total assets, listed in the first column. The Equity and Liabilities section of the balance sheet contains 3 subsections. The first subsection, Equity, is presented in the first column. Immediately under this are the following account names slightly indented with the respective amounts listed in the numeric columns: Share capital-Ordinary: 2025, Euro 70,000; 2024, Euro 50,000; Change in Account Balance Increase or Decrease, Euro 20,000 Increase; Retained earnings: 2025, 164,000; 2024, 48,000; Change in Account Balance Increase or Decrease, Euro 116,000 Increase. The second subsection, Non-current liabilities, is presented in the first column. Immediately under this is the following account name slightly indented with the respective amount listed in the numeric columns: Bonds payable: 2025, 130,000; 2024, 20,000; Change in Account Balance Increase or Decrease, Euro 110,000 Increase. The third subsection, Current liabilities, is presented in the first column. Immediately under this are the following account names slightly indented with the respective amounts listed in the numeric columns: Accounts payable: 2025, 28,000; 2024, 12,000; Change in Account Balance Increase or Decrease, 16,000 Increase; Income taxes payable: 2025, 6,000; 2024, 8,000; Change in Account Balance Increase or Decrease, 2,000 Decrease. The label of: Total equity and liabilities, is presented in the first column, with the totals of: 2025, Euro 398,000; 2024, Euro 138,000; Change in Account Balance Increase or Decrease, no data, presented in the numeric columns and the final total.">
            <a:extLst>
              <a:ext uri="{FF2B5EF4-FFF2-40B4-BE49-F238E27FC236}">
                <a16:creationId xmlns:a16="http://schemas.microsoft.com/office/drawing/2014/main" id="{922D6804-E13C-A3A8-85B7-0D1A51281DA9}"/>
              </a:ext>
            </a:extLst>
          </p:cNvPr>
          <p:cNvPicPr>
            <a:picLocks noGrp="1" noChangeAspect="1"/>
          </p:cNvPicPr>
          <p:nvPr>
            <p:ph type="tbl" sz="quarter" idx="19"/>
          </p:nvPr>
        </p:nvPicPr>
        <p:blipFill>
          <a:blip r:embed="rId3"/>
          <a:stretch>
            <a:fillRect/>
          </a:stretch>
        </p:blipFill>
        <p:spPr>
          <a:xfrm>
            <a:off x="3641480" y="1342414"/>
            <a:ext cx="5057242" cy="4875506"/>
          </a:xfrm>
          <a:prstGeom prst="rect">
            <a:avLst/>
          </a:prstGeom>
        </p:spPr>
      </p:pic>
      <p:sp>
        <p:nvSpPr>
          <p:cNvPr id="15" name="Content Placeholder 5">
            <a:extLst>
              <a:ext uri="{FF2B5EF4-FFF2-40B4-BE49-F238E27FC236}">
                <a16:creationId xmlns:a16="http://schemas.microsoft.com/office/drawing/2014/main" id="{92C68F42-5AAC-888E-1F7A-4F2277BC280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472466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6DE3-B813-DB84-9E80-DAE71DA4AF5F}"/>
              </a:ext>
            </a:extLst>
          </p:cNvPr>
          <p:cNvSpPr>
            <a:spLocks noGrp="1"/>
          </p:cNvSpPr>
          <p:nvPr>
            <p:ph type="title"/>
          </p:nvPr>
        </p:nvSpPr>
        <p:spPr/>
        <p:txBody>
          <a:bodyPr>
            <a:noAutofit/>
          </a:bodyPr>
          <a:lstStyle/>
          <a:p>
            <a:r>
              <a:rPr lang="en-US" dirty="0"/>
              <a:t>Indirect Method Illustrated – Income Statement</a:t>
            </a:r>
            <a:endParaRPr lang="en-IN" dirty="0"/>
          </a:p>
        </p:txBody>
      </p:sp>
      <p:pic>
        <p:nvPicPr>
          <p:cNvPr id="6" name="Table Placeholder 5" descr="An illustration of an income statement. The income statement presents a three-line heading consisting of the name of the company, Computer Services International; the type of statement, Income Statement; and the time period the statement covers, For the Year Ended December 31, 2025. The illustration consists of three columns, the first presenting the account labels and the other two depicting the respective numeric values. The first line presents the label, Service Revenue in the first column, with an amount of Euro 507,000 listed in the second numeric column. The following account labels are listed immediately below, with the respective amounts for each account listed in the next column: Cost of goods sold, Euro 150,000; Operating expenses (excluding depreciation), 111,000; Depreciation expense, 9,000; Loss on disposal of plant assets, 3,000; Interest expense, 42,000. The amounts are totaled as 315,000 which appears in the second numeric column adjacent to the 42,000 amount. The next line presents the label, Income before income tax in the first column, with an amount of 192,000 listed in the second numeric column. The next line presents the label, Income tax expense, in the first column, with an amount of 47,000 listed in the second numeric column. The last line of the income statement presents, Net income, in the first column with the respective amount of Euro 145,000 in the last column.">
            <a:extLst>
              <a:ext uri="{FF2B5EF4-FFF2-40B4-BE49-F238E27FC236}">
                <a16:creationId xmlns:a16="http://schemas.microsoft.com/office/drawing/2014/main" id="{9E7AFA86-D30F-6713-3177-308A28E4FD14}"/>
              </a:ext>
            </a:extLst>
          </p:cNvPr>
          <p:cNvPicPr>
            <a:picLocks noGrp="1" noChangeAspect="1"/>
          </p:cNvPicPr>
          <p:nvPr>
            <p:ph type="tbl" sz="quarter" idx="19"/>
          </p:nvPr>
        </p:nvPicPr>
        <p:blipFill>
          <a:blip r:embed="rId2"/>
          <a:stretch>
            <a:fillRect/>
          </a:stretch>
        </p:blipFill>
        <p:spPr>
          <a:xfrm>
            <a:off x="814388" y="1711944"/>
            <a:ext cx="7515225" cy="3362325"/>
          </a:xfrm>
          <a:prstGeom prst="rect">
            <a:avLst/>
          </a:prstGeom>
        </p:spPr>
      </p:pic>
      <p:sp>
        <p:nvSpPr>
          <p:cNvPr id="3" name="Content Placeholder 2">
            <a:extLst>
              <a:ext uri="{FF2B5EF4-FFF2-40B4-BE49-F238E27FC236}">
                <a16:creationId xmlns:a16="http://schemas.microsoft.com/office/drawing/2014/main" id="{7D029FB9-F533-0609-2329-814445CC20AB}"/>
              </a:ext>
            </a:extLst>
          </p:cNvPr>
          <p:cNvSpPr>
            <a:spLocks noGrp="1"/>
          </p:cNvSpPr>
          <p:nvPr>
            <p:ph sz="quarter" idx="12"/>
          </p:nvPr>
        </p:nvSpPr>
        <p:spPr>
          <a:xfrm>
            <a:off x="388206" y="5181246"/>
            <a:ext cx="8367588" cy="749189"/>
          </a:xfrm>
        </p:spPr>
        <p:txBody>
          <a:bodyPr>
            <a:normAutofit/>
          </a:bodyPr>
          <a:lstStyle/>
          <a:p>
            <a:pPr marL="0" indent="0">
              <a:buNone/>
            </a:pPr>
            <a:r>
              <a:rPr lang="en-US" sz="2000" b="1" dirty="0"/>
              <a:t>Illustration 14.5 (Partial): </a:t>
            </a:r>
            <a:r>
              <a:rPr lang="en-US" sz="2000" dirty="0"/>
              <a:t>Comparative statements of financial position, income statement, and additional information for Computer Services International</a:t>
            </a:r>
          </a:p>
        </p:txBody>
      </p:sp>
      <p:sp>
        <p:nvSpPr>
          <p:cNvPr id="15" name="Content Placeholder 5">
            <a:extLst>
              <a:ext uri="{FF2B5EF4-FFF2-40B4-BE49-F238E27FC236}">
                <a16:creationId xmlns:a16="http://schemas.microsoft.com/office/drawing/2014/main" id="{3777CF30-AD4B-F784-D3E2-9E87308E72C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820885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Autofit/>
          </a:bodyPr>
          <a:lstStyle/>
          <a:p>
            <a:r>
              <a:rPr lang="en-US" dirty="0"/>
              <a:t>Indirect Method Illustrated – Further Information</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471980"/>
            <a:ext cx="8340427" cy="4985970"/>
          </a:xfrm>
        </p:spPr>
        <p:txBody>
          <a:bodyPr>
            <a:normAutofit/>
          </a:bodyPr>
          <a:lstStyle/>
          <a:p>
            <a:pPr marL="0" indent="0">
              <a:buNone/>
            </a:pPr>
            <a:r>
              <a:rPr lang="en-US" sz="2400" b="1" dirty="0"/>
              <a:t>Additional information for 2025:</a:t>
            </a:r>
          </a:p>
          <a:p>
            <a:pPr marL="514350" indent="-514350">
              <a:buFont typeface="+mj-lt"/>
              <a:buAutoNum type="arabicPeriod"/>
            </a:pPr>
            <a:r>
              <a:rPr lang="en-US" sz="2400" dirty="0"/>
              <a:t>Depreciation expense was comprised of €6,000 for building and €3,000 for equipment.</a:t>
            </a:r>
          </a:p>
          <a:p>
            <a:pPr marL="514350" indent="-514350">
              <a:buFont typeface="+mj-lt"/>
              <a:buAutoNum type="arabicPeriod"/>
            </a:pPr>
            <a:r>
              <a:rPr lang="en-US" sz="2400" dirty="0"/>
              <a:t>The company sold equipment with a book value of €7,000 (cost €8,000, less accumulated depreciation €1,000) for €4,000 cash. </a:t>
            </a:r>
          </a:p>
          <a:p>
            <a:pPr marL="514350" indent="-514350">
              <a:buFont typeface="+mj-lt"/>
              <a:buAutoNum type="arabicPeriod"/>
            </a:pPr>
            <a:r>
              <a:rPr lang="en-US" sz="2400" dirty="0"/>
              <a:t>Issued €110,000 of long-term bonds in direct exchange for land.</a:t>
            </a:r>
          </a:p>
          <a:p>
            <a:pPr marL="514350" indent="-514350">
              <a:buFont typeface="+mj-lt"/>
              <a:buAutoNum type="arabicPeriod"/>
            </a:pPr>
            <a:r>
              <a:rPr lang="en-US" sz="2400" dirty="0"/>
              <a:t>A building costing €120,000 was purchased for cash. Equipment costing €25,000 was also purchased for cash.</a:t>
            </a:r>
          </a:p>
          <a:p>
            <a:pPr marL="514350" indent="-514350">
              <a:buFont typeface="+mj-lt"/>
              <a:buAutoNum type="arabicPeriod"/>
            </a:pPr>
            <a:r>
              <a:rPr lang="en-US" sz="2400" dirty="0"/>
              <a:t>Issued ordinary shares for €20,000 cash.</a:t>
            </a:r>
          </a:p>
          <a:p>
            <a:pPr marL="514350" indent="-514350">
              <a:buFont typeface="+mj-lt"/>
              <a:buAutoNum type="arabicPeriod"/>
            </a:pPr>
            <a:r>
              <a:rPr lang="en-US" sz="2400" dirty="0"/>
              <a:t>The company declared and paid a €29,000 cash dividend.</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692689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AFC42-C76B-60FE-029E-A79954D6A66D}"/>
              </a:ext>
            </a:extLst>
          </p:cNvPr>
          <p:cNvSpPr>
            <a:spLocks noGrp="1"/>
          </p:cNvSpPr>
          <p:nvPr>
            <p:ph type="title"/>
          </p:nvPr>
        </p:nvSpPr>
        <p:spPr/>
        <p:txBody>
          <a:bodyPr>
            <a:normAutofit/>
          </a:bodyPr>
          <a:lstStyle/>
          <a:p>
            <a:r>
              <a:rPr lang="en-US" dirty="0"/>
              <a:t>Indirect Method Illustrated</a:t>
            </a:r>
            <a:endParaRPr lang="en-IN" dirty="0"/>
          </a:p>
        </p:txBody>
      </p:sp>
      <p:graphicFrame>
        <p:nvGraphicFramePr>
          <p:cNvPr id="18" name="Table Placeholder 17">
            <a:extLst>
              <a:ext uri="{FF2B5EF4-FFF2-40B4-BE49-F238E27FC236}">
                <a16:creationId xmlns:a16="http://schemas.microsoft.com/office/drawing/2014/main" id="{B9DD3810-B745-CFFE-E7BB-E21A4C2A37F8}"/>
              </a:ext>
            </a:extLst>
          </p:cNvPr>
          <p:cNvGraphicFramePr>
            <a:graphicFrameLocks noGrp="1"/>
          </p:cNvGraphicFramePr>
          <p:nvPr>
            <p:ph type="tbl" sz="quarter" idx="19"/>
            <p:extLst>
              <p:ext uri="{D42A27DB-BD31-4B8C-83A1-F6EECF244321}">
                <p14:modId xmlns:p14="http://schemas.microsoft.com/office/powerpoint/2010/main" val="3084546370"/>
              </p:ext>
            </p:extLst>
          </p:nvPr>
        </p:nvGraphicFramePr>
        <p:xfrm>
          <a:off x="708660" y="1665813"/>
          <a:ext cx="7486651" cy="3108960"/>
        </p:xfrm>
        <a:graphic>
          <a:graphicData uri="http://schemas.openxmlformats.org/drawingml/2006/table">
            <a:tbl>
              <a:tblPr firstRow="1" bandRow="1">
                <a:tableStyleId>{2D5ABB26-0587-4C30-8999-92F81FD0307C}</a:tableStyleId>
              </a:tblPr>
              <a:tblGrid>
                <a:gridCol w="1150106">
                  <a:extLst>
                    <a:ext uri="{9D8B030D-6E8A-4147-A177-3AD203B41FA5}">
                      <a16:colId xmlns:a16="http://schemas.microsoft.com/office/drawing/2014/main" val="3676958525"/>
                    </a:ext>
                  </a:extLst>
                </a:gridCol>
                <a:gridCol w="512718">
                  <a:extLst>
                    <a:ext uri="{9D8B030D-6E8A-4147-A177-3AD203B41FA5}">
                      <a16:colId xmlns:a16="http://schemas.microsoft.com/office/drawing/2014/main" val="678889083"/>
                    </a:ext>
                  </a:extLst>
                </a:gridCol>
                <a:gridCol w="3103486">
                  <a:extLst>
                    <a:ext uri="{9D8B030D-6E8A-4147-A177-3AD203B41FA5}">
                      <a16:colId xmlns:a16="http://schemas.microsoft.com/office/drawing/2014/main" val="444312589"/>
                    </a:ext>
                  </a:extLst>
                </a:gridCol>
                <a:gridCol w="560070">
                  <a:extLst>
                    <a:ext uri="{9D8B030D-6E8A-4147-A177-3AD203B41FA5}">
                      <a16:colId xmlns:a16="http://schemas.microsoft.com/office/drawing/2014/main" val="656119116"/>
                    </a:ext>
                  </a:extLst>
                </a:gridCol>
                <a:gridCol w="2160271">
                  <a:extLst>
                    <a:ext uri="{9D8B030D-6E8A-4147-A177-3AD203B41FA5}">
                      <a16:colId xmlns:a16="http://schemas.microsoft.com/office/drawing/2014/main" val="145363441"/>
                    </a:ext>
                  </a:extLst>
                </a:gridCol>
              </a:tblGrid>
              <a:tr h="0">
                <a:tc>
                  <a:txBody>
                    <a:bodyPr/>
                    <a:lstStyle/>
                    <a:p>
                      <a:r>
                        <a:rPr lang="en-IN" sz="1600" b="1" dirty="0"/>
                        <a:t>Net Income</a:t>
                      </a:r>
                    </a:p>
                  </a:txBody>
                  <a:tcPr anchor="ctr"/>
                </a:tc>
                <a:tc>
                  <a:txBody>
                    <a:bodyPr/>
                    <a:lstStyle/>
                    <a:p>
                      <a:pPr algn="ctr"/>
                      <a:r>
                        <a:rPr lang="en-IN" sz="1600" b="1" dirty="0"/>
                        <a:t>+/−</a:t>
                      </a:r>
                    </a:p>
                  </a:txBody>
                  <a:tcPr anchor="ctr"/>
                </a:tc>
                <a:tc>
                  <a:txBody>
                    <a:bodyPr/>
                    <a:lstStyle/>
                    <a:p>
                      <a:pPr algn="ctr"/>
                      <a:r>
                        <a:rPr lang="en-IN" sz="1600" b="1" dirty="0"/>
                        <a:t>Adjustments</a:t>
                      </a:r>
                    </a:p>
                  </a:txBody>
                  <a:tcPr anchor="ctr"/>
                </a:tc>
                <a:tc>
                  <a:txBody>
                    <a:bodyPr/>
                    <a:lstStyle/>
                    <a:p>
                      <a:pPr algn="ctr"/>
                      <a:r>
                        <a:rPr lang="en-IN" sz="1600" b="1" dirty="0"/>
                        <a:t>=</a:t>
                      </a:r>
                    </a:p>
                  </a:txBody>
                  <a:tcPr anchor="ctr"/>
                </a:tc>
                <a:tc>
                  <a:txBody>
                    <a:bodyPr/>
                    <a:lstStyle/>
                    <a:p>
                      <a:pPr algn="ctr"/>
                      <a:r>
                        <a:rPr lang="en-IN" sz="1600" b="1" dirty="0"/>
                        <a:t>Net Cash Provided/Used by Operating Activities</a:t>
                      </a:r>
                    </a:p>
                  </a:txBody>
                  <a:tcPr anchor="ctr"/>
                </a:tc>
                <a:extLst>
                  <a:ext uri="{0D108BD9-81ED-4DB2-BD59-A6C34878D82A}">
                    <a16:rowId xmlns:a16="http://schemas.microsoft.com/office/drawing/2014/main" val="1728609723"/>
                  </a:ext>
                </a:extLst>
              </a:tr>
              <a:tr h="475988">
                <a:tc>
                  <a:txBody>
                    <a:bodyPr/>
                    <a:lstStyle/>
                    <a:p>
                      <a:endParaRPr lang="en-IN" sz="1600" dirty="0"/>
                    </a:p>
                  </a:txBody>
                  <a:tcPr anchor="ctr"/>
                </a:tc>
                <a:tc>
                  <a:txBody>
                    <a:bodyPr/>
                    <a:lstStyle/>
                    <a:p>
                      <a:endParaRPr lang="en-IN" sz="1600" dirty="0"/>
                    </a:p>
                  </a:txBody>
                  <a:tcPr anchor="ctr"/>
                </a:tc>
                <a:tc>
                  <a:txBody>
                    <a:bodyPr/>
                    <a:lstStyle/>
                    <a:p>
                      <a:pPr marL="285750" indent="-285750">
                        <a:buFont typeface="Arial" panose="020B0604020202020204" pitchFamily="34" charset="0"/>
                        <a:buChar char="•"/>
                      </a:pPr>
                      <a:r>
                        <a:rPr lang="en-US" sz="1600" b="1" dirty="0">
                          <a:solidFill>
                            <a:schemeClr val="accent2"/>
                          </a:solidFill>
                        </a:rPr>
                        <a:t>I. Add back non-cash expenses</a:t>
                      </a:r>
                      <a:r>
                        <a:rPr lang="en-US" sz="1600" dirty="0"/>
                        <a:t>, such as depreciation expense and amortization expense.</a:t>
                      </a:r>
                    </a:p>
                    <a:p>
                      <a:pPr marL="285750" indent="-285750">
                        <a:buFont typeface="Arial" panose="020B0604020202020204" pitchFamily="34" charset="0"/>
                        <a:buChar char="•"/>
                      </a:pPr>
                      <a:r>
                        <a:rPr lang="en-US" sz="1600" b="1" dirty="0">
                          <a:solidFill>
                            <a:schemeClr val="accent2"/>
                          </a:solidFill>
                        </a:rPr>
                        <a:t>II. Deduct gains and add losses </a:t>
                      </a:r>
                      <a:r>
                        <a:rPr lang="en-US" sz="1600" dirty="0"/>
                        <a:t>that resulted from investing and financing activities.</a:t>
                      </a:r>
                    </a:p>
                    <a:p>
                      <a:pPr marL="285750" indent="-285750">
                        <a:buFont typeface="Arial" panose="020B0604020202020204" pitchFamily="34" charset="0"/>
                        <a:buChar char="•"/>
                      </a:pPr>
                      <a:r>
                        <a:rPr lang="en-US" sz="1600" b="1" dirty="0">
                          <a:solidFill>
                            <a:schemeClr val="accent2"/>
                          </a:solidFill>
                        </a:rPr>
                        <a:t>III. Analyze changes </a:t>
                      </a:r>
                      <a:r>
                        <a:rPr lang="en-US" sz="1600" dirty="0"/>
                        <a:t>to non-cash </a:t>
                      </a:r>
                      <a:r>
                        <a:rPr lang="en-US" sz="1600" dirty="0">
                          <a:highlight>
                            <a:srgbClr val="FFFF00"/>
                          </a:highlight>
                        </a:rPr>
                        <a:t>current asset</a:t>
                      </a:r>
                      <a:r>
                        <a:rPr lang="en-US" sz="1600" dirty="0"/>
                        <a:t> and </a:t>
                      </a:r>
                      <a:r>
                        <a:rPr lang="en-US" sz="1600" dirty="0">
                          <a:highlight>
                            <a:srgbClr val="FFFF00"/>
                          </a:highlight>
                        </a:rPr>
                        <a:t>current liability accounts</a:t>
                      </a:r>
                      <a:r>
                        <a:rPr lang="en-US" sz="1600" dirty="0"/>
                        <a:t>.</a:t>
                      </a:r>
                      <a:endParaRPr lang="en-IN" sz="1600" dirty="0"/>
                    </a:p>
                  </a:txBody>
                  <a:tcPr anchor="ctr"/>
                </a:tc>
                <a:tc>
                  <a:txBody>
                    <a:bodyPr/>
                    <a:lstStyle/>
                    <a:p>
                      <a:endParaRPr lang="en-IN" sz="1600" dirty="0"/>
                    </a:p>
                  </a:txBody>
                  <a:tcPr anchor="ctr"/>
                </a:tc>
                <a:tc>
                  <a:txBody>
                    <a:bodyPr/>
                    <a:lstStyle/>
                    <a:p>
                      <a:endParaRPr lang="en-IN" sz="1600" dirty="0"/>
                    </a:p>
                  </a:txBody>
                  <a:tcPr anchor="ctr"/>
                </a:tc>
                <a:extLst>
                  <a:ext uri="{0D108BD9-81ED-4DB2-BD59-A6C34878D82A}">
                    <a16:rowId xmlns:a16="http://schemas.microsoft.com/office/drawing/2014/main" val="4071800740"/>
                  </a:ext>
                </a:extLst>
              </a:tr>
            </a:tbl>
          </a:graphicData>
        </a:graphic>
      </p:graphicFrame>
      <p:sp>
        <p:nvSpPr>
          <p:cNvPr id="6" name="Content Placeholder 5">
            <a:extLst>
              <a:ext uri="{FF2B5EF4-FFF2-40B4-BE49-F238E27FC236}">
                <a16:creationId xmlns:a16="http://schemas.microsoft.com/office/drawing/2014/main" id="{028253CC-D75F-7C9D-6546-07BF7F89CD6D}"/>
              </a:ext>
            </a:extLst>
          </p:cNvPr>
          <p:cNvSpPr>
            <a:spLocks noGrp="1"/>
          </p:cNvSpPr>
          <p:nvPr>
            <p:ph sz="quarter" idx="12"/>
          </p:nvPr>
        </p:nvSpPr>
        <p:spPr>
          <a:xfrm>
            <a:off x="411750" y="5510303"/>
            <a:ext cx="8293421" cy="849312"/>
          </a:xfrm>
        </p:spPr>
        <p:txBody>
          <a:bodyPr>
            <a:normAutofit/>
          </a:bodyPr>
          <a:lstStyle/>
          <a:p>
            <a:pPr marL="0" indent="0">
              <a:buNone/>
            </a:pPr>
            <a:r>
              <a:rPr lang="en-CA" sz="2000" b="1" dirty="0"/>
              <a:t>Illustration 14.6: </a:t>
            </a:r>
            <a:r>
              <a:rPr lang="en-CA" sz="2000" dirty="0"/>
              <a:t>Three types of adjustments to convert net income to net cash provided by operating activities</a:t>
            </a:r>
          </a:p>
        </p:txBody>
      </p:sp>
      <p:sp>
        <p:nvSpPr>
          <p:cNvPr id="19" name="Content Placeholder 5">
            <a:extLst>
              <a:ext uri="{FF2B5EF4-FFF2-40B4-BE49-F238E27FC236}">
                <a16:creationId xmlns:a16="http://schemas.microsoft.com/office/drawing/2014/main" id="{36E579A6-6CE2-02CD-435F-FC4925F62528}"/>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98804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2884-C92C-CBC9-6AF1-A29A7FFA79EE}"/>
              </a:ext>
            </a:extLst>
          </p:cNvPr>
          <p:cNvSpPr>
            <a:spLocks noGrp="1"/>
          </p:cNvSpPr>
          <p:nvPr>
            <p:ph type="title"/>
          </p:nvPr>
        </p:nvSpPr>
        <p:spPr>
          <a:xfrm>
            <a:off x="514350" y="2522950"/>
            <a:ext cx="8115301" cy="1812100"/>
          </a:xfrm>
        </p:spPr>
        <p:txBody>
          <a:bodyPr>
            <a:noAutofit/>
          </a:bodyPr>
          <a:lstStyle/>
          <a:p>
            <a:r>
              <a:rPr lang="en-GB" dirty="0"/>
              <a:t>Learning Objective 1</a:t>
            </a:r>
            <a:br>
              <a:rPr lang="en-GB" dirty="0"/>
            </a:br>
            <a:r>
              <a:rPr lang="en-US" dirty="0"/>
              <a:t>Discuss the Usefulness and Format of the Statement of Cash Flows.</a:t>
            </a:r>
            <a:endParaRPr lang="en-IN" dirty="0"/>
          </a:p>
        </p:txBody>
      </p:sp>
      <p:sp>
        <p:nvSpPr>
          <p:cNvPr id="4" name="Content Placeholder 5">
            <a:extLst>
              <a:ext uri="{FF2B5EF4-FFF2-40B4-BE49-F238E27FC236}">
                <a16:creationId xmlns:a16="http://schemas.microsoft.com/office/drawing/2014/main" id="{C847D472-DDC9-9F16-B2FE-94B6A1E3C874}"/>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422114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AFC42-C76B-60FE-029E-A79954D6A66D}"/>
              </a:ext>
            </a:extLst>
          </p:cNvPr>
          <p:cNvSpPr>
            <a:spLocks noGrp="1"/>
          </p:cNvSpPr>
          <p:nvPr>
            <p:ph type="title"/>
          </p:nvPr>
        </p:nvSpPr>
        <p:spPr/>
        <p:txBody>
          <a:bodyPr>
            <a:normAutofit/>
          </a:bodyPr>
          <a:lstStyle/>
          <a:p>
            <a:r>
              <a:rPr lang="en-US" dirty="0"/>
              <a:t>Indirect Method Illustrated</a:t>
            </a:r>
            <a:endParaRPr lang="en-IN" dirty="0"/>
          </a:p>
        </p:txBody>
      </p:sp>
      <p:graphicFrame>
        <p:nvGraphicFramePr>
          <p:cNvPr id="18" name="Table Placeholder 17">
            <a:extLst>
              <a:ext uri="{FF2B5EF4-FFF2-40B4-BE49-F238E27FC236}">
                <a16:creationId xmlns:a16="http://schemas.microsoft.com/office/drawing/2014/main" id="{B9DD3810-B745-CFFE-E7BB-E21A4C2A37F8}"/>
              </a:ext>
            </a:extLst>
          </p:cNvPr>
          <p:cNvGraphicFramePr>
            <a:graphicFrameLocks noGrp="1"/>
          </p:cNvGraphicFramePr>
          <p:nvPr>
            <p:ph type="tbl" sz="quarter" idx="19"/>
            <p:extLst>
              <p:ext uri="{D42A27DB-BD31-4B8C-83A1-F6EECF244321}">
                <p14:modId xmlns:p14="http://schemas.microsoft.com/office/powerpoint/2010/main" val="2563152227"/>
              </p:ext>
            </p:extLst>
          </p:nvPr>
        </p:nvGraphicFramePr>
        <p:xfrm>
          <a:off x="708660" y="1665813"/>
          <a:ext cx="7486651" cy="3108960"/>
        </p:xfrm>
        <a:graphic>
          <a:graphicData uri="http://schemas.openxmlformats.org/drawingml/2006/table">
            <a:tbl>
              <a:tblPr firstRow="1" bandRow="1">
                <a:tableStyleId>{2D5ABB26-0587-4C30-8999-92F81FD0307C}</a:tableStyleId>
              </a:tblPr>
              <a:tblGrid>
                <a:gridCol w="1150106">
                  <a:extLst>
                    <a:ext uri="{9D8B030D-6E8A-4147-A177-3AD203B41FA5}">
                      <a16:colId xmlns:a16="http://schemas.microsoft.com/office/drawing/2014/main" val="3676958525"/>
                    </a:ext>
                  </a:extLst>
                </a:gridCol>
                <a:gridCol w="512718">
                  <a:extLst>
                    <a:ext uri="{9D8B030D-6E8A-4147-A177-3AD203B41FA5}">
                      <a16:colId xmlns:a16="http://schemas.microsoft.com/office/drawing/2014/main" val="678889083"/>
                    </a:ext>
                  </a:extLst>
                </a:gridCol>
                <a:gridCol w="3103486">
                  <a:extLst>
                    <a:ext uri="{9D8B030D-6E8A-4147-A177-3AD203B41FA5}">
                      <a16:colId xmlns:a16="http://schemas.microsoft.com/office/drawing/2014/main" val="444312589"/>
                    </a:ext>
                  </a:extLst>
                </a:gridCol>
                <a:gridCol w="560070">
                  <a:extLst>
                    <a:ext uri="{9D8B030D-6E8A-4147-A177-3AD203B41FA5}">
                      <a16:colId xmlns:a16="http://schemas.microsoft.com/office/drawing/2014/main" val="656119116"/>
                    </a:ext>
                  </a:extLst>
                </a:gridCol>
                <a:gridCol w="2160271">
                  <a:extLst>
                    <a:ext uri="{9D8B030D-6E8A-4147-A177-3AD203B41FA5}">
                      <a16:colId xmlns:a16="http://schemas.microsoft.com/office/drawing/2014/main" val="145363441"/>
                    </a:ext>
                  </a:extLst>
                </a:gridCol>
              </a:tblGrid>
              <a:tr h="0">
                <a:tc>
                  <a:txBody>
                    <a:bodyPr/>
                    <a:lstStyle/>
                    <a:p>
                      <a:r>
                        <a:rPr lang="en-IN" sz="1600" b="1" dirty="0"/>
                        <a:t>Net Income</a:t>
                      </a:r>
                    </a:p>
                  </a:txBody>
                  <a:tcPr anchor="ctr"/>
                </a:tc>
                <a:tc>
                  <a:txBody>
                    <a:bodyPr/>
                    <a:lstStyle/>
                    <a:p>
                      <a:pPr algn="ctr"/>
                      <a:r>
                        <a:rPr lang="en-IN" sz="1600" b="1" dirty="0"/>
                        <a:t>+/−</a:t>
                      </a:r>
                    </a:p>
                  </a:txBody>
                  <a:tcPr anchor="ctr"/>
                </a:tc>
                <a:tc>
                  <a:txBody>
                    <a:bodyPr/>
                    <a:lstStyle/>
                    <a:p>
                      <a:pPr algn="ctr"/>
                      <a:r>
                        <a:rPr lang="en-IN" sz="1600" b="1" dirty="0"/>
                        <a:t>Adjustments</a:t>
                      </a:r>
                    </a:p>
                  </a:txBody>
                  <a:tcPr anchor="ctr"/>
                </a:tc>
                <a:tc>
                  <a:txBody>
                    <a:bodyPr/>
                    <a:lstStyle/>
                    <a:p>
                      <a:pPr algn="ctr"/>
                      <a:r>
                        <a:rPr lang="en-IN" sz="1600" b="1" dirty="0"/>
                        <a:t>=</a:t>
                      </a:r>
                    </a:p>
                  </a:txBody>
                  <a:tcPr anchor="ctr"/>
                </a:tc>
                <a:tc>
                  <a:txBody>
                    <a:bodyPr/>
                    <a:lstStyle/>
                    <a:p>
                      <a:pPr algn="ctr"/>
                      <a:r>
                        <a:rPr lang="en-IN" sz="1600" b="1" dirty="0"/>
                        <a:t>Net Cash Provided/Used by Operating Activities</a:t>
                      </a:r>
                    </a:p>
                  </a:txBody>
                  <a:tcPr anchor="ctr"/>
                </a:tc>
                <a:extLst>
                  <a:ext uri="{0D108BD9-81ED-4DB2-BD59-A6C34878D82A}">
                    <a16:rowId xmlns:a16="http://schemas.microsoft.com/office/drawing/2014/main" val="1728609723"/>
                  </a:ext>
                </a:extLst>
              </a:tr>
              <a:tr h="475988">
                <a:tc>
                  <a:txBody>
                    <a:bodyPr/>
                    <a:lstStyle/>
                    <a:p>
                      <a:endParaRPr lang="en-IN" sz="1600" dirty="0"/>
                    </a:p>
                  </a:txBody>
                  <a:tcPr anchor="ctr"/>
                </a:tc>
                <a:tc>
                  <a:txBody>
                    <a:bodyPr/>
                    <a:lstStyle/>
                    <a:p>
                      <a:endParaRPr lang="en-IN" sz="1600" dirty="0"/>
                    </a:p>
                  </a:txBody>
                  <a:tcPr anchor="ctr"/>
                </a:tc>
                <a:tc>
                  <a:txBody>
                    <a:bodyPr/>
                    <a:lstStyle/>
                    <a:p>
                      <a:pPr marL="285750" indent="-285750">
                        <a:buFont typeface="Arial" panose="020B0604020202020204" pitchFamily="34" charset="0"/>
                        <a:buChar char="•"/>
                      </a:pPr>
                      <a:r>
                        <a:rPr lang="en-US" sz="1600" b="1" dirty="0">
                          <a:solidFill>
                            <a:schemeClr val="accent2"/>
                          </a:solidFill>
                        </a:rPr>
                        <a:t>I. Add back non-cash expenses</a:t>
                      </a:r>
                      <a:r>
                        <a:rPr lang="en-US" sz="1600" dirty="0"/>
                        <a:t>, such as depreciation expense and amortization expense.</a:t>
                      </a:r>
                    </a:p>
                    <a:p>
                      <a:pPr marL="285750" indent="-285750">
                        <a:buFont typeface="Arial" panose="020B0604020202020204" pitchFamily="34" charset="0"/>
                        <a:buChar char="•"/>
                      </a:pPr>
                      <a:r>
                        <a:rPr lang="en-US" sz="1600" b="1" dirty="0">
                          <a:solidFill>
                            <a:schemeClr val="bg2"/>
                          </a:solidFill>
                        </a:rPr>
                        <a:t>II. Deduct gains and add losses </a:t>
                      </a:r>
                      <a:r>
                        <a:rPr lang="en-US" sz="1600" dirty="0">
                          <a:solidFill>
                            <a:schemeClr val="bg2"/>
                          </a:solidFill>
                        </a:rPr>
                        <a:t>that resulted from investing and financing activities.</a:t>
                      </a:r>
                    </a:p>
                    <a:p>
                      <a:pPr marL="285750" indent="-285750">
                        <a:buFont typeface="Arial" panose="020B0604020202020204" pitchFamily="34" charset="0"/>
                        <a:buChar char="•"/>
                      </a:pPr>
                      <a:r>
                        <a:rPr lang="en-US" sz="1600" b="1" dirty="0">
                          <a:solidFill>
                            <a:schemeClr val="bg2"/>
                          </a:solidFill>
                        </a:rPr>
                        <a:t>III. Analyze changes </a:t>
                      </a:r>
                      <a:r>
                        <a:rPr lang="en-US" sz="1600" dirty="0">
                          <a:solidFill>
                            <a:schemeClr val="bg2"/>
                          </a:solidFill>
                        </a:rPr>
                        <a:t>to non-cash current asset and current liability accounts.</a:t>
                      </a:r>
                      <a:endParaRPr lang="en-IN" sz="1600" dirty="0">
                        <a:solidFill>
                          <a:schemeClr val="bg2"/>
                        </a:solidFill>
                      </a:endParaRPr>
                    </a:p>
                  </a:txBody>
                  <a:tcPr anchor="ctr"/>
                </a:tc>
                <a:tc>
                  <a:txBody>
                    <a:bodyPr/>
                    <a:lstStyle/>
                    <a:p>
                      <a:endParaRPr lang="en-IN" sz="1600" dirty="0"/>
                    </a:p>
                  </a:txBody>
                  <a:tcPr anchor="ctr"/>
                </a:tc>
                <a:tc>
                  <a:txBody>
                    <a:bodyPr/>
                    <a:lstStyle/>
                    <a:p>
                      <a:endParaRPr lang="en-IN" sz="1600" dirty="0"/>
                    </a:p>
                  </a:txBody>
                  <a:tcPr anchor="ctr"/>
                </a:tc>
                <a:extLst>
                  <a:ext uri="{0D108BD9-81ED-4DB2-BD59-A6C34878D82A}">
                    <a16:rowId xmlns:a16="http://schemas.microsoft.com/office/drawing/2014/main" val="4071800740"/>
                  </a:ext>
                </a:extLst>
              </a:tr>
            </a:tbl>
          </a:graphicData>
        </a:graphic>
      </p:graphicFrame>
      <p:sp>
        <p:nvSpPr>
          <p:cNvPr id="6" name="Content Placeholder 5">
            <a:extLst>
              <a:ext uri="{FF2B5EF4-FFF2-40B4-BE49-F238E27FC236}">
                <a16:creationId xmlns:a16="http://schemas.microsoft.com/office/drawing/2014/main" id="{028253CC-D75F-7C9D-6546-07BF7F89CD6D}"/>
              </a:ext>
            </a:extLst>
          </p:cNvPr>
          <p:cNvSpPr>
            <a:spLocks noGrp="1"/>
          </p:cNvSpPr>
          <p:nvPr>
            <p:ph sz="quarter" idx="12"/>
          </p:nvPr>
        </p:nvSpPr>
        <p:spPr>
          <a:xfrm>
            <a:off x="411750" y="5510303"/>
            <a:ext cx="8293421" cy="849312"/>
          </a:xfrm>
        </p:spPr>
        <p:txBody>
          <a:bodyPr>
            <a:normAutofit/>
          </a:bodyPr>
          <a:lstStyle/>
          <a:p>
            <a:pPr marL="0" indent="0">
              <a:buNone/>
            </a:pPr>
            <a:r>
              <a:rPr lang="en-CA" sz="2000" b="1" dirty="0"/>
              <a:t>Illustration 14.6: </a:t>
            </a:r>
            <a:r>
              <a:rPr lang="en-CA" sz="2000" dirty="0"/>
              <a:t>Three types of adjustments to convert net income to net cash provided by operating activities</a:t>
            </a:r>
          </a:p>
        </p:txBody>
      </p:sp>
      <p:sp>
        <p:nvSpPr>
          <p:cNvPr id="19" name="Content Placeholder 5">
            <a:extLst>
              <a:ext uri="{FF2B5EF4-FFF2-40B4-BE49-F238E27FC236}">
                <a16:creationId xmlns:a16="http://schemas.microsoft.com/office/drawing/2014/main" id="{36E579A6-6CE2-02CD-435F-FC4925F62528}"/>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911488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E44A155-E164-7754-C884-097634707C93}"/>
              </a:ext>
            </a:extLst>
          </p:cNvPr>
          <p:cNvSpPr>
            <a:spLocks noGrp="1"/>
          </p:cNvSpPr>
          <p:nvPr>
            <p:ph type="title"/>
          </p:nvPr>
        </p:nvSpPr>
        <p:spPr/>
        <p:txBody>
          <a:bodyPr/>
          <a:lstStyle/>
          <a:p>
            <a:r>
              <a:rPr lang="en-IN" dirty="0"/>
              <a:t>I. Add back Depreciation Expense</a:t>
            </a:r>
          </a:p>
        </p:txBody>
      </p:sp>
      <p:sp>
        <p:nvSpPr>
          <p:cNvPr id="12" name="Content Placeholder 11">
            <a:extLst>
              <a:ext uri="{FF2B5EF4-FFF2-40B4-BE49-F238E27FC236}">
                <a16:creationId xmlns:a16="http://schemas.microsoft.com/office/drawing/2014/main" id="{1F41D011-AE7A-641F-C5DD-76F1A82E3A41}"/>
              </a:ext>
            </a:extLst>
          </p:cNvPr>
          <p:cNvSpPr>
            <a:spLocks noGrp="1"/>
          </p:cNvSpPr>
          <p:nvPr>
            <p:ph sz="quarter" idx="12"/>
          </p:nvPr>
        </p:nvSpPr>
        <p:spPr/>
        <p:txBody>
          <a:bodyPr/>
          <a:lstStyle/>
          <a:p>
            <a:pPr marL="0" indent="0">
              <a:buNone/>
            </a:pPr>
            <a:r>
              <a:rPr lang="en-US" dirty="0"/>
              <a:t>Although depreciation expense reduces net income, it does not reduce cash. The company must add it back to net income.</a:t>
            </a:r>
          </a:p>
        </p:txBody>
      </p:sp>
      <p:graphicFrame>
        <p:nvGraphicFramePr>
          <p:cNvPr id="23" name="Table 23">
            <a:extLst>
              <a:ext uri="{FF2B5EF4-FFF2-40B4-BE49-F238E27FC236}">
                <a16:creationId xmlns:a16="http://schemas.microsoft.com/office/drawing/2014/main" id="{1DA3C582-2BD6-8EB2-5B2D-4E9129D68B42}"/>
              </a:ext>
            </a:extLst>
          </p:cNvPr>
          <p:cNvGraphicFramePr>
            <a:graphicFrameLocks noGrp="1"/>
          </p:cNvGraphicFramePr>
          <p:nvPr>
            <p:ph type="tbl" sz="quarter" idx="19"/>
            <p:extLst>
              <p:ext uri="{D42A27DB-BD31-4B8C-83A1-F6EECF244321}">
                <p14:modId xmlns:p14="http://schemas.microsoft.com/office/powerpoint/2010/main" val="141830092"/>
              </p:ext>
            </p:extLst>
          </p:nvPr>
        </p:nvGraphicFramePr>
        <p:xfrm>
          <a:off x="601535" y="3074332"/>
          <a:ext cx="7593775" cy="2123440"/>
        </p:xfrm>
        <a:graphic>
          <a:graphicData uri="http://schemas.openxmlformats.org/drawingml/2006/table">
            <a:tbl>
              <a:tblPr firstRow="1" bandRow="1">
                <a:tableStyleId>{2D5ABB26-0587-4C30-8999-92F81FD0307C}</a:tableStyleId>
              </a:tblPr>
              <a:tblGrid>
                <a:gridCol w="6416663">
                  <a:extLst>
                    <a:ext uri="{9D8B030D-6E8A-4147-A177-3AD203B41FA5}">
                      <a16:colId xmlns:a16="http://schemas.microsoft.com/office/drawing/2014/main" val="3778126175"/>
                    </a:ext>
                  </a:extLst>
                </a:gridCol>
                <a:gridCol w="1177112">
                  <a:extLst>
                    <a:ext uri="{9D8B030D-6E8A-4147-A177-3AD203B41FA5}">
                      <a16:colId xmlns:a16="http://schemas.microsoft.com/office/drawing/2014/main" val="1468872749"/>
                    </a:ext>
                  </a:extLst>
                </a:gridCol>
              </a:tblGrid>
              <a:tr h="370840">
                <a:tc>
                  <a:txBody>
                    <a:bodyPr/>
                    <a:lstStyle/>
                    <a:p>
                      <a:r>
                        <a:rPr lang="en-US" sz="1800" dirty="0"/>
                        <a:t>Cash flows from operating activities</a:t>
                      </a:r>
                      <a:endParaRPr lang="en-IN" sz="1800" dirty="0"/>
                    </a:p>
                  </a:txBody>
                  <a:tcPr/>
                </a:tc>
                <a:tc>
                  <a:txBody>
                    <a:bodyPr/>
                    <a:lstStyle/>
                    <a:p>
                      <a:pPr algn="r"/>
                      <a:endParaRPr lang="en-IN" sz="1800" dirty="0"/>
                    </a:p>
                  </a:txBody>
                  <a:tcPr/>
                </a:tc>
                <a:extLst>
                  <a:ext uri="{0D108BD9-81ED-4DB2-BD59-A6C34878D82A}">
                    <a16:rowId xmlns:a16="http://schemas.microsoft.com/office/drawing/2014/main" val="1625544206"/>
                  </a:ext>
                </a:extLst>
              </a:tr>
              <a:tr h="370840">
                <a:tc>
                  <a:txBody>
                    <a:bodyPr/>
                    <a:lstStyle/>
                    <a:p>
                      <a:pPr marL="0" indent="452438"/>
                      <a:r>
                        <a:rPr lang="en-IN" sz="1800" dirty="0"/>
                        <a:t>Net income</a:t>
                      </a:r>
                    </a:p>
                  </a:txBody>
                  <a:tcPr/>
                </a:tc>
                <a:tc>
                  <a:txBody>
                    <a:bodyPr/>
                    <a:lstStyle/>
                    <a:p>
                      <a:pPr algn="r"/>
                      <a:r>
                        <a:rPr lang="en-IN" sz="1800" dirty="0"/>
                        <a:t>€145,000</a:t>
                      </a:r>
                    </a:p>
                  </a:txBody>
                  <a:tcPr/>
                </a:tc>
                <a:extLst>
                  <a:ext uri="{0D108BD9-81ED-4DB2-BD59-A6C34878D82A}">
                    <a16:rowId xmlns:a16="http://schemas.microsoft.com/office/drawing/2014/main" val="1327998353"/>
                  </a:ext>
                </a:extLst>
              </a:tr>
              <a:tr h="370840">
                <a:tc>
                  <a:txBody>
                    <a:bodyPr/>
                    <a:lstStyle/>
                    <a:p>
                      <a:pPr marL="892175" indent="-439738"/>
                      <a:r>
                        <a:rPr lang="en-US" sz="1800" dirty="0"/>
                        <a:t>Adjustments to reconcile net income to net cash provided by operating activities:</a:t>
                      </a:r>
                      <a:endParaRPr lang="en-IN" sz="1800" dirty="0"/>
                    </a:p>
                  </a:txBody>
                  <a:tcPr/>
                </a:tc>
                <a:tc>
                  <a:txBody>
                    <a:bodyPr/>
                    <a:lstStyle/>
                    <a:p>
                      <a:pPr algn="r"/>
                      <a:endParaRPr lang="en-IN" sz="1800" dirty="0"/>
                    </a:p>
                  </a:txBody>
                  <a:tcPr>
                    <a:lnB>
                      <a:noFill/>
                    </a:lnB>
                  </a:tcPr>
                </a:tc>
                <a:extLst>
                  <a:ext uri="{0D108BD9-81ED-4DB2-BD59-A6C34878D82A}">
                    <a16:rowId xmlns:a16="http://schemas.microsoft.com/office/drawing/2014/main" val="695252284"/>
                  </a:ext>
                </a:extLst>
              </a:tr>
              <a:tr h="370840">
                <a:tc>
                  <a:txBody>
                    <a:bodyPr/>
                    <a:lstStyle/>
                    <a:p>
                      <a:pPr marL="0" indent="717550"/>
                      <a:r>
                        <a:rPr lang="en-IN" sz="1800" b="1" dirty="0">
                          <a:solidFill>
                            <a:schemeClr val="accent2"/>
                          </a:solidFill>
                        </a:rPr>
                        <a:t>Depreciation expense</a:t>
                      </a:r>
                    </a:p>
                  </a:txBody>
                  <a:tcPr>
                    <a:lnR>
                      <a:noFill/>
                    </a:lnR>
                  </a:tcPr>
                </a:tc>
                <a:tc>
                  <a:txBody>
                    <a:bodyPr/>
                    <a:lstStyle/>
                    <a:p>
                      <a:pPr algn="r"/>
                      <a:r>
                        <a:rPr lang="en-IN" sz="1800" b="1" dirty="0">
                          <a:solidFill>
                            <a:schemeClr val="accent2"/>
                          </a:solidFill>
                        </a:rPr>
                        <a:t>9,000</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8690779"/>
                  </a:ext>
                </a:extLst>
              </a:tr>
              <a:tr h="370840">
                <a:tc>
                  <a:txBody>
                    <a:bodyPr/>
                    <a:lstStyle/>
                    <a:p>
                      <a:pPr marL="0" indent="895350"/>
                      <a:r>
                        <a:rPr lang="en-US" sz="1800" dirty="0"/>
                        <a:t>Net cash provided by operating activities</a:t>
                      </a:r>
                      <a:endParaRPr lang="en-IN" sz="1800" dirty="0"/>
                    </a:p>
                  </a:txBody>
                  <a:tcPr/>
                </a:tc>
                <a:tc>
                  <a:txBody>
                    <a:bodyPr/>
                    <a:lstStyle/>
                    <a:p>
                      <a:pPr algn="r"/>
                      <a:r>
                        <a:rPr lang="en-IN" sz="1800" dirty="0"/>
                        <a:t>€154,000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77964464"/>
                  </a:ext>
                </a:extLst>
              </a:tr>
            </a:tbl>
          </a:graphicData>
        </a:graphic>
      </p:graphicFrame>
      <p:sp>
        <p:nvSpPr>
          <p:cNvPr id="15" name="Content Placeholder 14">
            <a:extLst>
              <a:ext uri="{FF2B5EF4-FFF2-40B4-BE49-F238E27FC236}">
                <a16:creationId xmlns:a16="http://schemas.microsoft.com/office/drawing/2014/main" id="{FD5B2F85-5B59-BACA-3D28-4CCBFB10383C}"/>
              </a:ext>
            </a:extLst>
          </p:cNvPr>
          <p:cNvSpPr>
            <a:spLocks noGrp="1"/>
          </p:cNvSpPr>
          <p:nvPr>
            <p:ph sz="quarter" idx="18"/>
          </p:nvPr>
        </p:nvSpPr>
        <p:spPr>
          <a:xfrm>
            <a:off x="591651" y="5742545"/>
            <a:ext cx="8037512" cy="441764"/>
          </a:xfrm>
        </p:spPr>
        <p:txBody>
          <a:bodyPr>
            <a:normAutofit/>
          </a:bodyPr>
          <a:lstStyle/>
          <a:p>
            <a:pPr marL="0" indent="0">
              <a:buNone/>
            </a:pPr>
            <a:r>
              <a:rPr lang="en-US" sz="2000" b="1" dirty="0"/>
              <a:t>Illustration 14.7: </a:t>
            </a:r>
            <a:r>
              <a:rPr lang="en-US" sz="2000" dirty="0"/>
              <a:t>Adjustment for depreciation </a:t>
            </a:r>
          </a:p>
        </p:txBody>
      </p:sp>
      <p:sp>
        <p:nvSpPr>
          <p:cNvPr id="10" name="Content Placeholder 5">
            <a:extLst>
              <a:ext uri="{FF2B5EF4-FFF2-40B4-BE49-F238E27FC236}">
                <a16:creationId xmlns:a16="http://schemas.microsoft.com/office/drawing/2014/main" id="{ED455BF0-6FE3-7B12-716B-CD670098BB1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357043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AFC42-C76B-60FE-029E-A79954D6A66D}"/>
              </a:ext>
            </a:extLst>
          </p:cNvPr>
          <p:cNvSpPr>
            <a:spLocks noGrp="1"/>
          </p:cNvSpPr>
          <p:nvPr>
            <p:ph type="title"/>
          </p:nvPr>
        </p:nvSpPr>
        <p:spPr/>
        <p:txBody>
          <a:bodyPr>
            <a:normAutofit/>
          </a:bodyPr>
          <a:lstStyle/>
          <a:p>
            <a:r>
              <a:rPr lang="en-US" dirty="0"/>
              <a:t>Indirect Method Illustrated</a:t>
            </a:r>
            <a:endParaRPr lang="en-IN" dirty="0"/>
          </a:p>
        </p:txBody>
      </p:sp>
      <p:graphicFrame>
        <p:nvGraphicFramePr>
          <p:cNvPr id="18" name="Table Placeholder 17">
            <a:extLst>
              <a:ext uri="{FF2B5EF4-FFF2-40B4-BE49-F238E27FC236}">
                <a16:creationId xmlns:a16="http://schemas.microsoft.com/office/drawing/2014/main" id="{B9DD3810-B745-CFFE-E7BB-E21A4C2A37F8}"/>
              </a:ext>
            </a:extLst>
          </p:cNvPr>
          <p:cNvGraphicFramePr>
            <a:graphicFrameLocks noGrp="1"/>
          </p:cNvGraphicFramePr>
          <p:nvPr>
            <p:ph type="tbl" sz="quarter" idx="19"/>
            <p:extLst>
              <p:ext uri="{D42A27DB-BD31-4B8C-83A1-F6EECF244321}">
                <p14:modId xmlns:p14="http://schemas.microsoft.com/office/powerpoint/2010/main" val="1175704140"/>
              </p:ext>
            </p:extLst>
          </p:nvPr>
        </p:nvGraphicFramePr>
        <p:xfrm>
          <a:off x="708660" y="1665813"/>
          <a:ext cx="7486651" cy="3108960"/>
        </p:xfrm>
        <a:graphic>
          <a:graphicData uri="http://schemas.openxmlformats.org/drawingml/2006/table">
            <a:tbl>
              <a:tblPr firstRow="1" bandRow="1">
                <a:tableStyleId>{2D5ABB26-0587-4C30-8999-92F81FD0307C}</a:tableStyleId>
              </a:tblPr>
              <a:tblGrid>
                <a:gridCol w="1150106">
                  <a:extLst>
                    <a:ext uri="{9D8B030D-6E8A-4147-A177-3AD203B41FA5}">
                      <a16:colId xmlns:a16="http://schemas.microsoft.com/office/drawing/2014/main" val="3676958525"/>
                    </a:ext>
                  </a:extLst>
                </a:gridCol>
                <a:gridCol w="512718">
                  <a:extLst>
                    <a:ext uri="{9D8B030D-6E8A-4147-A177-3AD203B41FA5}">
                      <a16:colId xmlns:a16="http://schemas.microsoft.com/office/drawing/2014/main" val="678889083"/>
                    </a:ext>
                  </a:extLst>
                </a:gridCol>
                <a:gridCol w="3103486">
                  <a:extLst>
                    <a:ext uri="{9D8B030D-6E8A-4147-A177-3AD203B41FA5}">
                      <a16:colId xmlns:a16="http://schemas.microsoft.com/office/drawing/2014/main" val="444312589"/>
                    </a:ext>
                  </a:extLst>
                </a:gridCol>
                <a:gridCol w="560070">
                  <a:extLst>
                    <a:ext uri="{9D8B030D-6E8A-4147-A177-3AD203B41FA5}">
                      <a16:colId xmlns:a16="http://schemas.microsoft.com/office/drawing/2014/main" val="656119116"/>
                    </a:ext>
                  </a:extLst>
                </a:gridCol>
                <a:gridCol w="2160271">
                  <a:extLst>
                    <a:ext uri="{9D8B030D-6E8A-4147-A177-3AD203B41FA5}">
                      <a16:colId xmlns:a16="http://schemas.microsoft.com/office/drawing/2014/main" val="145363441"/>
                    </a:ext>
                  </a:extLst>
                </a:gridCol>
              </a:tblGrid>
              <a:tr h="0">
                <a:tc>
                  <a:txBody>
                    <a:bodyPr/>
                    <a:lstStyle/>
                    <a:p>
                      <a:r>
                        <a:rPr lang="en-IN" sz="1600" b="1" dirty="0"/>
                        <a:t>Net Income</a:t>
                      </a:r>
                    </a:p>
                  </a:txBody>
                  <a:tcPr anchor="ctr"/>
                </a:tc>
                <a:tc>
                  <a:txBody>
                    <a:bodyPr/>
                    <a:lstStyle/>
                    <a:p>
                      <a:pPr algn="ctr"/>
                      <a:r>
                        <a:rPr lang="en-IN" sz="1600" b="1" dirty="0"/>
                        <a:t>+/−</a:t>
                      </a:r>
                    </a:p>
                  </a:txBody>
                  <a:tcPr anchor="ctr"/>
                </a:tc>
                <a:tc>
                  <a:txBody>
                    <a:bodyPr/>
                    <a:lstStyle/>
                    <a:p>
                      <a:pPr algn="ctr"/>
                      <a:r>
                        <a:rPr lang="en-IN" sz="1600" b="1" dirty="0"/>
                        <a:t>Adjustments</a:t>
                      </a:r>
                    </a:p>
                  </a:txBody>
                  <a:tcPr anchor="ctr"/>
                </a:tc>
                <a:tc>
                  <a:txBody>
                    <a:bodyPr/>
                    <a:lstStyle/>
                    <a:p>
                      <a:pPr algn="ctr"/>
                      <a:r>
                        <a:rPr lang="en-IN" sz="1600" b="1" dirty="0"/>
                        <a:t>=</a:t>
                      </a:r>
                    </a:p>
                  </a:txBody>
                  <a:tcPr anchor="ctr"/>
                </a:tc>
                <a:tc>
                  <a:txBody>
                    <a:bodyPr/>
                    <a:lstStyle/>
                    <a:p>
                      <a:pPr algn="ctr"/>
                      <a:r>
                        <a:rPr lang="en-IN" sz="1600" b="1" dirty="0"/>
                        <a:t>Net Cash Provided/Used by Operating Activities</a:t>
                      </a:r>
                    </a:p>
                  </a:txBody>
                  <a:tcPr anchor="ctr"/>
                </a:tc>
                <a:extLst>
                  <a:ext uri="{0D108BD9-81ED-4DB2-BD59-A6C34878D82A}">
                    <a16:rowId xmlns:a16="http://schemas.microsoft.com/office/drawing/2014/main" val="1728609723"/>
                  </a:ext>
                </a:extLst>
              </a:tr>
              <a:tr h="475988">
                <a:tc>
                  <a:txBody>
                    <a:bodyPr/>
                    <a:lstStyle/>
                    <a:p>
                      <a:endParaRPr lang="en-IN" sz="1600" dirty="0"/>
                    </a:p>
                  </a:txBody>
                  <a:tcPr anchor="ctr"/>
                </a:tc>
                <a:tc>
                  <a:txBody>
                    <a:bodyPr/>
                    <a:lstStyle/>
                    <a:p>
                      <a:endParaRPr lang="en-IN" sz="1600" dirty="0"/>
                    </a:p>
                  </a:txBody>
                  <a:tcPr anchor="ctr"/>
                </a:tc>
                <a:tc>
                  <a:txBody>
                    <a:bodyPr/>
                    <a:lstStyle/>
                    <a:p>
                      <a:pPr marL="285750" indent="-285750">
                        <a:buFont typeface="Arial" panose="020B0604020202020204" pitchFamily="34" charset="0"/>
                        <a:buChar char="•"/>
                      </a:pPr>
                      <a:r>
                        <a:rPr lang="en-US" sz="1600" b="1" dirty="0">
                          <a:solidFill>
                            <a:schemeClr val="bg2"/>
                          </a:solidFill>
                        </a:rPr>
                        <a:t>I. Add back non-cash expenses</a:t>
                      </a:r>
                      <a:r>
                        <a:rPr lang="en-US" sz="1600" dirty="0">
                          <a:solidFill>
                            <a:schemeClr val="bg2"/>
                          </a:solidFill>
                        </a:rPr>
                        <a:t>, such as depreciation expense and amortization expense.</a:t>
                      </a:r>
                    </a:p>
                    <a:p>
                      <a:pPr marL="285750" indent="-285750">
                        <a:buFont typeface="Arial" panose="020B0604020202020204" pitchFamily="34" charset="0"/>
                        <a:buChar char="•"/>
                      </a:pPr>
                      <a:r>
                        <a:rPr lang="en-US" sz="1600" b="1" dirty="0">
                          <a:solidFill>
                            <a:schemeClr val="accent2"/>
                          </a:solidFill>
                        </a:rPr>
                        <a:t>II. Deduct gains and add losses </a:t>
                      </a:r>
                      <a:r>
                        <a:rPr lang="en-US" sz="1600" dirty="0"/>
                        <a:t>that resulted from investing and financing activities.</a:t>
                      </a:r>
                    </a:p>
                    <a:p>
                      <a:pPr marL="285750" indent="-285750">
                        <a:buFont typeface="Arial" panose="020B0604020202020204" pitchFamily="34" charset="0"/>
                        <a:buChar char="•"/>
                      </a:pPr>
                      <a:r>
                        <a:rPr lang="en-US" sz="1600" b="1" dirty="0">
                          <a:solidFill>
                            <a:schemeClr val="bg2"/>
                          </a:solidFill>
                        </a:rPr>
                        <a:t>III. Analyze changes </a:t>
                      </a:r>
                      <a:r>
                        <a:rPr lang="en-US" sz="1600" dirty="0">
                          <a:solidFill>
                            <a:schemeClr val="bg2"/>
                          </a:solidFill>
                        </a:rPr>
                        <a:t>to non-cash current asset and current liability accounts.</a:t>
                      </a:r>
                      <a:endParaRPr lang="en-IN" sz="1600" dirty="0">
                        <a:solidFill>
                          <a:schemeClr val="bg2"/>
                        </a:solidFill>
                      </a:endParaRPr>
                    </a:p>
                  </a:txBody>
                  <a:tcPr anchor="ctr"/>
                </a:tc>
                <a:tc>
                  <a:txBody>
                    <a:bodyPr/>
                    <a:lstStyle/>
                    <a:p>
                      <a:endParaRPr lang="en-IN" sz="1600" dirty="0"/>
                    </a:p>
                  </a:txBody>
                  <a:tcPr anchor="ctr"/>
                </a:tc>
                <a:tc>
                  <a:txBody>
                    <a:bodyPr/>
                    <a:lstStyle/>
                    <a:p>
                      <a:endParaRPr lang="en-IN" sz="1600" dirty="0"/>
                    </a:p>
                  </a:txBody>
                  <a:tcPr anchor="ctr"/>
                </a:tc>
                <a:extLst>
                  <a:ext uri="{0D108BD9-81ED-4DB2-BD59-A6C34878D82A}">
                    <a16:rowId xmlns:a16="http://schemas.microsoft.com/office/drawing/2014/main" val="4071800740"/>
                  </a:ext>
                </a:extLst>
              </a:tr>
            </a:tbl>
          </a:graphicData>
        </a:graphic>
      </p:graphicFrame>
      <p:sp>
        <p:nvSpPr>
          <p:cNvPr id="6" name="Content Placeholder 5">
            <a:extLst>
              <a:ext uri="{FF2B5EF4-FFF2-40B4-BE49-F238E27FC236}">
                <a16:creationId xmlns:a16="http://schemas.microsoft.com/office/drawing/2014/main" id="{028253CC-D75F-7C9D-6546-07BF7F89CD6D}"/>
              </a:ext>
            </a:extLst>
          </p:cNvPr>
          <p:cNvSpPr>
            <a:spLocks noGrp="1"/>
          </p:cNvSpPr>
          <p:nvPr>
            <p:ph sz="quarter" idx="12"/>
          </p:nvPr>
        </p:nvSpPr>
        <p:spPr>
          <a:xfrm>
            <a:off x="411750" y="5510303"/>
            <a:ext cx="8293421" cy="849312"/>
          </a:xfrm>
        </p:spPr>
        <p:txBody>
          <a:bodyPr>
            <a:normAutofit/>
          </a:bodyPr>
          <a:lstStyle/>
          <a:p>
            <a:pPr marL="0" indent="0">
              <a:buNone/>
            </a:pPr>
            <a:r>
              <a:rPr lang="en-CA" sz="2000" b="1" dirty="0"/>
              <a:t>Illustration 14.6: </a:t>
            </a:r>
            <a:r>
              <a:rPr lang="en-CA" sz="2000" dirty="0"/>
              <a:t>Three types of adjustments to convert net income to net cash provided by operating activities</a:t>
            </a:r>
          </a:p>
        </p:txBody>
      </p:sp>
      <p:sp>
        <p:nvSpPr>
          <p:cNvPr id="19" name="Content Placeholder 5">
            <a:extLst>
              <a:ext uri="{FF2B5EF4-FFF2-40B4-BE49-F238E27FC236}">
                <a16:creationId xmlns:a16="http://schemas.microsoft.com/office/drawing/2014/main" id="{36E579A6-6CE2-02CD-435F-FC4925F62528}"/>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412150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a:xfrm>
            <a:off x="514353" y="460255"/>
            <a:ext cx="8115301" cy="963810"/>
          </a:xfrm>
        </p:spPr>
        <p:txBody>
          <a:bodyPr>
            <a:noAutofit/>
          </a:bodyPr>
          <a:lstStyle/>
          <a:p>
            <a:r>
              <a:rPr lang="en-US" dirty="0"/>
              <a:t>II. Loss on Disposal of Plant Assets</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711105"/>
            <a:ext cx="8115301" cy="4674311"/>
          </a:xfrm>
        </p:spPr>
        <p:txBody>
          <a:bodyPr>
            <a:normAutofit/>
          </a:bodyPr>
          <a:lstStyle/>
          <a:p>
            <a:pPr marL="0" indent="0">
              <a:buNone/>
            </a:pPr>
            <a:r>
              <a:rPr lang="en-US" dirty="0"/>
              <a:t>Companies should report cash received from the sale (disposal) of plant assets in the investing activities section. Therefore,</a:t>
            </a:r>
          </a:p>
          <a:p>
            <a:r>
              <a:rPr lang="en-US" dirty="0"/>
              <a:t>any </a:t>
            </a:r>
            <a:r>
              <a:rPr lang="en-US" b="1" dirty="0">
                <a:highlight>
                  <a:srgbClr val="FFFF00"/>
                </a:highlight>
              </a:rPr>
              <a:t>loss</a:t>
            </a:r>
            <a:r>
              <a:rPr lang="en-US" dirty="0"/>
              <a:t> on sale is </a:t>
            </a:r>
            <a:r>
              <a:rPr lang="en-US" b="1" dirty="0">
                <a:highlight>
                  <a:srgbClr val="FFFF00"/>
                </a:highlight>
              </a:rPr>
              <a:t>added</a:t>
            </a:r>
            <a:r>
              <a:rPr lang="en-US" dirty="0"/>
              <a:t> to net income in the operating section.</a:t>
            </a:r>
          </a:p>
          <a:p>
            <a:r>
              <a:rPr lang="en-US" dirty="0"/>
              <a:t>any </a:t>
            </a:r>
            <a:r>
              <a:rPr lang="en-US" b="1" dirty="0">
                <a:highlight>
                  <a:srgbClr val="FFFF00"/>
                </a:highlight>
              </a:rPr>
              <a:t>gain</a:t>
            </a:r>
            <a:r>
              <a:rPr lang="en-US" dirty="0"/>
              <a:t> on sale is </a:t>
            </a:r>
            <a:r>
              <a:rPr lang="en-US" b="1" dirty="0">
                <a:highlight>
                  <a:srgbClr val="FFFF00"/>
                </a:highlight>
              </a:rPr>
              <a:t>deducted</a:t>
            </a:r>
            <a:r>
              <a:rPr lang="en-US" dirty="0">
                <a:highlight>
                  <a:srgbClr val="FFFF00"/>
                </a:highlight>
              </a:rPr>
              <a:t> </a:t>
            </a:r>
            <a:r>
              <a:rPr lang="en-US" dirty="0"/>
              <a:t>from net income in the operating section.</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069365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E44A155-E164-7754-C884-097634707C93}"/>
              </a:ext>
            </a:extLst>
          </p:cNvPr>
          <p:cNvSpPr>
            <a:spLocks noGrp="1"/>
          </p:cNvSpPr>
          <p:nvPr>
            <p:ph type="title"/>
          </p:nvPr>
        </p:nvSpPr>
        <p:spPr/>
        <p:txBody>
          <a:bodyPr>
            <a:normAutofit/>
          </a:bodyPr>
          <a:lstStyle/>
          <a:p>
            <a:r>
              <a:rPr lang="en-IN" dirty="0"/>
              <a:t>Step 1: Loss Example</a:t>
            </a:r>
          </a:p>
        </p:txBody>
      </p:sp>
      <p:graphicFrame>
        <p:nvGraphicFramePr>
          <p:cNvPr id="16" name="Table 23">
            <a:extLst>
              <a:ext uri="{FF2B5EF4-FFF2-40B4-BE49-F238E27FC236}">
                <a16:creationId xmlns:a16="http://schemas.microsoft.com/office/drawing/2014/main" id="{925EBED2-615C-C750-F0B4-87D0041F74E4}"/>
              </a:ext>
            </a:extLst>
          </p:cNvPr>
          <p:cNvGraphicFramePr>
            <a:graphicFrameLocks noGrp="1"/>
          </p:cNvGraphicFramePr>
          <p:nvPr>
            <p:ph type="tbl" sz="quarter" idx="19"/>
            <p:extLst>
              <p:ext uri="{D42A27DB-BD31-4B8C-83A1-F6EECF244321}">
                <p14:modId xmlns:p14="http://schemas.microsoft.com/office/powerpoint/2010/main" val="2313761138"/>
              </p:ext>
            </p:extLst>
          </p:nvPr>
        </p:nvGraphicFramePr>
        <p:xfrm>
          <a:off x="830345" y="2077814"/>
          <a:ext cx="7483311" cy="2682240"/>
        </p:xfrm>
        <a:graphic>
          <a:graphicData uri="http://schemas.openxmlformats.org/drawingml/2006/table">
            <a:tbl>
              <a:tblPr firstRow="1" bandRow="1">
                <a:tableStyleId>{2D5ABB26-0587-4C30-8999-92F81FD0307C}</a:tableStyleId>
              </a:tblPr>
              <a:tblGrid>
                <a:gridCol w="5333202">
                  <a:extLst>
                    <a:ext uri="{9D8B030D-6E8A-4147-A177-3AD203B41FA5}">
                      <a16:colId xmlns:a16="http://schemas.microsoft.com/office/drawing/2014/main" val="3778126175"/>
                    </a:ext>
                  </a:extLst>
                </a:gridCol>
                <a:gridCol w="946467">
                  <a:extLst>
                    <a:ext uri="{9D8B030D-6E8A-4147-A177-3AD203B41FA5}">
                      <a16:colId xmlns:a16="http://schemas.microsoft.com/office/drawing/2014/main" val="1468872749"/>
                    </a:ext>
                  </a:extLst>
                </a:gridCol>
                <a:gridCol w="1203642">
                  <a:extLst>
                    <a:ext uri="{9D8B030D-6E8A-4147-A177-3AD203B41FA5}">
                      <a16:colId xmlns:a16="http://schemas.microsoft.com/office/drawing/2014/main" val="993635067"/>
                    </a:ext>
                  </a:extLst>
                </a:gridCol>
              </a:tblGrid>
              <a:tr h="370840">
                <a:tc>
                  <a:txBody>
                    <a:bodyPr/>
                    <a:lstStyle/>
                    <a:p>
                      <a:r>
                        <a:rPr lang="en-US" sz="2000" dirty="0"/>
                        <a:t>Cash flows from operating activities</a:t>
                      </a:r>
                      <a:endParaRPr lang="en-IN" sz="2000" dirty="0"/>
                    </a:p>
                  </a:txBody>
                  <a:tcPr/>
                </a:tc>
                <a:tc>
                  <a:txBody>
                    <a:bodyPr/>
                    <a:lstStyle/>
                    <a:p>
                      <a:pPr algn="r"/>
                      <a:endParaRPr lang="en-IN" sz="2000" dirty="0"/>
                    </a:p>
                  </a:txBody>
                  <a:tcPr/>
                </a:tc>
                <a:tc>
                  <a:txBody>
                    <a:bodyPr/>
                    <a:lstStyle/>
                    <a:p>
                      <a:pPr algn="r"/>
                      <a:endParaRPr lang="en-IN" sz="2000" dirty="0"/>
                    </a:p>
                  </a:txBody>
                  <a:tcPr/>
                </a:tc>
                <a:extLst>
                  <a:ext uri="{0D108BD9-81ED-4DB2-BD59-A6C34878D82A}">
                    <a16:rowId xmlns:a16="http://schemas.microsoft.com/office/drawing/2014/main" val="1625544206"/>
                  </a:ext>
                </a:extLst>
              </a:tr>
              <a:tr h="370840">
                <a:tc>
                  <a:txBody>
                    <a:bodyPr/>
                    <a:lstStyle/>
                    <a:p>
                      <a:pPr marL="0" indent="452438"/>
                      <a:r>
                        <a:rPr lang="en-IN" sz="2000" dirty="0"/>
                        <a:t>Net income</a:t>
                      </a:r>
                    </a:p>
                  </a:txBody>
                  <a:tcPr/>
                </a:tc>
                <a:tc>
                  <a:txBody>
                    <a:bodyPr/>
                    <a:lstStyle/>
                    <a:p>
                      <a:pPr algn="r"/>
                      <a:endParaRPr lang="en-IN" sz="2000" dirty="0"/>
                    </a:p>
                  </a:txBody>
                  <a:tcPr/>
                </a:tc>
                <a:tc>
                  <a:txBody>
                    <a:bodyPr/>
                    <a:lstStyle/>
                    <a:p>
                      <a:pPr algn="r"/>
                      <a:r>
                        <a:rPr lang="en-IN" sz="2000" dirty="0"/>
                        <a:t>€145,000</a:t>
                      </a:r>
                    </a:p>
                  </a:txBody>
                  <a:tcPr/>
                </a:tc>
                <a:extLst>
                  <a:ext uri="{0D108BD9-81ED-4DB2-BD59-A6C34878D82A}">
                    <a16:rowId xmlns:a16="http://schemas.microsoft.com/office/drawing/2014/main" val="1327998353"/>
                  </a:ext>
                </a:extLst>
              </a:tr>
              <a:tr h="370840">
                <a:tc>
                  <a:txBody>
                    <a:bodyPr/>
                    <a:lstStyle/>
                    <a:p>
                      <a:pPr marL="892175" indent="-439738"/>
                      <a:r>
                        <a:rPr lang="en-US" sz="2000" dirty="0"/>
                        <a:t>Adjustments to reconcile net income to net cash provided by operating activities:</a:t>
                      </a:r>
                      <a:endParaRPr lang="en-IN" sz="2000" dirty="0"/>
                    </a:p>
                  </a:txBody>
                  <a:tcPr/>
                </a:tc>
                <a:tc>
                  <a:txBody>
                    <a:bodyPr/>
                    <a:lstStyle/>
                    <a:p>
                      <a:pPr algn="r"/>
                      <a:endParaRPr lang="en-IN" sz="2000" dirty="0"/>
                    </a:p>
                  </a:txBody>
                  <a:tcPr/>
                </a:tc>
                <a:tc>
                  <a:txBody>
                    <a:bodyPr/>
                    <a:lstStyle/>
                    <a:p>
                      <a:pPr algn="r"/>
                      <a:endParaRPr lang="en-IN" sz="2000" dirty="0"/>
                    </a:p>
                  </a:txBody>
                  <a:tcPr/>
                </a:tc>
                <a:extLst>
                  <a:ext uri="{0D108BD9-81ED-4DB2-BD59-A6C34878D82A}">
                    <a16:rowId xmlns:a16="http://schemas.microsoft.com/office/drawing/2014/main" val="695252284"/>
                  </a:ext>
                </a:extLst>
              </a:tr>
              <a:tr h="370840">
                <a:tc>
                  <a:txBody>
                    <a:bodyPr/>
                    <a:lstStyle/>
                    <a:p>
                      <a:pPr marL="0" indent="717550"/>
                      <a:r>
                        <a:rPr lang="en-IN" sz="2000" b="0" dirty="0">
                          <a:solidFill>
                            <a:schemeClr val="tx1"/>
                          </a:solidFill>
                        </a:rPr>
                        <a:t>Depreciation expense</a:t>
                      </a:r>
                    </a:p>
                  </a:txBody>
                  <a:tcPr/>
                </a:tc>
                <a:tc>
                  <a:txBody>
                    <a:bodyPr/>
                    <a:lstStyle/>
                    <a:p>
                      <a:pPr algn="r"/>
                      <a:r>
                        <a:rPr lang="en-IN" sz="2000" b="0" dirty="0">
                          <a:solidFill>
                            <a:schemeClr val="tx1"/>
                          </a:solidFill>
                        </a:rPr>
                        <a:t>€9,000</a:t>
                      </a:r>
                    </a:p>
                  </a:txBody>
                  <a:tcPr>
                    <a:lnB>
                      <a:noFill/>
                    </a:lnB>
                  </a:tcPr>
                </a:tc>
                <a:tc>
                  <a:txBody>
                    <a:bodyPr/>
                    <a:lstStyle/>
                    <a:p>
                      <a:pPr algn="r"/>
                      <a:endParaRPr lang="en-IN" sz="2000" b="0" dirty="0">
                        <a:solidFill>
                          <a:schemeClr val="tx1"/>
                        </a:solidFill>
                      </a:endParaRPr>
                    </a:p>
                  </a:txBody>
                  <a:tcPr>
                    <a:lnB>
                      <a:noFill/>
                    </a:lnB>
                  </a:tcPr>
                </a:tc>
                <a:extLst>
                  <a:ext uri="{0D108BD9-81ED-4DB2-BD59-A6C34878D82A}">
                    <a16:rowId xmlns:a16="http://schemas.microsoft.com/office/drawing/2014/main" val="968690779"/>
                  </a:ext>
                </a:extLst>
              </a:tr>
              <a:tr h="370840">
                <a:tc>
                  <a:txBody>
                    <a:bodyPr/>
                    <a:lstStyle/>
                    <a:p>
                      <a:pPr marL="0" indent="717550"/>
                      <a:r>
                        <a:rPr lang="en-US" sz="2000" b="1" dirty="0">
                          <a:solidFill>
                            <a:schemeClr val="accent2"/>
                          </a:solidFill>
                        </a:rPr>
                        <a:t>Loss on disposal of plant assets</a:t>
                      </a:r>
                      <a:endParaRPr lang="en-IN" sz="2000" b="1" dirty="0">
                        <a:solidFill>
                          <a:schemeClr val="accent2"/>
                        </a:solidFill>
                      </a:endParaRPr>
                    </a:p>
                  </a:txBody>
                  <a:tcPr>
                    <a:lnR>
                      <a:noFill/>
                    </a:lnR>
                  </a:tcPr>
                </a:tc>
                <a:tc>
                  <a:txBody>
                    <a:bodyPr/>
                    <a:lstStyle/>
                    <a:p>
                      <a:pPr algn="r"/>
                      <a:r>
                        <a:rPr lang="en-IN" sz="2000" b="1" u="sng" dirty="0">
                          <a:solidFill>
                            <a:schemeClr val="accent2"/>
                          </a:solidFill>
                        </a:rPr>
                        <a:t>3,000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000" b="0" u="sng" dirty="0">
                          <a:solidFill>
                            <a:schemeClr val="tx1"/>
                          </a:solidFill>
                        </a:rPr>
                        <a:t>    12,000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3817027"/>
                  </a:ext>
                </a:extLst>
              </a:tr>
              <a:tr h="370840">
                <a:tc>
                  <a:txBody>
                    <a:bodyPr/>
                    <a:lstStyle/>
                    <a:p>
                      <a:pPr marL="0" indent="895350"/>
                      <a:r>
                        <a:rPr lang="en-US" sz="2000" dirty="0"/>
                        <a:t>Net cash provided by operating activities</a:t>
                      </a:r>
                      <a:endParaRPr lang="en-IN" sz="2000" dirty="0"/>
                    </a:p>
                  </a:txBody>
                  <a:tcPr/>
                </a:tc>
                <a:tc>
                  <a:txBody>
                    <a:bodyPr/>
                    <a:lstStyle/>
                    <a:p>
                      <a:pPr algn="r"/>
                      <a:endParaRPr lang="en-IN" sz="2000" dirty="0"/>
                    </a:p>
                  </a:txBody>
                  <a:tcPr>
                    <a:lnT w="12700" cap="flat" cmpd="sng" algn="ctr">
                      <a:noFill/>
                      <a:prstDash val="solid"/>
                      <a:round/>
                      <a:headEnd type="none" w="med" len="med"/>
                      <a:tailEnd type="none" w="med" len="med"/>
                    </a:lnT>
                  </a:tcPr>
                </a:tc>
                <a:tc>
                  <a:txBody>
                    <a:bodyPr/>
                    <a:lstStyle/>
                    <a:p>
                      <a:pPr algn="r"/>
                      <a:r>
                        <a:rPr lang="en-IN" sz="2000" dirty="0"/>
                        <a:t>€157,000</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3577964464"/>
                  </a:ext>
                </a:extLst>
              </a:tr>
            </a:tbl>
          </a:graphicData>
        </a:graphic>
      </p:graphicFrame>
      <p:sp>
        <p:nvSpPr>
          <p:cNvPr id="15" name="Content Placeholder 14">
            <a:extLst>
              <a:ext uri="{FF2B5EF4-FFF2-40B4-BE49-F238E27FC236}">
                <a16:creationId xmlns:a16="http://schemas.microsoft.com/office/drawing/2014/main" id="{FD5B2F85-5B59-BACA-3D28-4CCBFB10383C}"/>
              </a:ext>
            </a:extLst>
          </p:cNvPr>
          <p:cNvSpPr>
            <a:spLocks noGrp="1"/>
          </p:cNvSpPr>
          <p:nvPr>
            <p:ph sz="quarter" idx="18"/>
          </p:nvPr>
        </p:nvSpPr>
        <p:spPr>
          <a:xfrm>
            <a:off x="453392" y="5875659"/>
            <a:ext cx="6774175" cy="475563"/>
          </a:xfrm>
        </p:spPr>
        <p:txBody>
          <a:bodyPr>
            <a:normAutofit/>
          </a:bodyPr>
          <a:lstStyle/>
          <a:p>
            <a:pPr marL="0" indent="0">
              <a:buNone/>
            </a:pPr>
            <a:r>
              <a:rPr lang="en-US" sz="2000" b="1" dirty="0"/>
              <a:t>Illustration 14.8: </a:t>
            </a:r>
            <a:r>
              <a:rPr lang="en-US" sz="2000" dirty="0"/>
              <a:t>Adjustment for loss on disposal of plant assets </a:t>
            </a:r>
          </a:p>
        </p:txBody>
      </p:sp>
      <p:sp>
        <p:nvSpPr>
          <p:cNvPr id="17" name="Content Placeholder 5">
            <a:extLst>
              <a:ext uri="{FF2B5EF4-FFF2-40B4-BE49-F238E27FC236}">
                <a16:creationId xmlns:a16="http://schemas.microsoft.com/office/drawing/2014/main" id="{6386A373-5E04-6AF5-BB72-AEED3F0AF344}"/>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734959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AFC42-C76B-60FE-029E-A79954D6A66D}"/>
              </a:ext>
            </a:extLst>
          </p:cNvPr>
          <p:cNvSpPr>
            <a:spLocks noGrp="1"/>
          </p:cNvSpPr>
          <p:nvPr>
            <p:ph type="title"/>
          </p:nvPr>
        </p:nvSpPr>
        <p:spPr/>
        <p:txBody>
          <a:bodyPr>
            <a:normAutofit/>
          </a:bodyPr>
          <a:lstStyle/>
          <a:p>
            <a:r>
              <a:rPr lang="en-US" dirty="0"/>
              <a:t>Indirect Method Illustrated</a:t>
            </a:r>
            <a:endParaRPr lang="en-IN" dirty="0"/>
          </a:p>
        </p:txBody>
      </p:sp>
      <p:graphicFrame>
        <p:nvGraphicFramePr>
          <p:cNvPr id="18" name="Table Placeholder 17">
            <a:extLst>
              <a:ext uri="{FF2B5EF4-FFF2-40B4-BE49-F238E27FC236}">
                <a16:creationId xmlns:a16="http://schemas.microsoft.com/office/drawing/2014/main" id="{B9DD3810-B745-CFFE-E7BB-E21A4C2A37F8}"/>
              </a:ext>
            </a:extLst>
          </p:cNvPr>
          <p:cNvGraphicFramePr>
            <a:graphicFrameLocks noGrp="1"/>
          </p:cNvGraphicFramePr>
          <p:nvPr>
            <p:ph type="tbl" sz="quarter" idx="19"/>
            <p:extLst>
              <p:ext uri="{D42A27DB-BD31-4B8C-83A1-F6EECF244321}">
                <p14:modId xmlns:p14="http://schemas.microsoft.com/office/powerpoint/2010/main" val="1049183593"/>
              </p:ext>
            </p:extLst>
          </p:nvPr>
        </p:nvGraphicFramePr>
        <p:xfrm>
          <a:off x="708660" y="1665813"/>
          <a:ext cx="7486651" cy="3108960"/>
        </p:xfrm>
        <a:graphic>
          <a:graphicData uri="http://schemas.openxmlformats.org/drawingml/2006/table">
            <a:tbl>
              <a:tblPr firstRow="1" bandRow="1">
                <a:tableStyleId>{2D5ABB26-0587-4C30-8999-92F81FD0307C}</a:tableStyleId>
              </a:tblPr>
              <a:tblGrid>
                <a:gridCol w="1150106">
                  <a:extLst>
                    <a:ext uri="{9D8B030D-6E8A-4147-A177-3AD203B41FA5}">
                      <a16:colId xmlns:a16="http://schemas.microsoft.com/office/drawing/2014/main" val="3676958525"/>
                    </a:ext>
                  </a:extLst>
                </a:gridCol>
                <a:gridCol w="512718">
                  <a:extLst>
                    <a:ext uri="{9D8B030D-6E8A-4147-A177-3AD203B41FA5}">
                      <a16:colId xmlns:a16="http://schemas.microsoft.com/office/drawing/2014/main" val="678889083"/>
                    </a:ext>
                  </a:extLst>
                </a:gridCol>
                <a:gridCol w="3103486">
                  <a:extLst>
                    <a:ext uri="{9D8B030D-6E8A-4147-A177-3AD203B41FA5}">
                      <a16:colId xmlns:a16="http://schemas.microsoft.com/office/drawing/2014/main" val="444312589"/>
                    </a:ext>
                  </a:extLst>
                </a:gridCol>
                <a:gridCol w="560070">
                  <a:extLst>
                    <a:ext uri="{9D8B030D-6E8A-4147-A177-3AD203B41FA5}">
                      <a16:colId xmlns:a16="http://schemas.microsoft.com/office/drawing/2014/main" val="656119116"/>
                    </a:ext>
                  </a:extLst>
                </a:gridCol>
                <a:gridCol w="2160271">
                  <a:extLst>
                    <a:ext uri="{9D8B030D-6E8A-4147-A177-3AD203B41FA5}">
                      <a16:colId xmlns:a16="http://schemas.microsoft.com/office/drawing/2014/main" val="145363441"/>
                    </a:ext>
                  </a:extLst>
                </a:gridCol>
              </a:tblGrid>
              <a:tr h="0">
                <a:tc>
                  <a:txBody>
                    <a:bodyPr/>
                    <a:lstStyle/>
                    <a:p>
                      <a:r>
                        <a:rPr lang="en-IN" sz="1600" b="1" dirty="0"/>
                        <a:t>Net Income</a:t>
                      </a:r>
                    </a:p>
                  </a:txBody>
                  <a:tcPr anchor="ctr"/>
                </a:tc>
                <a:tc>
                  <a:txBody>
                    <a:bodyPr/>
                    <a:lstStyle/>
                    <a:p>
                      <a:pPr algn="ctr"/>
                      <a:r>
                        <a:rPr lang="en-IN" sz="1600" b="1" dirty="0"/>
                        <a:t>+/−</a:t>
                      </a:r>
                    </a:p>
                  </a:txBody>
                  <a:tcPr anchor="ctr"/>
                </a:tc>
                <a:tc>
                  <a:txBody>
                    <a:bodyPr/>
                    <a:lstStyle/>
                    <a:p>
                      <a:pPr algn="ctr"/>
                      <a:r>
                        <a:rPr lang="en-IN" sz="1600" b="1" dirty="0"/>
                        <a:t>Adjustments</a:t>
                      </a:r>
                    </a:p>
                  </a:txBody>
                  <a:tcPr anchor="ctr"/>
                </a:tc>
                <a:tc>
                  <a:txBody>
                    <a:bodyPr/>
                    <a:lstStyle/>
                    <a:p>
                      <a:pPr algn="ctr"/>
                      <a:r>
                        <a:rPr lang="en-IN" sz="1600" b="1" dirty="0"/>
                        <a:t>=</a:t>
                      </a:r>
                    </a:p>
                  </a:txBody>
                  <a:tcPr anchor="ctr"/>
                </a:tc>
                <a:tc>
                  <a:txBody>
                    <a:bodyPr/>
                    <a:lstStyle/>
                    <a:p>
                      <a:pPr algn="ctr"/>
                      <a:r>
                        <a:rPr lang="en-IN" sz="1600" b="1" dirty="0"/>
                        <a:t>Net Cash Provided/Used by Operating Activities</a:t>
                      </a:r>
                    </a:p>
                  </a:txBody>
                  <a:tcPr anchor="ctr"/>
                </a:tc>
                <a:extLst>
                  <a:ext uri="{0D108BD9-81ED-4DB2-BD59-A6C34878D82A}">
                    <a16:rowId xmlns:a16="http://schemas.microsoft.com/office/drawing/2014/main" val="1728609723"/>
                  </a:ext>
                </a:extLst>
              </a:tr>
              <a:tr h="475988">
                <a:tc>
                  <a:txBody>
                    <a:bodyPr/>
                    <a:lstStyle/>
                    <a:p>
                      <a:endParaRPr lang="en-IN" sz="1600" dirty="0"/>
                    </a:p>
                  </a:txBody>
                  <a:tcPr anchor="ctr"/>
                </a:tc>
                <a:tc>
                  <a:txBody>
                    <a:bodyPr/>
                    <a:lstStyle/>
                    <a:p>
                      <a:endParaRPr lang="en-IN" sz="1600" dirty="0"/>
                    </a:p>
                  </a:txBody>
                  <a:tcPr anchor="ctr"/>
                </a:tc>
                <a:tc>
                  <a:txBody>
                    <a:bodyPr/>
                    <a:lstStyle/>
                    <a:p>
                      <a:pPr marL="285750" indent="-285750">
                        <a:buFont typeface="Arial" panose="020B0604020202020204" pitchFamily="34" charset="0"/>
                        <a:buChar char="•"/>
                      </a:pPr>
                      <a:r>
                        <a:rPr lang="en-US" sz="1600" b="1" dirty="0">
                          <a:solidFill>
                            <a:schemeClr val="bg2"/>
                          </a:solidFill>
                        </a:rPr>
                        <a:t>I. Add back non-cash expenses</a:t>
                      </a:r>
                      <a:r>
                        <a:rPr lang="en-US" sz="1600" dirty="0">
                          <a:solidFill>
                            <a:schemeClr val="bg2"/>
                          </a:solidFill>
                        </a:rPr>
                        <a:t>, such as depreciation expense and amortization expense.</a:t>
                      </a:r>
                    </a:p>
                    <a:p>
                      <a:pPr marL="285750" indent="-285750">
                        <a:buFont typeface="Arial" panose="020B0604020202020204" pitchFamily="34" charset="0"/>
                        <a:buChar char="•"/>
                      </a:pPr>
                      <a:r>
                        <a:rPr lang="en-US" sz="1600" b="1" dirty="0">
                          <a:solidFill>
                            <a:schemeClr val="bg2"/>
                          </a:solidFill>
                        </a:rPr>
                        <a:t>II. Deduct gains and add losses </a:t>
                      </a:r>
                      <a:r>
                        <a:rPr lang="en-US" sz="1600" dirty="0">
                          <a:solidFill>
                            <a:schemeClr val="bg2"/>
                          </a:solidFill>
                        </a:rPr>
                        <a:t>that resulted from investing and financing activities.</a:t>
                      </a:r>
                    </a:p>
                    <a:p>
                      <a:pPr marL="285750" indent="-285750">
                        <a:buFont typeface="Arial" panose="020B0604020202020204" pitchFamily="34" charset="0"/>
                        <a:buChar char="•"/>
                      </a:pPr>
                      <a:r>
                        <a:rPr lang="en-US" sz="1600" b="1" dirty="0">
                          <a:solidFill>
                            <a:schemeClr val="accent2"/>
                          </a:solidFill>
                        </a:rPr>
                        <a:t>III. Analyze changes </a:t>
                      </a:r>
                      <a:r>
                        <a:rPr lang="en-US" sz="1600" dirty="0"/>
                        <a:t>to non-cash current asset and current liability accounts.</a:t>
                      </a:r>
                      <a:endParaRPr lang="en-IN" sz="1600" dirty="0"/>
                    </a:p>
                  </a:txBody>
                  <a:tcPr anchor="ctr"/>
                </a:tc>
                <a:tc>
                  <a:txBody>
                    <a:bodyPr/>
                    <a:lstStyle/>
                    <a:p>
                      <a:endParaRPr lang="en-IN" sz="1600" dirty="0"/>
                    </a:p>
                  </a:txBody>
                  <a:tcPr anchor="ctr"/>
                </a:tc>
                <a:tc>
                  <a:txBody>
                    <a:bodyPr/>
                    <a:lstStyle/>
                    <a:p>
                      <a:endParaRPr lang="en-IN" sz="1600" dirty="0"/>
                    </a:p>
                  </a:txBody>
                  <a:tcPr anchor="ctr"/>
                </a:tc>
                <a:extLst>
                  <a:ext uri="{0D108BD9-81ED-4DB2-BD59-A6C34878D82A}">
                    <a16:rowId xmlns:a16="http://schemas.microsoft.com/office/drawing/2014/main" val="4071800740"/>
                  </a:ext>
                </a:extLst>
              </a:tr>
            </a:tbl>
          </a:graphicData>
        </a:graphic>
      </p:graphicFrame>
      <p:sp>
        <p:nvSpPr>
          <p:cNvPr id="6" name="Content Placeholder 5">
            <a:extLst>
              <a:ext uri="{FF2B5EF4-FFF2-40B4-BE49-F238E27FC236}">
                <a16:creationId xmlns:a16="http://schemas.microsoft.com/office/drawing/2014/main" id="{028253CC-D75F-7C9D-6546-07BF7F89CD6D}"/>
              </a:ext>
            </a:extLst>
          </p:cNvPr>
          <p:cNvSpPr>
            <a:spLocks noGrp="1"/>
          </p:cNvSpPr>
          <p:nvPr>
            <p:ph sz="quarter" idx="12"/>
          </p:nvPr>
        </p:nvSpPr>
        <p:spPr>
          <a:xfrm>
            <a:off x="411750" y="5510303"/>
            <a:ext cx="8293421" cy="849312"/>
          </a:xfrm>
        </p:spPr>
        <p:txBody>
          <a:bodyPr>
            <a:normAutofit/>
          </a:bodyPr>
          <a:lstStyle/>
          <a:p>
            <a:pPr marL="0" indent="0">
              <a:buNone/>
            </a:pPr>
            <a:r>
              <a:rPr lang="en-CA" sz="2000" b="1" dirty="0"/>
              <a:t>Illustration 14.6: </a:t>
            </a:r>
            <a:r>
              <a:rPr lang="en-CA" sz="2000" dirty="0"/>
              <a:t>Three types of adjustments to convert net income to net cash provided by operating activities</a:t>
            </a:r>
          </a:p>
        </p:txBody>
      </p:sp>
      <p:sp>
        <p:nvSpPr>
          <p:cNvPr id="19" name="Content Placeholder 5">
            <a:extLst>
              <a:ext uri="{FF2B5EF4-FFF2-40B4-BE49-F238E27FC236}">
                <a16:creationId xmlns:a16="http://schemas.microsoft.com/office/drawing/2014/main" id="{36E579A6-6CE2-02CD-435F-FC4925F62528}"/>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898509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Autofit/>
          </a:bodyPr>
          <a:lstStyle/>
          <a:p>
            <a:r>
              <a:rPr lang="en-US" dirty="0"/>
              <a:t>III Part 1: Changes to Non-Cash Current Asset Accounts</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711105"/>
            <a:ext cx="8115301" cy="4674311"/>
          </a:xfrm>
        </p:spPr>
        <p:txBody>
          <a:bodyPr>
            <a:normAutofit/>
          </a:bodyPr>
          <a:lstStyle/>
          <a:p>
            <a:pPr marL="0" indent="0">
              <a:buNone/>
            </a:pPr>
            <a:r>
              <a:rPr lang="en-US" dirty="0"/>
              <a:t>To arrive at net cash provided by operating activities </a:t>
            </a:r>
          </a:p>
          <a:p>
            <a:pPr marL="0" indent="0">
              <a:buNone/>
            </a:pPr>
            <a:endParaRPr lang="en-US" dirty="0"/>
          </a:p>
          <a:p>
            <a:r>
              <a:rPr lang="en-US" b="1" dirty="0">
                <a:solidFill>
                  <a:srgbClr val="FF0000"/>
                </a:solidFill>
              </a:rPr>
              <a:t>Add</a:t>
            </a:r>
            <a:r>
              <a:rPr lang="en-US" dirty="0"/>
              <a:t> the </a:t>
            </a:r>
            <a:r>
              <a:rPr lang="en-US" b="1" dirty="0">
                <a:solidFill>
                  <a:schemeClr val="accent2"/>
                </a:solidFill>
              </a:rPr>
              <a:t>decreases</a:t>
            </a:r>
            <a:r>
              <a:rPr lang="en-US" dirty="0"/>
              <a:t> in current asset accounts.</a:t>
            </a:r>
          </a:p>
          <a:p>
            <a:r>
              <a:rPr lang="en-US" b="1" dirty="0">
                <a:solidFill>
                  <a:srgbClr val="FF0000"/>
                </a:solidFill>
              </a:rPr>
              <a:t>Deduct</a:t>
            </a:r>
            <a:r>
              <a:rPr lang="en-US" dirty="0"/>
              <a:t> the </a:t>
            </a:r>
            <a:r>
              <a:rPr lang="en-US" b="1" dirty="0">
                <a:solidFill>
                  <a:schemeClr val="accent2"/>
                </a:solidFill>
              </a:rPr>
              <a:t>increases</a:t>
            </a:r>
            <a:r>
              <a:rPr lang="en-US" dirty="0"/>
              <a:t> in current asset accounts.</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428005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5407-1848-F167-832D-21DD66D04B04}"/>
              </a:ext>
            </a:extLst>
          </p:cNvPr>
          <p:cNvSpPr>
            <a:spLocks noGrp="1"/>
          </p:cNvSpPr>
          <p:nvPr>
            <p:ph type="title"/>
          </p:nvPr>
        </p:nvSpPr>
        <p:spPr/>
        <p:txBody>
          <a:bodyPr/>
          <a:lstStyle/>
          <a:p>
            <a:r>
              <a:rPr lang="en-US" dirty="0"/>
              <a:t>Non-Cash Current Assets</a:t>
            </a:r>
          </a:p>
        </p:txBody>
      </p:sp>
      <p:sp>
        <p:nvSpPr>
          <p:cNvPr id="3" name="Content Placeholder 2">
            <a:extLst>
              <a:ext uri="{FF2B5EF4-FFF2-40B4-BE49-F238E27FC236}">
                <a16:creationId xmlns:a16="http://schemas.microsoft.com/office/drawing/2014/main" id="{2BD59DAD-4EDD-FE5D-B6EE-9FBDEDFB0E15}"/>
              </a:ext>
            </a:extLst>
          </p:cNvPr>
          <p:cNvSpPr>
            <a:spLocks noGrp="1"/>
          </p:cNvSpPr>
          <p:nvPr>
            <p:ph sz="quarter" idx="12"/>
          </p:nvPr>
        </p:nvSpPr>
        <p:spPr/>
        <p:txBody>
          <a:bodyPr>
            <a:normAutofit fontScale="92500" lnSpcReduction="10000"/>
          </a:bodyPr>
          <a:lstStyle/>
          <a:p>
            <a:r>
              <a:rPr lang="en-US" b="1" dirty="0"/>
              <a:t>Accounts receivables</a:t>
            </a:r>
          </a:p>
          <a:p>
            <a:pPr lvl="1"/>
            <a:r>
              <a:rPr lang="en-US" dirty="0"/>
              <a:t>Increases in AR (</a:t>
            </a:r>
            <a:r>
              <a:rPr lang="en-US" dirty="0">
                <a:solidFill>
                  <a:srgbClr val="FF0000"/>
                </a:solidFill>
              </a:rPr>
              <a:t>Deduct</a:t>
            </a:r>
            <a:r>
              <a:rPr lang="en-US" dirty="0"/>
              <a:t>)</a:t>
            </a:r>
          </a:p>
          <a:p>
            <a:pPr lvl="1"/>
            <a:r>
              <a:rPr lang="en-US" dirty="0"/>
              <a:t>Decreases in AR (</a:t>
            </a:r>
            <a:r>
              <a:rPr lang="en-US" dirty="0">
                <a:solidFill>
                  <a:srgbClr val="FF0000"/>
                </a:solidFill>
              </a:rPr>
              <a:t>Add back</a:t>
            </a:r>
            <a:r>
              <a:rPr lang="en-US" dirty="0"/>
              <a:t>)</a:t>
            </a:r>
          </a:p>
          <a:p>
            <a:endParaRPr lang="en-US" dirty="0"/>
          </a:p>
          <a:p>
            <a:r>
              <a:rPr lang="en-US" b="1" dirty="0"/>
              <a:t>Inventory</a:t>
            </a:r>
          </a:p>
          <a:p>
            <a:pPr lvl="1"/>
            <a:r>
              <a:rPr lang="en-US" dirty="0"/>
              <a:t>Increases in Inventory (</a:t>
            </a:r>
            <a:r>
              <a:rPr lang="en-US" dirty="0">
                <a:solidFill>
                  <a:srgbClr val="FF0000"/>
                </a:solidFill>
              </a:rPr>
              <a:t>Deduct</a:t>
            </a:r>
            <a:r>
              <a:rPr lang="en-US" dirty="0"/>
              <a:t>)</a:t>
            </a:r>
          </a:p>
          <a:p>
            <a:pPr lvl="1"/>
            <a:r>
              <a:rPr lang="en-US" dirty="0"/>
              <a:t>Decreases in Inventory (</a:t>
            </a:r>
            <a:r>
              <a:rPr lang="en-US" dirty="0">
                <a:solidFill>
                  <a:srgbClr val="FF0000"/>
                </a:solidFill>
              </a:rPr>
              <a:t>Add back</a:t>
            </a:r>
            <a:r>
              <a:rPr lang="en-US" dirty="0"/>
              <a:t>)</a:t>
            </a:r>
          </a:p>
          <a:p>
            <a:endParaRPr lang="en-US" dirty="0"/>
          </a:p>
          <a:p>
            <a:r>
              <a:rPr lang="en-US" b="1" dirty="0"/>
              <a:t>Prepaid Expenses</a:t>
            </a:r>
          </a:p>
          <a:p>
            <a:pPr lvl="1"/>
            <a:r>
              <a:rPr lang="en-US" dirty="0"/>
              <a:t>Increases in Prepaid Exp (</a:t>
            </a:r>
            <a:r>
              <a:rPr lang="en-US" dirty="0">
                <a:solidFill>
                  <a:srgbClr val="FF0000"/>
                </a:solidFill>
              </a:rPr>
              <a:t>Deduct</a:t>
            </a:r>
            <a:r>
              <a:rPr lang="en-US" dirty="0"/>
              <a:t>)</a:t>
            </a:r>
          </a:p>
          <a:p>
            <a:pPr lvl="1"/>
            <a:r>
              <a:rPr lang="en-US" dirty="0"/>
              <a:t>Decreases in Prepaid Exp (</a:t>
            </a:r>
            <a:r>
              <a:rPr lang="en-US" dirty="0">
                <a:solidFill>
                  <a:srgbClr val="FF0000"/>
                </a:solidFill>
              </a:rPr>
              <a:t>Add back</a:t>
            </a:r>
            <a:r>
              <a:rPr lang="en-US" dirty="0"/>
              <a:t>)</a:t>
            </a:r>
          </a:p>
          <a:p>
            <a:pPr lvl="1"/>
            <a:endParaRPr lang="en-US" dirty="0"/>
          </a:p>
          <a:p>
            <a:endParaRPr lang="en-US" b="1" dirty="0"/>
          </a:p>
        </p:txBody>
      </p:sp>
      <p:sp>
        <p:nvSpPr>
          <p:cNvPr id="4" name="Content Placeholder 3">
            <a:extLst>
              <a:ext uri="{FF2B5EF4-FFF2-40B4-BE49-F238E27FC236}">
                <a16:creationId xmlns:a16="http://schemas.microsoft.com/office/drawing/2014/main" id="{87FA45BC-7166-4A60-FB3A-E77F9ADEA799}"/>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382773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5407-1848-F167-832D-21DD66D04B04}"/>
              </a:ext>
            </a:extLst>
          </p:cNvPr>
          <p:cNvSpPr>
            <a:spLocks noGrp="1"/>
          </p:cNvSpPr>
          <p:nvPr>
            <p:ph type="title"/>
          </p:nvPr>
        </p:nvSpPr>
        <p:spPr/>
        <p:txBody>
          <a:bodyPr/>
          <a:lstStyle/>
          <a:p>
            <a:r>
              <a:rPr lang="en-US" dirty="0"/>
              <a:t>Non-Cash Current Assets</a:t>
            </a:r>
          </a:p>
        </p:txBody>
      </p:sp>
      <p:sp>
        <p:nvSpPr>
          <p:cNvPr id="3" name="Content Placeholder 2">
            <a:extLst>
              <a:ext uri="{FF2B5EF4-FFF2-40B4-BE49-F238E27FC236}">
                <a16:creationId xmlns:a16="http://schemas.microsoft.com/office/drawing/2014/main" id="{2BD59DAD-4EDD-FE5D-B6EE-9FBDEDFB0E15}"/>
              </a:ext>
            </a:extLst>
          </p:cNvPr>
          <p:cNvSpPr>
            <a:spLocks noGrp="1"/>
          </p:cNvSpPr>
          <p:nvPr>
            <p:ph sz="quarter" idx="12"/>
          </p:nvPr>
        </p:nvSpPr>
        <p:spPr/>
        <p:txBody>
          <a:bodyPr>
            <a:normAutofit fontScale="92500" lnSpcReduction="10000"/>
          </a:bodyPr>
          <a:lstStyle/>
          <a:p>
            <a:r>
              <a:rPr lang="en-US" b="1" dirty="0"/>
              <a:t>Accounts receivables</a:t>
            </a:r>
          </a:p>
          <a:p>
            <a:pPr lvl="1"/>
            <a:r>
              <a:rPr lang="en-US" dirty="0"/>
              <a:t>Increases in AR (</a:t>
            </a:r>
            <a:r>
              <a:rPr lang="en-US" dirty="0">
                <a:solidFill>
                  <a:srgbClr val="FF0000"/>
                </a:solidFill>
              </a:rPr>
              <a:t>Deduct</a:t>
            </a:r>
            <a:r>
              <a:rPr lang="en-US" dirty="0"/>
              <a:t>)</a:t>
            </a:r>
          </a:p>
          <a:p>
            <a:pPr lvl="1"/>
            <a:r>
              <a:rPr lang="en-US" dirty="0"/>
              <a:t>Decreases in AR (</a:t>
            </a:r>
            <a:r>
              <a:rPr lang="en-US" dirty="0">
                <a:solidFill>
                  <a:srgbClr val="FF0000"/>
                </a:solidFill>
              </a:rPr>
              <a:t>Add back</a:t>
            </a:r>
            <a:r>
              <a:rPr lang="en-US" dirty="0"/>
              <a:t>)</a:t>
            </a:r>
          </a:p>
          <a:p>
            <a:endParaRPr lang="en-US" dirty="0"/>
          </a:p>
          <a:p>
            <a:r>
              <a:rPr lang="en-US" b="1" dirty="0">
                <a:solidFill>
                  <a:schemeClr val="bg2"/>
                </a:solidFill>
              </a:rPr>
              <a:t>Inventory</a:t>
            </a:r>
          </a:p>
          <a:p>
            <a:pPr lvl="1"/>
            <a:r>
              <a:rPr lang="en-US" dirty="0">
                <a:solidFill>
                  <a:schemeClr val="bg2"/>
                </a:solidFill>
              </a:rPr>
              <a:t>Increases in Inventory (Deduct)</a:t>
            </a:r>
          </a:p>
          <a:p>
            <a:pPr lvl="1"/>
            <a:r>
              <a:rPr lang="en-US" dirty="0">
                <a:solidFill>
                  <a:schemeClr val="bg2"/>
                </a:solidFill>
              </a:rPr>
              <a:t>Decreases in Inventory (Add back)</a:t>
            </a:r>
          </a:p>
          <a:p>
            <a:endParaRPr lang="en-US" dirty="0">
              <a:solidFill>
                <a:schemeClr val="bg2"/>
              </a:solidFill>
            </a:endParaRPr>
          </a:p>
          <a:p>
            <a:r>
              <a:rPr lang="en-US" b="1" dirty="0">
                <a:solidFill>
                  <a:schemeClr val="bg2"/>
                </a:solidFill>
              </a:rPr>
              <a:t>Prepaid Expenses</a:t>
            </a:r>
          </a:p>
          <a:p>
            <a:pPr lvl="1"/>
            <a:r>
              <a:rPr lang="en-US" dirty="0">
                <a:solidFill>
                  <a:schemeClr val="bg2"/>
                </a:solidFill>
              </a:rPr>
              <a:t>Increases in Prepaid Exp (Deduct)</a:t>
            </a:r>
          </a:p>
          <a:p>
            <a:pPr lvl="1"/>
            <a:r>
              <a:rPr lang="en-US" dirty="0">
                <a:solidFill>
                  <a:schemeClr val="bg2"/>
                </a:solidFill>
              </a:rPr>
              <a:t>Decreases in Prepaid Exp (Add back)</a:t>
            </a:r>
          </a:p>
          <a:p>
            <a:pPr lvl="1"/>
            <a:endParaRPr lang="en-US" dirty="0"/>
          </a:p>
          <a:p>
            <a:endParaRPr lang="en-US" b="1" dirty="0"/>
          </a:p>
        </p:txBody>
      </p:sp>
      <p:sp>
        <p:nvSpPr>
          <p:cNvPr id="4" name="Content Placeholder 3">
            <a:extLst>
              <a:ext uri="{FF2B5EF4-FFF2-40B4-BE49-F238E27FC236}">
                <a16:creationId xmlns:a16="http://schemas.microsoft.com/office/drawing/2014/main" id="{87FA45BC-7166-4A60-FB3A-E77F9ADEA799}"/>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3137914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E44A155-E164-7754-C884-097634707C93}"/>
              </a:ext>
            </a:extLst>
          </p:cNvPr>
          <p:cNvSpPr>
            <a:spLocks noGrp="1"/>
          </p:cNvSpPr>
          <p:nvPr>
            <p:ph type="title"/>
          </p:nvPr>
        </p:nvSpPr>
        <p:spPr>
          <a:xfrm>
            <a:off x="514353" y="460255"/>
            <a:ext cx="8115301" cy="1151262"/>
          </a:xfrm>
        </p:spPr>
        <p:txBody>
          <a:bodyPr>
            <a:noAutofit/>
          </a:bodyPr>
          <a:lstStyle/>
          <a:p>
            <a:r>
              <a:rPr lang="en-US" dirty="0"/>
              <a:t>Why add back decrease in AR?</a:t>
            </a:r>
            <a:endParaRPr lang="en-IN" dirty="0"/>
          </a:p>
        </p:txBody>
      </p:sp>
      <p:sp>
        <p:nvSpPr>
          <p:cNvPr id="12" name="Content Placeholder 11">
            <a:extLst>
              <a:ext uri="{FF2B5EF4-FFF2-40B4-BE49-F238E27FC236}">
                <a16:creationId xmlns:a16="http://schemas.microsoft.com/office/drawing/2014/main" id="{1F41D011-AE7A-641F-C5DD-76F1A82E3A41}"/>
              </a:ext>
            </a:extLst>
          </p:cNvPr>
          <p:cNvSpPr>
            <a:spLocks noGrp="1"/>
          </p:cNvSpPr>
          <p:nvPr>
            <p:ph sz="quarter" idx="12"/>
          </p:nvPr>
        </p:nvSpPr>
        <p:spPr>
          <a:xfrm>
            <a:off x="553244" y="1356424"/>
            <a:ext cx="8115301" cy="3999347"/>
          </a:xfrm>
        </p:spPr>
        <p:txBody>
          <a:bodyPr>
            <a:normAutofit/>
          </a:bodyPr>
          <a:lstStyle/>
          <a:p>
            <a:pPr>
              <a:spcAft>
                <a:spcPts val="1200"/>
              </a:spcAft>
            </a:pPr>
            <a:r>
              <a:rPr lang="en-US" dirty="0"/>
              <a:t>When the </a:t>
            </a:r>
            <a:r>
              <a:rPr lang="en-US" b="1" dirty="0"/>
              <a:t>Accounts Receivable</a:t>
            </a:r>
            <a:r>
              <a:rPr lang="en-US" dirty="0"/>
              <a:t> balance </a:t>
            </a:r>
            <a:r>
              <a:rPr lang="en-US" b="1" dirty="0">
                <a:solidFill>
                  <a:srgbClr val="FF0000"/>
                </a:solidFill>
              </a:rPr>
              <a:t>decreases</a:t>
            </a:r>
            <a:r>
              <a:rPr lang="en-US" b="1" dirty="0"/>
              <a:t>,</a:t>
            </a:r>
            <a:r>
              <a:rPr lang="en-US" dirty="0"/>
              <a:t> you have received cash. </a:t>
            </a:r>
          </a:p>
          <a:p>
            <a:pPr>
              <a:spcAft>
                <a:spcPts val="1200"/>
              </a:spcAft>
            </a:pPr>
            <a:r>
              <a:rPr lang="en-US" dirty="0"/>
              <a:t>But this does not affect NI. Why?</a:t>
            </a:r>
          </a:p>
          <a:p>
            <a:pPr>
              <a:spcAft>
                <a:spcPts val="1200"/>
              </a:spcAft>
            </a:pPr>
            <a:r>
              <a:rPr lang="en-US" dirty="0"/>
              <a:t>Revenue was recognized when sale was made not when cash is received. </a:t>
            </a:r>
          </a:p>
          <a:p>
            <a:pPr>
              <a:spcAft>
                <a:spcPts val="1200"/>
              </a:spcAft>
            </a:pPr>
            <a:r>
              <a:rPr lang="en-US" dirty="0"/>
              <a:t>To reconcile, </a:t>
            </a:r>
            <a:r>
              <a:rPr lang="en-US" dirty="0">
                <a:solidFill>
                  <a:srgbClr val="FF0000"/>
                </a:solidFill>
              </a:rPr>
              <a:t>need to add back </a:t>
            </a:r>
            <a:r>
              <a:rPr lang="en-US" dirty="0"/>
              <a:t>decreases. </a:t>
            </a:r>
          </a:p>
        </p:txBody>
      </p:sp>
      <p:sp>
        <p:nvSpPr>
          <p:cNvPr id="15" name="Content Placeholder 14">
            <a:extLst>
              <a:ext uri="{FF2B5EF4-FFF2-40B4-BE49-F238E27FC236}">
                <a16:creationId xmlns:a16="http://schemas.microsoft.com/office/drawing/2014/main" id="{FD5B2F85-5B59-BACA-3D28-4CCBFB10383C}"/>
              </a:ext>
            </a:extLst>
          </p:cNvPr>
          <p:cNvSpPr>
            <a:spLocks noGrp="1"/>
          </p:cNvSpPr>
          <p:nvPr>
            <p:ph sz="quarter" idx="18"/>
          </p:nvPr>
        </p:nvSpPr>
        <p:spPr>
          <a:xfrm>
            <a:off x="553244" y="5901245"/>
            <a:ext cx="8037512" cy="411294"/>
          </a:xfrm>
        </p:spPr>
        <p:txBody>
          <a:bodyPr>
            <a:normAutofit/>
          </a:bodyPr>
          <a:lstStyle/>
          <a:p>
            <a:pPr marL="0" indent="0">
              <a:buNone/>
            </a:pPr>
            <a:r>
              <a:rPr lang="en-US" sz="2000" b="1" dirty="0"/>
              <a:t>Illustration 14.9: </a:t>
            </a:r>
            <a:r>
              <a:rPr lang="en-US" sz="2000" dirty="0"/>
              <a:t>Analysis of accounts receivable</a:t>
            </a:r>
          </a:p>
        </p:txBody>
      </p:sp>
      <p:sp>
        <p:nvSpPr>
          <p:cNvPr id="26" name="Content Placeholder 5">
            <a:extLst>
              <a:ext uri="{FF2B5EF4-FFF2-40B4-BE49-F238E27FC236}">
                <a16:creationId xmlns:a16="http://schemas.microsoft.com/office/drawing/2014/main" id="{6465DE75-3DEB-41E1-9B8C-2E5589E9799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27070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307AC9-997D-D67A-9620-E90956A48AB6}"/>
              </a:ext>
            </a:extLst>
          </p:cNvPr>
          <p:cNvSpPr>
            <a:spLocks noGrp="1"/>
          </p:cNvSpPr>
          <p:nvPr>
            <p:ph sz="quarter" idx="25"/>
          </p:nvPr>
        </p:nvSpPr>
        <p:spPr/>
        <p:txBody>
          <a:bodyPr/>
          <a:lstStyle/>
          <a:p>
            <a:endParaRPr lang="en-US"/>
          </a:p>
        </p:txBody>
      </p:sp>
      <p:pic>
        <p:nvPicPr>
          <p:cNvPr id="1026" name="Picture 2" descr="Cash Flow Statement: What It Is and Examples">
            <a:extLst>
              <a:ext uri="{FF2B5EF4-FFF2-40B4-BE49-F238E27FC236}">
                <a16:creationId xmlns:a16="http://schemas.microsoft.com/office/drawing/2014/main" id="{21ABAE7C-AE96-31D6-7E6E-B6DA1867537C}"/>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1724478" y="509588"/>
            <a:ext cx="4493442" cy="547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450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E44A155-E164-7754-C884-097634707C93}"/>
              </a:ext>
            </a:extLst>
          </p:cNvPr>
          <p:cNvSpPr>
            <a:spLocks noGrp="1"/>
          </p:cNvSpPr>
          <p:nvPr>
            <p:ph type="title"/>
          </p:nvPr>
        </p:nvSpPr>
        <p:spPr>
          <a:xfrm>
            <a:off x="514353" y="460255"/>
            <a:ext cx="8115301" cy="1151262"/>
          </a:xfrm>
        </p:spPr>
        <p:txBody>
          <a:bodyPr>
            <a:noAutofit/>
          </a:bodyPr>
          <a:lstStyle/>
          <a:p>
            <a:r>
              <a:rPr lang="en-US" dirty="0"/>
              <a:t>What about increase in AR?</a:t>
            </a:r>
            <a:endParaRPr lang="en-IN" dirty="0"/>
          </a:p>
        </p:txBody>
      </p:sp>
      <p:sp>
        <p:nvSpPr>
          <p:cNvPr id="12" name="Content Placeholder 11">
            <a:extLst>
              <a:ext uri="{FF2B5EF4-FFF2-40B4-BE49-F238E27FC236}">
                <a16:creationId xmlns:a16="http://schemas.microsoft.com/office/drawing/2014/main" id="{1F41D011-AE7A-641F-C5DD-76F1A82E3A41}"/>
              </a:ext>
            </a:extLst>
          </p:cNvPr>
          <p:cNvSpPr>
            <a:spLocks noGrp="1"/>
          </p:cNvSpPr>
          <p:nvPr>
            <p:ph sz="quarter" idx="12"/>
          </p:nvPr>
        </p:nvSpPr>
        <p:spPr>
          <a:xfrm>
            <a:off x="553244" y="1356424"/>
            <a:ext cx="8115301" cy="3999347"/>
          </a:xfrm>
        </p:spPr>
        <p:txBody>
          <a:bodyPr>
            <a:normAutofit/>
          </a:bodyPr>
          <a:lstStyle/>
          <a:p>
            <a:pPr>
              <a:spcAft>
                <a:spcPts val="1200"/>
              </a:spcAft>
            </a:pPr>
            <a:r>
              <a:rPr lang="en-US" dirty="0"/>
              <a:t>When the </a:t>
            </a:r>
            <a:r>
              <a:rPr lang="en-US" b="1" dirty="0"/>
              <a:t>Accounts Receivable</a:t>
            </a:r>
            <a:r>
              <a:rPr lang="en-US" dirty="0"/>
              <a:t> balance </a:t>
            </a:r>
            <a:r>
              <a:rPr lang="en-US" b="1" dirty="0">
                <a:solidFill>
                  <a:srgbClr val="FF0000"/>
                </a:solidFill>
              </a:rPr>
              <a:t>increases</a:t>
            </a:r>
            <a:r>
              <a:rPr lang="en-US" b="1" dirty="0"/>
              <a:t>,</a:t>
            </a:r>
            <a:r>
              <a:rPr lang="en-US" dirty="0"/>
              <a:t> you made more credit sales. </a:t>
            </a:r>
          </a:p>
          <a:p>
            <a:pPr>
              <a:spcAft>
                <a:spcPts val="1200"/>
              </a:spcAft>
            </a:pPr>
            <a:r>
              <a:rPr lang="en-US" dirty="0"/>
              <a:t>But you did not receive cash. </a:t>
            </a:r>
          </a:p>
          <a:p>
            <a:pPr>
              <a:spcAft>
                <a:spcPts val="1200"/>
              </a:spcAft>
            </a:pPr>
            <a:r>
              <a:rPr lang="en-US" dirty="0"/>
              <a:t>Thus, </a:t>
            </a:r>
            <a:r>
              <a:rPr lang="en-US" dirty="0">
                <a:solidFill>
                  <a:srgbClr val="FF0000"/>
                </a:solidFill>
              </a:rPr>
              <a:t>NI has increased </a:t>
            </a:r>
            <a:r>
              <a:rPr lang="en-US" dirty="0"/>
              <a:t>but </a:t>
            </a:r>
            <a:r>
              <a:rPr lang="en-US" dirty="0">
                <a:solidFill>
                  <a:schemeClr val="accent2"/>
                </a:solidFill>
              </a:rPr>
              <a:t>cash has stayed same</a:t>
            </a:r>
            <a:r>
              <a:rPr lang="en-US" dirty="0"/>
              <a:t>.  </a:t>
            </a:r>
          </a:p>
          <a:p>
            <a:pPr>
              <a:spcAft>
                <a:spcPts val="1200"/>
              </a:spcAft>
            </a:pPr>
            <a:r>
              <a:rPr lang="en-US" dirty="0"/>
              <a:t>To reconcile, </a:t>
            </a:r>
            <a:r>
              <a:rPr lang="en-US" dirty="0">
                <a:solidFill>
                  <a:srgbClr val="FF0000"/>
                </a:solidFill>
              </a:rPr>
              <a:t>need to subtract </a:t>
            </a:r>
            <a:r>
              <a:rPr lang="en-US" dirty="0"/>
              <a:t>increases. </a:t>
            </a:r>
          </a:p>
        </p:txBody>
      </p:sp>
      <p:sp>
        <p:nvSpPr>
          <p:cNvPr id="15" name="Content Placeholder 14">
            <a:extLst>
              <a:ext uri="{FF2B5EF4-FFF2-40B4-BE49-F238E27FC236}">
                <a16:creationId xmlns:a16="http://schemas.microsoft.com/office/drawing/2014/main" id="{FD5B2F85-5B59-BACA-3D28-4CCBFB10383C}"/>
              </a:ext>
            </a:extLst>
          </p:cNvPr>
          <p:cNvSpPr>
            <a:spLocks noGrp="1"/>
          </p:cNvSpPr>
          <p:nvPr>
            <p:ph sz="quarter" idx="18"/>
          </p:nvPr>
        </p:nvSpPr>
        <p:spPr>
          <a:xfrm>
            <a:off x="553244" y="5901245"/>
            <a:ext cx="8037512" cy="411294"/>
          </a:xfrm>
        </p:spPr>
        <p:txBody>
          <a:bodyPr>
            <a:normAutofit/>
          </a:bodyPr>
          <a:lstStyle/>
          <a:p>
            <a:pPr marL="0" indent="0">
              <a:buNone/>
            </a:pPr>
            <a:r>
              <a:rPr lang="en-US" sz="2000" b="1" dirty="0"/>
              <a:t>Illustration 14.9: </a:t>
            </a:r>
            <a:r>
              <a:rPr lang="en-US" sz="2000" dirty="0"/>
              <a:t>Analysis of accounts receivable</a:t>
            </a:r>
          </a:p>
        </p:txBody>
      </p:sp>
      <p:sp>
        <p:nvSpPr>
          <p:cNvPr id="26" name="Content Placeholder 5">
            <a:extLst>
              <a:ext uri="{FF2B5EF4-FFF2-40B4-BE49-F238E27FC236}">
                <a16:creationId xmlns:a16="http://schemas.microsoft.com/office/drawing/2014/main" id="{6465DE75-3DEB-41E1-9B8C-2E5589E9799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63536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5407-1848-F167-832D-21DD66D04B04}"/>
              </a:ext>
            </a:extLst>
          </p:cNvPr>
          <p:cNvSpPr>
            <a:spLocks noGrp="1"/>
          </p:cNvSpPr>
          <p:nvPr>
            <p:ph type="title"/>
          </p:nvPr>
        </p:nvSpPr>
        <p:spPr/>
        <p:txBody>
          <a:bodyPr/>
          <a:lstStyle/>
          <a:p>
            <a:r>
              <a:rPr lang="en-US" dirty="0"/>
              <a:t>Non-Cash Current Assets</a:t>
            </a:r>
          </a:p>
        </p:txBody>
      </p:sp>
      <p:sp>
        <p:nvSpPr>
          <p:cNvPr id="3" name="Content Placeholder 2">
            <a:extLst>
              <a:ext uri="{FF2B5EF4-FFF2-40B4-BE49-F238E27FC236}">
                <a16:creationId xmlns:a16="http://schemas.microsoft.com/office/drawing/2014/main" id="{2BD59DAD-4EDD-FE5D-B6EE-9FBDEDFB0E15}"/>
              </a:ext>
            </a:extLst>
          </p:cNvPr>
          <p:cNvSpPr>
            <a:spLocks noGrp="1"/>
          </p:cNvSpPr>
          <p:nvPr>
            <p:ph sz="quarter" idx="12"/>
          </p:nvPr>
        </p:nvSpPr>
        <p:spPr/>
        <p:txBody>
          <a:bodyPr>
            <a:normAutofit fontScale="92500" lnSpcReduction="10000"/>
          </a:bodyPr>
          <a:lstStyle/>
          <a:p>
            <a:r>
              <a:rPr lang="en-US" b="1" dirty="0">
                <a:solidFill>
                  <a:schemeClr val="bg2"/>
                </a:solidFill>
              </a:rPr>
              <a:t>Accounts receivables</a:t>
            </a:r>
          </a:p>
          <a:p>
            <a:pPr lvl="1"/>
            <a:r>
              <a:rPr lang="en-US" dirty="0">
                <a:solidFill>
                  <a:schemeClr val="bg2"/>
                </a:solidFill>
              </a:rPr>
              <a:t>Increases in AR (Deduct)</a:t>
            </a:r>
          </a:p>
          <a:p>
            <a:pPr lvl="1"/>
            <a:r>
              <a:rPr lang="en-US" dirty="0">
                <a:solidFill>
                  <a:schemeClr val="bg2"/>
                </a:solidFill>
              </a:rPr>
              <a:t>Decreases in AR (Add back)</a:t>
            </a:r>
          </a:p>
          <a:p>
            <a:endParaRPr lang="en-US" dirty="0"/>
          </a:p>
          <a:p>
            <a:r>
              <a:rPr lang="en-US" b="1" dirty="0"/>
              <a:t>Inventory</a:t>
            </a:r>
          </a:p>
          <a:p>
            <a:pPr lvl="1"/>
            <a:r>
              <a:rPr lang="en-US" dirty="0"/>
              <a:t>Increases in Inventory (</a:t>
            </a:r>
            <a:r>
              <a:rPr lang="en-US" dirty="0">
                <a:solidFill>
                  <a:srgbClr val="FF0000"/>
                </a:solidFill>
              </a:rPr>
              <a:t>Deduct</a:t>
            </a:r>
            <a:r>
              <a:rPr lang="en-US" dirty="0"/>
              <a:t>)</a:t>
            </a:r>
          </a:p>
          <a:p>
            <a:pPr lvl="1"/>
            <a:r>
              <a:rPr lang="en-US" dirty="0"/>
              <a:t>Decreases in Inventory (</a:t>
            </a:r>
            <a:r>
              <a:rPr lang="en-US" dirty="0">
                <a:solidFill>
                  <a:srgbClr val="FF0000"/>
                </a:solidFill>
              </a:rPr>
              <a:t>Add back</a:t>
            </a:r>
            <a:r>
              <a:rPr lang="en-US" dirty="0"/>
              <a:t>)</a:t>
            </a:r>
          </a:p>
          <a:p>
            <a:endParaRPr lang="en-US" dirty="0"/>
          </a:p>
          <a:p>
            <a:r>
              <a:rPr lang="en-US" b="1" dirty="0">
                <a:solidFill>
                  <a:schemeClr val="bg2"/>
                </a:solidFill>
              </a:rPr>
              <a:t>Prepaid Expenses</a:t>
            </a:r>
          </a:p>
          <a:p>
            <a:pPr lvl="1"/>
            <a:r>
              <a:rPr lang="en-US" dirty="0">
                <a:solidFill>
                  <a:schemeClr val="bg2"/>
                </a:solidFill>
              </a:rPr>
              <a:t>Increases in Prepaid Exp (Deduct)</a:t>
            </a:r>
          </a:p>
          <a:p>
            <a:pPr lvl="1"/>
            <a:r>
              <a:rPr lang="en-US" dirty="0">
                <a:solidFill>
                  <a:schemeClr val="bg2"/>
                </a:solidFill>
              </a:rPr>
              <a:t>Decreases in Prepaid Exp (Add back)</a:t>
            </a:r>
          </a:p>
          <a:p>
            <a:pPr lvl="1"/>
            <a:endParaRPr lang="en-US" dirty="0"/>
          </a:p>
          <a:p>
            <a:endParaRPr lang="en-US" b="1" dirty="0"/>
          </a:p>
        </p:txBody>
      </p:sp>
      <p:sp>
        <p:nvSpPr>
          <p:cNvPr id="4" name="Content Placeholder 3">
            <a:extLst>
              <a:ext uri="{FF2B5EF4-FFF2-40B4-BE49-F238E27FC236}">
                <a16:creationId xmlns:a16="http://schemas.microsoft.com/office/drawing/2014/main" id="{87FA45BC-7166-4A60-FB3A-E77F9ADEA799}"/>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1465168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Decrease in inventory, </a:t>
            </a:r>
            <a:r>
              <a:rPr lang="en-US" dirty="0">
                <a:solidFill>
                  <a:srgbClr val="FF0000"/>
                </a:solidFill>
              </a:rPr>
              <a:t>add back</a:t>
            </a:r>
            <a:endParaRPr lang="en-IN" dirty="0">
              <a:solidFill>
                <a:srgbClr val="FF0000"/>
              </a:solidFill>
            </a:endParaRPr>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424065"/>
            <a:ext cx="8630138" cy="4961351"/>
          </a:xfrm>
        </p:spPr>
        <p:txBody>
          <a:bodyPr>
            <a:normAutofit/>
          </a:bodyPr>
          <a:lstStyle/>
          <a:p>
            <a:pPr>
              <a:lnSpc>
                <a:spcPct val="110000"/>
              </a:lnSpc>
              <a:spcAft>
                <a:spcPts val="1800"/>
              </a:spcAft>
            </a:pPr>
            <a:r>
              <a:rPr lang="en-US" sz="2400" dirty="0"/>
              <a:t>When the </a:t>
            </a:r>
            <a:r>
              <a:rPr lang="en-US" sz="2400" b="1" dirty="0"/>
              <a:t>Inventory</a:t>
            </a:r>
            <a:r>
              <a:rPr lang="en-US" sz="2400" dirty="0"/>
              <a:t> balance </a:t>
            </a:r>
            <a:r>
              <a:rPr lang="en-US" sz="2400" b="1" dirty="0"/>
              <a:t>decreases,</a:t>
            </a:r>
            <a:r>
              <a:rPr lang="en-US" sz="2400" dirty="0"/>
              <a:t> </a:t>
            </a:r>
            <a:r>
              <a:rPr lang="en-US" sz="2400" dirty="0">
                <a:solidFill>
                  <a:srgbClr val="FF0000"/>
                </a:solidFill>
              </a:rPr>
              <a:t>more goods have been sold </a:t>
            </a:r>
            <a:r>
              <a:rPr lang="en-US" sz="2400" dirty="0"/>
              <a:t>than have been purchased. COGS higher than purchases. </a:t>
            </a:r>
          </a:p>
          <a:p>
            <a:pPr>
              <a:spcAft>
                <a:spcPts val="1800"/>
              </a:spcAft>
            </a:pPr>
            <a:r>
              <a:rPr lang="en-US" sz="2400" dirty="0"/>
              <a:t>Cash outflow is lower than COGS. </a:t>
            </a:r>
          </a:p>
          <a:p>
            <a:pPr>
              <a:spcAft>
                <a:spcPts val="1800"/>
              </a:spcAft>
            </a:pPr>
            <a:r>
              <a:rPr lang="en-US" sz="2400" dirty="0"/>
              <a:t>Example: Cash outflow = 30; COGS = 50;</a:t>
            </a:r>
          </a:p>
          <a:p>
            <a:pPr>
              <a:spcAft>
                <a:spcPts val="1800"/>
              </a:spcAft>
            </a:pPr>
            <a:r>
              <a:rPr lang="en-US" sz="2400" dirty="0"/>
              <a:t>Net income decreases by more (-50) compared to decrease in CF (-30).</a:t>
            </a:r>
            <a:endParaRPr lang="en-US" sz="2600" dirty="0"/>
          </a:p>
          <a:p>
            <a:pPr>
              <a:spcAft>
                <a:spcPts val="1800"/>
              </a:spcAft>
            </a:pPr>
            <a:r>
              <a:rPr lang="en-US" sz="2400" dirty="0"/>
              <a:t>To reconcile, </a:t>
            </a:r>
            <a:r>
              <a:rPr lang="en-US" sz="2400" b="1" dirty="0">
                <a:solidFill>
                  <a:srgbClr val="FF0000"/>
                </a:solidFill>
              </a:rPr>
              <a:t>need to add back </a:t>
            </a:r>
            <a:r>
              <a:rPr lang="en-US" sz="2400" dirty="0"/>
              <a:t>decrease.</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30390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Increases in inventory (</a:t>
            </a:r>
            <a:r>
              <a:rPr lang="en-US" dirty="0">
                <a:solidFill>
                  <a:srgbClr val="FF0000"/>
                </a:solidFill>
              </a:rPr>
              <a:t>Deduct</a:t>
            </a:r>
            <a:r>
              <a:rPr lang="en-US" dirty="0"/>
              <a:t>)</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424065"/>
            <a:ext cx="8630138" cy="4961351"/>
          </a:xfrm>
        </p:spPr>
        <p:txBody>
          <a:bodyPr>
            <a:normAutofit/>
          </a:bodyPr>
          <a:lstStyle/>
          <a:p>
            <a:pPr>
              <a:spcAft>
                <a:spcPts val="1800"/>
              </a:spcAft>
            </a:pPr>
            <a:r>
              <a:rPr lang="en-US" sz="2400" dirty="0"/>
              <a:t>When the </a:t>
            </a:r>
            <a:r>
              <a:rPr lang="en-US" sz="2400" b="1" dirty="0"/>
              <a:t>inventory</a:t>
            </a:r>
            <a:r>
              <a:rPr lang="en-US" sz="2400" dirty="0"/>
              <a:t> balance </a:t>
            </a:r>
            <a:r>
              <a:rPr lang="en-US" sz="2400" b="1" dirty="0"/>
              <a:t>increases,</a:t>
            </a:r>
            <a:r>
              <a:rPr lang="en-US" sz="2400" dirty="0"/>
              <a:t> company </a:t>
            </a:r>
            <a:r>
              <a:rPr lang="en-US" sz="2400" dirty="0">
                <a:solidFill>
                  <a:srgbClr val="FF0000"/>
                </a:solidFill>
              </a:rPr>
              <a:t>purchased more </a:t>
            </a:r>
            <a:r>
              <a:rPr lang="en-US" sz="2400" dirty="0"/>
              <a:t>inventory than it sold. </a:t>
            </a:r>
          </a:p>
          <a:p>
            <a:pPr>
              <a:spcAft>
                <a:spcPts val="1800"/>
              </a:spcAft>
            </a:pPr>
            <a:r>
              <a:rPr lang="en-US" sz="2400" dirty="0"/>
              <a:t>Cash outflow is higher than COGS. </a:t>
            </a:r>
          </a:p>
          <a:p>
            <a:pPr>
              <a:spcAft>
                <a:spcPts val="1800"/>
              </a:spcAft>
            </a:pPr>
            <a:r>
              <a:rPr lang="en-US" sz="2400" dirty="0"/>
              <a:t>Example: Cash outflow = 50; COGS = 30;</a:t>
            </a:r>
          </a:p>
          <a:p>
            <a:pPr>
              <a:spcAft>
                <a:spcPts val="1800"/>
              </a:spcAft>
            </a:pPr>
            <a:r>
              <a:rPr lang="en-US" sz="2400" dirty="0"/>
              <a:t>Net income decreases by less (-30) compared to decrease in CF (-50).</a:t>
            </a:r>
            <a:endParaRPr lang="en-US" sz="2600" dirty="0"/>
          </a:p>
          <a:p>
            <a:pPr>
              <a:spcAft>
                <a:spcPts val="1800"/>
              </a:spcAft>
            </a:pPr>
            <a:r>
              <a:rPr lang="en-US" sz="2400" dirty="0"/>
              <a:t>To reconcile, </a:t>
            </a:r>
            <a:r>
              <a:rPr lang="en-US" sz="2400" b="1" dirty="0">
                <a:solidFill>
                  <a:srgbClr val="FF0000"/>
                </a:solidFill>
              </a:rPr>
              <a:t>need to subtract </a:t>
            </a:r>
            <a:r>
              <a:rPr lang="en-US" sz="2400" dirty="0"/>
              <a:t>increases.</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516224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5407-1848-F167-832D-21DD66D04B04}"/>
              </a:ext>
            </a:extLst>
          </p:cNvPr>
          <p:cNvSpPr>
            <a:spLocks noGrp="1"/>
          </p:cNvSpPr>
          <p:nvPr>
            <p:ph type="title"/>
          </p:nvPr>
        </p:nvSpPr>
        <p:spPr/>
        <p:txBody>
          <a:bodyPr/>
          <a:lstStyle/>
          <a:p>
            <a:r>
              <a:rPr lang="en-US" dirty="0"/>
              <a:t>Non-Cash Current Assets</a:t>
            </a:r>
          </a:p>
        </p:txBody>
      </p:sp>
      <p:sp>
        <p:nvSpPr>
          <p:cNvPr id="3" name="Content Placeholder 2">
            <a:extLst>
              <a:ext uri="{FF2B5EF4-FFF2-40B4-BE49-F238E27FC236}">
                <a16:creationId xmlns:a16="http://schemas.microsoft.com/office/drawing/2014/main" id="{2BD59DAD-4EDD-FE5D-B6EE-9FBDEDFB0E15}"/>
              </a:ext>
            </a:extLst>
          </p:cNvPr>
          <p:cNvSpPr>
            <a:spLocks noGrp="1"/>
          </p:cNvSpPr>
          <p:nvPr>
            <p:ph sz="quarter" idx="12"/>
          </p:nvPr>
        </p:nvSpPr>
        <p:spPr/>
        <p:txBody>
          <a:bodyPr>
            <a:normAutofit fontScale="92500" lnSpcReduction="10000"/>
          </a:bodyPr>
          <a:lstStyle/>
          <a:p>
            <a:r>
              <a:rPr lang="en-US" b="1" dirty="0">
                <a:solidFill>
                  <a:schemeClr val="bg2"/>
                </a:solidFill>
              </a:rPr>
              <a:t>Accounts receivables</a:t>
            </a:r>
          </a:p>
          <a:p>
            <a:pPr lvl="1"/>
            <a:r>
              <a:rPr lang="en-US" dirty="0">
                <a:solidFill>
                  <a:schemeClr val="bg2"/>
                </a:solidFill>
              </a:rPr>
              <a:t>Increases in AR (Deduct)</a:t>
            </a:r>
          </a:p>
          <a:p>
            <a:pPr lvl="1"/>
            <a:r>
              <a:rPr lang="en-US" dirty="0">
                <a:solidFill>
                  <a:schemeClr val="bg2"/>
                </a:solidFill>
              </a:rPr>
              <a:t>Decreases in AR (Add back)</a:t>
            </a:r>
          </a:p>
          <a:p>
            <a:endParaRPr lang="en-US" dirty="0">
              <a:solidFill>
                <a:schemeClr val="bg2"/>
              </a:solidFill>
            </a:endParaRPr>
          </a:p>
          <a:p>
            <a:r>
              <a:rPr lang="en-US" b="1" dirty="0">
                <a:solidFill>
                  <a:schemeClr val="bg2"/>
                </a:solidFill>
              </a:rPr>
              <a:t>Inventory</a:t>
            </a:r>
          </a:p>
          <a:p>
            <a:pPr lvl="1"/>
            <a:r>
              <a:rPr lang="en-US" dirty="0">
                <a:solidFill>
                  <a:schemeClr val="bg2"/>
                </a:solidFill>
              </a:rPr>
              <a:t>Increases in Inventory (Deduct)</a:t>
            </a:r>
          </a:p>
          <a:p>
            <a:pPr lvl="1"/>
            <a:r>
              <a:rPr lang="en-US" dirty="0">
                <a:solidFill>
                  <a:schemeClr val="bg2"/>
                </a:solidFill>
              </a:rPr>
              <a:t>Decreases in Inventory (Add back)</a:t>
            </a:r>
          </a:p>
          <a:p>
            <a:endParaRPr lang="en-US" dirty="0"/>
          </a:p>
          <a:p>
            <a:r>
              <a:rPr lang="en-US" b="1" dirty="0"/>
              <a:t>Prepaid Expenses</a:t>
            </a:r>
          </a:p>
          <a:p>
            <a:pPr lvl="1"/>
            <a:r>
              <a:rPr lang="en-US" dirty="0"/>
              <a:t>Increases in Prepaid Exp (</a:t>
            </a:r>
            <a:r>
              <a:rPr lang="en-US" dirty="0">
                <a:solidFill>
                  <a:srgbClr val="FF0000"/>
                </a:solidFill>
              </a:rPr>
              <a:t>Deduct</a:t>
            </a:r>
            <a:r>
              <a:rPr lang="en-US" dirty="0"/>
              <a:t>)</a:t>
            </a:r>
          </a:p>
          <a:p>
            <a:pPr lvl="1"/>
            <a:r>
              <a:rPr lang="en-US" dirty="0"/>
              <a:t>Decreases in Prepaid Exp (</a:t>
            </a:r>
            <a:r>
              <a:rPr lang="en-US" dirty="0">
                <a:solidFill>
                  <a:srgbClr val="FF0000"/>
                </a:solidFill>
              </a:rPr>
              <a:t>Add back</a:t>
            </a:r>
            <a:r>
              <a:rPr lang="en-US" dirty="0"/>
              <a:t>)</a:t>
            </a:r>
          </a:p>
          <a:p>
            <a:pPr lvl="1"/>
            <a:endParaRPr lang="en-US" dirty="0"/>
          </a:p>
          <a:p>
            <a:endParaRPr lang="en-US" b="1" dirty="0"/>
          </a:p>
        </p:txBody>
      </p:sp>
      <p:sp>
        <p:nvSpPr>
          <p:cNvPr id="4" name="Content Placeholder 3">
            <a:extLst>
              <a:ext uri="{FF2B5EF4-FFF2-40B4-BE49-F238E27FC236}">
                <a16:creationId xmlns:a16="http://schemas.microsoft.com/office/drawing/2014/main" id="{87FA45BC-7166-4A60-FB3A-E77F9ADEA799}"/>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954043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Changes to Prepaid Expense </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p:txBody>
          <a:bodyPr>
            <a:normAutofit/>
          </a:bodyPr>
          <a:lstStyle/>
          <a:p>
            <a:pPr marL="0" indent="0">
              <a:spcAft>
                <a:spcPts val="1800"/>
              </a:spcAft>
              <a:buNone/>
            </a:pPr>
            <a:r>
              <a:rPr lang="en-US" sz="2400" dirty="0"/>
              <a:t>When the </a:t>
            </a:r>
            <a:r>
              <a:rPr lang="en-US" sz="2400" b="1" dirty="0"/>
              <a:t>Prepaid Expense</a:t>
            </a:r>
            <a:r>
              <a:rPr lang="en-US" sz="2400" dirty="0"/>
              <a:t> balance </a:t>
            </a:r>
            <a:r>
              <a:rPr lang="en-US" sz="2400" b="1" dirty="0">
                <a:solidFill>
                  <a:srgbClr val="FF0000"/>
                </a:solidFill>
              </a:rPr>
              <a:t>increases</a:t>
            </a:r>
            <a:r>
              <a:rPr lang="en-US" sz="2400" b="1" dirty="0"/>
              <a:t>,</a:t>
            </a:r>
            <a:r>
              <a:rPr lang="en-US" sz="2400" dirty="0"/>
              <a:t> the cash paid for expenses is higher than expenses reported on an accrual basis.</a:t>
            </a:r>
          </a:p>
          <a:p>
            <a:pPr marL="0" indent="0">
              <a:spcAft>
                <a:spcPts val="1800"/>
              </a:spcAft>
              <a:buNone/>
            </a:pPr>
            <a:r>
              <a:rPr lang="en-US" sz="2400" dirty="0"/>
              <a:t>The company </a:t>
            </a:r>
            <a:r>
              <a:rPr lang="en-US" sz="2400" b="1" dirty="0">
                <a:solidFill>
                  <a:srgbClr val="FF0000"/>
                </a:solidFill>
              </a:rPr>
              <a:t>deducts</a:t>
            </a:r>
            <a:r>
              <a:rPr lang="en-US" sz="2400" dirty="0"/>
              <a:t> from net income the increase.</a:t>
            </a:r>
          </a:p>
          <a:p>
            <a:pPr marL="0" indent="0">
              <a:spcAft>
                <a:spcPts val="1800"/>
              </a:spcAft>
              <a:buNone/>
            </a:pPr>
            <a:endParaRPr lang="en-US" sz="2400" dirty="0"/>
          </a:p>
          <a:p>
            <a:pPr marL="0" indent="0">
              <a:spcAft>
                <a:spcPts val="1800"/>
              </a:spcAft>
              <a:buNone/>
            </a:pPr>
            <a:r>
              <a:rPr lang="en-US" sz="2400" dirty="0"/>
              <a:t>When the </a:t>
            </a:r>
            <a:r>
              <a:rPr lang="en-US" sz="2400" b="1" dirty="0"/>
              <a:t>Prepaid Expense</a:t>
            </a:r>
            <a:r>
              <a:rPr lang="en-US" sz="2400" dirty="0"/>
              <a:t> balance </a:t>
            </a:r>
            <a:r>
              <a:rPr lang="en-US" sz="2400" b="1" dirty="0">
                <a:solidFill>
                  <a:srgbClr val="FF0000"/>
                </a:solidFill>
              </a:rPr>
              <a:t>decreases</a:t>
            </a:r>
            <a:r>
              <a:rPr lang="en-US" sz="2400" b="1" dirty="0"/>
              <a:t>,</a:t>
            </a:r>
            <a:r>
              <a:rPr lang="en-US" sz="2400" dirty="0"/>
              <a:t> the cash paid for expenses is less than expenses reported on an accrual basis.</a:t>
            </a:r>
          </a:p>
          <a:p>
            <a:pPr marL="0" indent="0">
              <a:spcAft>
                <a:spcPts val="1800"/>
              </a:spcAft>
              <a:buNone/>
            </a:pPr>
            <a:r>
              <a:rPr lang="en-US" sz="2400" dirty="0"/>
              <a:t>The company </a:t>
            </a:r>
            <a:r>
              <a:rPr lang="en-US" sz="2400" b="1" dirty="0">
                <a:solidFill>
                  <a:srgbClr val="FF0000"/>
                </a:solidFill>
              </a:rPr>
              <a:t>adds back </a:t>
            </a:r>
            <a:r>
              <a:rPr lang="en-US" sz="2400" dirty="0"/>
              <a:t>to net income the decrease.</a:t>
            </a:r>
          </a:p>
          <a:p>
            <a:pPr marL="0" indent="0">
              <a:spcAft>
                <a:spcPts val="1800"/>
              </a:spcAft>
              <a:buNone/>
            </a:pPr>
            <a:endParaRPr lang="en-US" sz="2400" dirty="0"/>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421938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E44A155-E164-7754-C884-097634707C93}"/>
              </a:ext>
            </a:extLst>
          </p:cNvPr>
          <p:cNvSpPr>
            <a:spLocks noGrp="1"/>
          </p:cNvSpPr>
          <p:nvPr>
            <p:ph type="title"/>
          </p:nvPr>
        </p:nvSpPr>
        <p:spPr/>
        <p:txBody>
          <a:bodyPr>
            <a:noAutofit/>
          </a:bodyPr>
          <a:lstStyle/>
          <a:p>
            <a:r>
              <a:rPr lang="en-US" dirty="0"/>
              <a:t>III Part 1: Adjustments in Operating Activities</a:t>
            </a:r>
            <a:endParaRPr lang="en-IN" dirty="0"/>
          </a:p>
        </p:txBody>
      </p:sp>
      <p:graphicFrame>
        <p:nvGraphicFramePr>
          <p:cNvPr id="16" name="Table 23">
            <a:extLst>
              <a:ext uri="{FF2B5EF4-FFF2-40B4-BE49-F238E27FC236}">
                <a16:creationId xmlns:a16="http://schemas.microsoft.com/office/drawing/2014/main" id="{E423E88E-65B0-3F64-A3FE-441CB011DF43}"/>
              </a:ext>
            </a:extLst>
          </p:cNvPr>
          <p:cNvGraphicFramePr>
            <a:graphicFrameLocks noGrp="1"/>
          </p:cNvGraphicFramePr>
          <p:nvPr>
            <p:ph type="tbl" sz="quarter" idx="19"/>
            <p:extLst>
              <p:ext uri="{D42A27DB-BD31-4B8C-83A1-F6EECF244321}">
                <p14:modId xmlns:p14="http://schemas.microsoft.com/office/powerpoint/2010/main" val="965035878"/>
              </p:ext>
            </p:extLst>
          </p:nvPr>
        </p:nvGraphicFramePr>
        <p:xfrm>
          <a:off x="670006" y="1735526"/>
          <a:ext cx="7803988" cy="3566160"/>
        </p:xfrm>
        <a:graphic>
          <a:graphicData uri="http://schemas.openxmlformats.org/drawingml/2006/table">
            <a:tbl>
              <a:tblPr firstRow="1" bandRow="1">
                <a:tableStyleId>{2D5ABB26-0587-4C30-8999-92F81FD0307C}</a:tableStyleId>
              </a:tblPr>
              <a:tblGrid>
                <a:gridCol w="5438872">
                  <a:extLst>
                    <a:ext uri="{9D8B030D-6E8A-4147-A177-3AD203B41FA5}">
                      <a16:colId xmlns:a16="http://schemas.microsoft.com/office/drawing/2014/main" val="3778126175"/>
                    </a:ext>
                  </a:extLst>
                </a:gridCol>
                <a:gridCol w="1182558">
                  <a:extLst>
                    <a:ext uri="{9D8B030D-6E8A-4147-A177-3AD203B41FA5}">
                      <a16:colId xmlns:a16="http://schemas.microsoft.com/office/drawing/2014/main" val="1468872749"/>
                    </a:ext>
                  </a:extLst>
                </a:gridCol>
                <a:gridCol w="1182558">
                  <a:extLst>
                    <a:ext uri="{9D8B030D-6E8A-4147-A177-3AD203B41FA5}">
                      <a16:colId xmlns:a16="http://schemas.microsoft.com/office/drawing/2014/main" val="993635067"/>
                    </a:ext>
                  </a:extLst>
                </a:gridCol>
              </a:tblGrid>
              <a:tr h="145832">
                <a:tc>
                  <a:txBody>
                    <a:bodyPr/>
                    <a:lstStyle/>
                    <a:p>
                      <a:r>
                        <a:rPr lang="en-US" sz="1800" dirty="0"/>
                        <a:t>Cash flows from operating activities</a:t>
                      </a:r>
                      <a:endParaRPr lang="en-IN" sz="1800" dirty="0"/>
                    </a:p>
                  </a:txBody>
                  <a:tcPr/>
                </a:tc>
                <a:tc>
                  <a:txBody>
                    <a:bodyPr/>
                    <a:lstStyle/>
                    <a:p>
                      <a:pPr algn="r"/>
                      <a:endParaRPr lang="en-IN" sz="1800" dirty="0"/>
                    </a:p>
                  </a:txBody>
                  <a:tcPr/>
                </a:tc>
                <a:tc>
                  <a:txBody>
                    <a:bodyPr/>
                    <a:lstStyle/>
                    <a:p>
                      <a:pPr algn="r"/>
                      <a:endParaRPr lang="en-IN" sz="1800" dirty="0"/>
                    </a:p>
                  </a:txBody>
                  <a:tcPr/>
                </a:tc>
                <a:extLst>
                  <a:ext uri="{0D108BD9-81ED-4DB2-BD59-A6C34878D82A}">
                    <a16:rowId xmlns:a16="http://schemas.microsoft.com/office/drawing/2014/main" val="1625544206"/>
                  </a:ext>
                </a:extLst>
              </a:tr>
              <a:tr h="145832">
                <a:tc>
                  <a:txBody>
                    <a:bodyPr/>
                    <a:lstStyle/>
                    <a:p>
                      <a:pPr marL="0" indent="452438"/>
                      <a:r>
                        <a:rPr lang="en-IN" sz="1800" dirty="0"/>
                        <a:t>Net income</a:t>
                      </a:r>
                    </a:p>
                  </a:txBody>
                  <a:tcPr/>
                </a:tc>
                <a:tc>
                  <a:txBody>
                    <a:bodyPr/>
                    <a:lstStyle/>
                    <a:p>
                      <a:pPr algn="r"/>
                      <a:endParaRPr lang="en-IN" sz="1800" dirty="0"/>
                    </a:p>
                  </a:txBody>
                  <a:tcPr/>
                </a:tc>
                <a:tc>
                  <a:txBody>
                    <a:bodyPr/>
                    <a:lstStyle/>
                    <a:p>
                      <a:pPr algn="r"/>
                      <a:r>
                        <a:rPr lang="en-IN" sz="1800" dirty="0"/>
                        <a:t>€145,000</a:t>
                      </a:r>
                    </a:p>
                  </a:txBody>
                  <a:tcPr/>
                </a:tc>
                <a:extLst>
                  <a:ext uri="{0D108BD9-81ED-4DB2-BD59-A6C34878D82A}">
                    <a16:rowId xmlns:a16="http://schemas.microsoft.com/office/drawing/2014/main" val="1327998353"/>
                  </a:ext>
                </a:extLst>
              </a:tr>
              <a:tr h="251709">
                <a:tc>
                  <a:txBody>
                    <a:bodyPr/>
                    <a:lstStyle/>
                    <a:p>
                      <a:pPr marL="892175" indent="-439738"/>
                      <a:r>
                        <a:rPr lang="en-US" sz="1800" dirty="0"/>
                        <a:t>Adjustments to reconcile net income to net cash provided by operating activities:</a:t>
                      </a:r>
                      <a:endParaRPr lang="en-IN" sz="1800" dirty="0"/>
                    </a:p>
                  </a:txBody>
                  <a:tcPr/>
                </a:tc>
                <a:tc>
                  <a:txBody>
                    <a:bodyPr/>
                    <a:lstStyle/>
                    <a:p>
                      <a:pPr algn="r"/>
                      <a:endParaRPr lang="en-IN" sz="1800" dirty="0"/>
                    </a:p>
                  </a:txBody>
                  <a:tcPr/>
                </a:tc>
                <a:tc>
                  <a:txBody>
                    <a:bodyPr/>
                    <a:lstStyle/>
                    <a:p>
                      <a:pPr algn="r"/>
                      <a:endParaRPr lang="en-IN" sz="1800" dirty="0"/>
                    </a:p>
                  </a:txBody>
                  <a:tcPr/>
                </a:tc>
                <a:extLst>
                  <a:ext uri="{0D108BD9-81ED-4DB2-BD59-A6C34878D82A}">
                    <a16:rowId xmlns:a16="http://schemas.microsoft.com/office/drawing/2014/main" val="695252284"/>
                  </a:ext>
                </a:extLst>
              </a:tr>
              <a:tr h="0">
                <a:tc>
                  <a:txBody>
                    <a:bodyPr/>
                    <a:lstStyle/>
                    <a:p>
                      <a:pPr marL="0" indent="717550"/>
                      <a:r>
                        <a:rPr lang="en-IN" sz="1800" b="0" dirty="0">
                          <a:solidFill>
                            <a:schemeClr val="tx1"/>
                          </a:solidFill>
                        </a:rPr>
                        <a:t>Depreciation expense</a:t>
                      </a:r>
                    </a:p>
                  </a:txBody>
                  <a:tcPr/>
                </a:tc>
                <a:tc>
                  <a:txBody>
                    <a:bodyPr/>
                    <a:lstStyle/>
                    <a:p>
                      <a:pPr algn="r"/>
                      <a:r>
                        <a:rPr lang="en-IN" sz="1800" b="0" dirty="0">
                          <a:solidFill>
                            <a:schemeClr val="tx1"/>
                          </a:solidFill>
                        </a:rPr>
                        <a:t>€ 9,000</a:t>
                      </a:r>
                    </a:p>
                  </a:txBody>
                  <a:tcPr/>
                </a:tc>
                <a:tc>
                  <a:txBody>
                    <a:bodyPr/>
                    <a:lstStyle/>
                    <a:p>
                      <a:pPr algn="r"/>
                      <a:endParaRPr lang="en-IN" sz="1800" b="0" dirty="0">
                        <a:solidFill>
                          <a:schemeClr val="tx1"/>
                        </a:solidFill>
                      </a:endParaRPr>
                    </a:p>
                  </a:txBody>
                  <a:tcPr/>
                </a:tc>
                <a:extLst>
                  <a:ext uri="{0D108BD9-81ED-4DB2-BD59-A6C34878D82A}">
                    <a16:rowId xmlns:a16="http://schemas.microsoft.com/office/drawing/2014/main" val="968690779"/>
                  </a:ext>
                </a:extLst>
              </a:tr>
              <a:tr h="145832">
                <a:tc>
                  <a:txBody>
                    <a:bodyPr/>
                    <a:lstStyle/>
                    <a:p>
                      <a:pPr marL="0" indent="717550"/>
                      <a:r>
                        <a:rPr lang="en-US" sz="1800" b="0" dirty="0">
                          <a:solidFill>
                            <a:schemeClr val="tx1"/>
                          </a:solidFill>
                        </a:rPr>
                        <a:t>Loss on disposal of plant assets</a:t>
                      </a:r>
                      <a:endParaRPr lang="en-IN" sz="1800" b="0" dirty="0">
                        <a:solidFill>
                          <a:schemeClr val="tx1"/>
                        </a:solidFill>
                      </a:endParaRPr>
                    </a:p>
                  </a:txBody>
                  <a:tcPr/>
                </a:tc>
                <a:tc>
                  <a:txBody>
                    <a:bodyPr/>
                    <a:lstStyle/>
                    <a:p>
                      <a:pPr algn="r"/>
                      <a:r>
                        <a:rPr lang="en-IN" sz="1800" b="0" dirty="0">
                          <a:solidFill>
                            <a:schemeClr val="tx1"/>
                          </a:solidFill>
                        </a:rPr>
                        <a:t>3,000</a:t>
                      </a:r>
                    </a:p>
                  </a:txBody>
                  <a:tcPr>
                    <a:lnB w="12700" cap="flat" cmpd="sng" algn="ctr">
                      <a:noFill/>
                      <a:prstDash val="solid"/>
                      <a:round/>
                      <a:headEnd type="none" w="med" len="med"/>
                      <a:tailEnd type="none" w="med" len="med"/>
                    </a:lnB>
                  </a:tcPr>
                </a:tc>
                <a:tc>
                  <a:txBody>
                    <a:bodyPr/>
                    <a:lstStyle/>
                    <a:p>
                      <a:pPr algn="r"/>
                      <a:endParaRPr lang="en-IN" sz="1800" b="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4113817027"/>
                  </a:ext>
                </a:extLst>
              </a:tr>
              <a:tr h="187816">
                <a:tc>
                  <a:txBody>
                    <a:bodyPr/>
                    <a:lstStyle/>
                    <a:p>
                      <a:pPr marL="0" indent="717550"/>
                      <a:r>
                        <a:rPr lang="en-IN" sz="1800" b="1" dirty="0">
                          <a:solidFill>
                            <a:schemeClr val="accent2"/>
                          </a:solidFill>
                        </a:rPr>
                        <a:t>Decrease in accounts receivable</a:t>
                      </a:r>
                    </a:p>
                  </a:txBody>
                  <a:tcPr/>
                </a:tc>
                <a:tc>
                  <a:txBody>
                    <a:bodyPr/>
                    <a:lstStyle/>
                    <a:p>
                      <a:pPr algn="r"/>
                      <a:r>
                        <a:rPr lang="en-IN" sz="1800" b="1" dirty="0">
                          <a:solidFill>
                            <a:schemeClr val="accent2"/>
                          </a:solidFill>
                        </a:rPr>
                        <a:t>10,000</a:t>
                      </a:r>
                    </a:p>
                  </a:txBody>
                  <a:tcPr>
                    <a:lnT>
                      <a:noFill/>
                    </a:lnT>
                    <a:lnB w="12700" cap="flat" cmpd="sng" algn="ctr">
                      <a:noFill/>
                      <a:prstDash val="solid"/>
                      <a:round/>
                      <a:headEnd type="none" w="med" len="med"/>
                      <a:tailEnd type="none" w="med" len="med"/>
                    </a:lnB>
                  </a:tcPr>
                </a:tc>
                <a:tc>
                  <a:txBody>
                    <a:bodyPr/>
                    <a:lstStyle/>
                    <a:p>
                      <a:pPr algn="r"/>
                      <a:endParaRPr lang="en-IN" sz="18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830408827"/>
                  </a:ext>
                </a:extLst>
              </a:tr>
              <a:tr h="145832">
                <a:tc>
                  <a:txBody>
                    <a:bodyPr/>
                    <a:lstStyle/>
                    <a:p>
                      <a:pPr marL="0" indent="717550"/>
                      <a:r>
                        <a:rPr lang="en-IN" sz="1800" b="1" dirty="0">
                          <a:solidFill>
                            <a:schemeClr val="accent2"/>
                          </a:solidFill>
                        </a:rPr>
                        <a:t>Increase in inventory</a:t>
                      </a:r>
                    </a:p>
                  </a:txBody>
                  <a:tcPr/>
                </a:tc>
                <a:tc>
                  <a:txBody>
                    <a:bodyPr/>
                    <a:lstStyle/>
                    <a:p>
                      <a:pPr algn="r"/>
                      <a:r>
                        <a:rPr lang="en-IN" sz="1800" b="1" dirty="0">
                          <a:solidFill>
                            <a:schemeClr val="accent2"/>
                          </a:solidFill>
                        </a:rPr>
                        <a:t>(5,000)</a:t>
                      </a:r>
                    </a:p>
                  </a:txBody>
                  <a:tcPr>
                    <a:lnT>
                      <a:noFill/>
                    </a:lnT>
                    <a:lnB w="12700" cap="flat" cmpd="sng" algn="ctr">
                      <a:noFill/>
                      <a:prstDash val="solid"/>
                      <a:round/>
                      <a:headEnd type="none" w="med" len="med"/>
                      <a:tailEnd type="none" w="med" len="med"/>
                    </a:lnB>
                  </a:tcPr>
                </a:tc>
                <a:tc>
                  <a:txBody>
                    <a:bodyPr/>
                    <a:lstStyle/>
                    <a:p>
                      <a:pPr algn="r"/>
                      <a:endParaRPr lang="en-IN" sz="18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356372982"/>
                  </a:ext>
                </a:extLst>
              </a:tr>
              <a:tr h="145832">
                <a:tc>
                  <a:txBody>
                    <a:bodyPr/>
                    <a:lstStyle/>
                    <a:p>
                      <a:pPr marL="0" indent="717550"/>
                      <a:r>
                        <a:rPr lang="en-IN" sz="1800" b="1" dirty="0">
                          <a:solidFill>
                            <a:schemeClr val="accent2"/>
                          </a:solidFill>
                        </a:rPr>
                        <a:t>Increase in prepaid expenses</a:t>
                      </a:r>
                    </a:p>
                  </a:txBody>
                  <a:tcPr>
                    <a:lnR>
                      <a:noFill/>
                    </a:lnR>
                  </a:tcPr>
                </a:tc>
                <a:tc>
                  <a:txBody>
                    <a:bodyPr/>
                    <a:lstStyle/>
                    <a:p>
                      <a:pPr algn="r"/>
                      <a:r>
                        <a:rPr lang="en-IN" sz="1800" b="1" u="sng" dirty="0">
                          <a:solidFill>
                            <a:schemeClr val="accent2"/>
                          </a:solidFill>
                        </a:rPr>
                        <a:t>(4,000)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u="sng" dirty="0">
                          <a:solidFill>
                            <a:schemeClr val="tx1"/>
                          </a:solidFill>
                        </a:rPr>
                        <a:t>     13,000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615939"/>
                  </a:ext>
                </a:extLst>
              </a:tr>
              <a:tr h="145832">
                <a:tc>
                  <a:txBody>
                    <a:bodyPr/>
                    <a:lstStyle/>
                    <a:p>
                      <a:pPr marL="0" indent="895350"/>
                      <a:r>
                        <a:rPr lang="en-US" sz="1800" dirty="0"/>
                        <a:t>Net cash provided by operating activities</a:t>
                      </a:r>
                      <a:endParaRPr lang="en-IN" sz="1800" dirty="0"/>
                    </a:p>
                  </a:txBody>
                  <a:tcPr/>
                </a:tc>
                <a:tc>
                  <a:txBody>
                    <a:bodyPr/>
                    <a:lstStyle/>
                    <a:p>
                      <a:pPr algn="r"/>
                      <a:endParaRPr lang="en-IN" sz="1800" dirty="0"/>
                    </a:p>
                  </a:txBody>
                  <a:tcPr>
                    <a:lnT w="12700" cap="flat" cmpd="sng" algn="ctr">
                      <a:noFill/>
                      <a:prstDash val="solid"/>
                      <a:round/>
                      <a:headEnd type="none" w="med" len="med"/>
                      <a:tailEnd type="none" w="med" len="med"/>
                    </a:lnT>
                  </a:tcPr>
                </a:tc>
                <a:tc>
                  <a:txBody>
                    <a:bodyPr/>
                    <a:lstStyle/>
                    <a:p>
                      <a:pPr algn="r"/>
                      <a:r>
                        <a:rPr lang="en-IN" sz="1800" dirty="0"/>
                        <a:t>€158,000</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3577964464"/>
                  </a:ext>
                </a:extLst>
              </a:tr>
            </a:tbl>
          </a:graphicData>
        </a:graphic>
      </p:graphicFrame>
      <p:sp>
        <p:nvSpPr>
          <p:cNvPr id="15" name="Content Placeholder 14">
            <a:extLst>
              <a:ext uri="{FF2B5EF4-FFF2-40B4-BE49-F238E27FC236}">
                <a16:creationId xmlns:a16="http://schemas.microsoft.com/office/drawing/2014/main" id="{FD5B2F85-5B59-BACA-3D28-4CCBFB10383C}"/>
              </a:ext>
            </a:extLst>
          </p:cNvPr>
          <p:cNvSpPr>
            <a:spLocks noGrp="1"/>
          </p:cNvSpPr>
          <p:nvPr>
            <p:ph sz="quarter" idx="18"/>
          </p:nvPr>
        </p:nvSpPr>
        <p:spPr>
          <a:xfrm>
            <a:off x="696913" y="5488782"/>
            <a:ext cx="8037512" cy="441238"/>
          </a:xfrm>
        </p:spPr>
        <p:txBody>
          <a:bodyPr>
            <a:normAutofit/>
          </a:bodyPr>
          <a:lstStyle/>
          <a:p>
            <a:pPr marL="0" indent="0">
              <a:buNone/>
            </a:pPr>
            <a:r>
              <a:rPr lang="en-US" sz="2000" b="1" dirty="0"/>
              <a:t>Illustration 14.10: </a:t>
            </a:r>
            <a:r>
              <a:rPr lang="en-US" sz="2000" dirty="0"/>
              <a:t>Adjustments for changes in current asset accounts</a:t>
            </a:r>
            <a:r>
              <a:rPr lang="en-US" sz="2000" b="1" dirty="0"/>
              <a:t> </a:t>
            </a:r>
          </a:p>
        </p:txBody>
      </p:sp>
      <p:sp>
        <p:nvSpPr>
          <p:cNvPr id="17" name="Content Placeholder 5">
            <a:extLst>
              <a:ext uri="{FF2B5EF4-FFF2-40B4-BE49-F238E27FC236}">
                <a16:creationId xmlns:a16="http://schemas.microsoft.com/office/drawing/2014/main" id="{EDE18997-902B-8AAA-0F23-6C7F2A62F312}"/>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226460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a:xfrm>
            <a:off x="514353" y="460254"/>
            <a:ext cx="8115301" cy="1116231"/>
          </a:xfrm>
        </p:spPr>
        <p:txBody>
          <a:bodyPr>
            <a:noAutofit/>
          </a:bodyPr>
          <a:lstStyle/>
          <a:p>
            <a:r>
              <a:rPr lang="en-US" dirty="0"/>
              <a:t>III Part 2: Changes to Non-Cash Current Liability Accounts</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683945"/>
            <a:ext cx="8115301" cy="4701471"/>
          </a:xfrm>
        </p:spPr>
        <p:txBody>
          <a:bodyPr>
            <a:normAutofit/>
          </a:bodyPr>
          <a:lstStyle/>
          <a:p>
            <a:pPr marL="0" indent="0">
              <a:lnSpc>
                <a:spcPct val="110000"/>
              </a:lnSpc>
              <a:buNone/>
            </a:pPr>
            <a:r>
              <a:rPr lang="en-US" dirty="0"/>
              <a:t>To arrive at net cash provided by operating activities </a:t>
            </a:r>
          </a:p>
          <a:p>
            <a:pPr>
              <a:lnSpc>
                <a:spcPct val="110000"/>
              </a:lnSpc>
            </a:pPr>
            <a:r>
              <a:rPr lang="en-US" b="1" dirty="0">
                <a:solidFill>
                  <a:schemeClr val="accent2"/>
                </a:solidFill>
              </a:rPr>
              <a:t>Add</a:t>
            </a:r>
            <a:r>
              <a:rPr lang="en-US" dirty="0"/>
              <a:t> the </a:t>
            </a:r>
            <a:r>
              <a:rPr lang="en-US" dirty="0">
                <a:solidFill>
                  <a:srgbClr val="FF0000"/>
                </a:solidFill>
              </a:rPr>
              <a:t>increases</a:t>
            </a:r>
            <a:r>
              <a:rPr lang="en-US" dirty="0"/>
              <a:t> in current liability accounts.</a:t>
            </a:r>
          </a:p>
          <a:p>
            <a:pPr>
              <a:lnSpc>
                <a:spcPct val="110000"/>
              </a:lnSpc>
            </a:pPr>
            <a:r>
              <a:rPr lang="en-US" b="1" dirty="0">
                <a:solidFill>
                  <a:schemeClr val="accent2"/>
                </a:solidFill>
              </a:rPr>
              <a:t>Deduct</a:t>
            </a:r>
            <a:r>
              <a:rPr lang="en-US" dirty="0"/>
              <a:t> the </a:t>
            </a:r>
            <a:r>
              <a:rPr lang="en-US" dirty="0">
                <a:solidFill>
                  <a:srgbClr val="FF0000"/>
                </a:solidFill>
              </a:rPr>
              <a:t>decreases</a:t>
            </a:r>
            <a:r>
              <a:rPr lang="en-US" dirty="0"/>
              <a:t> in current liability accounts.</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593759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a:xfrm>
            <a:off x="514353" y="460255"/>
            <a:ext cx="8115301" cy="1197712"/>
          </a:xfrm>
        </p:spPr>
        <p:txBody>
          <a:bodyPr>
            <a:noAutofit/>
          </a:bodyPr>
          <a:lstStyle/>
          <a:p>
            <a:r>
              <a:rPr lang="en-US" dirty="0"/>
              <a:t>Changes to Non-Cash Current Liability Accounts</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765426"/>
            <a:ext cx="8115301" cy="4619990"/>
          </a:xfrm>
        </p:spPr>
        <p:txBody>
          <a:bodyPr>
            <a:normAutofit lnSpcReduction="10000"/>
          </a:bodyPr>
          <a:lstStyle/>
          <a:p>
            <a:pPr marL="0" indent="0">
              <a:spcAft>
                <a:spcPts val="2400"/>
              </a:spcAft>
              <a:buNone/>
            </a:pPr>
            <a:r>
              <a:rPr lang="en-US" sz="2400" dirty="0"/>
              <a:t>When </a:t>
            </a:r>
            <a:r>
              <a:rPr lang="en-US" sz="2400" b="1" dirty="0">
                <a:solidFill>
                  <a:schemeClr val="accent2"/>
                </a:solidFill>
              </a:rPr>
              <a:t>Accounts Payable increases</a:t>
            </a:r>
            <a:r>
              <a:rPr lang="en-US" sz="2400" b="1" dirty="0"/>
              <a:t>,</a:t>
            </a:r>
            <a:r>
              <a:rPr lang="en-US" sz="2400" dirty="0"/>
              <a:t> the company received more in goods than it actually paid for.  </a:t>
            </a:r>
          </a:p>
          <a:p>
            <a:pPr>
              <a:spcAft>
                <a:spcPts val="2400"/>
              </a:spcAft>
            </a:pPr>
            <a:r>
              <a:rPr lang="en-US" sz="2400" dirty="0"/>
              <a:t>Example: Purchases (50); Cash outflow (30)</a:t>
            </a:r>
          </a:p>
          <a:p>
            <a:pPr marL="0" indent="0">
              <a:spcAft>
                <a:spcPts val="2400"/>
              </a:spcAft>
              <a:buNone/>
            </a:pPr>
            <a:r>
              <a:rPr lang="en-US" sz="2400" dirty="0"/>
              <a:t>Effect on NI (-50); Effect on cash outflow (-30)</a:t>
            </a:r>
          </a:p>
          <a:p>
            <a:pPr marL="0" indent="0">
              <a:spcAft>
                <a:spcPts val="2400"/>
              </a:spcAft>
              <a:buNone/>
            </a:pPr>
            <a:r>
              <a:rPr lang="en-US" sz="2400" dirty="0"/>
              <a:t>We need to </a:t>
            </a:r>
            <a:r>
              <a:rPr lang="en-US" sz="2400" b="1" dirty="0">
                <a:solidFill>
                  <a:srgbClr val="FF0000"/>
                </a:solidFill>
              </a:rPr>
              <a:t>add back increase </a:t>
            </a:r>
            <a:r>
              <a:rPr lang="en-US" sz="2400" dirty="0"/>
              <a:t>to net income to get to net CF from operating.</a:t>
            </a:r>
          </a:p>
          <a:p>
            <a:pPr marL="0" indent="0">
              <a:spcAft>
                <a:spcPts val="2400"/>
              </a:spcAft>
              <a:buNone/>
            </a:pPr>
            <a:r>
              <a:rPr lang="en-US" sz="2400" dirty="0"/>
              <a:t>Conversely, when AP </a:t>
            </a:r>
            <a:r>
              <a:rPr lang="en-US" sz="2400" b="1" dirty="0"/>
              <a:t>decreases</a:t>
            </a:r>
            <a:r>
              <a:rPr lang="en-US" sz="2400" dirty="0"/>
              <a:t> -&gt; company is paying off the supplies using cash, so it is </a:t>
            </a:r>
            <a:r>
              <a:rPr lang="en-US" sz="2400" b="1" dirty="0"/>
              <a:t>cash decreasing. </a:t>
            </a:r>
            <a:r>
              <a:rPr lang="en-US" sz="2400" b="1" dirty="0">
                <a:solidFill>
                  <a:srgbClr val="FF0000"/>
                </a:solidFill>
              </a:rPr>
              <a:t>We deduct decrease from NI. </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69783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a:xfrm>
            <a:off x="514353" y="460255"/>
            <a:ext cx="8115301" cy="1197712"/>
          </a:xfrm>
        </p:spPr>
        <p:txBody>
          <a:bodyPr>
            <a:noAutofit/>
          </a:bodyPr>
          <a:lstStyle/>
          <a:p>
            <a:r>
              <a:rPr lang="en-US" dirty="0"/>
              <a:t>Changes to Non-Cash Current Liability Accounts</a:t>
            </a:r>
            <a:endParaRPr lang="en-IN" dirty="0"/>
          </a:p>
        </p:txBody>
      </p:sp>
      <p:sp>
        <p:nvSpPr>
          <p:cNvPr id="4" name="Content Placeholder 3">
            <a:extLst>
              <a:ext uri="{FF2B5EF4-FFF2-40B4-BE49-F238E27FC236}">
                <a16:creationId xmlns:a16="http://schemas.microsoft.com/office/drawing/2014/main" id="{2BEDC711-FAF9-EABB-EF32-2CDEC63D01B6}"/>
              </a:ext>
            </a:extLst>
          </p:cNvPr>
          <p:cNvSpPr>
            <a:spLocks noGrp="1"/>
          </p:cNvSpPr>
          <p:nvPr>
            <p:ph sz="quarter" idx="12"/>
          </p:nvPr>
        </p:nvSpPr>
        <p:spPr>
          <a:xfrm>
            <a:off x="513862" y="1765426"/>
            <a:ext cx="8115301" cy="4619990"/>
          </a:xfrm>
        </p:spPr>
        <p:txBody>
          <a:bodyPr>
            <a:normAutofit fontScale="92500"/>
          </a:bodyPr>
          <a:lstStyle/>
          <a:p>
            <a:pPr marL="0" indent="0">
              <a:spcAft>
                <a:spcPts val="2400"/>
              </a:spcAft>
              <a:buNone/>
            </a:pPr>
            <a:r>
              <a:rPr lang="en-US" sz="2400" dirty="0"/>
              <a:t>When </a:t>
            </a:r>
            <a:r>
              <a:rPr lang="en-US" sz="2400" b="1" dirty="0"/>
              <a:t>Income Taxes Payable decreases,</a:t>
            </a:r>
            <a:r>
              <a:rPr lang="en-US" sz="2400" dirty="0"/>
              <a:t> the company is paying off the tax expense that incurred in the previous period but hasn’t been paid in cash yet.  The </a:t>
            </a:r>
            <a:r>
              <a:rPr lang="en-US" sz="2400" b="1" dirty="0">
                <a:solidFill>
                  <a:srgbClr val="FF0000"/>
                </a:solidFill>
              </a:rPr>
              <a:t>decrease is subtracted</a:t>
            </a:r>
            <a:r>
              <a:rPr lang="en-US" sz="2400" dirty="0">
                <a:solidFill>
                  <a:srgbClr val="FF0000"/>
                </a:solidFill>
              </a:rPr>
              <a:t> </a:t>
            </a:r>
            <a:r>
              <a:rPr lang="en-US" sz="2400" dirty="0"/>
              <a:t>from net income to determine net cash provided by operating activities.</a:t>
            </a:r>
          </a:p>
          <a:p>
            <a:pPr marL="0" indent="0">
              <a:spcAft>
                <a:spcPts val="2400"/>
              </a:spcAft>
              <a:buNone/>
            </a:pPr>
            <a:r>
              <a:rPr lang="en-US" sz="2400" dirty="0"/>
              <a:t>Example: Company has $1000 tax payable as of the beginning of the year. It does not have any other revenue or expense during the year. The only activity it did was to pay off the $1000 tax payable.</a:t>
            </a:r>
          </a:p>
          <a:p>
            <a:pPr marL="0" indent="0">
              <a:spcAft>
                <a:spcPts val="2400"/>
              </a:spcAft>
              <a:buNone/>
            </a:pPr>
            <a:r>
              <a:rPr lang="en-US" sz="2400" dirty="0"/>
              <a:t>Cash + </a:t>
            </a:r>
            <a:r>
              <a:rPr lang="en-US" altLang="zh-CN" sz="2400" dirty="0"/>
              <a:t>other asset = tax payable +RE</a:t>
            </a:r>
          </a:p>
          <a:p>
            <a:pPr marL="0" indent="0">
              <a:spcAft>
                <a:spcPts val="2400"/>
              </a:spcAft>
              <a:buNone/>
            </a:pPr>
            <a:r>
              <a:rPr lang="en-US" sz="2400" dirty="0"/>
              <a:t>-1000                              -1000           0  </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5569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lstStyle/>
          <a:p>
            <a:r>
              <a:rPr lang="en-US" dirty="0"/>
              <a:t>Usefulness and Format</a:t>
            </a:r>
            <a:endParaRPr lang="en-IN" dirty="0"/>
          </a:p>
        </p:txBody>
      </p:sp>
      <p:sp>
        <p:nvSpPr>
          <p:cNvPr id="4" name="Content Placeholder 3">
            <a:extLst>
              <a:ext uri="{FF2B5EF4-FFF2-40B4-BE49-F238E27FC236}">
                <a16:creationId xmlns:a16="http://schemas.microsoft.com/office/drawing/2014/main" id="{54A0A96B-1EDE-4F54-E41A-B4E0CC8AAC86}"/>
              </a:ext>
            </a:extLst>
          </p:cNvPr>
          <p:cNvSpPr>
            <a:spLocks noGrp="1"/>
          </p:cNvSpPr>
          <p:nvPr>
            <p:ph sz="quarter" idx="12"/>
          </p:nvPr>
        </p:nvSpPr>
        <p:spPr/>
        <p:txBody>
          <a:bodyPr>
            <a:normAutofit lnSpcReduction="10000"/>
          </a:bodyPr>
          <a:lstStyle/>
          <a:p>
            <a:pPr marL="0" indent="0">
              <a:lnSpc>
                <a:spcPct val="110000"/>
              </a:lnSpc>
              <a:buNone/>
            </a:pPr>
            <a:r>
              <a:rPr lang="en-US" dirty="0"/>
              <a:t>Statement of Cash Flows provides information to help assess:</a:t>
            </a:r>
          </a:p>
          <a:p>
            <a:pPr marL="514350" indent="-514350">
              <a:lnSpc>
                <a:spcPct val="110000"/>
              </a:lnSpc>
              <a:buFont typeface="+mj-lt"/>
              <a:buAutoNum type="arabicPeriod"/>
            </a:pPr>
            <a:r>
              <a:rPr lang="en-US" dirty="0"/>
              <a:t>Entity’s ability to generate future cash flows.</a:t>
            </a:r>
          </a:p>
          <a:p>
            <a:pPr marL="514350" indent="-514350">
              <a:lnSpc>
                <a:spcPct val="110000"/>
              </a:lnSpc>
              <a:buFont typeface="+mj-lt"/>
              <a:buAutoNum type="arabicPeriod"/>
            </a:pPr>
            <a:r>
              <a:rPr lang="en-US" dirty="0"/>
              <a:t>Entity’s ability to pay dividends and meet obligations.</a:t>
            </a:r>
          </a:p>
          <a:p>
            <a:pPr marL="514350" indent="-514350">
              <a:lnSpc>
                <a:spcPct val="110000"/>
              </a:lnSpc>
              <a:buFont typeface="+mj-lt"/>
              <a:buAutoNum type="arabicPeriod"/>
            </a:pPr>
            <a:r>
              <a:rPr lang="en-US" dirty="0"/>
              <a:t>The reasons for the difference between net income and net cash provided (used) by operating activities.</a:t>
            </a:r>
          </a:p>
          <a:p>
            <a:pPr marL="514350" indent="-514350">
              <a:lnSpc>
                <a:spcPct val="110000"/>
              </a:lnSpc>
              <a:buFont typeface="+mj-lt"/>
              <a:buAutoNum type="arabicPeriod"/>
            </a:pPr>
            <a:r>
              <a:rPr lang="en-US" dirty="0"/>
              <a:t>The cash investing and financing transactions during the period.</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914392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E44A155-E164-7754-C884-097634707C93}"/>
              </a:ext>
            </a:extLst>
          </p:cNvPr>
          <p:cNvSpPr>
            <a:spLocks noGrp="1"/>
          </p:cNvSpPr>
          <p:nvPr>
            <p:ph type="title"/>
          </p:nvPr>
        </p:nvSpPr>
        <p:spPr/>
        <p:txBody>
          <a:bodyPr>
            <a:noAutofit/>
          </a:bodyPr>
          <a:lstStyle/>
          <a:p>
            <a:r>
              <a:rPr lang="en-US" dirty="0"/>
              <a:t>III Part 2: Current Liability Changes Illustrated</a:t>
            </a:r>
            <a:endParaRPr lang="en-IN" dirty="0"/>
          </a:p>
        </p:txBody>
      </p:sp>
      <p:graphicFrame>
        <p:nvGraphicFramePr>
          <p:cNvPr id="16" name="Table 23">
            <a:extLst>
              <a:ext uri="{FF2B5EF4-FFF2-40B4-BE49-F238E27FC236}">
                <a16:creationId xmlns:a16="http://schemas.microsoft.com/office/drawing/2014/main" id="{271C382A-2B89-D7E8-5620-3B53542B2F0B}"/>
              </a:ext>
            </a:extLst>
          </p:cNvPr>
          <p:cNvGraphicFramePr>
            <a:graphicFrameLocks noGrp="1"/>
          </p:cNvGraphicFramePr>
          <p:nvPr>
            <p:ph type="tbl" sz="quarter" idx="19"/>
            <p:extLst>
              <p:ext uri="{D42A27DB-BD31-4B8C-83A1-F6EECF244321}">
                <p14:modId xmlns:p14="http://schemas.microsoft.com/office/powerpoint/2010/main" val="4199470495"/>
              </p:ext>
            </p:extLst>
          </p:nvPr>
        </p:nvGraphicFramePr>
        <p:xfrm>
          <a:off x="722393" y="1840230"/>
          <a:ext cx="7699215" cy="3931920"/>
        </p:xfrm>
        <a:graphic>
          <a:graphicData uri="http://schemas.openxmlformats.org/drawingml/2006/table">
            <a:tbl>
              <a:tblPr firstRow="1" bandRow="1">
                <a:tableStyleId>{2D5ABB26-0587-4C30-8999-92F81FD0307C}</a:tableStyleId>
              </a:tblPr>
              <a:tblGrid>
                <a:gridCol w="5365853">
                  <a:extLst>
                    <a:ext uri="{9D8B030D-6E8A-4147-A177-3AD203B41FA5}">
                      <a16:colId xmlns:a16="http://schemas.microsoft.com/office/drawing/2014/main" val="3778126175"/>
                    </a:ext>
                  </a:extLst>
                </a:gridCol>
                <a:gridCol w="1166681">
                  <a:extLst>
                    <a:ext uri="{9D8B030D-6E8A-4147-A177-3AD203B41FA5}">
                      <a16:colId xmlns:a16="http://schemas.microsoft.com/office/drawing/2014/main" val="1468872749"/>
                    </a:ext>
                  </a:extLst>
                </a:gridCol>
                <a:gridCol w="1166681">
                  <a:extLst>
                    <a:ext uri="{9D8B030D-6E8A-4147-A177-3AD203B41FA5}">
                      <a16:colId xmlns:a16="http://schemas.microsoft.com/office/drawing/2014/main" val="993635067"/>
                    </a:ext>
                  </a:extLst>
                </a:gridCol>
              </a:tblGrid>
              <a:tr h="207077">
                <a:tc>
                  <a:txBody>
                    <a:bodyPr/>
                    <a:lstStyle/>
                    <a:p>
                      <a:r>
                        <a:rPr lang="en-US" sz="1600" dirty="0"/>
                        <a:t>Cash flows from operating activities</a:t>
                      </a:r>
                      <a:endParaRPr lang="en-IN" sz="1600" dirty="0"/>
                    </a:p>
                  </a:txBody>
                  <a:tcPr/>
                </a:tc>
                <a:tc>
                  <a:txBody>
                    <a:bodyPr/>
                    <a:lstStyle/>
                    <a:p>
                      <a:pPr algn="r"/>
                      <a:endParaRPr lang="en-IN" sz="1600" dirty="0"/>
                    </a:p>
                  </a:txBody>
                  <a:tcPr/>
                </a:tc>
                <a:tc>
                  <a:txBody>
                    <a:bodyPr/>
                    <a:lstStyle/>
                    <a:p>
                      <a:pPr algn="r"/>
                      <a:endParaRPr lang="en-IN" sz="1600" dirty="0"/>
                    </a:p>
                  </a:txBody>
                  <a:tcPr/>
                </a:tc>
                <a:extLst>
                  <a:ext uri="{0D108BD9-81ED-4DB2-BD59-A6C34878D82A}">
                    <a16:rowId xmlns:a16="http://schemas.microsoft.com/office/drawing/2014/main" val="1625544206"/>
                  </a:ext>
                </a:extLst>
              </a:tr>
              <a:tr h="207077">
                <a:tc>
                  <a:txBody>
                    <a:bodyPr/>
                    <a:lstStyle/>
                    <a:p>
                      <a:pPr marL="0" indent="452438"/>
                      <a:r>
                        <a:rPr lang="en-IN" sz="1600" dirty="0"/>
                        <a:t>Net income</a:t>
                      </a:r>
                    </a:p>
                  </a:txBody>
                  <a:tcPr/>
                </a:tc>
                <a:tc>
                  <a:txBody>
                    <a:bodyPr/>
                    <a:lstStyle/>
                    <a:p>
                      <a:pPr algn="r"/>
                      <a:endParaRPr lang="en-IN" sz="1600" dirty="0"/>
                    </a:p>
                  </a:txBody>
                  <a:tcPr/>
                </a:tc>
                <a:tc>
                  <a:txBody>
                    <a:bodyPr/>
                    <a:lstStyle/>
                    <a:p>
                      <a:pPr algn="r"/>
                      <a:r>
                        <a:rPr lang="en-IN" sz="1600" dirty="0"/>
                        <a:t>€145,000</a:t>
                      </a:r>
                    </a:p>
                  </a:txBody>
                  <a:tcPr/>
                </a:tc>
                <a:extLst>
                  <a:ext uri="{0D108BD9-81ED-4DB2-BD59-A6C34878D82A}">
                    <a16:rowId xmlns:a16="http://schemas.microsoft.com/office/drawing/2014/main" val="1327998353"/>
                  </a:ext>
                </a:extLst>
              </a:tr>
              <a:tr h="323380">
                <a:tc>
                  <a:txBody>
                    <a:bodyPr/>
                    <a:lstStyle/>
                    <a:p>
                      <a:pPr marL="982663" indent="-530225"/>
                      <a:r>
                        <a:rPr lang="en-US" sz="1600" dirty="0"/>
                        <a:t>Adjustments to reconcile net income to net cash provided by operating activities:</a:t>
                      </a:r>
                      <a:endParaRPr lang="en-IN" sz="1600" dirty="0"/>
                    </a:p>
                  </a:txBody>
                  <a:tcPr/>
                </a:tc>
                <a:tc>
                  <a:txBody>
                    <a:bodyPr/>
                    <a:lstStyle/>
                    <a:p>
                      <a:pPr algn="r"/>
                      <a:endParaRPr lang="en-IN" sz="1600" dirty="0"/>
                    </a:p>
                  </a:txBody>
                  <a:tcPr/>
                </a:tc>
                <a:tc>
                  <a:txBody>
                    <a:bodyPr/>
                    <a:lstStyle/>
                    <a:p>
                      <a:pPr algn="r"/>
                      <a:endParaRPr lang="en-IN" sz="1600" dirty="0"/>
                    </a:p>
                  </a:txBody>
                  <a:tcPr/>
                </a:tc>
                <a:extLst>
                  <a:ext uri="{0D108BD9-81ED-4DB2-BD59-A6C34878D82A}">
                    <a16:rowId xmlns:a16="http://schemas.microsoft.com/office/drawing/2014/main" val="695252284"/>
                  </a:ext>
                </a:extLst>
              </a:tr>
              <a:tr h="207077">
                <a:tc>
                  <a:txBody>
                    <a:bodyPr/>
                    <a:lstStyle/>
                    <a:p>
                      <a:pPr marL="0" indent="717550"/>
                      <a:r>
                        <a:rPr lang="en-IN" sz="1600" b="0" dirty="0">
                          <a:solidFill>
                            <a:schemeClr val="tx1"/>
                          </a:solidFill>
                        </a:rPr>
                        <a:t>Depreciation expense</a:t>
                      </a:r>
                    </a:p>
                  </a:txBody>
                  <a:tcPr/>
                </a:tc>
                <a:tc>
                  <a:txBody>
                    <a:bodyPr/>
                    <a:lstStyle/>
                    <a:p>
                      <a:pPr algn="r"/>
                      <a:r>
                        <a:rPr lang="en-IN" sz="1600" b="0" dirty="0">
                          <a:solidFill>
                            <a:schemeClr val="tx1"/>
                          </a:solidFill>
                        </a:rPr>
                        <a:t>€ 9,000</a:t>
                      </a:r>
                    </a:p>
                  </a:txBody>
                  <a:tcPr/>
                </a:tc>
                <a:tc>
                  <a:txBody>
                    <a:bodyPr/>
                    <a:lstStyle/>
                    <a:p>
                      <a:pPr algn="r"/>
                      <a:endParaRPr lang="en-IN" sz="1600" b="0" dirty="0">
                        <a:solidFill>
                          <a:schemeClr val="tx1"/>
                        </a:solidFill>
                      </a:endParaRPr>
                    </a:p>
                  </a:txBody>
                  <a:tcPr/>
                </a:tc>
                <a:extLst>
                  <a:ext uri="{0D108BD9-81ED-4DB2-BD59-A6C34878D82A}">
                    <a16:rowId xmlns:a16="http://schemas.microsoft.com/office/drawing/2014/main" val="968690779"/>
                  </a:ext>
                </a:extLst>
              </a:tr>
              <a:tr h="207077">
                <a:tc>
                  <a:txBody>
                    <a:bodyPr/>
                    <a:lstStyle/>
                    <a:p>
                      <a:pPr marL="0" indent="717550"/>
                      <a:r>
                        <a:rPr lang="en-US" sz="1600" b="0" dirty="0">
                          <a:solidFill>
                            <a:schemeClr val="tx1"/>
                          </a:solidFill>
                        </a:rPr>
                        <a:t>Loss on disposal of plant assets</a:t>
                      </a:r>
                      <a:endParaRPr lang="en-IN" sz="1600" b="0" dirty="0">
                        <a:solidFill>
                          <a:schemeClr val="tx1"/>
                        </a:solidFill>
                      </a:endParaRPr>
                    </a:p>
                  </a:txBody>
                  <a:tcPr/>
                </a:tc>
                <a:tc>
                  <a:txBody>
                    <a:bodyPr/>
                    <a:lstStyle/>
                    <a:p>
                      <a:pPr algn="r"/>
                      <a:r>
                        <a:rPr lang="en-IN" sz="1600" b="0" dirty="0">
                          <a:solidFill>
                            <a:schemeClr val="tx1"/>
                          </a:solidFill>
                        </a:rPr>
                        <a:t>3,000</a:t>
                      </a:r>
                    </a:p>
                  </a:txBody>
                  <a:tcPr>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4113817027"/>
                  </a:ext>
                </a:extLst>
              </a:tr>
              <a:tr h="187220">
                <a:tc>
                  <a:txBody>
                    <a:bodyPr/>
                    <a:lstStyle/>
                    <a:p>
                      <a:pPr marL="0" indent="717550"/>
                      <a:r>
                        <a:rPr lang="en-IN" sz="1600" b="0" dirty="0">
                          <a:solidFill>
                            <a:schemeClr val="tx1"/>
                          </a:solidFill>
                        </a:rPr>
                        <a:t>Decrease in accounts receivable</a:t>
                      </a:r>
                    </a:p>
                  </a:txBody>
                  <a:tcPr/>
                </a:tc>
                <a:tc>
                  <a:txBody>
                    <a:bodyPr/>
                    <a:lstStyle/>
                    <a:p>
                      <a:pPr algn="r"/>
                      <a:r>
                        <a:rPr lang="en-IN" sz="1600" b="0" dirty="0">
                          <a:solidFill>
                            <a:schemeClr val="tx1"/>
                          </a:solidFill>
                        </a:rPr>
                        <a:t>10,000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830408827"/>
                  </a:ext>
                </a:extLst>
              </a:tr>
              <a:tr h="207077">
                <a:tc>
                  <a:txBody>
                    <a:bodyPr/>
                    <a:lstStyle/>
                    <a:p>
                      <a:pPr marL="0" indent="717550"/>
                      <a:r>
                        <a:rPr lang="en-IN" sz="1600" b="0" dirty="0">
                          <a:solidFill>
                            <a:schemeClr val="tx1"/>
                          </a:solidFill>
                        </a:rPr>
                        <a:t>Increase in inventory</a:t>
                      </a:r>
                    </a:p>
                  </a:txBody>
                  <a:tcPr/>
                </a:tc>
                <a:tc>
                  <a:txBody>
                    <a:bodyPr/>
                    <a:lstStyle/>
                    <a:p>
                      <a:pPr algn="r"/>
                      <a:r>
                        <a:rPr lang="en-IN" sz="1600" b="0" dirty="0">
                          <a:solidFill>
                            <a:schemeClr val="tx1"/>
                          </a:solidFill>
                        </a:rPr>
                        <a:t>(5,000)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356372982"/>
                  </a:ext>
                </a:extLst>
              </a:tr>
              <a:tr h="207077">
                <a:tc>
                  <a:txBody>
                    <a:bodyPr/>
                    <a:lstStyle/>
                    <a:p>
                      <a:pPr marL="0" indent="717550"/>
                      <a:r>
                        <a:rPr lang="en-IN" sz="1600" b="0" dirty="0">
                          <a:solidFill>
                            <a:schemeClr val="tx1"/>
                          </a:solidFill>
                        </a:rPr>
                        <a:t>Increase in prepaid expenses</a:t>
                      </a:r>
                    </a:p>
                  </a:txBody>
                  <a:tcPr/>
                </a:tc>
                <a:tc>
                  <a:txBody>
                    <a:bodyPr/>
                    <a:lstStyle/>
                    <a:p>
                      <a:pPr algn="r"/>
                      <a:r>
                        <a:rPr lang="en-IN" sz="1600" b="0" dirty="0">
                          <a:solidFill>
                            <a:schemeClr val="tx1"/>
                          </a:solidFill>
                        </a:rPr>
                        <a:t>(4,000)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418615939"/>
                  </a:ext>
                </a:extLst>
              </a:tr>
              <a:tr h="0">
                <a:tc>
                  <a:txBody>
                    <a:bodyPr/>
                    <a:lstStyle/>
                    <a:p>
                      <a:pPr marL="0" indent="717550"/>
                      <a:r>
                        <a:rPr lang="en-IN" sz="1600" b="1" dirty="0">
                          <a:solidFill>
                            <a:schemeClr val="accent2"/>
                          </a:solidFill>
                        </a:rPr>
                        <a:t>Increase in accounts payable</a:t>
                      </a:r>
                    </a:p>
                  </a:txBody>
                  <a:tcPr/>
                </a:tc>
                <a:tc>
                  <a:txBody>
                    <a:bodyPr/>
                    <a:lstStyle/>
                    <a:p>
                      <a:pPr algn="r"/>
                      <a:r>
                        <a:rPr lang="en-IN" sz="1600" b="1" dirty="0">
                          <a:solidFill>
                            <a:schemeClr val="accent2"/>
                          </a:solidFill>
                        </a:rPr>
                        <a:t>16,000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400670115"/>
                  </a:ext>
                </a:extLst>
              </a:tr>
              <a:tr h="207077">
                <a:tc>
                  <a:txBody>
                    <a:bodyPr/>
                    <a:lstStyle/>
                    <a:p>
                      <a:pPr marL="0" indent="717550"/>
                      <a:r>
                        <a:rPr lang="en-US" sz="1600" b="1" dirty="0">
                          <a:solidFill>
                            <a:schemeClr val="accent2"/>
                          </a:solidFill>
                        </a:rPr>
                        <a:t>Decrease in income taxes payable</a:t>
                      </a:r>
                      <a:endParaRPr lang="en-IN" sz="1600" b="1" dirty="0">
                        <a:solidFill>
                          <a:schemeClr val="accent2"/>
                        </a:solidFill>
                      </a:endParaRPr>
                    </a:p>
                  </a:txBody>
                  <a:tcPr>
                    <a:lnR>
                      <a:noFill/>
                    </a:lnR>
                  </a:tcPr>
                </a:tc>
                <a:tc>
                  <a:txBody>
                    <a:bodyPr/>
                    <a:lstStyle/>
                    <a:p>
                      <a:pPr algn="r"/>
                      <a:r>
                        <a:rPr lang="en-IN" sz="1600" b="1" u="sng" dirty="0">
                          <a:solidFill>
                            <a:schemeClr val="accent2"/>
                          </a:solidFill>
                        </a:rPr>
                        <a:t>    (2,000)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600" b="0" u="sng" dirty="0">
                          <a:solidFill>
                            <a:schemeClr val="tx1"/>
                          </a:solidFill>
                        </a:rPr>
                        <a:t>     27,000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6083740"/>
                  </a:ext>
                </a:extLst>
              </a:tr>
              <a:tr h="207077">
                <a:tc>
                  <a:txBody>
                    <a:bodyPr/>
                    <a:lstStyle/>
                    <a:p>
                      <a:pPr marL="0" indent="895350"/>
                      <a:r>
                        <a:rPr lang="en-US" sz="1600" dirty="0"/>
                        <a:t>Net cash provided by operating activities</a:t>
                      </a:r>
                      <a:endParaRPr lang="en-IN" sz="1600" dirty="0"/>
                    </a:p>
                  </a:txBody>
                  <a:tcPr/>
                </a:tc>
                <a:tc>
                  <a:txBody>
                    <a:bodyPr/>
                    <a:lstStyle/>
                    <a:p>
                      <a:pPr algn="r"/>
                      <a:endParaRPr lang="en-IN" sz="1600" dirty="0"/>
                    </a:p>
                  </a:txBody>
                  <a:tcPr>
                    <a:lnT w="12700" cap="flat" cmpd="sng" algn="ctr">
                      <a:noFill/>
                      <a:prstDash val="solid"/>
                      <a:round/>
                      <a:headEnd type="none" w="med" len="med"/>
                      <a:tailEnd type="none" w="med" len="med"/>
                    </a:lnT>
                  </a:tcPr>
                </a:tc>
                <a:tc>
                  <a:txBody>
                    <a:bodyPr/>
                    <a:lstStyle/>
                    <a:p>
                      <a:pPr algn="r"/>
                      <a:r>
                        <a:rPr lang="en-IN" sz="1600" dirty="0"/>
                        <a:t>€172,000</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3577964464"/>
                  </a:ext>
                </a:extLst>
              </a:tr>
            </a:tbl>
          </a:graphicData>
        </a:graphic>
      </p:graphicFrame>
      <p:sp>
        <p:nvSpPr>
          <p:cNvPr id="15" name="Content Placeholder 14">
            <a:extLst>
              <a:ext uri="{FF2B5EF4-FFF2-40B4-BE49-F238E27FC236}">
                <a16:creationId xmlns:a16="http://schemas.microsoft.com/office/drawing/2014/main" id="{FD5B2F85-5B59-BACA-3D28-4CCBFB10383C}"/>
              </a:ext>
            </a:extLst>
          </p:cNvPr>
          <p:cNvSpPr>
            <a:spLocks noGrp="1"/>
          </p:cNvSpPr>
          <p:nvPr>
            <p:ph sz="quarter" idx="18"/>
          </p:nvPr>
        </p:nvSpPr>
        <p:spPr>
          <a:xfrm>
            <a:off x="477838" y="5966130"/>
            <a:ext cx="8037512" cy="387335"/>
          </a:xfrm>
        </p:spPr>
        <p:txBody>
          <a:bodyPr>
            <a:normAutofit lnSpcReduction="10000"/>
          </a:bodyPr>
          <a:lstStyle/>
          <a:p>
            <a:pPr marL="0" indent="0">
              <a:buNone/>
            </a:pPr>
            <a:r>
              <a:rPr lang="en-CA" sz="2000" b="1" dirty="0"/>
              <a:t>Illustration 14.11: </a:t>
            </a:r>
            <a:r>
              <a:rPr lang="en-CA" sz="2000" dirty="0"/>
              <a:t>Adjustments for changes in current liability accounts</a:t>
            </a:r>
          </a:p>
        </p:txBody>
      </p:sp>
      <p:sp>
        <p:nvSpPr>
          <p:cNvPr id="17" name="Content Placeholder 5">
            <a:extLst>
              <a:ext uri="{FF2B5EF4-FFF2-40B4-BE49-F238E27FC236}">
                <a16:creationId xmlns:a16="http://schemas.microsoft.com/office/drawing/2014/main" id="{D4CB83C3-2044-FA9B-62BA-CA25F1C94AFA}"/>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538592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E44A155-E164-7754-C884-097634707C93}"/>
              </a:ext>
            </a:extLst>
          </p:cNvPr>
          <p:cNvSpPr>
            <a:spLocks noGrp="1"/>
          </p:cNvSpPr>
          <p:nvPr>
            <p:ph type="title"/>
          </p:nvPr>
        </p:nvSpPr>
        <p:spPr>
          <a:xfrm>
            <a:off x="514353" y="460255"/>
            <a:ext cx="8115301" cy="1693010"/>
          </a:xfrm>
        </p:spPr>
        <p:txBody>
          <a:bodyPr>
            <a:noAutofit/>
          </a:bodyPr>
          <a:lstStyle/>
          <a:p>
            <a:r>
              <a:rPr lang="en-US" dirty="0"/>
              <a:t>Summary of Conversion to Net Cash Provided by Operating Activities—Indirect Method</a:t>
            </a:r>
            <a:endParaRPr lang="en-IN" dirty="0"/>
          </a:p>
        </p:txBody>
      </p:sp>
      <p:pic>
        <p:nvPicPr>
          <p:cNvPr id="3" name="Picture 2" descr="An illustration depicts the summary of changes and required adjustments in the first two columns, and the Adjustments Required to Convert Net Income to Net Cash Provided by Operating Activities in the last column. The type and nature of each adjustment and the respective ‘Adjustment Required to Convert Net Income to Net Cash Provided by Operating Activities’ are: Non-cash Charges: Depreciation expense, Add; Non-cash Charges: Patent amortization expense, Add; Gains and Losses: Loss on disposal of plant assets, Add; Gains and Losses: Gain on disposal of plant assets, Deduct; Changes in Current Assets and Current Liabilities: Increase in current asset account, Deduct; Changes in Current Assets and Current Liabilities: Decrease in current asset account, Add;  Changes in Current Assets and Current Liabilities: Increase in current liability account, Add;  Changes in Current Assets and Current Liabilities: Decrease in current liability account, Deduct. ">
            <a:extLst>
              <a:ext uri="{FF2B5EF4-FFF2-40B4-BE49-F238E27FC236}">
                <a16:creationId xmlns:a16="http://schemas.microsoft.com/office/drawing/2014/main" id="{B56347D1-266A-D97D-B40F-3B1066073EA8}"/>
              </a:ext>
            </a:extLst>
          </p:cNvPr>
          <p:cNvPicPr>
            <a:picLocks noChangeAspect="1"/>
          </p:cNvPicPr>
          <p:nvPr/>
        </p:nvPicPr>
        <p:blipFill>
          <a:blip r:embed="rId3"/>
          <a:stretch>
            <a:fillRect/>
          </a:stretch>
        </p:blipFill>
        <p:spPr>
          <a:xfrm>
            <a:off x="994410" y="2176477"/>
            <a:ext cx="7186266" cy="3351029"/>
          </a:xfrm>
          <a:prstGeom prst="rect">
            <a:avLst/>
          </a:prstGeom>
        </p:spPr>
      </p:pic>
      <p:sp>
        <p:nvSpPr>
          <p:cNvPr id="18" name="Content Placeholder 5">
            <a:extLst>
              <a:ext uri="{FF2B5EF4-FFF2-40B4-BE49-F238E27FC236}">
                <a16:creationId xmlns:a16="http://schemas.microsoft.com/office/drawing/2014/main" id="{7884C51A-49B1-46B4-A11E-5A7562F48066}"/>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
        <p:nvSpPr>
          <p:cNvPr id="2" name="Rectangle 1">
            <a:extLst>
              <a:ext uri="{FF2B5EF4-FFF2-40B4-BE49-F238E27FC236}">
                <a16:creationId xmlns:a16="http://schemas.microsoft.com/office/drawing/2014/main" id="{DC7BD51A-F884-F5AB-878E-A19787F8D93E}"/>
              </a:ext>
            </a:extLst>
          </p:cNvPr>
          <p:cNvSpPr/>
          <p:nvPr/>
        </p:nvSpPr>
        <p:spPr>
          <a:xfrm>
            <a:off x="2778826" y="3170712"/>
            <a:ext cx="4678878" cy="51063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A1F548-DF05-9FD5-DEE4-A8916C367A2D}"/>
              </a:ext>
            </a:extLst>
          </p:cNvPr>
          <p:cNvSpPr/>
          <p:nvPr/>
        </p:nvSpPr>
        <p:spPr>
          <a:xfrm>
            <a:off x="2778826" y="3812430"/>
            <a:ext cx="4678878" cy="51063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0570B29-CBAF-2B98-C66D-2CFCC32CFBDB}"/>
              </a:ext>
            </a:extLst>
          </p:cNvPr>
          <p:cNvSpPr/>
          <p:nvPr/>
        </p:nvSpPr>
        <p:spPr>
          <a:xfrm>
            <a:off x="2778826" y="4454148"/>
            <a:ext cx="4678878" cy="51063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074FC7-5BB1-B4C8-E8C1-25C759124536}"/>
              </a:ext>
            </a:extLst>
          </p:cNvPr>
          <p:cNvSpPr/>
          <p:nvPr/>
        </p:nvSpPr>
        <p:spPr>
          <a:xfrm>
            <a:off x="2778826" y="4936832"/>
            <a:ext cx="4678878" cy="51063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2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23">
            <a:extLst>
              <a:ext uri="{FF2B5EF4-FFF2-40B4-BE49-F238E27FC236}">
                <a16:creationId xmlns:a16="http://schemas.microsoft.com/office/drawing/2014/main" id="{271C382A-2B89-D7E8-5620-3B53542B2F0B}"/>
              </a:ext>
            </a:extLst>
          </p:cNvPr>
          <p:cNvGraphicFramePr>
            <a:graphicFrameLocks noGrp="1"/>
          </p:cNvGraphicFramePr>
          <p:nvPr>
            <p:ph type="tbl" sz="quarter" idx="19"/>
            <p:extLst>
              <p:ext uri="{D42A27DB-BD31-4B8C-83A1-F6EECF244321}">
                <p14:modId xmlns:p14="http://schemas.microsoft.com/office/powerpoint/2010/main" val="1485301244"/>
              </p:ext>
            </p:extLst>
          </p:nvPr>
        </p:nvGraphicFramePr>
        <p:xfrm>
          <a:off x="112793" y="951954"/>
          <a:ext cx="8221309" cy="4534444"/>
        </p:xfrm>
        <a:graphic>
          <a:graphicData uri="http://schemas.openxmlformats.org/drawingml/2006/table">
            <a:tbl>
              <a:tblPr firstRow="1" bandRow="1">
                <a:tableStyleId>{2D5ABB26-0587-4C30-8999-92F81FD0307C}</a:tableStyleId>
              </a:tblPr>
              <a:tblGrid>
                <a:gridCol w="5729719">
                  <a:extLst>
                    <a:ext uri="{9D8B030D-6E8A-4147-A177-3AD203B41FA5}">
                      <a16:colId xmlns:a16="http://schemas.microsoft.com/office/drawing/2014/main" val="3778126175"/>
                    </a:ext>
                  </a:extLst>
                </a:gridCol>
                <a:gridCol w="1245795">
                  <a:extLst>
                    <a:ext uri="{9D8B030D-6E8A-4147-A177-3AD203B41FA5}">
                      <a16:colId xmlns:a16="http://schemas.microsoft.com/office/drawing/2014/main" val="1468872749"/>
                    </a:ext>
                  </a:extLst>
                </a:gridCol>
                <a:gridCol w="1245795">
                  <a:extLst>
                    <a:ext uri="{9D8B030D-6E8A-4147-A177-3AD203B41FA5}">
                      <a16:colId xmlns:a16="http://schemas.microsoft.com/office/drawing/2014/main" val="993635067"/>
                    </a:ext>
                  </a:extLst>
                </a:gridCol>
              </a:tblGrid>
              <a:tr h="386658">
                <a:tc>
                  <a:txBody>
                    <a:bodyPr/>
                    <a:lstStyle/>
                    <a:p>
                      <a:r>
                        <a:rPr lang="en-US" sz="1600" dirty="0"/>
                        <a:t>Cash flows from operating activities</a:t>
                      </a:r>
                      <a:endParaRPr lang="en-IN" sz="1600" dirty="0"/>
                    </a:p>
                  </a:txBody>
                  <a:tcPr/>
                </a:tc>
                <a:tc>
                  <a:txBody>
                    <a:bodyPr/>
                    <a:lstStyle/>
                    <a:p>
                      <a:pPr algn="r"/>
                      <a:endParaRPr lang="en-IN" sz="1600" dirty="0"/>
                    </a:p>
                  </a:txBody>
                  <a:tcPr/>
                </a:tc>
                <a:tc>
                  <a:txBody>
                    <a:bodyPr/>
                    <a:lstStyle/>
                    <a:p>
                      <a:pPr algn="r"/>
                      <a:endParaRPr lang="en-IN" sz="1600" dirty="0"/>
                    </a:p>
                  </a:txBody>
                  <a:tcPr/>
                </a:tc>
                <a:extLst>
                  <a:ext uri="{0D108BD9-81ED-4DB2-BD59-A6C34878D82A}">
                    <a16:rowId xmlns:a16="http://schemas.microsoft.com/office/drawing/2014/main" val="1625544206"/>
                  </a:ext>
                </a:extLst>
              </a:tr>
              <a:tr h="386658">
                <a:tc>
                  <a:txBody>
                    <a:bodyPr/>
                    <a:lstStyle/>
                    <a:p>
                      <a:pPr marL="0" indent="452438"/>
                      <a:r>
                        <a:rPr lang="en-IN" sz="1600" dirty="0"/>
                        <a:t>Net income</a:t>
                      </a:r>
                    </a:p>
                  </a:txBody>
                  <a:tcPr/>
                </a:tc>
                <a:tc>
                  <a:txBody>
                    <a:bodyPr/>
                    <a:lstStyle/>
                    <a:p>
                      <a:pPr algn="r"/>
                      <a:endParaRPr lang="en-IN" sz="1600" dirty="0"/>
                    </a:p>
                  </a:txBody>
                  <a:tcPr/>
                </a:tc>
                <a:tc>
                  <a:txBody>
                    <a:bodyPr/>
                    <a:lstStyle/>
                    <a:p>
                      <a:pPr algn="r"/>
                      <a:r>
                        <a:rPr lang="en-IN" sz="1600" dirty="0"/>
                        <a:t>€145,000</a:t>
                      </a:r>
                    </a:p>
                  </a:txBody>
                  <a:tcPr/>
                </a:tc>
                <a:extLst>
                  <a:ext uri="{0D108BD9-81ED-4DB2-BD59-A6C34878D82A}">
                    <a16:rowId xmlns:a16="http://schemas.microsoft.com/office/drawing/2014/main" val="1327998353"/>
                  </a:ext>
                </a:extLst>
              </a:tr>
              <a:tr h="667864">
                <a:tc>
                  <a:txBody>
                    <a:bodyPr/>
                    <a:lstStyle/>
                    <a:p>
                      <a:pPr marL="982663" indent="-530225"/>
                      <a:r>
                        <a:rPr lang="en-US" sz="1600" dirty="0"/>
                        <a:t>Adjustments to reconcile net income to net cash provided by operating activities:</a:t>
                      </a:r>
                      <a:endParaRPr lang="en-IN" sz="1600" dirty="0"/>
                    </a:p>
                  </a:txBody>
                  <a:tcPr/>
                </a:tc>
                <a:tc>
                  <a:txBody>
                    <a:bodyPr/>
                    <a:lstStyle/>
                    <a:p>
                      <a:pPr algn="r"/>
                      <a:endParaRPr lang="en-IN" sz="1600" dirty="0"/>
                    </a:p>
                  </a:txBody>
                  <a:tcPr/>
                </a:tc>
                <a:tc>
                  <a:txBody>
                    <a:bodyPr/>
                    <a:lstStyle/>
                    <a:p>
                      <a:pPr algn="r"/>
                      <a:endParaRPr lang="en-IN" sz="1600" dirty="0"/>
                    </a:p>
                  </a:txBody>
                  <a:tcPr/>
                </a:tc>
                <a:extLst>
                  <a:ext uri="{0D108BD9-81ED-4DB2-BD59-A6C34878D82A}">
                    <a16:rowId xmlns:a16="http://schemas.microsoft.com/office/drawing/2014/main" val="695252284"/>
                  </a:ext>
                </a:extLst>
              </a:tr>
              <a:tr h="386658">
                <a:tc>
                  <a:txBody>
                    <a:bodyPr/>
                    <a:lstStyle/>
                    <a:p>
                      <a:pPr marL="0" indent="717550"/>
                      <a:r>
                        <a:rPr lang="en-IN" sz="1600" b="0" dirty="0">
                          <a:solidFill>
                            <a:schemeClr val="tx1"/>
                          </a:solidFill>
                        </a:rPr>
                        <a:t>Depreciation expense</a:t>
                      </a:r>
                    </a:p>
                  </a:txBody>
                  <a:tcPr/>
                </a:tc>
                <a:tc>
                  <a:txBody>
                    <a:bodyPr/>
                    <a:lstStyle/>
                    <a:p>
                      <a:pPr algn="r"/>
                      <a:r>
                        <a:rPr lang="en-IN" sz="1600" b="0" dirty="0">
                          <a:solidFill>
                            <a:schemeClr val="tx1"/>
                          </a:solidFill>
                        </a:rPr>
                        <a:t>€ 9,000</a:t>
                      </a:r>
                    </a:p>
                  </a:txBody>
                  <a:tcPr/>
                </a:tc>
                <a:tc>
                  <a:txBody>
                    <a:bodyPr/>
                    <a:lstStyle/>
                    <a:p>
                      <a:pPr algn="r"/>
                      <a:endParaRPr lang="en-IN" sz="1600" b="0" dirty="0">
                        <a:solidFill>
                          <a:schemeClr val="tx1"/>
                        </a:solidFill>
                      </a:endParaRPr>
                    </a:p>
                  </a:txBody>
                  <a:tcPr/>
                </a:tc>
                <a:extLst>
                  <a:ext uri="{0D108BD9-81ED-4DB2-BD59-A6C34878D82A}">
                    <a16:rowId xmlns:a16="http://schemas.microsoft.com/office/drawing/2014/main" val="968690779"/>
                  </a:ext>
                </a:extLst>
              </a:tr>
              <a:tr h="386658">
                <a:tc>
                  <a:txBody>
                    <a:bodyPr/>
                    <a:lstStyle/>
                    <a:p>
                      <a:pPr marL="0" indent="717550"/>
                      <a:r>
                        <a:rPr lang="en-US" sz="1600" b="0" dirty="0">
                          <a:solidFill>
                            <a:schemeClr val="tx1"/>
                          </a:solidFill>
                        </a:rPr>
                        <a:t>Loss on disposal of plant assets</a:t>
                      </a:r>
                      <a:endParaRPr lang="en-IN" sz="1600" b="0" dirty="0">
                        <a:solidFill>
                          <a:schemeClr val="tx1"/>
                        </a:solidFill>
                      </a:endParaRPr>
                    </a:p>
                  </a:txBody>
                  <a:tcPr/>
                </a:tc>
                <a:tc>
                  <a:txBody>
                    <a:bodyPr/>
                    <a:lstStyle/>
                    <a:p>
                      <a:pPr algn="r"/>
                      <a:r>
                        <a:rPr lang="en-IN" sz="1600" b="0" dirty="0">
                          <a:solidFill>
                            <a:schemeClr val="tx1"/>
                          </a:solidFill>
                        </a:rPr>
                        <a:t>3,000</a:t>
                      </a:r>
                    </a:p>
                  </a:txBody>
                  <a:tcPr>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4113817027"/>
                  </a:ext>
                </a:extLst>
              </a:tr>
              <a:tr h="386658">
                <a:tc>
                  <a:txBody>
                    <a:bodyPr/>
                    <a:lstStyle/>
                    <a:p>
                      <a:pPr marL="0" indent="717550"/>
                      <a:r>
                        <a:rPr lang="en-IN" sz="1600" b="0" dirty="0">
                          <a:solidFill>
                            <a:schemeClr val="tx1"/>
                          </a:solidFill>
                        </a:rPr>
                        <a:t>Decrease in accounts receivable</a:t>
                      </a:r>
                    </a:p>
                  </a:txBody>
                  <a:tcPr/>
                </a:tc>
                <a:tc>
                  <a:txBody>
                    <a:bodyPr/>
                    <a:lstStyle/>
                    <a:p>
                      <a:pPr algn="r"/>
                      <a:r>
                        <a:rPr lang="en-IN" sz="1600" b="0" dirty="0">
                          <a:solidFill>
                            <a:schemeClr val="tx1"/>
                          </a:solidFill>
                        </a:rPr>
                        <a:t>10,000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830408827"/>
                  </a:ext>
                </a:extLst>
              </a:tr>
              <a:tr h="386658">
                <a:tc>
                  <a:txBody>
                    <a:bodyPr/>
                    <a:lstStyle/>
                    <a:p>
                      <a:pPr marL="0" indent="717550"/>
                      <a:r>
                        <a:rPr lang="en-IN" sz="1600" b="0" dirty="0">
                          <a:solidFill>
                            <a:schemeClr val="tx1"/>
                          </a:solidFill>
                        </a:rPr>
                        <a:t>Increase in inventory</a:t>
                      </a:r>
                    </a:p>
                  </a:txBody>
                  <a:tcPr/>
                </a:tc>
                <a:tc>
                  <a:txBody>
                    <a:bodyPr/>
                    <a:lstStyle/>
                    <a:p>
                      <a:pPr algn="r"/>
                      <a:r>
                        <a:rPr lang="en-IN" sz="1600" b="0" dirty="0">
                          <a:solidFill>
                            <a:schemeClr val="tx1"/>
                          </a:solidFill>
                        </a:rPr>
                        <a:t>(5,000)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356372982"/>
                  </a:ext>
                </a:extLst>
              </a:tr>
              <a:tr h="386658">
                <a:tc>
                  <a:txBody>
                    <a:bodyPr/>
                    <a:lstStyle/>
                    <a:p>
                      <a:pPr marL="0" indent="717550"/>
                      <a:r>
                        <a:rPr lang="en-IN" sz="1600" b="0" dirty="0">
                          <a:solidFill>
                            <a:schemeClr val="tx1"/>
                          </a:solidFill>
                        </a:rPr>
                        <a:t>Increase in prepaid expenses</a:t>
                      </a:r>
                    </a:p>
                  </a:txBody>
                  <a:tcPr/>
                </a:tc>
                <a:tc>
                  <a:txBody>
                    <a:bodyPr/>
                    <a:lstStyle/>
                    <a:p>
                      <a:pPr algn="r"/>
                      <a:r>
                        <a:rPr lang="en-IN" sz="1600" b="0" dirty="0">
                          <a:solidFill>
                            <a:schemeClr val="tx1"/>
                          </a:solidFill>
                        </a:rPr>
                        <a:t>(4,000)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418615939"/>
                  </a:ext>
                </a:extLst>
              </a:tr>
              <a:tr h="386658">
                <a:tc>
                  <a:txBody>
                    <a:bodyPr/>
                    <a:lstStyle/>
                    <a:p>
                      <a:pPr marL="0" indent="717550"/>
                      <a:r>
                        <a:rPr lang="en-IN" sz="1600" b="0" dirty="0">
                          <a:solidFill>
                            <a:schemeClr val="tx1"/>
                          </a:solidFill>
                        </a:rPr>
                        <a:t>Increase in accounts payable</a:t>
                      </a:r>
                    </a:p>
                  </a:txBody>
                  <a:tcPr/>
                </a:tc>
                <a:tc>
                  <a:txBody>
                    <a:bodyPr/>
                    <a:lstStyle/>
                    <a:p>
                      <a:pPr algn="r"/>
                      <a:r>
                        <a:rPr lang="en-IN" sz="1600" b="0" dirty="0">
                          <a:solidFill>
                            <a:schemeClr val="tx1"/>
                          </a:solidFill>
                        </a:rPr>
                        <a:t>16,000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400670115"/>
                  </a:ext>
                </a:extLst>
              </a:tr>
              <a:tr h="386658">
                <a:tc>
                  <a:txBody>
                    <a:bodyPr/>
                    <a:lstStyle/>
                    <a:p>
                      <a:pPr marL="0" indent="717550"/>
                      <a:r>
                        <a:rPr lang="en-US" sz="1600" b="0" dirty="0">
                          <a:solidFill>
                            <a:schemeClr val="tx1"/>
                          </a:solidFill>
                        </a:rPr>
                        <a:t>Decrease in income taxes payable</a:t>
                      </a:r>
                      <a:endParaRPr lang="en-IN" sz="1600" b="0" dirty="0">
                        <a:solidFill>
                          <a:schemeClr val="tx1"/>
                        </a:solidFill>
                      </a:endParaRPr>
                    </a:p>
                  </a:txBody>
                  <a:tcPr>
                    <a:lnR>
                      <a:noFill/>
                    </a:lnR>
                  </a:tcPr>
                </a:tc>
                <a:tc>
                  <a:txBody>
                    <a:bodyPr/>
                    <a:lstStyle/>
                    <a:p>
                      <a:pPr algn="r"/>
                      <a:r>
                        <a:rPr lang="en-IN" sz="1600" b="0" u="sng" dirty="0">
                          <a:solidFill>
                            <a:schemeClr val="tx1"/>
                          </a:solidFill>
                        </a:rPr>
                        <a:t>    (2,000)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600" b="0" u="sng" dirty="0">
                          <a:solidFill>
                            <a:schemeClr val="tx1"/>
                          </a:solidFill>
                        </a:rPr>
                        <a:t>     27,000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6083740"/>
                  </a:ext>
                </a:extLst>
              </a:tr>
              <a:tr h="386658">
                <a:tc>
                  <a:txBody>
                    <a:bodyPr/>
                    <a:lstStyle/>
                    <a:p>
                      <a:pPr marL="0" indent="895350"/>
                      <a:r>
                        <a:rPr lang="en-US" sz="1600" dirty="0"/>
                        <a:t>Net cash provided by operating activities</a:t>
                      </a:r>
                      <a:endParaRPr lang="en-IN" sz="1600" dirty="0"/>
                    </a:p>
                  </a:txBody>
                  <a:tcPr/>
                </a:tc>
                <a:tc>
                  <a:txBody>
                    <a:bodyPr/>
                    <a:lstStyle/>
                    <a:p>
                      <a:pPr algn="r"/>
                      <a:endParaRPr lang="en-IN" sz="1600" dirty="0"/>
                    </a:p>
                  </a:txBody>
                  <a:tcPr>
                    <a:lnT w="12700" cap="flat" cmpd="sng" algn="ctr">
                      <a:noFill/>
                      <a:prstDash val="solid"/>
                      <a:round/>
                      <a:headEnd type="none" w="med" len="med"/>
                      <a:tailEnd type="none" w="med" len="med"/>
                    </a:lnT>
                  </a:tcPr>
                </a:tc>
                <a:tc>
                  <a:txBody>
                    <a:bodyPr/>
                    <a:lstStyle/>
                    <a:p>
                      <a:pPr algn="r"/>
                      <a:r>
                        <a:rPr lang="en-IN" sz="1600" dirty="0"/>
                        <a:t>€172,000</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3577964464"/>
                  </a:ext>
                </a:extLst>
              </a:tr>
            </a:tbl>
          </a:graphicData>
        </a:graphic>
      </p:graphicFrame>
      <p:sp>
        <p:nvSpPr>
          <p:cNvPr id="15" name="Content Placeholder 14">
            <a:extLst>
              <a:ext uri="{FF2B5EF4-FFF2-40B4-BE49-F238E27FC236}">
                <a16:creationId xmlns:a16="http://schemas.microsoft.com/office/drawing/2014/main" id="{FD5B2F85-5B59-BACA-3D28-4CCBFB10383C}"/>
              </a:ext>
            </a:extLst>
          </p:cNvPr>
          <p:cNvSpPr>
            <a:spLocks noGrp="1"/>
          </p:cNvSpPr>
          <p:nvPr>
            <p:ph sz="quarter" idx="18"/>
          </p:nvPr>
        </p:nvSpPr>
        <p:spPr>
          <a:xfrm>
            <a:off x="477838" y="5966130"/>
            <a:ext cx="8037512" cy="387335"/>
          </a:xfrm>
        </p:spPr>
        <p:txBody>
          <a:bodyPr>
            <a:normAutofit lnSpcReduction="10000"/>
          </a:bodyPr>
          <a:lstStyle/>
          <a:p>
            <a:pPr marL="0" indent="0">
              <a:buNone/>
            </a:pPr>
            <a:r>
              <a:rPr lang="en-CA" sz="2000" b="1" dirty="0"/>
              <a:t>Illustration 14.11: </a:t>
            </a:r>
            <a:r>
              <a:rPr lang="en-CA" sz="2000" dirty="0"/>
              <a:t>Adjustments for changes in current liability accounts</a:t>
            </a:r>
          </a:p>
        </p:txBody>
      </p:sp>
      <p:sp>
        <p:nvSpPr>
          <p:cNvPr id="17" name="Content Placeholder 5">
            <a:extLst>
              <a:ext uri="{FF2B5EF4-FFF2-40B4-BE49-F238E27FC236}">
                <a16:creationId xmlns:a16="http://schemas.microsoft.com/office/drawing/2014/main" id="{D4CB83C3-2044-FA9B-62BA-CA25F1C94AFA}"/>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
        <p:nvSpPr>
          <p:cNvPr id="4" name="TextBox 3">
            <a:extLst>
              <a:ext uri="{FF2B5EF4-FFF2-40B4-BE49-F238E27FC236}">
                <a16:creationId xmlns:a16="http://schemas.microsoft.com/office/drawing/2014/main" id="{B6634651-6817-8953-59AF-32BD1807B841}"/>
              </a:ext>
            </a:extLst>
          </p:cNvPr>
          <p:cNvSpPr txBox="1"/>
          <p:nvPr/>
        </p:nvSpPr>
        <p:spPr>
          <a:xfrm>
            <a:off x="6940732" y="3500846"/>
            <a:ext cx="2534194" cy="369332"/>
          </a:xfrm>
          <a:prstGeom prst="rect">
            <a:avLst/>
          </a:prstGeom>
          <a:noFill/>
        </p:spPr>
        <p:txBody>
          <a:bodyPr wrap="square" rtlCol="0">
            <a:spAutoFit/>
          </a:bodyPr>
          <a:lstStyle/>
          <a:p>
            <a:r>
              <a:rPr lang="en-US" b="1" dirty="0">
                <a:solidFill>
                  <a:srgbClr val="FF0000"/>
                </a:solidFill>
              </a:rPr>
              <a:t>Deduct increase </a:t>
            </a:r>
            <a:r>
              <a:rPr lang="en-US" dirty="0"/>
              <a:t>in CA </a:t>
            </a:r>
          </a:p>
        </p:txBody>
      </p:sp>
      <p:sp>
        <p:nvSpPr>
          <p:cNvPr id="5" name="TextBox 4">
            <a:extLst>
              <a:ext uri="{FF2B5EF4-FFF2-40B4-BE49-F238E27FC236}">
                <a16:creationId xmlns:a16="http://schemas.microsoft.com/office/drawing/2014/main" id="{861B3496-535D-6BB4-42B1-6E162EED13EA}"/>
              </a:ext>
            </a:extLst>
          </p:cNvPr>
          <p:cNvSpPr txBox="1"/>
          <p:nvPr/>
        </p:nvSpPr>
        <p:spPr>
          <a:xfrm>
            <a:off x="6940732" y="3914081"/>
            <a:ext cx="2534194" cy="369332"/>
          </a:xfrm>
          <a:prstGeom prst="rect">
            <a:avLst/>
          </a:prstGeom>
          <a:noFill/>
        </p:spPr>
        <p:txBody>
          <a:bodyPr wrap="square" rtlCol="0">
            <a:spAutoFit/>
          </a:bodyPr>
          <a:lstStyle/>
          <a:p>
            <a:r>
              <a:rPr lang="en-US" b="1" dirty="0">
                <a:solidFill>
                  <a:srgbClr val="FF0000"/>
                </a:solidFill>
              </a:rPr>
              <a:t>Deduct increase </a:t>
            </a:r>
            <a:r>
              <a:rPr lang="en-US" dirty="0"/>
              <a:t>in CA</a:t>
            </a:r>
          </a:p>
        </p:txBody>
      </p:sp>
      <p:sp>
        <p:nvSpPr>
          <p:cNvPr id="6" name="TextBox 5">
            <a:extLst>
              <a:ext uri="{FF2B5EF4-FFF2-40B4-BE49-F238E27FC236}">
                <a16:creationId xmlns:a16="http://schemas.microsoft.com/office/drawing/2014/main" id="{6CDC287E-351A-8AAE-85EF-1A00ABE4EDB3}"/>
              </a:ext>
            </a:extLst>
          </p:cNvPr>
          <p:cNvSpPr txBox="1"/>
          <p:nvPr/>
        </p:nvSpPr>
        <p:spPr>
          <a:xfrm>
            <a:off x="6973933" y="4327316"/>
            <a:ext cx="2534194" cy="369332"/>
          </a:xfrm>
          <a:prstGeom prst="rect">
            <a:avLst/>
          </a:prstGeom>
          <a:noFill/>
        </p:spPr>
        <p:txBody>
          <a:bodyPr wrap="square" rtlCol="0">
            <a:spAutoFit/>
          </a:bodyPr>
          <a:lstStyle/>
          <a:p>
            <a:r>
              <a:rPr lang="en-US" b="1" dirty="0">
                <a:solidFill>
                  <a:schemeClr val="accent2"/>
                </a:solidFill>
              </a:rPr>
              <a:t>Add increases </a:t>
            </a:r>
            <a:r>
              <a:rPr lang="en-US" dirty="0"/>
              <a:t>in CL</a:t>
            </a:r>
          </a:p>
        </p:txBody>
      </p:sp>
      <p:sp>
        <p:nvSpPr>
          <p:cNvPr id="7" name="TextBox 6">
            <a:extLst>
              <a:ext uri="{FF2B5EF4-FFF2-40B4-BE49-F238E27FC236}">
                <a16:creationId xmlns:a16="http://schemas.microsoft.com/office/drawing/2014/main" id="{7AD9DC7D-396F-6E1E-D249-69B3AD7EA5F0}"/>
              </a:ext>
            </a:extLst>
          </p:cNvPr>
          <p:cNvSpPr txBox="1"/>
          <p:nvPr/>
        </p:nvSpPr>
        <p:spPr>
          <a:xfrm>
            <a:off x="6940732" y="2348947"/>
            <a:ext cx="2534194" cy="369332"/>
          </a:xfrm>
          <a:prstGeom prst="rect">
            <a:avLst/>
          </a:prstGeom>
          <a:noFill/>
        </p:spPr>
        <p:txBody>
          <a:bodyPr wrap="square" rtlCol="0">
            <a:spAutoFit/>
          </a:bodyPr>
          <a:lstStyle/>
          <a:p>
            <a:r>
              <a:rPr lang="en-US" b="1" dirty="0">
                <a:solidFill>
                  <a:srgbClr val="FF0000"/>
                </a:solidFill>
              </a:rPr>
              <a:t>Add back </a:t>
            </a:r>
            <a:r>
              <a:rPr lang="en-US" dirty="0"/>
              <a:t>deprecation</a:t>
            </a:r>
          </a:p>
        </p:txBody>
      </p:sp>
      <p:sp>
        <p:nvSpPr>
          <p:cNvPr id="8" name="TextBox 7">
            <a:extLst>
              <a:ext uri="{FF2B5EF4-FFF2-40B4-BE49-F238E27FC236}">
                <a16:creationId xmlns:a16="http://schemas.microsoft.com/office/drawing/2014/main" id="{2017ACCD-271F-1A82-6AF1-DB2CE862F9A2}"/>
              </a:ext>
            </a:extLst>
          </p:cNvPr>
          <p:cNvSpPr txBox="1"/>
          <p:nvPr/>
        </p:nvSpPr>
        <p:spPr>
          <a:xfrm>
            <a:off x="6940732" y="2773479"/>
            <a:ext cx="2534194" cy="369332"/>
          </a:xfrm>
          <a:prstGeom prst="rect">
            <a:avLst/>
          </a:prstGeom>
          <a:noFill/>
        </p:spPr>
        <p:txBody>
          <a:bodyPr wrap="square" rtlCol="0">
            <a:spAutoFit/>
          </a:bodyPr>
          <a:lstStyle/>
          <a:p>
            <a:r>
              <a:rPr lang="en-US" b="1" dirty="0">
                <a:solidFill>
                  <a:srgbClr val="FF0000"/>
                </a:solidFill>
              </a:rPr>
              <a:t>Add back </a:t>
            </a:r>
            <a:r>
              <a:rPr lang="en-US" dirty="0"/>
              <a:t>loss</a:t>
            </a:r>
          </a:p>
        </p:txBody>
      </p:sp>
      <p:sp>
        <p:nvSpPr>
          <p:cNvPr id="9" name="TextBox 8">
            <a:extLst>
              <a:ext uri="{FF2B5EF4-FFF2-40B4-BE49-F238E27FC236}">
                <a16:creationId xmlns:a16="http://schemas.microsoft.com/office/drawing/2014/main" id="{FFE5823A-EF98-F48E-089B-B8D79F31CCEA}"/>
              </a:ext>
            </a:extLst>
          </p:cNvPr>
          <p:cNvSpPr txBox="1"/>
          <p:nvPr/>
        </p:nvSpPr>
        <p:spPr>
          <a:xfrm>
            <a:off x="6940732" y="3165180"/>
            <a:ext cx="2534194" cy="369332"/>
          </a:xfrm>
          <a:prstGeom prst="rect">
            <a:avLst/>
          </a:prstGeom>
          <a:noFill/>
        </p:spPr>
        <p:txBody>
          <a:bodyPr wrap="square" rtlCol="0">
            <a:spAutoFit/>
          </a:bodyPr>
          <a:lstStyle/>
          <a:p>
            <a:r>
              <a:rPr lang="en-US" b="1" dirty="0">
                <a:solidFill>
                  <a:srgbClr val="FF0000"/>
                </a:solidFill>
              </a:rPr>
              <a:t>Add decrease </a:t>
            </a:r>
            <a:r>
              <a:rPr lang="en-US" dirty="0"/>
              <a:t>in CA </a:t>
            </a:r>
          </a:p>
        </p:txBody>
      </p:sp>
      <p:sp>
        <p:nvSpPr>
          <p:cNvPr id="10" name="TextBox 9">
            <a:extLst>
              <a:ext uri="{FF2B5EF4-FFF2-40B4-BE49-F238E27FC236}">
                <a16:creationId xmlns:a16="http://schemas.microsoft.com/office/drawing/2014/main" id="{A3A03E59-629E-259D-7945-ADEEC19F2528}"/>
              </a:ext>
            </a:extLst>
          </p:cNvPr>
          <p:cNvSpPr txBox="1"/>
          <p:nvPr/>
        </p:nvSpPr>
        <p:spPr>
          <a:xfrm>
            <a:off x="4049275" y="4676375"/>
            <a:ext cx="2534194" cy="369332"/>
          </a:xfrm>
          <a:prstGeom prst="rect">
            <a:avLst/>
          </a:prstGeom>
          <a:noFill/>
        </p:spPr>
        <p:txBody>
          <a:bodyPr wrap="square" rtlCol="0">
            <a:spAutoFit/>
          </a:bodyPr>
          <a:lstStyle/>
          <a:p>
            <a:r>
              <a:rPr lang="en-US" b="1" dirty="0">
                <a:solidFill>
                  <a:schemeClr val="accent2"/>
                </a:solidFill>
              </a:rPr>
              <a:t>Deduct decrease </a:t>
            </a:r>
            <a:r>
              <a:rPr lang="en-US" dirty="0"/>
              <a:t>in CL </a:t>
            </a:r>
          </a:p>
        </p:txBody>
      </p:sp>
    </p:spTree>
    <p:extLst>
      <p:ext uri="{BB962C8B-B14F-4D97-AF65-F5344CB8AC3E}">
        <p14:creationId xmlns:p14="http://schemas.microsoft.com/office/powerpoint/2010/main" val="15707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B1A6A05-D1F0-F01D-BC4B-0910D1EA922C}"/>
              </a:ext>
            </a:extLst>
          </p:cNvPr>
          <p:cNvSpPr>
            <a:spLocks noGrp="1"/>
          </p:cNvSpPr>
          <p:nvPr>
            <p:ph type="title"/>
          </p:nvPr>
        </p:nvSpPr>
        <p:spPr>
          <a:xfrm>
            <a:off x="513862" y="262890"/>
            <a:ext cx="8115302" cy="1046677"/>
          </a:xfrm>
        </p:spPr>
        <p:txBody>
          <a:bodyPr>
            <a:noAutofit/>
          </a:bodyPr>
          <a:lstStyle/>
          <a:p>
            <a:r>
              <a:rPr lang="en-US" dirty="0"/>
              <a:t>DO IT! 2a: Net Cash Provided by Operating Activities</a:t>
            </a:r>
            <a:endParaRPr lang="en-IN" dirty="0"/>
          </a:p>
        </p:txBody>
      </p:sp>
      <p:sp>
        <p:nvSpPr>
          <p:cNvPr id="14" name="Content Placeholder 13">
            <a:extLst>
              <a:ext uri="{FF2B5EF4-FFF2-40B4-BE49-F238E27FC236}">
                <a16:creationId xmlns:a16="http://schemas.microsoft.com/office/drawing/2014/main" id="{FEE27589-3781-D10F-D350-04FB14C4CF45}"/>
              </a:ext>
            </a:extLst>
          </p:cNvPr>
          <p:cNvSpPr>
            <a:spLocks noGrp="1"/>
          </p:cNvSpPr>
          <p:nvPr>
            <p:ph sz="quarter" idx="10"/>
          </p:nvPr>
        </p:nvSpPr>
        <p:spPr>
          <a:xfrm>
            <a:off x="514350" y="1679575"/>
            <a:ext cx="8115300" cy="1926773"/>
          </a:xfrm>
        </p:spPr>
        <p:txBody>
          <a:bodyPr>
            <a:normAutofit/>
          </a:bodyPr>
          <a:lstStyle/>
          <a:p>
            <a:pPr marL="0" indent="0">
              <a:lnSpc>
                <a:spcPct val="100000"/>
              </a:lnSpc>
              <a:spcBef>
                <a:spcPts val="624"/>
              </a:spcBef>
              <a:buNone/>
            </a:pPr>
            <a:r>
              <a:rPr lang="en-US" sz="2400" dirty="0"/>
              <a:t>Josh’s Photo Plus reported net income of £73,000 for 2025. Included in the income statement were depreciation expense of £7,000 and a gain on disposal of plant assets of £2,500. Josh’s comparative statements of financial position show the following balances.</a:t>
            </a:r>
            <a:endParaRPr lang="en-IN" sz="2400" dirty="0"/>
          </a:p>
        </p:txBody>
      </p:sp>
      <p:graphicFrame>
        <p:nvGraphicFramePr>
          <p:cNvPr id="11" name="Table 23">
            <a:extLst>
              <a:ext uri="{FF2B5EF4-FFF2-40B4-BE49-F238E27FC236}">
                <a16:creationId xmlns:a16="http://schemas.microsoft.com/office/drawing/2014/main" id="{B18BA4AD-4E16-4411-64A9-4471CC9C77AE}"/>
              </a:ext>
            </a:extLst>
          </p:cNvPr>
          <p:cNvGraphicFramePr>
            <a:graphicFrameLocks noGrp="1"/>
          </p:cNvGraphicFramePr>
          <p:nvPr>
            <p:ph type="tbl" sz="quarter" idx="13"/>
            <p:extLst>
              <p:ext uri="{D42A27DB-BD31-4B8C-83A1-F6EECF244321}">
                <p14:modId xmlns:p14="http://schemas.microsoft.com/office/powerpoint/2010/main" val="3088766429"/>
              </p:ext>
            </p:extLst>
          </p:nvPr>
        </p:nvGraphicFramePr>
        <p:xfrm>
          <a:off x="1341803" y="3701479"/>
          <a:ext cx="6460394" cy="1280160"/>
        </p:xfrm>
        <a:graphic>
          <a:graphicData uri="http://schemas.openxmlformats.org/drawingml/2006/table">
            <a:tbl>
              <a:tblPr firstRow="1" bandRow="1">
                <a:tableStyleId>{2D5ABB26-0587-4C30-8999-92F81FD0307C}</a:tableStyleId>
              </a:tblPr>
              <a:tblGrid>
                <a:gridCol w="3170074">
                  <a:extLst>
                    <a:ext uri="{9D8B030D-6E8A-4147-A177-3AD203B41FA5}">
                      <a16:colId xmlns:a16="http://schemas.microsoft.com/office/drawing/2014/main" val="1494224081"/>
                    </a:ext>
                  </a:extLst>
                </a:gridCol>
                <a:gridCol w="1645160">
                  <a:extLst>
                    <a:ext uri="{9D8B030D-6E8A-4147-A177-3AD203B41FA5}">
                      <a16:colId xmlns:a16="http://schemas.microsoft.com/office/drawing/2014/main" val="732378321"/>
                    </a:ext>
                  </a:extLst>
                </a:gridCol>
                <a:gridCol w="1645160">
                  <a:extLst>
                    <a:ext uri="{9D8B030D-6E8A-4147-A177-3AD203B41FA5}">
                      <a16:colId xmlns:a16="http://schemas.microsoft.com/office/drawing/2014/main" val="3452627390"/>
                    </a:ext>
                  </a:extLst>
                </a:gridCol>
              </a:tblGrid>
              <a:tr h="370840">
                <a:tc>
                  <a:txBody>
                    <a:bodyPr/>
                    <a:lstStyle/>
                    <a:p>
                      <a:endParaRPr lang="en-IN" sz="2200"/>
                    </a:p>
                  </a:txBody>
                  <a:tcPr anchor="ctr"/>
                </a:tc>
                <a:tc>
                  <a:txBody>
                    <a:bodyPr/>
                    <a:lstStyle/>
                    <a:p>
                      <a:pPr algn="ctr"/>
                      <a:r>
                        <a:rPr lang="en-IN" sz="2200" b="1" dirty="0"/>
                        <a:t>12/31/24</a:t>
                      </a:r>
                    </a:p>
                  </a:txBody>
                  <a:tcPr anchor="ctr">
                    <a:lnB w="12700" cap="flat" cmpd="sng" algn="ctr">
                      <a:solidFill>
                        <a:schemeClr val="tx1"/>
                      </a:solidFill>
                      <a:prstDash val="solid"/>
                      <a:round/>
                      <a:headEnd type="none" w="med" len="med"/>
                      <a:tailEnd type="none" w="med" len="med"/>
                    </a:lnB>
                  </a:tcPr>
                </a:tc>
                <a:tc>
                  <a:txBody>
                    <a:bodyPr/>
                    <a:lstStyle/>
                    <a:p>
                      <a:pPr algn="ctr"/>
                      <a:r>
                        <a:rPr lang="en-IN" sz="2200" b="1" dirty="0"/>
                        <a:t>12/31/25</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484906"/>
                  </a:ext>
                </a:extLst>
              </a:tr>
              <a:tr h="370840">
                <a:tc>
                  <a:txBody>
                    <a:bodyPr/>
                    <a:lstStyle/>
                    <a:p>
                      <a:r>
                        <a:rPr lang="en-IN" sz="2200" dirty="0"/>
                        <a:t>Accounts receivable</a:t>
                      </a:r>
                    </a:p>
                  </a:txBody>
                  <a:tcPr anchor="ctr"/>
                </a:tc>
                <a:tc>
                  <a:txBody>
                    <a:bodyPr/>
                    <a:lstStyle/>
                    <a:p>
                      <a:pPr algn="r"/>
                      <a:r>
                        <a:rPr lang="en-IN" sz="2200" dirty="0"/>
                        <a:t>£17,000</a:t>
                      </a:r>
                    </a:p>
                  </a:txBody>
                  <a:tcPr anchor="ctr">
                    <a:lnT w="12700" cap="flat" cmpd="sng" algn="ctr">
                      <a:solidFill>
                        <a:schemeClr val="tx1"/>
                      </a:solidFill>
                      <a:prstDash val="solid"/>
                      <a:round/>
                      <a:headEnd type="none" w="med" len="med"/>
                      <a:tailEnd type="none" w="med" len="med"/>
                    </a:lnT>
                  </a:tcPr>
                </a:tc>
                <a:tc>
                  <a:txBody>
                    <a:bodyPr/>
                    <a:lstStyle/>
                    <a:p>
                      <a:pPr algn="r"/>
                      <a:r>
                        <a:rPr lang="en-IN" sz="2200" dirty="0"/>
                        <a:t>£21,000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50509049"/>
                  </a:ext>
                </a:extLst>
              </a:tr>
              <a:tr h="370840">
                <a:tc>
                  <a:txBody>
                    <a:bodyPr/>
                    <a:lstStyle/>
                    <a:p>
                      <a:r>
                        <a:rPr lang="en-IN" sz="2200" dirty="0"/>
                        <a:t>Accounts payable</a:t>
                      </a:r>
                    </a:p>
                  </a:txBody>
                  <a:tcPr anchor="ctr"/>
                </a:tc>
                <a:tc>
                  <a:txBody>
                    <a:bodyPr/>
                    <a:lstStyle/>
                    <a:p>
                      <a:pPr algn="r"/>
                      <a:r>
                        <a:rPr lang="en-IN" sz="2200" dirty="0"/>
                        <a:t>6,000</a:t>
                      </a:r>
                    </a:p>
                  </a:txBody>
                  <a:tcPr anchor="ctr"/>
                </a:tc>
                <a:tc>
                  <a:txBody>
                    <a:bodyPr/>
                    <a:lstStyle/>
                    <a:p>
                      <a:pPr algn="r"/>
                      <a:r>
                        <a:rPr lang="en-IN" sz="2200" dirty="0"/>
                        <a:t>2,200</a:t>
                      </a:r>
                    </a:p>
                  </a:txBody>
                  <a:tcPr anchor="ctr"/>
                </a:tc>
                <a:extLst>
                  <a:ext uri="{0D108BD9-81ED-4DB2-BD59-A6C34878D82A}">
                    <a16:rowId xmlns:a16="http://schemas.microsoft.com/office/drawing/2014/main" val="3356363579"/>
                  </a:ext>
                </a:extLst>
              </a:tr>
            </a:tbl>
          </a:graphicData>
        </a:graphic>
      </p:graphicFrame>
      <p:sp>
        <p:nvSpPr>
          <p:cNvPr id="15" name="Content Placeholder 14">
            <a:extLst>
              <a:ext uri="{FF2B5EF4-FFF2-40B4-BE49-F238E27FC236}">
                <a16:creationId xmlns:a16="http://schemas.microsoft.com/office/drawing/2014/main" id="{80C56800-6740-8CEE-5B63-1A6065A70E1D}"/>
              </a:ext>
            </a:extLst>
          </p:cNvPr>
          <p:cNvSpPr>
            <a:spLocks noGrp="1"/>
          </p:cNvSpPr>
          <p:nvPr>
            <p:ph sz="quarter" idx="11"/>
          </p:nvPr>
        </p:nvSpPr>
        <p:spPr>
          <a:xfrm>
            <a:off x="433387" y="5316661"/>
            <a:ext cx="8301038" cy="761270"/>
          </a:xfrm>
        </p:spPr>
        <p:txBody>
          <a:bodyPr>
            <a:normAutofit/>
          </a:bodyPr>
          <a:lstStyle/>
          <a:p>
            <a:pPr marL="0" indent="0">
              <a:buNone/>
            </a:pPr>
            <a:r>
              <a:rPr lang="en-US" sz="2400" dirty="0"/>
              <a:t>Calculate net cash provided by operating activities for Josh’s Photo Plus.</a:t>
            </a:r>
            <a:endParaRPr lang="en-IN" sz="2400" dirty="0"/>
          </a:p>
        </p:txBody>
      </p:sp>
      <p:sp>
        <p:nvSpPr>
          <p:cNvPr id="12" name="Content Placeholder 5">
            <a:extLst>
              <a:ext uri="{FF2B5EF4-FFF2-40B4-BE49-F238E27FC236}">
                <a16:creationId xmlns:a16="http://schemas.microsoft.com/office/drawing/2014/main" id="{61F06DDB-B771-CE0F-529C-DEC1E9E4D94A}"/>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4016470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E44A155-E164-7754-C884-097634707C93}"/>
              </a:ext>
            </a:extLst>
          </p:cNvPr>
          <p:cNvSpPr>
            <a:spLocks noGrp="1"/>
          </p:cNvSpPr>
          <p:nvPr>
            <p:ph type="title"/>
          </p:nvPr>
        </p:nvSpPr>
        <p:spPr>
          <a:xfrm>
            <a:off x="513862" y="362139"/>
            <a:ext cx="8115302" cy="947428"/>
          </a:xfrm>
        </p:spPr>
        <p:txBody>
          <a:bodyPr>
            <a:noAutofit/>
          </a:bodyPr>
          <a:lstStyle/>
          <a:p>
            <a:r>
              <a:rPr lang="en-US" dirty="0"/>
              <a:t>DO IT! 2a: Net Cash Provided by Operating Activities – Solution</a:t>
            </a:r>
            <a:endParaRPr lang="en-IN" dirty="0"/>
          </a:p>
        </p:txBody>
      </p:sp>
      <p:graphicFrame>
        <p:nvGraphicFramePr>
          <p:cNvPr id="16" name="Table 23">
            <a:extLst>
              <a:ext uri="{FF2B5EF4-FFF2-40B4-BE49-F238E27FC236}">
                <a16:creationId xmlns:a16="http://schemas.microsoft.com/office/drawing/2014/main" id="{E1532D4C-9F14-30E2-AD21-73C6C48D50FD}"/>
              </a:ext>
            </a:extLst>
          </p:cNvPr>
          <p:cNvGraphicFramePr>
            <a:graphicFrameLocks noGrp="1"/>
          </p:cNvGraphicFramePr>
          <p:nvPr>
            <p:ph type="tbl" sz="quarter" idx="13"/>
            <p:extLst>
              <p:ext uri="{D42A27DB-BD31-4B8C-83A1-F6EECF244321}">
                <p14:modId xmlns:p14="http://schemas.microsoft.com/office/powerpoint/2010/main" val="1623504589"/>
              </p:ext>
            </p:extLst>
          </p:nvPr>
        </p:nvGraphicFramePr>
        <p:xfrm>
          <a:off x="556091" y="2013739"/>
          <a:ext cx="7719228" cy="3230880"/>
        </p:xfrm>
        <a:graphic>
          <a:graphicData uri="http://schemas.openxmlformats.org/drawingml/2006/table">
            <a:tbl>
              <a:tblPr firstRow="1" bandRow="1">
                <a:tableStyleId>{2D5ABB26-0587-4C30-8999-92F81FD0307C}</a:tableStyleId>
              </a:tblPr>
              <a:tblGrid>
                <a:gridCol w="5612374">
                  <a:extLst>
                    <a:ext uri="{9D8B030D-6E8A-4147-A177-3AD203B41FA5}">
                      <a16:colId xmlns:a16="http://schemas.microsoft.com/office/drawing/2014/main" val="3778126175"/>
                    </a:ext>
                  </a:extLst>
                </a:gridCol>
                <a:gridCol w="1018441">
                  <a:extLst>
                    <a:ext uri="{9D8B030D-6E8A-4147-A177-3AD203B41FA5}">
                      <a16:colId xmlns:a16="http://schemas.microsoft.com/office/drawing/2014/main" val="1468872749"/>
                    </a:ext>
                  </a:extLst>
                </a:gridCol>
                <a:gridCol w="1088413">
                  <a:extLst>
                    <a:ext uri="{9D8B030D-6E8A-4147-A177-3AD203B41FA5}">
                      <a16:colId xmlns:a16="http://schemas.microsoft.com/office/drawing/2014/main" val="993635067"/>
                    </a:ext>
                  </a:extLst>
                </a:gridCol>
              </a:tblGrid>
              <a:tr h="370840">
                <a:tc>
                  <a:txBody>
                    <a:bodyPr/>
                    <a:lstStyle/>
                    <a:p>
                      <a:r>
                        <a:rPr lang="en-US" sz="1800" dirty="0"/>
                        <a:t>Cash flows from operating activities</a:t>
                      </a:r>
                      <a:endParaRPr lang="en-IN" sz="1800" dirty="0"/>
                    </a:p>
                  </a:txBody>
                  <a:tcPr/>
                </a:tc>
                <a:tc>
                  <a:txBody>
                    <a:bodyPr/>
                    <a:lstStyle/>
                    <a:p>
                      <a:pPr algn="r"/>
                      <a:endParaRPr lang="en-IN" sz="1800" dirty="0"/>
                    </a:p>
                  </a:txBody>
                  <a:tcPr/>
                </a:tc>
                <a:tc>
                  <a:txBody>
                    <a:bodyPr/>
                    <a:lstStyle/>
                    <a:p>
                      <a:pPr algn="r"/>
                      <a:endParaRPr lang="en-IN" sz="1800" dirty="0"/>
                    </a:p>
                  </a:txBody>
                  <a:tcPr/>
                </a:tc>
                <a:extLst>
                  <a:ext uri="{0D108BD9-81ED-4DB2-BD59-A6C34878D82A}">
                    <a16:rowId xmlns:a16="http://schemas.microsoft.com/office/drawing/2014/main" val="1625544206"/>
                  </a:ext>
                </a:extLst>
              </a:tr>
              <a:tr h="370840">
                <a:tc>
                  <a:txBody>
                    <a:bodyPr/>
                    <a:lstStyle/>
                    <a:p>
                      <a:pPr marL="0" indent="452438"/>
                      <a:r>
                        <a:rPr lang="en-IN" sz="1800" dirty="0"/>
                        <a:t>Net income</a:t>
                      </a:r>
                    </a:p>
                  </a:txBody>
                  <a:tcPr/>
                </a:tc>
                <a:tc>
                  <a:txBody>
                    <a:bodyPr/>
                    <a:lstStyle/>
                    <a:p>
                      <a:pPr algn="r"/>
                      <a:endParaRPr lang="en-IN" sz="1800" dirty="0"/>
                    </a:p>
                  </a:txBody>
                  <a:tcPr/>
                </a:tc>
                <a:tc>
                  <a:txBody>
                    <a:bodyPr/>
                    <a:lstStyle/>
                    <a:p>
                      <a:pPr algn="r"/>
                      <a:r>
                        <a:rPr lang="en-IN" sz="1800" dirty="0"/>
                        <a:t>£73,000</a:t>
                      </a:r>
                    </a:p>
                  </a:txBody>
                  <a:tcPr/>
                </a:tc>
                <a:extLst>
                  <a:ext uri="{0D108BD9-81ED-4DB2-BD59-A6C34878D82A}">
                    <a16:rowId xmlns:a16="http://schemas.microsoft.com/office/drawing/2014/main" val="1327998353"/>
                  </a:ext>
                </a:extLst>
              </a:tr>
              <a:tr h="370840">
                <a:tc>
                  <a:txBody>
                    <a:bodyPr/>
                    <a:lstStyle/>
                    <a:p>
                      <a:pPr marL="892175" indent="-439738"/>
                      <a:r>
                        <a:rPr lang="en-US" sz="1800" dirty="0"/>
                        <a:t>Adjustments to reconcile net income to net cash provided by operating activities:</a:t>
                      </a:r>
                      <a:endParaRPr lang="en-IN" sz="1800" dirty="0"/>
                    </a:p>
                  </a:txBody>
                  <a:tcPr/>
                </a:tc>
                <a:tc>
                  <a:txBody>
                    <a:bodyPr/>
                    <a:lstStyle/>
                    <a:p>
                      <a:pPr algn="r"/>
                      <a:endParaRPr lang="en-IN" sz="1800" dirty="0"/>
                    </a:p>
                  </a:txBody>
                  <a:tcPr/>
                </a:tc>
                <a:tc>
                  <a:txBody>
                    <a:bodyPr/>
                    <a:lstStyle/>
                    <a:p>
                      <a:pPr algn="r"/>
                      <a:endParaRPr lang="en-IN" sz="1800" dirty="0"/>
                    </a:p>
                  </a:txBody>
                  <a:tcPr/>
                </a:tc>
                <a:extLst>
                  <a:ext uri="{0D108BD9-81ED-4DB2-BD59-A6C34878D82A}">
                    <a16:rowId xmlns:a16="http://schemas.microsoft.com/office/drawing/2014/main" val="695252284"/>
                  </a:ext>
                </a:extLst>
              </a:tr>
              <a:tr h="370840">
                <a:tc>
                  <a:txBody>
                    <a:bodyPr/>
                    <a:lstStyle/>
                    <a:p>
                      <a:pPr marL="0" indent="717550"/>
                      <a:r>
                        <a:rPr lang="en-IN" sz="1800" b="0" dirty="0">
                          <a:solidFill>
                            <a:schemeClr val="tx1"/>
                          </a:solidFill>
                        </a:rPr>
                        <a:t>Depreciation expense</a:t>
                      </a:r>
                    </a:p>
                  </a:txBody>
                  <a:tcPr/>
                </a:tc>
                <a:tc>
                  <a:txBody>
                    <a:bodyPr/>
                    <a:lstStyle/>
                    <a:p>
                      <a:pPr algn="r"/>
                      <a:r>
                        <a:rPr lang="en-IN" sz="1800" b="0" dirty="0">
                          <a:solidFill>
                            <a:schemeClr val="tx1"/>
                          </a:solidFill>
                        </a:rPr>
                        <a:t>€ 7,000</a:t>
                      </a:r>
                    </a:p>
                  </a:txBody>
                  <a:tcPr/>
                </a:tc>
                <a:tc>
                  <a:txBody>
                    <a:bodyPr/>
                    <a:lstStyle/>
                    <a:p>
                      <a:pPr algn="r"/>
                      <a:endParaRPr lang="en-IN" sz="1800" b="0" dirty="0">
                        <a:solidFill>
                          <a:schemeClr val="tx1"/>
                        </a:solidFill>
                      </a:endParaRPr>
                    </a:p>
                  </a:txBody>
                  <a:tcPr/>
                </a:tc>
                <a:extLst>
                  <a:ext uri="{0D108BD9-81ED-4DB2-BD59-A6C34878D82A}">
                    <a16:rowId xmlns:a16="http://schemas.microsoft.com/office/drawing/2014/main" val="968690779"/>
                  </a:ext>
                </a:extLst>
              </a:tr>
              <a:tr h="370840">
                <a:tc>
                  <a:txBody>
                    <a:bodyPr/>
                    <a:lstStyle/>
                    <a:p>
                      <a:pPr marL="0" indent="717550"/>
                      <a:r>
                        <a:rPr lang="en-US" sz="1800" b="0" dirty="0">
                          <a:solidFill>
                            <a:schemeClr val="tx1"/>
                          </a:solidFill>
                        </a:rPr>
                        <a:t>Gain on disposal of plant assets</a:t>
                      </a:r>
                      <a:endParaRPr lang="en-IN" sz="1800" b="0" dirty="0">
                        <a:solidFill>
                          <a:schemeClr val="tx1"/>
                        </a:solidFill>
                      </a:endParaRPr>
                    </a:p>
                  </a:txBody>
                  <a:tcPr/>
                </a:tc>
                <a:tc>
                  <a:txBody>
                    <a:bodyPr/>
                    <a:lstStyle/>
                    <a:p>
                      <a:pPr algn="r"/>
                      <a:r>
                        <a:rPr lang="en-IN" sz="1800" b="0" dirty="0">
                          <a:solidFill>
                            <a:schemeClr val="tx1"/>
                          </a:solidFill>
                        </a:rPr>
                        <a:t>(2,500)</a:t>
                      </a:r>
                    </a:p>
                  </a:txBody>
                  <a:tcPr>
                    <a:lnB w="12700" cap="flat" cmpd="sng" algn="ctr">
                      <a:noFill/>
                      <a:prstDash val="solid"/>
                      <a:round/>
                      <a:headEnd type="none" w="med" len="med"/>
                      <a:tailEnd type="none" w="med" len="med"/>
                    </a:lnB>
                  </a:tcPr>
                </a:tc>
                <a:tc>
                  <a:txBody>
                    <a:bodyPr/>
                    <a:lstStyle/>
                    <a:p>
                      <a:pPr algn="r"/>
                      <a:endParaRPr lang="en-IN" sz="1800" b="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4113817027"/>
                  </a:ext>
                </a:extLst>
              </a:tr>
              <a:tr h="0">
                <a:tc>
                  <a:txBody>
                    <a:bodyPr/>
                    <a:lstStyle/>
                    <a:p>
                      <a:pPr marL="0" indent="717550"/>
                      <a:r>
                        <a:rPr lang="en-IN" sz="1800" b="0" dirty="0">
                          <a:solidFill>
                            <a:schemeClr val="tx1"/>
                          </a:solidFill>
                        </a:rPr>
                        <a:t>Increase in accounts receivable</a:t>
                      </a:r>
                    </a:p>
                  </a:txBody>
                  <a:tcPr/>
                </a:tc>
                <a:tc>
                  <a:txBody>
                    <a:bodyPr/>
                    <a:lstStyle/>
                    <a:p>
                      <a:pPr algn="r"/>
                      <a:r>
                        <a:rPr lang="en-IN" sz="1800" b="0" dirty="0">
                          <a:solidFill>
                            <a:schemeClr val="tx1"/>
                          </a:solidFill>
                        </a:rPr>
                        <a:t>(4,000)</a:t>
                      </a:r>
                    </a:p>
                  </a:txBody>
                  <a:tcPr>
                    <a:lnT>
                      <a:noFill/>
                    </a:lnT>
                    <a:lnB w="12700" cap="flat" cmpd="sng" algn="ctr">
                      <a:noFill/>
                      <a:prstDash val="solid"/>
                      <a:round/>
                      <a:headEnd type="none" w="med" len="med"/>
                      <a:tailEnd type="none" w="med" len="med"/>
                    </a:lnB>
                  </a:tcPr>
                </a:tc>
                <a:tc>
                  <a:txBody>
                    <a:bodyPr/>
                    <a:lstStyle/>
                    <a:p>
                      <a:pPr algn="r"/>
                      <a:endParaRPr lang="en-IN" sz="18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830408827"/>
                  </a:ext>
                </a:extLst>
              </a:tr>
              <a:tr h="370840">
                <a:tc>
                  <a:txBody>
                    <a:bodyPr/>
                    <a:lstStyle/>
                    <a:p>
                      <a:pPr marL="0" indent="717550"/>
                      <a:r>
                        <a:rPr lang="en-IN" sz="1800" b="0" dirty="0">
                          <a:solidFill>
                            <a:schemeClr val="tx1"/>
                          </a:solidFill>
                        </a:rPr>
                        <a:t>Decrease in accounts payable</a:t>
                      </a:r>
                    </a:p>
                  </a:txBody>
                  <a:tcPr>
                    <a:lnR>
                      <a:noFill/>
                    </a:lnR>
                  </a:tcPr>
                </a:tc>
                <a:tc>
                  <a:txBody>
                    <a:bodyPr/>
                    <a:lstStyle/>
                    <a:p>
                      <a:pPr algn="r"/>
                      <a:r>
                        <a:rPr lang="en-IN" sz="1800" b="0" u="sng" dirty="0">
                          <a:solidFill>
                            <a:schemeClr val="tx1"/>
                          </a:solidFill>
                        </a:rPr>
                        <a:t>(3,800)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u="sng" dirty="0">
                          <a:solidFill>
                            <a:schemeClr val="tx1"/>
                          </a:solidFill>
                        </a:rPr>
                        <a:t>  (3,300)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72982"/>
                  </a:ext>
                </a:extLst>
              </a:tr>
              <a:tr h="370840">
                <a:tc>
                  <a:txBody>
                    <a:bodyPr/>
                    <a:lstStyle/>
                    <a:p>
                      <a:pPr marL="0" indent="895350"/>
                      <a:r>
                        <a:rPr lang="en-US" sz="1800" dirty="0"/>
                        <a:t>Net cash provided by operating activities</a:t>
                      </a:r>
                      <a:endParaRPr lang="en-IN" sz="1800" dirty="0"/>
                    </a:p>
                  </a:txBody>
                  <a:tcPr/>
                </a:tc>
                <a:tc>
                  <a:txBody>
                    <a:bodyPr/>
                    <a:lstStyle/>
                    <a:p>
                      <a:pPr algn="r"/>
                      <a:endParaRPr lang="en-IN" sz="1800" dirty="0"/>
                    </a:p>
                  </a:txBody>
                  <a:tcPr>
                    <a:lnT w="12700" cap="flat" cmpd="sng" algn="ctr">
                      <a:noFill/>
                      <a:prstDash val="solid"/>
                      <a:round/>
                      <a:headEnd type="none" w="med" len="med"/>
                      <a:tailEnd type="none" w="med" len="med"/>
                    </a:lnT>
                  </a:tcPr>
                </a:tc>
                <a:tc>
                  <a:txBody>
                    <a:bodyPr/>
                    <a:lstStyle/>
                    <a:p>
                      <a:pPr algn="r"/>
                      <a:r>
                        <a:rPr lang="en-IN" sz="1800" u="dbl" baseline="0" dirty="0"/>
                        <a:t>£69,700</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3577964464"/>
                  </a:ext>
                </a:extLst>
              </a:tr>
            </a:tbl>
          </a:graphicData>
        </a:graphic>
      </p:graphicFrame>
      <p:sp>
        <p:nvSpPr>
          <p:cNvPr id="17" name="Content Placeholder 5">
            <a:extLst>
              <a:ext uri="{FF2B5EF4-FFF2-40B4-BE49-F238E27FC236}">
                <a16:creationId xmlns:a16="http://schemas.microsoft.com/office/drawing/2014/main" id="{26C58D3D-F980-4877-CC6A-F668B5B77F08}"/>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652975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Step 2: Investing Activities</a:t>
            </a:r>
            <a:endParaRPr lang="en-IN" dirty="0"/>
          </a:p>
        </p:txBody>
      </p:sp>
      <p:sp>
        <p:nvSpPr>
          <p:cNvPr id="5" name="Content Placeholder 4">
            <a:extLst>
              <a:ext uri="{FF2B5EF4-FFF2-40B4-BE49-F238E27FC236}">
                <a16:creationId xmlns:a16="http://schemas.microsoft.com/office/drawing/2014/main" id="{C1FA55D8-34F5-17A3-C319-91EBC9170B34}"/>
              </a:ext>
            </a:extLst>
          </p:cNvPr>
          <p:cNvSpPr>
            <a:spLocks noGrp="1"/>
          </p:cNvSpPr>
          <p:nvPr>
            <p:ph sz="quarter" idx="12"/>
          </p:nvPr>
        </p:nvSpPr>
        <p:spPr/>
        <p:txBody>
          <a:bodyPr>
            <a:normAutofit fontScale="92500" lnSpcReduction="10000"/>
          </a:bodyPr>
          <a:lstStyle/>
          <a:p>
            <a:pPr marL="0" indent="0">
              <a:spcAft>
                <a:spcPts val="1200"/>
              </a:spcAft>
              <a:buNone/>
            </a:pPr>
            <a:r>
              <a:rPr lang="en-US" sz="2600" dirty="0"/>
              <a:t>Analyze Changes in Non-Current Asset and Liability Accounts and Record as Investing and Financing Activities, or Disclose as Non-Cash Transactions.</a:t>
            </a:r>
          </a:p>
          <a:p>
            <a:pPr>
              <a:spcAft>
                <a:spcPts val="1200"/>
              </a:spcAft>
            </a:pPr>
            <a:r>
              <a:rPr lang="en-US" sz="2600" dirty="0"/>
              <a:t>The company purchased </a:t>
            </a:r>
            <a:r>
              <a:rPr lang="en-US" sz="2600" b="1" dirty="0"/>
              <a:t>land</a:t>
            </a:r>
            <a:r>
              <a:rPr lang="en-US" sz="2600" dirty="0"/>
              <a:t> of €110,000 by issuing </a:t>
            </a:r>
            <a:r>
              <a:rPr lang="en-US" sz="2600" b="1" dirty="0"/>
              <a:t>long-term bonds</a:t>
            </a:r>
            <a:r>
              <a:rPr lang="en-US" sz="2600" dirty="0"/>
              <a:t>.  This is a </a:t>
            </a:r>
            <a:r>
              <a:rPr lang="en-US" sz="2600" b="1" dirty="0">
                <a:solidFill>
                  <a:schemeClr val="accent2"/>
                </a:solidFill>
              </a:rPr>
              <a:t>non-cash investing and financing activity </a:t>
            </a:r>
            <a:r>
              <a:rPr lang="en-US" sz="2600" dirty="0"/>
              <a:t>that merits disclosure in a separate schedule, but </a:t>
            </a:r>
            <a:r>
              <a:rPr lang="en-US" sz="2600" dirty="0">
                <a:highlight>
                  <a:srgbClr val="FFFF00"/>
                </a:highlight>
              </a:rPr>
              <a:t>does not affect cash flow</a:t>
            </a:r>
            <a:r>
              <a:rPr lang="en-US" sz="2600" dirty="0"/>
              <a:t>.</a:t>
            </a:r>
          </a:p>
          <a:p>
            <a:pPr marL="514350" indent="-514350">
              <a:buAutoNum type="arabicPeriod"/>
            </a:pPr>
            <a:r>
              <a:rPr lang="en-US" sz="2400" dirty="0"/>
              <a:t>A building costing €120,000 was purchased for cash. (</a:t>
            </a:r>
            <a:r>
              <a:rPr lang="en-US" sz="2400" dirty="0">
                <a:solidFill>
                  <a:srgbClr val="FF0000"/>
                </a:solidFill>
              </a:rPr>
              <a:t>cash outflow of 120,000</a:t>
            </a:r>
            <a:r>
              <a:rPr lang="en-US" sz="2400" dirty="0"/>
              <a:t>)</a:t>
            </a:r>
          </a:p>
          <a:p>
            <a:pPr marL="514350" indent="-514350">
              <a:buFont typeface="Arial" panose="020B0604020202020204" pitchFamily="34" charset="0"/>
              <a:buAutoNum type="arabicPeriod"/>
            </a:pPr>
            <a:r>
              <a:rPr lang="en-US" sz="2400" dirty="0"/>
              <a:t> Equipment costing €25,000 was also purchased for cash. (</a:t>
            </a:r>
            <a:r>
              <a:rPr lang="en-US" sz="2400" dirty="0">
                <a:solidFill>
                  <a:srgbClr val="FF0000"/>
                </a:solidFill>
              </a:rPr>
              <a:t>cash outflow of 25,000</a:t>
            </a:r>
            <a:r>
              <a:rPr lang="en-US" sz="2400" dirty="0"/>
              <a:t>)</a:t>
            </a:r>
          </a:p>
          <a:p>
            <a:pPr marL="514350" indent="-514350">
              <a:buFont typeface="Arial" panose="020B0604020202020204" pitchFamily="34" charset="0"/>
              <a:buAutoNum type="arabicPeriod"/>
            </a:pPr>
            <a:r>
              <a:rPr lang="en-US" sz="2400" dirty="0"/>
              <a:t>The company sold equipment with a book value of €7,000 (cost €8,000, less accumulated depreciation €1,000) for €4,000 cash. </a:t>
            </a:r>
          </a:p>
          <a:p>
            <a:pPr>
              <a:spcAft>
                <a:spcPts val="1200"/>
              </a:spcAft>
            </a:pPr>
            <a:endParaRPr lang="en-US" sz="2600" dirty="0"/>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489855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Step 2: Investing Activities</a:t>
            </a:r>
            <a:endParaRPr lang="en-IN" dirty="0"/>
          </a:p>
        </p:txBody>
      </p:sp>
      <p:sp>
        <p:nvSpPr>
          <p:cNvPr id="5" name="Content Placeholder 4">
            <a:extLst>
              <a:ext uri="{FF2B5EF4-FFF2-40B4-BE49-F238E27FC236}">
                <a16:creationId xmlns:a16="http://schemas.microsoft.com/office/drawing/2014/main" id="{C1FA55D8-34F5-17A3-C319-91EBC9170B34}"/>
              </a:ext>
            </a:extLst>
          </p:cNvPr>
          <p:cNvSpPr>
            <a:spLocks noGrp="1"/>
          </p:cNvSpPr>
          <p:nvPr>
            <p:ph sz="quarter" idx="12"/>
          </p:nvPr>
        </p:nvSpPr>
        <p:spPr/>
        <p:txBody>
          <a:bodyPr>
            <a:normAutofit fontScale="92500" lnSpcReduction="10000"/>
          </a:bodyPr>
          <a:lstStyle/>
          <a:p>
            <a:pPr marL="0" indent="0">
              <a:spcAft>
                <a:spcPts val="1200"/>
              </a:spcAft>
              <a:buNone/>
            </a:pPr>
            <a:r>
              <a:rPr lang="en-US" sz="2600" dirty="0"/>
              <a:t>Analyze Changes in Non-Current Asset and Liability Accounts and Record as Investing and Financing Activities, or Disclose as Non-Cash Transactions.</a:t>
            </a:r>
          </a:p>
          <a:p>
            <a:pPr>
              <a:spcAft>
                <a:spcPts val="1200"/>
              </a:spcAft>
            </a:pPr>
            <a:r>
              <a:rPr lang="en-US" sz="2600" dirty="0"/>
              <a:t>The company purchased </a:t>
            </a:r>
            <a:r>
              <a:rPr lang="en-US" sz="2600" b="1" dirty="0"/>
              <a:t>land</a:t>
            </a:r>
            <a:r>
              <a:rPr lang="en-US" sz="2600" dirty="0"/>
              <a:t> of €110,000 by issuing </a:t>
            </a:r>
            <a:r>
              <a:rPr lang="en-US" sz="2600" b="1" dirty="0"/>
              <a:t>long-term bonds</a:t>
            </a:r>
            <a:r>
              <a:rPr lang="en-US" sz="2600" dirty="0"/>
              <a:t>.  This is a </a:t>
            </a:r>
            <a:r>
              <a:rPr lang="en-US" sz="2600" b="1" dirty="0">
                <a:solidFill>
                  <a:schemeClr val="accent2"/>
                </a:solidFill>
              </a:rPr>
              <a:t>non-cash investing and financing activity </a:t>
            </a:r>
            <a:r>
              <a:rPr lang="en-US" sz="2600" dirty="0"/>
              <a:t>that merits disclosure in a separate schedule, but </a:t>
            </a:r>
            <a:r>
              <a:rPr lang="en-US" sz="2600" dirty="0">
                <a:highlight>
                  <a:srgbClr val="FFFF00"/>
                </a:highlight>
              </a:rPr>
              <a:t>does not affect cash flow</a:t>
            </a:r>
            <a:r>
              <a:rPr lang="en-US" sz="2600" dirty="0"/>
              <a:t>.</a:t>
            </a:r>
          </a:p>
          <a:p>
            <a:pPr marL="514350" indent="-514350">
              <a:buAutoNum type="arabicPeriod"/>
            </a:pPr>
            <a:r>
              <a:rPr lang="en-US" sz="2400" dirty="0">
                <a:solidFill>
                  <a:schemeClr val="bg2"/>
                </a:solidFill>
              </a:rPr>
              <a:t>A building costing €120,000 was purchased for cash. (cash outflow of 120,000)</a:t>
            </a:r>
          </a:p>
          <a:p>
            <a:pPr marL="514350" indent="-514350">
              <a:buFont typeface="Arial" panose="020B0604020202020204" pitchFamily="34" charset="0"/>
              <a:buAutoNum type="arabicPeriod"/>
            </a:pPr>
            <a:r>
              <a:rPr lang="en-US" sz="2400" dirty="0">
                <a:solidFill>
                  <a:schemeClr val="bg2"/>
                </a:solidFill>
              </a:rPr>
              <a:t> Equipment costing €25,000 was also purchased for cash. (cash outflow of 25,000)</a:t>
            </a:r>
          </a:p>
          <a:p>
            <a:pPr marL="514350" indent="-514350">
              <a:buFont typeface="Arial" panose="020B0604020202020204" pitchFamily="34" charset="0"/>
              <a:buAutoNum type="arabicPeriod"/>
            </a:pPr>
            <a:r>
              <a:rPr lang="en-US" sz="2400" dirty="0">
                <a:solidFill>
                  <a:schemeClr val="bg2"/>
                </a:solidFill>
              </a:rPr>
              <a:t>The company sold equipment with a book value of €7,000 (cost €8,000, less accumulated depreciation €1,000) for €4,000 cash. </a:t>
            </a:r>
          </a:p>
          <a:p>
            <a:pPr>
              <a:spcAft>
                <a:spcPts val="1200"/>
              </a:spcAft>
            </a:pPr>
            <a:endParaRPr lang="en-US" sz="2600" dirty="0"/>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786735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Step 2: Investing Activities</a:t>
            </a:r>
            <a:endParaRPr lang="en-IN" dirty="0"/>
          </a:p>
        </p:txBody>
      </p:sp>
      <p:sp>
        <p:nvSpPr>
          <p:cNvPr id="5" name="Content Placeholder 4">
            <a:extLst>
              <a:ext uri="{FF2B5EF4-FFF2-40B4-BE49-F238E27FC236}">
                <a16:creationId xmlns:a16="http://schemas.microsoft.com/office/drawing/2014/main" id="{C1FA55D8-34F5-17A3-C319-91EBC9170B34}"/>
              </a:ext>
            </a:extLst>
          </p:cNvPr>
          <p:cNvSpPr>
            <a:spLocks noGrp="1"/>
          </p:cNvSpPr>
          <p:nvPr>
            <p:ph sz="quarter" idx="12"/>
          </p:nvPr>
        </p:nvSpPr>
        <p:spPr/>
        <p:txBody>
          <a:bodyPr>
            <a:normAutofit fontScale="92500" lnSpcReduction="10000"/>
          </a:bodyPr>
          <a:lstStyle/>
          <a:p>
            <a:pPr marL="0" indent="0">
              <a:spcAft>
                <a:spcPts val="1200"/>
              </a:spcAft>
              <a:buNone/>
            </a:pPr>
            <a:r>
              <a:rPr lang="en-US" sz="2600" dirty="0"/>
              <a:t>Analyze Changes in Non-Current Asset and Liability Accounts and Record as Investing and Financing Activities, or Disclose as Non-Cash Transactions.</a:t>
            </a:r>
          </a:p>
          <a:p>
            <a:pPr>
              <a:spcAft>
                <a:spcPts val="1200"/>
              </a:spcAft>
            </a:pPr>
            <a:r>
              <a:rPr lang="en-US" sz="2600" dirty="0">
                <a:solidFill>
                  <a:schemeClr val="bg2"/>
                </a:solidFill>
              </a:rPr>
              <a:t>The company purchased </a:t>
            </a:r>
            <a:r>
              <a:rPr lang="en-US" sz="2600" b="1" dirty="0">
                <a:solidFill>
                  <a:schemeClr val="bg2"/>
                </a:solidFill>
              </a:rPr>
              <a:t>land</a:t>
            </a:r>
            <a:r>
              <a:rPr lang="en-US" sz="2600" dirty="0">
                <a:solidFill>
                  <a:schemeClr val="bg2"/>
                </a:solidFill>
              </a:rPr>
              <a:t> of €110,000 by issuing </a:t>
            </a:r>
            <a:r>
              <a:rPr lang="en-US" sz="2600" b="1" dirty="0">
                <a:solidFill>
                  <a:schemeClr val="bg2"/>
                </a:solidFill>
              </a:rPr>
              <a:t>long-term bonds</a:t>
            </a:r>
            <a:r>
              <a:rPr lang="en-US" sz="2600" dirty="0">
                <a:solidFill>
                  <a:schemeClr val="bg2"/>
                </a:solidFill>
              </a:rPr>
              <a:t>.  This is a </a:t>
            </a:r>
            <a:r>
              <a:rPr lang="en-US" sz="2600" b="1" dirty="0">
                <a:solidFill>
                  <a:schemeClr val="bg2"/>
                </a:solidFill>
              </a:rPr>
              <a:t>non-cash investing and financing activity </a:t>
            </a:r>
            <a:r>
              <a:rPr lang="en-US" sz="2600" dirty="0">
                <a:solidFill>
                  <a:schemeClr val="bg2"/>
                </a:solidFill>
              </a:rPr>
              <a:t>that merits disclosure in a separate schedule, but </a:t>
            </a:r>
            <a:r>
              <a:rPr lang="en-US" sz="2600" dirty="0">
                <a:solidFill>
                  <a:schemeClr val="bg2"/>
                </a:solidFill>
                <a:highlight>
                  <a:srgbClr val="FFFF00"/>
                </a:highlight>
              </a:rPr>
              <a:t>does not affect cash flow</a:t>
            </a:r>
            <a:r>
              <a:rPr lang="en-US" sz="2600" dirty="0">
                <a:solidFill>
                  <a:schemeClr val="bg2"/>
                </a:solidFill>
              </a:rPr>
              <a:t>.</a:t>
            </a:r>
          </a:p>
          <a:p>
            <a:pPr marL="514350" indent="-514350">
              <a:buAutoNum type="arabicPeriod"/>
            </a:pPr>
            <a:r>
              <a:rPr lang="en-US" sz="2400" dirty="0"/>
              <a:t>A building costing €120,000 was purchased for cash. (</a:t>
            </a:r>
            <a:r>
              <a:rPr lang="en-US" sz="2400" dirty="0">
                <a:solidFill>
                  <a:srgbClr val="FF0000"/>
                </a:solidFill>
              </a:rPr>
              <a:t>cash outflow of 120,000</a:t>
            </a:r>
            <a:r>
              <a:rPr lang="en-US" sz="2400" dirty="0"/>
              <a:t>)</a:t>
            </a:r>
          </a:p>
          <a:p>
            <a:pPr marL="514350" indent="-514350">
              <a:buFont typeface="Arial" panose="020B0604020202020204" pitchFamily="34" charset="0"/>
              <a:buAutoNum type="arabicPeriod"/>
            </a:pPr>
            <a:r>
              <a:rPr lang="en-US" sz="2400" dirty="0">
                <a:solidFill>
                  <a:schemeClr val="bg2"/>
                </a:solidFill>
              </a:rPr>
              <a:t> Equipment costing €25,000 was also purchased for cash. (cash outflow of 25,000)</a:t>
            </a:r>
          </a:p>
          <a:p>
            <a:pPr marL="514350" indent="-514350">
              <a:buFont typeface="Arial" panose="020B0604020202020204" pitchFamily="34" charset="0"/>
              <a:buAutoNum type="arabicPeriod"/>
            </a:pPr>
            <a:r>
              <a:rPr lang="en-US" sz="2400" dirty="0">
                <a:solidFill>
                  <a:schemeClr val="bg2"/>
                </a:solidFill>
              </a:rPr>
              <a:t>The company sold equipment with a book value of €7,000 (cost €8,000, less accumulated depreciation €1,000) for €4,000 cash. </a:t>
            </a:r>
          </a:p>
          <a:p>
            <a:pPr>
              <a:spcAft>
                <a:spcPts val="1200"/>
              </a:spcAft>
            </a:pPr>
            <a:endParaRPr lang="en-US" sz="2600" dirty="0"/>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4478757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6DE3-B813-DB84-9E80-DAE71DA4AF5F}"/>
              </a:ext>
            </a:extLst>
          </p:cNvPr>
          <p:cNvSpPr>
            <a:spLocks noGrp="1"/>
          </p:cNvSpPr>
          <p:nvPr>
            <p:ph type="title"/>
          </p:nvPr>
        </p:nvSpPr>
        <p:spPr/>
        <p:txBody>
          <a:bodyPr>
            <a:normAutofit/>
          </a:bodyPr>
          <a:lstStyle/>
          <a:p>
            <a:r>
              <a:rPr lang="en-US" dirty="0"/>
              <a:t>Step 2: Investing Activities</a:t>
            </a:r>
            <a:endParaRPr lang="en-IN" dirty="0"/>
          </a:p>
        </p:txBody>
      </p:sp>
      <p:sp>
        <p:nvSpPr>
          <p:cNvPr id="15" name="Content Placeholder 5">
            <a:extLst>
              <a:ext uri="{FF2B5EF4-FFF2-40B4-BE49-F238E27FC236}">
                <a16:creationId xmlns:a16="http://schemas.microsoft.com/office/drawing/2014/main" id="{8D17E1E0-111A-9DF9-B479-BDA916A6846D}"/>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graphicFrame>
        <p:nvGraphicFramePr>
          <p:cNvPr id="6" name="Content Placeholder 5">
            <a:extLst>
              <a:ext uri="{FF2B5EF4-FFF2-40B4-BE49-F238E27FC236}">
                <a16:creationId xmlns:a16="http://schemas.microsoft.com/office/drawing/2014/main" id="{8207B7BA-CB2C-5608-820C-808EAB7A3822}"/>
              </a:ext>
            </a:extLst>
          </p:cNvPr>
          <p:cNvGraphicFramePr>
            <a:graphicFrameLocks noGrp="1"/>
          </p:cNvGraphicFramePr>
          <p:nvPr>
            <p:ph sz="quarter" idx="18"/>
            <p:extLst>
              <p:ext uri="{D42A27DB-BD31-4B8C-83A1-F6EECF244321}">
                <p14:modId xmlns:p14="http://schemas.microsoft.com/office/powerpoint/2010/main" val="1493503244"/>
              </p:ext>
            </p:extLst>
          </p:nvPr>
        </p:nvGraphicFramePr>
        <p:xfrm>
          <a:off x="661806" y="1565270"/>
          <a:ext cx="7122522" cy="1423740"/>
        </p:xfrm>
        <a:graphic>
          <a:graphicData uri="http://schemas.openxmlformats.org/drawingml/2006/table">
            <a:tbl>
              <a:tblPr firstRow="1" bandRow="1">
                <a:tableStyleId>{2D5ABB26-0587-4C30-8999-92F81FD0307C}</a:tableStyleId>
              </a:tblPr>
              <a:tblGrid>
                <a:gridCol w="4680492">
                  <a:extLst>
                    <a:ext uri="{9D8B030D-6E8A-4147-A177-3AD203B41FA5}">
                      <a16:colId xmlns:a16="http://schemas.microsoft.com/office/drawing/2014/main" val="41868421"/>
                    </a:ext>
                  </a:extLst>
                </a:gridCol>
                <a:gridCol w="1287017">
                  <a:extLst>
                    <a:ext uri="{9D8B030D-6E8A-4147-A177-3AD203B41FA5}">
                      <a16:colId xmlns:a16="http://schemas.microsoft.com/office/drawing/2014/main" val="470092291"/>
                    </a:ext>
                  </a:extLst>
                </a:gridCol>
                <a:gridCol w="1155013">
                  <a:extLst>
                    <a:ext uri="{9D8B030D-6E8A-4147-A177-3AD203B41FA5}">
                      <a16:colId xmlns:a16="http://schemas.microsoft.com/office/drawing/2014/main" val="3369967093"/>
                    </a:ext>
                  </a:extLst>
                </a:gridCol>
              </a:tblGrid>
              <a:tr h="284748">
                <a:tc>
                  <a:txBody>
                    <a:bodyPr/>
                    <a:lstStyle/>
                    <a:p>
                      <a:r>
                        <a:rPr lang="en-US" sz="1600" dirty="0"/>
                        <a:t>Cash flows from investing activities</a:t>
                      </a:r>
                      <a:endParaRPr lang="en-IN" sz="1600" dirty="0"/>
                    </a:p>
                  </a:txBody>
                  <a:tcPr marL="36000" marR="36000" marT="18000" marB="18000"/>
                </a:tc>
                <a:tc>
                  <a:txBody>
                    <a:bodyPr/>
                    <a:lstStyle/>
                    <a:p>
                      <a:pPr algn="r"/>
                      <a:endParaRPr lang="en-IN" sz="1600" dirty="0"/>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903951417"/>
                  </a:ext>
                </a:extLst>
              </a:tr>
              <a:tr h="284748">
                <a:tc>
                  <a:txBody>
                    <a:bodyPr/>
                    <a:lstStyle/>
                    <a:p>
                      <a:pPr marL="0" indent="452438"/>
                      <a:r>
                        <a:rPr lang="en-IN" sz="1600" dirty="0">
                          <a:solidFill>
                            <a:srgbClr val="FF0000"/>
                          </a:solidFill>
                        </a:rPr>
                        <a:t>Purchase of building</a:t>
                      </a:r>
                    </a:p>
                  </a:txBody>
                  <a:tcPr marL="36000" marR="36000" marT="18000" marB="18000"/>
                </a:tc>
                <a:tc>
                  <a:txBody>
                    <a:bodyPr/>
                    <a:lstStyle/>
                    <a:p>
                      <a:pPr algn="r"/>
                      <a:r>
                        <a:rPr lang="en-IN" sz="1600" dirty="0">
                          <a:solidFill>
                            <a:srgbClr val="FF0000"/>
                          </a:solidFill>
                        </a:rPr>
                        <a:t>(120,000)</a:t>
                      </a:r>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57584798"/>
                  </a:ext>
                </a:extLst>
              </a:tr>
              <a:tr h="284748">
                <a:tc>
                  <a:txBody>
                    <a:bodyPr/>
                    <a:lstStyle/>
                    <a:p>
                      <a:pPr marL="452438" indent="0"/>
                      <a:r>
                        <a:rPr lang="en-US" sz="1600" dirty="0">
                          <a:solidFill>
                            <a:schemeClr val="bg2"/>
                          </a:solidFill>
                        </a:rPr>
                        <a:t>Purchase of equipment</a:t>
                      </a:r>
                      <a:endParaRPr lang="en-IN" sz="1600" dirty="0">
                        <a:solidFill>
                          <a:schemeClr val="bg2"/>
                        </a:solidFill>
                      </a:endParaRPr>
                    </a:p>
                  </a:txBody>
                  <a:tcPr marL="36000" marR="36000" marT="18000" marB="18000"/>
                </a:tc>
                <a:tc>
                  <a:txBody>
                    <a:bodyPr/>
                    <a:lstStyle/>
                    <a:p>
                      <a:pPr algn="r"/>
                      <a:r>
                        <a:rPr lang="en-IN" sz="1600" dirty="0">
                          <a:solidFill>
                            <a:schemeClr val="bg2"/>
                          </a:solidFill>
                        </a:rPr>
                        <a:t>(25,000)</a:t>
                      </a:r>
                    </a:p>
                  </a:txBody>
                  <a:tcPr marL="36000" marR="36000" marT="18000" marB="18000">
                    <a:lnB>
                      <a:noFill/>
                    </a:lnB>
                  </a:tcPr>
                </a:tc>
                <a:tc>
                  <a:txBody>
                    <a:bodyPr/>
                    <a:lstStyle/>
                    <a:p>
                      <a:pPr algn="r"/>
                      <a:endParaRPr lang="en-IN" sz="1600" dirty="0">
                        <a:solidFill>
                          <a:schemeClr val="bg2"/>
                        </a:solidFill>
                      </a:endParaRPr>
                    </a:p>
                  </a:txBody>
                  <a:tcPr marL="36000" marR="36000" marT="18000" marB="18000">
                    <a:lnB>
                      <a:noFill/>
                    </a:lnB>
                  </a:tcPr>
                </a:tc>
                <a:extLst>
                  <a:ext uri="{0D108BD9-81ED-4DB2-BD59-A6C34878D82A}">
                    <a16:rowId xmlns:a16="http://schemas.microsoft.com/office/drawing/2014/main" val="1618013541"/>
                  </a:ext>
                </a:extLst>
              </a:tr>
              <a:tr h="284748">
                <a:tc>
                  <a:txBody>
                    <a:bodyPr/>
                    <a:lstStyle/>
                    <a:p>
                      <a:pPr marL="452438" indent="0"/>
                      <a:r>
                        <a:rPr lang="en-IN" sz="1600" dirty="0">
                          <a:solidFill>
                            <a:schemeClr val="bg2"/>
                          </a:solidFill>
                        </a:rPr>
                        <a:t>Disposal of plant assets</a:t>
                      </a:r>
                    </a:p>
                  </a:txBody>
                  <a:tcPr marL="36000" marR="36000" marT="18000" marB="18000">
                    <a:lnR>
                      <a:noFill/>
                    </a:lnR>
                  </a:tcPr>
                </a:tc>
                <a:tc>
                  <a:txBody>
                    <a:bodyPr/>
                    <a:lstStyle/>
                    <a:p>
                      <a:pPr algn="r"/>
                      <a:r>
                        <a:rPr lang="en-IN" sz="1600" u="sng" dirty="0">
                          <a:solidFill>
                            <a:schemeClr val="bg2"/>
                          </a:solidFill>
                        </a:rPr>
                        <a:t>       4,000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u="sng" dirty="0">
                        <a:solidFill>
                          <a:schemeClr val="bg2"/>
                        </a:solidFill>
                      </a:endParaRPr>
                    </a:p>
                  </a:txBody>
                  <a:tcPr marL="36000" marR="36000" marT="18000" marB="180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22607686"/>
                  </a:ext>
                </a:extLst>
              </a:tr>
              <a:tr h="284748">
                <a:tc>
                  <a:txBody>
                    <a:bodyPr/>
                    <a:lstStyle/>
                    <a:p>
                      <a:pPr marL="0" indent="717550"/>
                      <a:r>
                        <a:rPr lang="en-US" sz="1600" b="0" dirty="0">
                          <a:solidFill>
                            <a:schemeClr val="bg2"/>
                          </a:solidFill>
                        </a:rPr>
                        <a:t>Net cash used by investing activities</a:t>
                      </a:r>
                      <a:endParaRPr lang="en-IN" sz="1600" b="0" dirty="0">
                        <a:solidFill>
                          <a:schemeClr val="bg2"/>
                        </a:solidFill>
                      </a:endParaRPr>
                    </a:p>
                  </a:txBody>
                  <a:tcPr marL="36000" marR="36000" marT="18000" marB="18000"/>
                </a:tc>
                <a:tc>
                  <a:txBody>
                    <a:bodyPr/>
                    <a:lstStyle/>
                    <a:p>
                      <a:pPr algn="r"/>
                      <a:endParaRPr lang="en-IN" sz="1600" b="0" dirty="0">
                        <a:solidFill>
                          <a:schemeClr val="bg2"/>
                        </a:solidFill>
                      </a:endParaRPr>
                    </a:p>
                  </a:txBody>
                  <a:tcPr marL="36000" marR="36000" marT="18000" marB="18000">
                    <a:lnT w="12700" cap="flat" cmpd="sng" algn="ctr">
                      <a:noFill/>
                      <a:prstDash val="solid"/>
                      <a:round/>
                      <a:headEnd type="none" w="med" len="med"/>
                      <a:tailEnd type="none" w="med" len="med"/>
                    </a:lnT>
                  </a:tcPr>
                </a:tc>
                <a:tc>
                  <a:txBody>
                    <a:bodyPr/>
                    <a:lstStyle/>
                    <a:p>
                      <a:pPr algn="r"/>
                      <a:r>
                        <a:rPr lang="en-IN" sz="1600" b="0" dirty="0">
                          <a:solidFill>
                            <a:schemeClr val="bg2"/>
                          </a:solidFill>
                        </a:rPr>
                        <a:t>(141,000)</a:t>
                      </a:r>
                    </a:p>
                  </a:txBody>
                  <a:tcPr marL="36000" marR="36000" marT="18000" marB="18000">
                    <a:lnT>
                      <a:noFill/>
                    </a:lnT>
                  </a:tcPr>
                </a:tc>
                <a:extLst>
                  <a:ext uri="{0D108BD9-81ED-4DB2-BD59-A6C34878D82A}">
                    <a16:rowId xmlns:a16="http://schemas.microsoft.com/office/drawing/2014/main" val="1953503681"/>
                  </a:ext>
                </a:extLst>
              </a:tr>
            </a:tbl>
          </a:graphicData>
        </a:graphic>
      </p:graphicFrame>
    </p:spTree>
    <p:extLst>
      <p:ext uri="{BB962C8B-B14F-4D97-AF65-F5344CB8AC3E}">
        <p14:creationId xmlns:p14="http://schemas.microsoft.com/office/powerpoint/2010/main" val="2862790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Step 2: Investing Activities</a:t>
            </a:r>
            <a:endParaRPr lang="en-IN" dirty="0"/>
          </a:p>
        </p:txBody>
      </p:sp>
      <p:sp>
        <p:nvSpPr>
          <p:cNvPr id="5" name="Content Placeholder 4">
            <a:extLst>
              <a:ext uri="{FF2B5EF4-FFF2-40B4-BE49-F238E27FC236}">
                <a16:creationId xmlns:a16="http://schemas.microsoft.com/office/drawing/2014/main" id="{C1FA55D8-34F5-17A3-C319-91EBC9170B34}"/>
              </a:ext>
            </a:extLst>
          </p:cNvPr>
          <p:cNvSpPr>
            <a:spLocks noGrp="1"/>
          </p:cNvSpPr>
          <p:nvPr>
            <p:ph sz="quarter" idx="12"/>
          </p:nvPr>
        </p:nvSpPr>
        <p:spPr/>
        <p:txBody>
          <a:bodyPr>
            <a:normAutofit fontScale="92500" lnSpcReduction="10000"/>
          </a:bodyPr>
          <a:lstStyle/>
          <a:p>
            <a:pPr marL="0" indent="0">
              <a:spcAft>
                <a:spcPts val="1200"/>
              </a:spcAft>
              <a:buNone/>
            </a:pPr>
            <a:r>
              <a:rPr lang="en-US" sz="2600" dirty="0"/>
              <a:t>Analyze Changes in Non-Current Asset and Liability Accounts and Record as Investing and Financing Activities, or Disclose as Non-Cash Transactions.</a:t>
            </a:r>
          </a:p>
          <a:p>
            <a:pPr>
              <a:spcAft>
                <a:spcPts val="1200"/>
              </a:spcAft>
            </a:pPr>
            <a:r>
              <a:rPr lang="en-US" sz="2600" dirty="0">
                <a:solidFill>
                  <a:schemeClr val="bg2"/>
                </a:solidFill>
              </a:rPr>
              <a:t>The company purchased </a:t>
            </a:r>
            <a:r>
              <a:rPr lang="en-US" sz="2600" b="1" dirty="0">
                <a:solidFill>
                  <a:schemeClr val="bg2"/>
                </a:solidFill>
              </a:rPr>
              <a:t>land</a:t>
            </a:r>
            <a:r>
              <a:rPr lang="en-US" sz="2600" dirty="0">
                <a:solidFill>
                  <a:schemeClr val="bg2"/>
                </a:solidFill>
              </a:rPr>
              <a:t> of €110,000 by issuing </a:t>
            </a:r>
            <a:r>
              <a:rPr lang="en-US" sz="2600" b="1" dirty="0">
                <a:solidFill>
                  <a:schemeClr val="bg2"/>
                </a:solidFill>
              </a:rPr>
              <a:t>long-term bonds</a:t>
            </a:r>
            <a:r>
              <a:rPr lang="en-US" sz="2600" dirty="0">
                <a:solidFill>
                  <a:schemeClr val="bg2"/>
                </a:solidFill>
              </a:rPr>
              <a:t>.  This is a </a:t>
            </a:r>
            <a:r>
              <a:rPr lang="en-US" sz="2600" b="1" dirty="0">
                <a:solidFill>
                  <a:schemeClr val="bg2"/>
                </a:solidFill>
              </a:rPr>
              <a:t>non-cash investing and financing activity </a:t>
            </a:r>
            <a:r>
              <a:rPr lang="en-US" sz="2600" dirty="0">
                <a:solidFill>
                  <a:schemeClr val="bg2"/>
                </a:solidFill>
              </a:rPr>
              <a:t>that merits disclosure in a separate schedule, but </a:t>
            </a:r>
            <a:r>
              <a:rPr lang="en-US" sz="2600" dirty="0">
                <a:solidFill>
                  <a:schemeClr val="bg2"/>
                </a:solidFill>
                <a:highlight>
                  <a:srgbClr val="FFFF00"/>
                </a:highlight>
              </a:rPr>
              <a:t>does not affect cash flow</a:t>
            </a:r>
            <a:r>
              <a:rPr lang="en-US" sz="2600" dirty="0">
                <a:solidFill>
                  <a:schemeClr val="bg2"/>
                </a:solidFill>
              </a:rPr>
              <a:t>.</a:t>
            </a:r>
          </a:p>
          <a:p>
            <a:pPr marL="514350" indent="-514350">
              <a:buAutoNum type="arabicPeriod"/>
            </a:pPr>
            <a:r>
              <a:rPr lang="en-US" sz="2400" dirty="0">
                <a:solidFill>
                  <a:schemeClr val="bg2"/>
                </a:solidFill>
              </a:rPr>
              <a:t>A building costing €120,000 was purchased for cash. (cash outflow of 120,000)</a:t>
            </a:r>
          </a:p>
          <a:p>
            <a:pPr marL="514350" indent="-514350">
              <a:buFont typeface="Arial" panose="020B0604020202020204" pitchFamily="34" charset="0"/>
              <a:buAutoNum type="arabicPeriod"/>
            </a:pPr>
            <a:r>
              <a:rPr lang="en-US" sz="2400" dirty="0"/>
              <a:t> Equipment costing €25,000 was also purchased for cash. (</a:t>
            </a:r>
            <a:r>
              <a:rPr lang="en-US" sz="2400" dirty="0">
                <a:solidFill>
                  <a:srgbClr val="FF0000"/>
                </a:solidFill>
              </a:rPr>
              <a:t>cash outflow of 25,000</a:t>
            </a:r>
            <a:r>
              <a:rPr lang="en-US" sz="2400" dirty="0"/>
              <a:t>)</a:t>
            </a:r>
          </a:p>
          <a:p>
            <a:pPr marL="514350" indent="-514350">
              <a:buFont typeface="Arial" panose="020B0604020202020204" pitchFamily="34" charset="0"/>
              <a:buAutoNum type="arabicPeriod"/>
            </a:pPr>
            <a:r>
              <a:rPr lang="en-US" sz="2400" dirty="0">
                <a:solidFill>
                  <a:schemeClr val="bg2"/>
                </a:solidFill>
              </a:rPr>
              <a:t>The company sold equipment with a book value of €7,000 (cost €8,000, less accumulated depreciation €1,000) for €4,000 cash. </a:t>
            </a:r>
          </a:p>
          <a:p>
            <a:pPr>
              <a:spcAft>
                <a:spcPts val="1200"/>
              </a:spcAft>
            </a:pPr>
            <a:endParaRPr lang="en-US" sz="2600" dirty="0"/>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33326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lstStyle/>
          <a:p>
            <a:r>
              <a:rPr lang="en-US" dirty="0"/>
              <a:t>Statement of Cash Flow </a:t>
            </a:r>
            <a:endParaRPr lang="en-IN" dirty="0"/>
          </a:p>
        </p:txBody>
      </p:sp>
      <p:sp>
        <p:nvSpPr>
          <p:cNvPr id="4" name="Content Placeholder 3">
            <a:extLst>
              <a:ext uri="{FF2B5EF4-FFF2-40B4-BE49-F238E27FC236}">
                <a16:creationId xmlns:a16="http://schemas.microsoft.com/office/drawing/2014/main" id="{54A0A96B-1EDE-4F54-E41A-B4E0CC8AAC86}"/>
              </a:ext>
            </a:extLst>
          </p:cNvPr>
          <p:cNvSpPr>
            <a:spLocks noGrp="1"/>
          </p:cNvSpPr>
          <p:nvPr>
            <p:ph sz="quarter" idx="12"/>
          </p:nvPr>
        </p:nvSpPr>
        <p:spPr/>
        <p:txBody>
          <a:bodyPr>
            <a:normAutofit/>
          </a:bodyPr>
          <a:lstStyle/>
          <a:p>
            <a:pPr marL="0" indent="0">
              <a:lnSpc>
                <a:spcPct val="110000"/>
              </a:lnSpc>
              <a:buNone/>
            </a:pPr>
            <a:r>
              <a:rPr lang="en-US" dirty="0"/>
              <a:t>Provides summary of cash inflows and outflows during each reporting period</a:t>
            </a:r>
          </a:p>
          <a:p>
            <a:pPr marL="514350" indent="-514350">
              <a:lnSpc>
                <a:spcPct val="110000"/>
              </a:lnSpc>
              <a:buFont typeface="+mj-lt"/>
              <a:buAutoNum type="arabicPeriod"/>
            </a:pPr>
            <a:r>
              <a:rPr lang="en-US" dirty="0"/>
              <a:t>Cash </a:t>
            </a:r>
            <a:r>
              <a:rPr lang="en-US" i="1" dirty="0"/>
              <a:t>inflow</a:t>
            </a:r>
            <a:r>
              <a:rPr lang="en-US" dirty="0"/>
              <a:t>: cash received by the company</a:t>
            </a:r>
          </a:p>
          <a:p>
            <a:pPr marL="514350" indent="-514350">
              <a:lnSpc>
                <a:spcPct val="110000"/>
              </a:lnSpc>
              <a:buFont typeface="+mj-lt"/>
              <a:buAutoNum type="arabicPeriod"/>
            </a:pPr>
            <a:r>
              <a:rPr lang="en-US" dirty="0"/>
              <a:t>Cash </a:t>
            </a:r>
            <a:r>
              <a:rPr lang="en-US" i="1" dirty="0"/>
              <a:t>outflow</a:t>
            </a:r>
            <a:r>
              <a:rPr lang="en-US" dirty="0"/>
              <a:t>: cash paid by the company</a:t>
            </a:r>
          </a:p>
          <a:p>
            <a:pPr marL="514350" indent="-514350">
              <a:lnSpc>
                <a:spcPct val="110000"/>
              </a:lnSpc>
              <a:buFont typeface="+mj-lt"/>
              <a:buAutoNum type="arabicPeriod"/>
            </a:pPr>
            <a:r>
              <a:rPr lang="en-US" i="1" dirty="0"/>
              <a:t>Net cash flow</a:t>
            </a:r>
            <a:r>
              <a:rPr lang="en-US" dirty="0"/>
              <a:t>: difference between the two</a:t>
            </a:r>
          </a:p>
          <a:p>
            <a:pPr marL="0" indent="0">
              <a:lnSpc>
                <a:spcPct val="110000"/>
              </a:lnSpc>
              <a:buNone/>
            </a:pPr>
            <a:endParaRPr lang="en-US" dirty="0"/>
          </a:p>
          <a:p>
            <a:pPr marL="0" indent="0">
              <a:lnSpc>
                <a:spcPct val="110000"/>
              </a:lnSpc>
              <a:buNone/>
            </a:pPr>
            <a:r>
              <a:rPr lang="en-US" dirty="0"/>
              <a:t>SCF reports net cash flow from three sections: </a:t>
            </a:r>
          </a:p>
          <a:p>
            <a:pPr marL="0" indent="0">
              <a:lnSpc>
                <a:spcPct val="110000"/>
              </a:lnSpc>
              <a:buNone/>
            </a:pPr>
            <a:r>
              <a:rPr lang="en-US" dirty="0">
                <a:solidFill>
                  <a:srgbClr val="FF0000"/>
                </a:solidFill>
              </a:rPr>
              <a:t>Operating</a:t>
            </a:r>
            <a:r>
              <a:rPr lang="en-US" dirty="0"/>
              <a:t>, </a:t>
            </a:r>
            <a:r>
              <a:rPr lang="en-US" dirty="0">
                <a:solidFill>
                  <a:srgbClr val="FF0000"/>
                </a:solidFill>
              </a:rPr>
              <a:t>Investing</a:t>
            </a:r>
            <a:r>
              <a:rPr lang="en-US" dirty="0"/>
              <a:t>, and </a:t>
            </a:r>
            <a:r>
              <a:rPr lang="en-US" dirty="0">
                <a:solidFill>
                  <a:srgbClr val="FF0000"/>
                </a:solidFill>
              </a:rPr>
              <a:t>Financing</a:t>
            </a:r>
            <a:r>
              <a:rPr lang="en-US" dirty="0"/>
              <a:t> Activities</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927237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6DE3-B813-DB84-9E80-DAE71DA4AF5F}"/>
              </a:ext>
            </a:extLst>
          </p:cNvPr>
          <p:cNvSpPr>
            <a:spLocks noGrp="1"/>
          </p:cNvSpPr>
          <p:nvPr>
            <p:ph type="title"/>
          </p:nvPr>
        </p:nvSpPr>
        <p:spPr/>
        <p:txBody>
          <a:bodyPr>
            <a:normAutofit/>
          </a:bodyPr>
          <a:lstStyle/>
          <a:p>
            <a:r>
              <a:rPr lang="en-US" dirty="0"/>
              <a:t>Step 2: Investing Activities</a:t>
            </a:r>
            <a:endParaRPr lang="en-IN" dirty="0"/>
          </a:p>
        </p:txBody>
      </p:sp>
      <p:sp>
        <p:nvSpPr>
          <p:cNvPr id="15" name="Content Placeholder 5">
            <a:extLst>
              <a:ext uri="{FF2B5EF4-FFF2-40B4-BE49-F238E27FC236}">
                <a16:creationId xmlns:a16="http://schemas.microsoft.com/office/drawing/2014/main" id="{8D17E1E0-111A-9DF9-B479-BDA916A6846D}"/>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graphicFrame>
        <p:nvGraphicFramePr>
          <p:cNvPr id="6" name="Content Placeholder 5">
            <a:extLst>
              <a:ext uri="{FF2B5EF4-FFF2-40B4-BE49-F238E27FC236}">
                <a16:creationId xmlns:a16="http://schemas.microsoft.com/office/drawing/2014/main" id="{8207B7BA-CB2C-5608-820C-808EAB7A3822}"/>
              </a:ext>
            </a:extLst>
          </p:cNvPr>
          <p:cNvGraphicFramePr>
            <a:graphicFrameLocks noGrp="1"/>
          </p:cNvGraphicFramePr>
          <p:nvPr>
            <p:ph sz="quarter" idx="18"/>
            <p:extLst>
              <p:ext uri="{D42A27DB-BD31-4B8C-83A1-F6EECF244321}">
                <p14:modId xmlns:p14="http://schemas.microsoft.com/office/powerpoint/2010/main" val="1706649479"/>
              </p:ext>
            </p:extLst>
          </p:nvPr>
        </p:nvGraphicFramePr>
        <p:xfrm>
          <a:off x="661806" y="1565270"/>
          <a:ext cx="7122522" cy="1423740"/>
        </p:xfrm>
        <a:graphic>
          <a:graphicData uri="http://schemas.openxmlformats.org/drawingml/2006/table">
            <a:tbl>
              <a:tblPr firstRow="1" bandRow="1">
                <a:tableStyleId>{2D5ABB26-0587-4C30-8999-92F81FD0307C}</a:tableStyleId>
              </a:tblPr>
              <a:tblGrid>
                <a:gridCol w="4680492">
                  <a:extLst>
                    <a:ext uri="{9D8B030D-6E8A-4147-A177-3AD203B41FA5}">
                      <a16:colId xmlns:a16="http://schemas.microsoft.com/office/drawing/2014/main" val="41868421"/>
                    </a:ext>
                  </a:extLst>
                </a:gridCol>
                <a:gridCol w="1287017">
                  <a:extLst>
                    <a:ext uri="{9D8B030D-6E8A-4147-A177-3AD203B41FA5}">
                      <a16:colId xmlns:a16="http://schemas.microsoft.com/office/drawing/2014/main" val="470092291"/>
                    </a:ext>
                  </a:extLst>
                </a:gridCol>
                <a:gridCol w="1155013">
                  <a:extLst>
                    <a:ext uri="{9D8B030D-6E8A-4147-A177-3AD203B41FA5}">
                      <a16:colId xmlns:a16="http://schemas.microsoft.com/office/drawing/2014/main" val="3369967093"/>
                    </a:ext>
                  </a:extLst>
                </a:gridCol>
              </a:tblGrid>
              <a:tr h="284748">
                <a:tc>
                  <a:txBody>
                    <a:bodyPr/>
                    <a:lstStyle/>
                    <a:p>
                      <a:r>
                        <a:rPr lang="en-US" sz="1600" dirty="0"/>
                        <a:t>Cash flows from investing activities</a:t>
                      </a:r>
                      <a:endParaRPr lang="en-IN" sz="1600" dirty="0"/>
                    </a:p>
                  </a:txBody>
                  <a:tcPr marL="36000" marR="36000" marT="18000" marB="18000"/>
                </a:tc>
                <a:tc>
                  <a:txBody>
                    <a:bodyPr/>
                    <a:lstStyle/>
                    <a:p>
                      <a:pPr algn="r"/>
                      <a:endParaRPr lang="en-IN" sz="1600" dirty="0"/>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903951417"/>
                  </a:ext>
                </a:extLst>
              </a:tr>
              <a:tr h="284748">
                <a:tc>
                  <a:txBody>
                    <a:bodyPr/>
                    <a:lstStyle/>
                    <a:p>
                      <a:pPr marL="0" indent="452438"/>
                      <a:r>
                        <a:rPr lang="en-IN" sz="1600" dirty="0"/>
                        <a:t>Purchase of building</a:t>
                      </a:r>
                    </a:p>
                  </a:txBody>
                  <a:tcPr marL="36000" marR="36000" marT="18000" marB="18000"/>
                </a:tc>
                <a:tc>
                  <a:txBody>
                    <a:bodyPr/>
                    <a:lstStyle/>
                    <a:p>
                      <a:pPr algn="r"/>
                      <a:r>
                        <a:rPr lang="en-IN" sz="1600" dirty="0"/>
                        <a:t>(120,000)</a:t>
                      </a:r>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57584798"/>
                  </a:ext>
                </a:extLst>
              </a:tr>
              <a:tr h="284748">
                <a:tc>
                  <a:txBody>
                    <a:bodyPr/>
                    <a:lstStyle/>
                    <a:p>
                      <a:pPr marL="452438" indent="0"/>
                      <a:r>
                        <a:rPr lang="en-US" sz="1600" dirty="0">
                          <a:solidFill>
                            <a:srgbClr val="FF0000"/>
                          </a:solidFill>
                        </a:rPr>
                        <a:t>Purchase of equipment</a:t>
                      </a:r>
                      <a:endParaRPr lang="en-IN" sz="1600" dirty="0">
                        <a:solidFill>
                          <a:srgbClr val="FF0000"/>
                        </a:solidFill>
                      </a:endParaRPr>
                    </a:p>
                  </a:txBody>
                  <a:tcPr marL="36000" marR="36000" marT="18000" marB="18000"/>
                </a:tc>
                <a:tc>
                  <a:txBody>
                    <a:bodyPr/>
                    <a:lstStyle/>
                    <a:p>
                      <a:pPr algn="r"/>
                      <a:r>
                        <a:rPr lang="en-IN" sz="1600" dirty="0">
                          <a:solidFill>
                            <a:srgbClr val="FF0000"/>
                          </a:solidFill>
                        </a:rPr>
                        <a:t>(25,000)</a:t>
                      </a:r>
                    </a:p>
                  </a:txBody>
                  <a:tcPr marL="36000" marR="36000" marT="18000" marB="18000">
                    <a:lnB>
                      <a:noFill/>
                    </a:lnB>
                  </a:tcPr>
                </a:tc>
                <a:tc>
                  <a:txBody>
                    <a:bodyPr/>
                    <a:lstStyle/>
                    <a:p>
                      <a:pPr algn="r"/>
                      <a:endParaRPr lang="en-IN" sz="1600" dirty="0"/>
                    </a:p>
                  </a:txBody>
                  <a:tcPr marL="36000" marR="36000" marT="18000" marB="18000">
                    <a:lnB>
                      <a:noFill/>
                    </a:lnB>
                  </a:tcPr>
                </a:tc>
                <a:extLst>
                  <a:ext uri="{0D108BD9-81ED-4DB2-BD59-A6C34878D82A}">
                    <a16:rowId xmlns:a16="http://schemas.microsoft.com/office/drawing/2014/main" val="1618013541"/>
                  </a:ext>
                </a:extLst>
              </a:tr>
              <a:tr h="284748">
                <a:tc>
                  <a:txBody>
                    <a:bodyPr/>
                    <a:lstStyle/>
                    <a:p>
                      <a:pPr marL="452438" indent="0"/>
                      <a:r>
                        <a:rPr lang="en-IN" sz="1600" dirty="0">
                          <a:solidFill>
                            <a:schemeClr val="bg2"/>
                          </a:solidFill>
                        </a:rPr>
                        <a:t>Disposal of plant assets</a:t>
                      </a:r>
                    </a:p>
                  </a:txBody>
                  <a:tcPr marL="36000" marR="36000" marT="18000" marB="18000">
                    <a:lnR>
                      <a:noFill/>
                    </a:lnR>
                  </a:tcPr>
                </a:tc>
                <a:tc>
                  <a:txBody>
                    <a:bodyPr/>
                    <a:lstStyle/>
                    <a:p>
                      <a:pPr algn="r"/>
                      <a:r>
                        <a:rPr lang="en-IN" sz="1600" u="sng" dirty="0">
                          <a:solidFill>
                            <a:schemeClr val="bg2"/>
                          </a:solidFill>
                        </a:rPr>
                        <a:t>       4,000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u="sng" dirty="0">
                        <a:solidFill>
                          <a:schemeClr val="bg2"/>
                        </a:solidFill>
                      </a:endParaRPr>
                    </a:p>
                  </a:txBody>
                  <a:tcPr marL="36000" marR="36000" marT="18000" marB="180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22607686"/>
                  </a:ext>
                </a:extLst>
              </a:tr>
              <a:tr h="284748">
                <a:tc>
                  <a:txBody>
                    <a:bodyPr/>
                    <a:lstStyle/>
                    <a:p>
                      <a:pPr marL="0" indent="717550"/>
                      <a:r>
                        <a:rPr lang="en-US" sz="1600" b="0" dirty="0">
                          <a:solidFill>
                            <a:schemeClr val="bg2"/>
                          </a:solidFill>
                        </a:rPr>
                        <a:t>Net cash used by investing activities</a:t>
                      </a:r>
                      <a:endParaRPr lang="en-IN" sz="1600" b="0" dirty="0">
                        <a:solidFill>
                          <a:schemeClr val="bg2"/>
                        </a:solidFill>
                      </a:endParaRPr>
                    </a:p>
                  </a:txBody>
                  <a:tcPr marL="36000" marR="36000" marT="18000" marB="18000"/>
                </a:tc>
                <a:tc>
                  <a:txBody>
                    <a:bodyPr/>
                    <a:lstStyle/>
                    <a:p>
                      <a:pPr algn="r"/>
                      <a:endParaRPr lang="en-IN" sz="1600" b="0" dirty="0">
                        <a:solidFill>
                          <a:schemeClr val="bg2"/>
                        </a:solidFill>
                      </a:endParaRPr>
                    </a:p>
                  </a:txBody>
                  <a:tcPr marL="36000" marR="36000" marT="18000" marB="18000">
                    <a:lnT w="12700" cap="flat" cmpd="sng" algn="ctr">
                      <a:noFill/>
                      <a:prstDash val="solid"/>
                      <a:round/>
                      <a:headEnd type="none" w="med" len="med"/>
                      <a:tailEnd type="none" w="med" len="med"/>
                    </a:lnT>
                  </a:tcPr>
                </a:tc>
                <a:tc>
                  <a:txBody>
                    <a:bodyPr/>
                    <a:lstStyle/>
                    <a:p>
                      <a:pPr algn="r"/>
                      <a:r>
                        <a:rPr lang="en-IN" sz="1600" b="0" dirty="0">
                          <a:solidFill>
                            <a:schemeClr val="bg2"/>
                          </a:solidFill>
                        </a:rPr>
                        <a:t>(141,000)</a:t>
                      </a:r>
                    </a:p>
                  </a:txBody>
                  <a:tcPr marL="36000" marR="36000" marT="18000" marB="18000">
                    <a:lnT>
                      <a:noFill/>
                    </a:lnT>
                  </a:tcPr>
                </a:tc>
                <a:extLst>
                  <a:ext uri="{0D108BD9-81ED-4DB2-BD59-A6C34878D82A}">
                    <a16:rowId xmlns:a16="http://schemas.microsoft.com/office/drawing/2014/main" val="1953503681"/>
                  </a:ext>
                </a:extLst>
              </a:tr>
            </a:tbl>
          </a:graphicData>
        </a:graphic>
      </p:graphicFrame>
    </p:spTree>
    <p:extLst>
      <p:ext uri="{BB962C8B-B14F-4D97-AF65-F5344CB8AC3E}">
        <p14:creationId xmlns:p14="http://schemas.microsoft.com/office/powerpoint/2010/main" val="145453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Step 2: Investing Activities</a:t>
            </a:r>
            <a:endParaRPr lang="en-IN" dirty="0"/>
          </a:p>
        </p:txBody>
      </p:sp>
      <p:sp>
        <p:nvSpPr>
          <p:cNvPr id="5" name="Content Placeholder 4">
            <a:extLst>
              <a:ext uri="{FF2B5EF4-FFF2-40B4-BE49-F238E27FC236}">
                <a16:creationId xmlns:a16="http://schemas.microsoft.com/office/drawing/2014/main" id="{C1FA55D8-34F5-17A3-C319-91EBC9170B34}"/>
              </a:ext>
            </a:extLst>
          </p:cNvPr>
          <p:cNvSpPr>
            <a:spLocks noGrp="1"/>
          </p:cNvSpPr>
          <p:nvPr>
            <p:ph sz="quarter" idx="12"/>
          </p:nvPr>
        </p:nvSpPr>
        <p:spPr/>
        <p:txBody>
          <a:bodyPr>
            <a:normAutofit fontScale="92500" lnSpcReduction="10000"/>
          </a:bodyPr>
          <a:lstStyle/>
          <a:p>
            <a:pPr marL="0" indent="0">
              <a:spcAft>
                <a:spcPts val="1200"/>
              </a:spcAft>
              <a:buNone/>
            </a:pPr>
            <a:r>
              <a:rPr lang="en-US" sz="2600" dirty="0"/>
              <a:t>Analyze Changes in Non-Current Asset and Liability Accounts and Record as Investing and Financing Activities, or Disclose as Non-Cash Transactions.</a:t>
            </a:r>
          </a:p>
          <a:p>
            <a:pPr>
              <a:spcAft>
                <a:spcPts val="1200"/>
              </a:spcAft>
            </a:pPr>
            <a:r>
              <a:rPr lang="en-US" sz="2600" dirty="0">
                <a:solidFill>
                  <a:schemeClr val="bg2"/>
                </a:solidFill>
              </a:rPr>
              <a:t>The company purchased </a:t>
            </a:r>
            <a:r>
              <a:rPr lang="en-US" sz="2600" b="1" dirty="0">
                <a:solidFill>
                  <a:schemeClr val="bg2"/>
                </a:solidFill>
              </a:rPr>
              <a:t>land</a:t>
            </a:r>
            <a:r>
              <a:rPr lang="en-US" sz="2600" dirty="0">
                <a:solidFill>
                  <a:schemeClr val="bg2"/>
                </a:solidFill>
              </a:rPr>
              <a:t> of €110,000 by issuing </a:t>
            </a:r>
            <a:r>
              <a:rPr lang="en-US" sz="2600" b="1" dirty="0">
                <a:solidFill>
                  <a:schemeClr val="bg2"/>
                </a:solidFill>
              </a:rPr>
              <a:t>long-term bonds</a:t>
            </a:r>
            <a:r>
              <a:rPr lang="en-US" sz="2600" dirty="0">
                <a:solidFill>
                  <a:schemeClr val="bg2"/>
                </a:solidFill>
              </a:rPr>
              <a:t>.  This is a </a:t>
            </a:r>
            <a:r>
              <a:rPr lang="en-US" sz="2600" b="1" dirty="0">
                <a:solidFill>
                  <a:schemeClr val="bg2"/>
                </a:solidFill>
              </a:rPr>
              <a:t>non-cash investing and financing activity </a:t>
            </a:r>
            <a:r>
              <a:rPr lang="en-US" sz="2600" dirty="0">
                <a:solidFill>
                  <a:schemeClr val="bg2"/>
                </a:solidFill>
              </a:rPr>
              <a:t>that merits disclosure in a separate schedule, but </a:t>
            </a:r>
            <a:r>
              <a:rPr lang="en-US" sz="2600" dirty="0">
                <a:solidFill>
                  <a:schemeClr val="bg2"/>
                </a:solidFill>
                <a:highlight>
                  <a:srgbClr val="FFFF00"/>
                </a:highlight>
              </a:rPr>
              <a:t>does not affect cash flow</a:t>
            </a:r>
            <a:r>
              <a:rPr lang="en-US" sz="2600" dirty="0">
                <a:solidFill>
                  <a:schemeClr val="bg2"/>
                </a:solidFill>
              </a:rPr>
              <a:t>.</a:t>
            </a:r>
          </a:p>
          <a:p>
            <a:pPr marL="514350" indent="-514350">
              <a:buAutoNum type="arabicPeriod"/>
            </a:pPr>
            <a:r>
              <a:rPr lang="en-US" sz="2400" dirty="0">
                <a:solidFill>
                  <a:schemeClr val="bg2"/>
                </a:solidFill>
              </a:rPr>
              <a:t>A building costing €120,000 was purchased for cash. (cash outflow of 120,000)</a:t>
            </a:r>
          </a:p>
          <a:p>
            <a:pPr marL="514350" indent="-514350">
              <a:buFont typeface="Arial" panose="020B0604020202020204" pitchFamily="34" charset="0"/>
              <a:buAutoNum type="arabicPeriod"/>
            </a:pPr>
            <a:r>
              <a:rPr lang="en-US" sz="2400" dirty="0">
                <a:solidFill>
                  <a:schemeClr val="bg2"/>
                </a:solidFill>
              </a:rPr>
              <a:t> Equipment costing €25,000 was also purchased for cash. (cash outflow of 25,000)</a:t>
            </a:r>
          </a:p>
          <a:p>
            <a:pPr marL="514350" indent="-514350">
              <a:buFont typeface="Arial" panose="020B0604020202020204" pitchFamily="34" charset="0"/>
              <a:buAutoNum type="arabicPeriod"/>
            </a:pPr>
            <a:r>
              <a:rPr lang="en-US" sz="2400" dirty="0"/>
              <a:t>The company sold equipment with a book value of €7,000 (cost €8,000, less accumulated depreciation €1,000) for €4,000 cash. </a:t>
            </a:r>
          </a:p>
          <a:p>
            <a:pPr>
              <a:spcAft>
                <a:spcPts val="1200"/>
              </a:spcAft>
            </a:pPr>
            <a:endParaRPr lang="en-US" sz="2600" dirty="0"/>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595088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6DE3-B813-DB84-9E80-DAE71DA4AF5F}"/>
              </a:ext>
            </a:extLst>
          </p:cNvPr>
          <p:cNvSpPr>
            <a:spLocks noGrp="1"/>
          </p:cNvSpPr>
          <p:nvPr>
            <p:ph type="title"/>
          </p:nvPr>
        </p:nvSpPr>
        <p:spPr/>
        <p:txBody>
          <a:bodyPr>
            <a:normAutofit/>
          </a:bodyPr>
          <a:lstStyle/>
          <a:p>
            <a:r>
              <a:rPr lang="en-US" dirty="0"/>
              <a:t>Step 2: Equipment Journal Entry</a:t>
            </a:r>
            <a:endParaRPr lang="en-IN" dirty="0"/>
          </a:p>
        </p:txBody>
      </p:sp>
      <p:sp>
        <p:nvSpPr>
          <p:cNvPr id="3" name="Content Placeholder 2">
            <a:extLst>
              <a:ext uri="{FF2B5EF4-FFF2-40B4-BE49-F238E27FC236}">
                <a16:creationId xmlns:a16="http://schemas.microsoft.com/office/drawing/2014/main" id="{7D029FB9-F533-0609-2329-814445CC20AB}"/>
              </a:ext>
            </a:extLst>
          </p:cNvPr>
          <p:cNvSpPr>
            <a:spLocks noGrp="1"/>
          </p:cNvSpPr>
          <p:nvPr>
            <p:ph sz="quarter" idx="12"/>
          </p:nvPr>
        </p:nvSpPr>
        <p:spPr>
          <a:xfrm>
            <a:off x="513862" y="1424066"/>
            <a:ext cx="8115301" cy="2695088"/>
          </a:xfrm>
        </p:spPr>
        <p:txBody>
          <a:bodyPr>
            <a:normAutofit/>
          </a:bodyPr>
          <a:lstStyle/>
          <a:p>
            <a:pPr marL="0" indent="0">
              <a:lnSpc>
                <a:spcPct val="110000"/>
              </a:lnSpc>
              <a:buNone/>
            </a:pPr>
            <a:r>
              <a:rPr lang="en-US" sz="2800" dirty="0"/>
              <a:t>The company sold equipment with a book value of €7,000 (cost €8,000, less accumulated depreciation €1,000) for €4,000 cash. </a:t>
            </a:r>
          </a:p>
          <a:p>
            <a:pPr marL="0" indent="0">
              <a:lnSpc>
                <a:spcPct val="110000"/>
              </a:lnSpc>
              <a:buNone/>
            </a:pPr>
            <a:endParaRPr lang="en-US" sz="2600" dirty="0"/>
          </a:p>
        </p:txBody>
      </p:sp>
      <p:graphicFrame>
        <p:nvGraphicFramePr>
          <p:cNvPr id="10" name="Table Placeholder 9">
            <a:extLst>
              <a:ext uri="{FF2B5EF4-FFF2-40B4-BE49-F238E27FC236}">
                <a16:creationId xmlns:a16="http://schemas.microsoft.com/office/drawing/2014/main" id="{F47FB090-20E0-BD73-EB80-CFB9ED55D467}"/>
              </a:ext>
            </a:extLst>
          </p:cNvPr>
          <p:cNvGraphicFramePr>
            <a:graphicFrameLocks noGrp="1"/>
          </p:cNvGraphicFramePr>
          <p:nvPr>
            <p:ph type="tbl" sz="quarter" idx="19"/>
          </p:nvPr>
        </p:nvGraphicFramePr>
        <p:xfrm>
          <a:off x="1050595" y="3319253"/>
          <a:ext cx="7041834" cy="1828800"/>
        </p:xfrm>
        <a:graphic>
          <a:graphicData uri="http://schemas.openxmlformats.org/drawingml/2006/table">
            <a:tbl>
              <a:tblPr firstRow="1" bandRow="1">
                <a:tableStyleId>{5C22544A-7EE6-4342-B048-85BDC9FD1C3A}</a:tableStyleId>
              </a:tblPr>
              <a:tblGrid>
                <a:gridCol w="5155248">
                  <a:extLst>
                    <a:ext uri="{9D8B030D-6E8A-4147-A177-3AD203B41FA5}">
                      <a16:colId xmlns:a16="http://schemas.microsoft.com/office/drawing/2014/main" val="856470737"/>
                    </a:ext>
                  </a:extLst>
                </a:gridCol>
                <a:gridCol w="943293">
                  <a:extLst>
                    <a:ext uri="{9D8B030D-6E8A-4147-A177-3AD203B41FA5}">
                      <a16:colId xmlns:a16="http://schemas.microsoft.com/office/drawing/2014/main" val="1372811304"/>
                    </a:ext>
                  </a:extLst>
                </a:gridCol>
                <a:gridCol w="943293">
                  <a:extLst>
                    <a:ext uri="{9D8B030D-6E8A-4147-A177-3AD203B41FA5}">
                      <a16:colId xmlns:a16="http://schemas.microsoft.com/office/drawing/2014/main" val="2580723745"/>
                    </a:ext>
                  </a:extLst>
                </a:gridCol>
              </a:tblGrid>
              <a:tr h="370840">
                <a:tc>
                  <a:txBody>
                    <a:bodyPr/>
                    <a:lstStyle/>
                    <a:p>
                      <a:r>
                        <a:rPr lang="en-US" sz="2400" b="0" dirty="0">
                          <a:solidFill>
                            <a:srgbClr val="FF0000"/>
                          </a:solidFill>
                        </a:rPr>
                        <a:t>Cash</a:t>
                      </a:r>
                    </a:p>
                  </a:txBody>
                  <a:tcPr>
                    <a:noFill/>
                  </a:tcPr>
                </a:tc>
                <a:tc>
                  <a:txBody>
                    <a:bodyPr/>
                    <a:lstStyle/>
                    <a:p>
                      <a:pPr algn="r"/>
                      <a:r>
                        <a:rPr lang="en-US" sz="2400" b="0" dirty="0">
                          <a:solidFill>
                            <a:srgbClr val="FF0000"/>
                          </a:solidFill>
                        </a:rPr>
                        <a:t>4,000</a:t>
                      </a:r>
                    </a:p>
                  </a:txBody>
                  <a:tcPr>
                    <a:noFill/>
                  </a:tcPr>
                </a:tc>
                <a:tc>
                  <a:txBody>
                    <a:bodyPr/>
                    <a:lstStyle/>
                    <a:p>
                      <a:pPr algn="r"/>
                      <a:endParaRPr lang="en-US" sz="2400" b="0" dirty="0">
                        <a:solidFill>
                          <a:schemeClr val="tx1"/>
                        </a:solidFill>
                      </a:endParaRPr>
                    </a:p>
                  </a:txBody>
                  <a:tcPr>
                    <a:noFill/>
                  </a:tcPr>
                </a:tc>
                <a:extLst>
                  <a:ext uri="{0D108BD9-81ED-4DB2-BD59-A6C34878D82A}">
                    <a16:rowId xmlns:a16="http://schemas.microsoft.com/office/drawing/2014/main" val="4258519293"/>
                  </a:ext>
                </a:extLst>
              </a:tr>
              <a:tr h="370840">
                <a:tc>
                  <a:txBody>
                    <a:bodyPr/>
                    <a:lstStyle/>
                    <a:p>
                      <a:r>
                        <a:rPr lang="en-US" sz="2400" b="0" dirty="0">
                          <a:solidFill>
                            <a:schemeClr val="tx1"/>
                          </a:solidFill>
                        </a:rPr>
                        <a:t>Accumulated Depreciation—Equipment</a:t>
                      </a:r>
                    </a:p>
                  </a:txBody>
                  <a:tcPr>
                    <a:noFill/>
                  </a:tcPr>
                </a:tc>
                <a:tc>
                  <a:txBody>
                    <a:bodyPr/>
                    <a:lstStyle/>
                    <a:p>
                      <a:pPr algn="r"/>
                      <a:r>
                        <a:rPr lang="en-US" sz="2400" b="0" dirty="0">
                          <a:solidFill>
                            <a:schemeClr val="tx1"/>
                          </a:solidFill>
                        </a:rPr>
                        <a:t>1,000</a:t>
                      </a:r>
                    </a:p>
                  </a:txBody>
                  <a:tcPr>
                    <a:noFill/>
                  </a:tcPr>
                </a:tc>
                <a:tc>
                  <a:txBody>
                    <a:bodyPr/>
                    <a:lstStyle/>
                    <a:p>
                      <a:pPr algn="r"/>
                      <a:endParaRPr lang="en-US" sz="2400" b="0" dirty="0">
                        <a:solidFill>
                          <a:schemeClr val="tx1"/>
                        </a:solidFill>
                      </a:endParaRPr>
                    </a:p>
                  </a:txBody>
                  <a:tcPr>
                    <a:noFill/>
                  </a:tcPr>
                </a:tc>
                <a:extLst>
                  <a:ext uri="{0D108BD9-81ED-4DB2-BD59-A6C34878D82A}">
                    <a16:rowId xmlns:a16="http://schemas.microsoft.com/office/drawing/2014/main" val="1354329812"/>
                  </a:ext>
                </a:extLst>
              </a:tr>
              <a:tr h="370840">
                <a:tc>
                  <a:txBody>
                    <a:bodyPr/>
                    <a:lstStyle/>
                    <a:p>
                      <a:r>
                        <a:rPr lang="en-US" sz="2400" b="0" dirty="0">
                          <a:solidFill>
                            <a:schemeClr val="tx1"/>
                          </a:solidFill>
                        </a:rPr>
                        <a:t>Loss on Disposal of Plant Assets</a:t>
                      </a:r>
                    </a:p>
                  </a:txBody>
                  <a:tcPr>
                    <a:noFill/>
                  </a:tcPr>
                </a:tc>
                <a:tc>
                  <a:txBody>
                    <a:bodyPr/>
                    <a:lstStyle/>
                    <a:p>
                      <a:pPr algn="r"/>
                      <a:r>
                        <a:rPr lang="en-US" sz="2400" b="0" dirty="0">
                          <a:solidFill>
                            <a:schemeClr val="tx1"/>
                          </a:solidFill>
                        </a:rPr>
                        <a:t>3,000</a:t>
                      </a:r>
                    </a:p>
                  </a:txBody>
                  <a:tcPr>
                    <a:noFill/>
                  </a:tcPr>
                </a:tc>
                <a:tc>
                  <a:txBody>
                    <a:bodyPr/>
                    <a:lstStyle/>
                    <a:p>
                      <a:pPr algn="r"/>
                      <a:endParaRPr lang="en-US" sz="2400" b="0" dirty="0">
                        <a:solidFill>
                          <a:schemeClr val="tx1"/>
                        </a:solidFill>
                      </a:endParaRPr>
                    </a:p>
                  </a:txBody>
                  <a:tcPr>
                    <a:noFill/>
                  </a:tcPr>
                </a:tc>
                <a:extLst>
                  <a:ext uri="{0D108BD9-81ED-4DB2-BD59-A6C34878D82A}">
                    <a16:rowId xmlns:a16="http://schemas.microsoft.com/office/drawing/2014/main" val="2085027147"/>
                  </a:ext>
                </a:extLst>
              </a:tr>
              <a:tr h="370840">
                <a:tc>
                  <a:txBody>
                    <a:bodyPr/>
                    <a:lstStyle/>
                    <a:p>
                      <a:pPr lvl="1"/>
                      <a:r>
                        <a:rPr lang="en-US" sz="2400" b="0" dirty="0">
                          <a:solidFill>
                            <a:schemeClr val="tx1"/>
                          </a:solidFill>
                        </a:rPr>
                        <a:t>Equipment</a:t>
                      </a:r>
                    </a:p>
                  </a:txBody>
                  <a:tcPr>
                    <a:noFill/>
                  </a:tcPr>
                </a:tc>
                <a:tc>
                  <a:txBody>
                    <a:bodyPr/>
                    <a:lstStyle/>
                    <a:p>
                      <a:pPr algn="r"/>
                      <a:endParaRPr lang="en-US" sz="2400" b="0" dirty="0">
                        <a:solidFill>
                          <a:schemeClr val="tx1"/>
                        </a:solidFill>
                      </a:endParaRPr>
                    </a:p>
                  </a:txBody>
                  <a:tcPr>
                    <a:noFill/>
                  </a:tcPr>
                </a:tc>
                <a:tc>
                  <a:txBody>
                    <a:bodyPr/>
                    <a:lstStyle/>
                    <a:p>
                      <a:pPr algn="r"/>
                      <a:r>
                        <a:rPr lang="en-US" sz="2400" b="0" dirty="0">
                          <a:solidFill>
                            <a:schemeClr val="tx1"/>
                          </a:solidFill>
                        </a:rPr>
                        <a:t>8,000</a:t>
                      </a:r>
                    </a:p>
                  </a:txBody>
                  <a:tcPr>
                    <a:noFill/>
                  </a:tcPr>
                </a:tc>
                <a:extLst>
                  <a:ext uri="{0D108BD9-81ED-4DB2-BD59-A6C34878D82A}">
                    <a16:rowId xmlns:a16="http://schemas.microsoft.com/office/drawing/2014/main" val="3037611747"/>
                  </a:ext>
                </a:extLst>
              </a:tr>
            </a:tbl>
          </a:graphicData>
        </a:graphic>
      </p:graphicFrame>
      <p:sp>
        <p:nvSpPr>
          <p:cNvPr id="15" name="Content Placeholder 5">
            <a:extLst>
              <a:ext uri="{FF2B5EF4-FFF2-40B4-BE49-F238E27FC236}">
                <a16:creationId xmlns:a16="http://schemas.microsoft.com/office/drawing/2014/main" id="{5765648D-C5EA-52B0-5984-20CD465486B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77572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6DE3-B813-DB84-9E80-DAE71DA4AF5F}"/>
              </a:ext>
            </a:extLst>
          </p:cNvPr>
          <p:cNvSpPr>
            <a:spLocks noGrp="1"/>
          </p:cNvSpPr>
          <p:nvPr>
            <p:ph type="title"/>
          </p:nvPr>
        </p:nvSpPr>
        <p:spPr/>
        <p:txBody>
          <a:bodyPr>
            <a:normAutofit/>
          </a:bodyPr>
          <a:lstStyle/>
          <a:p>
            <a:r>
              <a:rPr lang="en-US" dirty="0"/>
              <a:t>Step 2: Investing Activities</a:t>
            </a:r>
            <a:endParaRPr lang="en-IN" dirty="0"/>
          </a:p>
        </p:txBody>
      </p:sp>
      <p:sp>
        <p:nvSpPr>
          <p:cNvPr id="15" name="Content Placeholder 5">
            <a:extLst>
              <a:ext uri="{FF2B5EF4-FFF2-40B4-BE49-F238E27FC236}">
                <a16:creationId xmlns:a16="http://schemas.microsoft.com/office/drawing/2014/main" id="{8D17E1E0-111A-9DF9-B479-BDA916A6846D}"/>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graphicFrame>
        <p:nvGraphicFramePr>
          <p:cNvPr id="6" name="Content Placeholder 5">
            <a:extLst>
              <a:ext uri="{FF2B5EF4-FFF2-40B4-BE49-F238E27FC236}">
                <a16:creationId xmlns:a16="http://schemas.microsoft.com/office/drawing/2014/main" id="{8207B7BA-CB2C-5608-820C-808EAB7A3822}"/>
              </a:ext>
            </a:extLst>
          </p:cNvPr>
          <p:cNvGraphicFramePr>
            <a:graphicFrameLocks noGrp="1"/>
          </p:cNvGraphicFramePr>
          <p:nvPr>
            <p:ph sz="quarter" idx="18"/>
            <p:extLst>
              <p:ext uri="{D42A27DB-BD31-4B8C-83A1-F6EECF244321}">
                <p14:modId xmlns:p14="http://schemas.microsoft.com/office/powerpoint/2010/main" val="136799744"/>
              </p:ext>
            </p:extLst>
          </p:nvPr>
        </p:nvGraphicFramePr>
        <p:xfrm>
          <a:off x="661806" y="1565270"/>
          <a:ext cx="7122522" cy="1423740"/>
        </p:xfrm>
        <a:graphic>
          <a:graphicData uri="http://schemas.openxmlformats.org/drawingml/2006/table">
            <a:tbl>
              <a:tblPr firstRow="1" bandRow="1">
                <a:tableStyleId>{2D5ABB26-0587-4C30-8999-92F81FD0307C}</a:tableStyleId>
              </a:tblPr>
              <a:tblGrid>
                <a:gridCol w="4680492">
                  <a:extLst>
                    <a:ext uri="{9D8B030D-6E8A-4147-A177-3AD203B41FA5}">
                      <a16:colId xmlns:a16="http://schemas.microsoft.com/office/drawing/2014/main" val="41868421"/>
                    </a:ext>
                  </a:extLst>
                </a:gridCol>
                <a:gridCol w="1287017">
                  <a:extLst>
                    <a:ext uri="{9D8B030D-6E8A-4147-A177-3AD203B41FA5}">
                      <a16:colId xmlns:a16="http://schemas.microsoft.com/office/drawing/2014/main" val="470092291"/>
                    </a:ext>
                  </a:extLst>
                </a:gridCol>
                <a:gridCol w="1155013">
                  <a:extLst>
                    <a:ext uri="{9D8B030D-6E8A-4147-A177-3AD203B41FA5}">
                      <a16:colId xmlns:a16="http://schemas.microsoft.com/office/drawing/2014/main" val="3369967093"/>
                    </a:ext>
                  </a:extLst>
                </a:gridCol>
              </a:tblGrid>
              <a:tr h="284748">
                <a:tc>
                  <a:txBody>
                    <a:bodyPr/>
                    <a:lstStyle/>
                    <a:p>
                      <a:r>
                        <a:rPr lang="en-US" sz="1600" dirty="0"/>
                        <a:t>Cash flows from investing activities</a:t>
                      </a:r>
                      <a:endParaRPr lang="en-IN" sz="1600" dirty="0"/>
                    </a:p>
                  </a:txBody>
                  <a:tcPr marL="36000" marR="36000" marT="18000" marB="18000"/>
                </a:tc>
                <a:tc>
                  <a:txBody>
                    <a:bodyPr/>
                    <a:lstStyle/>
                    <a:p>
                      <a:pPr algn="r"/>
                      <a:endParaRPr lang="en-IN" sz="1600" dirty="0"/>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903951417"/>
                  </a:ext>
                </a:extLst>
              </a:tr>
              <a:tr h="284748">
                <a:tc>
                  <a:txBody>
                    <a:bodyPr/>
                    <a:lstStyle/>
                    <a:p>
                      <a:pPr marL="0" indent="452438"/>
                      <a:r>
                        <a:rPr lang="en-IN" sz="1600" dirty="0"/>
                        <a:t>Purchase of building</a:t>
                      </a:r>
                    </a:p>
                  </a:txBody>
                  <a:tcPr marL="36000" marR="36000" marT="18000" marB="18000"/>
                </a:tc>
                <a:tc>
                  <a:txBody>
                    <a:bodyPr/>
                    <a:lstStyle/>
                    <a:p>
                      <a:pPr algn="r"/>
                      <a:r>
                        <a:rPr lang="en-IN" sz="1600" dirty="0"/>
                        <a:t>(120,000)</a:t>
                      </a:r>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57584798"/>
                  </a:ext>
                </a:extLst>
              </a:tr>
              <a:tr h="284748">
                <a:tc>
                  <a:txBody>
                    <a:bodyPr/>
                    <a:lstStyle/>
                    <a:p>
                      <a:pPr marL="452438" indent="0"/>
                      <a:r>
                        <a:rPr lang="en-US" sz="1600" dirty="0"/>
                        <a:t>Purchase of equipment</a:t>
                      </a:r>
                      <a:endParaRPr lang="en-IN" sz="1600" dirty="0"/>
                    </a:p>
                  </a:txBody>
                  <a:tcPr marL="36000" marR="36000" marT="18000" marB="18000"/>
                </a:tc>
                <a:tc>
                  <a:txBody>
                    <a:bodyPr/>
                    <a:lstStyle/>
                    <a:p>
                      <a:pPr algn="r"/>
                      <a:r>
                        <a:rPr lang="en-IN" sz="1600" dirty="0"/>
                        <a:t>(25,000)</a:t>
                      </a:r>
                    </a:p>
                  </a:txBody>
                  <a:tcPr marL="36000" marR="36000" marT="18000" marB="18000">
                    <a:lnB>
                      <a:noFill/>
                    </a:lnB>
                  </a:tcPr>
                </a:tc>
                <a:tc>
                  <a:txBody>
                    <a:bodyPr/>
                    <a:lstStyle/>
                    <a:p>
                      <a:pPr algn="r"/>
                      <a:endParaRPr lang="en-IN" sz="1600" dirty="0"/>
                    </a:p>
                  </a:txBody>
                  <a:tcPr marL="36000" marR="36000" marT="18000" marB="18000">
                    <a:lnB>
                      <a:noFill/>
                    </a:lnB>
                  </a:tcPr>
                </a:tc>
                <a:extLst>
                  <a:ext uri="{0D108BD9-81ED-4DB2-BD59-A6C34878D82A}">
                    <a16:rowId xmlns:a16="http://schemas.microsoft.com/office/drawing/2014/main" val="1618013541"/>
                  </a:ext>
                </a:extLst>
              </a:tr>
              <a:tr h="284748">
                <a:tc>
                  <a:txBody>
                    <a:bodyPr/>
                    <a:lstStyle/>
                    <a:p>
                      <a:pPr marL="452438" indent="0"/>
                      <a:r>
                        <a:rPr lang="en-IN" sz="1600" dirty="0">
                          <a:solidFill>
                            <a:srgbClr val="FF0000"/>
                          </a:solidFill>
                        </a:rPr>
                        <a:t>Disposal of plant assets</a:t>
                      </a:r>
                    </a:p>
                  </a:txBody>
                  <a:tcPr marL="36000" marR="36000" marT="18000" marB="18000">
                    <a:lnR>
                      <a:noFill/>
                    </a:lnR>
                  </a:tcPr>
                </a:tc>
                <a:tc>
                  <a:txBody>
                    <a:bodyPr/>
                    <a:lstStyle/>
                    <a:p>
                      <a:pPr algn="r"/>
                      <a:r>
                        <a:rPr lang="en-IN" sz="1600" u="sng" dirty="0">
                          <a:solidFill>
                            <a:srgbClr val="FF0000"/>
                          </a:solidFill>
                        </a:rPr>
                        <a:t>       4,000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u="sng" dirty="0"/>
                    </a:p>
                  </a:txBody>
                  <a:tcPr marL="36000" marR="36000" marT="18000" marB="180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22607686"/>
                  </a:ext>
                </a:extLst>
              </a:tr>
              <a:tr h="284748">
                <a:tc>
                  <a:txBody>
                    <a:bodyPr/>
                    <a:lstStyle/>
                    <a:p>
                      <a:pPr marL="0" indent="717550"/>
                      <a:r>
                        <a:rPr lang="en-US" sz="1600" b="0" dirty="0">
                          <a:solidFill>
                            <a:schemeClr val="tx1"/>
                          </a:solidFill>
                        </a:rPr>
                        <a:t>Net cash used by investing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lnT w="12700" cap="flat" cmpd="sng" algn="ctr">
                      <a:noFill/>
                      <a:prstDash val="solid"/>
                      <a:round/>
                      <a:headEnd type="none" w="med" len="med"/>
                      <a:tailEnd type="none" w="med" len="med"/>
                    </a:lnT>
                  </a:tcPr>
                </a:tc>
                <a:tc>
                  <a:txBody>
                    <a:bodyPr/>
                    <a:lstStyle/>
                    <a:p>
                      <a:pPr algn="r"/>
                      <a:r>
                        <a:rPr lang="en-IN" sz="1600" b="0" dirty="0">
                          <a:solidFill>
                            <a:schemeClr val="tx1"/>
                          </a:solidFill>
                        </a:rPr>
                        <a:t>(141,000)</a:t>
                      </a:r>
                    </a:p>
                  </a:txBody>
                  <a:tcPr marL="36000" marR="36000" marT="18000" marB="18000">
                    <a:lnT>
                      <a:noFill/>
                    </a:lnT>
                  </a:tcPr>
                </a:tc>
                <a:extLst>
                  <a:ext uri="{0D108BD9-81ED-4DB2-BD59-A6C34878D82A}">
                    <a16:rowId xmlns:a16="http://schemas.microsoft.com/office/drawing/2014/main" val="1953503681"/>
                  </a:ext>
                </a:extLst>
              </a:tr>
            </a:tbl>
          </a:graphicData>
        </a:graphic>
      </p:graphicFrame>
    </p:spTree>
    <p:extLst>
      <p:ext uri="{BB962C8B-B14F-4D97-AF65-F5344CB8AC3E}">
        <p14:creationId xmlns:p14="http://schemas.microsoft.com/office/powerpoint/2010/main" val="9229793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Step 2: Financing Activities</a:t>
            </a:r>
            <a:endParaRPr lang="en-IN" dirty="0"/>
          </a:p>
        </p:txBody>
      </p:sp>
      <p:sp>
        <p:nvSpPr>
          <p:cNvPr id="5" name="Content Placeholder 4">
            <a:extLst>
              <a:ext uri="{FF2B5EF4-FFF2-40B4-BE49-F238E27FC236}">
                <a16:creationId xmlns:a16="http://schemas.microsoft.com/office/drawing/2014/main" id="{C1FA55D8-34F5-17A3-C319-91EBC9170B34}"/>
              </a:ext>
            </a:extLst>
          </p:cNvPr>
          <p:cNvSpPr>
            <a:spLocks noGrp="1"/>
          </p:cNvSpPr>
          <p:nvPr>
            <p:ph sz="quarter" idx="12"/>
          </p:nvPr>
        </p:nvSpPr>
        <p:spPr>
          <a:xfrm>
            <a:off x="513862" y="1309567"/>
            <a:ext cx="8115301" cy="4961351"/>
          </a:xfrm>
        </p:spPr>
        <p:txBody>
          <a:bodyPr>
            <a:normAutofit/>
          </a:bodyPr>
          <a:lstStyle/>
          <a:p>
            <a:pPr>
              <a:lnSpc>
                <a:spcPct val="110000"/>
              </a:lnSpc>
            </a:pPr>
            <a:r>
              <a:rPr lang="en-US" sz="2800" dirty="0"/>
              <a:t>The company increased Share Capital—Ordinary by </a:t>
            </a:r>
            <a:r>
              <a:rPr lang="en-US" sz="2800" b="1" dirty="0"/>
              <a:t>issuing shares of stock</a:t>
            </a:r>
            <a:r>
              <a:rPr lang="en-US" sz="2800" dirty="0"/>
              <a:t> for  €20,000.  This is a </a:t>
            </a:r>
            <a:r>
              <a:rPr lang="en-US" sz="2800" dirty="0">
                <a:solidFill>
                  <a:srgbClr val="FF0000"/>
                </a:solidFill>
              </a:rPr>
              <a:t>cash inflow </a:t>
            </a:r>
            <a:r>
              <a:rPr lang="en-US" sz="2800" dirty="0"/>
              <a:t>reported in the </a:t>
            </a:r>
            <a:r>
              <a:rPr lang="en-US" sz="2800" b="1" dirty="0">
                <a:solidFill>
                  <a:srgbClr val="FF0000"/>
                </a:solidFill>
              </a:rPr>
              <a:t>financing activities section </a:t>
            </a:r>
            <a:r>
              <a:rPr lang="en-US" sz="2800" dirty="0"/>
              <a:t>of the Statement of Cash Flows.</a:t>
            </a:r>
          </a:p>
          <a:p>
            <a:pPr>
              <a:lnSpc>
                <a:spcPct val="110000"/>
              </a:lnSpc>
            </a:pPr>
            <a:r>
              <a:rPr lang="en-US" sz="2800" dirty="0">
                <a:solidFill>
                  <a:schemeClr val="bg2"/>
                </a:solidFill>
              </a:rPr>
              <a:t>The company </a:t>
            </a:r>
            <a:r>
              <a:rPr lang="en-US" sz="2800" b="1" dirty="0">
                <a:solidFill>
                  <a:schemeClr val="bg2"/>
                </a:solidFill>
              </a:rPr>
              <a:t>paid dividends </a:t>
            </a:r>
            <a:r>
              <a:rPr lang="en-US" sz="2800" dirty="0">
                <a:solidFill>
                  <a:schemeClr val="bg2"/>
                </a:solidFill>
              </a:rPr>
              <a:t>of €29,000. The decrease in retained earnings is a cash outflow that is reported in the </a:t>
            </a:r>
            <a:r>
              <a:rPr lang="en-US" sz="2800" b="1" dirty="0">
                <a:solidFill>
                  <a:schemeClr val="bg2"/>
                </a:solidFill>
              </a:rPr>
              <a:t>financing activities section</a:t>
            </a:r>
            <a:r>
              <a:rPr lang="en-US" sz="2800" dirty="0">
                <a:solidFill>
                  <a:schemeClr val="bg2"/>
                </a:solidFill>
              </a:rPr>
              <a:t>.</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4161333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C24877-30CE-470B-88C7-369220E0DF9C}"/>
              </a:ext>
            </a:extLst>
          </p:cNvPr>
          <p:cNvSpPr>
            <a:spLocks noGrp="1"/>
          </p:cNvSpPr>
          <p:nvPr>
            <p:ph type="title"/>
          </p:nvPr>
        </p:nvSpPr>
        <p:spPr>
          <a:xfrm>
            <a:off x="514353" y="460255"/>
            <a:ext cx="8303722" cy="849312"/>
          </a:xfrm>
        </p:spPr>
        <p:txBody>
          <a:bodyPr>
            <a:noAutofit/>
          </a:bodyPr>
          <a:lstStyle/>
          <a:p>
            <a:r>
              <a:rPr lang="en-US" dirty="0"/>
              <a:t>Step 2: Partial Statement of Cash Flows</a:t>
            </a:r>
            <a:endParaRPr lang="en-IN" dirty="0"/>
          </a:p>
        </p:txBody>
      </p:sp>
      <p:graphicFrame>
        <p:nvGraphicFramePr>
          <p:cNvPr id="18" name="Table 23">
            <a:extLst>
              <a:ext uri="{FF2B5EF4-FFF2-40B4-BE49-F238E27FC236}">
                <a16:creationId xmlns:a16="http://schemas.microsoft.com/office/drawing/2014/main" id="{6C6EFBF6-F111-CFA3-21C9-99903AAD0AFF}"/>
              </a:ext>
            </a:extLst>
          </p:cNvPr>
          <p:cNvGraphicFramePr>
            <a:graphicFrameLocks noGrp="1"/>
          </p:cNvGraphicFramePr>
          <p:nvPr>
            <p:ph type="tbl" sz="quarter" idx="19"/>
            <p:extLst>
              <p:ext uri="{D42A27DB-BD31-4B8C-83A1-F6EECF244321}">
                <p14:modId xmlns:p14="http://schemas.microsoft.com/office/powerpoint/2010/main" val="3035528221"/>
              </p:ext>
            </p:extLst>
          </p:nvPr>
        </p:nvGraphicFramePr>
        <p:xfrm>
          <a:off x="992777" y="1698968"/>
          <a:ext cx="7122522" cy="1138992"/>
        </p:xfrm>
        <a:graphic>
          <a:graphicData uri="http://schemas.openxmlformats.org/drawingml/2006/table">
            <a:tbl>
              <a:tblPr firstRow="1" bandRow="1">
                <a:tableStyleId>{2D5ABB26-0587-4C30-8999-92F81FD0307C}</a:tableStyleId>
              </a:tblPr>
              <a:tblGrid>
                <a:gridCol w="4680492">
                  <a:extLst>
                    <a:ext uri="{9D8B030D-6E8A-4147-A177-3AD203B41FA5}">
                      <a16:colId xmlns:a16="http://schemas.microsoft.com/office/drawing/2014/main" val="3778126175"/>
                    </a:ext>
                  </a:extLst>
                </a:gridCol>
                <a:gridCol w="1287017">
                  <a:extLst>
                    <a:ext uri="{9D8B030D-6E8A-4147-A177-3AD203B41FA5}">
                      <a16:colId xmlns:a16="http://schemas.microsoft.com/office/drawing/2014/main" val="1468872749"/>
                    </a:ext>
                  </a:extLst>
                </a:gridCol>
                <a:gridCol w="1155013">
                  <a:extLst>
                    <a:ext uri="{9D8B030D-6E8A-4147-A177-3AD203B41FA5}">
                      <a16:colId xmlns:a16="http://schemas.microsoft.com/office/drawing/2014/main" val="993635067"/>
                    </a:ext>
                  </a:extLst>
                </a:gridCol>
              </a:tblGrid>
              <a:tr h="284748">
                <a:tc>
                  <a:txBody>
                    <a:bodyPr/>
                    <a:lstStyle/>
                    <a:p>
                      <a:pPr marL="0" indent="0"/>
                      <a:r>
                        <a:rPr lang="en-US" sz="1600" b="0" dirty="0">
                          <a:solidFill>
                            <a:schemeClr val="tx1"/>
                          </a:solidFill>
                        </a:rPr>
                        <a:t>Cash flows from financing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816005387"/>
                  </a:ext>
                </a:extLst>
              </a:tr>
              <a:tr h="284748">
                <a:tc>
                  <a:txBody>
                    <a:bodyPr/>
                    <a:lstStyle/>
                    <a:p>
                      <a:pPr marL="0" indent="452438"/>
                      <a:r>
                        <a:rPr lang="en-US" sz="1600" b="0" dirty="0">
                          <a:solidFill>
                            <a:srgbClr val="FF0000"/>
                          </a:solidFill>
                        </a:rPr>
                        <a:t>Issuance of ordinary shares</a:t>
                      </a:r>
                      <a:endParaRPr lang="en-IN" sz="1600" b="0" dirty="0">
                        <a:solidFill>
                          <a:srgbClr val="FF0000"/>
                        </a:solidFill>
                      </a:endParaRPr>
                    </a:p>
                  </a:txBody>
                  <a:tcPr marL="36000" marR="36000" marT="18000" marB="18000"/>
                </a:tc>
                <a:tc>
                  <a:txBody>
                    <a:bodyPr/>
                    <a:lstStyle/>
                    <a:p>
                      <a:pPr algn="r"/>
                      <a:r>
                        <a:rPr lang="en-IN" sz="1600" b="0" dirty="0">
                          <a:solidFill>
                            <a:srgbClr val="FF0000"/>
                          </a:solidFill>
                        </a:rPr>
                        <a:t>20,000</a:t>
                      </a:r>
                    </a:p>
                  </a:txBody>
                  <a:tcPr marL="36000" marR="36000" marT="18000" marB="18000">
                    <a:lnB>
                      <a:noFill/>
                    </a:lnB>
                  </a:tcPr>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4113817027"/>
                  </a:ext>
                </a:extLst>
              </a:tr>
              <a:tr h="284748">
                <a:tc>
                  <a:txBody>
                    <a:bodyPr/>
                    <a:lstStyle/>
                    <a:p>
                      <a:pPr marL="0" indent="452438"/>
                      <a:r>
                        <a:rPr lang="en-IN" sz="1600" b="0" dirty="0">
                          <a:solidFill>
                            <a:schemeClr val="bg2"/>
                          </a:solidFill>
                        </a:rPr>
                        <a:t>Payment of cash dividends</a:t>
                      </a:r>
                    </a:p>
                  </a:txBody>
                  <a:tcPr marL="36000" marR="36000" marT="18000" marB="18000">
                    <a:lnR>
                      <a:noFill/>
                    </a:lnR>
                  </a:tcPr>
                </a:tc>
                <a:tc>
                  <a:txBody>
                    <a:bodyPr/>
                    <a:lstStyle/>
                    <a:p>
                      <a:pPr algn="r"/>
                      <a:r>
                        <a:rPr lang="en-IN" sz="1600" b="0" u="sng" dirty="0">
                          <a:solidFill>
                            <a:schemeClr val="bg2"/>
                          </a:solidFill>
                        </a:rPr>
                        <a:t>  (29,000)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b="0" dirty="0">
                        <a:solidFill>
                          <a:schemeClr val="bg2"/>
                        </a:solidFill>
                      </a:endParaRPr>
                    </a:p>
                  </a:txBody>
                  <a:tcPr marL="36000" marR="36000" marT="18000" marB="18000">
                    <a:lnL>
                      <a:noFill/>
                    </a:lnL>
                    <a:lnB>
                      <a:noFill/>
                    </a:lnB>
                  </a:tcPr>
                </a:tc>
                <a:extLst>
                  <a:ext uri="{0D108BD9-81ED-4DB2-BD59-A6C34878D82A}">
                    <a16:rowId xmlns:a16="http://schemas.microsoft.com/office/drawing/2014/main" val="1830408827"/>
                  </a:ext>
                </a:extLst>
              </a:tr>
              <a:tr h="284748">
                <a:tc>
                  <a:txBody>
                    <a:bodyPr/>
                    <a:lstStyle/>
                    <a:p>
                      <a:pPr marL="0" indent="717550"/>
                      <a:r>
                        <a:rPr lang="en-US" sz="1600" b="0" dirty="0">
                          <a:solidFill>
                            <a:schemeClr val="bg2"/>
                          </a:solidFill>
                        </a:rPr>
                        <a:t>Net cash used by financing activities</a:t>
                      </a:r>
                      <a:endParaRPr lang="en-IN" sz="1600" b="0" dirty="0">
                        <a:solidFill>
                          <a:schemeClr val="bg2"/>
                        </a:solidFill>
                      </a:endParaRPr>
                    </a:p>
                  </a:txBody>
                  <a:tcPr marL="36000" marR="36000" marT="18000" marB="18000"/>
                </a:tc>
                <a:tc>
                  <a:txBody>
                    <a:bodyPr/>
                    <a:lstStyle/>
                    <a:p>
                      <a:pPr algn="r"/>
                      <a:endParaRPr lang="en-IN" sz="1600" b="0" dirty="0">
                        <a:solidFill>
                          <a:schemeClr val="bg2"/>
                        </a:solidFill>
                      </a:endParaRPr>
                    </a:p>
                  </a:txBody>
                  <a:tcPr marL="36000" marR="36000" marT="18000" marB="18000">
                    <a:lnR>
                      <a:noFill/>
                    </a:lnR>
                    <a:lnT w="12700" cap="flat" cmpd="sng" algn="ctr">
                      <a:noFill/>
                      <a:prstDash val="solid"/>
                      <a:round/>
                      <a:headEnd type="none" w="med" len="med"/>
                      <a:tailEnd type="none" w="med" len="med"/>
                    </a:lnT>
                  </a:tcPr>
                </a:tc>
                <a:tc>
                  <a:txBody>
                    <a:bodyPr/>
                    <a:lstStyle/>
                    <a:p>
                      <a:pPr algn="r"/>
                      <a:r>
                        <a:rPr lang="en-IN" sz="1600" b="0" u="sng" dirty="0">
                          <a:solidFill>
                            <a:schemeClr val="bg2"/>
                          </a:solidFill>
                        </a:rPr>
                        <a:t>      (9,000)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72982"/>
                  </a:ext>
                </a:extLst>
              </a:tr>
            </a:tbl>
          </a:graphicData>
        </a:graphic>
      </p:graphicFrame>
      <p:sp>
        <p:nvSpPr>
          <p:cNvPr id="6" name="Content Placeholder 5">
            <a:extLst>
              <a:ext uri="{FF2B5EF4-FFF2-40B4-BE49-F238E27FC236}">
                <a16:creationId xmlns:a16="http://schemas.microsoft.com/office/drawing/2014/main" id="{701D4FC0-EB51-C9E4-F6C6-2361C4C3D78A}"/>
              </a:ext>
            </a:extLst>
          </p:cNvPr>
          <p:cNvSpPr>
            <a:spLocks noGrp="1"/>
          </p:cNvSpPr>
          <p:nvPr>
            <p:ph sz="quarter" idx="12"/>
          </p:nvPr>
        </p:nvSpPr>
        <p:spPr>
          <a:xfrm>
            <a:off x="513862" y="6068260"/>
            <a:ext cx="8115301" cy="457489"/>
          </a:xfrm>
        </p:spPr>
        <p:txBody>
          <a:bodyPr>
            <a:normAutofit fontScale="85000" lnSpcReduction="10000"/>
          </a:bodyPr>
          <a:lstStyle/>
          <a:p>
            <a:pPr marL="0" indent="0">
              <a:buNone/>
            </a:pPr>
            <a:r>
              <a:rPr lang="en-CA" sz="2400" b="1" dirty="0"/>
              <a:t>Illustration 14.14 (Partial): </a:t>
            </a:r>
            <a:r>
              <a:rPr lang="en-CA" sz="2400" dirty="0"/>
              <a:t>Statement of cash flows, 2025──indirect method</a:t>
            </a:r>
          </a:p>
        </p:txBody>
      </p:sp>
      <p:sp>
        <p:nvSpPr>
          <p:cNvPr id="19" name="Content Placeholder 5">
            <a:extLst>
              <a:ext uri="{FF2B5EF4-FFF2-40B4-BE49-F238E27FC236}">
                <a16:creationId xmlns:a16="http://schemas.microsoft.com/office/drawing/2014/main" id="{44DE09EB-7D3F-D307-4EBA-32491DE9565F}"/>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273018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Step 2: Financing Activities</a:t>
            </a:r>
            <a:endParaRPr lang="en-IN" dirty="0"/>
          </a:p>
        </p:txBody>
      </p:sp>
      <p:sp>
        <p:nvSpPr>
          <p:cNvPr id="5" name="Content Placeholder 4">
            <a:extLst>
              <a:ext uri="{FF2B5EF4-FFF2-40B4-BE49-F238E27FC236}">
                <a16:creationId xmlns:a16="http://schemas.microsoft.com/office/drawing/2014/main" id="{C1FA55D8-34F5-17A3-C319-91EBC9170B34}"/>
              </a:ext>
            </a:extLst>
          </p:cNvPr>
          <p:cNvSpPr>
            <a:spLocks noGrp="1"/>
          </p:cNvSpPr>
          <p:nvPr>
            <p:ph sz="quarter" idx="12"/>
          </p:nvPr>
        </p:nvSpPr>
        <p:spPr>
          <a:xfrm>
            <a:off x="513862" y="1309567"/>
            <a:ext cx="8115301" cy="4961351"/>
          </a:xfrm>
        </p:spPr>
        <p:txBody>
          <a:bodyPr>
            <a:normAutofit/>
          </a:bodyPr>
          <a:lstStyle/>
          <a:p>
            <a:pPr>
              <a:lnSpc>
                <a:spcPct val="110000"/>
              </a:lnSpc>
            </a:pPr>
            <a:r>
              <a:rPr lang="en-US" sz="2800" dirty="0">
                <a:solidFill>
                  <a:schemeClr val="bg2"/>
                </a:solidFill>
              </a:rPr>
              <a:t>The company increased Share Capital—Ordinary by </a:t>
            </a:r>
            <a:r>
              <a:rPr lang="en-US" sz="2800" b="1" dirty="0">
                <a:solidFill>
                  <a:schemeClr val="bg2"/>
                </a:solidFill>
              </a:rPr>
              <a:t>issuing shares of stock</a:t>
            </a:r>
            <a:r>
              <a:rPr lang="en-US" sz="2800" dirty="0">
                <a:solidFill>
                  <a:schemeClr val="bg2"/>
                </a:solidFill>
              </a:rPr>
              <a:t> for  €20,000.  This is a cash inflow reported in the </a:t>
            </a:r>
            <a:r>
              <a:rPr lang="en-US" sz="2800" b="1" dirty="0">
                <a:solidFill>
                  <a:schemeClr val="bg2"/>
                </a:solidFill>
              </a:rPr>
              <a:t>financing activities section </a:t>
            </a:r>
            <a:r>
              <a:rPr lang="en-US" sz="2800" dirty="0">
                <a:solidFill>
                  <a:schemeClr val="bg2"/>
                </a:solidFill>
              </a:rPr>
              <a:t>of the Statement of Cash Flows.</a:t>
            </a:r>
          </a:p>
          <a:p>
            <a:pPr>
              <a:lnSpc>
                <a:spcPct val="110000"/>
              </a:lnSpc>
            </a:pPr>
            <a:r>
              <a:rPr lang="en-US" sz="2800" dirty="0"/>
              <a:t>The company </a:t>
            </a:r>
            <a:r>
              <a:rPr lang="en-US" sz="2800" b="1" dirty="0"/>
              <a:t>paid dividends </a:t>
            </a:r>
            <a:r>
              <a:rPr lang="en-US" sz="2800" dirty="0"/>
              <a:t>of €29,000. The decrease in retained earnings is a </a:t>
            </a:r>
            <a:r>
              <a:rPr lang="en-US" sz="2800" dirty="0">
                <a:solidFill>
                  <a:schemeClr val="accent2"/>
                </a:solidFill>
              </a:rPr>
              <a:t>cash outflow </a:t>
            </a:r>
            <a:r>
              <a:rPr lang="en-US" sz="2800" dirty="0"/>
              <a:t>that is reported in the </a:t>
            </a:r>
            <a:r>
              <a:rPr lang="en-US" sz="2800" b="1" dirty="0">
                <a:solidFill>
                  <a:srgbClr val="FF0000"/>
                </a:solidFill>
              </a:rPr>
              <a:t>financing activities section</a:t>
            </a:r>
            <a:r>
              <a:rPr lang="en-US" sz="2800" dirty="0"/>
              <a:t>.</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757794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C24877-30CE-470B-88C7-369220E0DF9C}"/>
              </a:ext>
            </a:extLst>
          </p:cNvPr>
          <p:cNvSpPr>
            <a:spLocks noGrp="1"/>
          </p:cNvSpPr>
          <p:nvPr>
            <p:ph type="title"/>
          </p:nvPr>
        </p:nvSpPr>
        <p:spPr>
          <a:xfrm>
            <a:off x="514353" y="460255"/>
            <a:ext cx="8303722" cy="849312"/>
          </a:xfrm>
        </p:spPr>
        <p:txBody>
          <a:bodyPr>
            <a:noAutofit/>
          </a:bodyPr>
          <a:lstStyle/>
          <a:p>
            <a:r>
              <a:rPr lang="en-US" dirty="0"/>
              <a:t>Step 2: Partial Statement of Cash Flows</a:t>
            </a:r>
            <a:endParaRPr lang="en-IN" dirty="0"/>
          </a:p>
        </p:txBody>
      </p:sp>
      <p:graphicFrame>
        <p:nvGraphicFramePr>
          <p:cNvPr id="18" name="Table 23">
            <a:extLst>
              <a:ext uri="{FF2B5EF4-FFF2-40B4-BE49-F238E27FC236}">
                <a16:creationId xmlns:a16="http://schemas.microsoft.com/office/drawing/2014/main" id="{6C6EFBF6-F111-CFA3-21C9-99903AAD0AFF}"/>
              </a:ext>
            </a:extLst>
          </p:cNvPr>
          <p:cNvGraphicFramePr>
            <a:graphicFrameLocks noGrp="1"/>
          </p:cNvGraphicFramePr>
          <p:nvPr>
            <p:ph type="tbl" sz="quarter" idx="19"/>
            <p:extLst>
              <p:ext uri="{D42A27DB-BD31-4B8C-83A1-F6EECF244321}">
                <p14:modId xmlns:p14="http://schemas.microsoft.com/office/powerpoint/2010/main" val="3106629111"/>
              </p:ext>
            </p:extLst>
          </p:nvPr>
        </p:nvGraphicFramePr>
        <p:xfrm>
          <a:off x="992777" y="1698968"/>
          <a:ext cx="7122522" cy="1138992"/>
        </p:xfrm>
        <a:graphic>
          <a:graphicData uri="http://schemas.openxmlformats.org/drawingml/2006/table">
            <a:tbl>
              <a:tblPr firstRow="1" bandRow="1">
                <a:tableStyleId>{2D5ABB26-0587-4C30-8999-92F81FD0307C}</a:tableStyleId>
              </a:tblPr>
              <a:tblGrid>
                <a:gridCol w="4680492">
                  <a:extLst>
                    <a:ext uri="{9D8B030D-6E8A-4147-A177-3AD203B41FA5}">
                      <a16:colId xmlns:a16="http://schemas.microsoft.com/office/drawing/2014/main" val="3778126175"/>
                    </a:ext>
                  </a:extLst>
                </a:gridCol>
                <a:gridCol w="1287017">
                  <a:extLst>
                    <a:ext uri="{9D8B030D-6E8A-4147-A177-3AD203B41FA5}">
                      <a16:colId xmlns:a16="http://schemas.microsoft.com/office/drawing/2014/main" val="1468872749"/>
                    </a:ext>
                  </a:extLst>
                </a:gridCol>
                <a:gridCol w="1155013">
                  <a:extLst>
                    <a:ext uri="{9D8B030D-6E8A-4147-A177-3AD203B41FA5}">
                      <a16:colId xmlns:a16="http://schemas.microsoft.com/office/drawing/2014/main" val="993635067"/>
                    </a:ext>
                  </a:extLst>
                </a:gridCol>
              </a:tblGrid>
              <a:tr h="284748">
                <a:tc>
                  <a:txBody>
                    <a:bodyPr/>
                    <a:lstStyle/>
                    <a:p>
                      <a:pPr marL="0" indent="0"/>
                      <a:r>
                        <a:rPr lang="en-US" sz="1600" b="0" dirty="0">
                          <a:solidFill>
                            <a:schemeClr val="tx1"/>
                          </a:solidFill>
                        </a:rPr>
                        <a:t>Cash flows from financing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816005387"/>
                  </a:ext>
                </a:extLst>
              </a:tr>
              <a:tr h="284748">
                <a:tc>
                  <a:txBody>
                    <a:bodyPr/>
                    <a:lstStyle/>
                    <a:p>
                      <a:pPr marL="0" indent="452438"/>
                      <a:r>
                        <a:rPr lang="en-US" sz="1600" b="0" dirty="0">
                          <a:solidFill>
                            <a:schemeClr val="tx1"/>
                          </a:solidFill>
                        </a:rPr>
                        <a:t>Issuance of ordinary shares</a:t>
                      </a:r>
                      <a:endParaRPr lang="en-IN" sz="1600" b="0" dirty="0">
                        <a:solidFill>
                          <a:schemeClr val="tx1"/>
                        </a:solidFill>
                      </a:endParaRPr>
                    </a:p>
                  </a:txBody>
                  <a:tcPr marL="36000" marR="36000" marT="18000" marB="18000"/>
                </a:tc>
                <a:tc>
                  <a:txBody>
                    <a:bodyPr/>
                    <a:lstStyle/>
                    <a:p>
                      <a:pPr algn="r"/>
                      <a:r>
                        <a:rPr lang="en-IN" sz="1600" b="0" dirty="0">
                          <a:solidFill>
                            <a:schemeClr val="tx1"/>
                          </a:solidFill>
                        </a:rPr>
                        <a:t>20,000</a:t>
                      </a:r>
                    </a:p>
                  </a:txBody>
                  <a:tcPr marL="36000" marR="36000" marT="18000" marB="18000">
                    <a:lnB>
                      <a:noFill/>
                    </a:lnB>
                  </a:tcPr>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4113817027"/>
                  </a:ext>
                </a:extLst>
              </a:tr>
              <a:tr h="284748">
                <a:tc>
                  <a:txBody>
                    <a:bodyPr/>
                    <a:lstStyle/>
                    <a:p>
                      <a:pPr marL="0" indent="452438"/>
                      <a:r>
                        <a:rPr lang="en-IN" sz="1600" b="0" dirty="0">
                          <a:solidFill>
                            <a:srgbClr val="FF0000"/>
                          </a:solidFill>
                        </a:rPr>
                        <a:t>Payment of cash dividends</a:t>
                      </a:r>
                    </a:p>
                  </a:txBody>
                  <a:tcPr marL="36000" marR="36000" marT="18000" marB="18000">
                    <a:lnR>
                      <a:noFill/>
                    </a:lnR>
                  </a:tcPr>
                </a:tc>
                <a:tc>
                  <a:txBody>
                    <a:bodyPr/>
                    <a:lstStyle/>
                    <a:p>
                      <a:pPr algn="r"/>
                      <a:r>
                        <a:rPr lang="en-IN" sz="1600" b="0" u="sng" dirty="0">
                          <a:solidFill>
                            <a:srgbClr val="FF0000"/>
                          </a:solidFill>
                        </a:rPr>
                        <a:t>  (29,000)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b="0" dirty="0">
                        <a:solidFill>
                          <a:schemeClr val="tx1"/>
                        </a:solidFill>
                      </a:endParaRPr>
                    </a:p>
                  </a:txBody>
                  <a:tcPr marL="36000" marR="36000" marT="18000" marB="18000">
                    <a:lnL>
                      <a:noFill/>
                    </a:lnL>
                    <a:lnB>
                      <a:noFill/>
                    </a:lnB>
                  </a:tcPr>
                </a:tc>
                <a:extLst>
                  <a:ext uri="{0D108BD9-81ED-4DB2-BD59-A6C34878D82A}">
                    <a16:rowId xmlns:a16="http://schemas.microsoft.com/office/drawing/2014/main" val="1830408827"/>
                  </a:ext>
                </a:extLst>
              </a:tr>
              <a:tr h="284748">
                <a:tc>
                  <a:txBody>
                    <a:bodyPr/>
                    <a:lstStyle/>
                    <a:p>
                      <a:pPr marL="0" indent="717550"/>
                      <a:r>
                        <a:rPr lang="en-US" sz="1600" b="0" dirty="0">
                          <a:solidFill>
                            <a:schemeClr val="tx1"/>
                          </a:solidFill>
                        </a:rPr>
                        <a:t>Net cash used by financing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lnR>
                      <a:noFill/>
                    </a:lnR>
                    <a:lnT w="12700" cap="flat" cmpd="sng" algn="ctr">
                      <a:noFill/>
                      <a:prstDash val="solid"/>
                      <a:round/>
                      <a:headEnd type="none" w="med" len="med"/>
                      <a:tailEnd type="none" w="med" len="med"/>
                    </a:lnT>
                  </a:tcPr>
                </a:tc>
                <a:tc>
                  <a:txBody>
                    <a:bodyPr/>
                    <a:lstStyle/>
                    <a:p>
                      <a:pPr algn="r"/>
                      <a:r>
                        <a:rPr lang="en-IN" sz="1600" b="0" u="sng" dirty="0">
                          <a:solidFill>
                            <a:schemeClr val="tx1"/>
                          </a:solidFill>
                        </a:rPr>
                        <a:t>      (9,000)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72982"/>
                  </a:ext>
                </a:extLst>
              </a:tr>
            </a:tbl>
          </a:graphicData>
        </a:graphic>
      </p:graphicFrame>
      <p:sp>
        <p:nvSpPr>
          <p:cNvPr id="6" name="Content Placeholder 5">
            <a:extLst>
              <a:ext uri="{FF2B5EF4-FFF2-40B4-BE49-F238E27FC236}">
                <a16:creationId xmlns:a16="http://schemas.microsoft.com/office/drawing/2014/main" id="{701D4FC0-EB51-C9E4-F6C6-2361C4C3D78A}"/>
              </a:ext>
            </a:extLst>
          </p:cNvPr>
          <p:cNvSpPr>
            <a:spLocks noGrp="1"/>
          </p:cNvSpPr>
          <p:nvPr>
            <p:ph sz="quarter" idx="12"/>
          </p:nvPr>
        </p:nvSpPr>
        <p:spPr>
          <a:xfrm>
            <a:off x="513862" y="6068260"/>
            <a:ext cx="8115301" cy="457489"/>
          </a:xfrm>
        </p:spPr>
        <p:txBody>
          <a:bodyPr>
            <a:normAutofit fontScale="85000" lnSpcReduction="10000"/>
          </a:bodyPr>
          <a:lstStyle/>
          <a:p>
            <a:pPr marL="0" indent="0">
              <a:buNone/>
            </a:pPr>
            <a:r>
              <a:rPr lang="en-CA" sz="2400" b="1" dirty="0"/>
              <a:t>Illustration 14.14 (Partial): </a:t>
            </a:r>
            <a:r>
              <a:rPr lang="en-CA" sz="2400" dirty="0"/>
              <a:t>Statement of cash flows, 2025──indirect method</a:t>
            </a:r>
          </a:p>
        </p:txBody>
      </p:sp>
      <p:sp>
        <p:nvSpPr>
          <p:cNvPr id="19" name="Content Placeholder 5">
            <a:extLst>
              <a:ext uri="{FF2B5EF4-FFF2-40B4-BE49-F238E27FC236}">
                <a16:creationId xmlns:a16="http://schemas.microsoft.com/office/drawing/2014/main" id="{44DE09EB-7D3F-D307-4EBA-32491DE9565F}"/>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6474437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23">
            <a:extLst>
              <a:ext uri="{FF2B5EF4-FFF2-40B4-BE49-F238E27FC236}">
                <a16:creationId xmlns:a16="http://schemas.microsoft.com/office/drawing/2014/main" id="{271C382A-2B89-D7E8-5620-3B53542B2F0B}"/>
              </a:ext>
            </a:extLst>
          </p:cNvPr>
          <p:cNvGraphicFramePr>
            <a:graphicFrameLocks noGrp="1"/>
          </p:cNvGraphicFramePr>
          <p:nvPr>
            <p:ph type="tbl" sz="quarter" idx="19"/>
            <p:extLst>
              <p:ext uri="{D42A27DB-BD31-4B8C-83A1-F6EECF244321}">
                <p14:modId xmlns:p14="http://schemas.microsoft.com/office/powerpoint/2010/main" val="2394238401"/>
              </p:ext>
            </p:extLst>
          </p:nvPr>
        </p:nvGraphicFramePr>
        <p:xfrm>
          <a:off x="112793" y="951954"/>
          <a:ext cx="8221309" cy="4534444"/>
        </p:xfrm>
        <a:graphic>
          <a:graphicData uri="http://schemas.openxmlformats.org/drawingml/2006/table">
            <a:tbl>
              <a:tblPr firstRow="1" bandRow="1">
                <a:tableStyleId>{2D5ABB26-0587-4C30-8999-92F81FD0307C}</a:tableStyleId>
              </a:tblPr>
              <a:tblGrid>
                <a:gridCol w="5729719">
                  <a:extLst>
                    <a:ext uri="{9D8B030D-6E8A-4147-A177-3AD203B41FA5}">
                      <a16:colId xmlns:a16="http://schemas.microsoft.com/office/drawing/2014/main" val="3778126175"/>
                    </a:ext>
                  </a:extLst>
                </a:gridCol>
                <a:gridCol w="1245795">
                  <a:extLst>
                    <a:ext uri="{9D8B030D-6E8A-4147-A177-3AD203B41FA5}">
                      <a16:colId xmlns:a16="http://schemas.microsoft.com/office/drawing/2014/main" val="1468872749"/>
                    </a:ext>
                  </a:extLst>
                </a:gridCol>
                <a:gridCol w="1245795">
                  <a:extLst>
                    <a:ext uri="{9D8B030D-6E8A-4147-A177-3AD203B41FA5}">
                      <a16:colId xmlns:a16="http://schemas.microsoft.com/office/drawing/2014/main" val="993635067"/>
                    </a:ext>
                  </a:extLst>
                </a:gridCol>
              </a:tblGrid>
              <a:tr h="386658">
                <a:tc>
                  <a:txBody>
                    <a:bodyPr/>
                    <a:lstStyle/>
                    <a:p>
                      <a:r>
                        <a:rPr lang="en-US" sz="1600" dirty="0"/>
                        <a:t>Cash flows from operating activities</a:t>
                      </a:r>
                      <a:endParaRPr lang="en-IN" sz="1600" dirty="0"/>
                    </a:p>
                  </a:txBody>
                  <a:tcPr/>
                </a:tc>
                <a:tc>
                  <a:txBody>
                    <a:bodyPr/>
                    <a:lstStyle/>
                    <a:p>
                      <a:pPr algn="r"/>
                      <a:endParaRPr lang="en-IN" sz="1600" dirty="0"/>
                    </a:p>
                  </a:txBody>
                  <a:tcPr/>
                </a:tc>
                <a:tc>
                  <a:txBody>
                    <a:bodyPr/>
                    <a:lstStyle/>
                    <a:p>
                      <a:pPr algn="r"/>
                      <a:endParaRPr lang="en-IN" sz="1600" dirty="0"/>
                    </a:p>
                  </a:txBody>
                  <a:tcPr/>
                </a:tc>
                <a:extLst>
                  <a:ext uri="{0D108BD9-81ED-4DB2-BD59-A6C34878D82A}">
                    <a16:rowId xmlns:a16="http://schemas.microsoft.com/office/drawing/2014/main" val="1625544206"/>
                  </a:ext>
                </a:extLst>
              </a:tr>
              <a:tr h="386658">
                <a:tc>
                  <a:txBody>
                    <a:bodyPr/>
                    <a:lstStyle/>
                    <a:p>
                      <a:pPr marL="0" indent="452438"/>
                      <a:r>
                        <a:rPr lang="en-IN" sz="1600" dirty="0"/>
                        <a:t>Net income</a:t>
                      </a:r>
                    </a:p>
                  </a:txBody>
                  <a:tcPr/>
                </a:tc>
                <a:tc>
                  <a:txBody>
                    <a:bodyPr/>
                    <a:lstStyle/>
                    <a:p>
                      <a:pPr algn="r"/>
                      <a:endParaRPr lang="en-IN" sz="1600" dirty="0"/>
                    </a:p>
                  </a:txBody>
                  <a:tcPr/>
                </a:tc>
                <a:tc>
                  <a:txBody>
                    <a:bodyPr/>
                    <a:lstStyle/>
                    <a:p>
                      <a:pPr algn="r"/>
                      <a:r>
                        <a:rPr lang="en-IN" sz="1600" dirty="0"/>
                        <a:t>€145,000</a:t>
                      </a:r>
                    </a:p>
                  </a:txBody>
                  <a:tcPr/>
                </a:tc>
                <a:extLst>
                  <a:ext uri="{0D108BD9-81ED-4DB2-BD59-A6C34878D82A}">
                    <a16:rowId xmlns:a16="http://schemas.microsoft.com/office/drawing/2014/main" val="1327998353"/>
                  </a:ext>
                </a:extLst>
              </a:tr>
              <a:tr h="667864">
                <a:tc>
                  <a:txBody>
                    <a:bodyPr/>
                    <a:lstStyle/>
                    <a:p>
                      <a:pPr marL="982663" indent="-530225"/>
                      <a:r>
                        <a:rPr lang="en-US" sz="1600" dirty="0"/>
                        <a:t>Adjustments to reconcile net income to net cash provided by operating activities:</a:t>
                      </a:r>
                      <a:endParaRPr lang="en-IN" sz="1600" dirty="0"/>
                    </a:p>
                  </a:txBody>
                  <a:tcPr/>
                </a:tc>
                <a:tc>
                  <a:txBody>
                    <a:bodyPr/>
                    <a:lstStyle/>
                    <a:p>
                      <a:pPr algn="r"/>
                      <a:endParaRPr lang="en-IN" sz="1600" dirty="0"/>
                    </a:p>
                  </a:txBody>
                  <a:tcPr/>
                </a:tc>
                <a:tc>
                  <a:txBody>
                    <a:bodyPr/>
                    <a:lstStyle/>
                    <a:p>
                      <a:pPr algn="r"/>
                      <a:endParaRPr lang="en-IN" sz="1600" dirty="0"/>
                    </a:p>
                  </a:txBody>
                  <a:tcPr/>
                </a:tc>
                <a:extLst>
                  <a:ext uri="{0D108BD9-81ED-4DB2-BD59-A6C34878D82A}">
                    <a16:rowId xmlns:a16="http://schemas.microsoft.com/office/drawing/2014/main" val="695252284"/>
                  </a:ext>
                </a:extLst>
              </a:tr>
              <a:tr h="386658">
                <a:tc>
                  <a:txBody>
                    <a:bodyPr/>
                    <a:lstStyle/>
                    <a:p>
                      <a:pPr marL="0" indent="717550"/>
                      <a:r>
                        <a:rPr lang="en-IN" sz="1600" b="0" dirty="0">
                          <a:solidFill>
                            <a:schemeClr val="tx1"/>
                          </a:solidFill>
                        </a:rPr>
                        <a:t>Depreciation expense</a:t>
                      </a:r>
                    </a:p>
                  </a:txBody>
                  <a:tcPr/>
                </a:tc>
                <a:tc>
                  <a:txBody>
                    <a:bodyPr/>
                    <a:lstStyle/>
                    <a:p>
                      <a:pPr algn="r"/>
                      <a:r>
                        <a:rPr lang="en-IN" sz="1600" b="0" dirty="0">
                          <a:solidFill>
                            <a:schemeClr val="tx1"/>
                          </a:solidFill>
                        </a:rPr>
                        <a:t>€ 9,000</a:t>
                      </a:r>
                    </a:p>
                  </a:txBody>
                  <a:tcPr/>
                </a:tc>
                <a:tc>
                  <a:txBody>
                    <a:bodyPr/>
                    <a:lstStyle/>
                    <a:p>
                      <a:pPr algn="r"/>
                      <a:endParaRPr lang="en-IN" sz="1600" b="0" dirty="0">
                        <a:solidFill>
                          <a:schemeClr val="tx1"/>
                        </a:solidFill>
                      </a:endParaRPr>
                    </a:p>
                  </a:txBody>
                  <a:tcPr/>
                </a:tc>
                <a:extLst>
                  <a:ext uri="{0D108BD9-81ED-4DB2-BD59-A6C34878D82A}">
                    <a16:rowId xmlns:a16="http://schemas.microsoft.com/office/drawing/2014/main" val="968690779"/>
                  </a:ext>
                </a:extLst>
              </a:tr>
              <a:tr h="386658">
                <a:tc>
                  <a:txBody>
                    <a:bodyPr/>
                    <a:lstStyle/>
                    <a:p>
                      <a:pPr marL="0" indent="717550"/>
                      <a:r>
                        <a:rPr lang="en-US" sz="1600" b="0" dirty="0">
                          <a:solidFill>
                            <a:schemeClr val="tx1"/>
                          </a:solidFill>
                        </a:rPr>
                        <a:t>Loss on disposal of plant assets</a:t>
                      </a:r>
                      <a:endParaRPr lang="en-IN" sz="1600" b="0" dirty="0">
                        <a:solidFill>
                          <a:schemeClr val="tx1"/>
                        </a:solidFill>
                      </a:endParaRPr>
                    </a:p>
                  </a:txBody>
                  <a:tcPr/>
                </a:tc>
                <a:tc>
                  <a:txBody>
                    <a:bodyPr/>
                    <a:lstStyle/>
                    <a:p>
                      <a:pPr algn="r"/>
                      <a:r>
                        <a:rPr lang="en-IN" sz="1600" b="0" dirty="0">
                          <a:solidFill>
                            <a:schemeClr val="tx1"/>
                          </a:solidFill>
                        </a:rPr>
                        <a:t>3,000</a:t>
                      </a:r>
                    </a:p>
                  </a:txBody>
                  <a:tcPr>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4113817027"/>
                  </a:ext>
                </a:extLst>
              </a:tr>
              <a:tr h="386658">
                <a:tc>
                  <a:txBody>
                    <a:bodyPr/>
                    <a:lstStyle/>
                    <a:p>
                      <a:pPr marL="0" indent="717550"/>
                      <a:r>
                        <a:rPr lang="en-IN" sz="1600" b="0" dirty="0">
                          <a:solidFill>
                            <a:schemeClr val="tx1"/>
                          </a:solidFill>
                        </a:rPr>
                        <a:t>Decrease in accounts receivable</a:t>
                      </a:r>
                    </a:p>
                  </a:txBody>
                  <a:tcPr/>
                </a:tc>
                <a:tc>
                  <a:txBody>
                    <a:bodyPr/>
                    <a:lstStyle/>
                    <a:p>
                      <a:pPr algn="r"/>
                      <a:r>
                        <a:rPr lang="en-IN" sz="1600" b="0" dirty="0">
                          <a:solidFill>
                            <a:schemeClr val="tx1"/>
                          </a:solidFill>
                        </a:rPr>
                        <a:t>10,000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830408827"/>
                  </a:ext>
                </a:extLst>
              </a:tr>
              <a:tr h="386658">
                <a:tc>
                  <a:txBody>
                    <a:bodyPr/>
                    <a:lstStyle/>
                    <a:p>
                      <a:pPr marL="0" indent="717550"/>
                      <a:r>
                        <a:rPr lang="en-IN" sz="1600" b="0" dirty="0">
                          <a:solidFill>
                            <a:schemeClr val="tx1"/>
                          </a:solidFill>
                        </a:rPr>
                        <a:t>Increase in inventory</a:t>
                      </a:r>
                    </a:p>
                  </a:txBody>
                  <a:tcPr/>
                </a:tc>
                <a:tc>
                  <a:txBody>
                    <a:bodyPr/>
                    <a:lstStyle/>
                    <a:p>
                      <a:pPr algn="r"/>
                      <a:r>
                        <a:rPr lang="en-IN" sz="1600" b="0" dirty="0">
                          <a:solidFill>
                            <a:schemeClr val="tx1"/>
                          </a:solidFill>
                        </a:rPr>
                        <a:t>(5,000)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356372982"/>
                  </a:ext>
                </a:extLst>
              </a:tr>
              <a:tr h="386658">
                <a:tc>
                  <a:txBody>
                    <a:bodyPr/>
                    <a:lstStyle/>
                    <a:p>
                      <a:pPr marL="0" indent="717550"/>
                      <a:r>
                        <a:rPr lang="en-IN" sz="1600" b="0" dirty="0">
                          <a:solidFill>
                            <a:schemeClr val="tx1"/>
                          </a:solidFill>
                        </a:rPr>
                        <a:t>Increase in prepaid expenses</a:t>
                      </a:r>
                    </a:p>
                  </a:txBody>
                  <a:tcPr/>
                </a:tc>
                <a:tc>
                  <a:txBody>
                    <a:bodyPr/>
                    <a:lstStyle/>
                    <a:p>
                      <a:pPr algn="r"/>
                      <a:r>
                        <a:rPr lang="en-IN" sz="1600" b="0" dirty="0">
                          <a:solidFill>
                            <a:schemeClr val="tx1"/>
                          </a:solidFill>
                        </a:rPr>
                        <a:t>(4,000)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418615939"/>
                  </a:ext>
                </a:extLst>
              </a:tr>
              <a:tr h="386658">
                <a:tc>
                  <a:txBody>
                    <a:bodyPr/>
                    <a:lstStyle/>
                    <a:p>
                      <a:pPr marL="0" indent="717550"/>
                      <a:r>
                        <a:rPr lang="en-IN" sz="1600" b="0" dirty="0">
                          <a:solidFill>
                            <a:schemeClr val="tx1"/>
                          </a:solidFill>
                        </a:rPr>
                        <a:t>Increase in accounts payable</a:t>
                      </a:r>
                    </a:p>
                  </a:txBody>
                  <a:tcPr/>
                </a:tc>
                <a:tc>
                  <a:txBody>
                    <a:bodyPr/>
                    <a:lstStyle/>
                    <a:p>
                      <a:pPr algn="r"/>
                      <a:r>
                        <a:rPr lang="en-IN" sz="1600" b="0" dirty="0">
                          <a:solidFill>
                            <a:schemeClr val="tx1"/>
                          </a:solidFill>
                        </a:rPr>
                        <a:t>16,000</a:t>
                      </a:r>
                    </a:p>
                  </a:txBody>
                  <a:tcPr>
                    <a:lnT>
                      <a:noFill/>
                    </a:lnT>
                    <a:lnB w="12700" cap="flat" cmpd="sng" algn="ctr">
                      <a:noFill/>
                      <a:prstDash val="solid"/>
                      <a:round/>
                      <a:headEnd type="none" w="med" len="med"/>
                      <a:tailEnd type="none" w="med" len="med"/>
                    </a:lnB>
                  </a:tcPr>
                </a:tc>
                <a:tc>
                  <a:txBody>
                    <a:bodyPr/>
                    <a:lstStyle/>
                    <a:p>
                      <a:pPr algn="r"/>
                      <a:endParaRPr lang="en-IN" sz="1600" b="0" dirty="0">
                        <a:solidFill>
                          <a:schemeClr val="tx1"/>
                        </a:solidFill>
                      </a:endParaRPr>
                    </a:p>
                  </a:txBody>
                  <a:tcP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400670115"/>
                  </a:ext>
                </a:extLst>
              </a:tr>
              <a:tr h="386658">
                <a:tc>
                  <a:txBody>
                    <a:bodyPr/>
                    <a:lstStyle/>
                    <a:p>
                      <a:pPr marL="0" indent="717550"/>
                      <a:r>
                        <a:rPr lang="en-US" sz="1600" b="0" dirty="0">
                          <a:solidFill>
                            <a:schemeClr val="tx1"/>
                          </a:solidFill>
                        </a:rPr>
                        <a:t>Decrease in income taxes payable</a:t>
                      </a:r>
                      <a:endParaRPr lang="en-IN" sz="1600" b="0" dirty="0">
                        <a:solidFill>
                          <a:schemeClr val="tx1"/>
                        </a:solidFill>
                      </a:endParaRPr>
                    </a:p>
                  </a:txBody>
                  <a:tcPr>
                    <a:lnR>
                      <a:noFill/>
                    </a:lnR>
                  </a:tcPr>
                </a:tc>
                <a:tc>
                  <a:txBody>
                    <a:bodyPr/>
                    <a:lstStyle/>
                    <a:p>
                      <a:pPr algn="r"/>
                      <a:r>
                        <a:rPr lang="en-IN" sz="1600" b="0" u="sng" dirty="0">
                          <a:solidFill>
                            <a:schemeClr val="tx1"/>
                          </a:solidFill>
                        </a:rPr>
                        <a:t>    (2,000)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600" b="0" u="sng" dirty="0">
                          <a:solidFill>
                            <a:schemeClr val="tx1"/>
                          </a:solidFill>
                        </a:rPr>
                        <a:t>     27,000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6083740"/>
                  </a:ext>
                </a:extLst>
              </a:tr>
              <a:tr h="386658">
                <a:tc>
                  <a:txBody>
                    <a:bodyPr/>
                    <a:lstStyle/>
                    <a:p>
                      <a:pPr marL="0" indent="895350"/>
                      <a:r>
                        <a:rPr lang="en-US" sz="1600" dirty="0"/>
                        <a:t>Net cash provided by operating activities</a:t>
                      </a:r>
                      <a:endParaRPr lang="en-IN" sz="1600" dirty="0"/>
                    </a:p>
                  </a:txBody>
                  <a:tcPr/>
                </a:tc>
                <a:tc>
                  <a:txBody>
                    <a:bodyPr/>
                    <a:lstStyle/>
                    <a:p>
                      <a:pPr algn="r"/>
                      <a:endParaRPr lang="en-IN" sz="1600" dirty="0"/>
                    </a:p>
                  </a:txBody>
                  <a:tcPr>
                    <a:lnT w="12700" cap="flat" cmpd="sng" algn="ctr">
                      <a:noFill/>
                      <a:prstDash val="solid"/>
                      <a:round/>
                      <a:headEnd type="none" w="med" len="med"/>
                      <a:tailEnd type="none" w="med" len="med"/>
                    </a:lnT>
                  </a:tcPr>
                </a:tc>
                <a:tc>
                  <a:txBody>
                    <a:bodyPr/>
                    <a:lstStyle/>
                    <a:p>
                      <a:pPr algn="r"/>
                      <a:r>
                        <a:rPr lang="en-IN" sz="1600" b="1" dirty="0">
                          <a:highlight>
                            <a:srgbClr val="FFFF00"/>
                          </a:highlight>
                        </a:rPr>
                        <a:t>€172,000</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3577964464"/>
                  </a:ext>
                </a:extLst>
              </a:tr>
            </a:tbl>
          </a:graphicData>
        </a:graphic>
      </p:graphicFrame>
      <p:sp>
        <p:nvSpPr>
          <p:cNvPr id="15" name="Content Placeholder 14">
            <a:extLst>
              <a:ext uri="{FF2B5EF4-FFF2-40B4-BE49-F238E27FC236}">
                <a16:creationId xmlns:a16="http://schemas.microsoft.com/office/drawing/2014/main" id="{FD5B2F85-5B59-BACA-3D28-4CCBFB10383C}"/>
              </a:ext>
            </a:extLst>
          </p:cNvPr>
          <p:cNvSpPr>
            <a:spLocks noGrp="1"/>
          </p:cNvSpPr>
          <p:nvPr>
            <p:ph sz="quarter" idx="18"/>
          </p:nvPr>
        </p:nvSpPr>
        <p:spPr>
          <a:xfrm>
            <a:off x="477838" y="5966130"/>
            <a:ext cx="8037512" cy="387335"/>
          </a:xfrm>
        </p:spPr>
        <p:txBody>
          <a:bodyPr>
            <a:normAutofit lnSpcReduction="10000"/>
          </a:bodyPr>
          <a:lstStyle/>
          <a:p>
            <a:pPr marL="0" indent="0">
              <a:buNone/>
            </a:pPr>
            <a:r>
              <a:rPr lang="en-CA" sz="2000" b="1" dirty="0"/>
              <a:t>Illustration 14.11: </a:t>
            </a:r>
            <a:r>
              <a:rPr lang="en-CA" sz="2000" dirty="0"/>
              <a:t>Adjustments for changes in current liability accounts</a:t>
            </a:r>
          </a:p>
        </p:txBody>
      </p:sp>
      <p:sp>
        <p:nvSpPr>
          <p:cNvPr id="17" name="Content Placeholder 5">
            <a:extLst>
              <a:ext uri="{FF2B5EF4-FFF2-40B4-BE49-F238E27FC236}">
                <a16:creationId xmlns:a16="http://schemas.microsoft.com/office/drawing/2014/main" id="{D4CB83C3-2044-FA9B-62BA-CA25F1C94AFA}"/>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
        <p:nvSpPr>
          <p:cNvPr id="4" name="TextBox 3">
            <a:extLst>
              <a:ext uri="{FF2B5EF4-FFF2-40B4-BE49-F238E27FC236}">
                <a16:creationId xmlns:a16="http://schemas.microsoft.com/office/drawing/2014/main" id="{B6634651-6817-8953-59AF-32BD1807B841}"/>
              </a:ext>
            </a:extLst>
          </p:cNvPr>
          <p:cNvSpPr txBox="1"/>
          <p:nvPr/>
        </p:nvSpPr>
        <p:spPr>
          <a:xfrm>
            <a:off x="6940732" y="3500846"/>
            <a:ext cx="2534194" cy="369332"/>
          </a:xfrm>
          <a:prstGeom prst="rect">
            <a:avLst/>
          </a:prstGeom>
          <a:noFill/>
        </p:spPr>
        <p:txBody>
          <a:bodyPr wrap="square" rtlCol="0">
            <a:spAutoFit/>
          </a:bodyPr>
          <a:lstStyle/>
          <a:p>
            <a:r>
              <a:rPr lang="en-US" b="1" dirty="0">
                <a:solidFill>
                  <a:srgbClr val="FF0000"/>
                </a:solidFill>
              </a:rPr>
              <a:t>Deduct increase </a:t>
            </a:r>
            <a:r>
              <a:rPr lang="en-US" dirty="0"/>
              <a:t>in CA </a:t>
            </a:r>
          </a:p>
        </p:txBody>
      </p:sp>
      <p:sp>
        <p:nvSpPr>
          <p:cNvPr id="5" name="TextBox 4">
            <a:extLst>
              <a:ext uri="{FF2B5EF4-FFF2-40B4-BE49-F238E27FC236}">
                <a16:creationId xmlns:a16="http://schemas.microsoft.com/office/drawing/2014/main" id="{861B3496-535D-6BB4-42B1-6E162EED13EA}"/>
              </a:ext>
            </a:extLst>
          </p:cNvPr>
          <p:cNvSpPr txBox="1"/>
          <p:nvPr/>
        </p:nvSpPr>
        <p:spPr>
          <a:xfrm>
            <a:off x="6940732" y="3914081"/>
            <a:ext cx="2534194" cy="369332"/>
          </a:xfrm>
          <a:prstGeom prst="rect">
            <a:avLst/>
          </a:prstGeom>
          <a:noFill/>
        </p:spPr>
        <p:txBody>
          <a:bodyPr wrap="square" rtlCol="0">
            <a:spAutoFit/>
          </a:bodyPr>
          <a:lstStyle/>
          <a:p>
            <a:r>
              <a:rPr lang="en-US" b="1" dirty="0">
                <a:solidFill>
                  <a:srgbClr val="FF0000"/>
                </a:solidFill>
              </a:rPr>
              <a:t>Deduct increase </a:t>
            </a:r>
            <a:r>
              <a:rPr lang="en-US" dirty="0"/>
              <a:t>in CA</a:t>
            </a:r>
          </a:p>
        </p:txBody>
      </p:sp>
      <p:sp>
        <p:nvSpPr>
          <p:cNvPr id="6" name="TextBox 5">
            <a:extLst>
              <a:ext uri="{FF2B5EF4-FFF2-40B4-BE49-F238E27FC236}">
                <a16:creationId xmlns:a16="http://schemas.microsoft.com/office/drawing/2014/main" id="{6CDC287E-351A-8AAE-85EF-1A00ABE4EDB3}"/>
              </a:ext>
            </a:extLst>
          </p:cNvPr>
          <p:cNvSpPr txBox="1"/>
          <p:nvPr/>
        </p:nvSpPr>
        <p:spPr>
          <a:xfrm>
            <a:off x="6973933" y="4327316"/>
            <a:ext cx="2534194" cy="369332"/>
          </a:xfrm>
          <a:prstGeom prst="rect">
            <a:avLst/>
          </a:prstGeom>
          <a:noFill/>
        </p:spPr>
        <p:txBody>
          <a:bodyPr wrap="square" rtlCol="0">
            <a:spAutoFit/>
          </a:bodyPr>
          <a:lstStyle/>
          <a:p>
            <a:r>
              <a:rPr lang="en-US" b="1" dirty="0">
                <a:solidFill>
                  <a:schemeClr val="accent2"/>
                </a:solidFill>
              </a:rPr>
              <a:t>Add increases </a:t>
            </a:r>
            <a:r>
              <a:rPr lang="en-US" dirty="0"/>
              <a:t>in CL</a:t>
            </a:r>
          </a:p>
        </p:txBody>
      </p:sp>
      <p:sp>
        <p:nvSpPr>
          <p:cNvPr id="7" name="TextBox 6">
            <a:extLst>
              <a:ext uri="{FF2B5EF4-FFF2-40B4-BE49-F238E27FC236}">
                <a16:creationId xmlns:a16="http://schemas.microsoft.com/office/drawing/2014/main" id="{7AD9DC7D-396F-6E1E-D249-69B3AD7EA5F0}"/>
              </a:ext>
            </a:extLst>
          </p:cNvPr>
          <p:cNvSpPr txBox="1"/>
          <p:nvPr/>
        </p:nvSpPr>
        <p:spPr>
          <a:xfrm>
            <a:off x="6940732" y="2348947"/>
            <a:ext cx="2534194" cy="369332"/>
          </a:xfrm>
          <a:prstGeom prst="rect">
            <a:avLst/>
          </a:prstGeom>
          <a:noFill/>
        </p:spPr>
        <p:txBody>
          <a:bodyPr wrap="square" rtlCol="0">
            <a:spAutoFit/>
          </a:bodyPr>
          <a:lstStyle/>
          <a:p>
            <a:r>
              <a:rPr lang="en-US" b="1" dirty="0">
                <a:solidFill>
                  <a:srgbClr val="FF0000"/>
                </a:solidFill>
              </a:rPr>
              <a:t>Add back </a:t>
            </a:r>
            <a:r>
              <a:rPr lang="en-US" dirty="0"/>
              <a:t>deprecation</a:t>
            </a:r>
          </a:p>
        </p:txBody>
      </p:sp>
      <p:sp>
        <p:nvSpPr>
          <p:cNvPr id="8" name="TextBox 7">
            <a:extLst>
              <a:ext uri="{FF2B5EF4-FFF2-40B4-BE49-F238E27FC236}">
                <a16:creationId xmlns:a16="http://schemas.microsoft.com/office/drawing/2014/main" id="{2017ACCD-271F-1A82-6AF1-DB2CE862F9A2}"/>
              </a:ext>
            </a:extLst>
          </p:cNvPr>
          <p:cNvSpPr txBox="1"/>
          <p:nvPr/>
        </p:nvSpPr>
        <p:spPr>
          <a:xfrm>
            <a:off x="6940732" y="2773479"/>
            <a:ext cx="2534194" cy="369332"/>
          </a:xfrm>
          <a:prstGeom prst="rect">
            <a:avLst/>
          </a:prstGeom>
          <a:noFill/>
        </p:spPr>
        <p:txBody>
          <a:bodyPr wrap="square" rtlCol="0">
            <a:spAutoFit/>
          </a:bodyPr>
          <a:lstStyle/>
          <a:p>
            <a:r>
              <a:rPr lang="en-US" b="1" dirty="0">
                <a:solidFill>
                  <a:srgbClr val="FF0000"/>
                </a:solidFill>
              </a:rPr>
              <a:t>Add back </a:t>
            </a:r>
            <a:r>
              <a:rPr lang="en-US" dirty="0"/>
              <a:t>loss</a:t>
            </a:r>
          </a:p>
        </p:txBody>
      </p:sp>
      <p:sp>
        <p:nvSpPr>
          <p:cNvPr id="9" name="TextBox 8">
            <a:extLst>
              <a:ext uri="{FF2B5EF4-FFF2-40B4-BE49-F238E27FC236}">
                <a16:creationId xmlns:a16="http://schemas.microsoft.com/office/drawing/2014/main" id="{FFE5823A-EF98-F48E-089B-B8D79F31CCEA}"/>
              </a:ext>
            </a:extLst>
          </p:cNvPr>
          <p:cNvSpPr txBox="1"/>
          <p:nvPr/>
        </p:nvSpPr>
        <p:spPr>
          <a:xfrm>
            <a:off x="6940732" y="3165180"/>
            <a:ext cx="2534194" cy="369332"/>
          </a:xfrm>
          <a:prstGeom prst="rect">
            <a:avLst/>
          </a:prstGeom>
          <a:noFill/>
        </p:spPr>
        <p:txBody>
          <a:bodyPr wrap="square" rtlCol="0">
            <a:spAutoFit/>
          </a:bodyPr>
          <a:lstStyle/>
          <a:p>
            <a:r>
              <a:rPr lang="en-US" b="1" dirty="0">
                <a:solidFill>
                  <a:srgbClr val="FF0000"/>
                </a:solidFill>
              </a:rPr>
              <a:t>Add decrease </a:t>
            </a:r>
            <a:r>
              <a:rPr lang="en-US" dirty="0"/>
              <a:t>in CA </a:t>
            </a:r>
          </a:p>
        </p:txBody>
      </p:sp>
      <p:sp>
        <p:nvSpPr>
          <p:cNvPr id="10" name="TextBox 9">
            <a:extLst>
              <a:ext uri="{FF2B5EF4-FFF2-40B4-BE49-F238E27FC236}">
                <a16:creationId xmlns:a16="http://schemas.microsoft.com/office/drawing/2014/main" id="{A3A03E59-629E-259D-7945-ADEEC19F2528}"/>
              </a:ext>
            </a:extLst>
          </p:cNvPr>
          <p:cNvSpPr txBox="1"/>
          <p:nvPr/>
        </p:nvSpPr>
        <p:spPr>
          <a:xfrm>
            <a:off x="4049275" y="4676375"/>
            <a:ext cx="2534194" cy="369332"/>
          </a:xfrm>
          <a:prstGeom prst="rect">
            <a:avLst/>
          </a:prstGeom>
          <a:noFill/>
        </p:spPr>
        <p:txBody>
          <a:bodyPr wrap="square" rtlCol="0">
            <a:spAutoFit/>
          </a:bodyPr>
          <a:lstStyle/>
          <a:p>
            <a:r>
              <a:rPr lang="en-US" b="1" dirty="0">
                <a:solidFill>
                  <a:schemeClr val="accent2"/>
                </a:solidFill>
              </a:rPr>
              <a:t>Deduct decrease </a:t>
            </a:r>
            <a:r>
              <a:rPr lang="en-US" dirty="0"/>
              <a:t>in CL </a:t>
            </a:r>
          </a:p>
        </p:txBody>
      </p:sp>
    </p:spTree>
    <p:extLst>
      <p:ext uri="{BB962C8B-B14F-4D97-AF65-F5344CB8AC3E}">
        <p14:creationId xmlns:p14="http://schemas.microsoft.com/office/powerpoint/2010/main" val="427752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E639-F76C-BE0C-E3AB-FDEFE299B529}"/>
              </a:ext>
            </a:extLst>
          </p:cNvPr>
          <p:cNvSpPr>
            <a:spLocks noGrp="1"/>
          </p:cNvSpPr>
          <p:nvPr>
            <p:ph type="title"/>
          </p:nvPr>
        </p:nvSpPr>
        <p:spPr>
          <a:xfrm>
            <a:off x="218801" y="102642"/>
            <a:ext cx="8115301" cy="849312"/>
          </a:xfrm>
        </p:spPr>
        <p:txBody>
          <a:bodyPr/>
          <a:lstStyle/>
          <a:p>
            <a:r>
              <a:rPr lang="en-US" dirty="0"/>
              <a:t>Putting everything together</a:t>
            </a:r>
          </a:p>
        </p:txBody>
      </p:sp>
      <p:graphicFrame>
        <p:nvGraphicFramePr>
          <p:cNvPr id="5" name="Table 23">
            <a:extLst>
              <a:ext uri="{FF2B5EF4-FFF2-40B4-BE49-F238E27FC236}">
                <a16:creationId xmlns:a16="http://schemas.microsoft.com/office/drawing/2014/main" id="{F13EC045-35E6-54AD-AA33-D87C1E25A457}"/>
              </a:ext>
            </a:extLst>
          </p:cNvPr>
          <p:cNvGraphicFramePr>
            <a:graphicFrameLocks/>
          </p:cNvGraphicFramePr>
          <p:nvPr>
            <p:extLst>
              <p:ext uri="{D42A27DB-BD31-4B8C-83A1-F6EECF244321}">
                <p14:modId xmlns:p14="http://schemas.microsoft.com/office/powerpoint/2010/main" val="3929072525"/>
              </p:ext>
            </p:extLst>
          </p:nvPr>
        </p:nvGraphicFramePr>
        <p:xfrm>
          <a:off x="410389" y="1208480"/>
          <a:ext cx="7732124" cy="4765605"/>
        </p:xfrm>
        <a:graphic>
          <a:graphicData uri="http://schemas.openxmlformats.org/drawingml/2006/table">
            <a:tbl>
              <a:tblPr firstRow="1" bandRow="1">
                <a:tableStyleId>{2D5ABB26-0587-4C30-8999-92F81FD0307C}</a:tableStyleId>
              </a:tblPr>
              <a:tblGrid>
                <a:gridCol w="5081086">
                  <a:extLst>
                    <a:ext uri="{9D8B030D-6E8A-4147-A177-3AD203B41FA5}">
                      <a16:colId xmlns:a16="http://schemas.microsoft.com/office/drawing/2014/main" val="3778126175"/>
                    </a:ext>
                  </a:extLst>
                </a:gridCol>
                <a:gridCol w="1397170">
                  <a:extLst>
                    <a:ext uri="{9D8B030D-6E8A-4147-A177-3AD203B41FA5}">
                      <a16:colId xmlns:a16="http://schemas.microsoft.com/office/drawing/2014/main" val="1468872749"/>
                    </a:ext>
                  </a:extLst>
                </a:gridCol>
                <a:gridCol w="1253868">
                  <a:extLst>
                    <a:ext uri="{9D8B030D-6E8A-4147-A177-3AD203B41FA5}">
                      <a16:colId xmlns:a16="http://schemas.microsoft.com/office/drawing/2014/main" val="993635067"/>
                    </a:ext>
                  </a:extLst>
                </a:gridCol>
              </a:tblGrid>
              <a:tr h="317707">
                <a:tc>
                  <a:txBody>
                    <a:bodyPr/>
                    <a:lstStyle/>
                    <a:p>
                      <a:r>
                        <a:rPr lang="en-US" sz="1600" b="1" dirty="0">
                          <a:solidFill>
                            <a:srgbClr val="FF0000"/>
                          </a:solidFill>
                        </a:rPr>
                        <a:t>Cash flows from investing activities</a:t>
                      </a:r>
                      <a:endParaRPr lang="en-IN" sz="1600" b="1" dirty="0">
                        <a:solidFill>
                          <a:srgbClr val="FF0000"/>
                        </a:solidFill>
                      </a:endParaRPr>
                    </a:p>
                  </a:txBody>
                  <a:tcPr marL="36000" marR="36000" marT="18000" marB="18000"/>
                </a:tc>
                <a:tc>
                  <a:txBody>
                    <a:bodyPr/>
                    <a:lstStyle/>
                    <a:p>
                      <a:pPr algn="r"/>
                      <a:endParaRPr lang="en-IN" sz="1600" dirty="0"/>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1625544206"/>
                  </a:ext>
                </a:extLst>
              </a:tr>
              <a:tr h="317707">
                <a:tc>
                  <a:txBody>
                    <a:bodyPr/>
                    <a:lstStyle/>
                    <a:p>
                      <a:pPr marL="0" indent="452438"/>
                      <a:r>
                        <a:rPr lang="en-IN" sz="1600" dirty="0"/>
                        <a:t>Purchase of building</a:t>
                      </a:r>
                    </a:p>
                  </a:txBody>
                  <a:tcPr marL="36000" marR="36000" marT="18000" marB="18000"/>
                </a:tc>
                <a:tc>
                  <a:txBody>
                    <a:bodyPr/>
                    <a:lstStyle/>
                    <a:p>
                      <a:pPr algn="r"/>
                      <a:r>
                        <a:rPr lang="en-IN" sz="1600" dirty="0"/>
                        <a:t>(120,000)</a:t>
                      </a:r>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1327998353"/>
                  </a:ext>
                </a:extLst>
              </a:tr>
              <a:tr h="317707">
                <a:tc>
                  <a:txBody>
                    <a:bodyPr/>
                    <a:lstStyle/>
                    <a:p>
                      <a:pPr marL="452438" indent="0"/>
                      <a:r>
                        <a:rPr lang="en-US" sz="1600" dirty="0"/>
                        <a:t>Purchase of equipment</a:t>
                      </a:r>
                      <a:endParaRPr lang="en-IN" sz="1600" dirty="0"/>
                    </a:p>
                  </a:txBody>
                  <a:tcPr marL="36000" marR="36000" marT="18000" marB="18000"/>
                </a:tc>
                <a:tc>
                  <a:txBody>
                    <a:bodyPr/>
                    <a:lstStyle/>
                    <a:p>
                      <a:pPr algn="r"/>
                      <a:r>
                        <a:rPr lang="en-IN" sz="1600" dirty="0"/>
                        <a:t>(25,000)</a:t>
                      </a:r>
                    </a:p>
                  </a:txBody>
                  <a:tcPr marL="36000" marR="36000" marT="18000" marB="18000">
                    <a:lnB>
                      <a:noFill/>
                    </a:lnB>
                  </a:tcPr>
                </a:tc>
                <a:tc>
                  <a:txBody>
                    <a:bodyPr/>
                    <a:lstStyle/>
                    <a:p>
                      <a:pPr algn="r"/>
                      <a:endParaRPr lang="en-IN" sz="1600" dirty="0"/>
                    </a:p>
                  </a:txBody>
                  <a:tcPr marL="36000" marR="36000" marT="18000" marB="18000">
                    <a:lnB>
                      <a:noFill/>
                    </a:lnB>
                  </a:tcPr>
                </a:tc>
                <a:extLst>
                  <a:ext uri="{0D108BD9-81ED-4DB2-BD59-A6C34878D82A}">
                    <a16:rowId xmlns:a16="http://schemas.microsoft.com/office/drawing/2014/main" val="695252284"/>
                  </a:ext>
                </a:extLst>
              </a:tr>
              <a:tr h="317707">
                <a:tc>
                  <a:txBody>
                    <a:bodyPr/>
                    <a:lstStyle/>
                    <a:p>
                      <a:pPr marL="452438" indent="0"/>
                      <a:r>
                        <a:rPr lang="en-IN" sz="1600" dirty="0"/>
                        <a:t>Disposal of plant assets</a:t>
                      </a:r>
                    </a:p>
                  </a:txBody>
                  <a:tcPr marL="36000" marR="36000" marT="18000" marB="18000">
                    <a:lnR>
                      <a:noFill/>
                    </a:lnR>
                  </a:tcPr>
                </a:tc>
                <a:tc>
                  <a:txBody>
                    <a:bodyPr/>
                    <a:lstStyle/>
                    <a:p>
                      <a:pPr algn="r"/>
                      <a:r>
                        <a:rPr lang="en-IN" sz="1600" u="sng" dirty="0"/>
                        <a:t>       4,000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u="sng" dirty="0"/>
                    </a:p>
                  </a:txBody>
                  <a:tcPr marL="36000" marR="36000" marT="18000" marB="180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03694475"/>
                  </a:ext>
                </a:extLst>
              </a:tr>
              <a:tr h="317707">
                <a:tc>
                  <a:txBody>
                    <a:bodyPr/>
                    <a:lstStyle/>
                    <a:p>
                      <a:pPr marL="0" indent="717550"/>
                      <a:r>
                        <a:rPr lang="en-US" sz="1600" b="1" dirty="0">
                          <a:solidFill>
                            <a:srgbClr val="FF0000"/>
                          </a:solidFill>
                        </a:rPr>
                        <a:t>Net cash used by investing activities</a:t>
                      </a:r>
                      <a:endParaRPr lang="en-IN" sz="1600" b="1" dirty="0">
                        <a:solidFill>
                          <a:srgbClr val="FF0000"/>
                        </a:solidFill>
                      </a:endParaRPr>
                    </a:p>
                  </a:txBody>
                  <a:tcPr marL="36000" marR="36000" marT="18000" marB="18000"/>
                </a:tc>
                <a:tc>
                  <a:txBody>
                    <a:bodyPr/>
                    <a:lstStyle/>
                    <a:p>
                      <a:pPr algn="r"/>
                      <a:endParaRPr lang="en-IN" sz="1600" b="0" dirty="0">
                        <a:solidFill>
                          <a:schemeClr val="tx1"/>
                        </a:solidFill>
                      </a:endParaRPr>
                    </a:p>
                  </a:txBody>
                  <a:tcPr marL="36000" marR="36000" marT="18000" marB="18000">
                    <a:lnT w="12700" cap="flat" cmpd="sng" algn="ctr">
                      <a:noFill/>
                      <a:prstDash val="solid"/>
                      <a:round/>
                      <a:headEnd type="none" w="med" len="med"/>
                      <a:tailEnd type="none" w="med" len="med"/>
                    </a:lnT>
                  </a:tcPr>
                </a:tc>
                <a:tc>
                  <a:txBody>
                    <a:bodyPr/>
                    <a:lstStyle/>
                    <a:p>
                      <a:pPr algn="r"/>
                      <a:r>
                        <a:rPr lang="en-IN" sz="1600" b="1" dirty="0">
                          <a:solidFill>
                            <a:schemeClr val="tx1"/>
                          </a:solidFill>
                          <a:highlight>
                            <a:srgbClr val="FFFF00"/>
                          </a:highlight>
                        </a:rPr>
                        <a:t>(141,000)</a:t>
                      </a:r>
                    </a:p>
                  </a:txBody>
                  <a:tcPr marL="36000" marR="36000" marT="18000" marB="18000">
                    <a:lnT>
                      <a:noFill/>
                    </a:lnT>
                  </a:tcPr>
                </a:tc>
                <a:extLst>
                  <a:ext uri="{0D108BD9-81ED-4DB2-BD59-A6C34878D82A}">
                    <a16:rowId xmlns:a16="http://schemas.microsoft.com/office/drawing/2014/main" val="968690779"/>
                  </a:ext>
                </a:extLst>
              </a:tr>
              <a:tr h="317707">
                <a:tc>
                  <a:txBody>
                    <a:bodyPr/>
                    <a:lstStyle/>
                    <a:p>
                      <a:pPr marL="0" indent="0"/>
                      <a:r>
                        <a:rPr lang="en-US" sz="1600" b="0" dirty="0">
                          <a:solidFill>
                            <a:schemeClr val="bg2"/>
                          </a:solidFill>
                        </a:rPr>
                        <a:t>Cash flows from financing activities</a:t>
                      </a:r>
                      <a:endParaRPr lang="en-IN" sz="1600" b="0" dirty="0">
                        <a:solidFill>
                          <a:schemeClr val="bg2"/>
                        </a:solidFill>
                      </a:endParaRPr>
                    </a:p>
                  </a:txBody>
                  <a:tcPr marL="36000" marR="36000" marT="18000" marB="18000"/>
                </a:tc>
                <a:tc>
                  <a:txBody>
                    <a:bodyPr/>
                    <a:lstStyle/>
                    <a:p>
                      <a:pPr algn="r"/>
                      <a:endParaRPr lang="en-IN" sz="1600" b="0" dirty="0">
                        <a:solidFill>
                          <a:schemeClr val="bg2"/>
                        </a:solidFill>
                      </a:endParaRPr>
                    </a:p>
                  </a:txBody>
                  <a:tcPr marL="36000" marR="36000" marT="18000" marB="18000"/>
                </a:tc>
                <a:tc>
                  <a:txBody>
                    <a:bodyPr/>
                    <a:lstStyle/>
                    <a:p>
                      <a:pPr algn="r"/>
                      <a:endParaRPr lang="en-IN" sz="1600" b="0" dirty="0">
                        <a:solidFill>
                          <a:schemeClr val="bg2"/>
                        </a:solidFill>
                      </a:endParaRPr>
                    </a:p>
                  </a:txBody>
                  <a:tcPr marL="36000" marR="36000" marT="18000" marB="18000"/>
                </a:tc>
                <a:extLst>
                  <a:ext uri="{0D108BD9-81ED-4DB2-BD59-A6C34878D82A}">
                    <a16:rowId xmlns:a16="http://schemas.microsoft.com/office/drawing/2014/main" val="816005387"/>
                  </a:ext>
                </a:extLst>
              </a:tr>
              <a:tr h="317707">
                <a:tc>
                  <a:txBody>
                    <a:bodyPr/>
                    <a:lstStyle/>
                    <a:p>
                      <a:pPr marL="0" indent="452438"/>
                      <a:r>
                        <a:rPr lang="en-US" sz="1600" b="0" dirty="0">
                          <a:solidFill>
                            <a:schemeClr val="bg2"/>
                          </a:solidFill>
                        </a:rPr>
                        <a:t>Issuance of ordinary shares</a:t>
                      </a:r>
                      <a:endParaRPr lang="en-IN" sz="1600" b="0" dirty="0">
                        <a:solidFill>
                          <a:schemeClr val="bg2"/>
                        </a:solidFill>
                      </a:endParaRPr>
                    </a:p>
                  </a:txBody>
                  <a:tcPr marL="36000" marR="36000" marT="18000" marB="18000"/>
                </a:tc>
                <a:tc>
                  <a:txBody>
                    <a:bodyPr/>
                    <a:lstStyle/>
                    <a:p>
                      <a:pPr algn="r"/>
                      <a:r>
                        <a:rPr lang="en-IN" sz="1600" b="0" dirty="0">
                          <a:solidFill>
                            <a:schemeClr val="bg2"/>
                          </a:solidFill>
                        </a:rPr>
                        <a:t>20,000</a:t>
                      </a:r>
                    </a:p>
                  </a:txBody>
                  <a:tcPr marL="36000" marR="36000" marT="18000" marB="18000">
                    <a:lnB>
                      <a:noFill/>
                    </a:lnB>
                  </a:tcPr>
                </a:tc>
                <a:tc>
                  <a:txBody>
                    <a:bodyPr/>
                    <a:lstStyle/>
                    <a:p>
                      <a:pPr algn="r"/>
                      <a:endParaRPr lang="en-IN" sz="1600" b="0" dirty="0">
                        <a:solidFill>
                          <a:schemeClr val="bg2"/>
                        </a:solidFill>
                      </a:endParaRPr>
                    </a:p>
                  </a:txBody>
                  <a:tcPr marL="36000" marR="36000" marT="18000" marB="18000"/>
                </a:tc>
                <a:extLst>
                  <a:ext uri="{0D108BD9-81ED-4DB2-BD59-A6C34878D82A}">
                    <a16:rowId xmlns:a16="http://schemas.microsoft.com/office/drawing/2014/main" val="4113817027"/>
                  </a:ext>
                </a:extLst>
              </a:tr>
              <a:tr h="317707">
                <a:tc>
                  <a:txBody>
                    <a:bodyPr/>
                    <a:lstStyle/>
                    <a:p>
                      <a:pPr marL="0" indent="452438"/>
                      <a:r>
                        <a:rPr lang="en-IN" sz="1600" b="0" dirty="0">
                          <a:solidFill>
                            <a:schemeClr val="bg2"/>
                          </a:solidFill>
                        </a:rPr>
                        <a:t>Payment of cash dividends</a:t>
                      </a:r>
                    </a:p>
                  </a:txBody>
                  <a:tcPr marL="36000" marR="36000" marT="18000" marB="18000">
                    <a:lnR>
                      <a:noFill/>
                    </a:lnR>
                  </a:tcPr>
                </a:tc>
                <a:tc>
                  <a:txBody>
                    <a:bodyPr/>
                    <a:lstStyle/>
                    <a:p>
                      <a:pPr algn="r"/>
                      <a:r>
                        <a:rPr lang="en-IN" sz="1600" b="0" u="sng" dirty="0">
                          <a:solidFill>
                            <a:schemeClr val="bg2"/>
                          </a:solidFill>
                        </a:rPr>
                        <a:t>  (29,000)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b="0" dirty="0">
                        <a:solidFill>
                          <a:schemeClr val="bg2"/>
                        </a:solidFill>
                      </a:endParaRPr>
                    </a:p>
                  </a:txBody>
                  <a:tcPr marL="36000" marR="36000" marT="18000" marB="18000">
                    <a:lnL>
                      <a:noFill/>
                    </a:lnL>
                    <a:lnB>
                      <a:noFill/>
                    </a:lnB>
                  </a:tcPr>
                </a:tc>
                <a:extLst>
                  <a:ext uri="{0D108BD9-81ED-4DB2-BD59-A6C34878D82A}">
                    <a16:rowId xmlns:a16="http://schemas.microsoft.com/office/drawing/2014/main" val="1830408827"/>
                  </a:ext>
                </a:extLst>
              </a:tr>
              <a:tr h="317707">
                <a:tc>
                  <a:txBody>
                    <a:bodyPr/>
                    <a:lstStyle/>
                    <a:p>
                      <a:pPr marL="0" indent="717550"/>
                      <a:r>
                        <a:rPr lang="en-US" sz="1600" b="0" dirty="0">
                          <a:solidFill>
                            <a:schemeClr val="bg2"/>
                          </a:solidFill>
                        </a:rPr>
                        <a:t>Net cash used by financing activities</a:t>
                      </a:r>
                      <a:endParaRPr lang="en-IN" sz="1600" b="0" dirty="0">
                        <a:solidFill>
                          <a:schemeClr val="bg2"/>
                        </a:solidFill>
                      </a:endParaRPr>
                    </a:p>
                  </a:txBody>
                  <a:tcPr marL="36000" marR="36000" marT="18000" marB="18000"/>
                </a:tc>
                <a:tc>
                  <a:txBody>
                    <a:bodyPr/>
                    <a:lstStyle/>
                    <a:p>
                      <a:pPr algn="r"/>
                      <a:endParaRPr lang="en-IN" sz="1600" b="0" dirty="0">
                        <a:solidFill>
                          <a:schemeClr val="bg2"/>
                        </a:solidFill>
                      </a:endParaRPr>
                    </a:p>
                  </a:txBody>
                  <a:tcPr marL="36000" marR="36000" marT="18000" marB="18000">
                    <a:lnR>
                      <a:noFill/>
                    </a:lnR>
                    <a:lnT w="12700" cap="flat" cmpd="sng" algn="ctr">
                      <a:noFill/>
                      <a:prstDash val="solid"/>
                      <a:round/>
                      <a:headEnd type="none" w="med" len="med"/>
                      <a:tailEnd type="none" w="med" len="med"/>
                    </a:lnT>
                  </a:tcPr>
                </a:tc>
                <a:tc>
                  <a:txBody>
                    <a:bodyPr/>
                    <a:lstStyle/>
                    <a:p>
                      <a:pPr algn="r"/>
                      <a:r>
                        <a:rPr lang="en-IN" sz="1600" b="1" u="sng" dirty="0">
                          <a:solidFill>
                            <a:schemeClr val="bg2"/>
                          </a:solidFill>
                        </a:rPr>
                        <a:t>      (9,000)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72982"/>
                  </a:ext>
                </a:extLst>
              </a:tr>
              <a:tr h="317707">
                <a:tc>
                  <a:txBody>
                    <a:bodyPr/>
                    <a:lstStyle/>
                    <a:p>
                      <a:pPr marL="0" indent="0"/>
                      <a:r>
                        <a:rPr lang="en-US" sz="1600" dirty="0">
                          <a:solidFill>
                            <a:schemeClr val="bg2"/>
                          </a:solidFill>
                        </a:rPr>
                        <a:t>Net increase in cash</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r>
                        <a:rPr lang="en-IN" sz="1600" b="1" u="none" baseline="0" dirty="0">
                          <a:solidFill>
                            <a:schemeClr val="bg2"/>
                          </a:solidFill>
                        </a:rPr>
                        <a:t>22,000</a:t>
                      </a:r>
                    </a:p>
                  </a:txBody>
                  <a:tcPr marL="36000" marR="36000" marT="18000" marB="18000">
                    <a:lnT w="12700" cap="flat" cmpd="sng" algn="ctr">
                      <a:noFill/>
                      <a:prstDash val="solid"/>
                      <a:round/>
                      <a:headEnd type="none" w="med" len="med"/>
                      <a:tailEnd type="none" w="med" len="med"/>
                    </a:lnT>
                    <a:lnB>
                      <a:noFill/>
                    </a:lnB>
                  </a:tcPr>
                </a:tc>
                <a:extLst>
                  <a:ext uri="{0D108BD9-81ED-4DB2-BD59-A6C34878D82A}">
                    <a16:rowId xmlns:a16="http://schemas.microsoft.com/office/drawing/2014/main" val="3577964464"/>
                  </a:ext>
                </a:extLst>
              </a:tr>
              <a:tr h="317707">
                <a:tc>
                  <a:txBody>
                    <a:bodyPr/>
                    <a:lstStyle/>
                    <a:p>
                      <a:pPr marL="0" indent="0"/>
                      <a:r>
                        <a:rPr lang="en-US" sz="1600" dirty="0">
                          <a:solidFill>
                            <a:schemeClr val="bg2"/>
                          </a:solidFill>
                        </a:rPr>
                        <a:t>Cash at beginning of period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lnR>
                      <a:noFill/>
                    </a:lnR>
                  </a:tcPr>
                </a:tc>
                <a:tc>
                  <a:txBody>
                    <a:bodyPr/>
                    <a:lstStyle/>
                    <a:p>
                      <a:pPr algn="r"/>
                      <a:r>
                        <a:rPr lang="en-IN" sz="1600" i="0" u="sng" baseline="0" dirty="0">
                          <a:solidFill>
                            <a:schemeClr val="bg2"/>
                          </a:solidFill>
                        </a:rPr>
                        <a:t>      33,000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92837"/>
                  </a:ext>
                </a:extLst>
              </a:tr>
              <a:tr h="317707">
                <a:tc>
                  <a:txBody>
                    <a:bodyPr/>
                    <a:lstStyle/>
                    <a:p>
                      <a:pPr marL="0" indent="0"/>
                      <a:r>
                        <a:rPr lang="en-US" sz="1600" dirty="0">
                          <a:solidFill>
                            <a:schemeClr val="bg2"/>
                          </a:solidFill>
                        </a:rPr>
                        <a:t>Cash at end of period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r>
                        <a:rPr lang="en-IN" sz="1600" u="dbl" baseline="0" dirty="0">
                          <a:solidFill>
                            <a:schemeClr val="bg2"/>
                          </a:solidFill>
                        </a:rPr>
                        <a:t>    €55,000</a:t>
                      </a:r>
                    </a:p>
                  </a:txBody>
                  <a:tcPr marL="36000" marR="36000" marT="18000" marB="18000">
                    <a:lnT w="12700" cap="flat" cmpd="sng" algn="ctr">
                      <a:noFill/>
                      <a:prstDash val="solid"/>
                      <a:round/>
                      <a:headEnd type="none" w="med" len="med"/>
                      <a:tailEnd type="none" w="med" len="med"/>
                    </a:lnT>
                  </a:tcPr>
                </a:tc>
                <a:extLst>
                  <a:ext uri="{0D108BD9-81ED-4DB2-BD59-A6C34878D82A}">
                    <a16:rowId xmlns:a16="http://schemas.microsoft.com/office/drawing/2014/main" val="2114641096"/>
                  </a:ext>
                </a:extLst>
              </a:tr>
              <a:tr h="317707">
                <a:tc>
                  <a:txBody>
                    <a:bodyPr/>
                    <a:lstStyle/>
                    <a:p>
                      <a:pPr marL="0" indent="0"/>
                      <a:r>
                        <a:rPr lang="en-IN" sz="1600" b="1" dirty="0">
                          <a:solidFill>
                            <a:schemeClr val="bg2"/>
                          </a:solidFill>
                        </a:rPr>
                        <a:t>Note 1</a:t>
                      </a: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endParaRPr lang="en-IN" sz="1600" u="dbl" baseline="0" dirty="0">
                        <a:solidFill>
                          <a:schemeClr val="bg2"/>
                        </a:solidFill>
                      </a:endParaRPr>
                    </a:p>
                  </a:txBody>
                  <a:tcPr marL="36000" marR="36000" marT="18000" marB="18000"/>
                </a:tc>
                <a:extLst>
                  <a:ext uri="{0D108BD9-81ED-4DB2-BD59-A6C34878D82A}">
                    <a16:rowId xmlns:a16="http://schemas.microsoft.com/office/drawing/2014/main" val="1519084168"/>
                  </a:ext>
                </a:extLst>
              </a:tr>
              <a:tr h="317707">
                <a:tc>
                  <a:txBody>
                    <a:bodyPr/>
                    <a:lstStyle/>
                    <a:p>
                      <a:pPr marL="0" indent="0"/>
                      <a:r>
                        <a:rPr lang="en-US" sz="1600" b="1" dirty="0">
                          <a:solidFill>
                            <a:schemeClr val="bg2"/>
                          </a:solidFill>
                        </a:rPr>
                        <a:t>Non-cash investing and financing activities</a:t>
                      </a:r>
                      <a:endParaRPr lang="en-IN" sz="1600" b="1"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endParaRPr lang="en-IN" sz="1600" u="dbl" baseline="0" dirty="0">
                        <a:solidFill>
                          <a:schemeClr val="bg2"/>
                        </a:solidFill>
                      </a:endParaRPr>
                    </a:p>
                  </a:txBody>
                  <a:tcPr marL="36000" marR="36000" marT="18000" marB="18000"/>
                </a:tc>
                <a:extLst>
                  <a:ext uri="{0D108BD9-81ED-4DB2-BD59-A6C34878D82A}">
                    <a16:rowId xmlns:a16="http://schemas.microsoft.com/office/drawing/2014/main" val="639535101"/>
                  </a:ext>
                </a:extLst>
              </a:tr>
              <a:tr h="317707">
                <a:tc>
                  <a:txBody>
                    <a:bodyPr/>
                    <a:lstStyle/>
                    <a:p>
                      <a:pPr marL="0" indent="452438"/>
                      <a:r>
                        <a:rPr lang="en-US" sz="1600" dirty="0">
                          <a:solidFill>
                            <a:schemeClr val="bg2"/>
                          </a:solidFill>
                        </a:rPr>
                        <a:t>Issuance of bonds payable to purchase land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r>
                        <a:rPr lang="en-IN" sz="1600" u="dbl" baseline="0" dirty="0">
                          <a:solidFill>
                            <a:schemeClr val="bg2"/>
                          </a:solidFill>
                        </a:rPr>
                        <a:t>  €110,000</a:t>
                      </a:r>
                    </a:p>
                  </a:txBody>
                  <a:tcPr marL="36000" marR="36000" marT="18000" marB="18000"/>
                </a:tc>
                <a:extLst>
                  <a:ext uri="{0D108BD9-81ED-4DB2-BD59-A6C34878D82A}">
                    <a16:rowId xmlns:a16="http://schemas.microsoft.com/office/drawing/2014/main" val="939439703"/>
                  </a:ext>
                </a:extLst>
              </a:tr>
            </a:tbl>
          </a:graphicData>
        </a:graphic>
      </p:graphicFrame>
    </p:spTree>
    <p:extLst>
      <p:ext uri="{BB962C8B-B14F-4D97-AF65-F5344CB8AC3E}">
        <p14:creationId xmlns:p14="http://schemas.microsoft.com/office/powerpoint/2010/main" val="176001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B02D1-45FE-DF2B-E569-18A117EB9B4E}"/>
              </a:ext>
            </a:extLst>
          </p:cNvPr>
          <p:cNvSpPr>
            <a:spLocks noGrp="1"/>
          </p:cNvSpPr>
          <p:nvPr>
            <p:ph type="title"/>
          </p:nvPr>
        </p:nvSpPr>
        <p:spPr/>
        <p:txBody>
          <a:bodyPr>
            <a:normAutofit/>
          </a:bodyPr>
          <a:lstStyle/>
          <a:p>
            <a:r>
              <a:rPr lang="en-US" dirty="0"/>
              <a:t>Classification of Cash Flows</a:t>
            </a:r>
            <a:endParaRPr lang="en-IN" dirty="0"/>
          </a:p>
        </p:txBody>
      </p:sp>
      <p:pic>
        <p:nvPicPr>
          <p:cNvPr id="7" name="Picture Placeholder 6" descr="An illustration lists the classification of cash flow in three textboxes. The textbox on the left titled, Operating Activities, presents a list as follows: Income Statement Activities. The textbox in the middle titled, Investing Activities, presents a list as follows: Changes in Investments and Non-current Assets. The textbox on the right titled, Financing Activities, presents a list as follows: Changes in Non-current Liabilities and Equity.">
            <a:extLst>
              <a:ext uri="{FF2B5EF4-FFF2-40B4-BE49-F238E27FC236}">
                <a16:creationId xmlns:a16="http://schemas.microsoft.com/office/drawing/2014/main" id="{3182E97B-F18B-0DBD-880D-2B3223A9AC74}"/>
              </a:ext>
            </a:extLst>
          </p:cNvPr>
          <p:cNvPicPr>
            <a:picLocks noGrp="1" noChangeAspect="1"/>
          </p:cNvPicPr>
          <p:nvPr>
            <p:ph type="pic" sz="quarter" idx="17"/>
          </p:nvPr>
        </p:nvPicPr>
        <p:blipFill rotWithShape="1">
          <a:blip r:embed="rId2"/>
          <a:stretch/>
        </p:blipFill>
        <p:spPr>
          <a:xfrm>
            <a:off x="685800" y="1513922"/>
            <a:ext cx="7772400" cy="4087091"/>
          </a:xfrm>
          <a:prstGeom prst="rect">
            <a:avLst/>
          </a:prstGeom>
        </p:spPr>
      </p:pic>
      <p:sp>
        <p:nvSpPr>
          <p:cNvPr id="14" name="Content Placeholder 5">
            <a:extLst>
              <a:ext uri="{FF2B5EF4-FFF2-40B4-BE49-F238E27FC236}">
                <a16:creationId xmlns:a16="http://schemas.microsoft.com/office/drawing/2014/main" id="{7042619C-5C7A-8E35-DDD2-7CAAC0CA25D7}"/>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
        <p:nvSpPr>
          <p:cNvPr id="2" name="TextBox 1">
            <a:extLst>
              <a:ext uri="{FF2B5EF4-FFF2-40B4-BE49-F238E27FC236}">
                <a16:creationId xmlns:a16="http://schemas.microsoft.com/office/drawing/2014/main" id="{ACEC3FED-2134-556F-E3BB-089A680FC550}"/>
              </a:ext>
            </a:extLst>
          </p:cNvPr>
          <p:cNvSpPr txBox="1"/>
          <p:nvPr/>
        </p:nvSpPr>
        <p:spPr>
          <a:xfrm>
            <a:off x="3553098" y="5159412"/>
            <a:ext cx="2534194" cy="369332"/>
          </a:xfrm>
          <a:prstGeom prst="rect">
            <a:avLst/>
          </a:prstGeom>
          <a:noFill/>
        </p:spPr>
        <p:txBody>
          <a:bodyPr wrap="square" rtlCol="0">
            <a:spAutoFit/>
          </a:bodyPr>
          <a:lstStyle/>
          <a:p>
            <a:r>
              <a:rPr lang="en-US" dirty="0"/>
              <a:t>Buying/selling PPE, etc.</a:t>
            </a:r>
          </a:p>
        </p:txBody>
      </p:sp>
      <p:sp>
        <p:nvSpPr>
          <p:cNvPr id="3" name="TextBox 2">
            <a:extLst>
              <a:ext uri="{FF2B5EF4-FFF2-40B4-BE49-F238E27FC236}">
                <a16:creationId xmlns:a16="http://schemas.microsoft.com/office/drawing/2014/main" id="{959018EC-954A-89FE-2020-A82704EDD7BD}"/>
              </a:ext>
            </a:extLst>
          </p:cNvPr>
          <p:cNvSpPr txBox="1"/>
          <p:nvPr/>
        </p:nvSpPr>
        <p:spPr>
          <a:xfrm>
            <a:off x="6200231" y="5159412"/>
            <a:ext cx="2534194" cy="646331"/>
          </a:xfrm>
          <a:prstGeom prst="rect">
            <a:avLst/>
          </a:prstGeom>
          <a:noFill/>
        </p:spPr>
        <p:txBody>
          <a:bodyPr wrap="square" rtlCol="0">
            <a:spAutoFit/>
          </a:bodyPr>
          <a:lstStyle/>
          <a:p>
            <a:r>
              <a:rPr lang="en-US" dirty="0"/>
              <a:t>Issue bond, stock, paying dividend, etc.</a:t>
            </a:r>
          </a:p>
        </p:txBody>
      </p:sp>
    </p:spTree>
    <p:extLst>
      <p:ext uri="{BB962C8B-B14F-4D97-AF65-F5344CB8AC3E}">
        <p14:creationId xmlns:p14="http://schemas.microsoft.com/office/powerpoint/2010/main" val="18302214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E639-F76C-BE0C-E3AB-FDEFE299B529}"/>
              </a:ext>
            </a:extLst>
          </p:cNvPr>
          <p:cNvSpPr>
            <a:spLocks noGrp="1"/>
          </p:cNvSpPr>
          <p:nvPr>
            <p:ph type="title"/>
          </p:nvPr>
        </p:nvSpPr>
        <p:spPr>
          <a:xfrm>
            <a:off x="218801" y="102642"/>
            <a:ext cx="8115301" cy="849312"/>
          </a:xfrm>
        </p:spPr>
        <p:txBody>
          <a:bodyPr/>
          <a:lstStyle/>
          <a:p>
            <a:r>
              <a:rPr lang="en-US" dirty="0"/>
              <a:t>Putting everything together</a:t>
            </a:r>
          </a:p>
        </p:txBody>
      </p:sp>
      <p:graphicFrame>
        <p:nvGraphicFramePr>
          <p:cNvPr id="5" name="Table 23">
            <a:extLst>
              <a:ext uri="{FF2B5EF4-FFF2-40B4-BE49-F238E27FC236}">
                <a16:creationId xmlns:a16="http://schemas.microsoft.com/office/drawing/2014/main" id="{F13EC045-35E6-54AD-AA33-D87C1E25A457}"/>
              </a:ext>
            </a:extLst>
          </p:cNvPr>
          <p:cNvGraphicFramePr>
            <a:graphicFrameLocks/>
          </p:cNvGraphicFramePr>
          <p:nvPr>
            <p:extLst>
              <p:ext uri="{D42A27DB-BD31-4B8C-83A1-F6EECF244321}">
                <p14:modId xmlns:p14="http://schemas.microsoft.com/office/powerpoint/2010/main" val="2167683635"/>
              </p:ext>
            </p:extLst>
          </p:nvPr>
        </p:nvGraphicFramePr>
        <p:xfrm>
          <a:off x="410389" y="1208480"/>
          <a:ext cx="7732124" cy="4765605"/>
        </p:xfrm>
        <a:graphic>
          <a:graphicData uri="http://schemas.openxmlformats.org/drawingml/2006/table">
            <a:tbl>
              <a:tblPr firstRow="1" bandRow="1">
                <a:tableStyleId>{2D5ABB26-0587-4C30-8999-92F81FD0307C}</a:tableStyleId>
              </a:tblPr>
              <a:tblGrid>
                <a:gridCol w="5081086">
                  <a:extLst>
                    <a:ext uri="{9D8B030D-6E8A-4147-A177-3AD203B41FA5}">
                      <a16:colId xmlns:a16="http://schemas.microsoft.com/office/drawing/2014/main" val="3778126175"/>
                    </a:ext>
                  </a:extLst>
                </a:gridCol>
                <a:gridCol w="1397170">
                  <a:extLst>
                    <a:ext uri="{9D8B030D-6E8A-4147-A177-3AD203B41FA5}">
                      <a16:colId xmlns:a16="http://schemas.microsoft.com/office/drawing/2014/main" val="1468872749"/>
                    </a:ext>
                  </a:extLst>
                </a:gridCol>
                <a:gridCol w="1253868">
                  <a:extLst>
                    <a:ext uri="{9D8B030D-6E8A-4147-A177-3AD203B41FA5}">
                      <a16:colId xmlns:a16="http://schemas.microsoft.com/office/drawing/2014/main" val="993635067"/>
                    </a:ext>
                  </a:extLst>
                </a:gridCol>
              </a:tblGrid>
              <a:tr h="317707">
                <a:tc>
                  <a:txBody>
                    <a:bodyPr/>
                    <a:lstStyle/>
                    <a:p>
                      <a:r>
                        <a:rPr lang="en-US" sz="1600" dirty="0">
                          <a:solidFill>
                            <a:schemeClr val="bg2"/>
                          </a:solidFill>
                        </a:rPr>
                        <a:t>Cash flows from investing activities</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extLst>
                  <a:ext uri="{0D108BD9-81ED-4DB2-BD59-A6C34878D82A}">
                    <a16:rowId xmlns:a16="http://schemas.microsoft.com/office/drawing/2014/main" val="1625544206"/>
                  </a:ext>
                </a:extLst>
              </a:tr>
              <a:tr h="317707">
                <a:tc>
                  <a:txBody>
                    <a:bodyPr/>
                    <a:lstStyle/>
                    <a:p>
                      <a:pPr marL="0" indent="452438"/>
                      <a:r>
                        <a:rPr lang="en-IN" sz="1600" dirty="0">
                          <a:solidFill>
                            <a:schemeClr val="bg2"/>
                          </a:solidFill>
                        </a:rPr>
                        <a:t>Purchase of building</a:t>
                      </a:r>
                    </a:p>
                  </a:txBody>
                  <a:tcPr marL="36000" marR="36000" marT="18000" marB="18000"/>
                </a:tc>
                <a:tc>
                  <a:txBody>
                    <a:bodyPr/>
                    <a:lstStyle/>
                    <a:p>
                      <a:pPr algn="r"/>
                      <a:r>
                        <a:rPr lang="en-IN" sz="1600" dirty="0">
                          <a:solidFill>
                            <a:schemeClr val="bg2"/>
                          </a:solidFill>
                        </a:rPr>
                        <a:t>(120,000)</a:t>
                      </a:r>
                    </a:p>
                  </a:txBody>
                  <a:tcPr marL="36000" marR="36000" marT="18000" marB="18000"/>
                </a:tc>
                <a:tc>
                  <a:txBody>
                    <a:bodyPr/>
                    <a:lstStyle/>
                    <a:p>
                      <a:pPr algn="r"/>
                      <a:endParaRPr lang="en-IN" sz="1600" dirty="0">
                        <a:solidFill>
                          <a:schemeClr val="bg2"/>
                        </a:solidFill>
                      </a:endParaRPr>
                    </a:p>
                  </a:txBody>
                  <a:tcPr marL="36000" marR="36000" marT="18000" marB="18000"/>
                </a:tc>
                <a:extLst>
                  <a:ext uri="{0D108BD9-81ED-4DB2-BD59-A6C34878D82A}">
                    <a16:rowId xmlns:a16="http://schemas.microsoft.com/office/drawing/2014/main" val="1327998353"/>
                  </a:ext>
                </a:extLst>
              </a:tr>
              <a:tr h="317707">
                <a:tc>
                  <a:txBody>
                    <a:bodyPr/>
                    <a:lstStyle/>
                    <a:p>
                      <a:pPr marL="452438" indent="0"/>
                      <a:r>
                        <a:rPr lang="en-US" sz="1600" dirty="0">
                          <a:solidFill>
                            <a:schemeClr val="bg2"/>
                          </a:solidFill>
                        </a:rPr>
                        <a:t>Purchase of equipment</a:t>
                      </a:r>
                      <a:endParaRPr lang="en-IN" sz="1600" dirty="0">
                        <a:solidFill>
                          <a:schemeClr val="bg2"/>
                        </a:solidFill>
                      </a:endParaRPr>
                    </a:p>
                  </a:txBody>
                  <a:tcPr marL="36000" marR="36000" marT="18000" marB="18000"/>
                </a:tc>
                <a:tc>
                  <a:txBody>
                    <a:bodyPr/>
                    <a:lstStyle/>
                    <a:p>
                      <a:pPr algn="r"/>
                      <a:r>
                        <a:rPr lang="en-IN" sz="1600" dirty="0">
                          <a:solidFill>
                            <a:schemeClr val="bg2"/>
                          </a:solidFill>
                        </a:rPr>
                        <a:t>(25,000)</a:t>
                      </a:r>
                    </a:p>
                  </a:txBody>
                  <a:tcPr marL="36000" marR="36000" marT="18000" marB="18000">
                    <a:lnB>
                      <a:noFill/>
                    </a:lnB>
                  </a:tcPr>
                </a:tc>
                <a:tc>
                  <a:txBody>
                    <a:bodyPr/>
                    <a:lstStyle/>
                    <a:p>
                      <a:pPr algn="r"/>
                      <a:endParaRPr lang="en-IN" sz="1600" dirty="0">
                        <a:solidFill>
                          <a:schemeClr val="bg2"/>
                        </a:solidFill>
                      </a:endParaRPr>
                    </a:p>
                  </a:txBody>
                  <a:tcPr marL="36000" marR="36000" marT="18000" marB="18000">
                    <a:lnB>
                      <a:noFill/>
                    </a:lnB>
                  </a:tcPr>
                </a:tc>
                <a:extLst>
                  <a:ext uri="{0D108BD9-81ED-4DB2-BD59-A6C34878D82A}">
                    <a16:rowId xmlns:a16="http://schemas.microsoft.com/office/drawing/2014/main" val="695252284"/>
                  </a:ext>
                </a:extLst>
              </a:tr>
              <a:tr h="317707">
                <a:tc>
                  <a:txBody>
                    <a:bodyPr/>
                    <a:lstStyle/>
                    <a:p>
                      <a:pPr marL="452438" indent="0"/>
                      <a:r>
                        <a:rPr lang="en-IN" sz="1600" dirty="0">
                          <a:solidFill>
                            <a:schemeClr val="bg2"/>
                          </a:solidFill>
                        </a:rPr>
                        <a:t>Disposal of plant assets</a:t>
                      </a:r>
                    </a:p>
                  </a:txBody>
                  <a:tcPr marL="36000" marR="36000" marT="18000" marB="18000">
                    <a:lnR>
                      <a:noFill/>
                    </a:lnR>
                  </a:tcPr>
                </a:tc>
                <a:tc>
                  <a:txBody>
                    <a:bodyPr/>
                    <a:lstStyle/>
                    <a:p>
                      <a:pPr algn="r"/>
                      <a:r>
                        <a:rPr lang="en-IN" sz="1600" u="sng" dirty="0">
                          <a:solidFill>
                            <a:schemeClr val="bg2"/>
                          </a:solidFill>
                        </a:rPr>
                        <a:t>       4,000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u="sng" dirty="0">
                        <a:solidFill>
                          <a:schemeClr val="bg2"/>
                        </a:solidFill>
                      </a:endParaRPr>
                    </a:p>
                  </a:txBody>
                  <a:tcPr marL="36000" marR="36000" marT="18000" marB="180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03694475"/>
                  </a:ext>
                </a:extLst>
              </a:tr>
              <a:tr h="317707">
                <a:tc>
                  <a:txBody>
                    <a:bodyPr/>
                    <a:lstStyle/>
                    <a:p>
                      <a:pPr marL="0" indent="717550"/>
                      <a:r>
                        <a:rPr lang="en-US" sz="1600" b="0" dirty="0">
                          <a:solidFill>
                            <a:schemeClr val="bg2"/>
                          </a:solidFill>
                        </a:rPr>
                        <a:t>Net cash used by investing activities</a:t>
                      </a:r>
                      <a:endParaRPr lang="en-IN" sz="1600" b="0" dirty="0">
                        <a:solidFill>
                          <a:schemeClr val="bg2"/>
                        </a:solidFill>
                      </a:endParaRPr>
                    </a:p>
                  </a:txBody>
                  <a:tcPr marL="36000" marR="36000" marT="18000" marB="18000"/>
                </a:tc>
                <a:tc>
                  <a:txBody>
                    <a:bodyPr/>
                    <a:lstStyle/>
                    <a:p>
                      <a:pPr algn="r"/>
                      <a:endParaRPr lang="en-IN" sz="1600" b="0" dirty="0">
                        <a:solidFill>
                          <a:schemeClr val="bg2"/>
                        </a:solidFill>
                      </a:endParaRPr>
                    </a:p>
                  </a:txBody>
                  <a:tcPr marL="36000" marR="36000" marT="18000" marB="18000">
                    <a:lnT w="12700" cap="flat" cmpd="sng" algn="ctr">
                      <a:noFill/>
                      <a:prstDash val="solid"/>
                      <a:round/>
                      <a:headEnd type="none" w="med" len="med"/>
                      <a:tailEnd type="none" w="med" len="med"/>
                    </a:lnT>
                  </a:tcPr>
                </a:tc>
                <a:tc>
                  <a:txBody>
                    <a:bodyPr/>
                    <a:lstStyle/>
                    <a:p>
                      <a:pPr algn="r"/>
                      <a:r>
                        <a:rPr lang="en-IN" sz="1600" b="1" dirty="0">
                          <a:solidFill>
                            <a:schemeClr val="bg2"/>
                          </a:solidFill>
                        </a:rPr>
                        <a:t>(141,000)</a:t>
                      </a:r>
                    </a:p>
                  </a:txBody>
                  <a:tcPr marL="36000" marR="36000" marT="18000" marB="18000">
                    <a:lnT>
                      <a:noFill/>
                    </a:lnT>
                  </a:tcPr>
                </a:tc>
                <a:extLst>
                  <a:ext uri="{0D108BD9-81ED-4DB2-BD59-A6C34878D82A}">
                    <a16:rowId xmlns:a16="http://schemas.microsoft.com/office/drawing/2014/main" val="968690779"/>
                  </a:ext>
                </a:extLst>
              </a:tr>
              <a:tr h="317707">
                <a:tc>
                  <a:txBody>
                    <a:bodyPr/>
                    <a:lstStyle/>
                    <a:p>
                      <a:pPr marL="0" indent="0"/>
                      <a:r>
                        <a:rPr lang="en-US" sz="1600" b="1" dirty="0">
                          <a:solidFill>
                            <a:srgbClr val="FF0000"/>
                          </a:solidFill>
                        </a:rPr>
                        <a:t>Cash flows from financing activities</a:t>
                      </a:r>
                      <a:endParaRPr lang="en-IN" sz="1600" b="1" dirty="0">
                        <a:solidFill>
                          <a:srgbClr val="FF0000"/>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816005387"/>
                  </a:ext>
                </a:extLst>
              </a:tr>
              <a:tr h="317707">
                <a:tc>
                  <a:txBody>
                    <a:bodyPr/>
                    <a:lstStyle/>
                    <a:p>
                      <a:pPr marL="0" indent="452438"/>
                      <a:r>
                        <a:rPr lang="en-US" sz="1600" b="0" dirty="0">
                          <a:solidFill>
                            <a:schemeClr val="tx1"/>
                          </a:solidFill>
                        </a:rPr>
                        <a:t>Issuance of ordinary shares</a:t>
                      </a:r>
                      <a:endParaRPr lang="en-IN" sz="1600" b="0" dirty="0">
                        <a:solidFill>
                          <a:schemeClr val="tx1"/>
                        </a:solidFill>
                      </a:endParaRPr>
                    </a:p>
                  </a:txBody>
                  <a:tcPr marL="36000" marR="36000" marT="18000" marB="18000"/>
                </a:tc>
                <a:tc>
                  <a:txBody>
                    <a:bodyPr/>
                    <a:lstStyle/>
                    <a:p>
                      <a:pPr algn="r"/>
                      <a:r>
                        <a:rPr lang="en-IN" sz="1600" b="0" dirty="0">
                          <a:solidFill>
                            <a:schemeClr val="tx1"/>
                          </a:solidFill>
                        </a:rPr>
                        <a:t>20,000</a:t>
                      </a:r>
                    </a:p>
                  </a:txBody>
                  <a:tcPr marL="36000" marR="36000" marT="18000" marB="18000">
                    <a:lnB>
                      <a:noFill/>
                    </a:lnB>
                  </a:tcPr>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4113817027"/>
                  </a:ext>
                </a:extLst>
              </a:tr>
              <a:tr h="317707">
                <a:tc>
                  <a:txBody>
                    <a:bodyPr/>
                    <a:lstStyle/>
                    <a:p>
                      <a:pPr marL="0" indent="452438"/>
                      <a:r>
                        <a:rPr lang="en-IN" sz="1600" b="0" dirty="0">
                          <a:solidFill>
                            <a:schemeClr val="tx1"/>
                          </a:solidFill>
                        </a:rPr>
                        <a:t>Payment of cash dividends</a:t>
                      </a:r>
                    </a:p>
                  </a:txBody>
                  <a:tcPr marL="36000" marR="36000" marT="18000" marB="18000">
                    <a:lnR>
                      <a:noFill/>
                    </a:lnR>
                  </a:tcPr>
                </a:tc>
                <a:tc>
                  <a:txBody>
                    <a:bodyPr/>
                    <a:lstStyle/>
                    <a:p>
                      <a:pPr algn="r"/>
                      <a:r>
                        <a:rPr lang="en-IN" sz="1600" b="0" u="sng" dirty="0">
                          <a:solidFill>
                            <a:schemeClr val="tx1"/>
                          </a:solidFill>
                        </a:rPr>
                        <a:t>  (29,000)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b="0" dirty="0">
                        <a:solidFill>
                          <a:schemeClr val="tx1"/>
                        </a:solidFill>
                      </a:endParaRPr>
                    </a:p>
                  </a:txBody>
                  <a:tcPr marL="36000" marR="36000" marT="18000" marB="18000">
                    <a:lnL>
                      <a:noFill/>
                    </a:lnL>
                    <a:lnB>
                      <a:noFill/>
                    </a:lnB>
                  </a:tcPr>
                </a:tc>
                <a:extLst>
                  <a:ext uri="{0D108BD9-81ED-4DB2-BD59-A6C34878D82A}">
                    <a16:rowId xmlns:a16="http://schemas.microsoft.com/office/drawing/2014/main" val="1830408827"/>
                  </a:ext>
                </a:extLst>
              </a:tr>
              <a:tr h="317707">
                <a:tc>
                  <a:txBody>
                    <a:bodyPr/>
                    <a:lstStyle/>
                    <a:p>
                      <a:pPr marL="0" indent="717550"/>
                      <a:r>
                        <a:rPr lang="en-US" sz="1600" b="1" dirty="0">
                          <a:solidFill>
                            <a:srgbClr val="FF0000"/>
                          </a:solidFill>
                        </a:rPr>
                        <a:t>Net cash used by financing activities</a:t>
                      </a:r>
                      <a:endParaRPr lang="en-IN" sz="1600" b="1" dirty="0">
                        <a:solidFill>
                          <a:srgbClr val="FF0000"/>
                        </a:solidFill>
                      </a:endParaRPr>
                    </a:p>
                  </a:txBody>
                  <a:tcPr marL="36000" marR="36000" marT="18000" marB="18000"/>
                </a:tc>
                <a:tc>
                  <a:txBody>
                    <a:bodyPr/>
                    <a:lstStyle/>
                    <a:p>
                      <a:pPr algn="r"/>
                      <a:endParaRPr lang="en-IN" sz="1600" b="0" dirty="0">
                        <a:solidFill>
                          <a:schemeClr val="tx1"/>
                        </a:solidFill>
                      </a:endParaRPr>
                    </a:p>
                  </a:txBody>
                  <a:tcPr marL="36000" marR="36000" marT="18000" marB="18000">
                    <a:lnR>
                      <a:noFill/>
                    </a:lnR>
                    <a:lnT w="12700" cap="flat" cmpd="sng" algn="ctr">
                      <a:noFill/>
                      <a:prstDash val="solid"/>
                      <a:round/>
                      <a:headEnd type="none" w="med" len="med"/>
                      <a:tailEnd type="none" w="med" len="med"/>
                    </a:lnT>
                  </a:tcPr>
                </a:tc>
                <a:tc>
                  <a:txBody>
                    <a:bodyPr/>
                    <a:lstStyle/>
                    <a:p>
                      <a:pPr algn="r"/>
                      <a:r>
                        <a:rPr lang="en-IN" sz="1600" b="1" u="sng" dirty="0">
                          <a:solidFill>
                            <a:schemeClr val="tx1"/>
                          </a:solidFill>
                          <a:highlight>
                            <a:srgbClr val="FFFF00"/>
                          </a:highlight>
                        </a:rPr>
                        <a:t>      (9,000)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72982"/>
                  </a:ext>
                </a:extLst>
              </a:tr>
              <a:tr h="317707">
                <a:tc>
                  <a:txBody>
                    <a:bodyPr/>
                    <a:lstStyle/>
                    <a:p>
                      <a:pPr marL="0" indent="0"/>
                      <a:r>
                        <a:rPr lang="en-US" sz="1600" dirty="0">
                          <a:solidFill>
                            <a:schemeClr val="bg2"/>
                          </a:solidFill>
                        </a:rPr>
                        <a:t>Net increase in cash</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r>
                        <a:rPr lang="en-IN" sz="1600" b="1" u="none" baseline="0" dirty="0">
                          <a:solidFill>
                            <a:schemeClr val="bg2"/>
                          </a:solidFill>
                        </a:rPr>
                        <a:t>22,000</a:t>
                      </a:r>
                    </a:p>
                  </a:txBody>
                  <a:tcPr marL="36000" marR="36000" marT="18000" marB="18000">
                    <a:lnT w="12700" cap="flat" cmpd="sng" algn="ctr">
                      <a:noFill/>
                      <a:prstDash val="solid"/>
                      <a:round/>
                      <a:headEnd type="none" w="med" len="med"/>
                      <a:tailEnd type="none" w="med" len="med"/>
                    </a:lnT>
                    <a:lnB>
                      <a:noFill/>
                    </a:lnB>
                  </a:tcPr>
                </a:tc>
                <a:extLst>
                  <a:ext uri="{0D108BD9-81ED-4DB2-BD59-A6C34878D82A}">
                    <a16:rowId xmlns:a16="http://schemas.microsoft.com/office/drawing/2014/main" val="3577964464"/>
                  </a:ext>
                </a:extLst>
              </a:tr>
              <a:tr h="317707">
                <a:tc>
                  <a:txBody>
                    <a:bodyPr/>
                    <a:lstStyle/>
                    <a:p>
                      <a:pPr marL="0" indent="0"/>
                      <a:r>
                        <a:rPr lang="en-US" sz="1600" dirty="0">
                          <a:solidFill>
                            <a:schemeClr val="bg2"/>
                          </a:solidFill>
                        </a:rPr>
                        <a:t>Cash at beginning of period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lnR>
                      <a:noFill/>
                    </a:lnR>
                  </a:tcPr>
                </a:tc>
                <a:tc>
                  <a:txBody>
                    <a:bodyPr/>
                    <a:lstStyle/>
                    <a:p>
                      <a:pPr algn="r"/>
                      <a:r>
                        <a:rPr lang="en-IN" sz="1600" i="0" u="sng" baseline="0" dirty="0">
                          <a:solidFill>
                            <a:schemeClr val="bg2"/>
                          </a:solidFill>
                        </a:rPr>
                        <a:t>      33,000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92837"/>
                  </a:ext>
                </a:extLst>
              </a:tr>
              <a:tr h="317707">
                <a:tc>
                  <a:txBody>
                    <a:bodyPr/>
                    <a:lstStyle/>
                    <a:p>
                      <a:pPr marL="0" indent="0"/>
                      <a:r>
                        <a:rPr lang="en-US" sz="1600" dirty="0">
                          <a:solidFill>
                            <a:schemeClr val="bg2"/>
                          </a:solidFill>
                        </a:rPr>
                        <a:t>Cash at end of period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r>
                        <a:rPr lang="en-IN" sz="1600" u="dbl" baseline="0" dirty="0">
                          <a:solidFill>
                            <a:schemeClr val="bg2"/>
                          </a:solidFill>
                        </a:rPr>
                        <a:t>    €55,000</a:t>
                      </a:r>
                    </a:p>
                  </a:txBody>
                  <a:tcPr marL="36000" marR="36000" marT="18000" marB="18000">
                    <a:lnT w="12700" cap="flat" cmpd="sng" algn="ctr">
                      <a:noFill/>
                      <a:prstDash val="solid"/>
                      <a:round/>
                      <a:headEnd type="none" w="med" len="med"/>
                      <a:tailEnd type="none" w="med" len="med"/>
                    </a:lnT>
                  </a:tcPr>
                </a:tc>
                <a:extLst>
                  <a:ext uri="{0D108BD9-81ED-4DB2-BD59-A6C34878D82A}">
                    <a16:rowId xmlns:a16="http://schemas.microsoft.com/office/drawing/2014/main" val="2114641096"/>
                  </a:ext>
                </a:extLst>
              </a:tr>
              <a:tr h="317707">
                <a:tc>
                  <a:txBody>
                    <a:bodyPr/>
                    <a:lstStyle/>
                    <a:p>
                      <a:pPr marL="0" indent="0"/>
                      <a:r>
                        <a:rPr lang="en-IN" sz="1600" b="1" dirty="0">
                          <a:solidFill>
                            <a:schemeClr val="bg2"/>
                          </a:solidFill>
                        </a:rPr>
                        <a:t>Note 1</a:t>
                      </a: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endParaRPr lang="en-IN" sz="1600" u="dbl" baseline="0" dirty="0">
                        <a:solidFill>
                          <a:schemeClr val="bg2"/>
                        </a:solidFill>
                      </a:endParaRPr>
                    </a:p>
                  </a:txBody>
                  <a:tcPr marL="36000" marR="36000" marT="18000" marB="18000"/>
                </a:tc>
                <a:extLst>
                  <a:ext uri="{0D108BD9-81ED-4DB2-BD59-A6C34878D82A}">
                    <a16:rowId xmlns:a16="http://schemas.microsoft.com/office/drawing/2014/main" val="1519084168"/>
                  </a:ext>
                </a:extLst>
              </a:tr>
              <a:tr h="317707">
                <a:tc>
                  <a:txBody>
                    <a:bodyPr/>
                    <a:lstStyle/>
                    <a:p>
                      <a:pPr marL="0" indent="0"/>
                      <a:r>
                        <a:rPr lang="en-US" sz="1600" b="1" dirty="0">
                          <a:solidFill>
                            <a:schemeClr val="bg2"/>
                          </a:solidFill>
                        </a:rPr>
                        <a:t>Non-cash investing and financing activities</a:t>
                      </a:r>
                      <a:endParaRPr lang="en-IN" sz="1600" b="1"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endParaRPr lang="en-IN" sz="1600" u="dbl" baseline="0" dirty="0">
                        <a:solidFill>
                          <a:schemeClr val="bg2"/>
                        </a:solidFill>
                      </a:endParaRPr>
                    </a:p>
                  </a:txBody>
                  <a:tcPr marL="36000" marR="36000" marT="18000" marB="18000"/>
                </a:tc>
                <a:extLst>
                  <a:ext uri="{0D108BD9-81ED-4DB2-BD59-A6C34878D82A}">
                    <a16:rowId xmlns:a16="http://schemas.microsoft.com/office/drawing/2014/main" val="639535101"/>
                  </a:ext>
                </a:extLst>
              </a:tr>
              <a:tr h="317707">
                <a:tc>
                  <a:txBody>
                    <a:bodyPr/>
                    <a:lstStyle/>
                    <a:p>
                      <a:pPr marL="0" indent="452438"/>
                      <a:r>
                        <a:rPr lang="en-US" sz="1600" dirty="0">
                          <a:solidFill>
                            <a:schemeClr val="bg2"/>
                          </a:solidFill>
                        </a:rPr>
                        <a:t>Issuance of bonds payable to purchase land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r>
                        <a:rPr lang="en-IN" sz="1600" u="dbl" baseline="0" dirty="0">
                          <a:solidFill>
                            <a:schemeClr val="bg2"/>
                          </a:solidFill>
                        </a:rPr>
                        <a:t>  €110,000</a:t>
                      </a:r>
                    </a:p>
                  </a:txBody>
                  <a:tcPr marL="36000" marR="36000" marT="18000" marB="18000"/>
                </a:tc>
                <a:extLst>
                  <a:ext uri="{0D108BD9-81ED-4DB2-BD59-A6C34878D82A}">
                    <a16:rowId xmlns:a16="http://schemas.microsoft.com/office/drawing/2014/main" val="939439703"/>
                  </a:ext>
                </a:extLst>
              </a:tr>
            </a:tbl>
          </a:graphicData>
        </a:graphic>
      </p:graphicFrame>
    </p:spTree>
    <p:extLst>
      <p:ext uri="{BB962C8B-B14F-4D97-AF65-F5344CB8AC3E}">
        <p14:creationId xmlns:p14="http://schemas.microsoft.com/office/powerpoint/2010/main" val="22751271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E639-F76C-BE0C-E3AB-FDEFE299B529}"/>
              </a:ext>
            </a:extLst>
          </p:cNvPr>
          <p:cNvSpPr>
            <a:spLocks noGrp="1"/>
          </p:cNvSpPr>
          <p:nvPr>
            <p:ph type="title"/>
          </p:nvPr>
        </p:nvSpPr>
        <p:spPr>
          <a:xfrm>
            <a:off x="218801" y="102642"/>
            <a:ext cx="8115301" cy="849312"/>
          </a:xfrm>
        </p:spPr>
        <p:txBody>
          <a:bodyPr/>
          <a:lstStyle/>
          <a:p>
            <a:r>
              <a:rPr lang="en-US" dirty="0"/>
              <a:t>Putting everything together</a:t>
            </a:r>
          </a:p>
        </p:txBody>
      </p:sp>
      <p:graphicFrame>
        <p:nvGraphicFramePr>
          <p:cNvPr id="5" name="Table 23">
            <a:extLst>
              <a:ext uri="{FF2B5EF4-FFF2-40B4-BE49-F238E27FC236}">
                <a16:creationId xmlns:a16="http://schemas.microsoft.com/office/drawing/2014/main" id="{F13EC045-35E6-54AD-AA33-D87C1E25A457}"/>
              </a:ext>
            </a:extLst>
          </p:cNvPr>
          <p:cNvGraphicFramePr>
            <a:graphicFrameLocks/>
          </p:cNvGraphicFramePr>
          <p:nvPr>
            <p:extLst>
              <p:ext uri="{D42A27DB-BD31-4B8C-83A1-F6EECF244321}">
                <p14:modId xmlns:p14="http://schemas.microsoft.com/office/powerpoint/2010/main" val="1863607354"/>
              </p:ext>
            </p:extLst>
          </p:nvPr>
        </p:nvGraphicFramePr>
        <p:xfrm>
          <a:off x="410389" y="1208480"/>
          <a:ext cx="7732124" cy="4765605"/>
        </p:xfrm>
        <a:graphic>
          <a:graphicData uri="http://schemas.openxmlformats.org/drawingml/2006/table">
            <a:tbl>
              <a:tblPr firstRow="1" bandRow="1">
                <a:tableStyleId>{2D5ABB26-0587-4C30-8999-92F81FD0307C}</a:tableStyleId>
              </a:tblPr>
              <a:tblGrid>
                <a:gridCol w="5081086">
                  <a:extLst>
                    <a:ext uri="{9D8B030D-6E8A-4147-A177-3AD203B41FA5}">
                      <a16:colId xmlns:a16="http://schemas.microsoft.com/office/drawing/2014/main" val="3778126175"/>
                    </a:ext>
                  </a:extLst>
                </a:gridCol>
                <a:gridCol w="1397170">
                  <a:extLst>
                    <a:ext uri="{9D8B030D-6E8A-4147-A177-3AD203B41FA5}">
                      <a16:colId xmlns:a16="http://schemas.microsoft.com/office/drawing/2014/main" val="1468872749"/>
                    </a:ext>
                  </a:extLst>
                </a:gridCol>
                <a:gridCol w="1253868">
                  <a:extLst>
                    <a:ext uri="{9D8B030D-6E8A-4147-A177-3AD203B41FA5}">
                      <a16:colId xmlns:a16="http://schemas.microsoft.com/office/drawing/2014/main" val="993635067"/>
                    </a:ext>
                  </a:extLst>
                </a:gridCol>
              </a:tblGrid>
              <a:tr h="317707">
                <a:tc>
                  <a:txBody>
                    <a:bodyPr/>
                    <a:lstStyle/>
                    <a:p>
                      <a:r>
                        <a:rPr lang="en-US" sz="1600" b="1" dirty="0"/>
                        <a:t>Cash flows from investing activities</a:t>
                      </a:r>
                      <a:endParaRPr lang="en-IN" sz="1600" b="1" dirty="0"/>
                    </a:p>
                  </a:txBody>
                  <a:tcPr marL="36000" marR="36000" marT="18000" marB="18000"/>
                </a:tc>
                <a:tc>
                  <a:txBody>
                    <a:bodyPr/>
                    <a:lstStyle/>
                    <a:p>
                      <a:pPr algn="r"/>
                      <a:endParaRPr lang="en-IN" sz="1600" dirty="0"/>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1625544206"/>
                  </a:ext>
                </a:extLst>
              </a:tr>
              <a:tr h="317707">
                <a:tc>
                  <a:txBody>
                    <a:bodyPr/>
                    <a:lstStyle/>
                    <a:p>
                      <a:pPr marL="0" indent="452438"/>
                      <a:r>
                        <a:rPr lang="en-IN" sz="1600" dirty="0"/>
                        <a:t>Purchase of building</a:t>
                      </a:r>
                    </a:p>
                  </a:txBody>
                  <a:tcPr marL="36000" marR="36000" marT="18000" marB="18000"/>
                </a:tc>
                <a:tc>
                  <a:txBody>
                    <a:bodyPr/>
                    <a:lstStyle/>
                    <a:p>
                      <a:pPr algn="r"/>
                      <a:r>
                        <a:rPr lang="en-IN" sz="1600" dirty="0"/>
                        <a:t>(120,000)</a:t>
                      </a:r>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1327998353"/>
                  </a:ext>
                </a:extLst>
              </a:tr>
              <a:tr h="317707">
                <a:tc>
                  <a:txBody>
                    <a:bodyPr/>
                    <a:lstStyle/>
                    <a:p>
                      <a:pPr marL="452438" indent="0"/>
                      <a:r>
                        <a:rPr lang="en-US" sz="1600" dirty="0"/>
                        <a:t>Purchase of equipment</a:t>
                      </a:r>
                      <a:endParaRPr lang="en-IN" sz="1600" dirty="0"/>
                    </a:p>
                  </a:txBody>
                  <a:tcPr marL="36000" marR="36000" marT="18000" marB="18000"/>
                </a:tc>
                <a:tc>
                  <a:txBody>
                    <a:bodyPr/>
                    <a:lstStyle/>
                    <a:p>
                      <a:pPr algn="r"/>
                      <a:r>
                        <a:rPr lang="en-IN" sz="1600" dirty="0"/>
                        <a:t>(25,000)</a:t>
                      </a:r>
                    </a:p>
                  </a:txBody>
                  <a:tcPr marL="36000" marR="36000" marT="18000" marB="18000">
                    <a:lnB>
                      <a:noFill/>
                    </a:lnB>
                  </a:tcPr>
                </a:tc>
                <a:tc>
                  <a:txBody>
                    <a:bodyPr/>
                    <a:lstStyle/>
                    <a:p>
                      <a:pPr algn="r"/>
                      <a:endParaRPr lang="en-IN" sz="1600" dirty="0"/>
                    </a:p>
                  </a:txBody>
                  <a:tcPr marL="36000" marR="36000" marT="18000" marB="18000">
                    <a:lnB>
                      <a:noFill/>
                    </a:lnB>
                  </a:tcPr>
                </a:tc>
                <a:extLst>
                  <a:ext uri="{0D108BD9-81ED-4DB2-BD59-A6C34878D82A}">
                    <a16:rowId xmlns:a16="http://schemas.microsoft.com/office/drawing/2014/main" val="695252284"/>
                  </a:ext>
                </a:extLst>
              </a:tr>
              <a:tr h="317707">
                <a:tc>
                  <a:txBody>
                    <a:bodyPr/>
                    <a:lstStyle/>
                    <a:p>
                      <a:pPr marL="452438" indent="0"/>
                      <a:r>
                        <a:rPr lang="en-IN" sz="1600" dirty="0"/>
                        <a:t>Disposal of plant assets</a:t>
                      </a:r>
                    </a:p>
                  </a:txBody>
                  <a:tcPr marL="36000" marR="36000" marT="18000" marB="18000">
                    <a:lnR>
                      <a:noFill/>
                    </a:lnR>
                  </a:tcPr>
                </a:tc>
                <a:tc>
                  <a:txBody>
                    <a:bodyPr/>
                    <a:lstStyle/>
                    <a:p>
                      <a:pPr algn="r"/>
                      <a:r>
                        <a:rPr lang="en-IN" sz="1600" u="sng" dirty="0"/>
                        <a:t>       4,000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u="sng" dirty="0"/>
                    </a:p>
                  </a:txBody>
                  <a:tcPr marL="36000" marR="36000" marT="18000" marB="180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03694475"/>
                  </a:ext>
                </a:extLst>
              </a:tr>
              <a:tr h="317707">
                <a:tc>
                  <a:txBody>
                    <a:bodyPr/>
                    <a:lstStyle/>
                    <a:p>
                      <a:pPr marL="0" indent="717550"/>
                      <a:r>
                        <a:rPr lang="en-US" sz="1600" b="1" dirty="0">
                          <a:solidFill>
                            <a:schemeClr val="tx1"/>
                          </a:solidFill>
                        </a:rPr>
                        <a:t>Net cash used by investing activities</a:t>
                      </a:r>
                      <a:endParaRPr lang="en-IN" sz="1600" b="1"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lnT w="12700" cap="flat" cmpd="sng" algn="ctr">
                      <a:noFill/>
                      <a:prstDash val="solid"/>
                      <a:round/>
                      <a:headEnd type="none" w="med" len="med"/>
                      <a:tailEnd type="none" w="med" len="med"/>
                    </a:lnT>
                  </a:tcPr>
                </a:tc>
                <a:tc>
                  <a:txBody>
                    <a:bodyPr/>
                    <a:lstStyle/>
                    <a:p>
                      <a:pPr algn="r"/>
                      <a:r>
                        <a:rPr lang="en-IN" sz="1600" b="1" dirty="0">
                          <a:solidFill>
                            <a:schemeClr val="tx1"/>
                          </a:solidFill>
                        </a:rPr>
                        <a:t>(141,000)</a:t>
                      </a:r>
                    </a:p>
                  </a:txBody>
                  <a:tcPr marL="36000" marR="36000" marT="18000" marB="18000">
                    <a:lnT>
                      <a:noFill/>
                    </a:lnT>
                  </a:tcPr>
                </a:tc>
                <a:extLst>
                  <a:ext uri="{0D108BD9-81ED-4DB2-BD59-A6C34878D82A}">
                    <a16:rowId xmlns:a16="http://schemas.microsoft.com/office/drawing/2014/main" val="968690779"/>
                  </a:ext>
                </a:extLst>
              </a:tr>
              <a:tr h="317707">
                <a:tc>
                  <a:txBody>
                    <a:bodyPr/>
                    <a:lstStyle/>
                    <a:p>
                      <a:pPr marL="0" indent="0"/>
                      <a:r>
                        <a:rPr lang="en-US" sz="1600" b="1" dirty="0">
                          <a:solidFill>
                            <a:schemeClr val="tx1"/>
                          </a:solidFill>
                        </a:rPr>
                        <a:t>Cash flows from financing activities</a:t>
                      </a:r>
                      <a:endParaRPr lang="en-IN" sz="1600" b="1"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816005387"/>
                  </a:ext>
                </a:extLst>
              </a:tr>
              <a:tr h="317707">
                <a:tc>
                  <a:txBody>
                    <a:bodyPr/>
                    <a:lstStyle/>
                    <a:p>
                      <a:pPr marL="0" indent="452438"/>
                      <a:r>
                        <a:rPr lang="en-US" sz="1600" b="0" dirty="0">
                          <a:solidFill>
                            <a:schemeClr val="tx1"/>
                          </a:solidFill>
                        </a:rPr>
                        <a:t>Issuance of ordinary shares</a:t>
                      </a:r>
                      <a:endParaRPr lang="en-IN" sz="1600" b="0" dirty="0">
                        <a:solidFill>
                          <a:schemeClr val="tx1"/>
                        </a:solidFill>
                      </a:endParaRPr>
                    </a:p>
                  </a:txBody>
                  <a:tcPr marL="36000" marR="36000" marT="18000" marB="18000"/>
                </a:tc>
                <a:tc>
                  <a:txBody>
                    <a:bodyPr/>
                    <a:lstStyle/>
                    <a:p>
                      <a:pPr algn="r"/>
                      <a:r>
                        <a:rPr lang="en-IN" sz="1600" b="0" dirty="0">
                          <a:solidFill>
                            <a:schemeClr val="tx1"/>
                          </a:solidFill>
                        </a:rPr>
                        <a:t>20,000</a:t>
                      </a:r>
                    </a:p>
                  </a:txBody>
                  <a:tcPr marL="36000" marR="36000" marT="18000" marB="18000">
                    <a:lnB>
                      <a:noFill/>
                    </a:lnB>
                  </a:tcPr>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4113817027"/>
                  </a:ext>
                </a:extLst>
              </a:tr>
              <a:tr h="317707">
                <a:tc>
                  <a:txBody>
                    <a:bodyPr/>
                    <a:lstStyle/>
                    <a:p>
                      <a:pPr marL="0" indent="452438"/>
                      <a:r>
                        <a:rPr lang="en-IN" sz="1600" b="0" dirty="0">
                          <a:solidFill>
                            <a:schemeClr val="tx1"/>
                          </a:solidFill>
                        </a:rPr>
                        <a:t>Payment of cash dividends</a:t>
                      </a:r>
                    </a:p>
                  </a:txBody>
                  <a:tcPr marL="36000" marR="36000" marT="18000" marB="18000">
                    <a:lnR>
                      <a:noFill/>
                    </a:lnR>
                  </a:tcPr>
                </a:tc>
                <a:tc>
                  <a:txBody>
                    <a:bodyPr/>
                    <a:lstStyle/>
                    <a:p>
                      <a:pPr algn="r"/>
                      <a:r>
                        <a:rPr lang="en-IN" sz="1600" b="0" u="sng" dirty="0">
                          <a:solidFill>
                            <a:schemeClr val="tx1"/>
                          </a:solidFill>
                        </a:rPr>
                        <a:t>  (29,000)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b="0" dirty="0">
                        <a:solidFill>
                          <a:schemeClr val="tx1"/>
                        </a:solidFill>
                      </a:endParaRPr>
                    </a:p>
                  </a:txBody>
                  <a:tcPr marL="36000" marR="36000" marT="18000" marB="18000">
                    <a:lnL>
                      <a:noFill/>
                    </a:lnL>
                    <a:lnB>
                      <a:noFill/>
                    </a:lnB>
                  </a:tcPr>
                </a:tc>
                <a:extLst>
                  <a:ext uri="{0D108BD9-81ED-4DB2-BD59-A6C34878D82A}">
                    <a16:rowId xmlns:a16="http://schemas.microsoft.com/office/drawing/2014/main" val="1830408827"/>
                  </a:ext>
                </a:extLst>
              </a:tr>
              <a:tr h="317707">
                <a:tc>
                  <a:txBody>
                    <a:bodyPr/>
                    <a:lstStyle/>
                    <a:p>
                      <a:pPr marL="0" indent="717550"/>
                      <a:r>
                        <a:rPr lang="en-US" sz="1600" b="1" dirty="0">
                          <a:solidFill>
                            <a:schemeClr val="tx1"/>
                          </a:solidFill>
                        </a:rPr>
                        <a:t>Net cash used by financing activities</a:t>
                      </a:r>
                      <a:endParaRPr lang="en-IN" sz="1600" b="1"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lnR>
                      <a:noFill/>
                    </a:lnR>
                    <a:lnT w="12700" cap="flat" cmpd="sng" algn="ctr">
                      <a:noFill/>
                      <a:prstDash val="solid"/>
                      <a:round/>
                      <a:headEnd type="none" w="med" len="med"/>
                      <a:tailEnd type="none" w="med" len="med"/>
                    </a:lnT>
                  </a:tcPr>
                </a:tc>
                <a:tc>
                  <a:txBody>
                    <a:bodyPr/>
                    <a:lstStyle/>
                    <a:p>
                      <a:pPr algn="r"/>
                      <a:r>
                        <a:rPr lang="en-IN" sz="1600" b="1" u="sng" dirty="0">
                          <a:solidFill>
                            <a:schemeClr val="tx1"/>
                          </a:solidFill>
                        </a:rPr>
                        <a:t>      (9,000)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72982"/>
                  </a:ext>
                </a:extLst>
              </a:tr>
              <a:tr h="317707">
                <a:tc>
                  <a:txBody>
                    <a:bodyPr/>
                    <a:lstStyle/>
                    <a:p>
                      <a:pPr marL="0" indent="0"/>
                      <a:r>
                        <a:rPr lang="en-US" sz="1600" b="1" dirty="0">
                          <a:solidFill>
                            <a:srgbClr val="FF0000"/>
                          </a:solidFill>
                        </a:rPr>
                        <a:t>Net increase in cash</a:t>
                      </a:r>
                      <a:endParaRPr lang="en-IN" sz="1600" b="1" dirty="0">
                        <a:solidFill>
                          <a:srgbClr val="FF0000"/>
                        </a:solidFill>
                      </a:endParaRPr>
                    </a:p>
                  </a:txBody>
                  <a:tcPr marL="36000" marR="36000" marT="18000" marB="18000"/>
                </a:tc>
                <a:tc>
                  <a:txBody>
                    <a:bodyPr/>
                    <a:lstStyle/>
                    <a:p>
                      <a:pPr algn="r"/>
                      <a:endParaRPr lang="en-IN" sz="1600" dirty="0"/>
                    </a:p>
                  </a:txBody>
                  <a:tcPr marL="36000" marR="36000" marT="18000" marB="18000"/>
                </a:tc>
                <a:tc>
                  <a:txBody>
                    <a:bodyPr/>
                    <a:lstStyle/>
                    <a:p>
                      <a:pPr algn="r"/>
                      <a:r>
                        <a:rPr lang="en-IN" sz="1600" b="1" u="none" baseline="0" dirty="0">
                          <a:solidFill>
                            <a:srgbClr val="FF0000"/>
                          </a:solidFill>
                        </a:rPr>
                        <a:t>22,000</a:t>
                      </a:r>
                    </a:p>
                  </a:txBody>
                  <a:tcPr marL="36000" marR="36000" marT="18000" marB="18000">
                    <a:lnT w="12700" cap="flat" cmpd="sng" algn="ctr">
                      <a:noFill/>
                      <a:prstDash val="solid"/>
                      <a:round/>
                      <a:headEnd type="none" w="med" len="med"/>
                      <a:tailEnd type="none" w="med" len="med"/>
                    </a:lnT>
                    <a:lnB>
                      <a:noFill/>
                    </a:lnB>
                  </a:tcPr>
                </a:tc>
                <a:extLst>
                  <a:ext uri="{0D108BD9-81ED-4DB2-BD59-A6C34878D82A}">
                    <a16:rowId xmlns:a16="http://schemas.microsoft.com/office/drawing/2014/main" val="3577964464"/>
                  </a:ext>
                </a:extLst>
              </a:tr>
              <a:tr h="317707">
                <a:tc>
                  <a:txBody>
                    <a:bodyPr/>
                    <a:lstStyle/>
                    <a:p>
                      <a:pPr marL="0" indent="0"/>
                      <a:r>
                        <a:rPr lang="en-US" sz="1600" dirty="0">
                          <a:solidFill>
                            <a:schemeClr val="bg2"/>
                          </a:solidFill>
                        </a:rPr>
                        <a:t>Cash at beginning of period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lnR>
                      <a:noFill/>
                    </a:lnR>
                  </a:tcPr>
                </a:tc>
                <a:tc>
                  <a:txBody>
                    <a:bodyPr/>
                    <a:lstStyle/>
                    <a:p>
                      <a:pPr algn="r"/>
                      <a:r>
                        <a:rPr lang="en-IN" sz="1600" i="0" u="sng" baseline="0" dirty="0">
                          <a:solidFill>
                            <a:schemeClr val="bg2"/>
                          </a:solidFill>
                        </a:rPr>
                        <a:t>      33,000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92837"/>
                  </a:ext>
                </a:extLst>
              </a:tr>
              <a:tr h="317707">
                <a:tc>
                  <a:txBody>
                    <a:bodyPr/>
                    <a:lstStyle/>
                    <a:p>
                      <a:pPr marL="0" indent="0"/>
                      <a:r>
                        <a:rPr lang="en-US" sz="1600" dirty="0">
                          <a:solidFill>
                            <a:schemeClr val="bg2"/>
                          </a:solidFill>
                        </a:rPr>
                        <a:t>Cash at end of period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r>
                        <a:rPr lang="en-IN" sz="1600" u="dbl" baseline="0" dirty="0">
                          <a:solidFill>
                            <a:schemeClr val="bg2"/>
                          </a:solidFill>
                        </a:rPr>
                        <a:t>    €55,000</a:t>
                      </a:r>
                    </a:p>
                  </a:txBody>
                  <a:tcPr marL="36000" marR="36000" marT="18000" marB="18000">
                    <a:lnT w="12700" cap="flat" cmpd="sng" algn="ctr">
                      <a:noFill/>
                      <a:prstDash val="solid"/>
                      <a:round/>
                      <a:headEnd type="none" w="med" len="med"/>
                      <a:tailEnd type="none" w="med" len="med"/>
                    </a:lnT>
                  </a:tcPr>
                </a:tc>
                <a:extLst>
                  <a:ext uri="{0D108BD9-81ED-4DB2-BD59-A6C34878D82A}">
                    <a16:rowId xmlns:a16="http://schemas.microsoft.com/office/drawing/2014/main" val="2114641096"/>
                  </a:ext>
                </a:extLst>
              </a:tr>
              <a:tr h="317707">
                <a:tc>
                  <a:txBody>
                    <a:bodyPr/>
                    <a:lstStyle/>
                    <a:p>
                      <a:pPr marL="0" indent="0"/>
                      <a:r>
                        <a:rPr lang="en-IN" sz="1600" b="1" dirty="0">
                          <a:solidFill>
                            <a:schemeClr val="bg2"/>
                          </a:solidFill>
                        </a:rPr>
                        <a:t>Note 1</a:t>
                      </a: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endParaRPr lang="en-IN" sz="1600" u="dbl" baseline="0" dirty="0">
                        <a:solidFill>
                          <a:schemeClr val="bg2"/>
                        </a:solidFill>
                      </a:endParaRPr>
                    </a:p>
                  </a:txBody>
                  <a:tcPr marL="36000" marR="36000" marT="18000" marB="18000"/>
                </a:tc>
                <a:extLst>
                  <a:ext uri="{0D108BD9-81ED-4DB2-BD59-A6C34878D82A}">
                    <a16:rowId xmlns:a16="http://schemas.microsoft.com/office/drawing/2014/main" val="1519084168"/>
                  </a:ext>
                </a:extLst>
              </a:tr>
              <a:tr h="317707">
                <a:tc>
                  <a:txBody>
                    <a:bodyPr/>
                    <a:lstStyle/>
                    <a:p>
                      <a:pPr marL="0" indent="0"/>
                      <a:r>
                        <a:rPr lang="en-US" sz="1600" b="1" dirty="0">
                          <a:solidFill>
                            <a:schemeClr val="bg2"/>
                          </a:solidFill>
                        </a:rPr>
                        <a:t>Non-cash investing and financing activities</a:t>
                      </a:r>
                      <a:endParaRPr lang="en-IN" sz="1600" b="1"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endParaRPr lang="en-IN" sz="1600" u="dbl" baseline="0" dirty="0">
                        <a:solidFill>
                          <a:schemeClr val="bg2"/>
                        </a:solidFill>
                      </a:endParaRPr>
                    </a:p>
                  </a:txBody>
                  <a:tcPr marL="36000" marR="36000" marT="18000" marB="18000"/>
                </a:tc>
                <a:extLst>
                  <a:ext uri="{0D108BD9-81ED-4DB2-BD59-A6C34878D82A}">
                    <a16:rowId xmlns:a16="http://schemas.microsoft.com/office/drawing/2014/main" val="639535101"/>
                  </a:ext>
                </a:extLst>
              </a:tr>
              <a:tr h="317707">
                <a:tc>
                  <a:txBody>
                    <a:bodyPr/>
                    <a:lstStyle/>
                    <a:p>
                      <a:pPr marL="0" indent="452438"/>
                      <a:r>
                        <a:rPr lang="en-US" sz="1600" dirty="0">
                          <a:solidFill>
                            <a:schemeClr val="bg2"/>
                          </a:solidFill>
                        </a:rPr>
                        <a:t>Issuance of bonds payable to purchase land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r>
                        <a:rPr lang="en-IN" sz="1600" u="dbl" baseline="0" dirty="0">
                          <a:solidFill>
                            <a:schemeClr val="bg2"/>
                          </a:solidFill>
                        </a:rPr>
                        <a:t>  €110,000</a:t>
                      </a:r>
                    </a:p>
                  </a:txBody>
                  <a:tcPr marL="36000" marR="36000" marT="18000" marB="18000"/>
                </a:tc>
                <a:extLst>
                  <a:ext uri="{0D108BD9-81ED-4DB2-BD59-A6C34878D82A}">
                    <a16:rowId xmlns:a16="http://schemas.microsoft.com/office/drawing/2014/main" val="939439703"/>
                  </a:ext>
                </a:extLst>
              </a:tr>
            </a:tbl>
          </a:graphicData>
        </a:graphic>
      </p:graphicFrame>
      <p:sp>
        <p:nvSpPr>
          <p:cNvPr id="3" name="TextBox 2">
            <a:extLst>
              <a:ext uri="{FF2B5EF4-FFF2-40B4-BE49-F238E27FC236}">
                <a16:creationId xmlns:a16="http://schemas.microsoft.com/office/drawing/2014/main" id="{FACE13C2-7BF0-AFAB-3833-F963E610353C}"/>
              </a:ext>
            </a:extLst>
          </p:cNvPr>
          <p:cNvSpPr txBox="1"/>
          <p:nvPr/>
        </p:nvSpPr>
        <p:spPr>
          <a:xfrm>
            <a:off x="4381995" y="4049486"/>
            <a:ext cx="2909454" cy="369332"/>
          </a:xfrm>
          <a:prstGeom prst="rect">
            <a:avLst/>
          </a:prstGeom>
          <a:noFill/>
        </p:spPr>
        <p:txBody>
          <a:bodyPr wrap="square" rtlCol="0">
            <a:spAutoFit/>
          </a:bodyPr>
          <a:lstStyle/>
          <a:p>
            <a:r>
              <a:rPr lang="en-US" b="1" dirty="0"/>
              <a:t>172,000 – 141,000 – 9,000</a:t>
            </a:r>
          </a:p>
        </p:txBody>
      </p:sp>
    </p:spTree>
    <p:extLst>
      <p:ext uri="{BB962C8B-B14F-4D97-AF65-F5344CB8AC3E}">
        <p14:creationId xmlns:p14="http://schemas.microsoft.com/office/powerpoint/2010/main" val="415458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E639-F76C-BE0C-E3AB-FDEFE299B529}"/>
              </a:ext>
            </a:extLst>
          </p:cNvPr>
          <p:cNvSpPr>
            <a:spLocks noGrp="1"/>
          </p:cNvSpPr>
          <p:nvPr>
            <p:ph type="title"/>
          </p:nvPr>
        </p:nvSpPr>
        <p:spPr>
          <a:xfrm>
            <a:off x="218801" y="102642"/>
            <a:ext cx="8115301" cy="849312"/>
          </a:xfrm>
        </p:spPr>
        <p:txBody>
          <a:bodyPr/>
          <a:lstStyle/>
          <a:p>
            <a:r>
              <a:rPr lang="en-US" dirty="0"/>
              <a:t>Putting everything together</a:t>
            </a:r>
          </a:p>
        </p:txBody>
      </p:sp>
      <p:graphicFrame>
        <p:nvGraphicFramePr>
          <p:cNvPr id="5" name="Table 23">
            <a:extLst>
              <a:ext uri="{FF2B5EF4-FFF2-40B4-BE49-F238E27FC236}">
                <a16:creationId xmlns:a16="http://schemas.microsoft.com/office/drawing/2014/main" id="{F13EC045-35E6-54AD-AA33-D87C1E25A457}"/>
              </a:ext>
            </a:extLst>
          </p:cNvPr>
          <p:cNvGraphicFramePr>
            <a:graphicFrameLocks/>
          </p:cNvGraphicFramePr>
          <p:nvPr>
            <p:extLst>
              <p:ext uri="{D42A27DB-BD31-4B8C-83A1-F6EECF244321}">
                <p14:modId xmlns:p14="http://schemas.microsoft.com/office/powerpoint/2010/main" val="644548816"/>
              </p:ext>
            </p:extLst>
          </p:nvPr>
        </p:nvGraphicFramePr>
        <p:xfrm>
          <a:off x="410389" y="1208480"/>
          <a:ext cx="7732124" cy="4765605"/>
        </p:xfrm>
        <a:graphic>
          <a:graphicData uri="http://schemas.openxmlformats.org/drawingml/2006/table">
            <a:tbl>
              <a:tblPr firstRow="1" bandRow="1">
                <a:tableStyleId>{2D5ABB26-0587-4C30-8999-92F81FD0307C}</a:tableStyleId>
              </a:tblPr>
              <a:tblGrid>
                <a:gridCol w="5081086">
                  <a:extLst>
                    <a:ext uri="{9D8B030D-6E8A-4147-A177-3AD203B41FA5}">
                      <a16:colId xmlns:a16="http://schemas.microsoft.com/office/drawing/2014/main" val="3778126175"/>
                    </a:ext>
                  </a:extLst>
                </a:gridCol>
                <a:gridCol w="1397170">
                  <a:extLst>
                    <a:ext uri="{9D8B030D-6E8A-4147-A177-3AD203B41FA5}">
                      <a16:colId xmlns:a16="http://schemas.microsoft.com/office/drawing/2014/main" val="1468872749"/>
                    </a:ext>
                  </a:extLst>
                </a:gridCol>
                <a:gridCol w="1253868">
                  <a:extLst>
                    <a:ext uri="{9D8B030D-6E8A-4147-A177-3AD203B41FA5}">
                      <a16:colId xmlns:a16="http://schemas.microsoft.com/office/drawing/2014/main" val="993635067"/>
                    </a:ext>
                  </a:extLst>
                </a:gridCol>
              </a:tblGrid>
              <a:tr h="317707">
                <a:tc>
                  <a:txBody>
                    <a:bodyPr/>
                    <a:lstStyle/>
                    <a:p>
                      <a:r>
                        <a:rPr lang="en-US" sz="1600" dirty="0"/>
                        <a:t>Cash flows from investing activities</a:t>
                      </a:r>
                      <a:endParaRPr lang="en-IN" sz="1600" dirty="0"/>
                    </a:p>
                  </a:txBody>
                  <a:tcPr marL="36000" marR="36000" marT="18000" marB="18000"/>
                </a:tc>
                <a:tc>
                  <a:txBody>
                    <a:bodyPr/>
                    <a:lstStyle/>
                    <a:p>
                      <a:pPr algn="r"/>
                      <a:endParaRPr lang="en-IN" sz="1600" dirty="0"/>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1625544206"/>
                  </a:ext>
                </a:extLst>
              </a:tr>
              <a:tr h="317707">
                <a:tc>
                  <a:txBody>
                    <a:bodyPr/>
                    <a:lstStyle/>
                    <a:p>
                      <a:pPr marL="0" indent="452438"/>
                      <a:r>
                        <a:rPr lang="en-IN" sz="1600" dirty="0"/>
                        <a:t>Purchase of building</a:t>
                      </a:r>
                    </a:p>
                  </a:txBody>
                  <a:tcPr marL="36000" marR="36000" marT="18000" marB="18000"/>
                </a:tc>
                <a:tc>
                  <a:txBody>
                    <a:bodyPr/>
                    <a:lstStyle/>
                    <a:p>
                      <a:pPr algn="r"/>
                      <a:r>
                        <a:rPr lang="en-IN" sz="1600" dirty="0"/>
                        <a:t>(120,000)</a:t>
                      </a:r>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1327998353"/>
                  </a:ext>
                </a:extLst>
              </a:tr>
              <a:tr h="317707">
                <a:tc>
                  <a:txBody>
                    <a:bodyPr/>
                    <a:lstStyle/>
                    <a:p>
                      <a:pPr marL="452438" indent="0"/>
                      <a:r>
                        <a:rPr lang="en-US" sz="1600" dirty="0"/>
                        <a:t>Purchase of equipment</a:t>
                      </a:r>
                      <a:endParaRPr lang="en-IN" sz="1600" dirty="0"/>
                    </a:p>
                  </a:txBody>
                  <a:tcPr marL="36000" marR="36000" marT="18000" marB="18000"/>
                </a:tc>
                <a:tc>
                  <a:txBody>
                    <a:bodyPr/>
                    <a:lstStyle/>
                    <a:p>
                      <a:pPr algn="r"/>
                      <a:r>
                        <a:rPr lang="en-IN" sz="1600" dirty="0"/>
                        <a:t>(25,000)</a:t>
                      </a:r>
                    </a:p>
                  </a:txBody>
                  <a:tcPr marL="36000" marR="36000" marT="18000" marB="18000">
                    <a:lnB>
                      <a:noFill/>
                    </a:lnB>
                  </a:tcPr>
                </a:tc>
                <a:tc>
                  <a:txBody>
                    <a:bodyPr/>
                    <a:lstStyle/>
                    <a:p>
                      <a:pPr algn="r"/>
                      <a:endParaRPr lang="en-IN" sz="1600" dirty="0"/>
                    </a:p>
                  </a:txBody>
                  <a:tcPr marL="36000" marR="36000" marT="18000" marB="18000">
                    <a:lnB>
                      <a:noFill/>
                    </a:lnB>
                  </a:tcPr>
                </a:tc>
                <a:extLst>
                  <a:ext uri="{0D108BD9-81ED-4DB2-BD59-A6C34878D82A}">
                    <a16:rowId xmlns:a16="http://schemas.microsoft.com/office/drawing/2014/main" val="695252284"/>
                  </a:ext>
                </a:extLst>
              </a:tr>
              <a:tr h="317707">
                <a:tc>
                  <a:txBody>
                    <a:bodyPr/>
                    <a:lstStyle/>
                    <a:p>
                      <a:pPr marL="452438" indent="0"/>
                      <a:r>
                        <a:rPr lang="en-IN" sz="1600" dirty="0"/>
                        <a:t>Disposal of plant assets</a:t>
                      </a:r>
                    </a:p>
                  </a:txBody>
                  <a:tcPr marL="36000" marR="36000" marT="18000" marB="18000">
                    <a:lnR>
                      <a:noFill/>
                    </a:lnR>
                  </a:tcPr>
                </a:tc>
                <a:tc>
                  <a:txBody>
                    <a:bodyPr/>
                    <a:lstStyle/>
                    <a:p>
                      <a:pPr algn="r"/>
                      <a:r>
                        <a:rPr lang="en-IN" sz="1600" u="sng" dirty="0"/>
                        <a:t>       4,000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u="sng" dirty="0"/>
                    </a:p>
                  </a:txBody>
                  <a:tcPr marL="36000" marR="36000" marT="18000" marB="180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03694475"/>
                  </a:ext>
                </a:extLst>
              </a:tr>
              <a:tr h="317707">
                <a:tc>
                  <a:txBody>
                    <a:bodyPr/>
                    <a:lstStyle/>
                    <a:p>
                      <a:pPr marL="0" indent="717550"/>
                      <a:r>
                        <a:rPr lang="en-US" sz="1600" b="0" dirty="0">
                          <a:solidFill>
                            <a:schemeClr val="tx1"/>
                          </a:solidFill>
                        </a:rPr>
                        <a:t>Net cash used by investing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lnT w="12700" cap="flat" cmpd="sng" algn="ctr">
                      <a:noFill/>
                      <a:prstDash val="solid"/>
                      <a:round/>
                      <a:headEnd type="none" w="med" len="med"/>
                      <a:tailEnd type="none" w="med" len="med"/>
                    </a:lnT>
                  </a:tcPr>
                </a:tc>
                <a:tc>
                  <a:txBody>
                    <a:bodyPr/>
                    <a:lstStyle/>
                    <a:p>
                      <a:pPr algn="r"/>
                      <a:r>
                        <a:rPr lang="en-IN" sz="1600" b="1" dirty="0">
                          <a:solidFill>
                            <a:schemeClr val="tx1"/>
                          </a:solidFill>
                          <a:highlight>
                            <a:srgbClr val="FFFF00"/>
                          </a:highlight>
                        </a:rPr>
                        <a:t>(141,000)</a:t>
                      </a:r>
                    </a:p>
                  </a:txBody>
                  <a:tcPr marL="36000" marR="36000" marT="18000" marB="18000">
                    <a:lnT>
                      <a:noFill/>
                    </a:lnT>
                  </a:tcPr>
                </a:tc>
                <a:extLst>
                  <a:ext uri="{0D108BD9-81ED-4DB2-BD59-A6C34878D82A}">
                    <a16:rowId xmlns:a16="http://schemas.microsoft.com/office/drawing/2014/main" val="968690779"/>
                  </a:ext>
                </a:extLst>
              </a:tr>
              <a:tr h="317707">
                <a:tc>
                  <a:txBody>
                    <a:bodyPr/>
                    <a:lstStyle/>
                    <a:p>
                      <a:pPr marL="0" indent="0"/>
                      <a:r>
                        <a:rPr lang="en-US" sz="1600" b="0" dirty="0">
                          <a:solidFill>
                            <a:schemeClr val="tx1"/>
                          </a:solidFill>
                        </a:rPr>
                        <a:t>Cash flows from financing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816005387"/>
                  </a:ext>
                </a:extLst>
              </a:tr>
              <a:tr h="317707">
                <a:tc>
                  <a:txBody>
                    <a:bodyPr/>
                    <a:lstStyle/>
                    <a:p>
                      <a:pPr marL="0" indent="452438"/>
                      <a:r>
                        <a:rPr lang="en-US" sz="1600" b="0" dirty="0">
                          <a:solidFill>
                            <a:schemeClr val="tx1"/>
                          </a:solidFill>
                        </a:rPr>
                        <a:t>Issuance of ordinary shares</a:t>
                      </a:r>
                      <a:endParaRPr lang="en-IN" sz="1600" b="0" dirty="0">
                        <a:solidFill>
                          <a:schemeClr val="tx1"/>
                        </a:solidFill>
                      </a:endParaRPr>
                    </a:p>
                  </a:txBody>
                  <a:tcPr marL="36000" marR="36000" marT="18000" marB="18000"/>
                </a:tc>
                <a:tc>
                  <a:txBody>
                    <a:bodyPr/>
                    <a:lstStyle/>
                    <a:p>
                      <a:pPr algn="r"/>
                      <a:r>
                        <a:rPr lang="en-IN" sz="1600" b="0" dirty="0">
                          <a:solidFill>
                            <a:schemeClr val="tx1"/>
                          </a:solidFill>
                        </a:rPr>
                        <a:t>20,000</a:t>
                      </a:r>
                    </a:p>
                  </a:txBody>
                  <a:tcPr marL="36000" marR="36000" marT="18000" marB="18000">
                    <a:lnB>
                      <a:noFill/>
                    </a:lnB>
                  </a:tcPr>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4113817027"/>
                  </a:ext>
                </a:extLst>
              </a:tr>
              <a:tr h="317707">
                <a:tc>
                  <a:txBody>
                    <a:bodyPr/>
                    <a:lstStyle/>
                    <a:p>
                      <a:pPr marL="0" indent="452438"/>
                      <a:r>
                        <a:rPr lang="en-IN" sz="1600" b="0" dirty="0">
                          <a:solidFill>
                            <a:schemeClr val="tx1"/>
                          </a:solidFill>
                        </a:rPr>
                        <a:t>Payment of cash dividends</a:t>
                      </a:r>
                    </a:p>
                  </a:txBody>
                  <a:tcPr marL="36000" marR="36000" marT="18000" marB="18000">
                    <a:lnR>
                      <a:noFill/>
                    </a:lnR>
                  </a:tcPr>
                </a:tc>
                <a:tc>
                  <a:txBody>
                    <a:bodyPr/>
                    <a:lstStyle/>
                    <a:p>
                      <a:pPr algn="r"/>
                      <a:r>
                        <a:rPr lang="en-IN" sz="1600" b="0" u="sng" dirty="0">
                          <a:solidFill>
                            <a:schemeClr val="tx1"/>
                          </a:solidFill>
                        </a:rPr>
                        <a:t>  (29,000)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b="0" dirty="0">
                        <a:solidFill>
                          <a:schemeClr val="tx1"/>
                        </a:solidFill>
                      </a:endParaRPr>
                    </a:p>
                  </a:txBody>
                  <a:tcPr marL="36000" marR="36000" marT="18000" marB="18000">
                    <a:lnL>
                      <a:noFill/>
                    </a:lnL>
                    <a:lnB>
                      <a:noFill/>
                    </a:lnB>
                  </a:tcPr>
                </a:tc>
                <a:extLst>
                  <a:ext uri="{0D108BD9-81ED-4DB2-BD59-A6C34878D82A}">
                    <a16:rowId xmlns:a16="http://schemas.microsoft.com/office/drawing/2014/main" val="1830408827"/>
                  </a:ext>
                </a:extLst>
              </a:tr>
              <a:tr h="317707">
                <a:tc>
                  <a:txBody>
                    <a:bodyPr/>
                    <a:lstStyle/>
                    <a:p>
                      <a:pPr marL="0" indent="717550"/>
                      <a:r>
                        <a:rPr lang="en-US" sz="1600" b="0" dirty="0">
                          <a:solidFill>
                            <a:schemeClr val="tx1"/>
                          </a:solidFill>
                        </a:rPr>
                        <a:t>Net cash used by financing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lnR>
                      <a:noFill/>
                    </a:lnR>
                    <a:lnT w="12700" cap="flat" cmpd="sng" algn="ctr">
                      <a:noFill/>
                      <a:prstDash val="solid"/>
                      <a:round/>
                      <a:headEnd type="none" w="med" len="med"/>
                      <a:tailEnd type="none" w="med" len="med"/>
                    </a:lnT>
                  </a:tcPr>
                </a:tc>
                <a:tc>
                  <a:txBody>
                    <a:bodyPr/>
                    <a:lstStyle/>
                    <a:p>
                      <a:pPr algn="r"/>
                      <a:r>
                        <a:rPr lang="en-IN" sz="1600" b="1" u="sng" dirty="0">
                          <a:solidFill>
                            <a:schemeClr val="tx1"/>
                          </a:solidFill>
                          <a:highlight>
                            <a:srgbClr val="FFFF00"/>
                          </a:highlight>
                        </a:rPr>
                        <a:t>      (9,000)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72982"/>
                  </a:ext>
                </a:extLst>
              </a:tr>
              <a:tr h="317707">
                <a:tc>
                  <a:txBody>
                    <a:bodyPr/>
                    <a:lstStyle/>
                    <a:p>
                      <a:pPr marL="0" indent="0"/>
                      <a:r>
                        <a:rPr lang="en-US" sz="1600" dirty="0"/>
                        <a:t>Net increase in cash</a:t>
                      </a:r>
                      <a:endParaRPr lang="en-IN" sz="1600" dirty="0"/>
                    </a:p>
                  </a:txBody>
                  <a:tcPr marL="36000" marR="36000" marT="18000" marB="18000"/>
                </a:tc>
                <a:tc>
                  <a:txBody>
                    <a:bodyPr/>
                    <a:lstStyle/>
                    <a:p>
                      <a:pPr algn="r"/>
                      <a:endParaRPr lang="en-IN" sz="1600" dirty="0"/>
                    </a:p>
                  </a:txBody>
                  <a:tcPr marL="36000" marR="36000" marT="18000" marB="18000"/>
                </a:tc>
                <a:tc>
                  <a:txBody>
                    <a:bodyPr/>
                    <a:lstStyle/>
                    <a:p>
                      <a:pPr algn="r"/>
                      <a:r>
                        <a:rPr lang="en-IN" sz="1600" b="1" u="none" baseline="0" dirty="0">
                          <a:solidFill>
                            <a:srgbClr val="FF0000"/>
                          </a:solidFill>
                        </a:rPr>
                        <a:t>22,000</a:t>
                      </a:r>
                    </a:p>
                  </a:txBody>
                  <a:tcPr marL="36000" marR="36000" marT="18000" marB="18000">
                    <a:lnT w="12700" cap="flat" cmpd="sng" algn="ctr">
                      <a:noFill/>
                      <a:prstDash val="solid"/>
                      <a:round/>
                      <a:headEnd type="none" w="med" len="med"/>
                      <a:tailEnd type="none" w="med" len="med"/>
                    </a:lnT>
                    <a:lnB>
                      <a:noFill/>
                    </a:lnB>
                  </a:tcPr>
                </a:tc>
                <a:extLst>
                  <a:ext uri="{0D108BD9-81ED-4DB2-BD59-A6C34878D82A}">
                    <a16:rowId xmlns:a16="http://schemas.microsoft.com/office/drawing/2014/main" val="3577964464"/>
                  </a:ext>
                </a:extLst>
              </a:tr>
              <a:tr h="317707">
                <a:tc>
                  <a:txBody>
                    <a:bodyPr/>
                    <a:lstStyle/>
                    <a:p>
                      <a:pPr marL="0" indent="0"/>
                      <a:r>
                        <a:rPr lang="en-US" sz="1600" b="1" dirty="0">
                          <a:solidFill>
                            <a:schemeClr val="accent2"/>
                          </a:solidFill>
                        </a:rPr>
                        <a:t>Cash at beginning of period</a:t>
                      </a:r>
                      <a:endParaRPr lang="en-IN" sz="1600" b="1" dirty="0">
                        <a:solidFill>
                          <a:schemeClr val="accent2"/>
                        </a:solidFill>
                      </a:endParaRPr>
                    </a:p>
                  </a:txBody>
                  <a:tcPr marL="36000" marR="36000" marT="18000" marB="18000"/>
                </a:tc>
                <a:tc>
                  <a:txBody>
                    <a:bodyPr/>
                    <a:lstStyle/>
                    <a:p>
                      <a:pPr algn="r"/>
                      <a:endParaRPr lang="en-IN" sz="1600" b="1" dirty="0">
                        <a:solidFill>
                          <a:schemeClr val="accent2"/>
                        </a:solidFill>
                      </a:endParaRPr>
                    </a:p>
                  </a:txBody>
                  <a:tcPr marL="36000" marR="36000" marT="18000" marB="18000">
                    <a:lnR>
                      <a:noFill/>
                    </a:lnR>
                  </a:tcPr>
                </a:tc>
                <a:tc>
                  <a:txBody>
                    <a:bodyPr/>
                    <a:lstStyle/>
                    <a:p>
                      <a:pPr algn="r"/>
                      <a:r>
                        <a:rPr lang="en-IN" sz="1600" b="1" i="0" u="sng" baseline="0" dirty="0">
                          <a:solidFill>
                            <a:schemeClr val="accent2"/>
                          </a:solidFill>
                        </a:rPr>
                        <a:t>      33,000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92837"/>
                  </a:ext>
                </a:extLst>
              </a:tr>
              <a:tr h="317707">
                <a:tc>
                  <a:txBody>
                    <a:bodyPr/>
                    <a:lstStyle/>
                    <a:p>
                      <a:pPr marL="0" indent="0"/>
                      <a:r>
                        <a:rPr lang="en-US" sz="1600" b="1" dirty="0">
                          <a:solidFill>
                            <a:schemeClr val="accent2"/>
                          </a:solidFill>
                        </a:rPr>
                        <a:t>Cash at end of period</a:t>
                      </a:r>
                      <a:endParaRPr lang="en-IN" sz="1600" b="1" dirty="0">
                        <a:solidFill>
                          <a:schemeClr val="accent2"/>
                        </a:solidFill>
                      </a:endParaRPr>
                    </a:p>
                  </a:txBody>
                  <a:tcPr marL="36000" marR="36000" marT="18000" marB="18000"/>
                </a:tc>
                <a:tc>
                  <a:txBody>
                    <a:bodyPr/>
                    <a:lstStyle/>
                    <a:p>
                      <a:pPr algn="r"/>
                      <a:endParaRPr lang="en-IN" sz="1600" b="1" dirty="0">
                        <a:solidFill>
                          <a:schemeClr val="accent2"/>
                        </a:solidFill>
                      </a:endParaRPr>
                    </a:p>
                  </a:txBody>
                  <a:tcPr marL="36000" marR="36000" marT="18000" marB="18000"/>
                </a:tc>
                <a:tc>
                  <a:txBody>
                    <a:bodyPr/>
                    <a:lstStyle/>
                    <a:p>
                      <a:pPr algn="r"/>
                      <a:r>
                        <a:rPr lang="en-IN" sz="1600" b="1" u="dbl" baseline="0" dirty="0">
                          <a:solidFill>
                            <a:schemeClr val="accent2"/>
                          </a:solidFill>
                        </a:rPr>
                        <a:t>    €55,000</a:t>
                      </a:r>
                    </a:p>
                  </a:txBody>
                  <a:tcPr marL="36000" marR="36000" marT="18000" marB="18000">
                    <a:lnT w="12700" cap="flat" cmpd="sng" algn="ctr">
                      <a:noFill/>
                      <a:prstDash val="solid"/>
                      <a:round/>
                      <a:headEnd type="none" w="med" len="med"/>
                      <a:tailEnd type="none" w="med" len="med"/>
                    </a:lnT>
                  </a:tcPr>
                </a:tc>
                <a:extLst>
                  <a:ext uri="{0D108BD9-81ED-4DB2-BD59-A6C34878D82A}">
                    <a16:rowId xmlns:a16="http://schemas.microsoft.com/office/drawing/2014/main" val="2114641096"/>
                  </a:ext>
                </a:extLst>
              </a:tr>
              <a:tr h="317707">
                <a:tc>
                  <a:txBody>
                    <a:bodyPr/>
                    <a:lstStyle/>
                    <a:p>
                      <a:pPr marL="0" indent="0"/>
                      <a:r>
                        <a:rPr lang="en-IN" sz="1600" b="1" dirty="0">
                          <a:solidFill>
                            <a:schemeClr val="bg2"/>
                          </a:solidFill>
                        </a:rPr>
                        <a:t>Note 1</a:t>
                      </a: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endParaRPr lang="en-IN" sz="1600" u="dbl" baseline="0" dirty="0">
                        <a:solidFill>
                          <a:schemeClr val="bg2"/>
                        </a:solidFill>
                      </a:endParaRPr>
                    </a:p>
                  </a:txBody>
                  <a:tcPr marL="36000" marR="36000" marT="18000" marB="18000"/>
                </a:tc>
                <a:extLst>
                  <a:ext uri="{0D108BD9-81ED-4DB2-BD59-A6C34878D82A}">
                    <a16:rowId xmlns:a16="http://schemas.microsoft.com/office/drawing/2014/main" val="1519084168"/>
                  </a:ext>
                </a:extLst>
              </a:tr>
              <a:tr h="317707">
                <a:tc>
                  <a:txBody>
                    <a:bodyPr/>
                    <a:lstStyle/>
                    <a:p>
                      <a:pPr marL="0" indent="0"/>
                      <a:r>
                        <a:rPr lang="en-US" sz="1600" b="1" dirty="0">
                          <a:solidFill>
                            <a:schemeClr val="bg2"/>
                          </a:solidFill>
                        </a:rPr>
                        <a:t>Non-cash investing and financing activities</a:t>
                      </a:r>
                      <a:endParaRPr lang="en-IN" sz="1600" b="1"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endParaRPr lang="en-IN" sz="1600" u="dbl" baseline="0" dirty="0">
                        <a:solidFill>
                          <a:schemeClr val="bg2"/>
                        </a:solidFill>
                      </a:endParaRPr>
                    </a:p>
                  </a:txBody>
                  <a:tcPr marL="36000" marR="36000" marT="18000" marB="18000"/>
                </a:tc>
                <a:extLst>
                  <a:ext uri="{0D108BD9-81ED-4DB2-BD59-A6C34878D82A}">
                    <a16:rowId xmlns:a16="http://schemas.microsoft.com/office/drawing/2014/main" val="639535101"/>
                  </a:ext>
                </a:extLst>
              </a:tr>
              <a:tr h="317707">
                <a:tc>
                  <a:txBody>
                    <a:bodyPr/>
                    <a:lstStyle/>
                    <a:p>
                      <a:pPr marL="0" indent="452438"/>
                      <a:r>
                        <a:rPr lang="en-US" sz="1600" dirty="0">
                          <a:solidFill>
                            <a:schemeClr val="bg2"/>
                          </a:solidFill>
                        </a:rPr>
                        <a:t>Issuance of bonds payable to purchase land</a:t>
                      </a:r>
                      <a:endParaRPr lang="en-IN" sz="1600" dirty="0">
                        <a:solidFill>
                          <a:schemeClr val="bg2"/>
                        </a:solidFill>
                      </a:endParaRPr>
                    </a:p>
                  </a:txBody>
                  <a:tcPr marL="36000" marR="36000" marT="18000" marB="18000"/>
                </a:tc>
                <a:tc>
                  <a:txBody>
                    <a:bodyPr/>
                    <a:lstStyle/>
                    <a:p>
                      <a:pPr algn="r"/>
                      <a:endParaRPr lang="en-IN" sz="1600" dirty="0">
                        <a:solidFill>
                          <a:schemeClr val="bg2"/>
                        </a:solidFill>
                      </a:endParaRPr>
                    </a:p>
                  </a:txBody>
                  <a:tcPr marL="36000" marR="36000" marT="18000" marB="18000"/>
                </a:tc>
                <a:tc>
                  <a:txBody>
                    <a:bodyPr/>
                    <a:lstStyle/>
                    <a:p>
                      <a:pPr algn="r"/>
                      <a:r>
                        <a:rPr lang="en-IN" sz="1600" u="dbl" baseline="0" dirty="0">
                          <a:solidFill>
                            <a:schemeClr val="bg2"/>
                          </a:solidFill>
                        </a:rPr>
                        <a:t>  €110,000</a:t>
                      </a:r>
                    </a:p>
                  </a:txBody>
                  <a:tcPr marL="36000" marR="36000" marT="18000" marB="18000"/>
                </a:tc>
                <a:extLst>
                  <a:ext uri="{0D108BD9-81ED-4DB2-BD59-A6C34878D82A}">
                    <a16:rowId xmlns:a16="http://schemas.microsoft.com/office/drawing/2014/main" val="939439703"/>
                  </a:ext>
                </a:extLst>
              </a:tr>
            </a:tbl>
          </a:graphicData>
        </a:graphic>
      </p:graphicFrame>
      <p:sp>
        <p:nvSpPr>
          <p:cNvPr id="3" name="TextBox 2">
            <a:extLst>
              <a:ext uri="{FF2B5EF4-FFF2-40B4-BE49-F238E27FC236}">
                <a16:creationId xmlns:a16="http://schemas.microsoft.com/office/drawing/2014/main" id="{FACE13C2-7BF0-AFAB-3833-F963E610353C}"/>
              </a:ext>
            </a:extLst>
          </p:cNvPr>
          <p:cNvSpPr txBox="1"/>
          <p:nvPr/>
        </p:nvSpPr>
        <p:spPr>
          <a:xfrm>
            <a:off x="4381995" y="4049486"/>
            <a:ext cx="2909454" cy="369332"/>
          </a:xfrm>
          <a:prstGeom prst="rect">
            <a:avLst/>
          </a:prstGeom>
          <a:noFill/>
        </p:spPr>
        <p:txBody>
          <a:bodyPr wrap="square" rtlCol="0">
            <a:spAutoFit/>
          </a:bodyPr>
          <a:lstStyle/>
          <a:p>
            <a:r>
              <a:rPr lang="en-US" b="1" dirty="0"/>
              <a:t>172,000 – 141,000 – 9,000</a:t>
            </a:r>
          </a:p>
        </p:txBody>
      </p:sp>
    </p:spTree>
    <p:extLst>
      <p:ext uri="{BB962C8B-B14F-4D97-AF65-F5344CB8AC3E}">
        <p14:creationId xmlns:p14="http://schemas.microsoft.com/office/powerpoint/2010/main" val="5813294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E639-F76C-BE0C-E3AB-FDEFE299B529}"/>
              </a:ext>
            </a:extLst>
          </p:cNvPr>
          <p:cNvSpPr>
            <a:spLocks noGrp="1"/>
          </p:cNvSpPr>
          <p:nvPr>
            <p:ph type="title"/>
          </p:nvPr>
        </p:nvSpPr>
        <p:spPr>
          <a:xfrm>
            <a:off x="218801" y="102642"/>
            <a:ext cx="8115301" cy="849312"/>
          </a:xfrm>
        </p:spPr>
        <p:txBody>
          <a:bodyPr/>
          <a:lstStyle/>
          <a:p>
            <a:r>
              <a:rPr lang="en-US" dirty="0"/>
              <a:t>Putting everything together</a:t>
            </a:r>
          </a:p>
        </p:txBody>
      </p:sp>
      <p:graphicFrame>
        <p:nvGraphicFramePr>
          <p:cNvPr id="5" name="Table 23">
            <a:extLst>
              <a:ext uri="{FF2B5EF4-FFF2-40B4-BE49-F238E27FC236}">
                <a16:creationId xmlns:a16="http://schemas.microsoft.com/office/drawing/2014/main" id="{F13EC045-35E6-54AD-AA33-D87C1E25A457}"/>
              </a:ext>
            </a:extLst>
          </p:cNvPr>
          <p:cNvGraphicFramePr>
            <a:graphicFrameLocks/>
          </p:cNvGraphicFramePr>
          <p:nvPr>
            <p:extLst>
              <p:ext uri="{D42A27DB-BD31-4B8C-83A1-F6EECF244321}">
                <p14:modId xmlns:p14="http://schemas.microsoft.com/office/powerpoint/2010/main" val="1261099006"/>
              </p:ext>
            </p:extLst>
          </p:nvPr>
        </p:nvGraphicFramePr>
        <p:xfrm>
          <a:off x="410389" y="1208480"/>
          <a:ext cx="7732124" cy="4765605"/>
        </p:xfrm>
        <a:graphic>
          <a:graphicData uri="http://schemas.openxmlformats.org/drawingml/2006/table">
            <a:tbl>
              <a:tblPr firstRow="1" bandRow="1">
                <a:tableStyleId>{2D5ABB26-0587-4C30-8999-92F81FD0307C}</a:tableStyleId>
              </a:tblPr>
              <a:tblGrid>
                <a:gridCol w="5081086">
                  <a:extLst>
                    <a:ext uri="{9D8B030D-6E8A-4147-A177-3AD203B41FA5}">
                      <a16:colId xmlns:a16="http://schemas.microsoft.com/office/drawing/2014/main" val="3778126175"/>
                    </a:ext>
                  </a:extLst>
                </a:gridCol>
                <a:gridCol w="1397170">
                  <a:extLst>
                    <a:ext uri="{9D8B030D-6E8A-4147-A177-3AD203B41FA5}">
                      <a16:colId xmlns:a16="http://schemas.microsoft.com/office/drawing/2014/main" val="1468872749"/>
                    </a:ext>
                  </a:extLst>
                </a:gridCol>
                <a:gridCol w="1253868">
                  <a:extLst>
                    <a:ext uri="{9D8B030D-6E8A-4147-A177-3AD203B41FA5}">
                      <a16:colId xmlns:a16="http://schemas.microsoft.com/office/drawing/2014/main" val="993635067"/>
                    </a:ext>
                  </a:extLst>
                </a:gridCol>
              </a:tblGrid>
              <a:tr h="317707">
                <a:tc>
                  <a:txBody>
                    <a:bodyPr/>
                    <a:lstStyle/>
                    <a:p>
                      <a:r>
                        <a:rPr lang="en-US" sz="1600" dirty="0"/>
                        <a:t>Cash flows from investing activities</a:t>
                      </a:r>
                      <a:endParaRPr lang="en-IN" sz="1600" dirty="0"/>
                    </a:p>
                  </a:txBody>
                  <a:tcPr marL="36000" marR="36000" marT="18000" marB="18000"/>
                </a:tc>
                <a:tc>
                  <a:txBody>
                    <a:bodyPr/>
                    <a:lstStyle/>
                    <a:p>
                      <a:pPr algn="r"/>
                      <a:endParaRPr lang="en-IN" sz="1600" dirty="0"/>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1625544206"/>
                  </a:ext>
                </a:extLst>
              </a:tr>
              <a:tr h="317707">
                <a:tc>
                  <a:txBody>
                    <a:bodyPr/>
                    <a:lstStyle/>
                    <a:p>
                      <a:pPr marL="0" indent="452438"/>
                      <a:r>
                        <a:rPr lang="en-IN" sz="1600" dirty="0"/>
                        <a:t>Purchase of building</a:t>
                      </a:r>
                    </a:p>
                  </a:txBody>
                  <a:tcPr marL="36000" marR="36000" marT="18000" marB="18000"/>
                </a:tc>
                <a:tc>
                  <a:txBody>
                    <a:bodyPr/>
                    <a:lstStyle/>
                    <a:p>
                      <a:pPr algn="r"/>
                      <a:r>
                        <a:rPr lang="en-IN" sz="1600" dirty="0"/>
                        <a:t>(120,000)</a:t>
                      </a:r>
                    </a:p>
                  </a:txBody>
                  <a:tcPr marL="36000" marR="36000" marT="18000" marB="18000"/>
                </a:tc>
                <a:tc>
                  <a:txBody>
                    <a:bodyPr/>
                    <a:lstStyle/>
                    <a:p>
                      <a:pPr algn="r"/>
                      <a:endParaRPr lang="en-IN" sz="1600" dirty="0"/>
                    </a:p>
                  </a:txBody>
                  <a:tcPr marL="36000" marR="36000" marT="18000" marB="18000"/>
                </a:tc>
                <a:extLst>
                  <a:ext uri="{0D108BD9-81ED-4DB2-BD59-A6C34878D82A}">
                    <a16:rowId xmlns:a16="http://schemas.microsoft.com/office/drawing/2014/main" val="1327998353"/>
                  </a:ext>
                </a:extLst>
              </a:tr>
              <a:tr h="317707">
                <a:tc>
                  <a:txBody>
                    <a:bodyPr/>
                    <a:lstStyle/>
                    <a:p>
                      <a:pPr marL="452438" indent="0"/>
                      <a:r>
                        <a:rPr lang="en-US" sz="1600" dirty="0"/>
                        <a:t>Purchase of equipment</a:t>
                      </a:r>
                      <a:endParaRPr lang="en-IN" sz="1600" dirty="0"/>
                    </a:p>
                  </a:txBody>
                  <a:tcPr marL="36000" marR="36000" marT="18000" marB="18000"/>
                </a:tc>
                <a:tc>
                  <a:txBody>
                    <a:bodyPr/>
                    <a:lstStyle/>
                    <a:p>
                      <a:pPr algn="r"/>
                      <a:r>
                        <a:rPr lang="en-IN" sz="1600" dirty="0"/>
                        <a:t>(25,000)</a:t>
                      </a:r>
                    </a:p>
                  </a:txBody>
                  <a:tcPr marL="36000" marR="36000" marT="18000" marB="18000">
                    <a:lnB>
                      <a:noFill/>
                    </a:lnB>
                  </a:tcPr>
                </a:tc>
                <a:tc>
                  <a:txBody>
                    <a:bodyPr/>
                    <a:lstStyle/>
                    <a:p>
                      <a:pPr algn="r"/>
                      <a:endParaRPr lang="en-IN" sz="1600" dirty="0"/>
                    </a:p>
                  </a:txBody>
                  <a:tcPr marL="36000" marR="36000" marT="18000" marB="18000">
                    <a:lnB>
                      <a:noFill/>
                    </a:lnB>
                  </a:tcPr>
                </a:tc>
                <a:extLst>
                  <a:ext uri="{0D108BD9-81ED-4DB2-BD59-A6C34878D82A}">
                    <a16:rowId xmlns:a16="http://schemas.microsoft.com/office/drawing/2014/main" val="695252284"/>
                  </a:ext>
                </a:extLst>
              </a:tr>
              <a:tr h="317707">
                <a:tc>
                  <a:txBody>
                    <a:bodyPr/>
                    <a:lstStyle/>
                    <a:p>
                      <a:pPr marL="452438" indent="0"/>
                      <a:r>
                        <a:rPr lang="en-IN" sz="1600" dirty="0"/>
                        <a:t>Disposal of plant assets</a:t>
                      </a:r>
                    </a:p>
                  </a:txBody>
                  <a:tcPr marL="36000" marR="36000" marT="18000" marB="18000">
                    <a:lnR>
                      <a:noFill/>
                    </a:lnR>
                  </a:tcPr>
                </a:tc>
                <a:tc>
                  <a:txBody>
                    <a:bodyPr/>
                    <a:lstStyle/>
                    <a:p>
                      <a:pPr algn="r"/>
                      <a:r>
                        <a:rPr lang="en-IN" sz="1600" u="sng" dirty="0"/>
                        <a:t>       4,000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u="sng" dirty="0"/>
                    </a:p>
                  </a:txBody>
                  <a:tcPr marL="36000" marR="36000" marT="18000" marB="180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03694475"/>
                  </a:ext>
                </a:extLst>
              </a:tr>
              <a:tr h="317707">
                <a:tc>
                  <a:txBody>
                    <a:bodyPr/>
                    <a:lstStyle/>
                    <a:p>
                      <a:pPr marL="0" indent="717550"/>
                      <a:r>
                        <a:rPr lang="en-US" sz="1600" b="0" dirty="0">
                          <a:solidFill>
                            <a:schemeClr val="tx1"/>
                          </a:solidFill>
                        </a:rPr>
                        <a:t>Net cash used by investing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lnT w="12700" cap="flat" cmpd="sng" algn="ctr">
                      <a:noFill/>
                      <a:prstDash val="solid"/>
                      <a:round/>
                      <a:headEnd type="none" w="med" len="med"/>
                      <a:tailEnd type="none" w="med" len="med"/>
                    </a:lnT>
                  </a:tcPr>
                </a:tc>
                <a:tc>
                  <a:txBody>
                    <a:bodyPr/>
                    <a:lstStyle/>
                    <a:p>
                      <a:pPr algn="r"/>
                      <a:r>
                        <a:rPr lang="en-IN" sz="1600" b="1" dirty="0">
                          <a:solidFill>
                            <a:schemeClr val="tx1"/>
                          </a:solidFill>
                          <a:highlight>
                            <a:srgbClr val="FFFF00"/>
                          </a:highlight>
                        </a:rPr>
                        <a:t>(141,000)</a:t>
                      </a:r>
                    </a:p>
                  </a:txBody>
                  <a:tcPr marL="36000" marR="36000" marT="18000" marB="18000">
                    <a:lnT>
                      <a:noFill/>
                    </a:lnT>
                  </a:tcPr>
                </a:tc>
                <a:extLst>
                  <a:ext uri="{0D108BD9-81ED-4DB2-BD59-A6C34878D82A}">
                    <a16:rowId xmlns:a16="http://schemas.microsoft.com/office/drawing/2014/main" val="968690779"/>
                  </a:ext>
                </a:extLst>
              </a:tr>
              <a:tr h="317707">
                <a:tc>
                  <a:txBody>
                    <a:bodyPr/>
                    <a:lstStyle/>
                    <a:p>
                      <a:pPr marL="0" indent="0"/>
                      <a:r>
                        <a:rPr lang="en-US" sz="1600" b="0" dirty="0">
                          <a:solidFill>
                            <a:schemeClr val="tx1"/>
                          </a:solidFill>
                        </a:rPr>
                        <a:t>Cash flows from financing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816005387"/>
                  </a:ext>
                </a:extLst>
              </a:tr>
              <a:tr h="317707">
                <a:tc>
                  <a:txBody>
                    <a:bodyPr/>
                    <a:lstStyle/>
                    <a:p>
                      <a:pPr marL="0" indent="452438"/>
                      <a:r>
                        <a:rPr lang="en-US" sz="1600" b="0" dirty="0">
                          <a:solidFill>
                            <a:schemeClr val="tx1"/>
                          </a:solidFill>
                        </a:rPr>
                        <a:t>Issuance of ordinary shares</a:t>
                      </a:r>
                      <a:endParaRPr lang="en-IN" sz="1600" b="0" dirty="0">
                        <a:solidFill>
                          <a:schemeClr val="tx1"/>
                        </a:solidFill>
                      </a:endParaRPr>
                    </a:p>
                  </a:txBody>
                  <a:tcPr marL="36000" marR="36000" marT="18000" marB="18000"/>
                </a:tc>
                <a:tc>
                  <a:txBody>
                    <a:bodyPr/>
                    <a:lstStyle/>
                    <a:p>
                      <a:pPr algn="r"/>
                      <a:r>
                        <a:rPr lang="en-IN" sz="1600" b="0" dirty="0">
                          <a:solidFill>
                            <a:schemeClr val="tx1"/>
                          </a:solidFill>
                        </a:rPr>
                        <a:t>20,000</a:t>
                      </a:r>
                    </a:p>
                  </a:txBody>
                  <a:tcPr marL="36000" marR="36000" marT="18000" marB="18000">
                    <a:lnB>
                      <a:noFill/>
                    </a:lnB>
                  </a:tcPr>
                </a:tc>
                <a:tc>
                  <a:txBody>
                    <a:bodyPr/>
                    <a:lstStyle/>
                    <a:p>
                      <a:pPr algn="r"/>
                      <a:endParaRPr lang="en-IN" sz="1600" b="0" dirty="0">
                        <a:solidFill>
                          <a:schemeClr val="tx1"/>
                        </a:solidFill>
                      </a:endParaRPr>
                    </a:p>
                  </a:txBody>
                  <a:tcPr marL="36000" marR="36000" marT="18000" marB="18000"/>
                </a:tc>
                <a:extLst>
                  <a:ext uri="{0D108BD9-81ED-4DB2-BD59-A6C34878D82A}">
                    <a16:rowId xmlns:a16="http://schemas.microsoft.com/office/drawing/2014/main" val="4113817027"/>
                  </a:ext>
                </a:extLst>
              </a:tr>
              <a:tr h="317707">
                <a:tc>
                  <a:txBody>
                    <a:bodyPr/>
                    <a:lstStyle/>
                    <a:p>
                      <a:pPr marL="0" indent="452438"/>
                      <a:r>
                        <a:rPr lang="en-IN" sz="1600" b="0" dirty="0">
                          <a:solidFill>
                            <a:schemeClr val="tx1"/>
                          </a:solidFill>
                        </a:rPr>
                        <a:t>Payment of cash dividends</a:t>
                      </a:r>
                    </a:p>
                  </a:txBody>
                  <a:tcPr marL="36000" marR="36000" marT="18000" marB="18000">
                    <a:lnR>
                      <a:noFill/>
                    </a:lnR>
                  </a:tcPr>
                </a:tc>
                <a:tc>
                  <a:txBody>
                    <a:bodyPr/>
                    <a:lstStyle/>
                    <a:p>
                      <a:pPr algn="r"/>
                      <a:r>
                        <a:rPr lang="en-IN" sz="1600" b="0" u="sng" dirty="0">
                          <a:solidFill>
                            <a:schemeClr val="tx1"/>
                          </a:solidFill>
                        </a:rPr>
                        <a:t>  (29,000)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IN" sz="1600" b="0" dirty="0">
                        <a:solidFill>
                          <a:schemeClr val="tx1"/>
                        </a:solidFill>
                      </a:endParaRPr>
                    </a:p>
                  </a:txBody>
                  <a:tcPr marL="36000" marR="36000" marT="18000" marB="18000">
                    <a:lnL>
                      <a:noFill/>
                    </a:lnL>
                    <a:lnB>
                      <a:noFill/>
                    </a:lnB>
                  </a:tcPr>
                </a:tc>
                <a:extLst>
                  <a:ext uri="{0D108BD9-81ED-4DB2-BD59-A6C34878D82A}">
                    <a16:rowId xmlns:a16="http://schemas.microsoft.com/office/drawing/2014/main" val="1830408827"/>
                  </a:ext>
                </a:extLst>
              </a:tr>
              <a:tr h="317707">
                <a:tc>
                  <a:txBody>
                    <a:bodyPr/>
                    <a:lstStyle/>
                    <a:p>
                      <a:pPr marL="0" indent="717550"/>
                      <a:r>
                        <a:rPr lang="en-US" sz="1600" b="0" dirty="0">
                          <a:solidFill>
                            <a:schemeClr val="tx1"/>
                          </a:solidFill>
                        </a:rPr>
                        <a:t>Net cash used by financing activities</a:t>
                      </a:r>
                      <a:endParaRPr lang="en-IN" sz="1600" b="0" dirty="0">
                        <a:solidFill>
                          <a:schemeClr val="tx1"/>
                        </a:solidFill>
                      </a:endParaRPr>
                    </a:p>
                  </a:txBody>
                  <a:tcPr marL="36000" marR="36000" marT="18000" marB="18000"/>
                </a:tc>
                <a:tc>
                  <a:txBody>
                    <a:bodyPr/>
                    <a:lstStyle/>
                    <a:p>
                      <a:pPr algn="r"/>
                      <a:endParaRPr lang="en-IN" sz="1600" b="0" dirty="0">
                        <a:solidFill>
                          <a:schemeClr val="tx1"/>
                        </a:solidFill>
                      </a:endParaRPr>
                    </a:p>
                  </a:txBody>
                  <a:tcPr marL="36000" marR="36000" marT="18000" marB="18000">
                    <a:lnR>
                      <a:noFill/>
                    </a:lnR>
                    <a:lnT w="12700" cap="flat" cmpd="sng" algn="ctr">
                      <a:noFill/>
                      <a:prstDash val="solid"/>
                      <a:round/>
                      <a:headEnd type="none" w="med" len="med"/>
                      <a:tailEnd type="none" w="med" len="med"/>
                    </a:lnT>
                  </a:tcPr>
                </a:tc>
                <a:tc>
                  <a:txBody>
                    <a:bodyPr/>
                    <a:lstStyle/>
                    <a:p>
                      <a:pPr algn="r"/>
                      <a:r>
                        <a:rPr lang="en-IN" sz="1600" b="1" u="sng" dirty="0">
                          <a:solidFill>
                            <a:schemeClr val="tx1"/>
                          </a:solidFill>
                          <a:highlight>
                            <a:srgbClr val="FFFF00"/>
                          </a:highlight>
                        </a:rPr>
                        <a:t>      (9,000)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72982"/>
                  </a:ext>
                </a:extLst>
              </a:tr>
              <a:tr h="317707">
                <a:tc>
                  <a:txBody>
                    <a:bodyPr/>
                    <a:lstStyle/>
                    <a:p>
                      <a:pPr marL="0" indent="0"/>
                      <a:r>
                        <a:rPr lang="en-US" sz="1600" dirty="0"/>
                        <a:t>Net increase in cash</a:t>
                      </a:r>
                      <a:endParaRPr lang="en-IN" sz="1600" dirty="0"/>
                    </a:p>
                  </a:txBody>
                  <a:tcPr marL="36000" marR="36000" marT="18000" marB="18000"/>
                </a:tc>
                <a:tc>
                  <a:txBody>
                    <a:bodyPr/>
                    <a:lstStyle/>
                    <a:p>
                      <a:pPr algn="r"/>
                      <a:endParaRPr lang="en-IN" sz="1600" dirty="0"/>
                    </a:p>
                  </a:txBody>
                  <a:tcPr marL="36000" marR="36000" marT="18000" marB="18000"/>
                </a:tc>
                <a:tc>
                  <a:txBody>
                    <a:bodyPr/>
                    <a:lstStyle/>
                    <a:p>
                      <a:pPr algn="r"/>
                      <a:r>
                        <a:rPr lang="en-IN" sz="1600" b="1" u="none" baseline="0" dirty="0">
                          <a:solidFill>
                            <a:srgbClr val="FF0000"/>
                          </a:solidFill>
                        </a:rPr>
                        <a:t>22,000</a:t>
                      </a:r>
                    </a:p>
                  </a:txBody>
                  <a:tcPr marL="36000" marR="36000" marT="18000" marB="18000">
                    <a:lnT w="12700" cap="flat" cmpd="sng" algn="ctr">
                      <a:noFill/>
                      <a:prstDash val="solid"/>
                      <a:round/>
                      <a:headEnd type="none" w="med" len="med"/>
                      <a:tailEnd type="none" w="med" len="med"/>
                    </a:lnT>
                    <a:lnB>
                      <a:noFill/>
                    </a:lnB>
                  </a:tcPr>
                </a:tc>
                <a:extLst>
                  <a:ext uri="{0D108BD9-81ED-4DB2-BD59-A6C34878D82A}">
                    <a16:rowId xmlns:a16="http://schemas.microsoft.com/office/drawing/2014/main" val="3577964464"/>
                  </a:ext>
                </a:extLst>
              </a:tr>
              <a:tr h="317707">
                <a:tc>
                  <a:txBody>
                    <a:bodyPr/>
                    <a:lstStyle/>
                    <a:p>
                      <a:pPr marL="0" indent="0"/>
                      <a:r>
                        <a:rPr lang="en-US" sz="1600" dirty="0">
                          <a:solidFill>
                            <a:schemeClr val="tx1"/>
                          </a:solidFill>
                        </a:rPr>
                        <a:t>Cash at beginning of period</a:t>
                      </a:r>
                      <a:endParaRPr lang="en-IN" sz="1600" dirty="0">
                        <a:solidFill>
                          <a:schemeClr val="tx1"/>
                        </a:solidFill>
                      </a:endParaRPr>
                    </a:p>
                  </a:txBody>
                  <a:tcPr marL="36000" marR="36000" marT="18000" marB="18000"/>
                </a:tc>
                <a:tc>
                  <a:txBody>
                    <a:bodyPr/>
                    <a:lstStyle/>
                    <a:p>
                      <a:pPr algn="r"/>
                      <a:endParaRPr lang="en-IN" sz="1600" dirty="0">
                        <a:solidFill>
                          <a:schemeClr val="tx1"/>
                        </a:solidFill>
                      </a:endParaRPr>
                    </a:p>
                  </a:txBody>
                  <a:tcPr marL="36000" marR="36000" marT="18000" marB="18000">
                    <a:lnR>
                      <a:noFill/>
                    </a:lnR>
                  </a:tcPr>
                </a:tc>
                <a:tc>
                  <a:txBody>
                    <a:bodyPr/>
                    <a:lstStyle/>
                    <a:p>
                      <a:pPr algn="r"/>
                      <a:r>
                        <a:rPr lang="en-IN" sz="1600" i="0" u="sng" baseline="0" dirty="0">
                          <a:solidFill>
                            <a:schemeClr val="tx1"/>
                          </a:solidFill>
                        </a:rPr>
                        <a:t>      33,000</a:t>
                      </a:r>
                    </a:p>
                  </a:txBody>
                  <a:tcPr marL="36000" marR="36000" marT="18000" marB="18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92837"/>
                  </a:ext>
                </a:extLst>
              </a:tr>
              <a:tr h="317707">
                <a:tc>
                  <a:txBody>
                    <a:bodyPr/>
                    <a:lstStyle/>
                    <a:p>
                      <a:pPr marL="0" indent="0"/>
                      <a:r>
                        <a:rPr lang="en-US" sz="1600" dirty="0">
                          <a:solidFill>
                            <a:schemeClr val="tx1"/>
                          </a:solidFill>
                        </a:rPr>
                        <a:t>Cash at end of period</a:t>
                      </a:r>
                      <a:endParaRPr lang="en-IN" sz="1600" dirty="0">
                        <a:solidFill>
                          <a:schemeClr val="tx1"/>
                        </a:solidFill>
                      </a:endParaRPr>
                    </a:p>
                  </a:txBody>
                  <a:tcPr marL="36000" marR="36000" marT="18000" marB="18000"/>
                </a:tc>
                <a:tc>
                  <a:txBody>
                    <a:bodyPr/>
                    <a:lstStyle/>
                    <a:p>
                      <a:pPr algn="r"/>
                      <a:endParaRPr lang="en-IN" sz="1600" dirty="0">
                        <a:solidFill>
                          <a:schemeClr val="tx1"/>
                        </a:solidFill>
                      </a:endParaRPr>
                    </a:p>
                  </a:txBody>
                  <a:tcPr marL="36000" marR="36000" marT="18000" marB="18000"/>
                </a:tc>
                <a:tc>
                  <a:txBody>
                    <a:bodyPr/>
                    <a:lstStyle/>
                    <a:p>
                      <a:pPr algn="r"/>
                      <a:r>
                        <a:rPr lang="en-IN" sz="1600" u="dbl" baseline="0" dirty="0">
                          <a:solidFill>
                            <a:schemeClr val="tx1"/>
                          </a:solidFill>
                        </a:rPr>
                        <a:t>    €55,000</a:t>
                      </a:r>
                    </a:p>
                  </a:txBody>
                  <a:tcPr marL="36000" marR="36000" marT="18000" marB="18000">
                    <a:lnT w="12700" cap="flat" cmpd="sng" algn="ctr">
                      <a:noFill/>
                      <a:prstDash val="solid"/>
                      <a:round/>
                      <a:headEnd type="none" w="med" len="med"/>
                      <a:tailEnd type="none" w="med" len="med"/>
                    </a:lnT>
                  </a:tcPr>
                </a:tc>
                <a:extLst>
                  <a:ext uri="{0D108BD9-81ED-4DB2-BD59-A6C34878D82A}">
                    <a16:rowId xmlns:a16="http://schemas.microsoft.com/office/drawing/2014/main" val="2114641096"/>
                  </a:ext>
                </a:extLst>
              </a:tr>
              <a:tr h="317707">
                <a:tc>
                  <a:txBody>
                    <a:bodyPr/>
                    <a:lstStyle/>
                    <a:p>
                      <a:pPr marL="0" indent="0"/>
                      <a:r>
                        <a:rPr lang="en-IN" sz="1600" b="1" dirty="0">
                          <a:solidFill>
                            <a:schemeClr val="tx1"/>
                          </a:solidFill>
                        </a:rPr>
                        <a:t>Note 1</a:t>
                      </a:r>
                    </a:p>
                  </a:txBody>
                  <a:tcPr marL="36000" marR="36000" marT="18000" marB="18000"/>
                </a:tc>
                <a:tc>
                  <a:txBody>
                    <a:bodyPr/>
                    <a:lstStyle/>
                    <a:p>
                      <a:pPr algn="r"/>
                      <a:endParaRPr lang="en-IN" sz="1600" dirty="0">
                        <a:solidFill>
                          <a:schemeClr val="tx1"/>
                        </a:solidFill>
                      </a:endParaRPr>
                    </a:p>
                  </a:txBody>
                  <a:tcPr marL="36000" marR="36000" marT="18000" marB="18000"/>
                </a:tc>
                <a:tc>
                  <a:txBody>
                    <a:bodyPr/>
                    <a:lstStyle/>
                    <a:p>
                      <a:pPr algn="r"/>
                      <a:endParaRPr lang="en-IN" sz="1600" u="dbl" baseline="0" dirty="0">
                        <a:solidFill>
                          <a:schemeClr val="tx1"/>
                        </a:solidFill>
                      </a:endParaRPr>
                    </a:p>
                  </a:txBody>
                  <a:tcPr marL="36000" marR="36000" marT="18000" marB="18000"/>
                </a:tc>
                <a:extLst>
                  <a:ext uri="{0D108BD9-81ED-4DB2-BD59-A6C34878D82A}">
                    <a16:rowId xmlns:a16="http://schemas.microsoft.com/office/drawing/2014/main" val="1519084168"/>
                  </a:ext>
                </a:extLst>
              </a:tr>
              <a:tr h="317707">
                <a:tc>
                  <a:txBody>
                    <a:bodyPr/>
                    <a:lstStyle/>
                    <a:p>
                      <a:pPr marL="0" indent="0"/>
                      <a:r>
                        <a:rPr lang="en-US" sz="1600" b="1" dirty="0">
                          <a:solidFill>
                            <a:schemeClr val="tx1"/>
                          </a:solidFill>
                        </a:rPr>
                        <a:t>Non-cash investing and financing activities</a:t>
                      </a:r>
                      <a:endParaRPr lang="en-IN" sz="1600" b="1" dirty="0">
                        <a:solidFill>
                          <a:schemeClr val="tx1"/>
                        </a:solidFill>
                      </a:endParaRPr>
                    </a:p>
                  </a:txBody>
                  <a:tcPr marL="36000" marR="36000" marT="18000" marB="18000"/>
                </a:tc>
                <a:tc>
                  <a:txBody>
                    <a:bodyPr/>
                    <a:lstStyle/>
                    <a:p>
                      <a:pPr algn="r"/>
                      <a:endParaRPr lang="en-IN" sz="1600" dirty="0">
                        <a:solidFill>
                          <a:schemeClr val="tx1"/>
                        </a:solidFill>
                      </a:endParaRPr>
                    </a:p>
                  </a:txBody>
                  <a:tcPr marL="36000" marR="36000" marT="18000" marB="18000"/>
                </a:tc>
                <a:tc>
                  <a:txBody>
                    <a:bodyPr/>
                    <a:lstStyle/>
                    <a:p>
                      <a:pPr algn="r"/>
                      <a:endParaRPr lang="en-IN" sz="1600" u="dbl" baseline="0" dirty="0">
                        <a:solidFill>
                          <a:schemeClr val="tx1"/>
                        </a:solidFill>
                      </a:endParaRPr>
                    </a:p>
                  </a:txBody>
                  <a:tcPr marL="36000" marR="36000" marT="18000" marB="18000"/>
                </a:tc>
                <a:extLst>
                  <a:ext uri="{0D108BD9-81ED-4DB2-BD59-A6C34878D82A}">
                    <a16:rowId xmlns:a16="http://schemas.microsoft.com/office/drawing/2014/main" val="639535101"/>
                  </a:ext>
                </a:extLst>
              </a:tr>
              <a:tr h="317707">
                <a:tc>
                  <a:txBody>
                    <a:bodyPr/>
                    <a:lstStyle/>
                    <a:p>
                      <a:pPr marL="0" indent="452438"/>
                      <a:r>
                        <a:rPr lang="en-US" sz="1600" dirty="0">
                          <a:solidFill>
                            <a:schemeClr val="tx1"/>
                          </a:solidFill>
                        </a:rPr>
                        <a:t>Issuance of bonds payable to purchase land</a:t>
                      </a:r>
                      <a:endParaRPr lang="en-IN" sz="1600" dirty="0">
                        <a:solidFill>
                          <a:schemeClr val="tx1"/>
                        </a:solidFill>
                      </a:endParaRPr>
                    </a:p>
                  </a:txBody>
                  <a:tcPr marL="36000" marR="36000" marT="18000" marB="18000"/>
                </a:tc>
                <a:tc>
                  <a:txBody>
                    <a:bodyPr/>
                    <a:lstStyle/>
                    <a:p>
                      <a:pPr algn="r"/>
                      <a:endParaRPr lang="en-IN" sz="1600" dirty="0">
                        <a:solidFill>
                          <a:schemeClr val="tx1"/>
                        </a:solidFill>
                      </a:endParaRPr>
                    </a:p>
                  </a:txBody>
                  <a:tcPr marL="36000" marR="36000" marT="18000" marB="18000"/>
                </a:tc>
                <a:tc>
                  <a:txBody>
                    <a:bodyPr/>
                    <a:lstStyle/>
                    <a:p>
                      <a:pPr algn="r"/>
                      <a:r>
                        <a:rPr lang="en-IN" sz="1600" u="dbl" baseline="0" dirty="0">
                          <a:solidFill>
                            <a:schemeClr val="tx1"/>
                          </a:solidFill>
                        </a:rPr>
                        <a:t>  €110,000</a:t>
                      </a:r>
                    </a:p>
                  </a:txBody>
                  <a:tcPr marL="36000" marR="36000" marT="18000" marB="18000"/>
                </a:tc>
                <a:extLst>
                  <a:ext uri="{0D108BD9-81ED-4DB2-BD59-A6C34878D82A}">
                    <a16:rowId xmlns:a16="http://schemas.microsoft.com/office/drawing/2014/main" val="939439703"/>
                  </a:ext>
                </a:extLst>
              </a:tr>
            </a:tbl>
          </a:graphicData>
        </a:graphic>
      </p:graphicFrame>
      <p:sp>
        <p:nvSpPr>
          <p:cNvPr id="3" name="TextBox 2">
            <a:extLst>
              <a:ext uri="{FF2B5EF4-FFF2-40B4-BE49-F238E27FC236}">
                <a16:creationId xmlns:a16="http://schemas.microsoft.com/office/drawing/2014/main" id="{FACE13C2-7BF0-AFAB-3833-F963E610353C}"/>
              </a:ext>
            </a:extLst>
          </p:cNvPr>
          <p:cNvSpPr txBox="1"/>
          <p:nvPr/>
        </p:nvSpPr>
        <p:spPr>
          <a:xfrm>
            <a:off x="4381995" y="4049486"/>
            <a:ext cx="2909454" cy="369332"/>
          </a:xfrm>
          <a:prstGeom prst="rect">
            <a:avLst/>
          </a:prstGeom>
          <a:noFill/>
        </p:spPr>
        <p:txBody>
          <a:bodyPr wrap="square" rtlCol="0">
            <a:spAutoFit/>
          </a:bodyPr>
          <a:lstStyle/>
          <a:p>
            <a:r>
              <a:rPr lang="en-US" b="1" dirty="0"/>
              <a:t>172,000 – 141,000 – 9,000</a:t>
            </a:r>
          </a:p>
        </p:txBody>
      </p:sp>
      <p:sp>
        <p:nvSpPr>
          <p:cNvPr id="4" name="Rectangle 3">
            <a:extLst>
              <a:ext uri="{FF2B5EF4-FFF2-40B4-BE49-F238E27FC236}">
                <a16:creationId xmlns:a16="http://schemas.microsoft.com/office/drawing/2014/main" id="{78BC0CA2-0CBC-E535-6A43-5BCBFECF433B}"/>
              </a:ext>
            </a:extLst>
          </p:cNvPr>
          <p:cNvSpPr/>
          <p:nvPr/>
        </p:nvSpPr>
        <p:spPr>
          <a:xfrm>
            <a:off x="427513" y="5047013"/>
            <a:ext cx="7707085" cy="97377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60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Step 3: Net Change in Cash</a:t>
            </a:r>
            <a:endParaRPr lang="en-IN" dirty="0"/>
          </a:p>
        </p:txBody>
      </p:sp>
      <p:sp>
        <p:nvSpPr>
          <p:cNvPr id="5" name="Content Placeholder 4">
            <a:extLst>
              <a:ext uri="{FF2B5EF4-FFF2-40B4-BE49-F238E27FC236}">
                <a16:creationId xmlns:a16="http://schemas.microsoft.com/office/drawing/2014/main" id="{C1FA55D8-34F5-17A3-C319-91EBC9170B34}"/>
              </a:ext>
            </a:extLst>
          </p:cNvPr>
          <p:cNvSpPr>
            <a:spLocks noGrp="1"/>
          </p:cNvSpPr>
          <p:nvPr>
            <p:ph sz="quarter" idx="12"/>
          </p:nvPr>
        </p:nvSpPr>
        <p:spPr/>
        <p:txBody>
          <a:bodyPr>
            <a:normAutofit/>
          </a:bodyPr>
          <a:lstStyle/>
          <a:p>
            <a:r>
              <a:rPr lang="en-US" sz="2800" dirty="0"/>
              <a:t>Compare the beginning and ending cash balances on the Statement of Financial Position with those on the Statement of Cash Flows and be sure they agree.</a:t>
            </a:r>
          </a:p>
          <a:p>
            <a:endParaRPr lang="en-US" dirty="0"/>
          </a:p>
          <a:p>
            <a:pPr marL="0" indent="0">
              <a:buNone/>
            </a:pPr>
            <a:r>
              <a:rPr lang="en-US" sz="2800" dirty="0"/>
              <a:t>CF operating + CF investing + CF financing = changes in cash</a:t>
            </a:r>
          </a:p>
          <a:p>
            <a:pPr marL="0" indent="0">
              <a:buNone/>
            </a:pPr>
            <a:endParaRPr lang="en-US" dirty="0"/>
          </a:p>
          <a:p>
            <a:pPr marL="0" indent="0">
              <a:buNone/>
            </a:pPr>
            <a:r>
              <a:rPr lang="en-IN" sz="2800" baseline="0" dirty="0"/>
              <a:t>172,000</a:t>
            </a:r>
            <a:r>
              <a:rPr lang="en-US" sz="2800" baseline="0" dirty="0"/>
              <a:t>  +</a:t>
            </a:r>
            <a:r>
              <a:rPr lang="en-IN" sz="2800" b="0" dirty="0">
                <a:solidFill>
                  <a:schemeClr val="tx1"/>
                </a:solidFill>
              </a:rPr>
              <a:t>(-141,000)+ (-9,000) = 22,000</a:t>
            </a:r>
          </a:p>
          <a:p>
            <a:pPr marL="0" indent="0">
              <a:buNone/>
            </a:pPr>
            <a:endParaRPr lang="en-US" sz="2800" dirty="0"/>
          </a:p>
          <a:p>
            <a:pPr marL="0" indent="0">
              <a:buNone/>
            </a:pPr>
            <a:endParaRPr lang="en-US" dirty="0"/>
          </a:p>
          <a:p>
            <a:pPr marL="0" indent="0">
              <a:buNone/>
            </a:pPr>
            <a:endParaRPr lang="en-US" sz="2800" dirty="0"/>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977465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Table Placeholder 9" descr="An illustration of comparative statements of financial position. The statement presents a three-line heading consisting of the name of the company, Computer Services International; the type of statement, Comparative Statements of Financial Position; and the date at which the statement is prepared, December 31. There are 4 columns presented, the first presenting account names, and the other three column headers as: 2025; 2024; and Change in Account Balance Increase or Decrease. This illustration has a section for Assets, with 2 subsections listed below. The first subsection, Property, plant, and equipment, is presented in the first column. The following account names are listed in this section slightly indented with the respective amounts listed in the numeric columns: Land: 2025, Euro 130,000; 2024, Euro 20,000; Change in Account Balance Increase or Decrease, Euro 110,000 Increase; Buildings: 2025, 160,000; 2024, 40,000; Change in Account Balance Increase or Decrease, 120,000 Increase; Accumulated depreciation-buildings: 2025, negative 11,000 (shown in parenthesis); 2024, negative 5,000 (shown in parenthesis); Change in Account Balance Increase or Decrease, 60,000 Increase; Equipment: 2025, 27,000; 2024, 10,000; Change in Account Balance Increase or Decrease, 17,000 Increase; Accumulated depreciation-equipment: 2025, negative 3,000 (shown in parenthesis); 2024, negative 1,000 (shown in parenthesis); Change in Account Balance Increase or Decrease, 2,000 Increase; The second subsection, Current assets, is presented in the first column. The following account names are listed in this section slightly indented with the respective amounts listed in the numeric columns: Prepaid expenses: 2025, 5,000; 2024, 1,000; Change in Account Balance Increase or Decrease, 4,000 Increase; Inventory: 2025, 15,000; 2024, 10,000; Change in Account Balance Increase or Decrease, 5,000 Increase; Accounts receivable: 2025, 20,000; 2024, 30,000; Change in Account Balance Increase or Decrease, 10,000 Decrease; Cash: 2025, 55,000; 2024, 33,000; Change in Account Balance Increase or Decrease, 22,000 Increase; The total is presented in the numeric columns as: 2025, Euro 398,000; 2024, Euro 138,000; Change in Account Balance Increase or Decrease, no data, with the label, Total assets, listed in the first column. The Equity and Liabilities section of the balance sheet contains 3 subsections. The first subsection, Equity, is presented in the first column. Immediately under this are the following account names slightly indented with the respective amounts listed in the numeric columns: Share capital-Ordinary: 2025, Euro 70,000; 2024, Euro 50,000; Change in Account Balance Increase or Decrease, Euro 20,000 Increase; Retained earnings: 2025, 164,000; 2024, 48,000; Change in Account Balance Increase or Decrease, Euro 116,000 Increase. The second subsection, Non-current liabilities, is presented in the first column. Immediately under this is the following account name slightly indented with the respective amount listed in the numeric columns: Bonds payable: 2025, 130,000; 2024, 20,000; Change in Account Balance Increase or Decrease, Euro 110,000 Increase. The third subsection, Current liabilities, is presented in the first column. Immediately under this are the following account names slightly indented with the respective amounts listed in the numeric columns: Accounts payable: 2025, 28,000; 2024, 12,000; Change in Account Balance Increase or Decrease, 16,000 Increase; Income taxes payable: 2025, 6,000; 2024, 8,000; Change in Account Balance Increase or Decrease, 2,000 Decrease. The label of: Total equity and liabilities, is presented in the first column, with the totals of: 2025, Euro 398,000; 2024, Euro 138,000; Change in Account Balance Increase or Decrease, no data, presented in the numeric columns and the final total.">
            <a:extLst>
              <a:ext uri="{FF2B5EF4-FFF2-40B4-BE49-F238E27FC236}">
                <a16:creationId xmlns:a16="http://schemas.microsoft.com/office/drawing/2014/main" id="{922D6804-E13C-A3A8-85B7-0D1A51281DA9}"/>
              </a:ext>
            </a:extLst>
          </p:cNvPr>
          <p:cNvPicPr>
            <a:picLocks noGrp="1" noChangeAspect="1"/>
          </p:cNvPicPr>
          <p:nvPr>
            <p:ph type="tbl" sz="quarter" idx="19"/>
          </p:nvPr>
        </p:nvPicPr>
        <p:blipFill>
          <a:blip r:embed="rId2"/>
          <a:stretch>
            <a:fillRect/>
          </a:stretch>
        </p:blipFill>
        <p:spPr>
          <a:xfrm>
            <a:off x="747099" y="131922"/>
            <a:ext cx="6315552" cy="6088598"/>
          </a:xfrm>
          <a:prstGeom prst="rect">
            <a:avLst/>
          </a:prstGeom>
        </p:spPr>
      </p:pic>
      <p:sp>
        <p:nvSpPr>
          <p:cNvPr id="15" name="Content Placeholder 5">
            <a:extLst>
              <a:ext uri="{FF2B5EF4-FFF2-40B4-BE49-F238E27FC236}">
                <a16:creationId xmlns:a16="http://schemas.microsoft.com/office/drawing/2014/main" id="{92C68F42-5AAC-888E-1F7A-4F2277BC280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
        <p:nvSpPr>
          <p:cNvPr id="8" name="Rectangle: Rounded Corners 7">
            <a:extLst>
              <a:ext uri="{FF2B5EF4-FFF2-40B4-BE49-F238E27FC236}">
                <a16:creationId xmlns:a16="http://schemas.microsoft.com/office/drawing/2014/main" id="{43E06617-F270-6DC4-A293-FC30AD7D1AEB}"/>
              </a:ext>
            </a:extLst>
          </p:cNvPr>
          <p:cNvSpPr/>
          <p:nvPr/>
        </p:nvSpPr>
        <p:spPr>
          <a:xfrm>
            <a:off x="3762102" y="3657600"/>
            <a:ext cx="3030583" cy="154379"/>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0741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294BE6-2B49-AF10-CB7F-47B67C9C8194}"/>
              </a:ext>
            </a:extLst>
          </p:cNvPr>
          <p:cNvSpPr>
            <a:spLocks noGrp="1"/>
          </p:cNvSpPr>
          <p:nvPr>
            <p:ph type="title"/>
          </p:nvPr>
        </p:nvSpPr>
        <p:spPr/>
        <p:txBody>
          <a:bodyPr/>
          <a:lstStyle/>
          <a:p>
            <a:r>
              <a:rPr lang="en-US" dirty="0"/>
              <a:t>DO IT! 2b: Indirect Method</a:t>
            </a:r>
            <a:endParaRPr lang="en-IN" dirty="0"/>
          </a:p>
        </p:txBody>
      </p:sp>
      <p:sp>
        <p:nvSpPr>
          <p:cNvPr id="6" name="Content Placeholder 5">
            <a:extLst>
              <a:ext uri="{FF2B5EF4-FFF2-40B4-BE49-F238E27FC236}">
                <a16:creationId xmlns:a16="http://schemas.microsoft.com/office/drawing/2014/main" id="{EAFC4768-60EA-315D-E98E-FFB8929CB721}"/>
              </a:ext>
            </a:extLst>
          </p:cNvPr>
          <p:cNvSpPr>
            <a:spLocks noGrp="1"/>
          </p:cNvSpPr>
          <p:nvPr>
            <p:ph sz="quarter" idx="10"/>
          </p:nvPr>
        </p:nvSpPr>
        <p:spPr>
          <a:xfrm>
            <a:off x="514350" y="1607149"/>
            <a:ext cx="8115300" cy="4621637"/>
          </a:xfrm>
        </p:spPr>
        <p:txBody>
          <a:bodyPr>
            <a:noAutofit/>
          </a:bodyPr>
          <a:lstStyle/>
          <a:p>
            <a:pPr marL="0" indent="0">
              <a:lnSpc>
                <a:spcPct val="100000"/>
              </a:lnSpc>
              <a:spcBef>
                <a:spcPts val="624"/>
              </a:spcBef>
              <a:spcAft>
                <a:spcPts val="1200"/>
              </a:spcAft>
              <a:buNone/>
            </a:pPr>
            <a:r>
              <a:rPr lang="en-US" sz="1600" dirty="0"/>
              <a:t>Use the following Comparative Statements of Financial Position, Income Statement, and additional information to prepare a statement of cash flows using the indirect method.</a:t>
            </a:r>
          </a:p>
          <a:p>
            <a:pPr marL="0" indent="0">
              <a:lnSpc>
                <a:spcPct val="100000"/>
              </a:lnSpc>
              <a:spcBef>
                <a:spcPts val="624"/>
              </a:spcBef>
              <a:buNone/>
            </a:pPr>
            <a:r>
              <a:rPr lang="en-US" sz="1600" b="1" dirty="0"/>
              <a:t>Additional information (all amounts in thousands of NT$):</a:t>
            </a:r>
          </a:p>
          <a:p>
            <a:pPr marL="442913" indent="-442913">
              <a:lnSpc>
                <a:spcPct val="100000"/>
              </a:lnSpc>
              <a:spcBef>
                <a:spcPts val="624"/>
              </a:spcBef>
              <a:buFont typeface="+mj-lt"/>
              <a:buAutoNum type="arabicPeriod"/>
            </a:pPr>
            <a:r>
              <a:rPr lang="en-US" sz="1600" dirty="0"/>
              <a:t>Operating expenses include depreciation expense of NT$33,000. (CFO)</a:t>
            </a:r>
          </a:p>
          <a:p>
            <a:pPr marL="442913" indent="-442913">
              <a:lnSpc>
                <a:spcPct val="100000"/>
              </a:lnSpc>
              <a:spcBef>
                <a:spcPts val="624"/>
              </a:spcBef>
              <a:buFont typeface="+mj-lt"/>
              <a:buAutoNum type="arabicPeriod"/>
            </a:pPr>
            <a:r>
              <a:rPr lang="en-US" sz="1600" dirty="0"/>
              <a:t>Equipment with a cost of NT$41,000 and a book value of NT$36,000 was sold for NT$34,000 cash. (CIO)</a:t>
            </a:r>
          </a:p>
          <a:p>
            <a:pPr marL="442913" indent="-442913">
              <a:lnSpc>
                <a:spcPct val="100000"/>
              </a:lnSpc>
              <a:spcBef>
                <a:spcPts val="624"/>
              </a:spcBef>
              <a:buFont typeface="+mj-lt"/>
              <a:buAutoNum type="arabicPeriod"/>
            </a:pPr>
            <a:r>
              <a:rPr lang="en-US" sz="1600" dirty="0"/>
              <a:t>Land was sold at its book value for cash. (CIO)</a:t>
            </a:r>
          </a:p>
          <a:p>
            <a:pPr marL="442913" indent="-442913">
              <a:lnSpc>
                <a:spcPct val="100000"/>
              </a:lnSpc>
              <a:spcBef>
                <a:spcPts val="624"/>
              </a:spcBef>
              <a:buFont typeface="+mj-lt"/>
              <a:buAutoNum type="arabicPeriod"/>
            </a:pPr>
            <a:r>
              <a:rPr lang="en-US" sz="1600" dirty="0"/>
              <a:t>Interest expense of NT$12,000 was paid in cash. (CFO)</a:t>
            </a:r>
          </a:p>
          <a:p>
            <a:pPr marL="442913" indent="-442913">
              <a:lnSpc>
                <a:spcPct val="100000"/>
              </a:lnSpc>
              <a:spcBef>
                <a:spcPts val="624"/>
              </a:spcBef>
              <a:buFont typeface="+mj-lt"/>
              <a:buAutoNum type="arabicPeriod"/>
            </a:pPr>
            <a:r>
              <a:rPr lang="en-US" sz="1600" dirty="0"/>
              <a:t>Equipment with a cost of NT$166,000 was purchased for cash. (CIO)</a:t>
            </a:r>
          </a:p>
          <a:p>
            <a:pPr marL="442913" indent="-442913">
              <a:lnSpc>
                <a:spcPct val="100000"/>
              </a:lnSpc>
              <a:spcBef>
                <a:spcPts val="624"/>
              </a:spcBef>
              <a:buFont typeface="+mj-lt"/>
              <a:buAutoNum type="arabicPeriod"/>
            </a:pPr>
            <a:r>
              <a:rPr lang="en-US" sz="1600" dirty="0"/>
              <a:t>Bonds of NT$10,000 were redeemed at their face value for cash. (CFF)</a:t>
            </a:r>
          </a:p>
          <a:p>
            <a:pPr marL="442913" indent="-442913">
              <a:lnSpc>
                <a:spcPct val="100000"/>
              </a:lnSpc>
              <a:spcBef>
                <a:spcPts val="624"/>
              </a:spcBef>
              <a:buFont typeface="+mj-lt"/>
              <a:buAutoNum type="arabicPeriod"/>
            </a:pPr>
            <a:r>
              <a:rPr lang="en-US" sz="1600" dirty="0"/>
              <a:t>Ordinary shares (NT$1 par) of NT$130,000 were issued for cash. (CFF)</a:t>
            </a:r>
          </a:p>
          <a:p>
            <a:pPr marL="442913" indent="-442913">
              <a:lnSpc>
                <a:spcPct val="100000"/>
              </a:lnSpc>
              <a:spcBef>
                <a:spcPts val="624"/>
              </a:spcBef>
              <a:buFont typeface="+mj-lt"/>
              <a:buAutoNum type="arabicPeriod"/>
            </a:pPr>
            <a:r>
              <a:rPr lang="en-US" sz="1600" dirty="0"/>
              <a:t>Cash dividends of NT$55,000 were declared and paid in 2025. (CFF)</a:t>
            </a:r>
          </a:p>
          <a:p>
            <a:pPr marL="442913" indent="-442913">
              <a:lnSpc>
                <a:spcPct val="100000"/>
              </a:lnSpc>
              <a:spcBef>
                <a:spcPts val="624"/>
              </a:spcBef>
              <a:buFont typeface="+mj-lt"/>
              <a:buAutoNum type="arabicPeriod"/>
            </a:pPr>
            <a:r>
              <a:rPr lang="en-US" sz="1600" dirty="0"/>
              <a:t>Ordinary shares of NT$30,000 were issued in exchange for land. (no effects)</a:t>
            </a:r>
          </a:p>
        </p:txBody>
      </p:sp>
      <p:sp>
        <p:nvSpPr>
          <p:cNvPr id="12" name="Content Placeholder 5">
            <a:extLst>
              <a:ext uri="{FF2B5EF4-FFF2-40B4-BE49-F238E27FC236}">
                <a16:creationId xmlns:a16="http://schemas.microsoft.com/office/drawing/2014/main" id="{C8B30CD6-C029-BA43-D276-03E7C1FB0443}"/>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598770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294BE6-2B49-AF10-CB7F-47B67C9C8194}"/>
              </a:ext>
            </a:extLst>
          </p:cNvPr>
          <p:cNvSpPr>
            <a:spLocks noGrp="1"/>
          </p:cNvSpPr>
          <p:nvPr>
            <p:ph type="title"/>
          </p:nvPr>
        </p:nvSpPr>
        <p:spPr/>
        <p:txBody>
          <a:bodyPr>
            <a:normAutofit/>
          </a:bodyPr>
          <a:lstStyle/>
          <a:p>
            <a:r>
              <a:rPr lang="en-US" dirty="0"/>
              <a:t>DO IT! 2b: Income Statement</a:t>
            </a:r>
            <a:endParaRPr lang="en-IN" dirty="0"/>
          </a:p>
        </p:txBody>
      </p:sp>
      <p:pic>
        <p:nvPicPr>
          <p:cNvPr id="6" name="Content Placeholder 5" descr="An illustration of an income statement. The income statement presents a three-line heading consisting of the name of the company, Dragon Limited; the type of statement, Income Statement; the time period the statement covers, For the Year Ended December 31, 2025; and the value in which the statement is prepared, New Taiwan in thousands of dollars. The first line presents the label, Sales Revenue in the first column, with an amount of New Taiwan $890,000 listed in the second numeric column. The following account labels are listed immediately below, with the respective amounts for each account listed in the next column: Cost of goods sold, New Taiwan $465,000; Operating expenses, 221,000; Interest expense, 12,000; Loss on disposal of plant assets, 2,000. The amounts are totaled as 700,000 which appears in the second numeric column adjacent to the 2,000 amount. The next line presents the label, Income before income taxes, in the first column, with an amount of 190,000 listed in the second numeric column. The next line presents the label, Income tax expense, in the first column, with an amount of 65,000 listed in the second numeric column. The last line of the income statement presents, Net income, in the first column with the respective amount of New Taiwan $125,000 in the last column.">
            <a:extLst>
              <a:ext uri="{FF2B5EF4-FFF2-40B4-BE49-F238E27FC236}">
                <a16:creationId xmlns:a16="http://schemas.microsoft.com/office/drawing/2014/main" id="{65983651-C3A1-03FE-629A-3C481153F5CD}"/>
              </a:ext>
            </a:extLst>
          </p:cNvPr>
          <p:cNvPicPr>
            <a:picLocks noGrp="1" noChangeAspect="1"/>
          </p:cNvPicPr>
          <p:nvPr>
            <p:ph sz="quarter" idx="10"/>
          </p:nvPr>
        </p:nvPicPr>
        <p:blipFill>
          <a:blip r:embed="rId2"/>
          <a:stretch>
            <a:fillRect/>
          </a:stretch>
        </p:blipFill>
        <p:spPr>
          <a:xfrm>
            <a:off x="1066800" y="2190853"/>
            <a:ext cx="7010400" cy="3248025"/>
          </a:xfrm>
          <a:prstGeom prst="rect">
            <a:avLst/>
          </a:prstGeom>
        </p:spPr>
      </p:pic>
      <p:sp>
        <p:nvSpPr>
          <p:cNvPr id="16" name="Content Placeholder 5">
            <a:extLst>
              <a:ext uri="{FF2B5EF4-FFF2-40B4-BE49-F238E27FC236}">
                <a16:creationId xmlns:a16="http://schemas.microsoft.com/office/drawing/2014/main" id="{1FC62321-32CE-FC57-D064-9D0E56EAB3D1}"/>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2023697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294BE6-2B49-AF10-CB7F-47B67C9C8194}"/>
              </a:ext>
            </a:extLst>
          </p:cNvPr>
          <p:cNvSpPr>
            <a:spLocks noGrp="1"/>
          </p:cNvSpPr>
          <p:nvPr>
            <p:ph type="title"/>
          </p:nvPr>
        </p:nvSpPr>
        <p:spPr>
          <a:xfrm>
            <a:off x="513862" y="280657"/>
            <a:ext cx="8115302" cy="1028910"/>
          </a:xfrm>
        </p:spPr>
        <p:txBody>
          <a:bodyPr>
            <a:noAutofit/>
          </a:bodyPr>
          <a:lstStyle/>
          <a:p>
            <a:r>
              <a:rPr lang="en-US" dirty="0"/>
              <a:t>DO IT! 2b: Statement of Financial Position</a:t>
            </a:r>
            <a:endParaRPr lang="en-IN" dirty="0"/>
          </a:p>
        </p:txBody>
      </p:sp>
      <p:pic>
        <p:nvPicPr>
          <p:cNvPr id="4" name="Content Placeholder 3" descr="An illustration of comparative statements of financial position. The statement presents a four-line heading consisting of the name of the company, Dragon Limited; the type of statement, Comparative Statements of Financial Position; the date at which the statement is prepared, December 31; and the value in which the statement is prepared, New Taiwan in thousands of dollars. This illustration has 5 columns, the first presenting account names, and the other four column headers as: 2025; 2024; and Change Increase or Decrease. The illustration consists of two sections - Assets and Equity and Liabilities. The following account names are listed in Assets section slightly indented with the respective amounts listed in the numeric columns: Land: 2025, New Taiwan $75,000; 2024, New Taiwan $70,000; Change Increase or Decrease, New Taiwan $5,000 Increase; Buildings: 2025, 200,000; 2024, 200,000; Change Increase or Decrease, 0;Accumulated depreciation-buildings: 2025, negative 21,000 (shown in parentheses); 2024, negative 11,000 (shown in parentheses); Change Increase or Decrease, 10,000 Increase; Equipment: 2025, 193,000; 2024, 68,000; Change Increase or Decrease, 125,000 Increase; Accumulated depreciation-equipment: 2025, negative 28,000 (shown in parentheses); 2024, negative 10,000 (shown in parentheses); Change Increase or Decrease, 18,000 Increase; Prepaid expenses: 2025, 4,000; 2024, 6,000; Change Increase or Decrease, 2,000 Decrease; Inventory: 2025, 54,000; 2024, 0; Change Increase or Decrease, 54,000 Increase; Accounts receivable: 2025, 68,000; 2024, 26,000; Change Increase or Decrease, 42,000 Increase; Cash: 2025, 54,000; 2024, 37,000; Change Increase or Decrease, 17,000 Increase; The total is presented in the numeric columns as: 2025, New Taiwan $599,000; 2024, New Taiwan $386,000; Change Increase or Decrease, no data, with the label, Totals, listed in the first column. The Equity and Liabilities section of the balance sheet contains the following account names slightly indented with the respective amounts listed in the numeric columns: Share capital-Ordinary (N T $1 par): 2025, New Taiwan $220,000; 2024, New Taiwan $60,000; Change Increase or Decrease, New Taiwan $160,000 Increase; Retained earnings: 2025, 206,000; 2024, 136,000; Change Increase or Decrease, 70,000 Increase. Bonds payable: 2025, 140,000; 2024, 150,000; Change Increase or Decrease, 10,000 Decrease. Accounts payable: 2025, 23,000; 2024, 40,000; Change Increase or Decrease, 17,000 Decrease; Accrued expenses payable: 2025, 10,000; 2024, 0; Change Increase or Decrease, 10,000 Increase. The label of: Totals, is presented in the first column, with the totals of: 2025, New Taiwan $599,000; 2024, New Taiwan $386,000; Change Increase or Decrease, no data, presented in the numeric columns and the final total.">
            <a:extLst>
              <a:ext uri="{FF2B5EF4-FFF2-40B4-BE49-F238E27FC236}">
                <a16:creationId xmlns:a16="http://schemas.microsoft.com/office/drawing/2014/main" id="{3FD99EBC-2E66-52BD-48F5-60D74D61398C}"/>
              </a:ext>
            </a:extLst>
          </p:cNvPr>
          <p:cNvPicPr>
            <a:picLocks noGrp="1" noChangeAspect="1"/>
          </p:cNvPicPr>
          <p:nvPr>
            <p:ph sz="quarter" idx="10"/>
          </p:nvPr>
        </p:nvPicPr>
        <p:blipFill>
          <a:blip r:embed="rId2"/>
          <a:stretch>
            <a:fillRect/>
          </a:stretch>
        </p:blipFill>
        <p:spPr>
          <a:xfrm>
            <a:off x="1949226" y="1653436"/>
            <a:ext cx="5245549" cy="4608641"/>
          </a:xfrm>
          <a:prstGeom prst="rect">
            <a:avLst/>
          </a:prstGeom>
        </p:spPr>
      </p:pic>
      <p:sp>
        <p:nvSpPr>
          <p:cNvPr id="16" name="Content Placeholder 5">
            <a:extLst>
              <a:ext uri="{FF2B5EF4-FFF2-40B4-BE49-F238E27FC236}">
                <a16:creationId xmlns:a16="http://schemas.microsoft.com/office/drawing/2014/main" id="{E14E3C6C-86A7-B483-82B1-2EAF4C33D2E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103646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294BE6-2B49-AF10-CB7F-47B67C9C8194}"/>
              </a:ext>
            </a:extLst>
          </p:cNvPr>
          <p:cNvSpPr>
            <a:spLocks noGrp="1"/>
          </p:cNvSpPr>
          <p:nvPr>
            <p:ph type="title"/>
          </p:nvPr>
        </p:nvSpPr>
        <p:spPr/>
        <p:txBody>
          <a:bodyPr>
            <a:normAutofit/>
          </a:bodyPr>
          <a:lstStyle/>
          <a:p>
            <a:r>
              <a:rPr lang="en-US" dirty="0"/>
              <a:t>DO IT! 2b - Solution</a:t>
            </a:r>
            <a:endParaRPr lang="en-IN" dirty="0"/>
          </a:p>
        </p:txBody>
      </p:sp>
      <p:pic>
        <p:nvPicPr>
          <p:cNvPr id="4" name="Content Placeholder 3" descr="An illustration of a statement of cash flows. The statement presents a four-line heading consisting of the name of the company, Dragon Limited; the type of statement, Statement of Cash Flows-Indirect Method; the time period the statement covers, For the Year Ended December 31, 2025; and the value in which the statement is prepared, New Taiwan $125,000. There are three columns in this statement, the first presenting labels and the other two presenting the respective numeric amounts. There are three sections in this statement: Cash flows from operating activities, Cash flows from investing activities, and Cash flows from financing activities. The cash flows from operating activities section contains nine items for which the labels appear slightly indented under the section label, as: Net income presented in the first column, with an amount of New Taiwan $125,000 listed in the second numeric column; Adjustments to reconcile net income to net cash provided by operating activities presents labels and the respective amounts listed in the first numeric column as: Depreciation expense, New Taiwan $33,000; Loss on disposal of plant assets, 2,000; Increase in accounts receivable, negative 42,000 (shown in parentheses); Increase in inventory negative 54,000 (shown in parentheses); Decrease in prepaid expenses, 2,000; Decrease in accounts payable, negative 17,000 (shown in parentheses); Increase in accrued expenses payable, 10,000. The amounts are totaled as negative 66,000 (shown in parentheses) which appears in the second numeric column adjacent to the 10,000 amount. These amounts are added together, and the total appears in the second numeric column as 59,000 with the label, Net cash provided by operating activities appearing in the first column. The cash flows from investing activities section section contains three items for which the labels appear slightly indented under the section label, with the numeric amounts in the first of the two numeric columns. These labels and the respective amounts are: Sale of land, 25,000; Disposal of plant assets, 34,000; Purchase of equipment, negative 166,000 (shown in parentheses). The subtotal appears in the second numeric column as negative 107,000 (shown in parentheses) with the label, Net cash used by investing activities appearing in the first column. The cash flows from financing activities section contains three items for which the labels appear slightly indented under the section label, with the numeric amounts in the first of the two numeric columns. These labels and the respective amounts are: Redemption of bonds, negative 10,000 (shown in parentheses); Sale of ordinary shares, 130,000; and Payment of dividends, negative 55,000 (shown in parentheses). These three amounts are added together, and the total appears in the second numeric column as 65,000 with the label, 'Net cash provided by financing activities' appearing in the first column. The next line presents, Net increase in cash. Its total of 17,000 appears in the second numeric column as the sum of each of the three sections. Immediately below net increase in cash, Cash at beginning of period is presented as 37,000. It is then added to the Net increase in cash amount of 17,000 to arrive at the bottom line labeled as Cash at end of the period with a total in the second numeric column of New Taiwan $54,000. The next line presents, Note 1, listed in the first column. The next line presents, Non-cash investing and financing activities, with a label slightly indented under the section label, and the numeric amount presented in the last numeric column as: New Taiwan $30,000.">
            <a:extLst>
              <a:ext uri="{FF2B5EF4-FFF2-40B4-BE49-F238E27FC236}">
                <a16:creationId xmlns:a16="http://schemas.microsoft.com/office/drawing/2014/main" id="{AC50477C-0449-F867-11EA-042A967C0191}"/>
              </a:ext>
            </a:extLst>
          </p:cNvPr>
          <p:cNvPicPr>
            <a:picLocks noGrp="1" noChangeAspect="1"/>
          </p:cNvPicPr>
          <p:nvPr>
            <p:ph sz="quarter" idx="10"/>
          </p:nvPr>
        </p:nvPicPr>
        <p:blipFill>
          <a:blip r:embed="rId2"/>
          <a:stretch>
            <a:fillRect/>
          </a:stretch>
        </p:blipFill>
        <p:spPr>
          <a:xfrm>
            <a:off x="1337098" y="-922855"/>
            <a:ext cx="6468829" cy="7415730"/>
          </a:xfrm>
          <a:prstGeom prst="rect">
            <a:avLst/>
          </a:prstGeom>
        </p:spPr>
      </p:pic>
      <p:sp>
        <p:nvSpPr>
          <p:cNvPr id="12" name="Content Placeholder 5">
            <a:extLst>
              <a:ext uri="{FF2B5EF4-FFF2-40B4-BE49-F238E27FC236}">
                <a16:creationId xmlns:a16="http://schemas.microsoft.com/office/drawing/2014/main" id="{DF52C359-E2AD-104B-0F91-1B3159EBFDC7}"/>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981C704C-21D3-850D-E8B4-C8C8C0CA8DC8}"/>
                  </a:ext>
                </a:extLst>
              </p14:cNvPr>
              <p14:cNvContentPartPr/>
              <p14:nvPr/>
            </p14:nvContentPartPr>
            <p14:xfrm>
              <a:off x="-297341" y="2671635"/>
              <a:ext cx="360" cy="360"/>
            </p14:xfrm>
          </p:contentPart>
        </mc:Choice>
        <mc:Fallback>
          <p:pic>
            <p:nvPicPr>
              <p:cNvPr id="2" name="墨迹 1">
                <a:extLst>
                  <a:ext uri="{FF2B5EF4-FFF2-40B4-BE49-F238E27FC236}">
                    <a16:creationId xmlns:a16="http://schemas.microsoft.com/office/drawing/2014/main" id="{981C704C-21D3-850D-E8B4-C8C8C0CA8DC8}"/>
                  </a:ext>
                </a:extLst>
              </p:cNvPr>
              <p:cNvPicPr/>
              <p:nvPr/>
            </p:nvPicPr>
            <p:blipFill>
              <a:blip r:embed="rId4"/>
              <a:stretch>
                <a:fillRect/>
              </a:stretch>
            </p:blipFill>
            <p:spPr>
              <a:xfrm>
                <a:off x="-303461" y="266551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C1661DFB-E9B7-3C56-11D2-70D401A58846}"/>
                  </a:ext>
                </a:extLst>
              </p14:cNvPr>
              <p14:cNvContentPartPr/>
              <p14:nvPr/>
            </p14:nvContentPartPr>
            <p14:xfrm>
              <a:off x="6970339" y="241635"/>
              <a:ext cx="859320" cy="529560"/>
            </p14:xfrm>
          </p:contentPart>
        </mc:Choice>
        <mc:Fallback>
          <p:pic>
            <p:nvPicPr>
              <p:cNvPr id="3" name="墨迹 2">
                <a:extLst>
                  <a:ext uri="{FF2B5EF4-FFF2-40B4-BE49-F238E27FC236}">
                    <a16:creationId xmlns:a16="http://schemas.microsoft.com/office/drawing/2014/main" id="{C1661DFB-E9B7-3C56-11D2-70D401A58846}"/>
                  </a:ext>
                </a:extLst>
              </p:cNvPr>
              <p:cNvPicPr/>
              <p:nvPr/>
            </p:nvPicPr>
            <p:blipFill>
              <a:blip r:embed="rId6"/>
              <a:stretch>
                <a:fillRect/>
              </a:stretch>
            </p:blipFill>
            <p:spPr>
              <a:xfrm>
                <a:off x="6964219" y="235515"/>
                <a:ext cx="87156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墨迹 5">
                <a:extLst>
                  <a:ext uri="{FF2B5EF4-FFF2-40B4-BE49-F238E27FC236}">
                    <a16:creationId xmlns:a16="http://schemas.microsoft.com/office/drawing/2014/main" id="{F63C83F3-DC2E-3CDC-2CC4-5D070664E5BC}"/>
                  </a:ext>
                </a:extLst>
              </p14:cNvPr>
              <p14:cNvContentPartPr/>
              <p14:nvPr/>
            </p14:nvContentPartPr>
            <p14:xfrm>
              <a:off x="5615659" y="947595"/>
              <a:ext cx="1018080" cy="324000"/>
            </p14:xfrm>
          </p:contentPart>
        </mc:Choice>
        <mc:Fallback>
          <p:pic>
            <p:nvPicPr>
              <p:cNvPr id="6" name="墨迹 5">
                <a:extLst>
                  <a:ext uri="{FF2B5EF4-FFF2-40B4-BE49-F238E27FC236}">
                    <a16:creationId xmlns:a16="http://schemas.microsoft.com/office/drawing/2014/main" id="{F63C83F3-DC2E-3CDC-2CC4-5D070664E5BC}"/>
                  </a:ext>
                </a:extLst>
              </p:cNvPr>
              <p:cNvPicPr/>
              <p:nvPr/>
            </p:nvPicPr>
            <p:blipFill>
              <a:blip r:embed="rId8"/>
              <a:stretch>
                <a:fillRect/>
              </a:stretch>
            </p:blipFill>
            <p:spPr>
              <a:xfrm>
                <a:off x="5609539" y="941475"/>
                <a:ext cx="10303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墨迹 6">
                <a:extLst>
                  <a:ext uri="{FF2B5EF4-FFF2-40B4-BE49-F238E27FC236}">
                    <a16:creationId xmlns:a16="http://schemas.microsoft.com/office/drawing/2014/main" id="{AEF4FCB8-8E94-6341-1C37-7960038D911D}"/>
                  </a:ext>
                </a:extLst>
              </p14:cNvPr>
              <p14:cNvContentPartPr/>
              <p14:nvPr/>
            </p14:nvContentPartPr>
            <p14:xfrm>
              <a:off x="5758939" y="1282755"/>
              <a:ext cx="429480" cy="285480"/>
            </p14:xfrm>
          </p:contentPart>
        </mc:Choice>
        <mc:Fallback>
          <p:pic>
            <p:nvPicPr>
              <p:cNvPr id="7" name="墨迹 6">
                <a:extLst>
                  <a:ext uri="{FF2B5EF4-FFF2-40B4-BE49-F238E27FC236}">
                    <a16:creationId xmlns:a16="http://schemas.microsoft.com/office/drawing/2014/main" id="{AEF4FCB8-8E94-6341-1C37-7960038D911D}"/>
                  </a:ext>
                </a:extLst>
              </p:cNvPr>
              <p:cNvPicPr/>
              <p:nvPr/>
            </p:nvPicPr>
            <p:blipFill>
              <a:blip r:embed="rId10"/>
              <a:stretch>
                <a:fillRect/>
              </a:stretch>
            </p:blipFill>
            <p:spPr>
              <a:xfrm>
                <a:off x="5752819" y="1276635"/>
                <a:ext cx="441720" cy="297720"/>
              </a:xfrm>
              <a:prstGeom prst="rect">
                <a:avLst/>
              </a:prstGeom>
            </p:spPr>
          </p:pic>
        </mc:Fallback>
      </mc:AlternateContent>
      <p:grpSp>
        <p:nvGrpSpPr>
          <p:cNvPr id="11" name="组合 10">
            <a:extLst>
              <a:ext uri="{FF2B5EF4-FFF2-40B4-BE49-F238E27FC236}">
                <a16:creationId xmlns:a16="http://schemas.microsoft.com/office/drawing/2014/main" id="{6E872E61-4F85-9B69-365C-A0E72B5DD63C}"/>
              </a:ext>
            </a:extLst>
          </p:cNvPr>
          <p:cNvGrpSpPr/>
          <p:nvPr/>
        </p:nvGrpSpPr>
        <p:grpSpPr>
          <a:xfrm>
            <a:off x="1270459" y="2050995"/>
            <a:ext cx="786960" cy="516240"/>
            <a:chOff x="1270459" y="2050995"/>
            <a:chExt cx="786960" cy="516240"/>
          </a:xfrm>
        </p:grpSpPr>
        <mc:AlternateContent xmlns:mc="http://schemas.openxmlformats.org/markup-compatibility/2006">
          <mc:Choice xmlns:p14="http://schemas.microsoft.com/office/powerpoint/2010/main" Requires="p14">
            <p:contentPart p14:bwMode="auto" r:id="rId11">
              <p14:nvContentPartPr>
                <p14:cNvPr id="8" name="墨迹 7">
                  <a:extLst>
                    <a:ext uri="{FF2B5EF4-FFF2-40B4-BE49-F238E27FC236}">
                      <a16:creationId xmlns:a16="http://schemas.microsoft.com/office/drawing/2014/main" id="{69AA096B-B06C-3E30-C285-36B2C93BA3EE}"/>
                    </a:ext>
                  </a:extLst>
                </p14:cNvPr>
                <p14:cNvContentPartPr/>
                <p14:nvPr/>
              </p14:nvContentPartPr>
              <p14:xfrm>
                <a:off x="1607059" y="2054235"/>
                <a:ext cx="450360" cy="513000"/>
              </p14:xfrm>
            </p:contentPart>
          </mc:Choice>
          <mc:Fallback>
            <p:pic>
              <p:nvPicPr>
                <p:cNvPr id="8" name="墨迹 7">
                  <a:extLst>
                    <a:ext uri="{FF2B5EF4-FFF2-40B4-BE49-F238E27FC236}">
                      <a16:creationId xmlns:a16="http://schemas.microsoft.com/office/drawing/2014/main" id="{69AA096B-B06C-3E30-C285-36B2C93BA3EE}"/>
                    </a:ext>
                  </a:extLst>
                </p:cNvPr>
                <p:cNvPicPr/>
                <p:nvPr/>
              </p:nvPicPr>
              <p:blipFill>
                <a:blip r:embed="rId12"/>
                <a:stretch>
                  <a:fillRect/>
                </a:stretch>
              </p:blipFill>
              <p:spPr>
                <a:xfrm>
                  <a:off x="1600939" y="2048115"/>
                  <a:ext cx="462600" cy="525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墨迹 8">
                  <a:extLst>
                    <a:ext uri="{FF2B5EF4-FFF2-40B4-BE49-F238E27FC236}">
                      <a16:creationId xmlns:a16="http://schemas.microsoft.com/office/drawing/2014/main" id="{B4521599-5539-BEC5-C146-24FE5BE6495D}"/>
                    </a:ext>
                  </a:extLst>
                </p14:cNvPr>
                <p14:cNvContentPartPr/>
                <p14:nvPr/>
              </p14:nvContentPartPr>
              <p14:xfrm>
                <a:off x="1270459" y="2050995"/>
                <a:ext cx="310680" cy="303480"/>
              </p14:xfrm>
            </p:contentPart>
          </mc:Choice>
          <mc:Fallback>
            <p:pic>
              <p:nvPicPr>
                <p:cNvPr id="9" name="墨迹 8">
                  <a:extLst>
                    <a:ext uri="{FF2B5EF4-FFF2-40B4-BE49-F238E27FC236}">
                      <a16:creationId xmlns:a16="http://schemas.microsoft.com/office/drawing/2014/main" id="{B4521599-5539-BEC5-C146-24FE5BE6495D}"/>
                    </a:ext>
                  </a:extLst>
                </p:cNvPr>
                <p:cNvPicPr/>
                <p:nvPr/>
              </p:nvPicPr>
              <p:blipFill>
                <a:blip r:embed="rId14"/>
                <a:stretch>
                  <a:fillRect/>
                </a:stretch>
              </p:blipFill>
              <p:spPr>
                <a:xfrm>
                  <a:off x="1264339" y="2044875"/>
                  <a:ext cx="32292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墨迹 9">
                  <a:extLst>
                    <a:ext uri="{FF2B5EF4-FFF2-40B4-BE49-F238E27FC236}">
                      <a16:creationId xmlns:a16="http://schemas.microsoft.com/office/drawing/2014/main" id="{74C43936-9EBE-3675-4CE1-1EB6528E0221}"/>
                    </a:ext>
                  </a:extLst>
                </p14:cNvPr>
                <p14:cNvContentPartPr/>
                <p14:nvPr/>
              </p14:nvContentPartPr>
              <p14:xfrm>
                <a:off x="1424899" y="2462115"/>
                <a:ext cx="50040" cy="42480"/>
              </p14:xfrm>
            </p:contentPart>
          </mc:Choice>
          <mc:Fallback>
            <p:pic>
              <p:nvPicPr>
                <p:cNvPr id="10" name="墨迹 9">
                  <a:extLst>
                    <a:ext uri="{FF2B5EF4-FFF2-40B4-BE49-F238E27FC236}">
                      <a16:creationId xmlns:a16="http://schemas.microsoft.com/office/drawing/2014/main" id="{74C43936-9EBE-3675-4CE1-1EB6528E0221}"/>
                    </a:ext>
                  </a:extLst>
                </p:cNvPr>
                <p:cNvPicPr/>
                <p:nvPr/>
              </p:nvPicPr>
              <p:blipFill>
                <a:blip r:embed="rId16"/>
                <a:stretch>
                  <a:fillRect/>
                </a:stretch>
              </p:blipFill>
              <p:spPr>
                <a:xfrm>
                  <a:off x="1418779" y="2455995"/>
                  <a:ext cx="62280" cy="5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3" name="墨迹 12">
                <a:extLst>
                  <a:ext uri="{FF2B5EF4-FFF2-40B4-BE49-F238E27FC236}">
                    <a16:creationId xmlns:a16="http://schemas.microsoft.com/office/drawing/2014/main" id="{4BC7FDDF-7D0A-BB41-0114-1204A1C0042E}"/>
                  </a:ext>
                </a:extLst>
              </p14:cNvPr>
              <p14:cNvContentPartPr/>
              <p14:nvPr/>
            </p14:nvContentPartPr>
            <p14:xfrm>
              <a:off x="5533579" y="1557075"/>
              <a:ext cx="1339920" cy="70200"/>
            </p14:xfrm>
          </p:contentPart>
        </mc:Choice>
        <mc:Fallback>
          <p:pic>
            <p:nvPicPr>
              <p:cNvPr id="13" name="墨迹 12">
                <a:extLst>
                  <a:ext uri="{FF2B5EF4-FFF2-40B4-BE49-F238E27FC236}">
                    <a16:creationId xmlns:a16="http://schemas.microsoft.com/office/drawing/2014/main" id="{4BC7FDDF-7D0A-BB41-0114-1204A1C0042E}"/>
                  </a:ext>
                </a:extLst>
              </p:cNvPr>
              <p:cNvPicPr/>
              <p:nvPr/>
            </p:nvPicPr>
            <p:blipFill>
              <a:blip r:embed="rId18"/>
              <a:stretch>
                <a:fillRect/>
              </a:stretch>
            </p:blipFill>
            <p:spPr>
              <a:xfrm>
                <a:off x="5527459" y="1550955"/>
                <a:ext cx="135216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墨迹 13">
                <a:extLst>
                  <a:ext uri="{FF2B5EF4-FFF2-40B4-BE49-F238E27FC236}">
                    <a16:creationId xmlns:a16="http://schemas.microsoft.com/office/drawing/2014/main" id="{01C47E71-555C-5149-1521-2F8FE769D3F6}"/>
                  </a:ext>
                </a:extLst>
              </p14:cNvPr>
              <p14:cNvContentPartPr/>
              <p14:nvPr/>
            </p14:nvContentPartPr>
            <p14:xfrm>
              <a:off x="5592979" y="1839315"/>
              <a:ext cx="1459440" cy="25560"/>
            </p14:xfrm>
          </p:contentPart>
        </mc:Choice>
        <mc:Fallback>
          <p:pic>
            <p:nvPicPr>
              <p:cNvPr id="14" name="墨迹 13">
                <a:extLst>
                  <a:ext uri="{FF2B5EF4-FFF2-40B4-BE49-F238E27FC236}">
                    <a16:creationId xmlns:a16="http://schemas.microsoft.com/office/drawing/2014/main" id="{01C47E71-555C-5149-1521-2F8FE769D3F6}"/>
                  </a:ext>
                </a:extLst>
              </p:cNvPr>
              <p:cNvPicPr/>
              <p:nvPr/>
            </p:nvPicPr>
            <p:blipFill>
              <a:blip r:embed="rId20"/>
              <a:stretch>
                <a:fillRect/>
              </a:stretch>
            </p:blipFill>
            <p:spPr>
              <a:xfrm>
                <a:off x="5586859" y="1833195"/>
                <a:ext cx="14716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墨迹 14">
                <a:extLst>
                  <a:ext uri="{FF2B5EF4-FFF2-40B4-BE49-F238E27FC236}">
                    <a16:creationId xmlns:a16="http://schemas.microsoft.com/office/drawing/2014/main" id="{115AC596-F201-159A-D6C0-0FC4556D40D8}"/>
                  </a:ext>
                </a:extLst>
              </p14:cNvPr>
              <p14:cNvContentPartPr/>
              <p14:nvPr/>
            </p14:nvContentPartPr>
            <p14:xfrm>
              <a:off x="1805059" y="1982955"/>
              <a:ext cx="4530240" cy="119520"/>
            </p14:xfrm>
          </p:contentPart>
        </mc:Choice>
        <mc:Fallback>
          <p:pic>
            <p:nvPicPr>
              <p:cNvPr id="15" name="墨迹 14">
                <a:extLst>
                  <a:ext uri="{FF2B5EF4-FFF2-40B4-BE49-F238E27FC236}">
                    <a16:creationId xmlns:a16="http://schemas.microsoft.com/office/drawing/2014/main" id="{115AC596-F201-159A-D6C0-0FC4556D40D8}"/>
                  </a:ext>
                </a:extLst>
              </p:cNvPr>
              <p:cNvPicPr/>
              <p:nvPr/>
            </p:nvPicPr>
            <p:blipFill>
              <a:blip r:embed="rId22"/>
              <a:stretch>
                <a:fillRect/>
              </a:stretch>
            </p:blipFill>
            <p:spPr>
              <a:xfrm>
                <a:off x="1751419" y="1875315"/>
                <a:ext cx="463788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墨迹 15">
                <a:extLst>
                  <a:ext uri="{FF2B5EF4-FFF2-40B4-BE49-F238E27FC236}">
                    <a16:creationId xmlns:a16="http://schemas.microsoft.com/office/drawing/2014/main" id="{8E1F18BD-0020-EF12-ACF9-8AFC86C0D2AC}"/>
                  </a:ext>
                </a:extLst>
              </p14:cNvPr>
              <p14:cNvContentPartPr/>
              <p14:nvPr/>
            </p14:nvContentPartPr>
            <p14:xfrm>
              <a:off x="1887859" y="2232075"/>
              <a:ext cx="4709880" cy="72720"/>
            </p14:xfrm>
          </p:contentPart>
        </mc:Choice>
        <mc:Fallback>
          <p:pic>
            <p:nvPicPr>
              <p:cNvPr id="16" name="墨迹 15">
                <a:extLst>
                  <a:ext uri="{FF2B5EF4-FFF2-40B4-BE49-F238E27FC236}">
                    <a16:creationId xmlns:a16="http://schemas.microsoft.com/office/drawing/2014/main" id="{8E1F18BD-0020-EF12-ACF9-8AFC86C0D2AC}"/>
                  </a:ext>
                </a:extLst>
              </p:cNvPr>
              <p:cNvPicPr/>
              <p:nvPr/>
            </p:nvPicPr>
            <p:blipFill>
              <a:blip r:embed="rId24"/>
              <a:stretch>
                <a:fillRect/>
              </a:stretch>
            </p:blipFill>
            <p:spPr>
              <a:xfrm>
                <a:off x="1834219" y="2124435"/>
                <a:ext cx="481752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墨迹 16">
                <a:extLst>
                  <a:ext uri="{FF2B5EF4-FFF2-40B4-BE49-F238E27FC236}">
                    <a16:creationId xmlns:a16="http://schemas.microsoft.com/office/drawing/2014/main" id="{D4A52063-231A-9883-CFF3-3355FD231EC7}"/>
                  </a:ext>
                </a:extLst>
              </p14:cNvPr>
              <p14:cNvContentPartPr/>
              <p14:nvPr/>
            </p14:nvContentPartPr>
            <p14:xfrm>
              <a:off x="1864459" y="2445915"/>
              <a:ext cx="5853960" cy="72720"/>
            </p14:xfrm>
          </p:contentPart>
        </mc:Choice>
        <mc:Fallback>
          <p:pic>
            <p:nvPicPr>
              <p:cNvPr id="17" name="墨迹 16">
                <a:extLst>
                  <a:ext uri="{FF2B5EF4-FFF2-40B4-BE49-F238E27FC236}">
                    <a16:creationId xmlns:a16="http://schemas.microsoft.com/office/drawing/2014/main" id="{D4A52063-231A-9883-CFF3-3355FD231EC7}"/>
                  </a:ext>
                </a:extLst>
              </p:cNvPr>
              <p:cNvPicPr/>
              <p:nvPr/>
            </p:nvPicPr>
            <p:blipFill>
              <a:blip r:embed="rId26"/>
              <a:stretch>
                <a:fillRect/>
              </a:stretch>
            </p:blipFill>
            <p:spPr>
              <a:xfrm>
                <a:off x="1810459" y="2337915"/>
                <a:ext cx="59616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墨迹 17">
                <a:extLst>
                  <a:ext uri="{FF2B5EF4-FFF2-40B4-BE49-F238E27FC236}">
                    <a16:creationId xmlns:a16="http://schemas.microsoft.com/office/drawing/2014/main" id="{1908127B-3F29-A6F0-B5BD-E9F7539A2CA4}"/>
                  </a:ext>
                </a:extLst>
              </p14:cNvPr>
              <p14:cNvContentPartPr/>
              <p14:nvPr/>
            </p14:nvContentPartPr>
            <p14:xfrm>
              <a:off x="5367259" y="3324315"/>
              <a:ext cx="952560" cy="73800"/>
            </p14:xfrm>
          </p:contentPart>
        </mc:Choice>
        <mc:Fallback>
          <p:pic>
            <p:nvPicPr>
              <p:cNvPr id="18" name="墨迹 17">
                <a:extLst>
                  <a:ext uri="{FF2B5EF4-FFF2-40B4-BE49-F238E27FC236}">
                    <a16:creationId xmlns:a16="http://schemas.microsoft.com/office/drawing/2014/main" id="{1908127B-3F29-A6F0-B5BD-E9F7539A2CA4}"/>
                  </a:ext>
                </a:extLst>
              </p:cNvPr>
              <p:cNvPicPr/>
              <p:nvPr/>
            </p:nvPicPr>
            <p:blipFill>
              <a:blip r:embed="rId28"/>
              <a:stretch>
                <a:fillRect/>
              </a:stretch>
            </p:blipFill>
            <p:spPr>
              <a:xfrm>
                <a:off x="5361139" y="3318195"/>
                <a:ext cx="964800" cy="86040"/>
              </a:xfrm>
              <a:prstGeom prst="rect">
                <a:avLst/>
              </a:prstGeom>
            </p:spPr>
          </p:pic>
        </mc:Fallback>
      </mc:AlternateContent>
      <p:grpSp>
        <p:nvGrpSpPr>
          <p:cNvPr id="23" name="组合 22">
            <a:extLst>
              <a:ext uri="{FF2B5EF4-FFF2-40B4-BE49-F238E27FC236}">
                <a16:creationId xmlns:a16="http://schemas.microsoft.com/office/drawing/2014/main" id="{E3C6D25A-BB11-D6D5-080F-F1C45CC54711}"/>
              </a:ext>
            </a:extLst>
          </p:cNvPr>
          <p:cNvGrpSpPr/>
          <p:nvPr/>
        </p:nvGrpSpPr>
        <p:grpSpPr>
          <a:xfrm>
            <a:off x="5696299" y="2753715"/>
            <a:ext cx="907920" cy="922320"/>
            <a:chOff x="5696299" y="2753715"/>
            <a:chExt cx="907920" cy="922320"/>
          </a:xfrm>
        </p:grpSpPr>
        <mc:AlternateContent xmlns:mc="http://schemas.openxmlformats.org/markup-compatibility/2006">
          <mc:Choice xmlns:p14="http://schemas.microsoft.com/office/powerpoint/2010/main" Requires="p14">
            <p:contentPart p14:bwMode="auto" r:id="rId29">
              <p14:nvContentPartPr>
                <p14:cNvPr id="19" name="墨迹 18">
                  <a:extLst>
                    <a:ext uri="{FF2B5EF4-FFF2-40B4-BE49-F238E27FC236}">
                      <a16:creationId xmlns:a16="http://schemas.microsoft.com/office/drawing/2014/main" id="{33538E39-7D11-3D6A-BF8F-067334E190AB}"/>
                    </a:ext>
                  </a:extLst>
                </p14:cNvPr>
                <p14:cNvContentPartPr/>
                <p14:nvPr/>
              </p14:nvContentPartPr>
              <p14:xfrm>
                <a:off x="5889979" y="3357795"/>
                <a:ext cx="640440" cy="318240"/>
              </p14:xfrm>
            </p:contentPart>
          </mc:Choice>
          <mc:Fallback>
            <p:pic>
              <p:nvPicPr>
                <p:cNvPr id="19" name="墨迹 18">
                  <a:extLst>
                    <a:ext uri="{FF2B5EF4-FFF2-40B4-BE49-F238E27FC236}">
                      <a16:creationId xmlns:a16="http://schemas.microsoft.com/office/drawing/2014/main" id="{33538E39-7D11-3D6A-BF8F-067334E190AB}"/>
                    </a:ext>
                  </a:extLst>
                </p:cNvPr>
                <p:cNvPicPr/>
                <p:nvPr/>
              </p:nvPicPr>
              <p:blipFill>
                <a:blip r:embed="rId30"/>
                <a:stretch>
                  <a:fillRect/>
                </a:stretch>
              </p:blipFill>
              <p:spPr>
                <a:xfrm>
                  <a:off x="5883859" y="3351675"/>
                  <a:ext cx="6526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墨迹 19">
                  <a:extLst>
                    <a:ext uri="{FF2B5EF4-FFF2-40B4-BE49-F238E27FC236}">
                      <a16:creationId xmlns:a16="http://schemas.microsoft.com/office/drawing/2014/main" id="{AB05BCA7-A180-BFBE-45C1-8BC0ACC0EBBE}"/>
                    </a:ext>
                  </a:extLst>
                </p14:cNvPr>
                <p14:cNvContentPartPr/>
                <p14:nvPr/>
              </p14:nvContentPartPr>
              <p14:xfrm>
                <a:off x="6340339" y="2872155"/>
                <a:ext cx="204840" cy="284400"/>
              </p14:xfrm>
            </p:contentPart>
          </mc:Choice>
          <mc:Fallback>
            <p:pic>
              <p:nvPicPr>
                <p:cNvPr id="20" name="墨迹 19">
                  <a:extLst>
                    <a:ext uri="{FF2B5EF4-FFF2-40B4-BE49-F238E27FC236}">
                      <a16:creationId xmlns:a16="http://schemas.microsoft.com/office/drawing/2014/main" id="{AB05BCA7-A180-BFBE-45C1-8BC0ACC0EBBE}"/>
                    </a:ext>
                  </a:extLst>
                </p:cNvPr>
                <p:cNvPicPr/>
                <p:nvPr/>
              </p:nvPicPr>
              <p:blipFill>
                <a:blip r:embed="rId32"/>
                <a:stretch>
                  <a:fillRect/>
                </a:stretch>
              </p:blipFill>
              <p:spPr>
                <a:xfrm>
                  <a:off x="6334219" y="2866035"/>
                  <a:ext cx="21708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墨迹 20">
                  <a:extLst>
                    <a:ext uri="{FF2B5EF4-FFF2-40B4-BE49-F238E27FC236}">
                      <a16:creationId xmlns:a16="http://schemas.microsoft.com/office/drawing/2014/main" id="{A0528F1A-C558-9EA9-E063-E2EB51F40072}"/>
                    </a:ext>
                  </a:extLst>
                </p14:cNvPr>
                <p14:cNvContentPartPr/>
                <p14:nvPr/>
              </p14:nvContentPartPr>
              <p14:xfrm>
                <a:off x="6483619" y="3247635"/>
                <a:ext cx="63000" cy="33120"/>
              </p14:xfrm>
            </p:contentPart>
          </mc:Choice>
          <mc:Fallback>
            <p:pic>
              <p:nvPicPr>
                <p:cNvPr id="21" name="墨迹 20">
                  <a:extLst>
                    <a:ext uri="{FF2B5EF4-FFF2-40B4-BE49-F238E27FC236}">
                      <a16:creationId xmlns:a16="http://schemas.microsoft.com/office/drawing/2014/main" id="{A0528F1A-C558-9EA9-E063-E2EB51F40072}"/>
                    </a:ext>
                  </a:extLst>
                </p:cNvPr>
                <p:cNvPicPr/>
                <p:nvPr/>
              </p:nvPicPr>
              <p:blipFill>
                <a:blip r:embed="rId34"/>
                <a:stretch>
                  <a:fillRect/>
                </a:stretch>
              </p:blipFill>
              <p:spPr>
                <a:xfrm>
                  <a:off x="6477499" y="3241515"/>
                  <a:ext cx="752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墨迹 21">
                  <a:extLst>
                    <a:ext uri="{FF2B5EF4-FFF2-40B4-BE49-F238E27FC236}">
                      <a16:creationId xmlns:a16="http://schemas.microsoft.com/office/drawing/2014/main" id="{62C69FF3-FC42-D959-34C6-3F80784E5F35}"/>
                    </a:ext>
                  </a:extLst>
                </p14:cNvPr>
                <p14:cNvContentPartPr/>
                <p14:nvPr/>
              </p14:nvContentPartPr>
              <p14:xfrm>
                <a:off x="5696299" y="2753715"/>
                <a:ext cx="907920" cy="606960"/>
              </p14:xfrm>
            </p:contentPart>
          </mc:Choice>
          <mc:Fallback>
            <p:pic>
              <p:nvPicPr>
                <p:cNvPr id="22" name="墨迹 21">
                  <a:extLst>
                    <a:ext uri="{FF2B5EF4-FFF2-40B4-BE49-F238E27FC236}">
                      <a16:creationId xmlns:a16="http://schemas.microsoft.com/office/drawing/2014/main" id="{62C69FF3-FC42-D959-34C6-3F80784E5F35}"/>
                    </a:ext>
                  </a:extLst>
                </p:cNvPr>
                <p:cNvPicPr/>
                <p:nvPr/>
              </p:nvPicPr>
              <p:blipFill>
                <a:blip r:embed="rId36"/>
                <a:stretch>
                  <a:fillRect/>
                </a:stretch>
              </p:blipFill>
              <p:spPr>
                <a:xfrm>
                  <a:off x="5690179" y="2747595"/>
                  <a:ext cx="920160" cy="6192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25" name="墨迹 24">
                <a:extLst>
                  <a:ext uri="{FF2B5EF4-FFF2-40B4-BE49-F238E27FC236}">
                    <a16:creationId xmlns:a16="http://schemas.microsoft.com/office/drawing/2014/main" id="{961A5FC8-441D-F70F-1779-3CCF2434A04F}"/>
                  </a:ext>
                </a:extLst>
              </p14:cNvPr>
              <p14:cNvContentPartPr/>
              <p14:nvPr/>
            </p14:nvContentPartPr>
            <p14:xfrm>
              <a:off x="938179" y="3998955"/>
              <a:ext cx="5801400" cy="241200"/>
            </p14:xfrm>
          </p:contentPart>
        </mc:Choice>
        <mc:Fallback>
          <p:pic>
            <p:nvPicPr>
              <p:cNvPr id="25" name="墨迹 24">
                <a:extLst>
                  <a:ext uri="{FF2B5EF4-FFF2-40B4-BE49-F238E27FC236}">
                    <a16:creationId xmlns:a16="http://schemas.microsoft.com/office/drawing/2014/main" id="{961A5FC8-441D-F70F-1779-3CCF2434A04F}"/>
                  </a:ext>
                </a:extLst>
              </p:cNvPr>
              <p:cNvPicPr/>
              <p:nvPr/>
            </p:nvPicPr>
            <p:blipFill>
              <a:blip r:embed="rId38"/>
              <a:stretch>
                <a:fillRect/>
              </a:stretch>
            </p:blipFill>
            <p:spPr>
              <a:xfrm>
                <a:off x="932059" y="3992835"/>
                <a:ext cx="5813640" cy="253440"/>
              </a:xfrm>
              <a:prstGeom prst="rect">
                <a:avLst/>
              </a:prstGeom>
            </p:spPr>
          </p:pic>
        </mc:Fallback>
      </mc:AlternateContent>
      <p:grpSp>
        <p:nvGrpSpPr>
          <p:cNvPr id="30" name="组合 29">
            <a:extLst>
              <a:ext uri="{FF2B5EF4-FFF2-40B4-BE49-F238E27FC236}">
                <a16:creationId xmlns:a16="http://schemas.microsoft.com/office/drawing/2014/main" id="{DE840C53-07DD-F93A-A39C-4ECD229027AD}"/>
              </a:ext>
            </a:extLst>
          </p:cNvPr>
          <p:cNvGrpSpPr/>
          <p:nvPr/>
        </p:nvGrpSpPr>
        <p:grpSpPr>
          <a:xfrm>
            <a:off x="5675059" y="4260315"/>
            <a:ext cx="969840" cy="454320"/>
            <a:chOff x="5675059" y="4260315"/>
            <a:chExt cx="969840" cy="454320"/>
          </a:xfrm>
        </p:grpSpPr>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26" name="墨迹 25">
                  <a:extLst>
                    <a:ext uri="{FF2B5EF4-FFF2-40B4-BE49-F238E27FC236}">
                      <a16:creationId xmlns:a16="http://schemas.microsoft.com/office/drawing/2014/main" id="{B1A93BCB-13B9-CAF2-3778-4D38137BCED3}"/>
                    </a:ext>
                  </a:extLst>
                </p14:cNvPr>
                <p14:cNvContentPartPr/>
                <p14:nvPr/>
              </p14:nvContentPartPr>
              <p14:xfrm>
                <a:off x="6115339" y="4333035"/>
                <a:ext cx="491040" cy="109800"/>
              </p14:xfrm>
            </p:contentPart>
          </mc:Choice>
          <mc:Fallback>
            <p:pic>
              <p:nvPicPr>
                <p:cNvPr id="26" name="墨迹 25">
                  <a:extLst>
                    <a:ext uri="{FF2B5EF4-FFF2-40B4-BE49-F238E27FC236}">
                      <a16:creationId xmlns:a16="http://schemas.microsoft.com/office/drawing/2014/main" id="{B1A93BCB-13B9-CAF2-3778-4D38137BCED3}"/>
                    </a:ext>
                  </a:extLst>
                </p:cNvPr>
                <p:cNvPicPr/>
                <p:nvPr/>
              </p:nvPicPr>
              <p:blipFill>
                <a:blip r:embed="rId40"/>
                <a:stretch>
                  <a:fillRect/>
                </a:stretch>
              </p:blipFill>
              <p:spPr>
                <a:xfrm>
                  <a:off x="6109219" y="4326915"/>
                  <a:ext cx="503280" cy="12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27" name="墨迹 26">
                  <a:extLst>
                    <a:ext uri="{FF2B5EF4-FFF2-40B4-BE49-F238E27FC236}">
                      <a16:creationId xmlns:a16="http://schemas.microsoft.com/office/drawing/2014/main" id="{2E3549B4-CAC8-8BBA-B116-A1425D7D2FF7}"/>
                    </a:ext>
                  </a:extLst>
                </p14:cNvPr>
                <p14:cNvContentPartPr/>
                <p14:nvPr/>
              </p14:nvContentPartPr>
              <p14:xfrm>
                <a:off x="6124339" y="4260315"/>
                <a:ext cx="520560" cy="218880"/>
              </p14:xfrm>
            </p:contentPart>
          </mc:Choice>
          <mc:Fallback>
            <p:pic>
              <p:nvPicPr>
                <p:cNvPr id="27" name="墨迹 26">
                  <a:extLst>
                    <a:ext uri="{FF2B5EF4-FFF2-40B4-BE49-F238E27FC236}">
                      <a16:creationId xmlns:a16="http://schemas.microsoft.com/office/drawing/2014/main" id="{2E3549B4-CAC8-8BBA-B116-A1425D7D2FF7}"/>
                    </a:ext>
                  </a:extLst>
                </p:cNvPr>
                <p:cNvPicPr/>
                <p:nvPr/>
              </p:nvPicPr>
              <p:blipFill>
                <a:blip r:embed="rId42"/>
                <a:stretch>
                  <a:fillRect/>
                </a:stretch>
              </p:blipFill>
              <p:spPr>
                <a:xfrm>
                  <a:off x="6118219" y="4254195"/>
                  <a:ext cx="532800" cy="23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29" name="墨迹 28">
                  <a:extLst>
                    <a:ext uri="{FF2B5EF4-FFF2-40B4-BE49-F238E27FC236}">
                      <a16:creationId xmlns:a16="http://schemas.microsoft.com/office/drawing/2014/main" id="{CECC55BB-115B-CBBA-85CB-F3B263267405}"/>
                    </a:ext>
                  </a:extLst>
                </p14:cNvPr>
                <p14:cNvContentPartPr/>
                <p14:nvPr/>
              </p14:nvContentPartPr>
              <p14:xfrm>
                <a:off x="5675059" y="4438875"/>
                <a:ext cx="781920" cy="275760"/>
              </p14:xfrm>
            </p:contentPart>
          </mc:Choice>
          <mc:Fallback>
            <p:pic>
              <p:nvPicPr>
                <p:cNvPr id="29" name="墨迹 28">
                  <a:extLst>
                    <a:ext uri="{FF2B5EF4-FFF2-40B4-BE49-F238E27FC236}">
                      <a16:creationId xmlns:a16="http://schemas.microsoft.com/office/drawing/2014/main" id="{CECC55BB-115B-CBBA-85CB-F3B263267405}"/>
                    </a:ext>
                  </a:extLst>
                </p:cNvPr>
                <p:cNvPicPr/>
                <p:nvPr/>
              </p:nvPicPr>
              <p:blipFill>
                <a:blip r:embed="rId44"/>
                <a:stretch>
                  <a:fillRect/>
                </a:stretch>
              </p:blipFill>
              <p:spPr>
                <a:xfrm>
                  <a:off x="5668939" y="4432755"/>
                  <a:ext cx="794160" cy="288000"/>
                </a:xfrm>
                <a:prstGeom prst="rect">
                  <a:avLst/>
                </a:prstGeom>
              </p:spPr>
            </p:pic>
          </mc:Fallback>
        </mc:AlternateContent>
      </p:grpSp>
    </p:spTree>
    <p:extLst>
      <p:ext uri="{BB962C8B-B14F-4D97-AF65-F5344CB8AC3E}">
        <p14:creationId xmlns:p14="http://schemas.microsoft.com/office/powerpoint/2010/main" val="280624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BA47-5149-020F-62CF-836058D070C4}"/>
              </a:ext>
            </a:extLst>
          </p:cNvPr>
          <p:cNvSpPr>
            <a:spLocks noGrp="1"/>
          </p:cNvSpPr>
          <p:nvPr>
            <p:ph type="title"/>
          </p:nvPr>
        </p:nvSpPr>
        <p:spPr>
          <a:xfrm>
            <a:off x="514353" y="460255"/>
            <a:ext cx="8511952" cy="849312"/>
          </a:xfrm>
        </p:spPr>
        <p:txBody>
          <a:bodyPr>
            <a:noAutofit/>
          </a:bodyPr>
          <a:lstStyle/>
          <a:p>
            <a:r>
              <a:rPr lang="en-US" dirty="0"/>
              <a:t>Classification of Cash Flows - Operating</a:t>
            </a:r>
            <a:endParaRPr lang="en-IN" dirty="0"/>
          </a:p>
        </p:txBody>
      </p:sp>
      <p:sp>
        <p:nvSpPr>
          <p:cNvPr id="3" name="Content Placeholder 2">
            <a:extLst>
              <a:ext uri="{FF2B5EF4-FFF2-40B4-BE49-F238E27FC236}">
                <a16:creationId xmlns:a16="http://schemas.microsoft.com/office/drawing/2014/main" id="{07DB0548-F48D-1BDA-194C-2D7C274D3CB7}"/>
              </a:ext>
            </a:extLst>
          </p:cNvPr>
          <p:cNvSpPr>
            <a:spLocks noGrp="1"/>
          </p:cNvSpPr>
          <p:nvPr>
            <p:ph sz="quarter" idx="12"/>
          </p:nvPr>
        </p:nvSpPr>
        <p:spPr>
          <a:xfrm>
            <a:off x="513862" y="1297320"/>
            <a:ext cx="8115301" cy="606542"/>
          </a:xfrm>
        </p:spPr>
        <p:txBody>
          <a:bodyPr/>
          <a:lstStyle/>
          <a:p>
            <a:pPr marL="0" indent="0">
              <a:buNone/>
            </a:pPr>
            <a:r>
              <a:rPr lang="en-US" b="1" dirty="0">
                <a:solidFill>
                  <a:schemeClr val="accent2"/>
                </a:solidFill>
              </a:rPr>
              <a:t>Operating activities</a:t>
            </a:r>
            <a:r>
              <a:rPr lang="en-US" b="1" dirty="0"/>
              <a:t>—Income statement items</a:t>
            </a:r>
          </a:p>
        </p:txBody>
      </p:sp>
      <p:sp>
        <p:nvSpPr>
          <p:cNvPr id="6" name="Content Placeholder 5">
            <a:extLst>
              <a:ext uri="{FF2B5EF4-FFF2-40B4-BE49-F238E27FC236}">
                <a16:creationId xmlns:a16="http://schemas.microsoft.com/office/drawing/2014/main" id="{F5243639-8607-D04D-2E98-1E044DB485AB}"/>
              </a:ext>
            </a:extLst>
          </p:cNvPr>
          <p:cNvSpPr>
            <a:spLocks noGrp="1"/>
          </p:cNvSpPr>
          <p:nvPr>
            <p:ph sz="quarter" idx="18"/>
          </p:nvPr>
        </p:nvSpPr>
        <p:spPr>
          <a:xfrm>
            <a:off x="523314" y="1849540"/>
            <a:ext cx="5897151" cy="4041033"/>
          </a:xfrm>
        </p:spPr>
        <p:txBody>
          <a:bodyPr>
            <a:normAutofit/>
          </a:bodyPr>
          <a:lstStyle/>
          <a:p>
            <a:pPr marL="0" indent="0">
              <a:lnSpc>
                <a:spcPct val="110000"/>
              </a:lnSpc>
              <a:buNone/>
            </a:pPr>
            <a:r>
              <a:rPr lang="en-US" sz="2200" b="1" dirty="0"/>
              <a:t>Cash inflows:</a:t>
            </a:r>
          </a:p>
          <a:p>
            <a:pPr marL="0" indent="354013">
              <a:lnSpc>
                <a:spcPct val="110000"/>
              </a:lnSpc>
              <a:buNone/>
            </a:pPr>
            <a:r>
              <a:rPr lang="en-US" sz="2200" dirty="0"/>
              <a:t>From sale of goods or services.</a:t>
            </a:r>
          </a:p>
          <a:p>
            <a:pPr marL="0" indent="354013">
              <a:lnSpc>
                <a:spcPct val="110000"/>
              </a:lnSpc>
              <a:buNone/>
            </a:pPr>
            <a:r>
              <a:rPr lang="en-US" sz="2200" dirty="0"/>
              <a:t>From interest received and dividends received.</a:t>
            </a:r>
          </a:p>
          <a:p>
            <a:pPr marL="0" indent="0">
              <a:lnSpc>
                <a:spcPct val="110000"/>
              </a:lnSpc>
              <a:buNone/>
            </a:pPr>
            <a:r>
              <a:rPr lang="en-US" sz="2200" b="1" dirty="0"/>
              <a:t>Cash outflows:</a:t>
            </a:r>
          </a:p>
          <a:p>
            <a:pPr marL="0" indent="354013">
              <a:lnSpc>
                <a:spcPct val="110000"/>
              </a:lnSpc>
              <a:buNone/>
            </a:pPr>
            <a:r>
              <a:rPr lang="en-US" sz="2200" dirty="0"/>
              <a:t>To suppliers for inventory.</a:t>
            </a:r>
          </a:p>
          <a:p>
            <a:pPr marL="0" indent="354013">
              <a:lnSpc>
                <a:spcPct val="110000"/>
              </a:lnSpc>
              <a:buNone/>
            </a:pPr>
            <a:r>
              <a:rPr lang="en-US" sz="2200" dirty="0"/>
              <a:t>To employees for wages.</a:t>
            </a:r>
          </a:p>
          <a:p>
            <a:pPr marL="0" indent="354013">
              <a:lnSpc>
                <a:spcPct val="110000"/>
              </a:lnSpc>
              <a:buNone/>
            </a:pPr>
            <a:r>
              <a:rPr lang="en-US" sz="2200" dirty="0"/>
              <a:t>To government for taxes.</a:t>
            </a:r>
          </a:p>
          <a:p>
            <a:pPr marL="0" indent="354013">
              <a:lnSpc>
                <a:spcPct val="110000"/>
              </a:lnSpc>
              <a:buNone/>
            </a:pPr>
            <a:r>
              <a:rPr lang="en-US" sz="2200" dirty="0"/>
              <a:t>To lenders for interest.</a:t>
            </a:r>
          </a:p>
          <a:p>
            <a:pPr marL="0" indent="354013">
              <a:lnSpc>
                <a:spcPct val="110000"/>
              </a:lnSpc>
              <a:buNone/>
            </a:pPr>
            <a:r>
              <a:rPr lang="en-US" sz="2200" dirty="0"/>
              <a:t>To others for expenses.</a:t>
            </a:r>
          </a:p>
        </p:txBody>
      </p:sp>
      <p:pic>
        <p:nvPicPr>
          <p:cNvPr id="14" name="Picture 9" descr="An illustration depicting the classification of cash flows is labeled, Operating activities, and displays an employee at work.">
            <a:extLst>
              <a:ext uri="{FF2B5EF4-FFF2-40B4-BE49-F238E27FC236}">
                <a16:creationId xmlns:a16="http://schemas.microsoft.com/office/drawing/2014/main" id="{29C4CBD3-91AC-515E-B251-F60F9D666EC0}"/>
              </a:ext>
            </a:extLst>
          </p:cNvPr>
          <p:cNvPicPr>
            <a:picLocks noGrp="1" noChangeAspect="1" noChangeArrowheads="1"/>
          </p:cNvPicPr>
          <p:nvPr>
            <p:ph type="pic" sz="quarter" idx="17"/>
          </p:nvPr>
        </p:nvPicPr>
        <p:blipFill rotWithShape="1">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tretch/>
        </p:blipFill>
        <p:spPr bwMode="auto">
          <a:xfrm>
            <a:off x="5967696" y="3429000"/>
            <a:ext cx="2522474" cy="2307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8" name="Content Placeholder 7">
            <a:extLst>
              <a:ext uri="{FF2B5EF4-FFF2-40B4-BE49-F238E27FC236}">
                <a16:creationId xmlns:a16="http://schemas.microsoft.com/office/drawing/2014/main" id="{25A888F9-F475-93A2-DB61-F7362FE59AB9}"/>
              </a:ext>
            </a:extLst>
          </p:cNvPr>
          <p:cNvSpPr>
            <a:spLocks noGrp="1"/>
          </p:cNvSpPr>
          <p:nvPr>
            <p:ph sz="quarter" idx="20"/>
          </p:nvPr>
        </p:nvSpPr>
        <p:spPr>
          <a:xfrm>
            <a:off x="339162" y="6012865"/>
            <a:ext cx="8115301" cy="393023"/>
          </a:xfrm>
        </p:spPr>
        <p:txBody>
          <a:bodyPr>
            <a:normAutofit/>
          </a:bodyPr>
          <a:lstStyle/>
          <a:p>
            <a:pPr marL="0" indent="0">
              <a:buNone/>
            </a:pPr>
            <a:r>
              <a:rPr lang="en-US" sz="2000" b="1" dirty="0"/>
              <a:t>Illustration 14.1 (Partial): </a:t>
            </a:r>
            <a:r>
              <a:rPr lang="en-US" sz="2000" dirty="0"/>
              <a:t>Typical receipt and payment classifications </a:t>
            </a:r>
          </a:p>
        </p:txBody>
      </p:sp>
      <p:sp>
        <p:nvSpPr>
          <p:cNvPr id="15" name="Content Placeholder 5">
            <a:extLst>
              <a:ext uri="{FF2B5EF4-FFF2-40B4-BE49-F238E27FC236}">
                <a16:creationId xmlns:a16="http://schemas.microsoft.com/office/drawing/2014/main" id="{11858B63-39C0-71E5-FEE3-626E256E8152}"/>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415207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294BE6-2B49-AF10-CB7F-47B67C9C8194}"/>
              </a:ext>
            </a:extLst>
          </p:cNvPr>
          <p:cNvSpPr>
            <a:spLocks noGrp="1"/>
          </p:cNvSpPr>
          <p:nvPr>
            <p:ph type="title"/>
          </p:nvPr>
        </p:nvSpPr>
        <p:spPr>
          <a:xfrm>
            <a:off x="513862" y="280657"/>
            <a:ext cx="8115302" cy="1028910"/>
          </a:xfrm>
        </p:spPr>
        <p:txBody>
          <a:bodyPr>
            <a:noAutofit/>
          </a:bodyPr>
          <a:lstStyle/>
          <a:p>
            <a:r>
              <a:rPr lang="en-US" dirty="0"/>
              <a:t>DO IT! 2b: Statement of Financial Position</a:t>
            </a:r>
            <a:endParaRPr lang="en-IN" dirty="0"/>
          </a:p>
        </p:txBody>
      </p:sp>
      <p:pic>
        <p:nvPicPr>
          <p:cNvPr id="4" name="Content Placeholder 3" descr="An illustration of comparative statements of financial position. The statement presents a four-line heading consisting of the name of the company, Dragon Limited; the type of statement, Comparative Statements of Financial Position; the date at which the statement is prepared, December 31; and the value in which the statement is prepared, New Taiwan in thousands of dollars. This illustration has 5 columns, the first presenting account names, and the other four column headers as: 2025; 2024; and Change Increase or Decrease. The illustration consists of two sections - Assets and Equity and Liabilities. The following account names are listed in Assets section slightly indented with the respective amounts listed in the numeric columns: Land: 2025, New Taiwan $75,000; 2024, New Taiwan $70,000; Change Increase or Decrease, New Taiwan $5,000 Increase; Buildings: 2025, 200,000; 2024, 200,000; Change Increase or Decrease, 0;Accumulated depreciation-buildings: 2025, negative 21,000 (shown in parentheses); 2024, negative 11,000 (shown in parentheses); Change Increase or Decrease, 10,000 Increase; Equipment: 2025, 193,000; 2024, 68,000; Change Increase or Decrease, 125,000 Increase; Accumulated depreciation-equipment: 2025, negative 28,000 (shown in parentheses); 2024, negative 10,000 (shown in parentheses); Change Increase or Decrease, 18,000 Increase; Prepaid expenses: 2025, 4,000; 2024, 6,000; Change Increase or Decrease, 2,000 Decrease; Inventory: 2025, 54,000; 2024, 0; Change Increase or Decrease, 54,000 Increase; Accounts receivable: 2025, 68,000; 2024, 26,000; Change Increase or Decrease, 42,000 Increase; Cash: 2025, 54,000; 2024, 37,000; Change Increase or Decrease, 17,000 Increase; The total is presented in the numeric columns as: 2025, New Taiwan $599,000; 2024, New Taiwan $386,000; Change Increase or Decrease, no data, with the label, Totals, listed in the first column. The Equity and Liabilities section of the balance sheet contains the following account names slightly indented with the respective amounts listed in the numeric columns: Share capital-Ordinary (N T $1 par): 2025, New Taiwan $220,000; 2024, New Taiwan $60,000; Change Increase or Decrease, New Taiwan $160,000 Increase; Retained earnings: 2025, 206,000; 2024, 136,000; Change Increase or Decrease, 70,000 Increase. Bonds payable: 2025, 140,000; 2024, 150,000; Change Increase or Decrease, 10,000 Decrease. Accounts payable: 2025, 23,000; 2024, 40,000; Change Increase or Decrease, 17,000 Decrease; Accrued expenses payable: 2025, 10,000; 2024, 0; Change Increase or Decrease, 10,000 Increase. The label of: Totals, is presented in the first column, with the totals of: 2025, New Taiwan $599,000; 2024, New Taiwan $386,000; Change Increase or Decrease, no data, presented in the numeric columns and the final total.">
            <a:extLst>
              <a:ext uri="{FF2B5EF4-FFF2-40B4-BE49-F238E27FC236}">
                <a16:creationId xmlns:a16="http://schemas.microsoft.com/office/drawing/2014/main" id="{3FD99EBC-2E66-52BD-48F5-60D74D61398C}"/>
              </a:ext>
            </a:extLst>
          </p:cNvPr>
          <p:cNvPicPr>
            <a:picLocks noGrp="1" noChangeAspect="1"/>
          </p:cNvPicPr>
          <p:nvPr>
            <p:ph sz="quarter" idx="10"/>
          </p:nvPr>
        </p:nvPicPr>
        <p:blipFill>
          <a:blip r:embed="rId2"/>
          <a:stretch>
            <a:fillRect/>
          </a:stretch>
        </p:blipFill>
        <p:spPr>
          <a:xfrm>
            <a:off x="1949226" y="1653436"/>
            <a:ext cx="5245549" cy="4608641"/>
          </a:xfrm>
          <a:prstGeom prst="rect">
            <a:avLst/>
          </a:prstGeom>
        </p:spPr>
      </p:pic>
      <p:sp>
        <p:nvSpPr>
          <p:cNvPr id="16" name="Content Placeholder 5">
            <a:extLst>
              <a:ext uri="{FF2B5EF4-FFF2-40B4-BE49-F238E27FC236}">
                <a16:creationId xmlns:a16="http://schemas.microsoft.com/office/drawing/2014/main" id="{E14E3C6C-86A7-B483-82B1-2EAF4C33D2E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
        <p:nvSpPr>
          <p:cNvPr id="2" name="Rectangle: Rounded Corners 1">
            <a:extLst>
              <a:ext uri="{FF2B5EF4-FFF2-40B4-BE49-F238E27FC236}">
                <a16:creationId xmlns:a16="http://schemas.microsoft.com/office/drawing/2014/main" id="{1CE37514-C9DE-AE8F-DEC2-DB0BE26C38EB}"/>
              </a:ext>
            </a:extLst>
          </p:cNvPr>
          <p:cNvSpPr/>
          <p:nvPr/>
        </p:nvSpPr>
        <p:spPr>
          <a:xfrm>
            <a:off x="1949226" y="3988526"/>
            <a:ext cx="5245548" cy="4441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61F3424F-B821-43E3-8D3B-15654C836279}"/>
              </a:ext>
            </a:extLst>
          </p:cNvPr>
          <p:cNvSpPr/>
          <p:nvPr/>
        </p:nvSpPr>
        <p:spPr>
          <a:xfrm>
            <a:off x="1949227" y="5490755"/>
            <a:ext cx="5245548" cy="36140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54E32F-C5AC-1985-3852-D2AF0E8ADA46}"/>
              </a:ext>
            </a:extLst>
          </p:cNvPr>
          <p:cNvSpPr txBox="1"/>
          <p:nvPr/>
        </p:nvSpPr>
        <p:spPr>
          <a:xfrm>
            <a:off x="7358743" y="3831771"/>
            <a:ext cx="1375682" cy="323165"/>
          </a:xfrm>
          <a:prstGeom prst="rect">
            <a:avLst/>
          </a:prstGeom>
          <a:noFill/>
        </p:spPr>
        <p:txBody>
          <a:bodyPr wrap="square" rtlCol="0">
            <a:spAutoFit/>
          </a:bodyPr>
          <a:lstStyle/>
          <a:p>
            <a:r>
              <a:rPr lang="en-US" sz="1500" dirty="0"/>
              <a:t>Add to NI</a:t>
            </a:r>
          </a:p>
        </p:txBody>
      </p:sp>
      <p:sp>
        <p:nvSpPr>
          <p:cNvPr id="7" name="TextBox 6">
            <a:extLst>
              <a:ext uri="{FF2B5EF4-FFF2-40B4-BE49-F238E27FC236}">
                <a16:creationId xmlns:a16="http://schemas.microsoft.com/office/drawing/2014/main" id="{B1BEEE64-D30A-D959-7467-17D61421B60A}"/>
              </a:ext>
            </a:extLst>
          </p:cNvPr>
          <p:cNvSpPr txBox="1"/>
          <p:nvPr/>
        </p:nvSpPr>
        <p:spPr>
          <a:xfrm>
            <a:off x="7358743" y="4049011"/>
            <a:ext cx="1375682" cy="323165"/>
          </a:xfrm>
          <a:prstGeom prst="rect">
            <a:avLst/>
          </a:prstGeom>
          <a:noFill/>
        </p:spPr>
        <p:txBody>
          <a:bodyPr wrap="square" rtlCol="0">
            <a:spAutoFit/>
          </a:bodyPr>
          <a:lstStyle/>
          <a:p>
            <a:r>
              <a:rPr lang="en-US" sz="1500" dirty="0"/>
              <a:t>Deduct from NI</a:t>
            </a:r>
          </a:p>
        </p:txBody>
      </p:sp>
      <p:sp>
        <p:nvSpPr>
          <p:cNvPr id="8" name="TextBox 7">
            <a:extLst>
              <a:ext uri="{FF2B5EF4-FFF2-40B4-BE49-F238E27FC236}">
                <a16:creationId xmlns:a16="http://schemas.microsoft.com/office/drawing/2014/main" id="{F81B2A8F-9338-8EE8-5A6C-4DE6B708A75B}"/>
              </a:ext>
            </a:extLst>
          </p:cNvPr>
          <p:cNvSpPr txBox="1"/>
          <p:nvPr/>
        </p:nvSpPr>
        <p:spPr>
          <a:xfrm>
            <a:off x="7297284" y="4210593"/>
            <a:ext cx="1375682" cy="323165"/>
          </a:xfrm>
          <a:prstGeom prst="rect">
            <a:avLst/>
          </a:prstGeom>
          <a:noFill/>
        </p:spPr>
        <p:txBody>
          <a:bodyPr wrap="square" rtlCol="0">
            <a:spAutoFit/>
          </a:bodyPr>
          <a:lstStyle/>
          <a:p>
            <a:r>
              <a:rPr lang="en-US" sz="1500" dirty="0"/>
              <a:t>Deduct from NI</a:t>
            </a:r>
          </a:p>
        </p:txBody>
      </p:sp>
      <p:sp>
        <p:nvSpPr>
          <p:cNvPr id="9" name="TextBox 8">
            <a:extLst>
              <a:ext uri="{FF2B5EF4-FFF2-40B4-BE49-F238E27FC236}">
                <a16:creationId xmlns:a16="http://schemas.microsoft.com/office/drawing/2014/main" id="{A3FFA6BB-D149-1540-5202-05CFBB115FF4}"/>
              </a:ext>
            </a:extLst>
          </p:cNvPr>
          <p:cNvSpPr txBox="1"/>
          <p:nvPr/>
        </p:nvSpPr>
        <p:spPr>
          <a:xfrm>
            <a:off x="7261996" y="5416730"/>
            <a:ext cx="1375682" cy="323165"/>
          </a:xfrm>
          <a:prstGeom prst="rect">
            <a:avLst/>
          </a:prstGeom>
          <a:noFill/>
        </p:spPr>
        <p:txBody>
          <a:bodyPr wrap="square" rtlCol="0">
            <a:spAutoFit/>
          </a:bodyPr>
          <a:lstStyle/>
          <a:p>
            <a:r>
              <a:rPr lang="en-US" sz="1500" dirty="0"/>
              <a:t>Deduct from NI</a:t>
            </a:r>
          </a:p>
        </p:txBody>
      </p:sp>
      <p:sp>
        <p:nvSpPr>
          <p:cNvPr id="10" name="TextBox 9">
            <a:extLst>
              <a:ext uri="{FF2B5EF4-FFF2-40B4-BE49-F238E27FC236}">
                <a16:creationId xmlns:a16="http://schemas.microsoft.com/office/drawing/2014/main" id="{332AF8F5-67C5-DBA1-6EBE-39854222664D}"/>
              </a:ext>
            </a:extLst>
          </p:cNvPr>
          <p:cNvSpPr txBox="1"/>
          <p:nvPr/>
        </p:nvSpPr>
        <p:spPr>
          <a:xfrm>
            <a:off x="7329217" y="5628230"/>
            <a:ext cx="1375682" cy="323165"/>
          </a:xfrm>
          <a:prstGeom prst="rect">
            <a:avLst/>
          </a:prstGeom>
          <a:noFill/>
        </p:spPr>
        <p:txBody>
          <a:bodyPr wrap="square" rtlCol="0">
            <a:spAutoFit/>
          </a:bodyPr>
          <a:lstStyle/>
          <a:p>
            <a:r>
              <a:rPr lang="en-US" sz="1500" dirty="0"/>
              <a:t>Add to NI</a:t>
            </a:r>
          </a:p>
        </p:txBody>
      </p:sp>
    </p:spTree>
    <p:extLst>
      <p:ext uri="{BB962C8B-B14F-4D97-AF65-F5344CB8AC3E}">
        <p14:creationId xmlns:p14="http://schemas.microsoft.com/office/powerpoint/2010/main" val="29527577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2884-C92C-CBC9-6AF1-A29A7FFA79EE}"/>
              </a:ext>
            </a:extLst>
          </p:cNvPr>
          <p:cNvSpPr>
            <a:spLocks noGrp="1"/>
          </p:cNvSpPr>
          <p:nvPr>
            <p:ph type="title"/>
          </p:nvPr>
        </p:nvSpPr>
        <p:spPr>
          <a:xfrm>
            <a:off x="514350" y="2568218"/>
            <a:ext cx="8115301" cy="1721565"/>
          </a:xfrm>
        </p:spPr>
        <p:txBody>
          <a:bodyPr>
            <a:noAutofit/>
          </a:bodyPr>
          <a:lstStyle/>
          <a:p>
            <a:r>
              <a:rPr lang="en-GB" dirty="0"/>
              <a:t>Learning Objective 4</a:t>
            </a:r>
            <a:br>
              <a:rPr lang="en-GB" dirty="0"/>
            </a:br>
            <a:r>
              <a:rPr lang="en-US" dirty="0"/>
              <a:t>Prepare a Statement of Cash Flows Using the Direct Method.</a:t>
            </a:r>
            <a:endParaRPr lang="en-IN" dirty="0"/>
          </a:p>
        </p:txBody>
      </p:sp>
      <p:sp>
        <p:nvSpPr>
          <p:cNvPr id="7" name="Content Placeholder 5">
            <a:extLst>
              <a:ext uri="{FF2B5EF4-FFF2-40B4-BE49-F238E27FC236}">
                <a16:creationId xmlns:a16="http://schemas.microsoft.com/office/drawing/2014/main" id="{DDC2925E-4A89-21CE-81B2-F2C762CFE035}"/>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994837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1183DD-68EF-51CE-0656-3929F8E1EBD3}"/>
              </a:ext>
            </a:extLst>
          </p:cNvPr>
          <p:cNvSpPr>
            <a:spLocks noGrp="1"/>
          </p:cNvSpPr>
          <p:nvPr>
            <p:ph type="title"/>
          </p:nvPr>
        </p:nvSpPr>
        <p:spPr/>
        <p:txBody>
          <a:bodyPr>
            <a:normAutofit/>
          </a:bodyPr>
          <a:lstStyle/>
          <a:p>
            <a:r>
              <a:rPr lang="en-US" dirty="0"/>
              <a:t>Operating Activities (Direct)</a:t>
            </a:r>
            <a:endParaRPr lang="en-IN" dirty="0"/>
          </a:p>
        </p:txBody>
      </p:sp>
      <p:sp>
        <p:nvSpPr>
          <p:cNvPr id="3" name="Content Placeholder 2">
            <a:extLst>
              <a:ext uri="{FF2B5EF4-FFF2-40B4-BE49-F238E27FC236}">
                <a16:creationId xmlns:a16="http://schemas.microsoft.com/office/drawing/2014/main" id="{659CCDCF-C644-4EC3-D49B-5D0B1476A0EC}"/>
              </a:ext>
            </a:extLst>
          </p:cNvPr>
          <p:cNvSpPr>
            <a:spLocks noGrp="1"/>
          </p:cNvSpPr>
          <p:nvPr>
            <p:ph sz="quarter" idx="12"/>
          </p:nvPr>
        </p:nvSpPr>
        <p:spPr/>
        <p:txBody>
          <a:bodyPr>
            <a:normAutofit/>
          </a:bodyPr>
          <a:lstStyle/>
          <a:p>
            <a:pPr>
              <a:lnSpc>
                <a:spcPct val="120000"/>
              </a:lnSpc>
            </a:pPr>
            <a:r>
              <a:rPr lang="en-US" dirty="0"/>
              <a:t>Determine Net Cash Provided/Used by Operating Activities by Converting Net Income from an Accrual Basis to a Cash Basis.</a:t>
            </a:r>
          </a:p>
          <a:p>
            <a:pPr>
              <a:lnSpc>
                <a:spcPct val="120000"/>
              </a:lnSpc>
            </a:pPr>
            <a:r>
              <a:rPr lang="en-US" dirty="0"/>
              <a:t>An efficient way to apply the direct method is to </a:t>
            </a:r>
            <a:r>
              <a:rPr lang="en-US" b="1" dirty="0">
                <a:solidFill>
                  <a:srgbClr val="FF0000"/>
                </a:solidFill>
              </a:rPr>
              <a:t>analyze the items reported in the income statement </a:t>
            </a:r>
            <a:r>
              <a:rPr lang="en-US" dirty="0"/>
              <a:t>in the order in which they are listed.</a:t>
            </a:r>
          </a:p>
        </p:txBody>
      </p:sp>
      <p:sp>
        <p:nvSpPr>
          <p:cNvPr id="14" name="Content Placeholder 5">
            <a:extLst>
              <a:ext uri="{FF2B5EF4-FFF2-40B4-BE49-F238E27FC236}">
                <a16:creationId xmlns:a16="http://schemas.microsoft.com/office/drawing/2014/main" id="{BDDE2973-5874-C424-B2DD-B7A63ED4477C}"/>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209603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F547A0-C295-345C-AF2A-09739A8B4123}"/>
              </a:ext>
            </a:extLst>
          </p:cNvPr>
          <p:cNvSpPr>
            <a:spLocks noGrp="1"/>
          </p:cNvSpPr>
          <p:nvPr>
            <p:ph type="title"/>
          </p:nvPr>
        </p:nvSpPr>
        <p:spPr/>
        <p:txBody>
          <a:bodyPr>
            <a:normAutofit/>
          </a:bodyPr>
          <a:lstStyle/>
          <a:p>
            <a:r>
              <a:rPr lang="en-US" dirty="0"/>
              <a:t>Operating Activities (Direct)</a:t>
            </a:r>
            <a:endParaRPr lang="en-IN" dirty="0"/>
          </a:p>
        </p:txBody>
      </p:sp>
      <p:pic>
        <p:nvPicPr>
          <p:cNvPr id="4" name="Picture Placeholder 3" descr="An illustration depicts the major classes of cash receipts and payments. The illustration begins with the equation with its components as separate columns represented by, cash receipts minus cash payments equals net cash provided by operating activities, at the top. Under cash receipts are two sources of cash receipts, those from sales of goods and services to customers, illustrated by a cashier working on a computer screen, and those from receipts of interest and dividends on loans and investments, illustrated by a piles of cash. Under cash payments are five common cash payments: to suppliers, illustrated with three boxes of goods received; to employees, illustrated with an employee holding a piece of paper; for operating expenses, illustrated with a delivery truck; for interest, illustrated with a pile of cash; for taxes, illustrated with a federal building with cash in the background. Arrows lead from the two sources of cash receipts to the five sources of Cash Payments. Under net cash provided by operating activities is a box containing net cash provided by operating activities. Arrows lead from the five sources of cash payments collectively to the one source under net cash provided by operating activities. ">
            <a:extLst>
              <a:ext uri="{FF2B5EF4-FFF2-40B4-BE49-F238E27FC236}">
                <a16:creationId xmlns:a16="http://schemas.microsoft.com/office/drawing/2014/main" id="{5A956281-1476-E7BA-E283-00689B13E940}"/>
              </a:ext>
            </a:extLst>
          </p:cNvPr>
          <p:cNvPicPr>
            <a:picLocks noGrp="1" noChangeAspect="1"/>
          </p:cNvPicPr>
          <p:nvPr>
            <p:ph type="pic" sz="quarter" idx="17"/>
          </p:nvPr>
        </p:nvPicPr>
        <p:blipFill rotWithShape="1">
          <a:blip r:embed="rId3"/>
          <a:stretch/>
        </p:blipFill>
        <p:spPr>
          <a:xfrm>
            <a:off x="935182" y="1356871"/>
            <a:ext cx="7273636" cy="4494855"/>
          </a:xfrm>
          <a:prstGeom prst="rect">
            <a:avLst/>
          </a:prstGeom>
        </p:spPr>
      </p:pic>
      <p:sp>
        <p:nvSpPr>
          <p:cNvPr id="9" name="Content Placeholder 8">
            <a:extLst>
              <a:ext uri="{FF2B5EF4-FFF2-40B4-BE49-F238E27FC236}">
                <a16:creationId xmlns:a16="http://schemas.microsoft.com/office/drawing/2014/main" id="{720205CE-10DA-EAD4-163C-0DBE76132587}"/>
              </a:ext>
            </a:extLst>
          </p:cNvPr>
          <p:cNvSpPr>
            <a:spLocks noGrp="1"/>
          </p:cNvSpPr>
          <p:nvPr>
            <p:ph sz="quarter" idx="18"/>
          </p:nvPr>
        </p:nvSpPr>
        <p:spPr>
          <a:xfrm>
            <a:off x="592138" y="5850194"/>
            <a:ext cx="8037512" cy="547431"/>
          </a:xfrm>
        </p:spPr>
        <p:txBody>
          <a:bodyPr>
            <a:normAutofit/>
          </a:bodyPr>
          <a:lstStyle/>
          <a:p>
            <a:pPr marL="0" indent="0">
              <a:buNone/>
            </a:pPr>
            <a:r>
              <a:rPr lang="en-US" sz="2000" b="1" dirty="0"/>
              <a:t>Illustration 14A.2: </a:t>
            </a:r>
            <a:r>
              <a:rPr lang="en-US" sz="2000" dirty="0"/>
              <a:t>Major classes of cash receipts and payments</a:t>
            </a:r>
          </a:p>
        </p:txBody>
      </p:sp>
      <p:sp>
        <p:nvSpPr>
          <p:cNvPr id="14" name="Content Placeholder 5">
            <a:extLst>
              <a:ext uri="{FF2B5EF4-FFF2-40B4-BE49-F238E27FC236}">
                <a16:creationId xmlns:a16="http://schemas.microsoft.com/office/drawing/2014/main" id="{9F00FFD6-DD8D-20E2-60A8-C64D617558D2}"/>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14219047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1183DD-68EF-51CE-0656-3929F8E1EBD3}"/>
              </a:ext>
            </a:extLst>
          </p:cNvPr>
          <p:cNvSpPr>
            <a:spLocks noGrp="1"/>
          </p:cNvSpPr>
          <p:nvPr>
            <p:ph type="title"/>
          </p:nvPr>
        </p:nvSpPr>
        <p:spPr>
          <a:xfrm>
            <a:off x="514353" y="460255"/>
            <a:ext cx="8115301" cy="1035170"/>
          </a:xfrm>
        </p:spPr>
        <p:txBody>
          <a:bodyPr>
            <a:noAutofit/>
          </a:bodyPr>
          <a:lstStyle/>
          <a:p>
            <a:r>
              <a:rPr lang="en-US" dirty="0"/>
              <a:t>Cash Receipts (Direct Method)</a:t>
            </a:r>
            <a:endParaRPr lang="en-IN" dirty="0"/>
          </a:p>
        </p:txBody>
      </p:sp>
      <p:sp>
        <p:nvSpPr>
          <p:cNvPr id="3" name="Content Placeholder 2">
            <a:extLst>
              <a:ext uri="{FF2B5EF4-FFF2-40B4-BE49-F238E27FC236}">
                <a16:creationId xmlns:a16="http://schemas.microsoft.com/office/drawing/2014/main" id="{659CCDCF-C644-4EC3-D49B-5D0B1476A0EC}"/>
              </a:ext>
            </a:extLst>
          </p:cNvPr>
          <p:cNvSpPr>
            <a:spLocks noGrp="1"/>
          </p:cNvSpPr>
          <p:nvPr>
            <p:ph sz="quarter" idx="12"/>
          </p:nvPr>
        </p:nvSpPr>
        <p:spPr>
          <a:xfrm>
            <a:off x="513862" y="1752600"/>
            <a:ext cx="8115301" cy="4632816"/>
          </a:xfrm>
        </p:spPr>
        <p:txBody>
          <a:bodyPr>
            <a:normAutofit/>
          </a:bodyPr>
          <a:lstStyle/>
          <a:p>
            <a:pPr marL="0" indent="0">
              <a:spcAft>
                <a:spcPts val="1200"/>
              </a:spcAft>
              <a:buNone/>
            </a:pPr>
            <a:r>
              <a:rPr lang="en-US" dirty="0"/>
              <a:t>A company must consider the change in accounts receivable to determine how much of revenue was from cash receipts.</a:t>
            </a:r>
          </a:p>
          <a:p>
            <a:pPr marL="0" indent="0">
              <a:spcAft>
                <a:spcPts val="1200"/>
              </a:spcAft>
              <a:buNone/>
            </a:pPr>
            <a:r>
              <a:rPr lang="en-US" dirty="0"/>
              <a:t>When revenues on an accrual basis are higher than cash receipts, </a:t>
            </a:r>
            <a:r>
              <a:rPr lang="en-US" b="1" dirty="0"/>
              <a:t>accounts receivable increases.</a:t>
            </a:r>
            <a:r>
              <a:rPr lang="en-US" dirty="0"/>
              <a:t> The company </a:t>
            </a:r>
            <a:r>
              <a:rPr lang="en-US" b="1" dirty="0"/>
              <a:t>deducts the increase</a:t>
            </a:r>
            <a:r>
              <a:rPr lang="en-US" dirty="0"/>
              <a:t> from sales revenue.</a:t>
            </a:r>
          </a:p>
          <a:p>
            <a:pPr marL="0" indent="0">
              <a:spcAft>
                <a:spcPts val="1200"/>
              </a:spcAft>
              <a:buNone/>
            </a:pPr>
            <a:r>
              <a:rPr lang="en-US" dirty="0"/>
              <a:t>When </a:t>
            </a:r>
            <a:r>
              <a:rPr lang="en-US" b="1" dirty="0"/>
              <a:t>accounts receivable decreases, </a:t>
            </a:r>
            <a:r>
              <a:rPr lang="en-US" dirty="0"/>
              <a:t>the company </a:t>
            </a:r>
            <a:r>
              <a:rPr lang="en-US" b="1" dirty="0"/>
              <a:t>adds the decrease </a:t>
            </a:r>
            <a:r>
              <a:rPr lang="en-US" dirty="0"/>
              <a:t>to sales revenue.</a:t>
            </a:r>
          </a:p>
        </p:txBody>
      </p:sp>
      <p:sp>
        <p:nvSpPr>
          <p:cNvPr id="14" name="Content Placeholder 5">
            <a:extLst>
              <a:ext uri="{FF2B5EF4-FFF2-40B4-BE49-F238E27FC236}">
                <a16:creationId xmlns:a16="http://schemas.microsoft.com/office/drawing/2014/main" id="{BDDE2973-5874-C424-B2DD-B7A63ED4477C}"/>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14518828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600B-7D7D-8C78-6A82-DCB50987EA7F}"/>
              </a:ext>
            </a:extLst>
          </p:cNvPr>
          <p:cNvSpPr>
            <a:spLocks noGrp="1"/>
          </p:cNvSpPr>
          <p:nvPr>
            <p:ph type="title"/>
          </p:nvPr>
        </p:nvSpPr>
        <p:spPr>
          <a:xfrm>
            <a:off x="514353" y="460255"/>
            <a:ext cx="8296272" cy="682745"/>
          </a:xfrm>
        </p:spPr>
        <p:txBody>
          <a:bodyPr>
            <a:noAutofit/>
          </a:bodyPr>
          <a:lstStyle/>
          <a:p>
            <a:r>
              <a:rPr lang="en-US" dirty="0"/>
              <a:t>Cash Receipts Example (Direct)</a:t>
            </a:r>
            <a:endParaRPr lang="en-IN" dirty="0"/>
          </a:p>
        </p:txBody>
      </p:sp>
      <p:sp>
        <p:nvSpPr>
          <p:cNvPr id="6" name="Content Placeholder 5">
            <a:extLst>
              <a:ext uri="{FF2B5EF4-FFF2-40B4-BE49-F238E27FC236}">
                <a16:creationId xmlns:a16="http://schemas.microsoft.com/office/drawing/2014/main" id="{B6F211D9-6424-86CF-6E79-052D64069423}"/>
              </a:ext>
            </a:extLst>
          </p:cNvPr>
          <p:cNvSpPr>
            <a:spLocks noGrp="1"/>
          </p:cNvSpPr>
          <p:nvPr>
            <p:ph sz="quarter" idx="12"/>
          </p:nvPr>
        </p:nvSpPr>
        <p:spPr>
          <a:xfrm>
            <a:off x="513862" y="1424065"/>
            <a:ext cx="8115301" cy="552219"/>
          </a:xfrm>
        </p:spPr>
        <p:txBody>
          <a:bodyPr>
            <a:normAutofit/>
          </a:bodyPr>
          <a:lstStyle/>
          <a:p>
            <a:pPr marL="0" indent="0">
              <a:buNone/>
            </a:pPr>
            <a:r>
              <a:rPr lang="en-US" sz="2400" dirty="0"/>
              <a:t>For Computer Services, accounts receivable decreased €10,000.</a:t>
            </a:r>
          </a:p>
        </p:txBody>
      </p:sp>
      <p:graphicFrame>
        <p:nvGraphicFramePr>
          <p:cNvPr id="19" name="Table 19">
            <a:extLst>
              <a:ext uri="{FF2B5EF4-FFF2-40B4-BE49-F238E27FC236}">
                <a16:creationId xmlns:a16="http://schemas.microsoft.com/office/drawing/2014/main" id="{6F2C45AF-4D42-3523-82C0-C3FF00004433}"/>
              </a:ext>
            </a:extLst>
          </p:cNvPr>
          <p:cNvGraphicFramePr>
            <a:graphicFrameLocks noGrp="1"/>
          </p:cNvGraphicFramePr>
          <p:nvPr>
            <p:ph type="tbl" sz="quarter" idx="19"/>
          </p:nvPr>
        </p:nvGraphicFramePr>
        <p:xfrm>
          <a:off x="1932781" y="1842176"/>
          <a:ext cx="5278438" cy="1188720"/>
        </p:xfrm>
        <a:graphic>
          <a:graphicData uri="http://schemas.openxmlformats.org/drawingml/2006/table">
            <a:tbl>
              <a:tblPr firstRow="1" bandRow="1">
                <a:tableStyleId>{2D5ABB26-0587-4C30-8999-92F81FD0307C}</a:tableStyleId>
              </a:tblPr>
              <a:tblGrid>
                <a:gridCol w="4073208">
                  <a:extLst>
                    <a:ext uri="{9D8B030D-6E8A-4147-A177-3AD203B41FA5}">
                      <a16:colId xmlns:a16="http://schemas.microsoft.com/office/drawing/2014/main" val="1908358238"/>
                    </a:ext>
                  </a:extLst>
                </a:gridCol>
                <a:gridCol w="1205230">
                  <a:extLst>
                    <a:ext uri="{9D8B030D-6E8A-4147-A177-3AD203B41FA5}">
                      <a16:colId xmlns:a16="http://schemas.microsoft.com/office/drawing/2014/main" val="1311481473"/>
                    </a:ext>
                  </a:extLst>
                </a:gridCol>
              </a:tblGrid>
              <a:tr h="370840">
                <a:tc>
                  <a:txBody>
                    <a:bodyPr/>
                    <a:lstStyle/>
                    <a:p>
                      <a:r>
                        <a:rPr lang="en-IN" sz="2000" dirty="0"/>
                        <a:t>Sales revenue</a:t>
                      </a:r>
                    </a:p>
                  </a:txBody>
                  <a:tcPr anchor="ctr"/>
                </a:tc>
                <a:tc>
                  <a:txBody>
                    <a:bodyPr/>
                    <a:lstStyle/>
                    <a:p>
                      <a:pPr algn="r"/>
                      <a:r>
                        <a:rPr lang="en-IN" sz="2000" dirty="0"/>
                        <a:t>€507,000</a:t>
                      </a:r>
                    </a:p>
                  </a:txBody>
                  <a:tcPr anchor="ctr">
                    <a:lnB>
                      <a:noFill/>
                    </a:lnB>
                  </a:tcPr>
                </a:tc>
                <a:extLst>
                  <a:ext uri="{0D108BD9-81ED-4DB2-BD59-A6C34878D82A}">
                    <a16:rowId xmlns:a16="http://schemas.microsoft.com/office/drawing/2014/main" val="2478822842"/>
                  </a:ext>
                </a:extLst>
              </a:tr>
              <a:tr h="370840">
                <a:tc>
                  <a:txBody>
                    <a:bodyPr/>
                    <a:lstStyle/>
                    <a:p>
                      <a:r>
                        <a:rPr lang="en-US" sz="2000" dirty="0"/>
                        <a:t>Add: Decrease in accounts receivable</a:t>
                      </a:r>
                      <a:endParaRPr lang="en-IN" sz="2000" dirty="0"/>
                    </a:p>
                  </a:txBody>
                  <a:tcPr anchor="ctr">
                    <a:lnR>
                      <a:noFill/>
                    </a:lnR>
                  </a:tcPr>
                </a:tc>
                <a:tc>
                  <a:txBody>
                    <a:bodyPr/>
                    <a:lstStyle/>
                    <a:p>
                      <a:pPr algn="r"/>
                      <a:r>
                        <a:rPr lang="en-IN" sz="2000" u="sng" dirty="0"/>
                        <a:t>     10,000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2671409"/>
                  </a:ext>
                </a:extLst>
              </a:tr>
              <a:tr h="370840">
                <a:tc>
                  <a:txBody>
                    <a:bodyPr/>
                    <a:lstStyle/>
                    <a:p>
                      <a:r>
                        <a:rPr lang="en-IN" sz="2000" b="1" dirty="0">
                          <a:solidFill>
                            <a:schemeClr val="accent2"/>
                          </a:solidFill>
                        </a:rPr>
                        <a:t>Cash receipts from customers</a:t>
                      </a:r>
                    </a:p>
                  </a:txBody>
                  <a:tcPr anchor="ctr"/>
                </a:tc>
                <a:tc>
                  <a:txBody>
                    <a:bodyPr/>
                    <a:lstStyle/>
                    <a:p>
                      <a:pPr algn="r"/>
                      <a:r>
                        <a:rPr lang="en-IN" sz="2000" b="1" u="dbl" baseline="0" dirty="0">
                          <a:solidFill>
                            <a:schemeClr val="accent2"/>
                          </a:solidFill>
                        </a:rPr>
                        <a:t>€517,000</a:t>
                      </a: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232748156"/>
                  </a:ext>
                </a:extLst>
              </a:tr>
            </a:tbl>
          </a:graphicData>
        </a:graphic>
      </p:graphicFrame>
      <p:pic>
        <p:nvPicPr>
          <p:cNvPr id="17" name="Picture Placeholder 16" descr="A diagram presents the analysis of accounts receivable in a t-account. The account name is presented on top of the T as Accounts Receivable. The left side presents three amounts. The first is the beginning balance dated January 1, 2025, in the amount of 30,000. Just below is transaction Sales revenue with the 507,000 posting amount immediately below the 30,000 balance. The ending balance transaction dated December 31, 2025, with the 20,000 posting amount is presented immediately below the 507,000 amount. One transaction is posted on the right (credit) side, Receipts from customers (highlighted), in the amount of 517,000 (highlighted).">
            <a:extLst>
              <a:ext uri="{FF2B5EF4-FFF2-40B4-BE49-F238E27FC236}">
                <a16:creationId xmlns:a16="http://schemas.microsoft.com/office/drawing/2014/main" id="{278861B1-3CFC-B9FB-5504-38210E08E411}"/>
              </a:ext>
            </a:extLst>
          </p:cNvPr>
          <p:cNvPicPr>
            <a:picLocks noGrp="1" noChangeAspect="1"/>
          </p:cNvPicPr>
          <p:nvPr>
            <p:ph type="pic" sz="quarter" idx="17"/>
          </p:nvPr>
        </p:nvPicPr>
        <p:blipFill rotWithShape="1">
          <a:blip r:embed="rId2"/>
          <a:stretch/>
        </p:blipFill>
        <p:spPr>
          <a:xfrm>
            <a:off x="592138" y="3038745"/>
            <a:ext cx="7486650" cy="1190625"/>
          </a:xfrm>
          <a:prstGeom prst="rect">
            <a:avLst/>
          </a:prstGeom>
        </p:spPr>
      </p:pic>
      <p:graphicFrame>
        <p:nvGraphicFramePr>
          <p:cNvPr id="2" name="Object 1" descr="multiline equation row 1 multiline equation line 1 bold CashReceipts line 2 bold from line 3 bold Customers equals multiline equation line 1 bold Sales line 2 bold Revenue case statement case 1 plus bold DecreaseinAccountsReceivable case 2 bold or case 3 minus bold IncreaseinAccountsReceivable">
            <a:extLst>
              <a:ext uri="{FF2B5EF4-FFF2-40B4-BE49-F238E27FC236}">
                <a16:creationId xmlns:a16="http://schemas.microsoft.com/office/drawing/2014/main" id="{D3D87D6E-14DD-2DFE-119E-9A14595038BE}"/>
              </a:ext>
            </a:extLst>
          </p:cNvPr>
          <p:cNvGraphicFramePr>
            <a:graphicFrameLocks noChangeAspect="1"/>
          </p:cNvGraphicFramePr>
          <p:nvPr/>
        </p:nvGraphicFramePr>
        <p:xfrm>
          <a:off x="1258144" y="4281619"/>
          <a:ext cx="6154638" cy="1041268"/>
        </p:xfrm>
        <a:graphic>
          <a:graphicData uri="http://schemas.openxmlformats.org/presentationml/2006/ole">
            <mc:AlternateContent xmlns:mc="http://schemas.openxmlformats.org/markup-compatibility/2006">
              <mc:Choice xmlns:v="urn:schemas-microsoft-com:vml" Requires="v">
                <p:oleObj name="Equation" r:id="rId3" imgW="4203360" imgH="711000" progId="Equation.DSMT4">
                  <p:embed/>
                </p:oleObj>
              </mc:Choice>
              <mc:Fallback>
                <p:oleObj name="Equation" r:id="rId3" imgW="4203360" imgH="711000" progId="Equation.DSMT4">
                  <p:embed/>
                  <p:pic>
                    <p:nvPicPr>
                      <p:cNvPr id="2" name="Object 1" descr="multiline equation row 1 multiline equation line 1 bold CashReceipts line 2 bold from line 3 bold Customers equals multiline equation line 1 bold Sales line 2 bold Revenue case statement case 1 plus bold DecreaseinAccountsReceivable case 2 bold or case 3 minus bold IncreaseinAccountsReceivable">
                        <a:extLst>
                          <a:ext uri="{FF2B5EF4-FFF2-40B4-BE49-F238E27FC236}">
                            <a16:creationId xmlns:a16="http://schemas.microsoft.com/office/drawing/2014/main" id="{D3D87D6E-14DD-2DFE-119E-9A14595038BE}"/>
                          </a:ext>
                        </a:extLst>
                      </p:cNvPr>
                      <p:cNvPicPr/>
                      <p:nvPr/>
                    </p:nvPicPr>
                    <p:blipFill>
                      <a:blip r:embed="rId4"/>
                      <a:stretch>
                        <a:fillRect/>
                      </a:stretch>
                    </p:blipFill>
                    <p:spPr>
                      <a:xfrm>
                        <a:off x="1258144" y="4281619"/>
                        <a:ext cx="6154638" cy="1041268"/>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84EDA43B-4E7C-1AE2-A07D-F17C7490307C}"/>
              </a:ext>
            </a:extLst>
          </p:cNvPr>
          <p:cNvSpPr>
            <a:spLocks noGrp="1"/>
          </p:cNvSpPr>
          <p:nvPr>
            <p:ph sz="quarter" idx="18"/>
          </p:nvPr>
        </p:nvSpPr>
        <p:spPr>
          <a:xfrm>
            <a:off x="487363" y="5367289"/>
            <a:ext cx="8323262" cy="1008487"/>
          </a:xfrm>
        </p:spPr>
        <p:txBody>
          <a:bodyPr>
            <a:normAutofit/>
          </a:bodyPr>
          <a:lstStyle/>
          <a:p>
            <a:pPr marL="0" indent="0">
              <a:buNone/>
            </a:pPr>
            <a:r>
              <a:rPr lang="en-CA" sz="2000" b="1" dirty="0"/>
              <a:t>Illustration 14A.3-5: </a:t>
            </a:r>
            <a:r>
              <a:rPr lang="en-CA" sz="2000" dirty="0"/>
              <a:t>Computation of cash receipts from customers </a:t>
            </a:r>
            <a:r>
              <a:rPr lang="en-CA" sz="2000" b="1" dirty="0"/>
              <a:t>(3) </a:t>
            </a:r>
            <a:r>
              <a:rPr lang="en-CA" sz="2000" dirty="0"/>
              <a:t>Analysis of accounts receivable </a:t>
            </a:r>
            <a:r>
              <a:rPr lang="en-CA" sz="2000" b="1" dirty="0"/>
              <a:t>(4) </a:t>
            </a:r>
            <a:r>
              <a:rPr lang="en-CA" sz="2000" dirty="0"/>
              <a:t>and Formula to compute cash receipts from customers──direct method</a:t>
            </a:r>
            <a:r>
              <a:rPr lang="en-CA" sz="2000" b="1" dirty="0"/>
              <a:t> (5)</a:t>
            </a:r>
          </a:p>
        </p:txBody>
      </p:sp>
      <p:sp>
        <p:nvSpPr>
          <p:cNvPr id="11" name="Content Placeholder 5">
            <a:extLst>
              <a:ext uri="{FF2B5EF4-FFF2-40B4-BE49-F238E27FC236}">
                <a16:creationId xmlns:a16="http://schemas.microsoft.com/office/drawing/2014/main" id="{3FDBE287-8EA4-EB59-81CF-7AE5C2C9A167}"/>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9981000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600B-7D7D-8C78-6A82-DCB50987EA7F}"/>
              </a:ext>
            </a:extLst>
          </p:cNvPr>
          <p:cNvSpPr>
            <a:spLocks noGrp="1"/>
          </p:cNvSpPr>
          <p:nvPr>
            <p:ph type="title"/>
          </p:nvPr>
        </p:nvSpPr>
        <p:spPr/>
        <p:txBody>
          <a:bodyPr>
            <a:normAutofit/>
          </a:bodyPr>
          <a:lstStyle/>
          <a:p>
            <a:r>
              <a:rPr lang="en-US" dirty="0"/>
              <a:t>Cash Payments (Direct)</a:t>
            </a:r>
            <a:endParaRPr lang="en-IN" dirty="0"/>
          </a:p>
        </p:txBody>
      </p:sp>
      <p:sp>
        <p:nvSpPr>
          <p:cNvPr id="6" name="Content Placeholder 5">
            <a:extLst>
              <a:ext uri="{FF2B5EF4-FFF2-40B4-BE49-F238E27FC236}">
                <a16:creationId xmlns:a16="http://schemas.microsoft.com/office/drawing/2014/main" id="{B6F211D9-6424-86CF-6E79-052D64069423}"/>
              </a:ext>
            </a:extLst>
          </p:cNvPr>
          <p:cNvSpPr>
            <a:spLocks noGrp="1"/>
          </p:cNvSpPr>
          <p:nvPr>
            <p:ph sz="quarter" idx="12"/>
          </p:nvPr>
        </p:nvSpPr>
        <p:spPr>
          <a:xfrm>
            <a:off x="513861" y="1546000"/>
            <a:ext cx="8115301" cy="2145890"/>
          </a:xfrm>
        </p:spPr>
        <p:txBody>
          <a:bodyPr>
            <a:normAutofit/>
          </a:bodyPr>
          <a:lstStyle/>
          <a:p>
            <a:pPr marL="0" indent="0">
              <a:spcAft>
                <a:spcPts val="1200"/>
              </a:spcAft>
              <a:buNone/>
            </a:pPr>
            <a:r>
              <a:rPr lang="en-US" sz="2600" dirty="0"/>
              <a:t>A company must calculate purchases for the year to determine how much of cash was paid to suppliers.</a:t>
            </a:r>
          </a:p>
          <a:p>
            <a:pPr marL="0" indent="0">
              <a:spcAft>
                <a:spcPts val="1200"/>
              </a:spcAft>
              <a:buNone/>
            </a:pPr>
            <a:r>
              <a:rPr lang="en-US" sz="2600" dirty="0"/>
              <a:t>When inventory increases, purchases have exceeded cost of goods sold.</a:t>
            </a:r>
          </a:p>
        </p:txBody>
      </p:sp>
      <p:graphicFrame>
        <p:nvGraphicFramePr>
          <p:cNvPr id="19" name="Table 19">
            <a:extLst>
              <a:ext uri="{FF2B5EF4-FFF2-40B4-BE49-F238E27FC236}">
                <a16:creationId xmlns:a16="http://schemas.microsoft.com/office/drawing/2014/main" id="{6F2C45AF-4D42-3523-82C0-C3FF00004433}"/>
              </a:ext>
            </a:extLst>
          </p:cNvPr>
          <p:cNvGraphicFramePr>
            <a:graphicFrameLocks noGrp="1"/>
          </p:cNvGraphicFramePr>
          <p:nvPr>
            <p:ph type="tbl" sz="quarter" idx="19"/>
          </p:nvPr>
        </p:nvGraphicFramePr>
        <p:xfrm>
          <a:off x="1734047" y="3492664"/>
          <a:ext cx="5506043" cy="1188720"/>
        </p:xfrm>
        <a:graphic>
          <a:graphicData uri="http://schemas.openxmlformats.org/drawingml/2006/table">
            <a:tbl>
              <a:tblPr firstRow="1" bandRow="1">
                <a:tableStyleId>{2D5ABB26-0587-4C30-8999-92F81FD0307C}</a:tableStyleId>
              </a:tblPr>
              <a:tblGrid>
                <a:gridCol w="3901882">
                  <a:extLst>
                    <a:ext uri="{9D8B030D-6E8A-4147-A177-3AD203B41FA5}">
                      <a16:colId xmlns:a16="http://schemas.microsoft.com/office/drawing/2014/main" val="1908358238"/>
                    </a:ext>
                  </a:extLst>
                </a:gridCol>
                <a:gridCol w="1604161">
                  <a:extLst>
                    <a:ext uri="{9D8B030D-6E8A-4147-A177-3AD203B41FA5}">
                      <a16:colId xmlns:a16="http://schemas.microsoft.com/office/drawing/2014/main" val="1311481473"/>
                    </a:ext>
                  </a:extLst>
                </a:gridCol>
              </a:tblGrid>
              <a:tr h="370840">
                <a:tc>
                  <a:txBody>
                    <a:bodyPr/>
                    <a:lstStyle/>
                    <a:p>
                      <a:r>
                        <a:rPr lang="en-IN" sz="2000" dirty="0"/>
                        <a:t>Cost of goods sold</a:t>
                      </a:r>
                    </a:p>
                  </a:txBody>
                  <a:tcPr marL="121706" marR="121706" anchor="ctr"/>
                </a:tc>
                <a:tc>
                  <a:txBody>
                    <a:bodyPr/>
                    <a:lstStyle/>
                    <a:p>
                      <a:pPr algn="r"/>
                      <a:r>
                        <a:rPr lang="en-IN" sz="2000" dirty="0"/>
                        <a:t>€150,000</a:t>
                      </a:r>
                    </a:p>
                  </a:txBody>
                  <a:tcPr marL="121706" marR="121706" anchor="ctr">
                    <a:lnB>
                      <a:noFill/>
                    </a:lnB>
                  </a:tcPr>
                </a:tc>
                <a:extLst>
                  <a:ext uri="{0D108BD9-81ED-4DB2-BD59-A6C34878D82A}">
                    <a16:rowId xmlns:a16="http://schemas.microsoft.com/office/drawing/2014/main" val="2478822842"/>
                  </a:ext>
                </a:extLst>
              </a:tr>
              <a:tr h="370840">
                <a:tc>
                  <a:txBody>
                    <a:bodyPr/>
                    <a:lstStyle/>
                    <a:p>
                      <a:r>
                        <a:rPr lang="en-US" sz="2000" dirty="0"/>
                        <a:t>Add: Increase in inventory</a:t>
                      </a:r>
                      <a:endParaRPr lang="en-IN" sz="2000" dirty="0"/>
                    </a:p>
                  </a:txBody>
                  <a:tcPr marL="121706" marR="121706" anchor="ctr">
                    <a:lnR>
                      <a:noFill/>
                    </a:lnR>
                  </a:tcPr>
                </a:tc>
                <a:tc>
                  <a:txBody>
                    <a:bodyPr/>
                    <a:lstStyle/>
                    <a:p>
                      <a:pPr algn="r"/>
                      <a:r>
                        <a:rPr lang="en-IN" sz="2000" u="sng" dirty="0"/>
                        <a:t>        5,000</a:t>
                      </a:r>
                    </a:p>
                  </a:txBody>
                  <a:tcPr marL="121706" marR="121706"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2671409"/>
                  </a:ext>
                </a:extLst>
              </a:tr>
              <a:tr h="370840">
                <a:tc>
                  <a:txBody>
                    <a:bodyPr/>
                    <a:lstStyle/>
                    <a:p>
                      <a:r>
                        <a:rPr lang="en-IN" sz="2000" b="1" dirty="0">
                          <a:solidFill>
                            <a:schemeClr val="accent2"/>
                          </a:solidFill>
                        </a:rPr>
                        <a:t>Purchases</a:t>
                      </a:r>
                    </a:p>
                  </a:txBody>
                  <a:tcPr marL="121706" marR="121706" anchor="ctr"/>
                </a:tc>
                <a:tc>
                  <a:txBody>
                    <a:bodyPr/>
                    <a:lstStyle/>
                    <a:p>
                      <a:pPr algn="r"/>
                      <a:r>
                        <a:rPr lang="en-IN" sz="2000" b="1" u="dbl" baseline="0" dirty="0">
                          <a:solidFill>
                            <a:schemeClr val="accent2"/>
                          </a:solidFill>
                        </a:rPr>
                        <a:t> €155,000</a:t>
                      </a:r>
                    </a:p>
                  </a:txBody>
                  <a:tcPr marL="121706" marR="121706" anchor="ctr">
                    <a:lnT w="12700" cap="flat" cmpd="sng" algn="ctr">
                      <a:noFill/>
                      <a:prstDash val="solid"/>
                      <a:round/>
                      <a:headEnd type="none" w="med" len="med"/>
                      <a:tailEnd type="none" w="med" len="med"/>
                    </a:lnT>
                  </a:tcPr>
                </a:tc>
                <a:extLst>
                  <a:ext uri="{0D108BD9-81ED-4DB2-BD59-A6C34878D82A}">
                    <a16:rowId xmlns:a16="http://schemas.microsoft.com/office/drawing/2014/main" val="232748156"/>
                  </a:ext>
                </a:extLst>
              </a:tr>
            </a:tbl>
          </a:graphicData>
        </a:graphic>
      </p:graphicFrame>
      <p:sp>
        <p:nvSpPr>
          <p:cNvPr id="9" name="Content Placeholder 8">
            <a:extLst>
              <a:ext uri="{FF2B5EF4-FFF2-40B4-BE49-F238E27FC236}">
                <a16:creationId xmlns:a16="http://schemas.microsoft.com/office/drawing/2014/main" id="{84EDA43B-4E7C-1AE2-A07D-F17C7490307C}"/>
              </a:ext>
            </a:extLst>
          </p:cNvPr>
          <p:cNvSpPr>
            <a:spLocks noGrp="1"/>
          </p:cNvSpPr>
          <p:nvPr>
            <p:ph sz="quarter" idx="18"/>
          </p:nvPr>
        </p:nvSpPr>
        <p:spPr>
          <a:xfrm>
            <a:off x="552756" y="4871023"/>
            <a:ext cx="8037512" cy="468773"/>
          </a:xfrm>
        </p:spPr>
        <p:txBody>
          <a:bodyPr>
            <a:normAutofit/>
          </a:bodyPr>
          <a:lstStyle/>
          <a:p>
            <a:pPr marL="0" indent="0">
              <a:buNone/>
            </a:pPr>
            <a:r>
              <a:rPr lang="en-US" sz="2000" b="1" dirty="0"/>
              <a:t>Illustration 14A.6: </a:t>
            </a:r>
            <a:r>
              <a:rPr lang="en-US" sz="2000" dirty="0"/>
              <a:t>Computation of purchases</a:t>
            </a:r>
          </a:p>
        </p:txBody>
      </p:sp>
      <p:sp>
        <p:nvSpPr>
          <p:cNvPr id="13" name="Content Placeholder 5">
            <a:extLst>
              <a:ext uri="{FF2B5EF4-FFF2-40B4-BE49-F238E27FC236}">
                <a16:creationId xmlns:a16="http://schemas.microsoft.com/office/drawing/2014/main" id="{C5E43904-66F2-486E-4A96-E522631E213D}"/>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42036299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600B-7D7D-8C78-6A82-DCB50987EA7F}"/>
              </a:ext>
            </a:extLst>
          </p:cNvPr>
          <p:cNvSpPr>
            <a:spLocks noGrp="1"/>
          </p:cNvSpPr>
          <p:nvPr>
            <p:ph type="title"/>
          </p:nvPr>
        </p:nvSpPr>
        <p:spPr/>
        <p:txBody>
          <a:bodyPr>
            <a:normAutofit/>
          </a:bodyPr>
          <a:lstStyle/>
          <a:p>
            <a:r>
              <a:rPr lang="en-US" dirty="0"/>
              <a:t>Cash Payments to Suppliers</a:t>
            </a:r>
            <a:endParaRPr lang="en-IN" dirty="0"/>
          </a:p>
        </p:txBody>
      </p:sp>
      <p:sp>
        <p:nvSpPr>
          <p:cNvPr id="6" name="Content Placeholder 5">
            <a:extLst>
              <a:ext uri="{FF2B5EF4-FFF2-40B4-BE49-F238E27FC236}">
                <a16:creationId xmlns:a16="http://schemas.microsoft.com/office/drawing/2014/main" id="{B6F211D9-6424-86CF-6E79-052D64069423}"/>
              </a:ext>
            </a:extLst>
          </p:cNvPr>
          <p:cNvSpPr>
            <a:spLocks noGrp="1"/>
          </p:cNvSpPr>
          <p:nvPr>
            <p:ph sz="quarter" idx="12"/>
          </p:nvPr>
        </p:nvSpPr>
        <p:spPr>
          <a:xfrm>
            <a:off x="513862" y="1424065"/>
            <a:ext cx="8392013" cy="2643110"/>
          </a:xfrm>
        </p:spPr>
        <p:txBody>
          <a:bodyPr>
            <a:noAutofit/>
          </a:bodyPr>
          <a:lstStyle/>
          <a:p>
            <a:pPr marL="0" indent="0">
              <a:spcAft>
                <a:spcPts val="1200"/>
              </a:spcAft>
              <a:buNone/>
            </a:pPr>
            <a:r>
              <a:rPr lang="en-US" sz="2400" dirty="0"/>
              <a:t>A company must calculate how much of cash was paid to suppliers by adjusting purchases by the change in accounts payable.</a:t>
            </a:r>
          </a:p>
          <a:p>
            <a:pPr marL="0" indent="0">
              <a:spcAft>
                <a:spcPts val="1200"/>
              </a:spcAft>
              <a:buNone/>
            </a:pPr>
            <a:r>
              <a:rPr lang="en-US" sz="2400" dirty="0"/>
              <a:t>When accounts payable increase, a company deducts the increase from purchases.</a:t>
            </a:r>
          </a:p>
          <a:p>
            <a:pPr marL="0" indent="0">
              <a:spcAft>
                <a:spcPts val="1200"/>
              </a:spcAft>
              <a:buNone/>
            </a:pPr>
            <a:r>
              <a:rPr lang="en-US" sz="2400" dirty="0"/>
              <a:t>When accounts payable decrease, a company adds the decrease to purchases.</a:t>
            </a:r>
          </a:p>
        </p:txBody>
      </p:sp>
      <p:graphicFrame>
        <p:nvGraphicFramePr>
          <p:cNvPr id="19" name="Table 19">
            <a:extLst>
              <a:ext uri="{FF2B5EF4-FFF2-40B4-BE49-F238E27FC236}">
                <a16:creationId xmlns:a16="http://schemas.microsoft.com/office/drawing/2014/main" id="{6F2C45AF-4D42-3523-82C0-C3FF00004433}"/>
              </a:ext>
            </a:extLst>
          </p:cNvPr>
          <p:cNvGraphicFramePr>
            <a:graphicFrameLocks noGrp="1"/>
          </p:cNvGraphicFramePr>
          <p:nvPr>
            <p:ph type="tbl" sz="quarter" idx="19"/>
          </p:nvPr>
        </p:nvGraphicFramePr>
        <p:xfrm>
          <a:off x="1833818" y="4206931"/>
          <a:ext cx="5265865" cy="1188720"/>
        </p:xfrm>
        <a:graphic>
          <a:graphicData uri="http://schemas.openxmlformats.org/drawingml/2006/table">
            <a:tbl>
              <a:tblPr firstRow="1" bandRow="1">
                <a:tableStyleId>{2D5ABB26-0587-4C30-8999-92F81FD0307C}</a:tableStyleId>
              </a:tblPr>
              <a:tblGrid>
                <a:gridCol w="4060635">
                  <a:extLst>
                    <a:ext uri="{9D8B030D-6E8A-4147-A177-3AD203B41FA5}">
                      <a16:colId xmlns:a16="http://schemas.microsoft.com/office/drawing/2014/main" val="1908358238"/>
                    </a:ext>
                  </a:extLst>
                </a:gridCol>
                <a:gridCol w="1205230">
                  <a:extLst>
                    <a:ext uri="{9D8B030D-6E8A-4147-A177-3AD203B41FA5}">
                      <a16:colId xmlns:a16="http://schemas.microsoft.com/office/drawing/2014/main" val="1311481473"/>
                    </a:ext>
                  </a:extLst>
                </a:gridCol>
              </a:tblGrid>
              <a:tr h="370840">
                <a:tc>
                  <a:txBody>
                    <a:bodyPr/>
                    <a:lstStyle/>
                    <a:p>
                      <a:r>
                        <a:rPr lang="en-IN" sz="2000" dirty="0"/>
                        <a:t>Purchases</a:t>
                      </a:r>
                    </a:p>
                  </a:txBody>
                  <a:tcPr anchor="ctr"/>
                </a:tc>
                <a:tc>
                  <a:txBody>
                    <a:bodyPr/>
                    <a:lstStyle/>
                    <a:p>
                      <a:pPr algn="r"/>
                      <a:r>
                        <a:rPr lang="en-IN" sz="2000" dirty="0"/>
                        <a:t>€155,000</a:t>
                      </a:r>
                    </a:p>
                  </a:txBody>
                  <a:tcPr anchor="ctr">
                    <a:lnB>
                      <a:noFill/>
                    </a:lnB>
                  </a:tcPr>
                </a:tc>
                <a:extLst>
                  <a:ext uri="{0D108BD9-81ED-4DB2-BD59-A6C34878D82A}">
                    <a16:rowId xmlns:a16="http://schemas.microsoft.com/office/drawing/2014/main" val="2478822842"/>
                  </a:ext>
                </a:extLst>
              </a:tr>
              <a:tr h="370840">
                <a:tc>
                  <a:txBody>
                    <a:bodyPr/>
                    <a:lstStyle/>
                    <a:p>
                      <a:r>
                        <a:rPr lang="en-US" sz="2000" dirty="0"/>
                        <a:t>Deduct: Increase in accounts payable</a:t>
                      </a:r>
                      <a:endParaRPr lang="en-IN" sz="2000" dirty="0"/>
                    </a:p>
                  </a:txBody>
                  <a:tcPr anchor="ctr">
                    <a:lnR>
                      <a:noFill/>
                    </a:lnR>
                  </a:tcPr>
                </a:tc>
                <a:tc>
                  <a:txBody>
                    <a:bodyPr/>
                    <a:lstStyle/>
                    <a:p>
                      <a:pPr algn="r"/>
                      <a:r>
                        <a:rPr lang="en-IN" sz="2000" u="sng" dirty="0"/>
                        <a:t>    16,000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2671409"/>
                  </a:ext>
                </a:extLst>
              </a:tr>
              <a:tr h="370840">
                <a:tc>
                  <a:txBody>
                    <a:bodyPr/>
                    <a:lstStyle/>
                    <a:p>
                      <a:r>
                        <a:rPr lang="en-IN" sz="2000" b="1" dirty="0">
                          <a:solidFill>
                            <a:schemeClr val="accent2"/>
                          </a:solidFill>
                        </a:rPr>
                        <a:t>Cash payments to suppliers</a:t>
                      </a:r>
                    </a:p>
                  </a:txBody>
                  <a:tcPr anchor="ctr"/>
                </a:tc>
                <a:tc>
                  <a:txBody>
                    <a:bodyPr/>
                    <a:lstStyle/>
                    <a:p>
                      <a:pPr algn="r"/>
                      <a:r>
                        <a:rPr lang="en-IN" sz="2000" b="1" u="dbl" baseline="0" dirty="0">
                          <a:solidFill>
                            <a:schemeClr val="accent2"/>
                          </a:solidFill>
                        </a:rPr>
                        <a:t>€139,000</a:t>
                      </a: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232748156"/>
                  </a:ext>
                </a:extLst>
              </a:tr>
            </a:tbl>
          </a:graphicData>
        </a:graphic>
      </p:graphicFrame>
      <p:sp>
        <p:nvSpPr>
          <p:cNvPr id="9" name="Content Placeholder 8">
            <a:extLst>
              <a:ext uri="{FF2B5EF4-FFF2-40B4-BE49-F238E27FC236}">
                <a16:creationId xmlns:a16="http://schemas.microsoft.com/office/drawing/2014/main" id="{84EDA43B-4E7C-1AE2-A07D-F17C7490307C}"/>
              </a:ext>
            </a:extLst>
          </p:cNvPr>
          <p:cNvSpPr>
            <a:spLocks noGrp="1"/>
          </p:cNvSpPr>
          <p:nvPr>
            <p:ph sz="quarter" idx="18"/>
          </p:nvPr>
        </p:nvSpPr>
        <p:spPr>
          <a:xfrm>
            <a:off x="592142" y="5748267"/>
            <a:ext cx="8037512" cy="447774"/>
          </a:xfrm>
        </p:spPr>
        <p:txBody>
          <a:bodyPr>
            <a:normAutofit/>
          </a:bodyPr>
          <a:lstStyle/>
          <a:p>
            <a:pPr marL="0" indent="0">
              <a:buNone/>
            </a:pPr>
            <a:r>
              <a:rPr lang="en-US" sz="2000" b="1" dirty="0"/>
              <a:t>Illustration 14A.7: </a:t>
            </a:r>
            <a:r>
              <a:rPr lang="en-US" sz="2000" dirty="0"/>
              <a:t>Computation of cash payments to suppliers</a:t>
            </a:r>
          </a:p>
        </p:txBody>
      </p:sp>
      <p:sp>
        <p:nvSpPr>
          <p:cNvPr id="13" name="Content Placeholder 5">
            <a:extLst>
              <a:ext uri="{FF2B5EF4-FFF2-40B4-BE49-F238E27FC236}">
                <a16:creationId xmlns:a16="http://schemas.microsoft.com/office/drawing/2014/main" id="{1E8F14E9-2BD8-5B6A-2739-89111FAB7313}"/>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306390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600B-7D7D-8C78-6A82-DCB50987EA7F}"/>
              </a:ext>
            </a:extLst>
          </p:cNvPr>
          <p:cNvSpPr>
            <a:spLocks noGrp="1"/>
          </p:cNvSpPr>
          <p:nvPr>
            <p:ph type="title"/>
          </p:nvPr>
        </p:nvSpPr>
        <p:spPr/>
        <p:txBody>
          <a:bodyPr>
            <a:normAutofit/>
          </a:bodyPr>
          <a:lstStyle/>
          <a:p>
            <a:r>
              <a:rPr lang="en-US" dirty="0"/>
              <a:t>Formula for Cash Payments</a:t>
            </a:r>
            <a:endParaRPr lang="en-IN" dirty="0"/>
          </a:p>
        </p:txBody>
      </p:sp>
      <p:sp>
        <p:nvSpPr>
          <p:cNvPr id="6" name="Content Placeholder 5">
            <a:extLst>
              <a:ext uri="{FF2B5EF4-FFF2-40B4-BE49-F238E27FC236}">
                <a16:creationId xmlns:a16="http://schemas.microsoft.com/office/drawing/2014/main" id="{B6F211D9-6424-86CF-6E79-052D64069423}"/>
              </a:ext>
            </a:extLst>
          </p:cNvPr>
          <p:cNvSpPr>
            <a:spLocks noGrp="1"/>
          </p:cNvSpPr>
          <p:nvPr>
            <p:ph sz="quarter" idx="12"/>
          </p:nvPr>
        </p:nvSpPr>
        <p:spPr>
          <a:xfrm>
            <a:off x="513862" y="1309567"/>
            <a:ext cx="8115301" cy="1243133"/>
          </a:xfrm>
        </p:spPr>
        <p:txBody>
          <a:bodyPr>
            <a:normAutofit/>
          </a:bodyPr>
          <a:lstStyle/>
          <a:p>
            <a:pPr marL="0" indent="0">
              <a:buNone/>
            </a:pPr>
            <a:r>
              <a:rPr lang="en-US" sz="2400" dirty="0"/>
              <a:t>In 2025, Computer Services Company’s inventory increased €5,000 and accounts payable increased € 16,000. Cash payments to suppliers were €139,000.</a:t>
            </a:r>
          </a:p>
        </p:txBody>
      </p:sp>
      <p:pic>
        <p:nvPicPr>
          <p:cNvPr id="11" name="Picture Placeholder 10" descr="&#10;A diagram presents the analysis of accounts payable in a t-account. The account name is presented on top of the T as Accounts Payable. One transaction is posted on the left (debit) side, Payments to suppliers (highlighted), in the amount of 139,000 (highlighted). The right side presents three amounts. The first is the beginning balance dated January 1, 2025, in the amount of 12,000. Just below is transaction Purchase with the 155,000 posting amount immediately below the 12,000 balance. The ending balance transaction dated December 31, 2025, with the 28,000 posting amount is presented immediately below the 155,000 amount.">
            <a:extLst>
              <a:ext uri="{FF2B5EF4-FFF2-40B4-BE49-F238E27FC236}">
                <a16:creationId xmlns:a16="http://schemas.microsoft.com/office/drawing/2014/main" id="{BD97A73F-6161-C59B-3389-4B0FBD3C534E}"/>
              </a:ext>
            </a:extLst>
          </p:cNvPr>
          <p:cNvPicPr>
            <a:picLocks noGrp="1" noChangeAspect="1"/>
          </p:cNvPicPr>
          <p:nvPr>
            <p:ph type="pic" sz="quarter" idx="17"/>
          </p:nvPr>
        </p:nvPicPr>
        <p:blipFill rotWithShape="1">
          <a:blip r:embed="rId2"/>
          <a:stretch/>
        </p:blipFill>
        <p:spPr>
          <a:xfrm>
            <a:off x="1021278" y="2575137"/>
            <a:ext cx="7101445" cy="1204568"/>
          </a:xfrm>
          <a:prstGeom prst="rect">
            <a:avLst/>
          </a:prstGeom>
        </p:spPr>
      </p:pic>
      <p:sp>
        <p:nvSpPr>
          <p:cNvPr id="10" name="Content Placeholder 9">
            <a:extLst>
              <a:ext uri="{FF2B5EF4-FFF2-40B4-BE49-F238E27FC236}">
                <a16:creationId xmlns:a16="http://schemas.microsoft.com/office/drawing/2014/main" id="{765DF6CF-201E-7CFF-F6AB-0169383C03F6}"/>
              </a:ext>
            </a:extLst>
          </p:cNvPr>
          <p:cNvSpPr>
            <a:spLocks noGrp="1"/>
          </p:cNvSpPr>
          <p:nvPr>
            <p:ph sz="quarter" idx="20"/>
          </p:nvPr>
        </p:nvSpPr>
        <p:spPr>
          <a:xfrm>
            <a:off x="553243" y="3830216"/>
            <a:ext cx="8115301" cy="475085"/>
          </a:xfrm>
        </p:spPr>
        <p:txBody>
          <a:bodyPr>
            <a:normAutofit/>
          </a:bodyPr>
          <a:lstStyle/>
          <a:p>
            <a:pPr marL="0" indent="0">
              <a:buNone/>
            </a:pPr>
            <a:r>
              <a:rPr lang="en-US" sz="2400" b="1" dirty="0"/>
              <a:t>Illustration 14A.8: </a:t>
            </a:r>
            <a:r>
              <a:rPr lang="en-US" sz="2400" dirty="0"/>
              <a:t>Analysis of accounts payable</a:t>
            </a:r>
          </a:p>
        </p:txBody>
      </p:sp>
      <p:graphicFrame>
        <p:nvGraphicFramePr>
          <p:cNvPr id="2" name="Object 1" descr="multiline equation row 1 multiline equation line 1 bold CashPayments line 2 bold to line 3 bold Suppliers equals multiline equation line 1 bold Cost line 2 bold of line 3 bold Goods line 4 bold Sold case statement case 1 plus bold IncreaseinInventory case 2 bold or case 3 minus bold DecreaseinInventory times case statement case 1 plus bold Decreasein bold AccountsPayable case 2 bold or case 3 minus bold Increasein bold AccountsPayable">
            <a:extLst>
              <a:ext uri="{FF2B5EF4-FFF2-40B4-BE49-F238E27FC236}">
                <a16:creationId xmlns:a16="http://schemas.microsoft.com/office/drawing/2014/main" id="{0B3721B5-28E3-5ED2-5AF5-B86E493F79E7}"/>
              </a:ext>
            </a:extLst>
          </p:cNvPr>
          <p:cNvGraphicFramePr>
            <a:graphicFrameLocks noChangeAspect="1"/>
          </p:cNvGraphicFramePr>
          <p:nvPr/>
        </p:nvGraphicFramePr>
        <p:xfrm>
          <a:off x="687676" y="4269366"/>
          <a:ext cx="7403523" cy="1218045"/>
        </p:xfrm>
        <a:graphic>
          <a:graphicData uri="http://schemas.openxmlformats.org/presentationml/2006/ole">
            <mc:AlternateContent xmlns:mc="http://schemas.openxmlformats.org/markup-compatibility/2006">
              <mc:Choice xmlns:v="urn:schemas-microsoft-com:vml" Requires="v">
                <p:oleObj name="Equation" r:id="rId3" imgW="5562360" imgH="914400" progId="Equation.DSMT4">
                  <p:embed/>
                </p:oleObj>
              </mc:Choice>
              <mc:Fallback>
                <p:oleObj name="Equation" r:id="rId3" imgW="5562360" imgH="914400" progId="Equation.DSMT4">
                  <p:embed/>
                  <p:pic>
                    <p:nvPicPr>
                      <p:cNvPr id="2" name="Object 1" descr="multiline equation row 1 multiline equation line 1 bold CashPayments line 2 bold to line 3 bold Suppliers equals multiline equation line 1 bold Cost line 2 bold of line 3 bold Goods line 4 bold Sold case statement case 1 plus bold IncreaseinInventory case 2 bold or case 3 minus bold DecreaseinInventory times case statement case 1 plus bold Decreasein bold AccountsPayable case 2 bold or case 3 minus bold Increasein bold AccountsPayable">
                        <a:extLst>
                          <a:ext uri="{FF2B5EF4-FFF2-40B4-BE49-F238E27FC236}">
                            <a16:creationId xmlns:a16="http://schemas.microsoft.com/office/drawing/2014/main" id="{0B3721B5-28E3-5ED2-5AF5-B86E493F79E7}"/>
                          </a:ext>
                        </a:extLst>
                      </p:cNvPr>
                      <p:cNvPicPr/>
                      <p:nvPr/>
                    </p:nvPicPr>
                    <p:blipFill>
                      <a:blip r:embed="rId4"/>
                      <a:stretch>
                        <a:fillRect/>
                      </a:stretch>
                    </p:blipFill>
                    <p:spPr>
                      <a:xfrm>
                        <a:off x="687676" y="4269366"/>
                        <a:ext cx="7403523" cy="121804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84EDA43B-4E7C-1AE2-A07D-F17C7490307C}"/>
              </a:ext>
            </a:extLst>
          </p:cNvPr>
          <p:cNvSpPr>
            <a:spLocks noGrp="1"/>
          </p:cNvSpPr>
          <p:nvPr>
            <p:ph sz="quarter" idx="18"/>
          </p:nvPr>
        </p:nvSpPr>
        <p:spPr>
          <a:xfrm>
            <a:off x="592138" y="5587488"/>
            <a:ext cx="8037512" cy="724412"/>
          </a:xfrm>
        </p:spPr>
        <p:txBody>
          <a:bodyPr>
            <a:normAutofit/>
          </a:bodyPr>
          <a:lstStyle/>
          <a:p>
            <a:pPr marL="0" indent="0">
              <a:buNone/>
            </a:pPr>
            <a:r>
              <a:rPr lang="en-CA" sz="2000" b="1" dirty="0"/>
              <a:t>Illustration 14A.9: </a:t>
            </a:r>
            <a:r>
              <a:rPr lang="en-CA" sz="2000" dirty="0"/>
              <a:t>Formula to compute cash payments to suppliers──direct method</a:t>
            </a:r>
          </a:p>
        </p:txBody>
      </p:sp>
      <p:sp>
        <p:nvSpPr>
          <p:cNvPr id="14" name="Content Placeholder 5">
            <a:extLst>
              <a:ext uri="{FF2B5EF4-FFF2-40B4-BE49-F238E27FC236}">
                <a16:creationId xmlns:a16="http://schemas.microsoft.com/office/drawing/2014/main" id="{82251B5B-17EA-EDAE-A37B-BCD492013921}"/>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2290027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1183DD-68EF-51CE-0656-3929F8E1EBD3}"/>
              </a:ext>
            </a:extLst>
          </p:cNvPr>
          <p:cNvSpPr>
            <a:spLocks noGrp="1"/>
          </p:cNvSpPr>
          <p:nvPr>
            <p:ph type="title"/>
          </p:nvPr>
        </p:nvSpPr>
        <p:spPr>
          <a:xfrm>
            <a:off x="514353" y="460255"/>
            <a:ext cx="8115301" cy="963810"/>
          </a:xfrm>
        </p:spPr>
        <p:txBody>
          <a:bodyPr>
            <a:noAutofit/>
          </a:bodyPr>
          <a:lstStyle/>
          <a:p>
            <a:r>
              <a:rPr lang="en-US" dirty="0"/>
              <a:t>Cash Payments for Operating Expenses</a:t>
            </a:r>
            <a:endParaRPr lang="en-IN" dirty="0"/>
          </a:p>
        </p:txBody>
      </p:sp>
      <p:sp>
        <p:nvSpPr>
          <p:cNvPr id="3" name="Content Placeholder 2">
            <a:extLst>
              <a:ext uri="{FF2B5EF4-FFF2-40B4-BE49-F238E27FC236}">
                <a16:creationId xmlns:a16="http://schemas.microsoft.com/office/drawing/2014/main" id="{659CCDCF-C644-4EC3-D49B-5D0B1476A0EC}"/>
              </a:ext>
            </a:extLst>
          </p:cNvPr>
          <p:cNvSpPr>
            <a:spLocks noGrp="1"/>
          </p:cNvSpPr>
          <p:nvPr>
            <p:ph sz="quarter" idx="12"/>
          </p:nvPr>
        </p:nvSpPr>
        <p:spPr>
          <a:xfrm>
            <a:off x="513862" y="1619250"/>
            <a:ext cx="8115301" cy="4766166"/>
          </a:xfrm>
        </p:spPr>
        <p:txBody>
          <a:bodyPr>
            <a:normAutofit fontScale="92500" lnSpcReduction="10000"/>
          </a:bodyPr>
          <a:lstStyle/>
          <a:p>
            <a:pPr>
              <a:lnSpc>
                <a:spcPct val="110000"/>
              </a:lnSpc>
            </a:pPr>
            <a:r>
              <a:rPr lang="en-US" dirty="0"/>
              <a:t>A company needs to adjust operating expenses by changes in prepaid expenses and accrued expenses payable.</a:t>
            </a:r>
          </a:p>
          <a:p>
            <a:pPr>
              <a:lnSpc>
                <a:spcPct val="110000"/>
              </a:lnSpc>
            </a:pPr>
            <a:r>
              <a:rPr lang="en-US" dirty="0"/>
              <a:t>When prepaid expenses increase, cash paid for operating expenses is higher than operating expenses reported on the income statement.</a:t>
            </a:r>
          </a:p>
          <a:p>
            <a:pPr>
              <a:lnSpc>
                <a:spcPct val="110000"/>
              </a:lnSpc>
            </a:pPr>
            <a:r>
              <a:rPr lang="en-US" dirty="0"/>
              <a:t>To determine cash payments for operating expenses, a company deducts an increase in accrued expenses payable from operating expenses on the income statement (operating expenses on an accrual basis are higher than they are on a cash basis).</a:t>
            </a:r>
          </a:p>
        </p:txBody>
      </p:sp>
      <p:sp>
        <p:nvSpPr>
          <p:cNvPr id="14" name="Content Placeholder 5">
            <a:extLst>
              <a:ext uri="{FF2B5EF4-FFF2-40B4-BE49-F238E27FC236}">
                <a16:creationId xmlns:a16="http://schemas.microsoft.com/office/drawing/2014/main" id="{BDDE2973-5874-C424-B2DD-B7A63ED4477C}"/>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94477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BA47-5149-020F-62CF-836058D070C4}"/>
              </a:ext>
            </a:extLst>
          </p:cNvPr>
          <p:cNvSpPr>
            <a:spLocks noGrp="1"/>
          </p:cNvSpPr>
          <p:nvPr>
            <p:ph type="title"/>
          </p:nvPr>
        </p:nvSpPr>
        <p:spPr>
          <a:xfrm>
            <a:off x="514353" y="460255"/>
            <a:ext cx="8308208" cy="849312"/>
          </a:xfrm>
        </p:spPr>
        <p:txBody>
          <a:bodyPr>
            <a:noAutofit/>
          </a:bodyPr>
          <a:lstStyle/>
          <a:p>
            <a:r>
              <a:rPr lang="en-US" dirty="0"/>
              <a:t>Classification of Cash Flows - Investing</a:t>
            </a:r>
            <a:endParaRPr lang="en-IN" dirty="0"/>
          </a:p>
        </p:txBody>
      </p:sp>
      <p:sp>
        <p:nvSpPr>
          <p:cNvPr id="3" name="Content Placeholder 2">
            <a:extLst>
              <a:ext uri="{FF2B5EF4-FFF2-40B4-BE49-F238E27FC236}">
                <a16:creationId xmlns:a16="http://schemas.microsoft.com/office/drawing/2014/main" id="{07DB0548-F48D-1BDA-194C-2D7C274D3CB7}"/>
              </a:ext>
            </a:extLst>
          </p:cNvPr>
          <p:cNvSpPr>
            <a:spLocks noGrp="1"/>
          </p:cNvSpPr>
          <p:nvPr>
            <p:ph sz="quarter" idx="12"/>
          </p:nvPr>
        </p:nvSpPr>
        <p:spPr>
          <a:xfrm>
            <a:off x="474968" y="1309567"/>
            <a:ext cx="8115301" cy="849313"/>
          </a:xfrm>
        </p:spPr>
        <p:txBody>
          <a:bodyPr>
            <a:noAutofit/>
          </a:bodyPr>
          <a:lstStyle/>
          <a:p>
            <a:pPr marL="0" indent="0">
              <a:buNone/>
            </a:pPr>
            <a:r>
              <a:rPr lang="en-US" sz="2400" b="1" dirty="0">
                <a:solidFill>
                  <a:schemeClr val="accent2"/>
                </a:solidFill>
              </a:rPr>
              <a:t>Investing activities</a:t>
            </a:r>
            <a:r>
              <a:rPr lang="en-US" sz="2400" b="1" dirty="0"/>
              <a:t>—Changes in investments and non-current assets</a:t>
            </a:r>
          </a:p>
        </p:txBody>
      </p:sp>
      <p:sp>
        <p:nvSpPr>
          <p:cNvPr id="6" name="Content Placeholder 5">
            <a:extLst>
              <a:ext uri="{FF2B5EF4-FFF2-40B4-BE49-F238E27FC236}">
                <a16:creationId xmlns:a16="http://schemas.microsoft.com/office/drawing/2014/main" id="{F5243639-8607-D04D-2E98-1E044DB485AB}"/>
              </a:ext>
            </a:extLst>
          </p:cNvPr>
          <p:cNvSpPr>
            <a:spLocks noGrp="1"/>
          </p:cNvSpPr>
          <p:nvPr>
            <p:ph sz="quarter" idx="18"/>
          </p:nvPr>
        </p:nvSpPr>
        <p:spPr>
          <a:xfrm>
            <a:off x="474968" y="2071307"/>
            <a:ext cx="6668216" cy="3432821"/>
          </a:xfrm>
        </p:spPr>
        <p:txBody>
          <a:bodyPr>
            <a:noAutofit/>
          </a:bodyPr>
          <a:lstStyle/>
          <a:p>
            <a:pPr marL="0" indent="0">
              <a:buNone/>
            </a:pPr>
            <a:r>
              <a:rPr lang="en-US" sz="2000" b="1" dirty="0"/>
              <a:t>Cash inflows:</a:t>
            </a:r>
          </a:p>
          <a:p>
            <a:pPr marL="0" indent="354013">
              <a:buNone/>
            </a:pPr>
            <a:r>
              <a:rPr lang="en-US" sz="2000" dirty="0"/>
              <a:t>From sale of property, plant, and equipment.</a:t>
            </a:r>
          </a:p>
          <a:p>
            <a:pPr marL="354013" indent="0">
              <a:buNone/>
            </a:pPr>
            <a:r>
              <a:rPr lang="en-US" sz="2000" dirty="0"/>
              <a:t>From sale of investments in debt or equity securities of other entities.</a:t>
            </a:r>
          </a:p>
          <a:p>
            <a:pPr marL="0" indent="354013">
              <a:buNone/>
            </a:pPr>
            <a:r>
              <a:rPr lang="en-US" sz="2000" dirty="0"/>
              <a:t>From collection of principal on loans to other entities.</a:t>
            </a:r>
          </a:p>
          <a:p>
            <a:pPr marL="0" indent="0">
              <a:buNone/>
            </a:pPr>
            <a:r>
              <a:rPr lang="en-US" sz="2000" dirty="0"/>
              <a:t> </a:t>
            </a:r>
            <a:r>
              <a:rPr lang="en-US" sz="2000" b="1" dirty="0"/>
              <a:t>Cash outflows:</a:t>
            </a:r>
          </a:p>
          <a:p>
            <a:pPr marL="0" indent="354013">
              <a:buNone/>
            </a:pPr>
            <a:r>
              <a:rPr lang="en-US" sz="2000" dirty="0"/>
              <a:t>To purchase property, plant, and equipment.</a:t>
            </a:r>
          </a:p>
          <a:p>
            <a:pPr marL="354013" indent="0">
              <a:buNone/>
            </a:pPr>
            <a:r>
              <a:rPr lang="en-US" sz="2000" dirty="0"/>
              <a:t>To purchase investments in debt or equity securities of other entities.</a:t>
            </a:r>
          </a:p>
          <a:p>
            <a:pPr marL="0" indent="354013">
              <a:buNone/>
            </a:pPr>
            <a:r>
              <a:rPr lang="en-US" sz="2000" dirty="0"/>
              <a:t>To make loans to other entities.</a:t>
            </a:r>
          </a:p>
        </p:txBody>
      </p:sp>
      <p:pic>
        <p:nvPicPr>
          <p:cNvPr id="7" name="Picture Placeholder 6" descr="An illustration depicting the classification of cash flows is labeled, Investing activities. The illustration displays a store labeled Candy Time, and a delivery truck labeled candy clipart parked in front of the store.">
            <a:extLst>
              <a:ext uri="{FF2B5EF4-FFF2-40B4-BE49-F238E27FC236}">
                <a16:creationId xmlns:a16="http://schemas.microsoft.com/office/drawing/2014/main" id="{26A6DD3C-3619-2E1F-35CA-8DF4A6CC2D2F}"/>
              </a:ext>
            </a:extLst>
          </p:cNvPr>
          <p:cNvPicPr>
            <a:picLocks noGrp="1" noChangeAspect="1"/>
          </p:cNvPicPr>
          <p:nvPr>
            <p:ph type="pic" sz="quarter" idx="17"/>
          </p:nvPr>
        </p:nvPicPr>
        <p:blipFill rotWithShape="1">
          <a:blip r:embed="rId3"/>
          <a:stretch/>
        </p:blipFill>
        <p:spPr>
          <a:xfrm>
            <a:off x="6765161" y="4155243"/>
            <a:ext cx="2057400" cy="1704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7">
            <a:extLst>
              <a:ext uri="{FF2B5EF4-FFF2-40B4-BE49-F238E27FC236}">
                <a16:creationId xmlns:a16="http://schemas.microsoft.com/office/drawing/2014/main" id="{25A888F9-F475-93A2-DB61-F7362FE59AB9}"/>
              </a:ext>
            </a:extLst>
          </p:cNvPr>
          <p:cNvSpPr>
            <a:spLocks noGrp="1"/>
          </p:cNvSpPr>
          <p:nvPr>
            <p:ph sz="quarter" idx="20"/>
          </p:nvPr>
        </p:nvSpPr>
        <p:spPr>
          <a:xfrm>
            <a:off x="474968" y="6003259"/>
            <a:ext cx="8037512" cy="365125"/>
          </a:xfrm>
        </p:spPr>
        <p:txBody>
          <a:bodyPr>
            <a:normAutofit lnSpcReduction="10000"/>
          </a:bodyPr>
          <a:lstStyle/>
          <a:p>
            <a:pPr marL="0" indent="0">
              <a:buNone/>
            </a:pPr>
            <a:r>
              <a:rPr lang="en-US" sz="2000" b="1" dirty="0"/>
              <a:t>Illustration 14.1 (Partial): </a:t>
            </a:r>
            <a:r>
              <a:rPr lang="en-US" sz="2000" dirty="0"/>
              <a:t>Typical receipt and payment classifications </a:t>
            </a:r>
          </a:p>
        </p:txBody>
      </p:sp>
      <p:sp>
        <p:nvSpPr>
          <p:cNvPr id="15" name="Content Placeholder 5">
            <a:extLst>
              <a:ext uri="{FF2B5EF4-FFF2-40B4-BE49-F238E27FC236}">
                <a16:creationId xmlns:a16="http://schemas.microsoft.com/office/drawing/2014/main" id="{32ACE2BB-F8F6-7BB6-C59D-4E9FCBB447D3}"/>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10810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600B-7D7D-8C78-6A82-DCB50987EA7F}"/>
              </a:ext>
            </a:extLst>
          </p:cNvPr>
          <p:cNvSpPr>
            <a:spLocks noGrp="1"/>
          </p:cNvSpPr>
          <p:nvPr>
            <p:ph type="title"/>
          </p:nvPr>
        </p:nvSpPr>
        <p:spPr/>
        <p:txBody>
          <a:bodyPr>
            <a:noAutofit/>
          </a:bodyPr>
          <a:lstStyle/>
          <a:p>
            <a:r>
              <a:rPr lang="en-US" dirty="0"/>
              <a:t>Formula for Cash Payments for Operating Expenses</a:t>
            </a:r>
            <a:endParaRPr lang="en-IN" dirty="0"/>
          </a:p>
        </p:txBody>
      </p:sp>
      <p:graphicFrame>
        <p:nvGraphicFramePr>
          <p:cNvPr id="2" name="Object 1" descr="multiline equation row 1 multiline equation line 1 bold CashPayments line 2 bold for line 3 bold Operating line 4 bold Expenses equals multiline equation line 1 bold Operating line 2 bold Expenses case statement case 1 plus bold Increasein bold PrepaidExpenses case 2 bold or case 3 minus bold DecreaseinPrepaidExpenses times case statement case 1 plus bold Decreasein bold Accrued bold ExpensesPayable case 2 bold or case 3 minus bold Increasein bold Accrued bold ExpensesPayable">
            <a:extLst>
              <a:ext uri="{FF2B5EF4-FFF2-40B4-BE49-F238E27FC236}">
                <a16:creationId xmlns:a16="http://schemas.microsoft.com/office/drawing/2014/main" id="{FA7834B6-0679-775F-ED85-F4F9C0613A04}"/>
              </a:ext>
            </a:extLst>
          </p:cNvPr>
          <p:cNvGraphicFramePr>
            <a:graphicFrameLocks noChangeAspect="1"/>
          </p:cNvGraphicFramePr>
          <p:nvPr/>
        </p:nvGraphicFramePr>
        <p:xfrm>
          <a:off x="470621" y="1755559"/>
          <a:ext cx="8205932" cy="1106920"/>
        </p:xfrm>
        <a:graphic>
          <a:graphicData uri="http://schemas.openxmlformats.org/presentationml/2006/ole">
            <mc:AlternateContent xmlns:mc="http://schemas.openxmlformats.org/markup-compatibility/2006">
              <mc:Choice xmlns:v="urn:schemas-microsoft-com:vml" Requires="v">
                <p:oleObj name="Equation" r:id="rId2" imgW="6781680" imgH="914400" progId="Equation.DSMT4">
                  <p:embed/>
                </p:oleObj>
              </mc:Choice>
              <mc:Fallback>
                <p:oleObj name="Equation" r:id="rId2" imgW="6781680" imgH="914400" progId="Equation.DSMT4">
                  <p:embed/>
                  <p:pic>
                    <p:nvPicPr>
                      <p:cNvPr id="2" name="Object 1" descr="multiline equation row 1 multiline equation line 1 bold CashPayments line 2 bold for line 3 bold Operating line 4 bold Expenses equals multiline equation line 1 bold Operating line 2 bold Expenses case statement case 1 plus bold Increasein bold PrepaidExpenses case 2 bold or case 3 minus bold DecreaseinPrepaidExpenses times case statement case 1 plus bold Decreasein bold Accrued bold ExpensesPayable case 2 bold or case 3 minus bold Increasein bold Accrued bold ExpensesPayable">
                        <a:extLst>
                          <a:ext uri="{FF2B5EF4-FFF2-40B4-BE49-F238E27FC236}">
                            <a16:creationId xmlns:a16="http://schemas.microsoft.com/office/drawing/2014/main" id="{FA7834B6-0679-775F-ED85-F4F9C0613A04}"/>
                          </a:ext>
                        </a:extLst>
                      </p:cNvPr>
                      <p:cNvPicPr/>
                      <p:nvPr/>
                    </p:nvPicPr>
                    <p:blipFill>
                      <a:blip r:embed="rId3"/>
                      <a:stretch>
                        <a:fillRect/>
                      </a:stretch>
                    </p:blipFill>
                    <p:spPr>
                      <a:xfrm>
                        <a:off x="470621" y="1755559"/>
                        <a:ext cx="8205932" cy="110692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765DF6CF-201E-7CFF-F6AB-0169383C03F6}"/>
              </a:ext>
            </a:extLst>
          </p:cNvPr>
          <p:cNvSpPr>
            <a:spLocks noGrp="1"/>
          </p:cNvSpPr>
          <p:nvPr>
            <p:ph sz="quarter" idx="20"/>
          </p:nvPr>
        </p:nvSpPr>
        <p:spPr>
          <a:xfrm>
            <a:off x="470621" y="3004344"/>
            <a:ext cx="8216888" cy="849312"/>
          </a:xfrm>
        </p:spPr>
        <p:txBody>
          <a:bodyPr>
            <a:normAutofit/>
          </a:bodyPr>
          <a:lstStyle/>
          <a:p>
            <a:pPr marL="0" indent="0">
              <a:lnSpc>
                <a:spcPct val="100000"/>
              </a:lnSpc>
              <a:buNone/>
            </a:pPr>
            <a:r>
              <a:rPr lang="en-US" sz="2000" b="1" dirty="0"/>
              <a:t>Illustration 14A.11: </a:t>
            </a:r>
            <a:r>
              <a:rPr lang="en-US" sz="2000" dirty="0"/>
              <a:t>Formula to compute cash payments for operating expenses ─ direct method</a:t>
            </a:r>
          </a:p>
        </p:txBody>
      </p:sp>
      <p:graphicFrame>
        <p:nvGraphicFramePr>
          <p:cNvPr id="15" name="Table 16">
            <a:extLst>
              <a:ext uri="{FF2B5EF4-FFF2-40B4-BE49-F238E27FC236}">
                <a16:creationId xmlns:a16="http://schemas.microsoft.com/office/drawing/2014/main" id="{01445045-5046-4892-1E83-70BF9E5A05A4}"/>
              </a:ext>
            </a:extLst>
          </p:cNvPr>
          <p:cNvGraphicFramePr>
            <a:graphicFrameLocks noGrp="1"/>
          </p:cNvGraphicFramePr>
          <p:nvPr>
            <p:ph type="tbl" sz="quarter" idx="19"/>
          </p:nvPr>
        </p:nvGraphicFramePr>
        <p:xfrm>
          <a:off x="1242060" y="4066460"/>
          <a:ext cx="6526530" cy="1188720"/>
        </p:xfrm>
        <a:graphic>
          <a:graphicData uri="http://schemas.openxmlformats.org/drawingml/2006/table">
            <a:tbl>
              <a:tblPr firstRow="1" bandRow="1">
                <a:tableStyleId>{2D5ABB26-0587-4C30-8999-92F81FD0307C}</a:tableStyleId>
              </a:tblPr>
              <a:tblGrid>
                <a:gridCol w="5118100">
                  <a:extLst>
                    <a:ext uri="{9D8B030D-6E8A-4147-A177-3AD203B41FA5}">
                      <a16:colId xmlns:a16="http://schemas.microsoft.com/office/drawing/2014/main" val="3101646231"/>
                    </a:ext>
                  </a:extLst>
                </a:gridCol>
                <a:gridCol w="1408430">
                  <a:extLst>
                    <a:ext uri="{9D8B030D-6E8A-4147-A177-3AD203B41FA5}">
                      <a16:colId xmlns:a16="http://schemas.microsoft.com/office/drawing/2014/main" val="3799255329"/>
                    </a:ext>
                  </a:extLst>
                </a:gridCol>
              </a:tblGrid>
              <a:tr h="370840">
                <a:tc>
                  <a:txBody>
                    <a:bodyPr/>
                    <a:lstStyle/>
                    <a:p>
                      <a:r>
                        <a:rPr lang="en-IN" sz="2000" dirty="0"/>
                        <a:t>Operating expenses</a:t>
                      </a:r>
                    </a:p>
                  </a:txBody>
                  <a:tcPr anchor="ctr"/>
                </a:tc>
                <a:tc>
                  <a:txBody>
                    <a:bodyPr/>
                    <a:lstStyle/>
                    <a:p>
                      <a:pPr algn="r"/>
                      <a:r>
                        <a:rPr lang="en-IN" sz="2000" dirty="0"/>
                        <a:t>€111,000</a:t>
                      </a:r>
                    </a:p>
                  </a:txBody>
                  <a:tcPr anchor="ctr">
                    <a:lnB>
                      <a:noFill/>
                    </a:lnB>
                  </a:tcPr>
                </a:tc>
                <a:extLst>
                  <a:ext uri="{0D108BD9-81ED-4DB2-BD59-A6C34878D82A}">
                    <a16:rowId xmlns:a16="http://schemas.microsoft.com/office/drawing/2014/main" val="951732002"/>
                  </a:ext>
                </a:extLst>
              </a:tr>
              <a:tr h="370840">
                <a:tc>
                  <a:txBody>
                    <a:bodyPr/>
                    <a:lstStyle/>
                    <a:p>
                      <a:r>
                        <a:rPr lang="en-US" sz="2000" dirty="0"/>
                        <a:t>Add: Increase in prepaid expenses</a:t>
                      </a:r>
                      <a:endParaRPr lang="en-IN" sz="2000" dirty="0"/>
                    </a:p>
                  </a:txBody>
                  <a:tcPr anchor="ctr">
                    <a:lnR>
                      <a:noFill/>
                    </a:lnR>
                  </a:tcPr>
                </a:tc>
                <a:tc>
                  <a:txBody>
                    <a:bodyPr/>
                    <a:lstStyle/>
                    <a:p>
                      <a:pPr algn="r"/>
                      <a:r>
                        <a:rPr lang="en-IN" sz="2000" u="sng" dirty="0"/>
                        <a:t>       4,000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9137875"/>
                  </a:ext>
                </a:extLst>
              </a:tr>
              <a:tr h="370840">
                <a:tc>
                  <a:txBody>
                    <a:bodyPr/>
                    <a:lstStyle/>
                    <a:p>
                      <a:r>
                        <a:rPr lang="en-US" sz="2000" b="1" dirty="0">
                          <a:solidFill>
                            <a:schemeClr val="accent2"/>
                          </a:solidFill>
                        </a:rPr>
                        <a:t>Cash payments for operating expenses</a:t>
                      </a:r>
                      <a:endParaRPr lang="en-IN" sz="2000" b="1" dirty="0">
                        <a:solidFill>
                          <a:schemeClr val="accent2"/>
                        </a:solidFill>
                      </a:endParaRPr>
                    </a:p>
                  </a:txBody>
                  <a:tcPr anchor="ctr"/>
                </a:tc>
                <a:tc>
                  <a:txBody>
                    <a:bodyPr/>
                    <a:lstStyle/>
                    <a:p>
                      <a:pPr algn="r"/>
                      <a:r>
                        <a:rPr lang="en-IN" sz="2000" b="1" u="dbl" baseline="0" dirty="0">
                          <a:solidFill>
                            <a:schemeClr val="accent2"/>
                          </a:solidFill>
                        </a:rPr>
                        <a:t>€115,000</a:t>
                      </a: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304711712"/>
                  </a:ext>
                </a:extLst>
              </a:tr>
            </a:tbl>
          </a:graphicData>
        </a:graphic>
      </p:graphicFrame>
      <p:sp>
        <p:nvSpPr>
          <p:cNvPr id="9" name="Content Placeholder 8">
            <a:extLst>
              <a:ext uri="{FF2B5EF4-FFF2-40B4-BE49-F238E27FC236}">
                <a16:creationId xmlns:a16="http://schemas.microsoft.com/office/drawing/2014/main" id="{84EDA43B-4E7C-1AE2-A07D-F17C7490307C}"/>
              </a:ext>
            </a:extLst>
          </p:cNvPr>
          <p:cNvSpPr>
            <a:spLocks noGrp="1"/>
          </p:cNvSpPr>
          <p:nvPr>
            <p:ph sz="quarter" idx="18"/>
          </p:nvPr>
        </p:nvSpPr>
        <p:spPr>
          <a:xfrm>
            <a:off x="470621" y="5344478"/>
            <a:ext cx="8037512" cy="481012"/>
          </a:xfrm>
        </p:spPr>
        <p:txBody>
          <a:bodyPr>
            <a:noAutofit/>
          </a:bodyPr>
          <a:lstStyle/>
          <a:p>
            <a:pPr marL="0" indent="0">
              <a:buNone/>
            </a:pPr>
            <a:r>
              <a:rPr lang="en-US" sz="2000" b="1" dirty="0"/>
              <a:t>Illustration 14A.10: </a:t>
            </a:r>
            <a:r>
              <a:rPr lang="en-US" sz="2000" dirty="0"/>
              <a:t>Computation of cash payments for operating expenses.</a:t>
            </a:r>
          </a:p>
        </p:txBody>
      </p:sp>
      <p:sp>
        <p:nvSpPr>
          <p:cNvPr id="13" name="Content Placeholder 5">
            <a:extLst>
              <a:ext uri="{FF2B5EF4-FFF2-40B4-BE49-F238E27FC236}">
                <a16:creationId xmlns:a16="http://schemas.microsoft.com/office/drawing/2014/main" id="{7C21D0AC-868F-E98D-54A5-6744F06CAD6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
        <p:nvSpPr>
          <p:cNvPr id="3" name="TextBox 2">
            <a:extLst>
              <a:ext uri="{FF2B5EF4-FFF2-40B4-BE49-F238E27FC236}">
                <a16:creationId xmlns:a16="http://schemas.microsoft.com/office/drawing/2014/main" id="{4736B32D-5F0F-3179-FD94-4993AF09B158}"/>
              </a:ext>
            </a:extLst>
          </p:cNvPr>
          <p:cNvSpPr txBox="1"/>
          <p:nvPr/>
        </p:nvSpPr>
        <p:spPr>
          <a:xfrm>
            <a:off x="7338551" y="1529894"/>
            <a:ext cx="1637414" cy="461665"/>
          </a:xfrm>
          <a:prstGeom prst="rect">
            <a:avLst/>
          </a:prstGeom>
          <a:noFill/>
        </p:spPr>
        <p:txBody>
          <a:bodyPr wrap="square" rtlCol="0">
            <a:spAutoFit/>
          </a:bodyPr>
          <a:lstStyle/>
          <a:p>
            <a:r>
              <a:rPr lang="en-US" sz="1200" dirty="0"/>
              <a:t>Wage payables, taxes payables, etc.</a:t>
            </a:r>
          </a:p>
        </p:txBody>
      </p:sp>
    </p:spTree>
    <p:extLst>
      <p:ext uri="{BB962C8B-B14F-4D97-AF65-F5344CB8AC3E}">
        <p14:creationId xmlns:p14="http://schemas.microsoft.com/office/powerpoint/2010/main" val="25781414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600B-7D7D-8C78-6A82-DCB50987EA7F}"/>
              </a:ext>
            </a:extLst>
          </p:cNvPr>
          <p:cNvSpPr>
            <a:spLocks noGrp="1"/>
          </p:cNvSpPr>
          <p:nvPr>
            <p:ph type="title"/>
          </p:nvPr>
        </p:nvSpPr>
        <p:spPr/>
        <p:txBody>
          <a:bodyPr>
            <a:noAutofit/>
          </a:bodyPr>
          <a:lstStyle/>
          <a:p>
            <a:r>
              <a:rPr lang="en-US" dirty="0"/>
              <a:t>Formula to Compute Payment for Taxes</a:t>
            </a:r>
            <a:endParaRPr lang="en-IN" dirty="0"/>
          </a:p>
        </p:txBody>
      </p:sp>
      <p:sp>
        <p:nvSpPr>
          <p:cNvPr id="6" name="Content Placeholder 5">
            <a:extLst>
              <a:ext uri="{FF2B5EF4-FFF2-40B4-BE49-F238E27FC236}">
                <a16:creationId xmlns:a16="http://schemas.microsoft.com/office/drawing/2014/main" id="{B6F211D9-6424-86CF-6E79-052D64069423}"/>
              </a:ext>
            </a:extLst>
          </p:cNvPr>
          <p:cNvSpPr>
            <a:spLocks noGrp="1"/>
          </p:cNvSpPr>
          <p:nvPr>
            <p:ph sz="quarter" idx="12"/>
          </p:nvPr>
        </p:nvSpPr>
        <p:spPr>
          <a:xfrm>
            <a:off x="513862" y="1595515"/>
            <a:ext cx="8115301" cy="429315"/>
          </a:xfrm>
        </p:spPr>
        <p:txBody>
          <a:bodyPr>
            <a:normAutofit lnSpcReduction="10000"/>
          </a:bodyPr>
          <a:lstStyle/>
          <a:p>
            <a:pPr marL="0" indent="0">
              <a:buNone/>
            </a:pPr>
            <a:r>
              <a:rPr lang="en-US" sz="2400" dirty="0"/>
              <a:t>Income taxes payable decreased €2,000.</a:t>
            </a:r>
          </a:p>
        </p:txBody>
      </p:sp>
      <p:graphicFrame>
        <p:nvGraphicFramePr>
          <p:cNvPr id="13" name="Table 13">
            <a:extLst>
              <a:ext uri="{FF2B5EF4-FFF2-40B4-BE49-F238E27FC236}">
                <a16:creationId xmlns:a16="http://schemas.microsoft.com/office/drawing/2014/main" id="{4D86693C-6970-DDD3-969D-6A664CA06FBC}"/>
              </a:ext>
            </a:extLst>
          </p:cNvPr>
          <p:cNvGraphicFramePr>
            <a:graphicFrameLocks noGrp="1"/>
          </p:cNvGraphicFramePr>
          <p:nvPr>
            <p:ph type="tbl" sz="quarter" idx="19"/>
          </p:nvPr>
        </p:nvGraphicFramePr>
        <p:xfrm>
          <a:off x="1418780" y="2024830"/>
          <a:ext cx="6306440" cy="1188720"/>
        </p:xfrm>
        <a:graphic>
          <a:graphicData uri="http://schemas.openxmlformats.org/drawingml/2006/table">
            <a:tbl>
              <a:tblPr firstRow="1" bandRow="1">
                <a:tableStyleId>{2D5ABB26-0587-4C30-8999-92F81FD0307C}</a:tableStyleId>
              </a:tblPr>
              <a:tblGrid>
                <a:gridCol w="5051997">
                  <a:extLst>
                    <a:ext uri="{9D8B030D-6E8A-4147-A177-3AD203B41FA5}">
                      <a16:colId xmlns:a16="http://schemas.microsoft.com/office/drawing/2014/main" val="4193463973"/>
                    </a:ext>
                  </a:extLst>
                </a:gridCol>
                <a:gridCol w="1254443">
                  <a:extLst>
                    <a:ext uri="{9D8B030D-6E8A-4147-A177-3AD203B41FA5}">
                      <a16:colId xmlns:a16="http://schemas.microsoft.com/office/drawing/2014/main" val="1391699456"/>
                    </a:ext>
                  </a:extLst>
                </a:gridCol>
              </a:tblGrid>
              <a:tr h="370840">
                <a:tc>
                  <a:txBody>
                    <a:bodyPr/>
                    <a:lstStyle/>
                    <a:p>
                      <a:r>
                        <a:rPr lang="en-IN" sz="2000" dirty="0"/>
                        <a:t>Income tax expense</a:t>
                      </a:r>
                    </a:p>
                  </a:txBody>
                  <a:tcPr anchor="ctr"/>
                </a:tc>
                <a:tc>
                  <a:txBody>
                    <a:bodyPr/>
                    <a:lstStyle/>
                    <a:p>
                      <a:pPr algn="r"/>
                      <a:r>
                        <a:rPr lang="en-IN" sz="2000" dirty="0"/>
                        <a:t>€47,000</a:t>
                      </a:r>
                    </a:p>
                  </a:txBody>
                  <a:tcPr anchor="ctr">
                    <a:lnB>
                      <a:noFill/>
                    </a:lnB>
                  </a:tcPr>
                </a:tc>
                <a:extLst>
                  <a:ext uri="{0D108BD9-81ED-4DB2-BD59-A6C34878D82A}">
                    <a16:rowId xmlns:a16="http://schemas.microsoft.com/office/drawing/2014/main" val="3116366981"/>
                  </a:ext>
                </a:extLst>
              </a:tr>
              <a:tr h="370840">
                <a:tc>
                  <a:txBody>
                    <a:bodyPr/>
                    <a:lstStyle/>
                    <a:p>
                      <a:r>
                        <a:rPr lang="en-US" sz="2000" dirty="0"/>
                        <a:t>Add: Decrease in income taxes payable</a:t>
                      </a:r>
                      <a:endParaRPr lang="en-IN" sz="2000" dirty="0"/>
                    </a:p>
                  </a:txBody>
                  <a:tcPr anchor="ctr">
                    <a:lnR>
                      <a:noFill/>
                    </a:lnR>
                  </a:tcPr>
                </a:tc>
                <a:tc>
                  <a:txBody>
                    <a:bodyPr/>
                    <a:lstStyle/>
                    <a:p>
                      <a:pPr algn="r"/>
                      <a:r>
                        <a:rPr lang="en-IN" sz="2000" u="sng" dirty="0"/>
                        <a:t>      2,000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6136290"/>
                  </a:ext>
                </a:extLst>
              </a:tr>
              <a:tr h="370840">
                <a:tc>
                  <a:txBody>
                    <a:bodyPr/>
                    <a:lstStyle/>
                    <a:p>
                      <a:r>
                        <a:rPr lang="en-US" sz="2000" b="1" dirty="0">
                          <a:solidFill>
                            <a:schemeClr val="accent2"/>
                          </a:solidFill>
                        </a:rPr>
                        <a:t>Cash payments for income taxes</a:t>
                      </a:r>
                      <a:endParaRPr lang="en-IN" sz="2000" b="1" dirty="0">
                        <a:solidFill>
                          <a:schemeClr val="accent2"/>
                        </a:solidFill>
                      </a:endParaRPr>
                    </a:p>
                  </a:txBody>
                  <a:tcPr anchor="ctr"/>
                </a:tc>
                <a:tc>
                  <a:txBody>
                    <a:bodyPr/>
                    <a:lstStyle/>
                    <a:p>
                      <a:pPr algn="r"/>
                      <a:r>
                        <a:rPr lang="en-IN" sz="2000" b="1" u="dbl" baseline="0" dirty="0">
                          <a:solidFill>
                            <a:schemeClr val="accent2"/>
                          </a:solidFill>
                        </a:rPr>
                        <a:t> €49,000</a:t>
                      </a: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3975998331"/>
                  </a:ext>
                </a:extLst>
              </a:tr>
            </a:tbl>
          </a:graphicData>
        </a:graphic>
      </p:graphicFrame>
      <p:sp>
        <p:nvSpPr>
          <p:cNvPr id="10" name="Content Placeholder 9">
            <a:extLst>
              <a:ext uri="{FF2B5EF4-FFF2-40B4-BE49-F238E27FC236}">
                <a16:creationId xmlns:a16="http://schemas.microsoft.com/office/drawing/2014/main" id="{765DF6CF-201E-7CFF-F6AB-0169383C03F6}"/>
              </a:ext>
            </a:extLst>
          </p:cNvPr>
          <p:cNvSpPr>
            <a:spLocks noGrp="1"/>
          </p:cNvSpPr>
          <p:nvPr>
            <p:ph sz="quarter" idx="20"/>
          </p:nvPr>
        </p:nvSpPr>
        <p:spPr>
          <a:xfrm>
            <a:off x="592138" y="3409950"/>
            <a:ext cx="8217565" cy="429315"/>
          </a:xfrm>
        </p:spPr>
        <p:txBody>
          <a:bodyPr>
            <a:normAutofit/>
          </a:bodyPr>
          <a:lstStyle/>
          <a:p>
            <a:pPr marL="0" indent="0">
              <a:buNone/>
            </a:pPr>
            <a:r>
              <a:rPr lang="en-US" sz="2000" b="1" dirty="0"/>
              <a:t>Illustration 14A.12: </a:t>
            </a:r>
            <a:r>
              <a:rPr lang="en-US" sz="2000" dirty="0"/>
              <a:t>Computation of cash payments for income taxes.</a:t>
            </a:r>
          </a:p>
        </p:txBody>
      </p:sp>
      <p:graphicFrame>
        <p:nvGraphicFramePr>
          <p:cNvPr id="2" name="Object 1" descr="multiline equation row 1 multiline equation line 1 bold Cash line 2 bold Paymentsfor line 3 bold IncomeTaxes equals multiline equation line 1 bold Income line 2 bold Tax line 3 bold Expense case statement case 1 plus bold DecreaseinIncomeTaxesPayable case 2 bold or case 3 minus bold IncreaseinIncomeTaxesPayable">
            <a:extLst>
              <a:ext uri="{FF2B5EF4-FFF2-40B4-BE49-F238E27FC236}">
                <a16:creationId xmlns:a16="http://schemas.microsoft.com/office/drawing/2014/main" id="{33F5971B-572C-71B9-B57A-51E879E98242}"/>
              </a:ext>
            </a:extLst>
          </p:cNvPr>
          <p:cNvGraphicFramePr>
            <a:graphicFrameLocks noChangeAspect="1"/>
          </p:cNvGraphicFramePr>
          <p:nvPr/>
        </p:nvGraphicFramePr>
        <p:xfrm>
          <a:off x="1231900" y="3967163"/>
          <a:ext cx="6208713" cy="1041400"/>
        </p:xfrm>
        <a:graphic>
          <a:graphicData uri="http://schemas.openxmlformats.org/presentationml/2006/ole">
            <mc:AlternateContent xmlns:mc="http://schemas.openxmlformats.org/markup-compatibility/2006">
              <mc:Choice xmlns:v="urn:schemas-microsoft-com:vml" Requires="v">
                <p:oleObj name="Equation" r:id="rId2" imgW="4241520" imgH="711000" progId="Equation.DSMT4">
                  <p:embed/>
                </p:oleObj>
              </mc:Choice>
              <mc:Fallback>
                <p:oleObj name="Equation" r:id="rId2" imgW="4241520" imgH="711000" progId="Equation.DSMT4">
                  <p:embed/>
                  <p:pic>
                    <p:nvPicPr>
                      <p:cNvPr id="2" name="Object 1" descr="multiline equation row 1 multiline equation line 1 bold Cash line 2 bold Paymentsfor line 3 bold IncomeTaxes equals multiline equation line 1 bold Income line 2 bold Tax line 3 bold Expense case statement case 1 plus bold DecreaseinIncomeTaxesPayable case 2 bold or case 3 minus bold IncreaseinIncomeTaxesPayable">
                        <a:extLst>
                          <a:ext uri="{FF2B5EF4-FFF2-40B4-BE49-F238E27FC236}">
                            <a16:creationId xmlns:a16="http://schemas.microsoft.com/office/drawing/2014/main" id="{33F5971B-572C-71B9-B57A-51E879E98242}"/>
                          </a:ext>
                        </a:extLst>
                      </p:cNvPr>
                      <p:cNvPicPr/>
                      <p:nvPr/>
                    </p:nvPicPr>
                    <p:blipFill>
                      <a:blip r:embed="rId3"/>
                      <a:stretch>
                        <a:fillRect/>
                      </a:stretch>
                    </p:blipFill>
                    <p:spPr>
                      <a:xfrm>
                        <a:off x="1231900" y="3967163"/>
                        <a:ext cx="6208713" cy="10414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84EDA43B-4E7C-1AE2-A07D-F17C7490307C}"/>
              </a:ext>
            </a:extLst>
          </p:cNvPr>
          <p:cNvSpPr>
            <a:spLocks noGrp="1"/>
          </p:cNvSpPr>
          <p:nvPr>
            <p:ph sz="quarter" idx="18"/>
          </p:nvPr>
        </p:nvSpPr>
        <p:spPr>
          <a:xfrm>
            <a:off x="592142" y="5574359"/>
            <a:ext cx="8037512" cy="753909"/>
          </a:xfrm>
        </p:spPr>
        <p:txBody>
          <a:bodyPr>
            <a:normAutofit/>
          </a:bodyPr>
          <a:lstStyle/>
          <a:p>
            <a:pPr marL="0" indent="0">
              <a:buNone/>
            </a:pPr>
            <a:r>
              <a:rPr lang="en-US" sz="2000" b="1" dirty="0"/>
              <a:t>Illustration 14A.13: </a:t>
            </a:r>
            <a:r>
              <a:rPr lang="en-US" sz="2000" dirty="0"/>
              <a:t>Formula to compute cash payments for income taxes – direct method</a:t>
            </a:r>
          </a:p>
        </p:txBody>
      </p:sp>
      <p:sp>
        <p:nvSpPr>
          <p:cNvPr id="14" name="Content Placeholder 5">
            <a:extLst>
              <a:ext uri="{FF2B5EF4-FFF2-40B4-BE49-F238E27FC236}">
                <a16:creationId xmlns:a16="http://schemas.microsoft.com/office/drawing/2014/main" id="{E5F5A473-358F-6F64-1385-2F5FF88CB605}"/>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0979403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600B-7D7D-8C78-6A82-DCB50987EA7F}"/>
              </a:ext>
            </a:extLst>
          </p:cNvPr>
          <p:cNvSpPr>
            <a:spLocks noGrp="1"/>
          </p:cNvSpPr>
          <p:nvPr>
            <p:ph type="title"/>
          </p:nvPr>
        </p:nvSpPr>
        <p:spPr/>
        <p:txBody>
          <a:bodyPr>
            <a:noAutofit/>
          </a:bodyPr>
          <a:lstStyle/>
          <a:p>
            <a:r>
              <a:rPr lang="en-US" dirty="0"/>
              <a:t>Operating Activities Calculation</a:t>
            </a:r>
            <a:endParaRPr lang="en-IN" dirty="0"/>
          </a:p>
        </p:txBody>
      </p:sp>
      <p:sp>
        <p:nvSpPr>
          <p:cNvPr id="6" name="Content Placeholder 5">
            <a:extLst>
              <a:ext uri="{FF2B5EF4-FFF2-40B4-BE49-F238E27FC236}">
                <a16:creationId xmlns:a16="http://schemas.microsoft.com/office/drawing/2014/main" id="{B6F211D9-6424-86CF-6E79-052D64069423}"/>
              </a:ext>
            </a:extLst>
          </p:cNvPr>
          <p:cNvSpPr>
            <a:spLocks noGrp="1"/>
          </p:cNvSpPr>
          <p:nvPr>
            <p:ph sz="quarter" idx="12"/>
          </p:nvPr>
        </p:nvSpPr>
        <p:spPr>
          <a:xfrm>
            <a:off x="612934" y="1395269"/>
            <a:ext cx="8115301" cy="1570147"/>
          </a:xfrm>
        </p:spPr>
        <p:txBody>
          <a:bodyPr>
            <a:normAutofit/>
          </a:bodyPr>
          <a:lstStyle/>
          <a:p>
            <a:pPr marL="0" indent="0">
              <a:buNone/>
            </a:pPr>
            <a:r>
              <a:rPr lang="en-US" sz="2400" dirty="0"/>
              <a:t>Operating activities section of the statement of cash flows of Computer Services.</a:t>
            </a:r>
          </a:p>
        </p:txBody>
      </p:sp>
      <p:graphicFrame>
        <p:nvGraphicFramePr>
          <p:cNvPr id="18" name="Table 23">
            <a:extLst>
              <a:ext uri="{FF2B5EF4-FFF2-40B4-BE49-F238E27FC236}">
                <a16:creationId xmlns:a16="http://schemas.microsoft.com/office/drawing/2014/main" id="{DCBF9D0D-0261-C4EC-3682-45975C324A31}"/>
              </a:ext>
            </a:extLst>
          </p:cNvPr>
          <p:cNvGraphicFramePr>
            <a:graphicFrameLocks noGrp="1"/>
          </p:cNvGraphicFramePr>
          <p:nvPr>
            <p:ph type="tbl" sz="quarter" idx="19"/>
            <p:extLst>
              <p:ext uri="{D42A27DB-BD31-4B8C-83A1-F6EECF244321}">
                <p14:modId xmlns:p14="http://schemas.microsoft.com/office/powerpoint/2010/main" val="3022716546"/>
              </p:ext>
            </p:extLst>
          </p:nvPr>
        </p:nvGraphicFramePr>
        <p:xfrm>
          <a:off x="612934" y="2295830"/>
          <a:ext cx="7918132" cy="3169920"/>
        </p:xfrm>
        <a:graphic>
          <a:graphicData uri="http://schemas.openxmlformats.org/drawingml/2006/table">
            <a:tbl>
              <a:tblPr firstRow="1" bandRow="1">
                <a:tableStyleId>{2D5ABB26-0587-4C30-8999-92F81FD0307C}</a:tableStyleId>
              </a:tblPr>
              <a:tblGrid>
                <a:gridCol w="5510848">
                  <a:extLst>
                    <a:ext uri="{9D8B030D-6E8A-4147-A177-3AD203B41FA5}">
                      <a16:colId xmlns:a16="http://schemas.microsoft.com/office/drawing/2014/main" val="3778126175"/>
                    </a:ext>
                  </a:extLst>
                </a:gridCol>
                <a:gridCol w="1203642">
                  <a:extLst>
                    <a:ext uri="{9D8B030D-6E8A-4147-A177-3AD203B41FA5}">
                      <a16:colId xmlns:a16="http://schemas.microsoft.com/office/drawing/2014/main" val="1468872749"/>
                    </a:ext>
                  </a:extLst>
                </a:gridCol>
                <a:gridCol w="1203642">
                  <a:extLst>
                    <a:ext uri="{9D8B030D-6E8A-4147-A177-3AD203B41FA5}">
                      <a16:colId xmlns:a16="http://schemas.microsoft.com/office/drawing/2014/main" val="993635067"/>
                    </a:ext>
                  </a:extLst>
                </a:gridCol>
              </a:tblGrid>
              <a:tr h="203430">
                <a:tc>
                  <a:txBody>
                    <a:bodyPr/>
                    <a:lstStyle/>
                    <a:p>
                      <a:r>
                        <a:rPr lang="en-US" sz="2000" dirty="0"/>
                        <a:t>Cash flows from operating activities</a:t>
                      </a:r>
                      <a:endParaRPr lang="en-IN" sz="2000" dirty="0"/>
                    </a:p>
                  </a:txBody>
                  <a:tcPr/>
                </a:tc>
                <a:tc>
                  <a:txBody>
                    <a:bodyPr/>
                    <a:lstStyle/>
                    <a:p>
                      <a:pPr algn="r"/>
                      <a:endParaRPr lang="en-IN" sz="2000" dirty="0"/>
                    </a:p>
                  </a:txBody>
                  <a:tcPr/>
                </a:tc>
                <a:tc>
                  <a:txBody>
                    <a:bodyPr/>
                    <a:lstStyle/>
                    <a:p>
                      <a:pPr algn="r"/>
                      <a:endParaRPr lang="en-IN" sz="2000" dirty="0"/>
                    </a:p>
                  </a:txBody>
                  <a:tcPr/>
                </a:tc>
                <a:extLst>
                  <a:ext uri="{0D108BD9-81ED-4DB2-BD59-A6C34878D82A}">
                    <a16:rowId xmlns:a16="http://schemas.microsoft.com/office/drawing/2014/main" val="1625544206"/>
                  </a:ext>
                </a:extLst>
              </a:tr>
              <a:tr h="203430">
                <a:tc>
                  <a:txBody>
                    <a:bodyPr/>
                    <a:lstStyle/>
                    <a:p>
                      <a:pPr marL="0" indent="452438"/>
                      <a:r>
                        <a:rPr lang="en-IN" sz="2000" dirty="0"/>
                        <a:t>Cash receipts from customers</a:t>
                      </a:r>
                    </a:p>
                  </a:txBody>
                  <a:tcPr/>
                </a:tc>
                <a:tc>
                  <a:txBody>
                    <a:bodyPr/>
                    <a:lstStyle/>
                    <a:p>
                      <a:pPr algn="r"/>
                      <a:endParaRPr lang="en-IN" sz="2000" dirty="0"/>
                    </a:p>
                  </a:txBody>
                  <a:tcPr/>
                </a:tc>
                <a:tc>
                  <a:txBody>
                    <a:bodyPr/>
                    <a:lstStyle/>
                    <a:p>
                      <a:pPr algn="r"/>
                      <a:r>
                        <a:rPr lang="en-IN" sz="2000" dirty="0"/>
                        <a:t>€517,000</a:t>
                      </a:r>
                    </a:p>
                  </a:txBody>
                  <a:tcPr/>
                </a:tc>
                <a:extLst>
                  <a:ext uri="{0D108BD9-81ED-4DB2-BD59-A6C34878D82A}">
                    <a16:rowId xmlns:a16="http://schemas.microsoft.com/office/drawing/2014/main" val="1327998353"/>
                  </a:ext>
                </a:extLst>
              </a:tr>
              <a:tr h="203430">
                <a:tc>
                  <a:txBody>
                    <a:bodyPr/>
                    <a:lstStyle/>
                    <a:p>
                      <a:pPr marL="452438" indent="0"/>
                      <a:r>
                        <a:rPr lang="en-US" sz="2000" dirty="0"/>
                        <a:t>Less: Cash payments:</a:t>
                      </a:r>
                      <a:endParaRPr lang="en-IN" sz="2000" dirty="0"/>
                    </a:p>
                  </a:txBody>
                  <a:tcPr/>
                </a:tc>
                <a:tc>
                  <a:txBody>
                    <a:bodyPr/>
                    <a:lstStyle/>
                    <a:p>
                      <a:pPr algn="r"/>
                      <a:endParaRPr lang="en-IN" sz="2000" dirty="0"/>
                    </a:p>
                  </a:txBody>
                  <a:tcPr/>
                </a:tc>
                <a:tc>
                  <a:txBody>
                    <a:bodyPr/>
                    <a:lstStyle/>
                    <a:p>
                      <a:pPr algn="r"/>
                      <a:endParaRPr lang="en-IN" sz="2000" dirty="0"/>
                    </a:p>
                  </a:txBody>
                  <a:tcPr/>
                </a:tc>
                <a:extLst>
                  <a:ext uri="{0D108BD9-81ED-4DB2-BD59-A6C34878D82A}">
                    <a16:rowId xmlns:a16="http://schemas.microsoft.com/office/drawing/2014/main" val="695252284"/>
                  </a:ext>
                </a:extLst>
              </a:tr>
              <a:tr h="203430">
                <a:tc>
                  <a:txBody>
                    <a:bodyPr/>
                    <a:lstStyle/>
                    <a:p>
                      <a:pPr marL="0" indent="717550"/>
                      <a:r>
                        <a:rPr lang="en-US" sz="2000" b="0" dirty="0">
                          <a:solidFill>
                            <a:schemeClr val="tx1"/>
                          </a:solidFill>
                        </a:rPr>
                        <a:t>To suppliers</a:t>
                      </a:r>
                      <a:endParaRPr lang="en-IN" sz="2000" b="0" dirty="0">
                        <a:solidFill>
                          <a:schemeClr val="tx1"/>
                        </a:solidFill>
                      </a:endParaRPr>
                    </a:p>
                  </a:txBody>
                  <a:tcPr/>
                </a:tc>
                <a:tc>
                  <a:txBody>
                    <a:bodyPr/>
                    <a:lstStyle/>
                    <a:p>
                      <a:pPr algn="r"/>
                      <a:r>
                        <a:rPr lang="en-IN" sz="2000" b="0" dirty="0">
                          <a:solidFill>
                            <a:schemeClr val="tx1"/>
                          </a:solidFill>
                        </a:rPr>
                        <a:t>€139,000</a:t>
                      </a:r>
                    </a:p>
                  </a:txBody>
                  <a:tcPr/>
                </a:tc>
                <a:tc>
                  <a:txBody>
                    <a:bodyPr/>
                    <a:lstStyle/>
                    <a:p>
                      <a:pPr algn="r"/>
                      <a:endParaRPr lang="en-IN" sz="2000" b="0" dirty="0">
                        <a:solidFill>
                          <a:schemeClr val="tx1"/>
                        </a:solidFill>
                      </a:endParaRPr>
                    </a:p>
                  </a:txBody>
                  <a:tcPr/>
                </a:tc>
                <a:extLst>
                  <a:ext uri="{0D108BD9-81ED-4DB2-BD59-A6C34878D82A}">
                    <a16:rowId xmlns:a16="http://schemas.microsoft.com/office/drawing/2014/main" val="968690779"/>
                  </a:ext>
                </a:extLst>
              </a:tr>
              <a:tr h="203430">
                <a:tc>
                  <a:txBody>
                    <a:bodyPr/>
                    <a:lstStyle/>
                    <a:p>
                      <a:pPr marL="0" indent="717550"/>
                      <a:r>
                        <a:rPr lang="en-IN" sz="2000" b="0" dirty="0">
                          <a:solidFill>
                            <a:schemeClr val="tx1"/>
                          </a:solidFill>
                        </a:rPr>
                        <a:t>For operating expenses</a:t>
                      </a:r>
                    </a:p>
                  </a:txBody>
                  <a:tcPr/>
                </a:tc>
                <a:tc>
                  <a:txBody>
                    <a:bodyPr/>
                    <a:lstStyle/>
                    <a:p>
                      <a:pPr algn="r"/>
                      <a:r>
                        <a:rPr lang="en-IN" sz="2000" b="0" dirty="0">
                          <a:solidFill>
                            <a:schemeClr val="tx1"/>
                          </a:solidFill>
                        </a:rPr>
                        <a:t>115,000</a:t>
                      </a:r>
                    </a:p>
                  </a:txBody>
                  <a:tcPr/>
                </a:tc>
                <a:tc>
                  <a:txBody>
                    <a:bodyPr/>
                    <a:lstStyle/>
                    <a:p>
                      <a:pPr algn="r"/>
                      <a:endParaRPr lang="en-IN" sz="2000" b="0" dirty="0">
                        <a:solidFill>
                          <a:schemeClr val="tx1"/>
                        </a:solidFill>
                      </a:endParaRPr>
                    </a:p>
                  </a:txBody>
                  <a:tcPr/>
                </a:tc>
                <a:extLst>
                  <a:ext uri="{0D108BD9-81ED-4DB2-BD59-A6C34878D82A}">
                    <a16:rowId xmlns:a16="http://schemas.microsoft.com/office/drawing/2014/main" val="1398592040"/>
                  </a:ext>
                </a:extLst>
              </a:tr>
              <a:tr h="203430">
                <a:tc>
                  <a:txBody>
                    <a:bodyPr/>
                    <a:lstStyle/>
                    <a:p>
                      <a:pPr marL="0" indent="717550"/>
                      <a:r>
                        <a:rPr lang="en-IN" sz="2000" b="0" dirty="0">
                          <a:solidFill>
                            <a:schemeClr val="tx1"/>
                          </a:solidFill>
                        </a:rPr>
                        <a:t>For interest expense</a:t>
                      </a:r>
                    </a:p>
                  </a:txBody>
                  <a:tcPr/>
                </a:tc>
                <a:tc>
                  <a:txBody>
                    <a:bodyPr/>
                    <a:lstStyle/>
                    <a:p>
                      <a:pPr algn="r"/>
                      <a:r>
                        <a:rPr lang="en-IN" sz="2000" b="0" dirty="0">
                          <a:solidFill>
                            <a:schemeClr val="tx1"/>
                          </a:solidFill>
                        </a:rPr>
                        <a:t>42,000</a:t>
                      </a:r>
                    </a:p>
                  </a:txBody>
                  <a:tcPr>
                    <a:lnB>
                      <a:noFill/>
                    </a:lnB>
                  </a:tcPr>
                </a:tc>
                <a:tc>
                  <a:txBody>
                    <a:bodyPr/>
                    <a:lstStyle/>
                    <a:p>
                      <a:pPr algn="r"/>
                      <a:endParaRPr lang="en-IN" sz="2000" b="0" dirty="0">
                        <a:solidFill>
                          <a:schemeClr val="tx1"/>
                        </a:solidFill>
                      </a:endParaRPr>
                    </a:p>
                  </a:txBody>
                  <a:tcPr>
                    <a:lnB>
                      <a:noFill/>
                    </a:lnB>
                  </a:tcPr>
                </a:tc>
                <a:extLst>
                  <a:ext uri="{0D108BD9-81ED-4DB2-BD59-A6C34878D82A}">
                    <a16:rowId xmlns:a16="http://schemas.microsoft.com/office/drawing/2014/main" val="2983600248"/>
                  </a:ext>
                </a:extLst>
              </a:tr>
              <a:tr h="203430">
                <a:tc>
                  <a:txBody>
                    <a:bodyPr/>
                    <a:lstStyle/>
                    <a:p>
                      <a:pPr marL="0" indent="717550"/>
                      <a:r>
                        <a:rPr lang="en-IN" sz="2000" b="0" dirty="0">
                          <a:solidFill>
                            <a:schemeClr val="tx1"/>
                          </a:solidFill>
                        </a:rPr>
                        <a:t>For income taxes</a:t>
                      </a:r>
                    </a:p>
                  </a:txBody>
                  <a:tcPr>
                    <a:lnR>
                      <a:noFill/>
                    </a:lnR>
                  </a:tcPr>
                </a:tc>
                <a:tc>
                  <a:txBody>
                    <a:bodyPr/>
                    <a:lstStyle/>
                    <a:p>
                      <a:pPr algn="r"/>
                      <a:r>
                        <a:rPr lang="en-IN" sz="2000" b="0" u="sng" dirty="0">
                          <a:solidFill>
                            <a:schemeClr val="tx1"/>
                          </a:solidFill>
                        </a:rPr>
                        <a:t>     49,000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2000" b="0" u="sng" dirty="0">
                          <a:solidFill>
                            <a:schemeClr val="tx1"/>
                          </a:solidFill>
                        </a:rPr>
                        <a:t>   345,000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1118507"/>
                  </a:ext>
                </a:extLst>
              </a:tr>
              <a:tr h="203430">
                <a:tc>
                  <a:txBody>
                    <a:bodyPr/>
                    <a:lstStyle/>
                    <a:p>
                      <a:pPr marL="0" indent="1071563"/>
                      <a:r>
                        <a:rPr lang="en-US" sz="2000" b="0" dirty="0">
                          <a:solidFill>
                            <a:schemeClr val="tx1"/>
                          </a:solidFill>
                        </a:rPr>
                        <a:t>Net cash provided by operating activities</a:t>
                      </a:r>
                      <a:endParaRPr lang="en-IN" sz="2000" b="0" dirty="0">
                        <a:solidFill>
                          <a:schemeClr val="tx1"/>
                        </a:solidFill>
                      </a:endParaRPr>
                    </a:p>
                  </a:txBody>
                  <a:tcPr/>
                </a:tc>
                <a:tc>
                  <a:txBody>
                    <a:bodyPr/>
                    <a:lstStyle/>
                    <a:p>
                      <a:pPr algn="r"/>
                      <a:endParaRPr lang="en-IN" sz="2000" b="0" dirty="0">
                        <a:solidFill>
                          <a:schemeClr val="tx1"/>
                        </a:solidFill>
                      </a:endParaRPr>
                    </a:p>
                  </a:txBody>
                  <a:tcPr>
                    <a:lnT w="12700" cap="flat" cmpd="sng" algn="ctr">
                      <a:noFill/>
                      <a:prstDash val="solid"/>
                      <a:round/>
                      <a:headEnd type="none" w="med" len="med"/>
                      <a:tailEnd type="none" w="med" len="med"/>
                    </a:lnT>
                  </a:tcPr>
                </a:tc>
                <a:tc>
                  <a:txBody>
                    <a:bodyPr/>
                    <a:lstStyle/>
                    <a:p>
                      <a:pPr algn="r"/>
                      <a:r>
                        <a:rPr lang="en-IN" sz="2000" b="0" dirty="0">
                          <a:solidFill>
                            <a:schemeClr val="tx1"/>
                          </a:solidFill>
                        </a:rPr>
                        <a:t>€172,000</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1123784924"/>
                  </a:ext>
                </a:extLst>
              </a:tr>
            </a:tbl>
          </a:graphicData>
        </a:graphic>
      </p:graphicFrame>
      <p:sp>
        <p:nvSpPr>
          <p:cNvPr id="10" name="Content Placeholder 9">
            <a:extLst>
              <a:ext uri="{FF2B5EF4-FFF2-40B4-BE49-F238E27FC236}">
                <a16:creationId xmlns:a16="http://schemas.microsoft.com/office/drawing/2014/main" id="{765DF6CF-201E-7CFF-F6AB-0169383C03F6}"/>
              </a:ext>
            </a:extLst>
          </p:cNvPr>
          <p:cNvSpPr>
            <a:spLocks noGrp="1"/>
          </p:cNvSpPr>
          <p:nvPr>
            <p:ph sz="quarter" idx="20"/>
          </p:nvPr>
        </p:nvSpPr>
        <p:spPr>
          <a:xfrm>
            <a:off x="514353" y="5910745"/>
            <a:ext cx="8410572" cy="365125"/>
          </a:xfrm>
        </p:spPr>
        <p:txBody>
          <a:bodyPr>
            <a:normAutofit lnSpcReduction="10000"/>
          </a:bodyPr>
          <a:lstStyle/>
          <a:p>
            <a:pPr marL="0" indent="0">
              <a:buNone/>
            </a:pPr>
            <a:r>
              <a:rPr lang="en-US" sz="2000" b="1" dirty="0"/>
              <a:t>Illustration 14A.14: </a:t>
            </a:r>
            <a:r>
              <a:rPr lang="en-US" sz="2000" dirty="0"/>
              <a:t>Operating activities section of the statement of cash flows</a:t>
            </a:r>
          </a:p>
        </p:txBody>
      </p:sp>
      <p:sp>
        <p:nvSpPr>
          <p:cNvPr id="20" name="Content Placeholder 5">
            <a:extLst>
              <a:ext uri="{FF2B5EF4-FFF2-40B4-BE49-F238E27FC236}">
                <a16:creationId xmlns:a16="http://schemas.microsoft.com/office/drawing/2014/main" id="{A63AD24E-8B52-7644-5F06-8CC58401F9A1}"/>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1360166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2884-C92C-CBC9-6AF1-A29A7FFA79EE}"/>
              </a:ext>
            </a:extLst>
          </p:cNvPr>
          <p:cNvSpPr>
            <a:spLocks noGrp="1"/>
          </p:cNvSpPr>
          <p:nvPr>
            <p:ph type="title"/>
          </p:nvPr>
        </p:nvSpPr>
        <p:spPr>
          <a:xfrm>
            <a:off x="514350" y="2799081"/>
            <a:ext cx="8115301" cy="1259838"/>
          </a:xfrm>
        </p:spPr>
        <p:txBody>
          <a:bodyPr>
            <a:noAutofit/>
          </a:bodyPr>
          <a:lstStyle/>
          <a:p>
            <a:r>
              <a:rPr lang="en-US" dirty="0"/>
              <a:t>Direct method should give you the same results as the indirect method!</a:t>
            </a:r>
            <a:endParaRPr lang="en-IN" dirty="0"/>
          </a:p>
        </p:txBody>
      </p:sp>
      <p:sp>
        <p:nvSpPr>
          <p:cNvPr id="4" name="Content Placeholder 5">
            <a:extLst>
              <a:ext uri="{FF2B5EF4-FFF2-40B4-BE49-F238E27FC236}">
                <a16:creationId xmlns:a16="http://schemas.microsoft.com/office/drawing/2014/main" id="{6AB3363A-8499-D7AB-A51C-17CBC3D16F11}"/>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1678659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C202D2-ADE5-CE08-4A6E-59A2D870B747}"/>
              </a:ext>
            </a:extLst>
          </p:cNvPr>
          <p:cNvSpPr>
            <a:spLocks noGrp="1"/>
          </p:cNvSpPr>
          <p:nvPr>
            <p:ph sz="quarter" idx="25"/>
          </p:nvPr>
        </p:nvSpPr>
        <p:spPr/>
        <p:txBody>
          <a:bodyPr/>
          <a:lstStyle/>
          <a:p>
            <a:endParaRPr lang="en-US"/>
          </a:p>
        </p:txBody>
      </p:sp>
      <p:pic>
        <p:nvPicPr>
          <p:cNvPr id="6" name="Picture 5">
            <a:extLst>
              <a:ext uri="{FF2B5EF4-FFF2-40B4-BE49-F238E27FC236}">
                <a16:creationId xmlns:a16="http://schemas.microsoft.com/office/drawing/2014/main" id="{01E599DB-65BF-CD9A-34B4-2C377B249BCB}"/>
              </a:ext>
            </a:extLst>
          </p:cNvPr>
          <p:cNvPicPr>
            <a:picLocks noChangeAspect="1"/>
          </p:cNvPicPr>
          <p:nvPr/>
        </p:nvPicPr>
        <p:blipFill>
          <a:blip r:embed="rId2"/>
          <a:stretch>
            <a:fillRect/>
          </a:stretch>
        </p:blipFill>
        <p:spPr>
          <a:xfrm>
            <a:off x="169776" y="494837"/>
            <a:ext cx="4204127" cy="1759265"/>
          </a:xfrm>
          <a:prstGeom prst="rect">
            <a:avLst/>
          </a:prstGeom>
        </p:spPr>
      </p:pic>
      <p:pic>
        <p:nvPicPr>
          <p:cNvPr id="7" name="Picture 6">
            <a:extLst>
              <a:ext uri="{FF2B5EF4-FFF2-40B4-BE49-F238E27FC236}">
                <a16:creationId xmlns:a16="http://schemas.microsoft.com/office/drawing/2014/main" id="{27EB3C7A-4C52-83E5-16A5-947C2639BDA9}"/>
              </a:ext>
            </a:extLst>
          </p:cNvPr>
          <p:cNvPicPr>
            <a:picLocks noChangeAspect="1"/>
          </p:cNvPicPr>
          <p:nvPr/>
        </p:nvPicPr>
        <p:blipFill>
          <a:blip r:embed="rId3"/>
          <a:stretch>
            <a:fillRect/>
          </a:stretch>
        </p:blipFill>
        <p:spPr>
          <a:xfrm>
            <a:off x="4642884" y="336006"/>
            <a:ext cx="3971609" cy="2076925"/>
          </a:xfrm>
          <a:prstGeom prst="rect">
            <a:avLst/>
          </a:prstGeom>
        </p:spPr>
      </p:pic>
      <p:sp>
        <p:nvSpPr>
          <p:cNvPr id="8" name="TextBox 7">
            <a:extLst>
              <a:ext uri="{FF2B5EF4-FFF2-40B4-BE49-F238E27FC236}">
                <a16:creationId xmlns:a16="http://schemas.microsoft.com/office/drawing/2014/main" id="{56A5772A-7AD4-B2F7-205F-6561AEB39903}"/>
              </a:ext>
            </a:extLst>
          </p:cNvPr>
          <p:cNvSpPr txBox="1"/>
          <p:nvPr/>
        </p:nvSpPr>
        <p:spPr>
          <a:xfrm>
            <a:off x="602512" y="2544726"/>
            <a:ext cx="8131913" cy="3139321"/>
          </a:xfrm>
          <a:prstGeom prst="rect">
            <a:avLst/>
          </a:prstGeom>
          <a:noFill/>
        </p:spPr>
        <p:txBody>
          <a:bodyPr wrap="square" rtlCol="0">
            <a:spAutoFit/>
          </a:bodyPr>
          <a:lstStyle/>
          <a:p>
            <a:r>
              <a:rPr lang="en-US" dirty="0">
                <a:highlight>
                  <a:srgbClr val="FFFF00"/>
                </a:highlight>
              </a:rPr>
              <a:t>Start with direct method</a:t>
            </a:r>
          </a:p>
          <a:p>
            <a:r>
              <a:rPr lang="en-US" dirty="0"/>
              <a:t>Rev + decreases in AR – (COGS + increases in inventory- increases in AP) – (operating exp + Increase in prepaid expenses) – interest expense – (taxes exp + decreases in taxes payables) </a:t>
            </a:r>
          </a:p>
          <a:p>
            <a:r>
              <a:rPr lang="en-US" dirty="0">
                <a:highlight>
                  <a:srgbClr val="FFFF00"/>
                </a:highlight>
              </a:rPr>
              <a:t>(rearrange)</a:t>
            </a:r>
          </a:p>
          <a:p>
            <a:r>
              <a:rPr lang="en-US" dirty="0"/>
              <a:t>Rev – COGS - operating exp – interest expense - taxes exp + decreases in AR - increases in inventory+ increases in AP - Increase in prepaid expenses - decreases in taxes payables</a:t>
            </a:r>
          </a:p>
          <a:p>
            <a:r>
              <a:rPr lang="en-US" dirty="0"/>
              <a:t>= NI + decreases in AR - increases in inventory+ increases in AP - Increase in prepaid expenses - decreases in taxes payables </a:t>
            </a:r>
            <a:r>
              <a:rPr lang="en-US" dirty="0">
                <a:highlight>
                  <a:srgbClr val="FFFF00"/>
                </a:highlight>
              </a:rPr>
              <a:t>indirect method</a:t>
            </a:r>
          </a:p>
          <a:p>
            <a:endParaRPr lang="en-US" dirty="0"/>
          </a:p>
        </p:txBody>
      </p:sp>
      <p:sp>
        <p:nvSpPr>
          <p:cNvPr id="10" name="TextBox 9">
            <a:extLst>
              <a:ext uri="{FF2B5EF4-FFF2-40B4-BE49-F238E27FC236}">
                <a16:creationId xmlns:a16="http://schemas.microsoft.com/office/drawing/2014/main" id="{DDC7D988-15DA-D795-6E89-4B0B46A0CE16}"/>
              </a:ext>
            </a:extLst>
          </p:cNvPr>
          <p:cNvSpPr txBox="1"/>
          <p:nvPr/>
        </p:nvSpPr>
        <p:spPr>
          <a:xfrm>
            <a:off x="169776" y="85443"/>
            <a:ext cx="4625162" cy="369332"/>
          </a:xfrm>
          <a:prstGeom prst="rect">
            <a:avLst/>
          </a:prstGeom>
          <a:noFill/>
        </p:spPr>
        <p:txBody>
          <a:bodyPr wrap="square">
            <a:spAutoFit/>
          </a:bodyPr>
          <a:lstStyle/>
          <a:p>
            <a:r>
              <a:rPr lang="en-US" dirty="0"/>
              <a:t>Proof of Direct method = Indirect method</a:t>
            </a:r>
          </a:p>
        </p:txBody>
      </p:sp>
    </p:spTree>
    <p:extLst>
      <p:ext uri="{BB962C8B-B14F-4D97-AF65-F5344CB8AC3E}">
        <p14:creationId xmlns:p14="http://schemas.microsoft.com/office/powerpoint/2010/main" val="9357301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2884-C92C-CBC9-6AF1-A29A7FFA79EE}"/>
              </a:ext>
            </a:extLst>
          </p:cNvPr>
          <p:cNvSpPr>
            <a:spLocks noGrp="1"/>
          </p:cNvSpPr>
          <p:nvPr>
            <p:ph type="title"/>
          </p:nvPr>
        </p:nvSpPr>
        <p:spPr>
          <a:xfrm>
            <a:off x="514350" y="2799081"/>
            <a:ext cx="8115301" cy="1259838"/>
          </a:xfrm>
        </p:spPr>
        <p:txBody>
          <a:bodyPr>
            <a:noAutofit/>
          </a:bodyPr>
          <a:lstStyle/>
          <a:p>
            <a:r>
              <a:rPr lang="en-GB" dirty="0"/>
              <a:t>Learning Objective 4</a:t>
            </a:r>
            <a:br>
              <a:rPr lang="en-GB" dirty="0"/>
            </a:br>
            <a:r>
              <a:rPr lang="en-US" dirty="0"/>
              <a:t>Free cash flow</a:t>
            </a:r>
            <a:endParaRPr lang="en-IN" dirty="0"/>
          </a:p>
        </p:txBody>
      </p:sp>
      <p:sp>
        <p:nvSpPr>
          <p:cNvPr id="4" name="Content Placeholder 5">
            <a:extLst>
              <a:ext uri="{FF2B5EF4-FFF2-40B4-BE49-F238E27FC236}">
                <a16:creationId xmlns:a16="http://schemas.microsoft.com/office/drawing/2014/main" id="{6AB3363A-8499-D7AB-A51C-17CBC3D16F11}"/>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11533276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DD41E-884D-136A-2450-0A2B77AD0114}"/>
              </a:ext>
            </a:extLst>
          </p:cNvPr>
          <p:cNvSpPr>
            <a:spLocks noGrp="1"/>
          </p:cNvSpPr>
          <p:nvPr>
            <p:ph type="title"/>
          </p:nvPr>
        </p:nvSpPr>
        <p:spPr/>
        <p:txBody>
          <a:bodyPr>
            <a:normAutofit/>
          </a:bodyPr>
          <a:lstStyle/>
          <a:p>
            <a:r>
              <a:rPr lang="en-IN" dirty="0"/>
              <a:t>Free Cash Flow (FCF)</a:t>
            </a:r>
          </a:p>
        </p:txBody>
      </p:sp>
      <p:sp>
        <p:nvSpPr>
          <p:cNvPr id="6" name="Content Placeholder 5">
            <a:extLst>
              <a:ext uri="{FF2B5EF4-FFF2-40B4-BE49-F238E27FC236}">
                <a16:creationId xmlns:a16="http://schemas.microsoft.com/office/drawing/2014/main" id="{F66342E7-288B-7D47-573E-DB680D7AFF7A}"/>
              </a:ext>
            </a:extLst>
          </p:cNvPr>
          <p:cNvSpPr>
            <a:spLocks noGrp="1"/>
          </p:cNvSpPr>
          <p:nvPr>
            <p:ph sz="quarter" idx="12"/>
          </p:nvPr>
        </p:nvSpPr>
        <p:spPr>
          <a:xfrm>
            <a:off x="513862" y="1060271"/>
            <a:ext cx="8115301" cy="1570147"/>
          </a:xfrm>
        </p:spPr>
        <p:txBody>
          <a:bodyPr>
            <a:normAutofit fontScale="92500" lnSpcReduction="10000"/>
          </a:bodyPr>
          <a:lstStyle/>
          <a:p>
            <a:pPr marL="0" indent="0">
              <a:buNone/>
            </a:pPr>
            <a:r>
              <a:rPr lang="en-US" dirty="0"/>
              <a:t>Free cash flow describes the net cash provided by operating activities after adjustment for capital expenditures and dividends. In other words, </a:t>
            </a:r>
            <a:r>
              <a:rPr lang="en-US" b="1" dirty="0">
                <a:solidFill>
                  <a:srgbClr val="FF0000"/>
                </a:solidFill>
              </a:rPr>
              <a:t>cash flow that companies can freely use</a:t>
            </a:r>
            <a:r>
              <a:rPr lang="en-US" dirty="0"/>
              <a:t>. </a:t>
            </a:r>
          </a:p>
        </p:txBody>
      </p:sp>
      <p:graphicFrame>
        <p:nvGraphicFramePr>
          <p:cNvPr id="15" name="Table 15">
            <a:extLst>
              <a:ext uri="{FF2B5EF4-FFF2-40B4-BE49-F238E27FC236}">
                <a16:creationId xmlns:a16="http://schemas.microsoft.com/office/drawing/2014/main" id="{AD5E5255-FEF6-1C81-2381-10EA546B61A6}"/>
              </a:ext>
            </a:extLst>
          </p:cNvPr>
          <p:cNvGraphicFramePr>
            <a:graphicFrameLocks noGrp="1"/>
          </p:cNvGraphicFramePr>
          <p:nvPr>
            <p:ph type="tbl" sz="quarter" idx="19"/>
            <p:extLst>
              <p:ext uri="{D42A27DB-BD31-4B8C-83A1-F6EECF244321}">
                <p14:modId xmlns:p14="http://schemas.microsoft.com/office/powerpoint/2010/main" val="1400958660"/>
              </p:ext>
            </p:extLst>
          </p:nvPr>
        </p:nvGraphicFramePr>
        <p:xfrm>
          <a:off x="592138" y="2525172"/>
          <a:ext cx="7796981" cy="953729"/>
        </p:xfrm>
        <a:graphic>
          <a:graphicData uri="http://schemas.openxmlformats.org/drawingml/2006/table">
            <a:tbl>
              <a:tblPr firstRow="1" bandRow="1">
                <a:tableStyleId>{2D5ABB26-0587-4C30-8999-92F81FD0307C}</a:tableStyleId>
              </a:tblPr>
              <a:tblGrid>
                <a:gridCol w="1473975">
                  <a:extLst>
                    <a:ext uri="{9D8B030D-6E8A-4147-A177-3AD203B41FA5}">
                      <a16:colId xmlns:a16="http://schemas.microsoft.com/office/drawing/2014/main" val="1285653163"/>
                    </a:ext>
                  </a:extLst>
                </a:gridCol>
                <a:gridCol w="461604">
                  <a:extLst>
                    <a:ext uri="{9D8B030D-6E8A-4147-A177-3AD203B41FA5}">
                      <a16:colId xmlns:a16="http://schemas.microsoft.com/office/drawing/2014/main" val="3150083998"/>
                    </a:ext>
                  </a:extLst>
                </a:gridCol>
                <a:gridCol w="1990244">
                  <a:extLst>
                    <a:ext uri="{9D8B030D-6E8A-4147-A177-3AD203B41FA5}">
                      <a16:colId xmlns:a16="http://schemas.microsoft.com/office/drawing/2014/main" val="2567804331"/>
                    </a:ext>
                  </a:extLst>
                </a:gridCol>
                <a:gridCol w="461604">
                  <a:extLst>
                    <a:ext uri="{9D8B030D-6E8A-4147-A177-3AD203B41FA5}">
                      <a16:colId xmlns:a16="http://schemas.microsoft.com/office/drawing/2014/main" val="3754556557"/>
                    </a:ext>
                  </a:extLst>
                </a:gridCol>
                <a:gridCol w="1473975">
                  <a:extLst>
                    <a:ext uri="{9D8B030D-6E8A-4147-A177-3AD203B41FA5}">
                      <a16:colId xmlns:a16="http://schemas.microsoft.com/office/drawing/2014/main" val="780170197"/>
                    </a:ext>
                  </a:extLst>
                </a:gridCol>
                <a:gridCol w="461604">
                  <a:extLst>
                    <a:ext uri="{9D8B030D-6E8A-4147-A177-3AD203B41FA5}">
                      <a16:colId xmlns:a16="http://schemas.microsoft.com/office/drawing/2014/main" val="116803481"/>
                    </a:ext>
                  </a:extLst>
                </a:gridCol>
                <a:gridCol w="1473975">
                  <a:extLst>
                    <a:ext uri="{9D8B030D-6E8A-4147-A177-3AD203B41FA5}">
                      <a16:colId xmlns:a16="http://schemas.microsoft.com/office/drawing/2014/main" val="1343878559"/>
                    </a:ext>
                  </a:extLst>
                </a:gridCol>
              </a:tblGrid>
              <a:tr h="953729">
                <a:tc>
                  <a:txBody>
                    <a:bodyPr/>
                    <a:lstStyle/>
                    <a:p>
                      <a:pPr algn="ctr"/>
                      <a:r>
                        <a:rPr lang="en-IN" sz="1800" b="1" dirty="0">
                          <a:solidFill>
                            <a:schemeClr val="accent2"/>
                          </a:solidFill>
                        </a:rPr>
                        <a:t>Free Cash Flow</a:t>
                      </a:r>
                    </a:p>
                  </a:txBody>
                  <a:tcPr anchor="ctr"/>
                </a:tc>
                <a:tc>
                  <a:txBody>
                    <a:bodyPr/>
                    <a:lstStyle/>
                    <a:p>
                      <a:pPr algn="ctr"/>
                      <a:r>
                        <a:rPr lang="en-IN" sz="1800" b="1" dirty="0"/>
                        <a:t>=</a:t>
                      </a:r>
                    </a:p>
                  </a:txBody>
                  <a:tcPr anchor="ctr"/>
                </a:tc>
                <a:tc>
                  <a:txBody>
                    <a:bodyPr/>
                    <a:lstStyle/>
                    <a:p>
                      <a:pPr algn="ctr"/>
                      <a:r>
                        <a:rPr lang="en-IN" sz="1800" b="1" dirty="0"/>
                        <a:t>Net Cash Provided by Operating Activities</a:t>
                      </a:r>
                    </a:p>
                  </a:txBody>
                  <a:tcPr anchor="ctr"/>
                </a:tc>
                <a:tc>
                  <a:txBody>
                    <a:bodyPr/>
                    <a:lstStyle/>
                    <a:p>
                      <a:pPr algn="ctr"/>
                      <a:r>
                        <a:rPr lang="en-IN" sz="1800" b="1" dirty="0"/>
                        <a:t>−</a:t>
                      </a:r>
                    </a:p>
                  </a:txBody>
                  <a:tcPr anchor="ctr"/>
                </a:tc>
                <a:tc>
                  <a:txBody>
                    <a:bodyPr/>
                    <a:lstStyle/>
                    <a:p>
                      <a:pPr algn="ctr"/>
                      <a:r>
                        <a:rPr lang="en-IN" sz="1800" b="1" dirty="0"/>
                        <a:t>Capital Expenditures</a:t>
                      </a:r>
                    </a:p>
                  </a:txBody>
                  <a:tcPr anchor="ctr"/>
                </a:tc>
                <a:tc>
                  <a:txBody>
                    <a:bodyPr/>
                    <a:lstStyle/>
                    <a:p>
                      <a:pPr algn="ctr"/>
                      <a:r>
                        <a:rPr lang="en-IN" sz="1800" b="1" dirty="0"/>
                        <a:t>−</a:t>
                      </a:r>
                    </a:p>
                  </a:txBody>
                  <a:tcPr anchor="ctr"/>
                </a:tc>
                <a:tc>
                  <a:txBody>
                    <a:bodyPr/>
                    <a:lstStyle/>
                    <a:p>
                      <a:pPr algn="ctr"/>
                      <a:r>
                        <a:rPr lang="en-IN" sz="1800" b="1" dirty="0"/>
                        <a:t>Cash Dividends</a:t>
                      </a:r>
                    </a:p>
                  </a:txBody>
                  <a:tcPr anchor="ctr"/>
                </a:tc>
                <a:extLst>
                  <a:ext uri="{0D108BD9-81ED-4DB2-BD59-A6C34878D82A}">
                    <a16:rowId xmlns:a16="http://schemas.microsoft.com/office/drawing/2014/main" val="3540575006"/>
                  </a:ext>
                </a:extLst>
              </a:tr>
            </a:tbl>
          </a:graphicData>
        </a:graphic>
      </p:graphicFrame>
      <p:sp>
        <p:nvSpPr>
          <p:cNvPr id="9" name="Content Placeholder 8">
            <a:extLst>
              <a:ext uri="{FF2B5EF4-FFF2-40B4-BE49-F238E27FC236}">
                <a16:creationId xmlns:a16="http://schemas.microsoft.com/office/drawing/2014/main" id="{A30FDD01-A3DC-137F-EEB9-D4EDBCD69124}"/>
              </a:ext>
            </a:extLst>
          </p:cNvPr>
          <p:cNvSpPr>
            <a:spLocks noGrp="1"/>
          </p:cNvSpPr>
          <p:nvPr>
            <p:ph sz="quarter" idx="18"/>
          </p:nvPr>
        </p:nvSpPr>
        <p:spPr>
          <a:xfrm>
            <a:off x="553244" y="3686323"/>
            <a:ext cx="8037512" cy="1849696"/>
          </a:xfrm>
        </p:spPr>
        <p:txBody>
          <a:bodyPr>
            <a:normAutofit/>
          </a:bodyPr>
          <a:lstStyle/>
          <a:p>
            <a:r>
              <a:rPr lang="en-US" sz="2000" dirty="0"/>
              <a:t>Used as alternate measure of operating CF. </a:t>
            </a:r>
          </a:p>
          <a:p>
            <a:r>
              <a:rPr lang="en-US" sz="2000" dirty="0"/>
              <a:t>Net cash from operating fails to take in account that company needs to invest in new assets to maintain current level of operations.</a:t>
            </a:r>
          </a:p>
          <a:p>
            <a:r>
              <a:rPr lang="en-US" sz="2000" dirty="0"/>
              <a:t>FCF is also often used by managers and investment bankers in company valuation i.e., DCF.</a:t>
            </a:r>
          </a:p>
          <a:p>
            <a:pPr marL="0" indent="0">
              <a:buNone/>
            </a:pPr>
            <a:endParaRPr lang="en-US" sz="2000" dirty="0"/>
          </a:p>
        </p:txBody>
      </p:sp>
      <p:sp>
        <p:nvSpPr>
          <p:cNvPr id="13" name="Content Placeholder 5">
            <a:extLst>
              <a:ext uri="{FF2B5EF4-FFF2-40B4-BE49-F238E27FC236}">
                <a16:creationId xmlns:a16="http://schemas.microsoft.com/office/drawing/2014/main" id="{D45C9D10-ADA8-606F-8249-914416D9CAA5}"/>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9ECE530E-5BAC-34CC-4CE4-72134BE6BD74}"/>
                  </a:ext>
                </a:extLst>
              </p14:cNvPr>
              <p14:cNvContentPartPr/>
              <p14:nvPr/>
            </p14:nvContentPartPr>
            <p14:xfrm>
              <a:off x="2412379" y="1493341"/>
              <a:ext cx="1551600" cy="2535840"/>
            </p14:xfrm>
          </p:contentPart>
        </mc:Choice>
        <mc:Fallback>
          <p:pic>
            <p:nvPicPr>
              <p:cNvPr id="2" name="墨迹 1">
                <a:extLst>
                  <a:ext uri="{FF2B5EF4-FFF2-40B4-BE49-F238E27FC236}">
                    <a16:creationId xmlns:a16="http://schemas.microsoft.com/office/drawing/2014/main" id="{9ECE530E-5BAC-34CC-4CE4-72134BE6BD74}"/>
                  </a:ext>
                </a:extLst>
              </p:cNvPr>
              <p:cNvPicPr/>
              <p:nvPr/>
            </p:nvPicPr>
            <p:blipFill>
              <a:blip r:embed="rId3"/>
              <a:stretch>
                <a:fillRect/>
              </a:stretch>
            </p:blipFill>
            <p:spPr>
              <a:xfrm>
                <a:off x="2406259" y="1487221"/>
                <a:ext cx="1563840" cy="2548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E04E872D-2630-4595-C23A-3629F8B0811B}"/>
                  </a:ext>
                </a:extLst>
              </p14:cNvPr>
              <p14:cNvContentPartPr/>
              <p14:nvPr/>
            </p14:nvContentPartPr>
            <p14:xfrm>
              <a:off x="7339699" y="2112901"/>
              <a:ext cx="1121400" cy="1883880"/>
            </p14:xfrm>
          </p:contentPart>
        </mc:Choice>
        <mc:Fallback>
          <p:pic>
            <p:nvPicPr>
              <p:cNvPr id="3" name="墨迹 2">
                <a:extLst>
                  <a:ext uri="{FF2B5EF4-FFF2-40B4-BE49-F238E27FC236}">
                    <a16:creationId xmlns:a16="http://schemas.microsoft.com/office/drawing/2014/main" id="{E04E872D-2630-4595-C23A-3629F8B0811B}"/>
                  </a:ext>
                </a:extLst>
              </p:cNvPr>
              <p:cNvPicPr/>
              <p:nvPr/>
            </p:nvPicPr>
            <p:blipFill>
              <a:blip r:embed="rId5"/>
              <a:stretch>
                <a:fillRect/>
              </a:stretch>
            </p:blipFill>
            <p:spPr>
              <a:xfrm>
                <a:off x="7333579" y="2106781"/>
                <a:ext cx="1133640" cy="1896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560606E9-1BE0-F5B5-4539-ED4530889517}"/>
                  </a:ext>
                </a:extLst>
              </p14:cNvPr>
              <p14:cNvContentPartPr/>
              <p14:nvPr/>
            </p14:nvContentPartPr>
            <p14:xfrm>
              <a:off x="5236939" y="3346981"/>
              <a:ext cx="1074600" cy="97560"/>
            </p14:xfrm>
          </p:contentPart>
        </mc:Choice>
        <mc:Fallback>
          <p:pic>
            <p:nvPicPr>
              <p:cNvPr id="4" name="墨迹 3">
                <a:extLst>
                  <a:ext uri="{FF2B5EF4-FFF2-40B4-BE49-F238E27FC236}">
                    <a16:creationId xmlns:a16="http://schemas.microsoft.com/office/drawing/2014/main" id="{560606E9-1BE0-F5B5-4539-ED4530889517}"/>
                  </a:ext>
                </a:extLst>
              </p:cNvPr>
              <p:cNvPicPr/>
              <p:nvPr/>
            </p:nvPicPr>
            <p:blipFill>
              <a:blip r:embed="rId7"/>
              <a:stretch>
                <a:fillRect/>
              </a:stretch>
            </p:blipFill>
            <p:spPr>
              <a:xfrm>
                <a:off x="5230819" y="3340861"/>
                <a:ext cx="1086840" cy="109800"/>
              </a:xfrm>
              <a:prstGeom prst="rect">
                <a:avLst/>
              </a:prstGeom>
            </p:spPr>
          </p:pic>
        </mc:Fallback>
      </mc:AlternateContent>
    </p:spTree>
    <p:extLst>
      <p:ext uri="{BB962C8B-B14F-4D97-AF65-F5344CB8AC3E}">
        <p14:creationId xmlns:p14="http://schemas.microsoft.com/office/powerpoint/2010/main" val="38026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99E5F4-5794-8A0D-E034-1D929EA14213}"/>
              </a:ext>
            </a:extLst>
          </p:cNvPr>
          <p:cNvSpPr>
            <a:spLocks noGrp="1"/>
          </p:cNvSpPr>
          <p:nvPr>
            <p:ph type="title"/>
          </p:nvPr>
        </p:nvSpPr>
        <p:spPr>
          <a:xfrm>
            <a:off x="514353" y="460255"/>
            <a:ext cx="8115301" cy="1250850"/>
          </a:xfrm>
        </p:spPr>
        <p:txBody>
          <a:bodyPr>
            <a:noAutofit/>
          </a:bodyPr>
          <a:lstStyle/>
          <a:p>
            <a:r>
              <a:rPr lang="en-US" dirty="0"/>
              <a:t>Using Cash Flows to Evaluate a Company</a:t>
            </a:r>
            <a:endParaRPr lang="en-IN" dirty="0"/>
          </a:p>
        </p:txBody>
      </p:sp>
      <p:pic>
        <p:nvPicPr>
          <p:cNvPr id="4" name="Table Placeholder 3" descr="An illustration of a statement of cash flows (partial). The statement presents a two-line heading consisting of the name of the company, Anheuser-Busch Inbred; the type of statement, Statement of Cash Flows (partial). There are three columns in this statement, the first consisting of labels and the other two consisting of the respective numeric amounts. There are two sections in this statement: Cash flows from operating activities, and Cash flows from investing activities. The cash flows from operating activities is presented in the second numeric column as $17,451. The Cash flows from investing activities section contains five  items for which the labels appear slightly indented under the section label, with the numeric amounts in the first of the two numeric columns. These labels and the respective amounts are: Additions to property and equipment and intangibles, negative $3,869 (shown in parentheses); Purchases of non-controlling interests, negative 99 (shown in parentheses); Sale of property, plant, and equipment, 4,002; Acquisitions of companies, negative 17,439 (shown in parentheses); and Other, 7,124. The subtotal appears in the second numeric column as negative 10,281 (shown in parentheses) with the label, Cash used by investing activities appearing in the first column. Immediately below Cash used by investing activities, Cash paid for dividends is displayed as, negative 6,253 (shown in parentheses).">
            <a:extLst>
              <a:ext uri="{FF2B5EF4-FFF2-40B4-BE49-F238E27FC236}">
                <a16:creationId xmlns:a16="http://schemas.microsoft.com/office/drawing/2014/main" id="{571C9846-BCF7-D4C8-F75D-CF4CD4330D17}"/>
              </a:ext>
            </a:extLst>
          </p:cNvPr>
          <p:cNvPicPr>
            <a:picLocks noGrp="1" noChangeAspect="1"/>
          </p:cNvPicPr>
          <p:nvPr>
            <p:ph type="tbl" sz="quarter" idx="19"/>
          </p:nvPr>
        </p:nvPicPr>
        <p:blipFill>
          <a:blip r:embed="rId2"/>
          <a:stretch>
            <a:fillRect/>
          </a:stretch>
        </p:blipFill>
        <p:spPr>
          <a:xfrm>
            <a:off x="386239" y="1790512"/>
            <a:ext cx="8371523" cy="3593783"/>
          </a:xfrm>
          <a:prstGeom prst="rect">
            <a:avLst/>
          </a:prstGeom>
        </p:spPr>
      </p:pic>
      <p:sp>
        <p:nvSpPr>
          <p:cNvPr id="9" name="Content Placeholder 8">
            <a:extLst>
              <a:ext uri="{FF2B5EF4-FFF2-40B4-BE49-F238E27FC236}">
                <a16:creationId xmlns:a16="http://schemas.microsoft.com/office/drawing/2014/main" id="{80CB2251-A352-4D37-0C3C-2A1952CA0C55}"/>
              </a:ext>
            </a:extLst>
          </p:cNvPr>
          <p:cNvSpPr>
            <a:spLocks noGrp="1"/>
          </p:cNvSpPr>
          <p:nvPr>
            <p:ph sz="quarter" idx="18"/>
          </p:nvPr>
        </p:nvSpPr>
        <p:spPr>
          <a:xfrm>
            <a:off x="427344" y="5894883"/>
            <a:ext cx="8289312" cy="487037"/>
          </a:xfrm>
        </p:spPr>
        <p:txBody>
          <a:bodyPr>
            <a:normAutofit/>
          </a:bodyPr>
          <a:lstStyle/>
          <a:p>
            <a:pPr marL="0" indent="0">
              <a:buNone/>
            </a:pPr>
            <a:r>
              <a:rPr lang="en-US" sz="2000" b="1" dirty="0"/>
              <a:t>Illustration 14.16: </a:t>
            </a:r>
            <a:r>
              <a:rPr lang="en-US" sz="2000" dirty="0"/>
              <a:t>Anheuser-Busch InBev cash flow information ($ in millions)</a:t>
            </a:r>
          </a:p>
        </p:txBody>
      </p:sp>
      <p:sp>
        <p:nvSpPr>
          <p:cNvPr id="14" name="Content Placeholder 5">
            <a:extLst>
              <a:ext uri="{FF2B5EF4-FFF2-40B4-BE49-F238E27FC236}">
                <a16:creationId xmlns:a16="http://schemas.microsoft.com/office/drawing/2014/main" id="{BC7732AF-B53E-BA11-247E-82265EA669BE}"/>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33400578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DD41E-884D-136A-2450-0A2B77AD0114}"/>
              </a:ext>
            </a:extLst>
          </p:cNvPr>
          <p:cNvSpPr>
            <a:spLocks noGrp="1"/>
          </p:cNvSpPr>
          <p:nvPr>
            <p:ph type="title"/>
          </p:nvPr>
        </p:nvSpPr>
        <p:spPr/>
        <p:txBody>
          <a:bodyPr>
            <a:normAutofit/>
          </a:bodyPr>
          <a:lstStyle/>
          <a:p>
            <a:r>
              <a:rPr lang="en-IN" dirty="0"/>
              <a:t>Free Cash Flow Calculation</a:t>
            </a:r>
          </a:p>
        </p:txBody>
      </p:sp>
      <p:sp>
        <p:nvSpPr>
          <p:cNvPr id="6" name="Content Placeholder 5">
            <a:extLst>
              <a:ext uri="{FF2B5EF4-FFF2-40B4-BE49-F238E27FC236}">
                <a16:creationId xmlns:a16="http://schemas.microsoft.com/office/drawing/2014/main" id="{F66342E7-288B-7D47-573E-DB680D7AFF7A}"/>
              </a:ext>
            </a:extLst>
          </p:cNvPr>
          <p:cNvSpPr>
            <a:spLocks noGrp="1"/>
          </p:cNvSpPr>
          <p:nvPr>
            <p:ph sz="quarter" idx="12"/>
          </p:nvPr>
        </p:nvSpPr>
        <p:spPr>
          <a:xfrm>
            <a:off x="436073" y="1343362"/>
            <a:ext cx="8115301" cy="1411588"/>
          </a:xfrm>
        </p:spPr>
        <p:txBody>
          <a:bodyPr/>
          <a:lstStyle/>
          <a:p>
            <a:pPr marL="0" indent="0">
              <a:buNone/>
            </a:pPr>
            <a:r>
              <a:rPr lang="en-US" dirty="0"/>
              <a:t>The company generated a significant amount of cash from its operations, but it spent most of it to buy property, plant, and equipment, and to pay dividends.</a:t>
            </a:r>
          </a:p>
        </p:txBody>
      </p:sp>
      <p:graphicFrame>
        <p:nvGraphicFramePr>
          <p:cNvPr id="14" name="Table 14">
            <a:extLst>
              <a:ext uri="{FF2B5EF4-FFF2-40B4-BE49-F238E27FC236}">
                <a16:creationId xmlns:a16="http://schemas.microsoft.com/office/drawing/2014/main" id="{59AE7F8A-0410-2C7B-645F-A542D5C941D6}"/>
              </a:ext>
            </a:extLst>
          </p:cNvPr>
          <p:cNvGraphicFramePr>
            <a:graphicFrameLocks noGrp="1"/>
          </p:cNvGraphicFramePr>
          <p:nvPr>
            <p:ph type="tbl" sz="quarter" idx="19"/>
            <p:extLst>
              <p:ext uri="{D42A27DB-BD31-4B8C-83A1-F6EECF244321}">
                <p14:modId xmlns:p14="http://schemas.microsoft.com/office/powerpoint/2010/main" val="198602586"/>
              </p:ext>
            </p:extLst>
          </p:nvPr>
        </p:nvGraphicFramePr>
        <p:xfrm>
          <a:off x="1337828" y="3164000"/>
          <a:ext cx="6142419" cy="1584960"/>
        </p:xfrm>
        <a:graphic>
          <a:graphicData uri="http://schemas.openxmlformats.org/drawingml/2006/table">
            <a:tbl>
              <a:tblPr firstRow="1" bandRow="1">
                <a:tableStyleId>{2D5ABB26-0587-4C30-8999-92F81FD0307C}</a:tableStyleId>
              </a:tblPr>
              <a:tblGrid>
                <a:gridCol w="5067364">
                  <a:extLst>
                    <a:ext uri="{9D8B030D-6E8A-4147-A177-3AD203B41FA5}">
                      <a16:colId xmlns:a16="http://schemas.microsoft.com/office/drawing/2014/main" val="1278906243"/>
                    </a:ext>
                  </a:extLst>
                </a:gridCol>
                <a:gridCol w="1075055">
                  <a:extLst>
                    <a:ext uri="{9D8B030D-6E8A-4147-A177-3AD203B41FA5}">
                      <a16:colId xmlns:a16="http://schemas.microsoft.com/office/drawing/2014/main" val="3456930658"/>
                    </a:ext>
                  </a:extLst>
                </a:gridCol>
              </a:tblGrid>
              <a:tr h="370840">
                <a:tc>
                  <a:txBody>
                    <a:bodyPr/>
                    <a:lstStyle/>
                    <a:p>
                      <a:r>
                        <a:rPr lang="en-US" sz="2000" dirty="0"/>
                        <a:t>Cash provided by operating activities</a:t>
                      </a:r>
                      <a:endParaRPr lang="en-IN" sz="2000" dirty="0"/>
                    </a:p>
                  </a:txBody>
                  <a:tcPr anchor="ctr"/>
                </a:tc>
                <a:tc>
                  <a:txBody>
                    <a:bodyPr/>
                    <a:lstStyle/>
                    <a:p>
                      <a:pPr algn="r"/>
                      <a:r>
                        <a:rPr lang="en-IN" sz="2000" dirty="0"/>
                        <a:t>$17,451</a:t>
                      </a:r>
                    </a:p>
                  </a:txBody>
                  <a:tcPr anchor="ctr"/>
                </a:tc>
                <a:extLst>
                  <a:ext uri="{0D108BD9-81ED-4DB2-BD59-A6C34878D82A}">
                    <a16:rowId xmlns:a16="http://schemas.microsoft.com/office/drawing/2014/main" val="311237102"/>
                  </a:ext>
                </a:extLst>
              </a:tr>
              <a:tr h="370840">
                <a:tc>
                  <a:txBody>
                    <a:bodyPr/>
                    <a:lstStyle/>
                    <a:p>
                      <a:r>
                        <a:rPr lang="en-US" sz="2000" dirty="0"/>
                        <a:t>Less: Expenditures on property and equipment</a:t>
                      </a:r>
                      <a:endParaRPr lang="en-IN" sz="2000" dirty="0"/>
                    </a:p>
                  </a:txBody>
                  <a:tcPr anchor="ctr"/>
                </a:tc>
                <a:tc>
                  <a:txBody>
                    <a:bodyPr/>
                    <a:lstStyle/>
                    <a:p>
                      <a:pPr algn="r"/>
                      <a:r>
                        <a:rPr lang="en-IN" sz="2000" dirty="0"/>
                        <a:t>3,869</a:t>
                      </a:r>
                    </a:p>
                  </a:txBody>
                  <a:tcPr anchor="ctr"/>
                </a:tc>
                <a:extLst>
                  <a:ext uri="{0D108BD9-81ED-4DB2-BD59-A6C34878D82A}">
                    <a16:rowId xmlns:a16="http://schemas.microsoft.com/office/drawing/2014/main" val="399282050"/>
                  </a:ext>
                </a:extLst>
              </a:tr>
              <a:tr h="370840">
                <a:tc>
                  <a:txBody>
                    <a:bodyPr/>
                    <a:lstStyle/>
                    <a:p>
                      <a:pPr marL="0" indent="354013"/>
                      <a:r>
                        <a:rPr lang="en-IN" sz="2000" dirty="0"/>
                        <a:t>Dividends paid</a:t>
                      </a:r>
                    </a:p>
                  </a:txBody>
                  <a:tcPr anchor="ctr"/>
                </a:tc>
                <a:tc>
                  <a:txBody>
                    <a:bodyPr/>
                    <a:lstStyle/>
                    <a:p>
                      <a:pPr algn="r"/>
                      <a:r>
                        <a:rPr lang="en-IN" sz="2000" dirty="0"/>
                        <a:t>6,253</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720400"/>
                  </a:ext>
                </a:extLst>
              </a:tr>
              <a:tr h="370840">
                <a:tc>
                  <a:txBody>
                    <a:bodyPr/>
                    <a:lstStyle/>
                    <a:p>
                      <a:r>
                        <a:rPr lang="en-IN" sz="2000" b="1" dirty="0">
                          <a:solidFill>
                            <a:schemeClr val="accent2"/>
                          </a:solidFill>
                        </a:rPr>
                        <a:t>Free cash flow</a:t>
                      </a:r>
                    </a:p>
                  </a:txBody>
                  <a:tcPr anchor="ctr"/>
                </a:tc>
                <a:tc>
                  <a:txBody>
                    <a:bodyPr/>
                    <a:lstStyle/>
                    <a:p>
                      <a:pPr algn="r"/>
                      <a:r>
                        <a:rPr lang="en-IN" sz="2000" b="1" u="dbl" baseline="0" dirty="0">
                          <a:solidFill>
                            <a:schemeClr val="accent2"/>
                          </a:solidFill>
                        </a:rPr>
                        <a:t>  $ 7,329</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6133104"/>
                  </a:ext>
                </a:extLst>
              </a:tr>
            </a:tbl>
          </a:graphicData>
        </a:graphic>
      </p:graphicFrame>
      <p:sp>
        <p:nvSpPr>
          <p:cNvPr id="9" name="Content Placeholder 8">
            <a:extLst>
              <a:ext uri="{FF2B5EF4-FFF2-40B4-BE49-F238E27FC236}">
                <a16:creationId xmlns:a16="http://schemas.microsoft.com/office/drawing/2014/main" id="{A30FDD01-A3DC-137F-EEB9-D4EDBCD69124}"/>
              </a:ext>
            </a:extLst>
          </p:cNvPr>
          <p:cNvSpPr>
            <a:spLocks noGrp="1"/>
          </p:cNvSpPr>
          <p:nvPr>
            <p:ph sz="quarter" idx="18"/>
          </p:nvPr>
        </p:nvSpPr>
        <p:spPr>
          <a:xfrm>
            <a:off x="513862" y="5574883"/>
            <a:ext cx="8037512" cy="772102"/>
          </a:xfrm>
        </p:spPr>
        <p:txBody>
          <a:bodyPr>
            <a:noAutofit/>
          </a:bodyPr>
          <a:lstStyle/>
          <a:p>
            <a:pPr marL="0" indent="0">
              <a:buNone/>
            </a:pPr>
            <a:r>
              <a:rPr lang="en-US" sz="2000" b="1" dirty="0"/>
              <a:t>Illustration 14.17: </a:t>
            </a:r>
            <a:r>
              <a:rPr lang="en-US" sz="2000" dirty="0"/>
              <a:t>Calculation of Anheuser-Busch InBev cash free flow ($ in millions)</a:t>
            </a:r>
          </a:p>
        </p:txBody>
      </p:sp>
      <p:sp>
        <p:nvSpPr>
          <p:cNvPr id="13" name="Content Placeholder 5">
            <a:extLst>
              <a:ext uri="{FF2B5EF4-FFF2-40B4-BE49-F238E27FC236}">
                <a16:creationId xmlns:a16="http://schemas.microsoft.com/office/drawing/2014/main" id="{34953C87-7678-EBAB-DC63-F27F50F872B6}"/>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14829473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8334-756F-B24F-0885-3FB607E5AB83}"/>
              </a:ext>
            </a:extLst>
          </p:cNvPr>
          <p:cNvSpPr>
            <a:spLocks noGrp="1"/>
          </p:cNvSpPr>
          <p:nvPr>
            <p:ph type="title"/>
          </p:nvPr>
        </p:nvSpPr>
        <p:spPr/>
        <p:txBody>
          <a:bodyPr/>
          <a:lstStyle/>
          <a:p>
            <a:r>
              <a:rPr lang="en-US" altLang="zh-CN" dirty="0"/>
              <a:t>Summary</a:t>
            </a:r>
            <a:endParaRPr lang="en-US" dirty="0"/>
          </a:p>
        </p:txBody>
      </p:sp>
      <p:sp>
        <p:nvSpPr>
          <p:cNvPr id="3" name="Content Placeholder 2">
            <a:extLst>
              <a:ext uri="{FF2B5EF4-FFF2-40B4-BE49-F238E27FC236}">
                <a16:creationId xmlns:a16="http://schemas.microsoft.com/office/drawing/2014/main" id="{9F1E6FEC-D7D1-E18D-0E61-A18CF8587A4F}"/>
              </a:ext>
            </a:extLst>
          </p:cNvPr>
          <p:cNvSpPr>
            <a:spLocks noGrp="1"/>
          </p:cNvSpPr>
          <p:nvPr>
            <p:ph sz="quarter" idx="12"/>
          </p:nvPr>
        </p:nvSpPr>
        <p:spPr>
          <a:xfrm>
            <a:off x="513862" y="1424065"/>
            <a:ext cx="8115301" cy="2701368"/>
          </a:xfrm>
        </p:spPr>
        <p:txBody>
          <a:bodyPr>
            <a:normAutofit/>
          </a:bodyPr>
          <a:lstStyle/>
          <a:p>
            <a:r>
              <a:rPr lang="en-US" dirty="0"/>
              <a:t>Classification of cash flows</a:t>
            </a:r>
          </a:p>
          <a:p>
            <a:r>
              <a:rPr lang="en-US" dirty="0"/>
              <a:t>Indirect method of</a:t>
            </a:r>
            <a:r>
              <a:rPr lang="zh-CN" altLang="en-US" dirty="0"/>
              <a:t> </a:t>
            </a:r>
            <a:r>
              <a:rPr lang="en-US" altLang="zh-CN" dirty="0"/>
              <a:t>CFO [start with NI, then adjust]</a:t>
            </a:r>
            <a:endParaRPr lang="en-US" dirty="0"/>
          </a:p>
          <a:p>
            <a:r>
              <a:rPr lang="en-US" dirty="0"/>
              <a:t>Direct method of CFO [cash received – cash paid]</a:t>
            </a:r>
          </a:p>
          <a:p>
            <a:r>
              <a:rPr lang="en-US" dirty="0"/>
              <a:t>Computing CFF and CFI</a:t>
            </a:r>
          </a:p>
          <a:p>
            <a:r>
              <a:rPr lang="en-US" dirty="0"/>
              <a:t>Free cash flow</a:t>
            </a:r>
          </a:p>
        </p:txBody>
      </p:sp>
      <p:sp>
        <p:nvSpPr>
          <p:cNvPr id="12" name="Content Placeholder 11">
            <a:extLst>
              <a:ext uri="{FF2B5EF4-FFF2-40B4-BE49-F238E27FC236}">
                <a16:creationId xmlns:a16="http://schemas.microsoft.com/office/drawing/2014/main" id="{D8EEE186-CF01-0654-27E2-0F0AEDE9B9D1}"/>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4239780359"/>
      </p:ext>
    </p:extLst>
  </p:cSld>
  <p:clrMapOvr>
    <a:masterClrMapping/>
  </p:clrMapOvr>
</p:sld>
</file>

<file path=ppt/theme/theme1.xml><?xml version="1.0" encoding="utf-8"?>
<a:theme xmlns:a="http://schemas.openxmlformats.org/drawingml/2006/main" name="Standard">
  <a:themeElements>
    <a:clrScheme name="WP 1">
      <a:dk1>
        <a:srgbClr val="231F20"/>
      </a:dk1>
      <a:lt1>
        <a:srgbClr val="FFFFFF"/>
      </a:lt1>
      <a:dk2>
        <a:srgbClr val="192B67"/>
      </a:dk2>
      <a:lt2>
        <a:srgbClr val="EFEFF0"/>
      </a:lt2>
      <a:accent1>
        <a:srgbClr val="06B2FA"/>
      </a:accent1>
      <a:accent2>
        <a:srgbClr val="0469D8"/>
      </a:accent2>
      <a:accent3>
        <a:srgbClr val="414146"/>
      </a:accent3>
      <a:accent4>
        <a:srgbClr val="043C5D"/>
      </a:accent4>
      <a:accent5>
        <a:srgbClr val="547890"/>
      </a:accent5>
      <a:accent6>
        <a:srgbClr val="404140"/>
      </a:accent6>
      <a:hlink>
        <a:srgbClr val="0469D8"/>
      </a:hlink>
      <a:folHlink>
        <a:srgbClr val="5C416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EF3736AB233A4D86168EC2BFFF7E67" ma:contentTypeVersion="8" ma:contentTypeDescription="Create a new document." ma:contentTypeScope="" ma:versionID="00bdeb75305eae0751a77562342afd07">
  <xsd:schema xmlns:xsd="http://www.w3.org/2001/XMLSchema" xmlns:xs="http://www.w3.org/2001/XMLSchema" xmlns:p="http://schemas.microsoft.com/office/2006/metadata/properties" xmlns:ns2="06baf313-fb35-4f8c-9139-9e9ac16d4b1d" xmlns:ns3="ef46c7a1-68aa-4b69-aed1-7fcfd052d54f" targetNamespace="http://schemas.microsoft.com/office/2006/metadata/properties" ma:root="true" ma:fieldsID="cf5f1baccda368027b594004eed6251f" ns2:_="" ns3:_="">
    <xsd:import namespace="06baf313-fb35-4f8c-9139-9e9ac16d4b1d"/>
    <xsd:import namespace="ef46c7a1-68aa-4b69-aed1-7fcfd052d5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baf313-fb35-4f8c-9139-9e9ac16d4b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f46c7a1-68aa-4b69-aed1-7fcfd052d54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442AFD-54E0-4062-B98A-B8D194C194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baf313-fb35-4f8c-9139-9e9ac16d4b1d"/>
    <ds:schemaRef ds:uri="ef46c7a1-68aa-4b69-aed1-7fcfd052d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9739E0-A6CD-46BA-8888-F2BBC9B1323D}">
  <ds:schemaRefs>
    <ds:schemaRef ds:uri="http://purl.org/dc/elements/1.1/"/>
    <ds:schemaRef ds:uri="http://schemas.microsoft.com/office/2006/documentManagement/types"/>
    <ds:schemaRef ds:uri="http://purl.org/dc/dcmitype/"/>
    <ds:schemaRef ds:uri="http://schemas.openxmlformats.org/package/2006/metadata/core-properties"/>
    <ds:schemaRef ds:uri="http://www.w3.org/XML/1998/namespace"/>
    <ds:schemaRef ds:uri="http://purl.org/dc/terms/"/>
    <ds:schemaRef ds:uri="http://schemas.microsoft.com/office/infopath/2007/PartnerControls"/>
    <ds:schemaRef ds:uri="f27b86c0-2816-47a2-b831-6f64dbfd4a69"/>
    <ds:schemaRef ds:uri="http://schemas.microsoft.com/office/2006/metadata/properties"/>
  </ds:schemaRefs>
</ds:datastoreItem>
</file>

<file path=customXml/itemProps3.xml><?xml version="1.0" encoding="utf-8"?>
<ds:datastoreItem xmlns:ds="http://schemas.openxmlformats.org/officeDocument/2006/customXml" ds:itemID="{BF069665-4191-4292-A592-EAC7A0DE60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26727</TotalTime>
  <Words>6780</Words>
  <Application>Microsoft Office PowerPoint</Application>
  <PresentationFormat>全屏显示(4:3)</PresentationFormat>
  <Paragraphs>994</Paragraphs>
  <Slides>99</Slides>
  <Notes>37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07" baseType="lpstr">
      <vt:lpstr>Arial</vt:lpstr>
      <vt:lpstr>Calibri</vt:lpstr>
      <vt:lpstr>Calibri Light</vt:lpstr>
      <vt:lpstr>Courier New</vt:lpstr>
      <vt:lpstr>Times New Roman</vt:lpstr>
      <vt:lpstr>Wingdings</vt:lpstr>
      <vt:lpstr>Standard</vt:lpstr>
      <vt:lpstr>Equation</vt:lpstr>
      <vt:lpstr>Financial Accounting</vt:lpstr>
      <vt:lpstr>Chapter Outline</vt:lpstr>
      <vt:lpstr>Learning Objective 1 Discuss the Usefulness and Format of the Statement of Cash Flows.</vt:lpstr>
      <vt:lpstr>PowerPoint 演示文稿</vt:lpstr>
      <vt:lpstr>Usefulness and Format</vt:lpstr>
      <vt:lpstr>Statement of Cash Flow </vt:lpstr>
      <vt:lpstr>Classification of Cash Flows</vt:lpstr>
      <vt:lpstr>Classification of Cash Flows - Operating</vt:lpstr>
      <vt:lpstr>Classification of Cash Flows - Investing</vt:lpstr>
      <vt:lpstr>Classification of Cash Flows - Financing</vt:lpstr>
      <vt:lpstr>Format of the Statement of Cash Flows</vt:lpstr>
      <vt:lpstr>Statement of Cash Flow Example</vt:lpstr>
      <vt:lpstr>DO IT! 1: Cash Flow Activities</vt:lpstr>
      <vt:lpstr>DO IT! 1: Cash Flow Activities – Solution</vt:lpstr>
      <vt:lpstr>Learning Objective 2 Prepare a Statement of Cash Flows Using the Indirect Method.</vt:lpstr>
      <vt:lpstr>Cash flow overview</vt:lpstr>
      <vt:lpstr>Classification of Cash Flows</vt:lpstr>
      <vt:lpstr>Highlights</vt:lpstr>
      <vt:lpstr>Statement of Cash Flow Example</vt:lpstr>
      <vt:lpstr>Significant non-cash activities</vt:lpstr>
      <vt:lpstr>Format of the Statement of Cash Flows</vt:lpstr>
      <vt:lpstr>Preparing the Statement of Cash Flows</vt:lpstr>
      <vt:lpstr>Preparation – Step 1</vt:lpstr>
      <vt:lpstr>Indirect and Direct Methods in operating cash flow</vt:lpstr>
      <vt:lpstr>Methods Adopted by Companies</vt:lpstr>
      <vt:lpstr>Indirect Method Illustrated</vt:lpstr>
      <vt:lpstr>Indirect Method Illustrated – Income Statement</vt:lpstr>
      <vt:lpstr>Indirect Method Illustrated – Further Information</vt:lpstr>
      <vt:lpstr>Indirect Method Illustrated</vt:lpstr>
      <vt:lpstr>Indirect Method Illustrated</vt:lpstr>
      <vt:lpstr>I. Add back Depreciation Expense</vt:lpstr>
      <vt:lpstr>Indirect Method Illustrated</vt:lpstr>
      <vt:lpstr>II. Loss on Disposal of Plant Assets</vt:lpstr>
      <vt:lpstr>Step 1: Loss Example</vt:lpstr>
      <vt:lpstr>Indirect Method Illustrated</vt:lpstr>
      <vt:lpstr>III Part 1: Changes to Non-Cash Current Asset Accounts</vt:lpstr>
      <vt:lpstr>Non-Cash Current Assets</vt:lpstr>
      <vt:lpstr>Non-Cash Current Assets</vt:lpstr>
      <vt:lpstr>Why add back decrease in AR?</vt:lpstr>
      <vt:lpstr>What about increase in AR?</vt:lpstr>
      <vt:lpstr>Non-Cash Current Assets</vt:lpstr>
      <vt:lpstr>Decrease in inventory, add back</vt:lpstr>
      <vt:lpstr>Increases in inventory (Deduct)</vt:lpstr>
      <vt:lpstr>Non-Cash Current Assets</vt:lpstr>
      <vt:lpstr>Changes to Prepaid Expense </vt:lpstr>
      <vt:lpstr>III Part 1: Adjustments in Operating Activities</vt:lpstr>
      <vt:lpstr>III Part 2: Changes to Non-Cash Current Liability Accounts</vt:lpstr>
      <vt:lpstr>Changes to Non-Cash Current Liability Accounts</vt:lpstr>
      <vt:lpstr>Changes to Non-Cash Current Liability Accounts</vt:lpstr>
      <vt:lpstr>III Part 2: Current Liability Changes Illustrated</vt:lpstr>
      <vt:lpstr>Summary of Conversion to Net Cash Provided by Operating Activities—Indirect Method</vt:lpstr>
      <vt:lpstr>PowerPoint 演示文稿</vt:lpstr>
      <vt:lpstr>DO IT! 2a: Net Cash Provided by Operating Activities</vt:lpstr>
      <vt:lpstr>DO IT! 2a: Net Cash Provided by Operating Activities – Solution</vt:lpstr>
      <vt:lpstr>Step 2: Investing Activities</vt:lpstr>
      <vt:lpstr>Step 2: Investing Activities</vt:lpstr>
      <vt:lpstr>Step 2: Investing Activities</vt:lpstr>
      <vt:lpstr>Step 2: Investing Activities</vt:lpstr>
      <vt:lpstr>Step 2: Investing Activities</vt:lpstr>
      <vt:lpstr>Step 2: Investing Activities</vt:lpstr>
      <vt:lpstr>Step 2: Investing Activities</vt:lpstr>
      <vt:lpstr>Step 2: Equipment Journal Entry</vt:lpstr>
      <vt:lpstr>Step 2: Investing Activities</vt:lpstr>
      <vt:lpstr>Step 2: Financing Activities</vt:lpstr>
      <vt:lpstr>Step 2: Partial Statement of Cash Flows</vt:lpstr>
      <vt:lpstr>Step 2: Financing Activities</vt:lpstr>
      <vt:lpstr>Step 2: Partial Statement of Cash Flows</vt:lpstr>
      <vt:lpstr>PowerPoint 演示文稿</vt:lpstr>
      <vt:lpstr>Putting everything together</vt:lpstr>
      <vt:lpstr>Putting everything together</vt:lpstr>
      <vt:lpstr>Putting everything together</vt:lpstr>
      <vt:lpstr>Putting everything together</vt:lpstr>
      <vt:lpstr>Putting everything together</vt:lpstr>
      <vt:lpstr>Step 3: Net Change in Cash</vt:lpstr>
      <vt:lpstr>PowerPoint 演示文稿</vt:lpstr>
      <vt:lpstr>DO IT! 2b: Indirect Method</vt:lpstr>
      <vt:lpstr>DO IT! 2b: Income Statement</vt:lpstr>
      <vt:lpstr>DO IT! 2b: Statement of Financial Position</vt:lpstr>
      <vt:lpstr>DO IT! 2b - Solution</vt:lpstr>
      <vt:lpstr>DO IT! 2b: Statement of Financial Position</vt:lpstr>
      <vt:lpstr>Learning Objective 4 Prepare a Statement of Cash Flows Using the Direct Method.</vt:lpstr>
      <vt:lpstr>Operating Activities (Direct)</vt:lpstr>
      <vt:lpstr>Operating Activities (Direct)</vt:lpstr>
      <vt:lpstr>Cash Receipts (Direct Method)</vt:lpstr>
      <vt:lpstr>Cash Receipts Example (Direct)</vt:lpstr>
      <vt:lpstr>Cash Payments (Direct)</vt:lpstr>
      <vt:lpstr>Cash Payments to Suppliers</vt:lpstr>
      <vt:lpstr>Formula for Cash Payments</vt:lpstr>
      <vt:lpstr>Cash Payments for Operating Expenses</vt:lpstr>
      <vt:lpstr>Formula for Cash Payments for Operating Expenses</vt:lpstr>
      <vt:lpstr>Formula to Compute Payment for Taxes</vt:lpstr>
      <vt:lpstr>Operating Activities Calculation</vt:lpstr>
      <vt:lpstr>Direct method should give you the same results as the indirect method!</vt:lpstr>
      <vt:lpstr>PowerPoint 演示文稿</vt:lpstr>
      <vt:lpstr>Learning Objective 4 Free cash flow</vt:lpstr>
      <vt:lpstr>Free Cash Flow (FCF)</vt:lpstr>
      <vt:lpstr>Using Cash Flows to Evaluate a Company</vt:lpstr>
      <vt:lpstr>Free Cash Flow Calculation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Menger Gilmour</cp:lastModifiedBy>
  <cp:revision>4359</cp:revision>
  <cp:lastPrinted>2021-04-08T14:56:16Z</cp:lastPrinted>
  <dcterms:created xsi:type="dcterms:W3CDTF">2018-08-23T13:01:59Z</dcterms:created>
  <dcterms:modified xsi:type="dcterms:W3CDTF">2024-05-09T07:32:04Z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0x010100B2EF3736AB233A4D86168EC2BFFF7E67</vt:lpwstr>
  </property>
</Properties>
</file>