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402" r:id="rId3"/>
    <p:sldId id="403" r:id="rId4"/>
    <p:sldId id="404" r:id="rId5"/>
    <p:sldId id="392" r:id="rId6"/>
    <p:sldId id="393" r:id="rId7"/>
    <p:sldId id="397" r:id="rId8"/>
    <p:sldId id="405" r:id="rId9"/>
    <p:sldId id="399" r:id="rId10"/>
    <p:sldId id="406" r:id="rId11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2471E-2710-ACDA-57C9-8431F9CBCFE5}" v="1" dt="2023-11-15T14:26:41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14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BA82471E-2710-ACDA-57C9-8431F9CBCFE5}"/>
    <pc:docChg chg="modSld">
      <pc:chgData name="来宾用户" userId="S::urn:spo:anon#1b314c062c0cfbec79291272474d384cff31aeecd4397d2833a54bca0715c3b5::" providerId="AD" clId="Web-{BA82471E-2710-ACDA-57C9-8431F9CBCFE5}" dt="2023-11-15T14:26:41.770" v="0" actId="1076"/>
      <pc:docMkLst>
        <pc:docMk/>
      </pc:docMkLst>
      <pc:sldChg chg="modSp">
        <pc:chgData name="来宾用户" userId="S::urn:spo:anon#1b314c062c0cfbec79291272474d384cff31aeecd4397d2833a54bca0715c3b5::" providerId="AD" clId="Web-{BA82471E-2710-ACDA-57C9-8431F9CBCFE5}" dt="2023-11-15T14:26:41.770" v="0" actId="1076"/>
        <pc:sldMkLst>
          <pc:docMk/>
          <pc:sldMk cId="0" sldId="403"/>
        </pc:sldMkLst>
        <pc:picChg chg="mod">
          <ac:chgData name="来宾用户" userId="S::urn:spo:anon#1b314c062c0cfbec79291272474d384cff31aeecd4397d2833a54bca0715c3b5::" providerId="AD" clId="Web-{BA82471E-2710-ACDA-57C9-8431F9CBCFE5}" dt="2023-11-15T14:26:41.770" v="0" actId="1076"/>
          <ac:picMkLst>
            <pc:docMk/>
            <pc:sldMk cId="0" sldId="403"/>
            <ac:picMk id="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Primitive operations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EFACE3C6-64E4-4833-8E2B-046523C9D2DC}" type="presOf" srcId="{32F2416B-09FA-423E-9C02-845FDD114C9D}" destId="{50194297-CF02-435B-8854-5C4B7CF11AAC}" srcOrd="0" destOrd="0" presId="urn:microsoft.com/office/officeart/2005/8/layout/vList2#1"/>
    <dgm:cxn modelId="{8DFEA6CF-3128-4775-A3C3-5B1D1E19562E}" type="presOf" srcId="{0E8085F9-02A8-4FC2-8D3B-A0AA5F1EC1F7}" destId="{8E22013E-9C26-4AA1-B8B4-D1AA5892233B}" srcOrd="0" destOrd="0" presId="urn:microsoft.com/office/officeart/2005/8/layout/vList2#1"/>
    <dgm:cxn modelId="{FDB2D360-32F1-4199-A60C-430457F1D923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An quadratic-time algorithm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EFACE3C6-64E4-4833-8E2B-046523C9D2DC}" type="presOf" srcId="{32F2416B-09FA-423E-9C02-845FDD114C9D}" destId="{50194297-CF02-435B-8854-5C4B7CF11AAC}" srcOrd="0" destOrd="0" presId="urn:microsoft.com/office/officeart/2005/8/layout/vList2#2"/>
    <dgm:cxn modelId="{8DFEA6CF-3128-4775-A3C3-5B1D1E19562E}" type="presOf" srcId="{0E8085F9-02A8-4FC2-8D3B-A0AA5F1EC1F7}" destId="{8E22013E-9C26-4AA1-B8B4-D1AA5892233B}" srcOrd="0" destOrd="0" presId="urn:microsoft.com/office/officeart/2005/8/layout/vList2#2"/>
    <dgm:cxn modelId="{FDB2D360-32F1-4199-A60C-430457F1D923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Q1: Verify 8nlogn better than 2n</a:t>
          </a:r>
          <a:r>
            <a:rPr lang="en-US" b="1" baseline="30000" dirty="0"/>
            <a:t>2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9F3DB232-E994-4F5E-A2A2-20FDAE27E1D5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D514CA0-15F8-4620-A6F7-32DF22019745}" type="presOf" srcId="{0E8085F9-02A8-4FC2-8D3B-A0AA5F1EC1F7}" destId="{8E22013E-9C26-4AA1-B8B4-D1AA5892233B}" srcOrd="0" destOrd="0" presId="urn:microsoft.com/office/officeart/2005/8/layout/vList2#6"/>
    <dgm:cxn modelId="{1FE33296-6B50-44F8-AC0D-52EF971138CF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Q3: Ordering functions asymptotically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61F19979-F08B-44EB-8963-858623B0E260}" type="presOf" srcId="{0E8085F9-02A8-4FC2-8D3B-A0AA5F1EC1F7}" destId="{8E22013E-9C26-4AA1-B8B4-D1AA5892233B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82F85BDD-5C08-4F77-94E5-975B582985DF}" type="presOf" srcId="{32F2416B-09FA-423E-9C02-845FDD114C9D}" destId="{50194297-CF02-435B-8854-5C4B7CF11AAC}" srcOrd="0" destOrd="0" presId="urn:microsoft.com/office/officeart/2005/8/layout/vList2#3"/>
    <dgm:cxn modelId="{C30E8CBE-FFE9-4A52-A6A4-0767887E5CEC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D</a:t>
          </a:r>
          <a:r>
            <a:rPr lang="en-US" altLang="zh-CN" b="1" dirty="0"/>
            <a:t>efinition of </a:t>
          </a:r>
          <a:r>
            <a:rPr lang="en-US" b="1" dirty="0"/>
            <a:t>Big-Oh Notation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4"/>
    <dgm:cxn modelId="{69F77FB8-7EC2-4D42-A2AE-044380655EBB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Q4: Prove Big Oh of a function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806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5"/>
    <dgm:cxn modelId="{69F77FB8-7EC2-4D42-A2AE-044380655EBB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Q5: T</a:t>
          </a:r>
          <a:r>
            <a:rPr lang="en-US" altLang="zh-CN" b="1" dirty="0"/>
            <a:t>ime Complexity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7"/>
    <dgm:cxn modelId="{69F77FB8-7EC2-4D42-A2AE-044380655EBB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Q6:Time complexity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8"/>
    <dgm:cxn modelId="{69F77FB8-7EC2-4D42-A2AE-044380655EBB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Primitive operations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An quadratic-time algorithm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Q1: Verify 8nlogn better than 2n</a:t>
          </a:r>
          <a:r>
            <a:rPr lang="en-US" sz="4900" b="1" kern="1200" baseline="30000" dirty="0"/>
            <a:t>2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60282"/>
          <a:ext cx="10515600" cy="1029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Q3: Ordering functions asymptotically</a:t>
          </a:r>
          <a:endParaRPr lang="en-US" sz="4400" kern="1200" dirty="0"/>
        </a:p>
      </dsp:txBody>
      <dsp:txXfrm>
        <a:off x="50261" y="110543"/>
        <a:ext cx="10415078" cy="929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D</a:t>
          </a:r>
          <a:r>
            <a:rPr lang="en-US" altLang="zh-CN" sz="4900" b="1" kern="1200" dirty="0"/>
            <a:t>efinition of </a:t>
          </a:r>
          <a:r>
            <a:rPr lang="en-US" sz="4900" b="1" kern="1200" dirty="0"/>
            <a:t>Big-Oh Notation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Q4: Prove Big Oh of a function</a:t>
          </a:r>
          <a:endParaRPr lang="en-US" sz="4900" kern="1200" dirty="0"/>
        </a:p>
      </dsp:txBody>
      <dsp:txXfrm>
        <a:off x="55972" y="59538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Q5: T</a:t>
          </a:r>
          <a:r>
            <a:rPr lang="en-US" altLang="zh-CN" sz="4900" b="1" kern="1200" dirty="0"/>
            <a:t>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Q6:Time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diagramLayout" Target="../diagrams/layout3.xml"/><Relationship Id="rId7" Type="http://schemas.openxmlformats.org/officeDocument/2006/relationships/image" Target="../media/image4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10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Algorithm </a:t>
            </a:r>
            <a:r>
              <a:rPr lang="en-US" altLang="zh-CN" sz="3200" dirty="0" err="1">
                <a:solidFill>
                  <a:srgbClr val="002060"/>
                </a:solidFill>
                <a:latin typeface="Algerian" panose="04020705040A02060702" pitchFamily="82" charset="0"/>
              </a:rPr>
              <a:t>aNALYSIS</a:t>
            </a:r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166" y="3473006"/>
            <a:ext cx="6167037" cy="3098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8086"/>
            <a:ext cx="1062403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i</a:t>
            </a:r>
            <a:r>
              <a:rPr lang="en-US" altLang="zh-CN" sz="3200" b="1" dirty="0"/>
              <a:t>)What is the functionality of the function product()? </a:t>
            </a:r>
          </a:p>
          <a:p>
            <a:r>
              <a:rPr lang="en-US" altLang="zh-CN" sz="3200" b="1" dirty="0"/>
              <a:t>ii)What is the time complexity of this function? 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90600" y="4185451"/>
            <a:ext cx="10702636" cy="181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Measuring operations as a function of input size.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capture the order of growth of an algorithm’s running time, we will associate,  with each algorithm, a function f(n) that characterize </a:t>
            </a:r>
            <a:r>
              <a:rPr lang="en-US" altLang="zh-CN" sz="20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number 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primitive operations as a function of input size.</a:t>
            </a:r>
          </a:p>
          <a:p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639873"/>
            <a:ext cx="6336030" cy="2430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Counting primitive operations: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Assigning an identifier to an object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Performing an arithmetic operation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Comparing two numbers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Calling a function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7898" y="2732015"/>
            <a:ext cx="5924202" cy="22963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58136" y="324471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20844" y="3044663"/>
            <a:ext cx="641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O(1)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40198" y="3444773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53291" y="3288680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0198" y="392248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2906" y="3704207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60287" y="4391411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0187" y="4191356"/>
            <a:ext cx="18533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n(n+1)/2-&gt;O(n</a:t>
            </a:r>
            <a:r>
              <a:rPr lang="en-US" altLang="zh-CN" sz="20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33068" y="466397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8014" y="4431298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14" y="5131361"/>
            <a:ext cx="103403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running time of this program is O(n</a:t>
            </a:r>
            <a:r>
              <a:rPr lang="en-US" altLang="zh-CN" sz="2400" b="0" cap="none" spc="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quadratic-time algorithm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9890" y="1819937"/>
            <a:ext cx="24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Example: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000015"/>
            <a:ext cx="4682729" cy="3512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5" y="3004685"/>
            <a:ext cx="4676503" cy="3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95" y="1821931"/>
            <a:ext cx="9582150" cy="86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65818" y="2613528"/>
            <a:ext cx="50522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In this tutorial, </a:t>
            </a:r>
            <a:r>
              <a:rPr lang="en-US" altLang="zh-CN" sz="2000" b="1" dirty="0" err="1">
                <a:solidFill>
                  <a:srgbClr val="00B0F0"/>
                </a:solidFill>
              </a:rPr>
              <a:t>logn</a:t>
            </a:r>
            <a:r>
              <a:rPr lang="en-US" altLang="zh-CN" sz="2000" b="1" dirty="0">
                <a:solidFill>
                  <a:srgbClr val="002060"/>
                </a:solidFill>
              </a:rPr>
              <a:t> means </a:t>
            </a:r>
            <a:r>
              <a:rPr lang="en-US" altLang="zh-CN" sz="2000" b="1" dirty="0">
                <a:solidFill>
                  <a:srgbClr val="00B0F0"/>
                </a:solidFill>
              </a:rPr>
              <a:t>log</a:t>
            </a:r>
            <a:r>
              <a:rPr lang="en-US" altLang="zh-CN" sz="20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2000" b="1" dirty="0">
                <a:solidFill>
                  <a:srgbClr val="00B0F0"/>
                </a:solidFill>
              </a:rPr>
              <a:t>n</a:t>
            </a:r>
            <a:r>
              <a:rPr lang="en-US" altLang="zh-CN" sz="2000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77" y="2986680"/>
            <a:ext cx="4682729" cy="351204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2991350"/>
            <a:ext cx="4676503" cy="3507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5" y="1798051"/>
            <a:ext cx="9448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1" y="2774373"/>
            <a:ext cx="5334000" cy="4000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0045" y="30646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/>
                <a:t>Q2: Verify 40n</a:t>
              </a:r>
              <a:r>
                <a:rPr lang="en-US" sz="4900" b="1" kern="1200" baseline="30000" dirty="0"/>
                <a:t>2</a:t>
              </a:r>
              <a:r>
                <a:rPr lang="en-US" sz="4900" b="1" kern="1200" dirty="0"/>
                <a:t> better than 2n</a:t>
              </a:r>
              <a:r>
                <a:rPr lang="en-US" sz="4900" b="1" kern="1200" baseline="30000" dirty="0"/>
                <a:t>3</a:t>
              </a:r>
              <a:endParaRPr lang="en-US" sz="4900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791" y="2124670"/>
            <a:ext cx="756285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291" y="4729019"/>
            <a:ext cx="1049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Hints: Using </a:t>
            </a:r>
            <a:r>
              <a:rPr lang="en-US" altLang="zh-CN" sz="2400" b="1" dirty="0" err="1">
                <a:solidFill>
                  <a:srgbClr val="002060"/>
                </a:solidFill>
              </a:rPr>
              <a:t>Matlab</a:t>
            </a:r>
            <a:r>
              <a:rPr lang="en-US" altLang="zh-CN" sz="2400" b="1" dirty="0">
                <a:solidFill>
                  <a:srgbClr val="002060"/>
                </a:solidFill>
              </a:rPr>
              <a:t>, Python(download </a:t>
            </a:r>
            <a:r>
              <a:rPr lang="en-US" altLang="zh-CN" sz="2400" b="1" dirty="0" err="1">
                <a:solidFill>
                  <a:srgbClr val="002060"/>
                </a:solidFill>
              </a:rPr>
              <a:t>matplotlib</a:t>
            </a:r>
            <a:r>
              <a:rPr lang="en-US" altLang="zh-CN" sz="2400" b="1" dirty="0">
                <a:solidFill>
                  <a:srgbClr val="002060"/>
                </a:solidFill>
              </a:rPr>
              <a:t> module) or Excel to plot the graph of each function for n in the range [0,10],  [0,100], [0,1000] respectively.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69818" y="1789165"/>
            <a:ext cx="11027573" cy="2138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Definition: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 f(n) and g(n) be functions mapping positive integers to positive real numbers.  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say that f(n) is O(g(n)) if there is a real constant c&gt;0 and an integer constant 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aseline="-25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such that </a:t>
            </a:r>
          </a:p>
          <a:p>
            <a:pPr algn="ctr"/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n)</a:t>
            </a:r>
            <a:r>
              <a:rPr lang="zh-CN" altLang="en-US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cg(n), for n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≥ 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="0" cap="none" spc="0" baseline="-25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definition is often referred to as the ‘big-Oh’ notation, for it is sometimes pro</a:t>
            </a:r>
            <a:r>
              <a:rPr lang="en-US" altLang="zh-CN" sz="2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nounced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 ‘f(n) is big-Oh of g(n).’ Or you can say ‘f(n) is  order of g(n)’.</a:t>
            </a:r>
          </a:p>
          <a:p>
            <a:pPr algn="ctr"/>
            <a:endParaRPr lang="en-US" altLang="zh-CN" sz="2000" b="0" cap="none" spc="0" baseline="-25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463" y="4343710"/>
            <a:ext cx="3194537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38199" y="1670336"/>
            <a:ext cx="10356273" cy="22453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definition of Big Oh notation shown before to </a:t>
            </a:r>
          </a:p>
          <a:p>
            <a:r>
              <a:rPr lang="en-US" altLang="zh-CN" sz="28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8n+5 is O(n).</a:t>
            </a:r>
          </a:p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5n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+2n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+4n+1 is O(n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</a:p>
          <a:p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iii) Show that 5n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+3nlogn+2n+5 is O(n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</a:p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16nlogn+n is O(</a:t>
            </a:r>
            <a:r>
              <a:rPr lang="en-US" altLang="zh-CN" sz="28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nlogn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3997228"/>
            <a:ext cx="9631680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Rules: Characterizing functions in simplest terms. </a:t>
            </a:r>
          </a:p>
          <a:p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</a:t>
            </a:r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7 functions. Our 7 functions are ordered by increasing </a:t>
            </a:r>
          </a:p>
          <a:p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rowth rate in the following sequence.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3957" y="6071752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worse</a:t>
            </a:r>
            <a:endParaRPr lang="zh-CN" altLang="en-US" sz="2400" b="1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904" y="5358814"/>
            <a:ext cx="8044241" cy="845835"/>
          </a:xfrm>
          <a:prstGeom prst="rect">
            <a:avLst/>
          </a:prstGeom>
        </p:spPr>
      </p:pic>
      <p:cxnSp>
        <p:nvCxnSpPr>
          <p:cNvPr id="5" name="Straight Arrow Connector 7"/>
          <p:cNvCxnSpPr/>
          <p:nvPr/>
        </p:nvCxnSpPr>
        <p:spPr>
          <a:xfrm flipV="1">
            <a:off x="2170798" y="6340012"/>
            <a:ext cx="7803347" cy="27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891742" y="6072388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better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687" y="2022230"/>
            <a:ext cx="7603008" cy="39213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1661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470</cp:revision>
  <cp:lastPrinted>2017-01-17T05:47:00Z</cp:lastPrinted>
  <dcterms:created xsi:type="dcterms:W3CDTF">2016-01-12T06:06:00Z</dcterms:created>
  <dcterms:modified xsi:type="dcterms:W3CDTF">2023-11-15T14:26:42Z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